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8F1A8-6D41-40EB-805F-98AC4F88DC57}" type="datetimeFigureOut">
              <a:rPr lang="en-US" smtClean="0"/>
              <a:t>4/14/2023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5B224-73C8-4BB4-8B57-356F2FD6A097}" type="slidenum">
              <a:rPr lang="en-US" smtClean="0"/>
              <a:t>‹#›</a:t>
            </a:fld>
            <a:endParaRPr lang="en-US"/>
          </a:p>
        </p:txBody>
      </p:sp>
    </p:spTree>
    <p:extLst>
      <p:ext uri="{BB962C8B-B14F-4D97-AF65-F5344CB8AC3E}">
        <p14:creationId xmlns:p14="http://schemas.microsoft.com/office/powerpoint/2010/main" val="18682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1</a:t>
            </a:fld>
            <a:endParaRPr lang="en-US"/>
          </a:p>
        </p:txBody>
      </p:sp>
    </p:spTree>
    <p:extLst>
      <p:ext uri="{BB962C8B-B14F-4D97-AF65-F5344CB8AC3E}">
        <p14:creationId xmlns:p14="http://schemas.microsoft.com/office/powerpoint/2010/main" val="385887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2</a:t>
            </a:fld>
            <a:endParaRPr lang="en-US"/>
          </a:p>
        </p:txBody>
      </p:sp>
    </p:spTree>
    <p:extLst>
      <p:ext uri="{BB962C8B-B14F-4D97-AF65-F5344CB8AC3E}">
        <p14:creationId xmlns:p14="http://schemas.microsoft.com/office/powerpoint/2010/main" val="327934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3</a:t>
            </a:fld>
            <a:endParaRPr lang="en-US"/>
          </a:p>
        </p:txBody>
      </p:sp>
    </p:spTree>
    <p:extLst>
      <p:ext uri="{BB962C8B-B14F-4D97-AF65-F5344CB8AC3E}">
        <p14:creationId xmlns:p14="http://schemas.microsoft.com/office/powerpoint/2010/main" val="114447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4</a:t>
            </a:fld>
            <a:endParaRPr lang="en-US"/>
          </a:p>
        </p:txBody>
      </p:sp>
    </p:spTree>
    <p:extLst>
      <p:ext uri="{BB962C8B-B14F-4D97-AF65-F5344CB8AC3E}">
        <p14:creationId xmlns:p14="http://schemas.microsoft.com/office/powerpoint/2010/main" val="127371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5</a:t>
            </a:fld>
            <a:endParaRPr lang="en-US"/>
          </a:p>
        </p:txBody>
      </p:sp>
    </p:spTree>
    <p:extLst>
      <p:ext uri="{BB962C8B-B14F-4D97-AF65-F5344CB8AC3E}">
        <p14:creationId xmlns:p14="http://schemas.microsoft.com/office/powerpoint/2010/main" val="237090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6</a:t>
            </a:fld>
            <a:endParaRPr lang="en-US"/>
          </a:p>
        </p:txBody>
      </p:sp>
    </p:spTree>
    <p:extLst>
      <p:ext uri="{BB962C8B-B14F-4D97-AF65-F5344CB8AC3E}">
        <p14:creationId xmlns:p14="http://schemas.microsoft.com/office/powerpoint/2010/main" val="347479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7</a:t>
            </a:fld>
            <a:endParaRPr lang="en-US"/>
          </a:p>
        </p:txBody>
      </p:sp>
    </p:spTree>
    <p:extLst>
      <p:ext uri="{BB962C8B-B14F-4D97-AF65-F5344CB8AC3E}">
        <p14:creationId xmlns:p14="http://schemas.microsoft.com/office/powerpoint/2010/main" val="107591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8</a:t>
            </a:fld>
            <a:endParaRPr lang="en-US"/>
          </a:p>
        </p:txBody>
      </p:sp>
    </p:spTree>
    <p:extLst>
      <p:ext uri="{BB962C8B-B14F-4D97-AF65-F5344CB8AC3E}">
        <p14:creationId xmlns:p14="http://schemas.microsoft.com/office/powerpoint/2010/main" val="417790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vi-VN" smtClean="0"/>
              <a:t>Bấm để sửa kiểu tiêu đề Bản cái</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Bấm để chỉnh sửa kiểu phụ đề của Bản cái</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vi-VN" smtClean="0"/>
              <a:t>Bấm để sửa kiểu tiêu đề Bản cái</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vi-VN" smtClean="0"/>
              <a:t>Bấm để sửa kiểu tiêu đề Bản cái</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smtClean="0"/>
              <a:t>Bấm để sửa kiểu tiêu đề Bản cái</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vi-VN" smtClean="0"/>
              <a:t>Bấm để sửa kiểu tiêu đề Bản cái</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9796027F-7875-4030-9381-8BD8C4F21935}"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vi-VN" smtClean="0"/>
              <a:t>Bấm để sửa kiểu tiêu đề Bản cái</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7" name="Date Placeholder 4"/>
          <p:cNvSpPr>
            <a:spLocks noGrp="1"/>
          </p:cNvSpPr>
          <p:nvPr>
            <p:ph type="dt" sz="half" idx="10"/>
          </p:nvPr>
        </p:nvSpPr>
        <p:spPr/>
        <p:txBody>
          <a:bodyPr/>
          <a:lstStyle/>
          <a:p>
            <a:fld id="{4509A250-FF31-4206-8172-F9D3106AACB1}" type="datetimeFigureOut">
              <a:rPr lang="en-US" dirty="0"/>
              <a:t>4/14/2023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154955" y="1447800"/>
            <a:ext cx="6080034" cy="3329581"/>
          </a:xfrm>
        </p:spPr>
        <p:txBody>
          <a:bodyPr/>
          <a:lstStyle/>
          <a:p>
            <a:r>
              <a:rPr lang="en-US" dirty="0" smtClean="0"/>
              <a:t>UDAPEOPLE</a:t>
            </a:r>
            <a:endParaRPr lang="en-US" dirty="0"/>
          </a:p>
        </p:txBody>
      </p:sp>
      <p:sp>
        <p:nvSpPr>
          <p:cNvPr id="3" name="Tiêu đề phụ 2"/>
          <p:cNvSpPr>
            <a:spLocks noGrp="1"/>
          </p:cNvSpPr>
          <p:nvPr>
            <p:ph type="subTitle" idx="1"/>
          </p:nvPr>
        </p:nvSpPr>
        <p:spPr>
          <a:xfrm>
            <a:off x="1154954" y="4777380"/>
            <a:ext cx="9224288" cy="1334662"/>
          </a:xfrm>
        </p:spPr>
        <p:txBody>
          <a:bodyPr>
            <a:normAutofit fontScale="92500" lnSpcReduction="10000"/>
          </a:bodyPr>
          <a:lstStyle/>
          <a:p>
            <a:r>
              <a:rPr lang="en-US" sz="6600" dirty="0" smtClean="0"/>
              <a:t>CI/CD </a:t>
            </a:r>
            <a:r>
              <a:rPr lang="en-US" sz="6600" dirty="0" err="1" smtClean="0"/>
              <a:t>ProPosal</a:t>
            </a:r>
            <a:endParaRPr lang="en-US" sz="6600" dirty="0" smtClean="0"/>
          </a:p>
          <a:p>
            <a:r>
              <a:rPr lang="en-GB" dirty="0"/>
              <a:t>GIVE YOUR APPLICATION AUTO-DEPLOY SUPERPOWERS</a:t>
            </a:r>
          </a:p>
          <a:p>
            <a:endParaRPr lang="en-US" dirty="0"/>
          </a:p>
        </p:txBody>
      </p:sp>
      <p:pic>
        <p:nvPicPr>
          <p:cNvPr id="4" name="Hình ả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7574" y="4777380"/>
            <a:ext cx="1633794" cy="1772481"/>
          </a:xfrm>
          <a:prstGeom prst="rect">
            <a:avLst/>
          </a:prstGeom>
        </p:spPr>
      </p:pic>
    </p:spTree>
    <p:extLst>
      <p:ext uri="{BB962C8B-B14F-4D97-AF65-F5344CB8AC3E}">
        <p14:creationId xmlns:p14="http://schemas.microsoft.com/office/powerpoint/2010/main" val="284606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452718"/>
            <a:ext cx="3252121" cy="686271"/>
          </a:xfrm>
        </p:spPr>
        <p:txBody>
          <a:bodyPr/>
          <a:lstStyle/>
          <a:p>
            <a:r>
              <a:rPr lang="en-US" sz="4000" dirty="0">
                <a:solidFill>
                  <a:schemeClr val="accent5">
                    <a:lumMod val="60000"/>
                    <a:lumOff val="40000"/>
                  </a:schemeClr>
                </a:solidFill>
              </a:rPr>
              <a:t>OVERVIEW</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p:txBody>
          <a:bodyPr>
            <a:normAutofit/>
          </a:bodyPr>
          <a:lstStyle/>
          <a:p>
            <a:r>
              <a:rPr lang="en-GB" sz="2400" dirty="0"/>
              <a:t>What CI &amp; CD actually </a:t>
            </a:r>
            <a:r>
              <a:rPr lang="en-GB" sz="2400" dirty="0" smtClean="0"/>
              <a:t>are?</a:t>
            </a:r>
            <a:endParaRPr lang="en-GB" sz="2400" dirty="0"/>
          </a:p>
          <a:p>
            <a:r>
              <a:rPr lang="en-GB" sz="2400" dirty="0"/>
              <a:t>What are the Business Benefits of CI/CD?</a:t>
            </a:r>
          </a:p>
          <a:p>
            <a:r>
              <a:rPr lang="en-US" sz="2400" dirty="0"/>
              <a:t>Why CI/CD ? current pain points.</a:t>
            </a:r>
          </a:p>
          <a:p>
            <a:r>
              <a:rPr lang="en-GB" sz="2400" dirty="0"/>
              <a:t>How we could benefit from CI/CD? business </a:t>
            </a:r>
            <a:r>
              <a:rPr lang="en-US" sz="2400" dirty="0"/>
              <a:t>value. </a:t>
            </a:r>
          </a:p>
          <a:p>
            <a:r>
              <a:rPr lang="en-US" sz="2400" dirty="0"/>
              <a:t>CI/CD the challenges</a:t>
            </a:r>
            <a:r>
              <a:rPr lang="en-US" sz="2400" dirty="0" smtClean="0"/>
              <a:t>.</a:t>
            </a:r>
            <a:r>
              <a:rPr lang="en-GB" sz="2400" dirty="0"/>
              <a:t/>
            </a:r>
            <a:br>
              <a:rPr lang="en-GB" sz="2400" dirty="0"/>
            </a:br>
            <a:r>
              <a:rPr lang="en-GB" sz="2400" dirty="0"/>
              <a:t/>
            </a:r>
            <a:br>
              <a:rPr lang="en-GB" sz="2400" dirty="0"/>
            </a:br>
            <a:endParaRPr lang="en-US" sz="2400" dirty="0"/>
          </a:p>
        </p:txBody>
      </p:sp>
    </p:spTree>
    <p:extLst>
      <p:ext uri="{BB962C8B-B14F-4D97-AF65-F5344CB8AC3E}">
        <p14:creationId xmlns:p14="http://schemas.microsoft.com/office/powerpoint/2010/main" val="2272919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452718"/>
            <a:ext cx="9765216" cy="1400530"/>
          </a:xfrm>
        </p:spPr>
        <p:txBody>
          <a:bodyPr/>
          <a:lstStyle/>
          <a:p>
            <a:r>
              <a:rPr lang="en-GB" sz="4000" dirty="0">
                <a:solidFill>
                  <a:schemeClr val="accent5">
                    <a:lumMod val="60000"/>
                    <a:lumOff val="40000"/>
                  </a:schemeClr>
                </a:solidFill>
              </a:rPr>
              <a:t>What </a:t>
            </a:r>
            <a:r>
              <a:rPr lang="en-GB" sz="4000" dirty="0" smtClean="0">
                <a:solidFill>
                  <a:schemeClr val="accent5">
                    <a:lumMod val="60000"/>
                    <a:lumOff val="40000"/>
                  </a:schemeClr>
                </a:solidFill>
              </a:rPr>
              <a:t>are </a:t>
            </a:r>
            <a:r>
              <a:rPr lang="en-GB" sz="4000" dirty="0">
                <a:solidFill>
                  <a:schemeClr val="accent5">
                    <a:lumMod val="60000"/>
                    <a:lumOff val="40000"/>
                  </a:schemeClr>
                </a:solidFill>
              </a:rPr>
              <a:t>the Business Benefits of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1464786" y="1853248"/>
            <a:ext cx="8946541" cy="4195481"/>
          </a:xfrm>
        </p:spPr>
        <p:txBody>
          <a:bodyPr>
            <a:noAutofit/>
          </a:bodyPr>
          <a:lstStyle/>
          <a:p>
            <a:pPr>
              <a:buFont typeface="Courier New" panose="02070309020205020404" pitchFamily="49" charset="0"/>
              <a:buChar char="o"/>
            </a:pPr>
            <a:r>
              <a:rPr lang="en-GB" sz="1800" dirty="0"/>
              <a:t>Bring Products to Market </a:t>
            </a:r>
            <a:r>
              <a:rPr lang="en-GB" sz="1800" dirty="0" smtClean="0"/>
              <a:t>Faster.</a:t>
            </a:r>
            <a:endParaRPr lang="en-GB" sz="1800" dirty="0"/>
          </a:p>
          <a:p>
            <a:pPr>
              <a:buFont typeface="Courier New" panose="02070309020205020404" pitchFamily="49" charset="0"/>
              <a:buChar char="o"/>
            </a:pPr>
            <a:r>
              <a:rPr lang="en-GB" sz="1800" dirty="0"/>
              <a:t>Allows Developers to Deliver Products Consumers Want Now</a:t>
            </a:r>
            <a:r>
              <a:rPr lang="en-GB" sz="1800" dirty="0" smtClean="0"/>
              <a:t>.</a:t>
            </a:r>
            <a:endParaRPr lang="en-GB" sz="1800" dirty="0"/>
          </a:p>
          <a:p>
            <a:pPr>
              <a:buFont typeface="Courier New" panose="02070309020205020404" pitchFamily="49" charset="0"/>
              <a:buChar char="o"/>
            </a:pPr>
            <a:r>
              <a:rPr lang="en-GB" sz="1800" dirty="0"/>
              <a:t>CI/CD enables organizations to respond to consumer needs as </a:t>
            </a:r>
            <a:r>
              <a:rPr lang="en-GB" sz="1800" dirty="0" smtClean="0"/>
              <a:t>they evolve.</a:t>
            </a:r>
            <a:endParaRPr lang="en-GB" sz="1800" dirty="0"/>
          </a:p>
          <a:p>
            <a:pPr>
              <a:buFont typeface="Courier New" panose="02070309020205020404" pitchFamily="49" charset="0"/>
              <a:buChar char="o"/>
            </a:pPr>
            <a:r>
              <a:rPr lang="en-GB" sz="1800" dirty="0"/>
              <a:t>CI/CD plays a crucial role in shortening time to value</a:t>
            </a:r>
            <a:r>
              <a:rPr lang="en-GB" sz="1800" dirty="0" smtClean="0"/>
              <a:t>.</a:t>
            </a:r>
            <a:endParaRPr lang="en-GB" sz="1800" dirty="0"/>
          </a:p>
          <a:p>
            <a:pPr>
              <a:buFont typeface="Courier New" panose="02070309020205020404" pitchFamily="49" charset="0"/>
              <a:buChar char="o"/>
            </a:pPr>
            <a:r>
              <a:rPr lang="en-GB" sz="1800" dirty="0"/>
              <a:t>CI/CD supports customer outcomes from a technical standpoint</a:t>
            </a:r>
            <a:r>
              <a:rPr lang="en-GB" sz="1800" dirty="0" smtClean="0"/>
              <a:t>.</a:t>
            </a:r>
            <a:endParaRPr lang="en-GB" sz="1800" dirty="0"/>
          </a:p>
          <a:p>
            <a:pPr>
              <a:buFont typeface="Courier New" panose="02070309020205020404" pitchFamily="49" charset="0"/>
              <a:buChar char="o"/>
            </a:pPr>
            <a:r>
              <a:rPr lang="en-GB" sz="1800" dirty="0"/>
              <a:t>Boosts DevOps </a:t>
            </a:r>
            <a:r>
              <a:rPr lang="en-GB" sz="1800" dirty="0" smtClean="0"/>
              <a:t>efficiency.</a:t>
            </a:r>
            <a:endParaRPr lang="en-GB" sz="1800" dirty="0"/>
          </a:p>
          <a:p>
            <a:pPr>
              <a:buFont typeface="Courier New" panose="02070309020205020404" pitchFamily="49" charset="0"/>
              <a:buChar char="o"/>
            </a:pPr>
            <a:r>
              <a:rPr lang="en-GB" sz="1800" dirty="0"/>
              <a:t>CI/CD Improves App </a:t>
            </a:r>
            <a:r>
              <a:rPr lang="en-GB" sz="1800" dirty="0" smtClean="0"/>
              <a:t>Quality.</a:t>
            </a:r>
            <a:endParaRPr lang="en-GB" sz="1800" dirty="0"/>
          </a:p>
          <a:p>
            <a:pPr>
              <a:buFont typeface="Courier New" panose="02070309020205020404" pitchFamily="49" charset="0"/>
              <a:buChar char="o"/>
            </a:pPr>
            <a:r>
              <a:rPr lang="en-GB" sz="1800" dirty="0"/>
              <a:t>Supports </a:t>
            </a:r>
            <a:r>
              <a:rPr lang="en-GB" sz="1800" dirty="0" smtClean="0"/>
              <a:t>Cloud</a:t>
            </a:r>
            <a:r>
              <a:rPr lang="en-GB" sz="1800" dirty="0"/>
              <a:t> </a:t>
            </a:r>
            <a:r>
              <a:rPr lang="en-GB" sz="1800" dirty="0" smtClean="0"/>
              <a:t>Based </a:t>
            </a:r>
            <a:r>
              <a:rPr lang="en-GB" sz="1800" dirty="0"/>
              <a:t>App </a:t>
            </a:r>
            <a:r>
              <a:rPr lang="en-GB" sz="1800" dirty="0" smtClean="0"/>
              <a:t>Development.</a:t>
            </a:r>
            <a:endParaRPr lang="en-GB" sz="1800" dirty="0"/>
          </a:p>
          <a:p>
            <a:pPr>
              <a:buFont typeface="Courier New" panose="02070309020205020404" pitchFamily="49" charset="0"/>
              <a:buChar char="o"/>
            </a:pPr>
            <a:r>
              <a:rPr lang="en-GB" sz="1800" dirty="0"/>
              <a:t>Reduce Costs and Boost </a:t>
            </a:r>
            <a:r>
              <a:rPr lang="en-GB" sz="1800" dirty="0" smtClean="0"/>
              <a:t>Profits.</a:t>
            </a:r>
            <a:endParaRPr lang="en-GB" sz="1800" dirty="0"/>
          </a:p>
          <a:p>
            <a:pPr>
              <a:buFont typeface="Courier New" panose="02070309020205020404" pitchFamily="49" charset="0"/>
              <a:buChar char="o"/>
            </a:pPr>
            <a:r>
              <a:rPr lang="en-GB" sz="1800" dirty="0"/>
              <a:t>Gain </a:t>
            </a:r>
            <a:r>
              <a:rPr lang="en-GB" sz="1800" dirty="0" smtClean="0"/>
              <a:t>Real</a:t>
            </a:r>
            <a:r>
              <a:rPr lang="en-GB" sz="1800" dirty="0"/>
              <a:t>-</a:t>
            </a:r>
            <a:r>
              <a:rPr lang="en-GB" sz="1800" dirty="0" smtClean="0"/>
              <a:t>Time </a:t>
            </a:r>
            <a:r>
              <a:rPr lang="en-GB" sz="1800" dirty="0"/>
              <a:t>Visibility of the Development </a:t>
            </a:r>
            <a:endParaRPr lang="en-US" sz="1800" dirty="0"/>
          </a:p>
        </p:txBody>
      </p:sp>
    </p:spTree>
    <p:extLst>
      <p:ext uri="{BB962C8B-B14F-4D97-AF65-F5344CB8AC3E}">
        <p14:creationId xmlns:p14="http://schemas.microsoft.com/office/powerpoint/2010/main" val="378519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GB" sz="4000" dirty="0">
                <a:solidFill>
                  <a:schemeClr val="accent5">
                    <a:lumMod val="60000"/>
                    <a:lumOff val="40000"/>
                  </a:schemeClr>
                </a:solidFill>
              </a:rPr>
              <a:t>WHAT CI &amp; CD ACTUALLY ARE?</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p:txBody>
          <a:bodyPr>
            <a:normAutofit fontScale="92500" lnSpcReduction="20000"/>
          </a:bodyPr>
          <a:lstStyle/>
          <a:p>
            <a:pPr>
              <a:buFont typeface="Wingdings" panose="05000000000000000000" pitchFamily="2" charset="2"/>
              <a:buChar char="v"/>
            </a:pPr>
            <a:r>
              <a:rPr lang="en-GB" dirty="0"/>
              <a:t>CI &amp; CD stands for continuous integration, continuous delivery and continuous deployment.</a:t>
            </a:r>
          </a:p>
          <a:p>
            <a:pPr>
              <a:buFont typeface="Wingdings" panose="05000000000000000000" pitchFamily="2" charset="2"/>
              <a:buChar char="v"/>
            </a:pPr>
            <a:r>
              <a:rPr lang="en-GB" dirty="0"/>
              <a:t>What is Continuous Integration (CI)?</a:t>
            </a:r>
          </a:p>
          <a:p>
            <a:pPr marL="0" indent="0">
              <a:buNone/>
            </a:pPr>
            <a:r>
              <a:rPr lang="en-GB" dirty="0" smtClean="0"/>
              <a:t>	It </a:t>
            </a:r>
            <a:r>
              <a:rPr lang="en-GB" dirty="0"/>
              <a:t>is a practice of integrating code form multiple developers into a central </a:t>
            </a:r>
            <a:r>
              <a:rPr lang="en-GB" dirty="0" smtClean="0"/>
              <a:t>	repository </a:t>
            </a:r>
            <a:r>
              <a:rPr lang="en-GB" dirty="0"/>
              <a:t>multiple times per day.</a:t>
            </a:r>
          </a:p>
          <a:p>
            <a:pPr>
              <a:buFont typeface="Wingdings" panose="05000000000000000000" pitchFamily="2" charset="2"/>
              <a:buChar char="v"/>
            </a:pPr>
            <a:r>
              <a:rPr lang="en-GB" dirty="0"/>
              <a:t>What is Continuous Delivery (CD)?</a:t>
            </a:r>
          </a:p>
          <a:p>
            <a:pPr marL="0" indent="0">
              <a:buNone/>
            </a:pPr>
            <a:r>
              <a:rPr lang="en-GB" dirty="0" smtClean="0"/>
              <a:t>	Continuous </a:t>
            </a:r>
            <a:r>
              <a:rPr lang="en-GB" dirty="0"/>
              <a:t>delivery is an extension of CI where code changes are </a:t>
            </a:r>
            <a:r>
              <a:rPr lang="en-GB" dirty="0" smtClean="0"/>
              <a:t>	automatically </a:t>
            </a:r>
            <a:r>
              <a:rPr lang="en-GB" dirty="0"/>
              <a:t>prepared (lint, compile, test, scan and smoke) for a release to </a:t>
            </a:r>
            <a:r>
              <a:rPr lang="en-GB" dirty="0" smtClean="0"/>
              <a:t>	production</a:t>
            </a:r>
            <a:r>
              <a:rPr lang="en-GB" dirty="0"/>
              <a:t>.</a:t>
            </a:r>
          </a:p>
          <a:p>
            <a:pPr>
              <a:buFont typeface="Wingdings" panose="05000000000000000000" pitchFamily="2" charset="2"/>
              <a:buChar char="v"/>
            </a:pPr>
            <a:r>
              <a:rPr lang="en-GB" dirty="0"/>
              <a:t>What is Continuous Deployment (CD)?</a:t>
            </a:r>
          </a:p>
          <a:p>
            <a:pPr marL="0" indent="0">
              <a:buNone/>
            </a:pPr>
            <a:r>
              <a:rPr lang="en-GB" dirty="0" smtClean="0"/>
              <a:t>	Continuous </a:t>
            </a:r>
            <a:r>
              <a:rPr lang="en-GB" dirty="0"/>
              <a:t>deployment goes one step further than continuous delivery, every </a:t>
            </a:r>
            <a:r>
              <a:rPr lang="en-GB" dirty="0" smtClean="0"/>
              <a:t>	change </a:t>
            </a:r>
            <a:r>
              <a:rPr lang="en-GB" dirty="0"/>
              <a:t>that passes all stages of production pipeline is released without any </a:t>
            </a:r>
            <a:r>
              <a:rPr lang="en-GB" dirty="0" smtClean="0"/>
              <a:t>	human </a:t>
            </a:r>
            <a:r>
              <a:rPr lang="en-GB" dirty="0"/>
              <a:t>intervention.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748294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000" dirty="0">
                <a:solidFill>
                  <a:schemeClr val="accent5">
                    <a:lumMod val="60000"/>
                    <a:lumOff val="40000"/>
                  </a:schemeClr>
                </a:solidFill>
              </a:rPr>
              <a:t>Why CI/CD ? current pain points</a:t>
            </a:r>
            <a:r>
              <a:rPr lang="en-US"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p:txBody>
          <a:bodyPr/>
          <a:lstStyle/>
          <a:p>
            <a:pPr lvl="0" fontAlgn="base">
              <a:buFont typeface="Courier New" panose="02070309020205020404" pitchFamily="49" charset="0"/>
              <a:buChar char="o"/>
            </a:pPr>
            <a:r>
              <a:rPr lang="en-US" dirty="0"/>
              <a:t>Manual release processes always a painful processes with a lot of errors to handle, time consume and poor quality.</a:t>
            </a:r>
          </a:p>
          <a:p>
            <a:pPr lvl="0" fontAlgn="base">
              <a:buFont typeface="Courier New" panose="02070309020205020404" pitchFamily="49" charset="0"/>
              <a:buChar char="o"/>
            </a:pPr>
            <a:r>
              <a:rPr lang="en-US" dirty="0"/>
              <a:t>Time consumed in </a:t>
            </a:r>
            <a:r>
              <a:rPr lang="en-US" dirty="0" err="1"/>
              <a:t>linting</a:t>
            </a:r>
            <a:r>
              <a:rPr lang="en-US" dirty="0"/>
              <a:t>, compiling, testing, smoke test and deployment is a waste and delay delivery of applications.</a:t>
            </a:r>
          </a:p>
          <a:p>
            <a:pPr lvl="0" fontAlgn="base">
              <a:buFont typeface="Courier New" panose="02070309020205020404" pitchFamily="49" charset="0"/>
              <a:buChar char="o"/>
            </a:pPr>
            <a:r>
              <a:rPr lang="en-US" dirty="0"/>
              <a:t>Deployments are pretty complex. Only a chosen few experts are able to understand the whole process and tons of hand crafted helper scripts. No smoke tests and rollback mechanisms.</a:t>
            </a:r>
          </a:p>
          <a:p>
            <a:pPr lvl="0" fontAlgn="base">
              <a:buFont typeface="Courier New" panose="02070309020205020404" pitchFamily="49" charset="0"/>
              <a:buChar char="o"/>
            </a:pPr>
            <a:r>
              <a:rPr lang="en-US" dirty="0"/>
              <a:t>Late feedbacks from customers leads to low quality bug fixes.</a:t>
            </a:r>
          </a:p>
          <a:p>
            <a:pPr lvl="0" fontAlgn="base">
              <a:buFont typeface="Courier New" panose="02070309020205020404" pitchFamily="49" charset="0"/>
              <a:buChar char="o"/>
            </a:pPr>
            <a:r>
              <a:rPr lang="en-US" dirty="0"/>
              <a:t>The overall process cost is very high.</a:t>
            </a:r>
          </a:p>
          <a:p>
            <a:pPr lvl="0" fontAlgn="base">
              <a:buFont typeface="Courier New" panose="02070309020205020404" pitchFamily="49" charset="0"/>
              <a:buChar char="o"/>
            </a:pPr>
            <a:r>
              <a:rPr lang="en-US" dirty="0"/>
              <a:t>With Manual release process, downtime of application increase as you go for deploy.</a:t>
            </a:r>
          </a:p>
        </p:txBody>
      </p:sp>
    </p:spTree>
    <p:extLst>
      <p:ext uri="{BB962C8B-B14F-4D97-AF65-F5344CB8AC3E}">
        <p14:creationId xmlns:p14="http://schemas.microsoft.com/office/powerpoint/2010/main" val="305223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452718"/>
            <a:ext cx="9404723" cy="1263787"/>
          </a:xfrm>
        </p:spPr>
        <p:txBody>
          <a:bodyPr/>
          <a:lstStyle/>
          <a:p>
            <a:r>
              <a:rPr lang="en-GB" sz="4000" dirty="0">
                <a:solidFill>
                  <a:schemeClr val="accent5">
                    <a:lumMod val="60000"/>
                    <a:lumOff val="40000"/>
                  </a:schemeClr>
                </a:solidFill>
              </a:rPr>
              <a:t>How we could benefit from CI/CD? business value. </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p:txBody>
          <a:bodyPr>
            <a:normAutofit/>
          </a:bodyPr>
          <a:lstStyle/>
          <a:p>
            <a:r>
              <a:rPr lang="en-GB" sz="1800" dirty="0"/>
              <a:t>CI/CD help to accelerate development workflows, improve software quality, address security vulnerabilities faster and increase team's overall efficiency by removing manual checkpoints, improving code quality, reducing development risks, increasing productivity and creating a more collaborative environment. It also makes engineering teams more productive as it allows them to focus on solving problems rather than having to work with large amounts of legacy systems.</a:t>
            </a:r>
          </a:p>
          <a:p>
            <a:r>
              <a:rPr lang="en-GB" sz="1800" dirty="0"/>
              <a:t>CI/CD process reduces the needs of a lot of hand crafted scripts and experts to handle</a:t>
            </a:r>
            <a:r>
              <a:rPr lang="en-GB" sz="1800" dirty="0" smtClean="0"/>
              <a:t>.</a:t>
            </a:r>
          </a:p>
          <a:p>
            <a:r>
              <a:rPr lang="en-GB" sz="1800" dirty="0"/>
              <a:t>With automated tests and checks CI/CD benefits include lower deployment costs, faster feedback loops and reduced risk of introducing defects.</a:t>
            </a:r>
          </a:p>
          <a:p>
            <a:r>
              <a:rPr lang="en-GB" sz="1800" dirty="0"/>
              <a:t>CI/CD reduces the downtime with Blue-Green Deployment strategy</a:t>
            </a:r>
            <a:r>
              <a:rPr lang="en-GB" sz="1800" dirty="0" smtClean="0"/>
              <a:t>.</a:t>
            </a:r>
            <a:endParaRPr lang="en-GB" sz="1800" dirty="0"/>
          </a:p>
        </p:txBody>
      </p:sp>
    </p:spTree>
    <p:extLst>
      <p:ext uri="{BB962C8B-B14F-4D97-AF65-F5344CB8AC3E}">
        <p14:creationId xmlns:p14="http://schemas.microsoft.com/office/powerpoint/2010/main" val="3375428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sz="4000" dirty="0">
                <a:solidFill>
                  <a:schemeClr val="accent5">
                    <a:lumMod val="60000"/>
                    <a:lumOff val="40000"/>
                  </a:schemeClr>
                </a:solidFill>
              </a:rPr>
              <a:t>CI/CD the </a:t>
            </a:r>
            <a:r>
              <a:rPr lang="en-US" sz="4000" dirty="0" smtClean="0">
                <a:solidFill>
                  <a:schemeClr val="accent5">
                    <a:lumMod val="60000"/>
                    <a:lumOff val="40000"/>
                  </a:schemeClr>
                </a:solidFill>
              </a:rPr>
              <a:t>challenges</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p:txBody>
          <a:bodyPr/>
          <a:lstStyle/>
          <a:p>
            <a:pPr lvl="0" fontAlgn="base">
              <a:buFont typeface="Wingdings" panose="05000000000000000000" pitchFamily="2" charset="2"/>
              <a:buChar char="§"/>
            </a:pPr>
            <a:r>
              <a:rPr lang="en-US" dirty="0"/>
              <a:t>CI/CD is a powerful way to deploy software, but it can be challenging to implement in some organizations.</a:t>
            </a:r>
          </a:p>
          <a:p>
            <a:pPr lvl="0" fontAlgn="base">
              <a:buFont typeface="Wingdings" panose="05000000000000000000" pitchFamily="2" charset="2"/>
              <a:buChar char="§"/>
            </a:pPr>
            <a:r>
              <a:rPr lang="en-US" dirty="0"/>
              <a:t>Implementing CI/CD needs skilled people to develop and maintain this process.</a:t>
            </a:r>
          </a:p>
          <a:p>
            <a:pPr lvl="0" fontAlgn="base">
              <a:buFont typeface="Wingdings" panose="05000000000000000000" pitchFamily="2" charset="2"/>
              <a:buChar char="§"/>
            </a:pPr>
            <a:r>
              <a:rPr lang="en-US" dirty="0"/>
              <a:t>Effective CI/CD requires that teams have seamless and easy access to a wide range of tools and resources. Documenting those tools, including ones that are homegrown, is a great way to empower team members with the ability to make smarter, faster decisions.</a:t>
            </a:r>
          </a:p>
        </p:txBody>
      </p:sp>
    </p:spTree>
    <p:extLst>
      <p:ext uri="{BB962C8B-B14F-4D97-AF65-F5344CB8AC3E}">
        <p14:creationId xmlns:p14="http://schemas.microsoft.com/office/powerpoint/2010/main" val="2143278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30228" y="2580776"/>
            <a:ext cx="9404723" cy="1400530"/>
          </a:xfrm>
        </p:spPr>
        <p:txBody>
          <a:bodyPr/>
          <a:lstStyle/>
          <a:p>
            <a:r>
              <a:rPr lang="en-US" sz="4000" dirty="0" smtClean="0">
                <a:solidFill>
                  <a:schemeClr val="accent5">
                    <a:lumMod val="60000"/>
                    <a:lumOff val="40000"/>
                  </a:schemeClr>
                </a:solidFill>
              </a:rPr>
              <a:t>THANK YOU</a:t>
            </a:r>
            <a:endParaRPr lang="en-US" sz="4000" dirty="0">
              <a:solidFill>
                <a:schemeClr val="accent5">
                  <a:lumMod val="60000"/>
                  <a:lumOff val="40000"/>
                </a:schemeClr>
              </a:solidFill>
            </a:endParaRPr>
          </a:p>
        </p:txBody>
      </p:sp>
    </p:spTree>
    <p:extLst>
      <p:ext uri="{BB962C8B-B14F-4D97-AF65-F5344CB8AC3E}">
        <p14:creationId xmlns:p14="http://schemas.microsoft.com/office/powerpoint/2010/main" val="1566123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TotalTime>
  <Words>491</Words>
  <Application>Microsoft Office PowerPoint</Application>
  <PresentationFormat>Màn hình rộng</PresentationFormat>
  <Paragraphs>53</Paragraphs>
  <Slides>8</Slides>
  <Notes>8</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8</vt:i4>
      </vt:variant>
    </vt:vector>
  </HeadingPairs>
  <TitlesOfParts>
    <vt:vector size="16" baseType="lpstr">
      <vt:lpstr>Arial</vt:lpstr>
      <vt:lpstr>Calibri</vt:lpstr>
      <vt:lpstr>Century Gothic</vt:lpstr>
      <vt:lpstr>Courier New</vt:lpstr>
      <vt:lpstr>Times New Roman</vt:lpstr>
      <vt:lpstr>Wingdings</vt:lpstr>
      <vt:lpstr>Wingdings 3</vt:lpstr>
      <vt:lpstr>Ion</vt:lpstr>
      <vt:lpstr>UDAPEOPLE</vt:lpstr>
      <vt:lpstr>OVERVIEW</vt:lpstr>
      <vt:lpstr>What are the Business Benefits of CI/CD?</vt:lpstr>
      <vt:lpstr>WHAT CI &amp; CD ACTUALLY ARE?</vt:lpstr>
      <vt:lpstr>Why CI/CD ? current pain points.</vt:lpstr>
      <vt:lpstr>How we could benefit from CI/CD? business value. </vt:lpstr>
      <vt:lpstr>CI/CD the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Ngoc Tam</dc:creator>
  <cp:lastModifiedBy>Ngoc Tam</cp:lastModifiedBy>
  <cp:revision>5</cp:revision>
  <cp:lastPrinted>2023-04-14T15:27:59Z</cp:lastPrinted>
  <dcterms:created xsi:type="dcterms:W3CDTF">2023-04-14T14:52:47Z</dcterms:created>
  <dcterms:modified xsi:type="dcterms:W3CDTF">2023-04-14T15:33:03Z</dcterms:modified>
</cp:coreProperties>
</file>