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962" r:id="rId2"/>
  </p:sldMasterIdLst>
  <p:notesMasterIdLst>
    <p:notesMasterId r:id="rId21"/>
  </p:notesMasterIdLst>
  <p:handoutMasterIdLst>
    <p:handoutMasterId r:id="rId22"/>
  </p:handoutMasterIdLst>
  <p:sldIdLst>
    <p:sldId id="270" r:id="rId3"/>
    <p:sldId id="293" r:id="rId4"/>
    <p:sldId id="259" r:id="rId5"/>
    <p:sldId id="268" r:id="rId6"/>
    <p:sldId id="292" r:id="rId7"/>
    <p:sldId id="294" r:id="rId8"/>
    <p:sldId id="275" r:id="rId9"/>
    <p:sldId id="290" r:id="rId10"/>
    <p:sldId id="287" r:id="rId11"/>
    <p:sldId id="295" r:id="rId12"/>
    <p:sldId id="288" r:id="rId13"/>
    <p:sldId id="296" r:id="rId14"/>
    <p:sldId id="297" r:id="rId15"/>
    <p:sldId id="298" r:id="rId16"/>
    <p:sldId id="274" r:id="rId17"/>
    <p:sldId id="29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Ngọc Đinh" initials="QNĐ" lastIdx="1" clrIdx="0">
    <p:extLst>
      <p:ext uri="{19B8F6BF-5375-455C-9EA6-DF929625EA0E}">
        <p15:presenceInfo xmlns:p15="http://schemas.microsoft.com/office/powerpoint/2012/main" userId="ab55c16888d46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2C48"/>
    <a:srgbClr val="2C2D39"/>
    <a:srgbClr val="242630"/>
    <a:srgbClr val="2A1F43"/>
    <a:srgbClr val="0C1B43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488" autoAdjust="0"/>
  </p:normalViewPr>
  <p:slideViewPr>
    <p:cSldViewPr snapToGrid="0" snapToObjects="1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242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37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21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6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58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405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9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4114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25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964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36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5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25935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42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8085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29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32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A14-00A9-412D-85EB-8A930BB9C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8EC25-4D39-47C8-B1D8-0560DB6BB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9021-5800-462D-902E-1D8F817D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85F3-6A35-4C59-84EC-B3C545BC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51E8-235A-4001-863F-7971D26E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85D5-412D-4D1F-AE7C-BF4425F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6B08-7932-4AEB-9C80-D7131C33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390F-BF14-4EC4-8E3F-EAFCA5D8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8B50-8D07-4BC2-9D4C-97221AD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5808-D437-40A1-B9CD-5708062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CF90-1839-4E93-A3B7-9C278A9D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2303-36BD-4CE6-A501-575714DA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296A-4C71-4521-9956-9CB842E8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81C-3FB9-4A21-9E9E-7F121E0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0C3E-B056-471C-B216-15B05E5C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87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B91D-43DD-4060-A2DA-986B95F0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E8E4-EBEF-47DA-BA6B-670BA260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E5FB1-AB49-42D6-933A-D21C12A31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A670-FD2F-4969-A115-C1B06C69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154A-305F-4D4A-B725-854A52AC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9CD28-7F91-4A92-858B-47EADA22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82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DFC9-45A1-40C3-8BFC-19068CF7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C8919-4D7A-49E6-AA6B-9B9C3C1A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FFB3C-9BBF-4B27-9657-C3DF967B5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7CC3A-3342-489D-9A33-734663EE0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CD0BA-3AE5-40B8-B3E2-6F2F49B59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8CB0A-3D44-4838-8096-82DA817C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BD0B8-3FB1-45C4-A4DB-BFF5EC3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C0667-E7FC-499E-85EB-FAD56EDE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02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7D3-28DE-4579-B31E-54BEC33B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476C0-6A27-4027-9539-0B780C0F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92EA9-CFF6-4BE5-A1C9-3CA6ED88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A4281-9523-472E-8270-92F5B238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16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95C4B-E8CD-4368-8FE9-055F020C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3D299-EEF1-4199-800B-3E049F15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12BD-8897-4224-855A-A38B284F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2D05-05D8-4D79-9D7F-5235AE2A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8732-E57D-4B42-9303-EAC487E6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83B6-5A0A-41DB-9243-81B0AF27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39E8-9BCF-4D6C-9493-B080C1C3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54266-9AC5-42ED-98B2-58EDB0E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00CF-BA4D-4E0A-8A8C-4DE6D99F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65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86A6-BCFD-4FF0-B1E3-8F98FB0E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19B1A-FBC9-4D6A-A738-F3E78BCEE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DAF06-1148-4A40-BF81-178DE56A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68A1-6656-4A7C-AD7C-0F8AE33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FE9BE-274A-4CBC-8B87-3792F219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EB6B7-EA7B-4DB5-91D6-CA64DDE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72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1B3-61C3-47FD-B271-3D243EBA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D9218-155D-4331-AD6B-DB7A474A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019D-BE48-4A86-BEAD-73A7BDFF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EDBF-9A69-43EF-8108-B3562D20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44CF-8C86-4B82-BFF3-14AB9D5B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D0557-BFB9-4691-8E2A-8C83DA3E3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8FFF-3B81-407D-8A14-2F811A82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E4EF-77CB-4F15-9A1F-1D1E37DB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D212-7E69-4B36-B8EB-82D0E128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D6F50-1BE5-4801-8A75-8304E5B1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04337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004 Section Titl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849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114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105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004 Section Titl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90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5335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4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  <p:sldLayoutId id="2147483694" r:id="rId7"/>
    <p:sldLayoutId id="2147483707" r:id="rId8"/>
    <p:sldLayoutId id="2147483709" r:id="rId9"/>
    <p:sldLayoutId id="2147483710" r:id="rId10"/>
    <p:sldLayoutId id="2147483711" r:id="rId11"/>
    <p:sldLayoutId id="2147483712" r:id="rId12"/>
    <p:sldLayoutId id="2147483725" r:id="rId13"/>
    <p:sldLayoutId id="2147483727" r:id="rId14"/>
    <p:sldLayoutId id="2147483728" r:id="rId15"/>
    <p:sldLayoutId id="2147483729" r:id="rId16"/>
    <p:sldLayoutId id="2147483730" r:id="rId17"/>
    <p:sldLayoutId id="2147483939" r:id="rId18"/>
    <p:sldLayoutId id="2147483941" r:id="rId19"/>
    <p:sldLayoutId id="2147483942" r:id="rId20"/>
    <p:sldLayoutId id="2147483943" r:id="rId21"/>
    <p:sldLayoutId id="214748394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A4D90-1B0D-4F5A-A76A-CA7FE2BA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40D66-7FA5-4725-8D8D-65E34C36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779E7-3D3A-4BF3-ADC0-BBAB178E7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E1B2-CCA4-41D7-AD94-AFA7A0072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1B0A-8FF5-4AA4-B536-6C14900CD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3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lose up of a flowers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956" y="491331"/>
            <a:ext cx="11368087" cy="5875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580" y="1193273"/>
            <a:ext cx="9521332" cy="155831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Campaign 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CDDA2-3CAC-476E-8FAB-B71555D7900A}"/>
              </a:ext>
            </a:extLst>
          </p:cNvPr>
          <p:cNvSpPr txBox="1"/>
          <p:nvPr/>
        </p:nvSpPr>
        <p:spPr>
          <a:xfrm>
            <a:off x="1426215" y="3007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D1AEF-341C-4ABD-8D7C-42F0385C1C7E}"/>
              </a:ext>
            </a:extLst>
          </p:cNvPr>
          <p:cNvSpPr txBox="1"/>
          <p:nvPr/>
        </p:nvSpPr>
        <p:spPr>
          <a:xfrm>
            <a:off x="3266693" y="5433893"/>
            <a:ext cx="5449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Teacher: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M.S.</a:t>
            </a:r>
            <a:r>
              <a:rPr lang="en-US" sz="2400" b="1" dirty="0"/>
              <a:t> </a:t>
            </a:r>
            <a:r>
              <a:rPr lang="en-US" sz="2400" b="1" dirty="0" err="1"/>
              <a:t>Quách</a:t>
            </a:r>
            <a:r>
              <a:rPr lang="en-US" sz="2400" b="1" dirty="0"/>
              <a:t> </a:t>
            </a:r>
            <a:r>
              <a:rPr lang="en-US" sz="2400" b="1" dirty="0" err="1"/>
              <a:t>Đình</a:t>
            </a:r>
            <a:r>
              <a:rPr lang="en-US" sz="2400" b="1" dirty="0"/>
              <a:t> </a:t>
            </a:r>
            <a:r>
              <a:rPr lang="en-US" sz="2400" b="1" dirty="0" err="1"/>
              <a:t>Hoàng</a:t>
            </a:r>
            <a:endParaRPr lang="en-US" sz="2400" b="1" dirty="0"/>
          </a:p>
        </p:txBody>
      </p:sp>
      <p:sp>
        <p:nvSpPr>
          <p:cNvPr id="17" name="Google Shape;742;p22">
            <a:extLst>
              <a:ext uri="{FF2B5EF4-FFF2-40B4-BE49-F238E27FC236}">
                <a16:creationId xmlns:a16="http://schemas.microsoft.com/office/drawing/2014/main" id="{00CD58B4-BEB5-4E11-B4D5-94EB4C36C830}"/>
              </a:ext>
            </a:extLst>
          </p:cNvPr>
          <p:cNvSpPr/>
          <p:nvPr/>
        </p:nvSpPr>
        <p:spPr>
          <a:xfrm>
            <a:off x="3601894" y="3147013"/>
            <a:ext cx="4622605" cy="79270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GROUP 10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200">
              <a:srgbClr val="FDE8ED"/>
            </a:gs>
            <a:gs pos="66000">
              <a:srgbClr val="FAC7D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025006" y="2515360"/>
            <a:ext cx="6316910" cy="131002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t" anchorCtr="0">
            <a:noAutofit/>
            <a:sp3d extrusionH="57150">
              <a:bevelT w="38100" h="38100" prst="relaxedInset"/>
              <a:bevelB w="50800" h="38100" prst="riblet"/>
            </a:sp3d>
          </a:bodyPr>
          <a:lstStyle/>
          <a:p>
            <a:pPr algn="l"/>
            <a:r>
              <a:rPr lang="en-US" sz="4800" b="1" dirty="0"/>
              <a:t>Fit and evaluate models</a:t>
            </a:r>
            <a:endParaRPr sz="4800" b="1" dirty="0"/>
          </a:p>
        </p:txBody>
      </p:sp>
      <p:sp>
        <p:nvSpPr>
          <p:cNvPr id="776" name="Google Shape;776;p25"/>
          <p:cNvSpPr/>
          <p:nvPr/>
        </p:nvSpPr>
        <p:spPr>
          <a:xfrm>
            <a:off x="1146764" y="1845363"/>
            <a:ext cx="2879951" cy="1854182"/>
          </a:xfrm>
          <a:prstGeom prst="rect">
            <a:avLst/>
          </a:prstGeom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07497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C929-8AFC-4785-A99B-F1028F06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870" y="822544"/>
            <a:ext cx="10515600" cy="583800"/>
          </a:xfrm>
        </p:spPr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1D2F-4F3E-4112-A4F8-41E882B2A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854FEE-D610-43B3-8550-8CE62C23FF18}"/>
              </a:ext>
            </a:extLst>
          </p:cNvPr>
          <p:cNvSpPr/>
          <p:nvPr/>
        </p:nvSpPr>
        <p:spPr>
          <a:xfrm>
            <a:off x="5133111" y="2919483"/>
            <a:ext cx="1373250" cy="74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3F1E3-00A2-4FA0-BE4B-94E7145C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57" y="1502064"/>
            <a:ext cx="3943900" cy="2734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D3FAA9-A990-42C0-8385-986CC14E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70" y="4321355"/>
            <a:ext cx="3000794" cy="1714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6FCC52-6F41-456C-A91E-1DE3D895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117" y="2523304"/>
            <a:ext cx="4496427" cy="409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7339B5-696C-45A6-A07B-2FBA2D279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733" y="3791653"/>
            <a:ext cx="512516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C929-8AFC-4785-A99B-F1028F0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1D2F-4F3E-4112-A4F8-41E882B2A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854FEE-D610-43B3-8550-8CE62C23FF18}"/>
              </a:ext>
            </a:extLst>
          </p:cNvPr>
          <p:cNvSpPr/>
          <p:nvPr/>
        </p:nvSpPr>
        <p:spPr>
          <a:xfrm>
            <a:off x="4293485" y="2108524"/>
            <a:ext cx="1373250" cy="74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89D93-B50F-4DDB-BD42-BB740717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50" y="1619701"/>
            <a:ext cx="2581635" cy="1724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09EC7F-AF33-48D1-A6CA-630CEE9A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21" y="1810437"/>
            <a:ext cx="4401164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CF70AD-D855-40A2-BC98-39B0418E9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1203"/>
            <a:ext cx="5039428" cy="45726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CAB407-8FF1-4FF9-B832-D2A45CCA246E}"/>
              </a:ext>
            </a:extLst>
          </p:cNvPr>
          <p:cNvSpPr/>
          <p:nvPr/>
        </p:nvSpPr>
        <p:spPr>
          <a:xfrm rot="5400000">
            <a:off x="7843518" y="3235908"/>
            <a:ext cx="1213570" cy="74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F4F00F-45E6-4AE3-8CFF-C55F80391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21" y="4456232"/>
            <a:ext cx="4382112" cy="362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13462C-C33E-4288-94B8-48498CD94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83228"/>
            <a:ext cx="498227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0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C929-8AFC-4785-A99B-F1028F0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1D2F-4F3E-4112-A4F8-41E882B2A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854FEE-D610-43B3-8550-8CE62C23FF18}"/>
              </a:ext>
            </a:extLst>
          </p:cNvPr>
          <p:cNvSpPr/>
          <p:nvPr/>
        </p:nvSpPr>
        <p:spPr>
          <a:xfrm>
            <a:off x="3887597" y="1812023"/>
            <a:ext cx="1373250" cy="74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48399-1CA4-4A21-9C00-E602B128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23" y="1438384"/>
            <a:ext cx="2695951" cy="1724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CF1BA-7D14-4E2C-B4BD-8B65D2C9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521" y="1635786"/>
            <a:ext cx="4344006" cy="352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BA4CF8-A2F0-464D-AB62-D9FE8197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142" y="2185333"/>
            <a:ext cx="5001323" cy="42868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1D48A9-B9A6-4B49-A3D6-0946704387D8}"/>
              </a:ext>
            </a:extLst>
          </p:cNvPr>
          <p:cNvSpPr/>
          <p:nvPr/>
        </p:nvSpPr>
        <p:spPr>
          <a:xfrm rot="5400000">
            <a:off x="7576238" y="2887318"/>
            <a:ext cx="1152639" cy="74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A6BC72-F9C7-4344-817C-A2F5B35B3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38" y="4084433"/>
            <a:ext cx="4382112" cy="362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39AF19-2376-4001-95B5-2F6AE93C4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311" y="4637154"/>
            <a:ext cx="494416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0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200">
              <a:srgbClr val="FDE8ED"/>
            </a:gs>
            <a:gs pos="66000">
              <a:srgbClr val="FAC7D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025006" y="2515360"/>
            <a:ext cx="6316910" cy="131002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t" anchorCtr="0">
            <a:noAutofit/>
            <a:sp3d extrusionH="57150">
              <a:bevelT w="38100" h="38100" prst="relaxedInset"/>
              <a:bevelB w="50800" h="38100" prst="riblet"/>
            </a:sp3d>
          </a:bodyPr>
          <a:lstStyle/>
          <a:p>
            <a:pPr algn="l"/>
            <a:r>
              <a:rPr lang="en-US" sz="4800" b="1" dirty="0"/>
              <a:t>Conclusion</a:t>
            </a:r>
            <a:endParaRPr sz="4800" b="1" dirty="0"/>
          </a:p>
        </p:txBody>
      </p:sp>
      <p:sp>
        <p:nvSpPr>
          <p:cNvPr id="776" name="Google Shape;776;p25"/>
          <p:cNvSpPr/>
          <p:nvPr/>
        </p:nvSpPr>
        <p:spPr>
          <a:xfrm>
            <a:off x="1146764" y="1845363"/>
            <a:ext cx="2879951" cy="1854182"/>
          </a:xfrm>
          <a:prstGeom prst="rect">
            <a:avLst/>
          </a:prstGeom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85652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4C69E0A-E9DF-4F79-BCB3-BB3F610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5D302C-D560-4A1C-B450-4503482F939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705230" y="2365696"/>
            <a:ext cx="4600829" cy="338076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A9309-F45B-4CBC-A87E-CBD38803FF6D}"/>
              </a:ext>
            </a:extLst>
          </p:cNvPr>
          <p:cNvSpPr txBox="1"/>
          <p:nvPr/>
        </p:nvSpPr>
        <p:spPr>
          <a:xfrm>
            <a:off x="981883" y="3246541"/>
            <a:ext cx="4504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Regression: 79,93 %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Tree: 80,11%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Forest: 81,54%</a:t>
            </a:r>
          </a:p>
        </p:txBody>
      </p:sp>
    </p:spTree>
    <p:extLst>
      <p:ext uri="{BB962C8B-B14F-4D97-AF65-F5344CB8AC3E}">
        <p14:creationId xmlns:p14="http://schemas.microsoft.com/office/powerpoint/2010/main" val="265652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BAA9309-F45B-4CBC-A87E-CBD38803FF6D}"/>
              </a:ext>
            </a:extLst>
          </p:cNvPr>
          <p:cNvSpPr txBox="1"/>
          <p:nvPr/>
        </p:nvSpPr>
        <p:spPr>
          <a:xfrm>
            <a:off x="981883" y="3246541"/>
            <a:ext cx="450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Regression: 0,79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Tree: 0,8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Forest: 0,82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4C69E0A-E9DF-4F79-BCB3-BB3F610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area under ROC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EC93F-4D0D-4A67-8BA2-EC4BDD62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900" y="2628942"/>
            <a:ext cx="460121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9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B650914-21B0-46A4-8A16-F1493F3ECFED}"/>
              </a:ext>
            </a:extLst>
          </p:cNvPr>
          <p:cNvSpPr/>
          <p:nvPr/>
        </p:nvSpPr>
        <p:spPr>
          <a:xfrm>
            <a:off x="1492543" y="983040"/>
            <a:ext cx="8842694" cy="426846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61C3E-E87F-4CBB-A65B-3D34CA13E070}"/>
              </a:ext>
            </a:extLst>
          </p:cNvPr>
          <p:cNvSpPr txBox="1"/>
          <p:nvPr/>
        </p:nvSpPr>
        <p:spPr>
          <a:xfrm>
            <a:off x="2196517" y="2130803"/>
            <a:ext cx="7798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dirty="0">
                <a:solidFill>
                  <a:srgbClr val="333333"/>
                </a:solidFill>
                <a:effectLst/>
                <a:latin typeface="+mj-lt"/>
              </a:rPr>
              <a:t>Three main algorithm classifiers are tested which are Logistic regression, Decision trees and Random forest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292929"/>
                </a:solidFill>
                <a:latin typeface="+mj-lt"/>
              </a:rPr>
              <a:t>=&gt; Random Forest </a:t>
            </a:r>
            <a:r>
              <a:rPr lang="en-US" sz="2200" b="1" i="0" dirty="0">
                <a:solidFill>
                  <a:srgbClr val="292929"/>
                </a:solidFill>
                <a:effectLst/>
                <a:latin typeface="+mj-lt"/>
              </a:rPr>
              <a:t>achieved the best results after we tried tuning this model with the </a:t>
            </a:r>
            <a:r>
              <a:rPr lang="en-US" sz="2200" b="1" dirty="0">
                <a:latin typeface="+mj-lt"/>
              </a:rPr>
              <a:t>Hyperparameter</a:t>
            </a:r>
            <a:r>
              <a:rPr lang="en-US" sz="2200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+mj-lt"/>
              </a:rPr>
              <a:t>using cross validation</a:t>
            </a:r>
            <a:endParaRPr lang="en-US" sz="2200" b="1" i="0" dirty="0">
              <a:solidFill>
                <a:srgbClr val="292929"/>
              </a:solidFill>
              <a:effectLst/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5874B7-ACB8-4034-B79C-00C7A4CB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0876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59919-7A2B-48E4-A63B-36D287EC77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5894" y="478173"/>
            <a:ext cx="11400638" cy="5929936"/>
          </a:xfrm>
        </p:spPr>
      </p:pic>
    </p:spTree>
    <p:extLst>
      <p:ext uri="{BB962C8B-B14F-4D97-AF65-F5344CB8AC3E}">
        <p14:creationId xmlns:p14="http://schemas.microsoft.com/office/powerpoint/2010/main" val="25724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lose up of a flowers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956" y="439067"/>
            <a:ext cx="11368087" cy="5875337"/>
          </a:xfr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20" y="375809"/>
            <a:ext cx="9467160" cy="1112188"/>
          </a:xfrm>
        </p:spPr>
        <p:txBody>
          <a:bodyPr>
            <a:noAutofit/>
          </a:bodyPr>
          <a:lstStyle/>
          <a:p>
            <a:pPr algn="l"/>
            <a:r>
              <a:rPr lang="en-US" sz="3800" dirty="0">
                <a:solidFill>
                  <a:schemeClr val="tx1"/>
                </a:solidFill>
              </a:rPr>
              <a:t>Big Data Applications: Machine Learning at Scale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440F1-CAFB-4A36-AE16-25D6CE99A278}"/>
              </a:ext>
            </a:extLst>
          </p:cNvPr>
          <p:cNvSpPr txBox="1"/>
          <p:nvPr/>
        </p:nvSpPr>
        <p:spPr>
          <a:xfrm>
            <a:off x="4966283" y="1963313"/>
            <a:ext cx="256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Group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CDDA2-3CAC-476E-8FAB-B71555D7900A}"/>
              </a:ext>
            </a:extLst>
          </p:cNvPr>
          <p:cNvSpPr txBox="1"/>
          <p:nvPr/>
        </p:nvSpPr>
        <p:spPr>
          <a:xfrm>
            <a:off x="1426215" y="3007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1585;p45">
            <a:extLst>
              <a:ext uri="{FF2B5EF4-FFF2-40B4-BE49-F238E27FC236}">
                <a16:creationId xmlns:a16="http://schemas.microsoft.com/office/drawing/2014/main" id="{0153DBEB-F6A3-4FAD-8AF0-771C08161CE8}"/>
              </a:ext>
            </a:extLst>
          </p:cNvPr>
          <p:cNvSpPr/>
          <p:nvPr/>
        </p:nvSpPr>
        <p:spPr>
          <a:xfrm>
            <a:off x="1748921" y="2706323"/>
            <a:ext cx="649500" cy="64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01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60EA5-5650-4DCF-A9F2-30E2D91AD462}"/>
              </a:ext>
            </a:extLst>
          </p:cNvPr>
          <p:cNvSpPr txBox="1"/>
          <p:nvPr/>
        </p:nvSpPr>
        <p:spPr>
          <a:xfrm>
            <a:off x="2947911" y="2875719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Đinh Quang Ngọc 	18133034</a:t>
            </a:r>
          </a:p>
        </p:txBody>
      </p:sp>
      <p:sp>
        <p:nvSpPr>
          <p:cNvPr id="10" name="Google Shape;1585;p45">
            <a:extLst>
              <a:ext uri="{FF2B5EF4-FFF2-40B4-BE49-F238E27FC236}">
                <a16:creationId xmlns:a16="http://schemas.microsoft.com/office/drawing/2014/main" id="{45EC3D4B-E824-44FC-9AF5-5156013344E0}"/>
              </a:ext>
            </a:extLst>
          </p:cNvPr>
          <p:cNvSpPr/>
          <p:nvPr/>
        </p:nvSpPr>
        <p:spPr>
          <a:xfrm>
            <a:off x="1748921" y="3565088"/>
            <a:ext cx="649500" cy="64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02</a:t>
            </a:r>
            <a:endParaRPr sz="1800" dirty="0"/>
          </a:p>
        </p:txBody>
      </p:sp>
      <p:sp>
        <p:nvSpPr>
          <p:cNvPr id="11" name="Google Shape;1585;p45">
            <a:extLst>
              <a:ext uri="{FF2B5EF4-FFF2-40B4-BE49-F238E27FC236}">
                <a16:creationId xmlns:a16="http://schemas.microsoft.com/office/drawing/2014/main" id="{C69D0631-9F96-41A5-A1E1-1654F95C5D89}"/>
              </a:ext>
            </a:extLst>
          </p:cNvPr>
          <p:cNvSpPr/>
          <p:nvPr/>
        </p:nvSpPr>
        <p:spPr>
          <a:xfrm>
            <a:off x="1748921" y="4423854"/>
            <a:ext cx="649500" cy="64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03</a:t>
            </a:r>
            <a:endParaRPr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48AC4-790E-4990-A0A8-1D9040F46C50}"/>
              </a:ext>
            </a:extLst>
          </p:cNvPr>
          <p:cNvSpPr txBox="1"/>
          <p:nvPr/>
        </p:nvSpPr>
        <p:spPr>
          <a:xfrm>
            <a:off x="2947910" y="370517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	18133062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C7ED1-D372-464F-825D-3CCDE2F6A98E}"/>
              </a:ext>
            </a:extLst>
          </p:cNvPr>
          <p:cNvSpPr txBox="1"/>
          <p:nvPr/>
        </p:nvSpPr>
        <p:spPr>
          <a:xfrm>
            <a:off x="2947911" y="461314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	18133052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D1AEF-341C-4ABD-8D7C-42F0385C1C7E}"/>
              </a:ext>
            </a:extLst>
          </p:cNvPr>
          <p:cNvSpPr txBox="1"/>
          <p:nvPr/>
        </p:nvSpPr>
        <p:spPr>
          <a:xfrm>
            <a:off x="3682151" y="5587068"/>
            <a:ext cx="5449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Teacher: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M.S.</a:t>
            </a:r>
            <a:r>
              <a:rPr lang="en-US" sz="2400" b="1" dirty="0"/>
              <a:t> </a:t>
            </a:r>
            <a:r>
              <a:rPr lang="en-US" sz="2400" b="1" dirty="0" err="1"/>
              <a:t>Quách</a:t>
            </a:r>
            <a:r>
              <a:rPr lang="en-US" sz="2400" b="1" dirty="0"/>
              <a:t> </a:t>
            </a:r>
            <a:r>
              <a:rPr lang="en-US" sz="2400" b="1" dirty="0" err="1"/>
              <a:t>Đình</a:t>
            </a:r>
            <a:r>
              <a:rPr lang="en-US" sz="2400" b="1" dirty="0"/>
              <a:t> </a:t>
            </a:r>
            <a:r>
              <a:rPr lang="en-US" sz="2400" b="1" dirty="0" err="1"/>
              <a:t>Hoàng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158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200">
              <a:srgbClr val="FDE8ED"/>
            </a:gs>
            <a:gs pos="66000">
              <a:srgbClr val="FAC7D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025006" y="2515360"/>
            <a:ext cx="5760172" cy="131002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t" anchorCtr="0">
            <a:noAutofit/>
            <a:sp3d extrusionH="57150">
              <a:bevelT w="38100" h="38100" prst="relaxedInset"/>
              <a:bevelB w="50800" h="38100" prst="riblet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Dataset Introduction</a:t>
            </a:r>
            <a:endParaRPr sz="4800" b="1" dirty="0"/>
          </a:p>
        </p:txBody>
      </p:sp>
      <p:sp>
        <p:nvSpPr>
          <p:cNvPr id="776" name="Google Shape;776;p25"/>
          <p:cNvSpPr/>
          <p:nvPr/>
        </p:nvSpPr>
        <p:spPr>
          <a:xfrm>
            <a:off x="1146764" y="1845363"/>
            <a:ext cx="2879951" cy="1854182"/>
          </a:xfrm>
          <a:prstGeom prst="rect">
            <a:avLst/>
          </a:prstGeom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360A1163-2F4E-8A42-A7D1-C12E13D8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Project: Campaign Marketing</a:t>
            </a:r>
          </a:p>
          <a:p>
            <a:r>
              <a:rPr lang="en-US" dirty="0"/>
              <a:t>We will use the dataset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and it is related to direct marketing campaigns (phone calls) of a Portuguese banking institution. The classification goal is to predict whether the client will subscribe (Yes/No) to a term deposit</a:t>
            </a:r>
          </a:p>
          <a:p>
            <a:r>
              <a:rPr lang="en-US" dirty="0"/>
              <a:t> The dataset includes 17 attribute and about 11163 record.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E1CFF-C7E7-43D8-A600-B6EEC37D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31049"/>
            <a:ext cx="6096000" cy="42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1797-43D4-4D9D-9C3B-5C4275FD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246" y="979716"/>
            <a:ext cx="10515600" cy="583800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Attribute Information</a:t>
            </a:r>
            <a:b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A3EA0-49F8-4399-B557-E8F770FC1B4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52941" y="1265238"/>
            <a:ext cx="10495643" cy="4911725"/>
          </a:xfrm>
        </p:spPr>
      </p:pic>
    </p:spTree>
    <p:extLst>
      <p:ext uri="{BB962C8B-B14F-4D97-AF65-F5344CB8AC3E}">
        <p14:creationId xmlns:p14="http://schemas.microsoft.com/office/powerpoint/2010/main" val="370480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200">
              <a:srgbClr val="FDE8ED"/>
            </a:gs>
            <a:gs pos="66000">
              <a:srgbClr val="FAC7D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025006" y="2515360"/>
            <a:ext cx="5760172" cy="131002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t" anchorCtr="0">
            <a:noAutofit/>
            <a:sp3d extrusionH="57150">
              <a:bevelT w="38100" h="38100" prst="relaxedInset"/>
              <a:bevelB w="50800" h="38100" prst="riblet"/>
            </a:sp3d>
          </a:bodyPr>
          <a:lstStyle/>
          <a:p>
            <a:pPr lvl="0"/>
            <a:r>
              <a:rPr lang="en-US" sz="4800" b="1" dirty="0"/>
              <a:t>Data Exploration</a:t>
            </a:r>
            <a:endParaRPr sz="4800" b="1" dirty="0"/>
          </a:p>
        </p:txBody>
      </p:sp>
      <p:sp>
        <p:nvSpPr>
          <p:cNvPr id="776" name="Google Shape;776;p25"/>
          <p:cNvSpPr/>
          <p:nvPr/>
        </p:nvSpPr>
        <p:spPr>
          <a:xfrm>
            <a:off x="1146764" y="1845363"/>
            <a:ext cx="2879951" cy="1854182"/>
          </a:xfrm>
          <a:prstGeom prst="rect">
            <a:avLst/>
          </a:prstGeom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7576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4C5FA-50EC-4AA3-8A86-8EAB960A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27" y="1264837"/>
            <a:ext cx="4889323" cy="488117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028F179-78CD-4821-9F83-2A118366713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237556" y="1322161"/>
            <a:ext cx="2229161" cy="332468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725E4-856E-4CD1-99A6-A84005BF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77" y="4743421"/>
            <a:ext cx="445832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AE52-8792-4441-B1EA-58D46A16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A11E1-A012-49E0-8E0A-B9F4F206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15" y="1750816"/>
            <a:ext cx="4900368" cy="3155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B12D7-F922-4A79-BDB5-77ABC005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454" y="3017939"/>
            <a:ext cx="2477548" cy="11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6F04D6-D496-4F3D-A7D8-3E951151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Correlations between independent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6EE2EB-09D2-4F6A-B93B-2E7BAFE1BDA1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45" y="1265238"/>
            <a:ext cx="5242956" cy="51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75123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Gradient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D9C639-84DE-47D6-9311-DE22D096325C}" vid="{8897FD28-C2C5-4A9F-A28F-BC63F57A3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213</Words>
  <Application>Microsoft Office PowerPoint</Application>
  <PresentationFormat>Widescreen</PresentationFormat>
  <Paragraphs>42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Meiryo UI</vt:lpstr>
      <vt:lpstr>Abril Fatface</vt:lpstr>
      <vt:lpstr>Aldrich</vt:lpstr>
      <vt:lpstr>Arial</vt:lpstr>
      <vt:lpstr>Barlow Condensed</vt:lpstr>
      <vt:lpstr>Calibri</vt:lpstr>
      <vt:lpstr>Calibri Light</vt:lpstr>
      <vt:lpstr>charter</vt:lpstr>
      <vt:lpstr>DM Sans</vt:lpstr>
      <vt:lpstr>Helvetica Neue</vt:lpstr>
      <vt:lpstr>Creative Gradient </vt:lpstr>
      <vt:lpstr>Office Theme</vt:lpstr>
      <vt:lpstr>Campaign Marketing</vt:lpstr>
      <vt:lpstr>Big Data Applications: Machine Learning at Scale</vt:lpstr>
      <vt:lpstr>Dataset Introduction</vt:lpstr>
      <vt:lpstr>Project Information</vt:lpstr>
      <vt:lpstr>Attribute Information  </vt:lpstr>
      <vt:lpstr>Data Exploration</vt:lpstr>
      <vt:lpstr>Dataset Exploration</vt:lpstr>
      <vt:lpstr>Dataset Exploration</vt:lpstr>
      <vt:lpstr>Correlations between independent variables</vt:lpstr>
      <vt:lpstr>Fit and evaluate models</vt:lpstr>
      <vt:lpstr>Logistic Regression </vt:lpstr>
      <vt:lpstr>Decision Tree</vt:lpstr>
      <vt:lpstr>Random Forest</vt:lpstr>
      <vt:lpstr>Conclusion</vt:lpstr>
      <vt:lpstr>Accuracy</vt:lpstr>
      <vt:lpstr>The area under ROC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MACHINE LEARNING</dc:title>
  <dc:creator>Quang Ngọc Đinh</dc:creator>
  <cp:lastModifiedBy>Quang Ngọc Đinh</cp:lastModifiedBy>
  <cp:revision>11</cp:revision>
  <dcterms:created xsi:type="dcterms:W3CDTF">2021-11-29T04:48:27Z</dcterms:created>
  <dcterms:modified xsi:type="dcterms:W3CDTF">2021-12-27T10:41:59Z</dcterms:modified>
</cp:coreProperties>
</file>