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5"/>
  </p:handoutMasterIdLst>
  <p:sldIdLst>
    <p:sldId id="256" r:id="rId3"/>
    <p:sldId id="268" r:id="rId4"/>
    <p:sldId id="258" r:id="rId6"/>
    <p:sldId id="259" r:id="rId7"/>
    <p:sldId id="257" r:id="rId8"/>
    <p:sldId id="260" r:id="rId9"/>
    <p:sldId id="262" r:id="rId10"/>
    <p:sldId id="263" r:id="rId11"/>
    <p:sldId id="264" r:id="rId12"/>
    <p:sldId id="266" r:id="rId13"/>
    <p:sldId id="265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CC68"/>
    <a:srgbClr val="296910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021"/>
        <p:guide pos="389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- concept of pub/sub and why it is a critical component of data-driven application</a:t>
            </a:r>
            <a:endParaRPr lang="en-US"/>
          </a:p>
          <a:p>
            <a:r>
              <a:rPr lang="en-US"/>
              <a:t>- Pub/sub messaging is a pattern that is characterized by the sender (publisher) of a piece of data (message) not specifically directing it to a receiver. Instead, the publisher classifies the message somehow, and that receiver (subscriber) subscribes to receive certain classes of message.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The unit of data within Kafka is called a message.</a:t>
            </a:r>
            <a:r>
              <a:rPr lang="vi-VN" altLang="en-US"/>
              <a:t> You can think </a:t>
            </a:r>
            <a:r>
              <a:rPr lang="en-US" altLang="vi-VN"/>
              <a:t>of this as similar to a row or a record.</a:t>
            </a:r>
            <a:endParaRPr lang="en-US"/>
          </a:p>
          <a:p>
            <a:r>
              <a:rPr lang="en-US"/>
              <a:t>A message if simply an array of bytes.</a:t>
            </a:r>
            <a:endParaRPr lang="en-US"/>
          </a:p>
          <a:p>
            <a:r>
              <a:rPr lang="en-US"/>
              <a:t>A message can have an optional piece of metadata, which is referred to as a key.</a:t>
            </a:r>
            <a:endParaRPr lang="en-US"/>
          </a:p>
          <a:p>
            <a:r>
              <a:rPr lang="en-US"/>
              <a:t>Messages are written into Kafka in batches.</a:t>
            </a:r>
            <a:endParaRPr lang="en-US"/>
          </a:p>
          <a:p>
            <a:r>
              <a:rPr lang="en-US"/>
              <a:t>Trade-off between latency and throughput: more messages can be handled per unit of time.</a:t>
            </a:r>
            <a:endParaRPr lang="en-US"/>
          </a:p>
          <a:p>
            <a:r>
              <a:rPr lang="en-US"/>
              <a:t>Batches are also typically compressed.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Messages in Kafka are categorized into topics. The closest anologies for a topic are a database table.</a:t>
            </a:r>
            <a:endParaRPr lang="en-US"/>
          </a:p>
          <a:p>
            <a:r>
              <a:rPr lang="vi-VN" altLang="en-US"/>
              <a:t>P</a:t>
            </a:r>
            <a:r>
              <a:rPr lang="en-US" altLang="vi-VN"/>
              <a:t>artitions are also the way that Kafka provides redundancy and scalability. Each partition can be hosted on a different server, which means that a single topic can scaled horizontally across multiple servers to provide performance far beyond the ability of a single server.</a:t>
            </a:r>
            <a:endParaRPr lang="en-US" altLang="vi-V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Once we send the ProducerRecord, the first thing the producer will do is serialize the key and value objects to byte arrays so they can be sent over the network.</a:t>
            </a: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Moving partition ownership from one consumer to another is called a rebalance. Rebalances are important because they provide the consumer group with high availability and scalability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Kafka Definitive Guide</a:t>
            </a:r>
            <a:endParaRPr lang="en-US" altLang="zh-CN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Summary By NgocTD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/>
              <a:t>Kafka Consumers: Reading Data from Kafka</a:t>
            </a:r>
            <a:endParaRPr lang="en-US"/>
          </a:p>
        </p:txBody>
      </p:sp>
      <p:sp>
        <p:nvSpPr>
          <p:cNvPr id="3" name="Rectangles 2"/>
          <p:cNvSpPr/>
          <p:nvPr/>
        </p:nvSpPr>
        <p:spPr>
          <a:xfrm>
            <a:off x="3238500" y="1640205"/>
            <a:ext cx="1962150" cy="26879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3423285" y="2171065"/>
            <a:ext cx="1592580" cy="40894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Partition 0</a:t>
            </a:r>
            <a:endParaRPr lang="en-US" altLang="vi-VN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3423285" y="2686050"/>
            <a:ext cx="1592580" cy="40894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Partition </a:t>
            </a:r>
            <a:r>
              <a:rPr lang="vi-VN" altLang="en-US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1</a:t>
            </a:r>
            <a:endParaRPr lang="vi-VN" altLang="en-US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3423285" y="3235325"/>
            <a:ext cx="1592580" cy="40894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Partition </a:t>
            </a:r>
            <a:r>
              <a:rPr lang="vi-VN" altLang="en-US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2</a:t>
            </a:r>
            <a:endParaRPr lang="vi-VN" altLang="en-US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3423285" y="3761105"/>
            <a:ext cx="1592580" cy="40894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Partition </a:t>
            </a:r>
            <a:r>
              <a:rPr lang="vi-VN" altLang="en-US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3</a:t>
            </a:r>
            <a:endParaRPr lang="vi-VN" altLang="en-US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3760470" y="1711960"/>
            <a:ext cx="9359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vi-VN" altLang="en-US" sz="1600">
                <a:latin typeface="Lato" panose="020F0502020204030203" charset="0"/>
                <a:cs typeface="Lato" panose="020F0502020204030203" charset="0"/>
              </a:rPr>
              <a:t>Topic T1</a:t>
            </a:r>
            <a:endParaRPr lang="vi-VN" altLang="en-US" sz="1600"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6436995" y="1640205"/>
            <a:ext cx="1962150" cy="26885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10" name="Rectangles 9"/>
          <p:cNvSpPr/>
          <p:nvPr/>
        </p:nvSpPr>
        <p:spPr>
          <a:xfrm>
            <a:off x="6621780" y="2171065"/>
            <a:ext cx="1592580" cy="4089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Consumer 1</a:t>
            </a:r>
            <a:endParaRPr lang="en-US" altLang="vi-VN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cxnSp>
        <p:nvCxnSpPr>
          <p:cNvPr id="11" name="Straight Arrow Connector 10"/>
          <p:cNvCxnSpPr>
            <a:stCxn id="4" idx="3"/>
            <a:endCxn id="10" idx="1"/>
          </p:cNvCxnSpPr>
          <p:nvPr/>
        </p:nvCxnSpPr>
        <p:spPr>
          <a:xfrm>
            <a:off x="5015865" y="2375535"/>
            <a:ext cx="1605915" cy="0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6504305" y="1711960"/>
            <a:ext cx="18281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vi-VN" altLang="en-US" sz="1600">
                <a:latin typeface="Lato" panose="020F0502020204030203" charset="0"/>
                <a:cs typeface="Lato" panose="020F0502020204030203" charset="0"/>
              </a:rPr>
              <a:t>Con</a:t>
            </a:r>
            <a:r>
              <a:rPr lang="en-US" altLang="vi-VN" sz="1600">
                <a:latin typeface="Lato" panose="020F0502020204030203" charset="0"/>
                <a:cs typeface="Lato" panose="020F0502020204030203" charset="0"/>
              </a:rPr>
              <a:t>sumer group 1</a:t>
            </a:r>
            <a:endParaRPr lang="en-US" altLang="vi-VN" sz="1600"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16" name="Rectangles 15"/>
          <p:cNvSpPr/>
          <p:nvPr/>
        </p:nvSpPr>
        <p:spPr>
          <a:xfrm>
            <a:off x="6621780" y="2686050"/>
            <a:ext cx="1592580" cy="4089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Consumer 2</a:t>
            </a:r>
            <a:endParaRPr lang="en-US" altLang="vi-VN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cxnSp>
        <p:nvCxnSpPr>
          <p:cNvPr id="17" name="Straight Arrow Connector 16"/>
          <p:cNvCxnSpPr>
            <a:stCxn id="5" idx="3"/>
            <a:endCxn id="16" idx="1"/>
          </p:cNvCxnSpPr>
          <p:nvPr/>
        </p:nvCxnSpPr>
        <p:spPr>
          <a:xfrm>
            <a:off x="5015865" y="2890520"/>
            <a:ext cx="1605915" cy="0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s 18"/>
          <p:cNvSpPr/>
          <p:nvPr/>
        </p:nvSpPr>
        <p:spPr>
          <a:xfrm>
            <a:off x="6622415" y="3235325"/>
            <a:ext cx="1592580" cy="4089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Consumer </a:t>
            </a:r>
            <a:r>
              <a:rPr lang="vi-VN" altLang="en-US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3</a:t>
            </a:r>
            <a:endParaRPr lang="vi-VN" altLang="en-US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20" name="Rectangles 19"/>
          <p:cNvSpPr/>
          <p:nvPr/>
        </p:nvSpPr>
        <p:spPr>
          <a:xfrm>
            <a:off x="6621780" y="3761105"/>
            <a:ext cx="1592580" cy="4089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Consumer </a:t>
            </a:r>
            <a:r>
              <a:rPr lang="vi-VN" altLang="en-US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4</a:t>
            </a:r>
            <a:endParaRPr lang="vi-VN" altLang="en-US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cxnSp>
        <p:nvCxnSpPr>
          <p:cNvPr id="21" name="Straight Arrow Connector 20"/>
          <p:cNvCxnSpPr>
            <a:stCxn id="6" idx="3"/>
            <a:endCxn id="19" idx="1"/>
          </p:cNvCxnSpPr>
          <p:nvPr/>
        </p:nvCxnSpPr>
        <p:spPr>
          <a:xfrm>
            <a:off x="5015865" y="3439795"/>
            <a:ext cx="1606550" cy="0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3"/>
            <a:endCxn id="20" idx="1"/>
          </p:cNvCxnSpPr>
          <p:nvPr/>
        </p:nvCxnSpPr>
        <p:spPr>
          <a:xfrm>
            <a:off x="5015865" y="3965575"/>
            <a:ext cx="1605915" cy="0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s 23"/>
          <p:cNvSpPr/>
          <p:nvPr/>
        </p:nvSpPr>
        <p:spPr>
          <a:xfrm>
            <a:off x="6436995" y="4454525"/>
            <a:ext cx="1962150" cy="16465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25" name="Rectangles 24"/>
          <p:cNvSpPr/>
          <p:nvPr/>
        </p:nvSpPr>
        <p:spPr>
          <a:xfrm>
            <a:off x="6621780" y="4995545"/>
            <a:ext cx="1592580" cy="4089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Consumer 1</a:t>
            </a:r>
            <a:endParaRPr lang="en-US" altLang="vi-VN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6504305" y="4536440"/>
            <a:ext cx="18281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vi-VN" altLang="en-US" sz="1600">
                <a:latin typeface="Lato" panose="020F0502020204030203" charset="0"/>
                <a:cs typeface="Lato" panose="020F0502020204030203" charset="0"/>
              </a:rPr>
              <a:t>Con</a:t>
            </a:r>
            <a:r>
              <a:rPr lang="en-US" altLang="vi-VN" sz="1600">
                <a:latin typeface="Lato" panose="020F0502020204030203" charset="0"/>
                <a:cs typeface="Lato" panose="020F0502020204030203" charset="0"/>
              </a:rPr>
              <a:t>sumer group </a:t>
            </a:r>
            <a:r>
              <a:rPr lang="vi-VN" altLang="en-US" sz="1600">
                <a:latin typeface="Lato" panose="020F0502020204030203" charset="0"/>
                <a:cs typeface="Lato" panose="020F0502020204030203" charset="0"/>
              </a:rPr>
              <a:t>2</a:t>
            </a:r>
            <a:endParaRPr lang="vi-VN" altLang="en-US" sz="1600"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27" name="Rectangles 26"/>
          <p:cNvSpPr/>
          <p:nvPr/>
        </p:nvSpPr>
        <p:spPr>
          <a:xfrm>
            <a:off x="6621780" y="5510530"/>
            <a:ext cx="1592580" cy="4089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Consumer 2</a:t>
            </a:r>
            <a:endParaRPr lang="en-US" altLang="vi-VN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cxnSp>
        <p:nvCxnSpPr>
          <p:cNvPr id="30" name="Straight Arrow Connector 29"/>
          <p:cNvCxnSpPr>
            <a:stCxn id="4" idx="3"/>
            <a:endCxn id="25" idx="1"/>
          </p:cNvCxnSpPr>
          <p:nvPr/>
        </p:nvCxnSpPr>
        <p:spPr>
          <a:xfrm>
            <a:off x="5015865" y="2375535"/>
            <a:ext cx="1605915" cy="2824480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3"/>
            <a:endCxn id="25" idx="1"/>
          </p:cNvCxnSpPr>
          <p:nvPr/>
        </p:nvCxnSpPr>
        <p:spPr>
          <a:xfrm>
            <a:off x="5015865" y="2890520"/>
            <a:ext cx="1605915" cy="2309495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015865" y="3439795"/>
            <a:ext cx="1605915" cy="2275205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3"/>
            <a:endCxn id="27" idx="1"/>
          </p:cNvCxnSpPr>
          <p:nvPr/>
        </p:nvCxnSpPr>
        <p:spPr>
          <a:xfrm>
            <a:off x="5015865" y="3965575"/>
            <a:ext cx="1605915" cy="1749425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 altLang="vi-VN"/>
              <a:t>Consumer Groups and Partition Rebalance</a:t>
            </a:r>
            <a:endParaRPr lang="en-US" altLang="vi-V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/>
              <a:t>Publish/Subscribe Messaging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7840" y="1744980"/>
            <a:ext cx="739775" cy="73977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622425" y="2554605"/>
            <a:ext cx="102997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/>
              <a:t>Publisher</a:t>
            </a:r>
            <a:endParaRPr lang="en-US" sz="16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8475" y="3915410"/>
            <a:ext cx="739775" cy="73977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623695" y="4655185"/>
            <a:ext cx="102997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/>
              <a:t>Publisher</a:t>
            </a:r>
            <a:endParaRPr lang="en-US" sz="16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300" y="1661795"/>
            <a:ext cx="708025" cy="7080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080" y="1846580"/>
            <a:ext cx="708025" cy="7080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065" y="2131695"/>
            <a:ext cx="708025" cy="7080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300" y="3854450"/>
            <a:ext cx="708025" cy="7080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080" y="4039235"/>
            <a:ext cx="708025" cy="7080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065" y="4324350"/>
            <a:ext cx="708025" cy="7080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2695575"/>
            <a:ext cx="1066800" cy="10668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2750" y="1805940"/>
            <a:ext cx="636905" cy="63690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9980" y="1671320"/>
            <a:ext cx="708025" cy="7080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080" y="1997710"/>
            <a:ext cx="708025" cy="7080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2750" y="2910840"/>
            <a:ext cx="636905" cy="63690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9980" y="2776220"/>
            <a:ext cx="708025" cy="70802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080" y="3102610"/>
            <a:ext cx="708025" cy="70802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2750" y="4039235"/>
            <a:ext cx="636905" cy="63690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9980" y="3915410"/>
            <a:ext cx="708025" cy="70802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080" y="4231005"/>
            <a:ext cx="708025" cy="708025"/>
          </a:xfrm>
          <a:prstGeom prst="rect">
            <a:avLst/>
          </a:prstGeom>
        </p:spPr>
      </p:pic>
      <p:sp>
        <p:nvSpPr>
          <p:cNvPr id="24" name="Text Box 23"/>
          <p:cNvSpPr txBox="1"/>
          <p:nvPr/>
        </p:nvSpPr>
        <p:spPr>
          <a:xfrm>
            <a:off x="9044305" y="2379345"/>
            <a:ext cx="11544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/>
              <a:t>Subscriber</a:t>
            </a:r>
            <a:endParaRPr lang="en-US" sz="1600"/>
          </a:p>
        </p:txBody>
      </p:sp>
      <p:sp>
        <p:nvSpPr>
          <p:cNvPr id="25" name="Text Box 24"/>
          <p:cNvSpPr txBox="1"/>
          <p:nvPr/>
        </p:nvSpPr>
        <p:spPr>
          <a:xfrm>
            <a:off x="9044305" y="3425825"/>
            <a:ext cx="11544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/>
              <a:t>Subscriber</a:t>
            </a:r>
            <a:endParaRPr lang="en-US" sz="1600"/>
          </a:p>
        </p:txBody>
      </p:sp>
      <p:sp>
        <p:nvSpPr>
          <p:cNvPr id="26" name="Text Box 25"/>
          <p:cNvSpPr txBox="1"/>
          <p:nvPr/>
        </p:nvSpPr>
        <p:spPr>
          <a:xfrm>
            <a:off x="9044305" y="4562475"/>
            <a:ext cx="11544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/>
              <a:t>Subscriber</a:t>
            </a:r>
            <a:endParaRPr lang="en-US" sz="1600"/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2564130" y="2125345"/>
            <a:ext cx="960755" cy="10160"/>
          </a:xfrm>
          <a:prstGeom prst="line">
            <a:avLst/>
          </a:prstGeom>
          <a:ln w="254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9" idx="3"/>
            <a:endCxn id="14" idx="1"/>
          </p:cNvCxnSpPr>
          <p:nvPr/>
        </p:nvCxnSpPr>
        <p:spPr>
          <a:xfrm>
            <a:off x="4650105" y="2200910"/>
            <a:ext cx="912495" cy="1028065"/>
          </a:xfrm>
          <a:prstGeom prst="line">
            <a:avLst/>
          </a:prstGeom>
          <a:ln w="254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2" idx="3"/>
            <a:endCxn id="14" idx="1"/>
          </p:cNvCxnSpPr>
          <p:nvPr/>
        </p:nvCxnSpPr>
        <p:spPr>
          <a:xfrm flipV="1">
            <a:off x="4650105" y="3228975"/>
            <a:ext cx="912495" cy="1164590"/>
          </a:xfrm>
          <a:prstGeom prst="line">
            <a:avLst/>
          </a:prstGeom>
          <a:ln w="254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6" idx="3"/>
          </p:cNvCxnSpPr>
          <p:nvPr/>
        </p:nvCxnSpPr>
        <p:spPr>
          <a:xfrm>
            <a:off x="2508250" y="4285615"/>
            <a:ext cx="1047115" cy="6350"/>
          </a:xfrm>
          <a:prstGeom prst="line">
            <a:avLst/>
          </a:prstGeom>
          <a:ln w="254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14" idx="3"/>
          </p:cNvCxnSpPr>
          <p:nvPr/>
        </p:nvCxnSpPr>
        <p:spPr>
          <a:xfrm flipH="1" flipV="1">
            <a:off x="6629400" y="3228975"/>
            <a:ext cx="932180" cy="1134745"/>
          </a:xfrm>
          <a:prstGeom prst="line">
            <a:avLst/>
          </a:prstGeom>
          <a:ln w="254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14" idx="3"/>
          </p:cNvCxnSpPr>
          <p:nvPr/>
        </p:nvCxnSpPr>
        <p:spPr>
          <a:xfrm flipH="1">
            <a:off x="6629400" y="3218815"/>
            <a:ext cx="911860" cy="10160"/>
          </a:xfrm>
          <a:prstGeom prst="line">
            <a:avLst/>
          </a:prstGeom>
          <a:ln w="254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14" idx="3"/>
          </p:cNvCxnSpPr>
          <p:nvPr/>
        </p:nvCxnSpPr>
        <p:spPr>
          <a:xfrm flipH="1">
            <a:off x="6629400" y="2105025"/>
            <a:ext cx="962660" cy="1123950"/>
          </a:xfrm>
          <a:prstGeom prst="line">
            <a:avLst/>
          </a:prstGeom>
          <a:ln w="254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15" idx="1"/>
          </p:cNvCxnSpPr>
          <p:nvPr/>
        </p:nvCxnSpPr>
        <p:spPr>
          <a:xfrm>
            <a:off x="8317865" y="2115185"/>
            <a:ext cx="984885" cy="9525"/>
          </a:xfrm>
          <a:prstGeom prst="line">
            <a:avLst/>
          </a:prstGeom>
          <a:ln w="254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8277225" y="3208655"/>
            <a:ext cx="1025525" cy="10160"/>
          </a:xfrm>
          <a:prstGeom prst="line">
            <a:avLst/>
          </a:prstGeom>
          <a:ln w="254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21" idx="1"/>
          </p:cNvCxnSpPr>
          <p:nvPr/>
        </p:nvCxnSpPr>
        <p:spPr>
          <a:xfrm>
            <a:off x="8277225" y="4353560"/>
            <a:ext cx="1025525" cy="4445"/>
          </a:xfrm>
          <a:prstGeom prst="line">
            <a:avLst/>
          </a:prstGeom>
          <a:ln w="254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4" grpId="1"/>
      <p:bldP spid="25" grpId="1"/>
      <p:bldP spid="2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/>
              <a:t>Messages and Batches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2025" y="1162050"/>
            <a:ext cx="856615" cy="85661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2486025" y="1435100"/>
            <a:ext cx="1897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The unit of data. 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2714625"/>
            <a:ext cx="857250" cy="857250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2486025" y="2896870"/>
            <a:ext cx="2037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An array of bytes. </a:t>
            </a:r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225" y="4057650"/>
            <a:ext cx="800100" cy="800100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2486025" y="4057650"/>
            <a:ext cx="30403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Written to the same partition</a:t>
            </a:r>
            <a:endParaRPr lang="en-US"/>
          </a:p>
          <a:p>
            <a:r>
              <a:rPr lang="en-US"/>
              <a:t>By modulo the total number </a:t>
            </a:r>
            <a:endParaRPr lang="en-US"/>
          </a:p>
          <a:p>
            <a:r>
              <a:rPr lang="en-US"/>
              <a:t>of partitions in the topic. </a:t>
            </a:r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1325" y="1219200"/>
            <a:ext cx="800100" cy="800100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>
            <a:off x="8251825" y="1158240"/>
            <a:ext cx="33070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Collection of messages</a:t>
            </a:r>
            <a:endParaRPr lang="en-US"/>
          </a:p>
          <a:p>
            <a:r>
              <a:rPr lang="en-US"/>
              <a:t>Being produced</a:t>
            </a:r>
            <a:endParaRPr lang="en-US"/>
          </a:p>
          <a:p>
            <a:r>
              <a:rPr lang="en-US"/>
              <a:t>to the same topic and partition.</a:t>
            </a:r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1325" y="2714625"/>
            <a:ext cx="704850" cy="704850"/>
          </a:xfrm>
          <a:prstGeom prst="rect">
            <a:avLst/>
          </a:prstGeom>
        </p:spPr>
      </p:pic>
      <p:sp>
        <p:nvSpPr>
          <p:cNvPr id="18" name="Text Box 17"/>
          <p:cNvSpPr txBox="1"/>
          <p:nvPr/>
        </p:nvSpPr>
        <p:spPr>
          <a:xfrm>
            <a:off x="8251825" y="2882900"/>
            <a:ext cx="2646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Latency and throughput.</a:t>
            </a:r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1325" y="4185920"/>
            <a:ext cx="671830" cy="671830"/>
          </a:xfrm>
          <a:prstGeom prst="rect">
            <a:avLst/>
          </a:prstGeom>
        </p:spPr>
      </p:pic>
      <p:sp>
        <p:nvSpPr>
          <p:cNvPr id="20" name="Text Box 19"/>
          <p:cNvSpPr txBox="1"/>
          <p:nvPr/>
        </p:nvSpPr>
        <p:spPr>
          <a:xfrm>
            <a:off x="8251825" y="4337685"/>
            <a:ext cx="2379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Batches compressed.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2" grpId="0"/>
      <p:bldP spid="12" grpId="1"/>
      <p:bldP spid="14" grpId="0"/>
      <p:bldP spid="14" grpId="1"/>
      <p:bldP spid="16" grpId="0"/>
      <p:bldP spid="16" grpId="1"/>
      <p:bldP spid="18" grpId="0"/>
      <p:bldP spid="18" grpId="1"/>
      <p:bldP spid="20" grpId="0"/>
      <p:bldP spid="2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/>
              <a:t>Topics and Partitions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2505075" y="1442085"/>
            <a:ext cx="2570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Categorized into topics.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1075" y="1197610"/>
            <a:ext cx="857250" cy="857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724150"/>
            <a:ext cx="713740" cy="71374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2505075" y="2758440"/>
            <a:ext cx="28879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Broken down </a:t>
            </a:r>
            <a:endParaRPr lang="en-US"/>
          </a:p>
          <a:p>
            <a:r>
              <a:rPr lang="en-US"/>
              <a:t>into a number of partitions.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020" y="0"/>
            <a:ext cx="10515600" cy="1325563"/>
          </a:xfrm>
        </p:spPr>
        <p:txBody>
          <a:bodyPr/>
          <a:p>
            <a:r>
              <a:rPr lang="en-US"/>
              <a:t>Brokers and Clusters</a:t>
            </a:r>
            <a:endParaRPr lang="en-US"/>
          </a:p>
        </p:txBody>
      </p:sp>
      <p:pic>
        <p:nvPicPr>
          <p:cNvPr id="8" name="Picture 7" descr="kafka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77005" y="1613535"/>
            <a:ext cx="4237355" cy="1711960"/>
          </a:xfrm>
          <a:prstGeom prst="rect">
            <a:avLst/>
          </a:prstGeom>
        </p:spPr>
      </p:pic>
      <p:pic>
        <p:nvPicPr>
          <p:cNvPr id="9" name="Picture 8" descr="kafka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910" y="2042795"/>
            <a:ext cx="1678940" cy="853440"/>
          </a:xfrm>
          <a:prstGeom prst="rect">
            <a:avLst/>
          </a:prstGeom>
        </p:spPr>
      </p:pic>
      <p:pic>
        <p:nvPicPr>
          <p:cNvPr id="10" name="Picture 9" descr="kafka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465" y="2042795"/>
            <a:ext cx="1678940" cy="853440"/>
          </a:xfrm>
          <a:prstGeom prst="rect">
            <a:avLst/>
          </a:prstGeom>
        </p:spPr>
      </p:pic>
      <p:pic>
        <p:nvPicPr>
          <p:cNvPr id="12" name="Picture 11" descr="kafka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8405" y="3183255"/>
            <a:ext cx="1999615" cy="1019175"/>
          </a:xfrm>
          <a:prstGeom prst="rect">
            <a:avLst/>
          </a:prstGeom>
        </p:spPr>
      </p:pic>
      <p:cxnSp>
        <p:nvCxnSpPr>
          <p:cNvPr id="13" name="Elbow Connector 12"/>
          <p:cNvCxnSpPr>
            <a:stCxn id="12" idx="0"/>
            <a:endCxn id="8" idx="1"/>
          </p:cNvCxnSpPr>
          <p:nvPr/>
        </p:nvCxnSpPr>
        <p:spPr>
          <a:xfrm rot="16200000">
            <a:off x="2735898" y="1942148"/>
            <a:ext cx="713740" cy="1768475"/>
          </a:xfrm>
          <a:prstGeom prst="bentConnector2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s 17"/>
          <p:cNvSpPr/>
          <p:nvPr/>
        </p:nvSpPr>
        <p:spPr>
          <a:xfrm>
            <a:off x="3590925" y="1325880"/>
            <a:ext cx="5010150" cy="4914900"/>
          </a:xfrm>
          <a:prstGeom prst="rect">
            <a:avLst/>
          </a:prstGeom>
          <a:noFill/>
          <a:ln w="19050">
            <a:solidFill>
              <a:srgbClr val="20202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1156335" y="2469515"/>
            <a:ext cx="105219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en-US" sz="1600">
                <a:latin typeface="Lato" panose="020F0502020204030203" charset="0"/>
                <a:cs typeface="Lato" panose="020F0502020204030203" charset="0"/>
              </a:rPr>
              <a:t>Messages</a:t>
            </a:r>
            <a:endParaRPr lang="en-US" sz="1600">
              <a:latin typeface="Lato" panose="020F0502020204030203" charset="0"/>
              <a:cs typeface="Lato" panose="020F0502020204030203" charset="0"/>
            </a:endParaRPr>
          </a:p>
          <a:p>
            <a:pPr algn="r"/>
            <a:r>
              <a:rPr lang="en-US" sz="1600">
                <a:latin typeface="Lato" panose="020F0502020204030203" charset="0"/>
                <a:cs typeface="Lato" panose="020F0502020204030203" charset="0"/>
              </a:rPr>
              <a:t>for A/0</a:t>
            </a:r>
            <a:endParaRPr lang="en-US" sz="1600"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4625340" y="2957195"/>
            <a:ext cx="81597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/>
              <a:t>Leader</a:t>
            </a:r>
            <a:endParaRPr lang="en-US" sz="1600"/>
          </a:p>
        </p:txBody>
      </p:sp>
      <p:sp>
        <p:nvSpPr>
          <p:cNvPr id="21" name="Text Box 20"/>
          <p:cNvSpPr txBox="1"/>
          <p:nvPr/>
        </p:nvSpPr>
        <p:spPr>
          <a:xfrm>
            <a:off x="5416550" y="988695"/>
            <a:ext cx="14598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 b="1"/>
              <a:t>Kafka cluster</a:t>
            </a:r>
            <a:endParaRPr lang="en-US" sz="1600" b="1"/>
          </a:p>
        </p:txBody>
      </p:sp>
      <p:pic>
        <p:nvPicPr>
          <p:cNvPr id="22" name="Picture 21" descr="kafka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7005" y="4088130"/>
            <a:ext cx="4236720" cy="1711325"/>
          </a:xfrm>
          <a:prstGeom prst="rect">
            <a:avLst/>
          </a:prstGeom>
        </p:spPr>
      </p:pic>
      <p:pic>
        <p:nvPicPr>
          <p:cNvPr id="24" name="Picture 23" descr="kafka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910" y="4608195"/>
            <a:ext cx="1678940" cy="853440"/>
          </a:xfrm>
          <a:prstGeom prst="rect">
            <a:avLst/>
          </a:prstGeom>
        </p:spPr>
      </p:pic>
      <p:pic>
        <p:nvPicPr>
          <p:cNvPr id="25" name="Picture 24" descr="kafka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465" y="4608195"/>
            <a:ext cx="1678940" cy="853440"/>
          </a:xfrm>
          <a:prstGeom prst="rect">
            <a:avLst/>
          </a:prstGeom>
        </p:spPr>
      </p:pic>
      <p:pic>
        <p:nvPicPr>
          <p:cNvPr id="26" name="Picture 25" descr="kafka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2070" y="3183255"/>
            <a:ext cx="2000885" cy="1020445"/>
          </a:xfrm>
          <a:prstGeom prst="rect">
            <a:avLst/>
          </a:prstGeom>
        </p:spPr>
      </p:pic>
      <p:cxnSp>
        <p:nvCxnSpPr>
          <p:cNvPr id="29" name="Elbow Connector 28"/>
          <p:cNvCxnSpPr>
            <a:stCxn id="12" idx="2"/>
            <a:endCxn id="22" idx="1"/>
          </p:cNvCxnSpPr>
          <p:nvPr/>
        </p:nvCxnSpPr>
        <p:spPr>
          <a:xfrm rot="5400000" flipV="1">
            <a:off x="2721610" y="3688715"/>
            <a:ext cx="741680" cy="1768475"/>
          </a:xfrm>
          <a:prstGeom prst="bentConnector2">
            <a:avLst/>
          </a:prstGeom>
          <a:ln w="31750" cmpd="sng">
            <a:solidFill>
              <a:srgbClr val="20202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29"/>
          <p:cNvSpPr txBox="1"/>
          <p:nvPr/>
        </p:nvSpPr>
        <p:spPr>
          <a:xfrm>
            <a:off x="1156335" y="4281170"/>
            <a:ext cx="105219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en-US" sz="1600">
                <a:latin typeface="Lato" panose="020F0502020204030203" charset="0"/>
                <a:cs typeface="Lato" panose="020F0502020204030203" charset="0"/>
              </a:rPr>
              <a:t>Messages</a:t>
            </a:r>
            <a:endParaRPr lang="en-US" sz="1600">
              <a:latin typeface="Lato" panose="020F0502020204030203" charset="0"/>
              <a:cs typeface="Lato" panose="020F0502020204030203" charset="0"/>
            </a:endParaRPr>
          </a:p>
          <a:p>
            <a:pPr algn="r"/>
            <a:r>
              <a:rPr lang="en-US" sz="1600">
                <a:latin typeface="Lato" panose="020F0502020204030203" charset="0"/>
                <a:cs typeface="Lato" panose="020F0502020204030203" charset="0"/>
              </a:rPr>
              <a:t>for A/1</a:t>
            </a:r>
            <a:endParaRPr lang="en-US" sz="1600">
              <a:latin typeface="Lato" panose="020F0502020204030203" charset="0"/>
              <a:cs typeface="Lato" panose="020F0502020204030203" charset="0"/>
            </a:endParaRPr>
          </a:p>
        </p:txBody>
      </p:sp>
      <p:cxnSp>
        <p:nvCxnSpPr>
          <p:cNvPr id="31" name="Elbow Connector 30"/>
          <p:cNvCxnSpPr>
            <a:stCxn id="8" idx="3"/>
            <a:endCxn id="26" idx="0"/>
          </p:cNvCxnSpPr>
          <p:nvPr/>
        </p:nvCxnSpPr>
        <p:spPr>
          <a:xfrm>
            <a:off x="8214360" y="2469515"/>
            <a:ext cx="1728470" cy="713740"/>
          </a:xfrm>
          <a:prstGeom prst="bentConnector2">
            <a:avLst/>
          </a:prstGeom>
          <a:ln w="3175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2" idx="3"/>
            <a:endCxn id="26" idx="2"/>
          </p:cNvCxnSpPr>
          <p:nvPr/>
        </p:nvCxnSpPr>
        <p:spPr>
          <a:xfrm flipV="1">
            <a:off x="8213725" y="4203700"/>
            <a:ext cx="1729105" cy="740410"/>
          </a:xfrm>
          <a:prstGeom prst="bentConnector2">
            <a:avLst/>
          </a:prstGeom>
          <a:ln w="3175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32"/>
          <p:cNvSpPr txBox="1"/>
          <p:nvPr/>
        </p:nvSpPr>
        <p:spPr>
          <a:xfrm>
            <a:off x="9942830" y="2469515"/>
            <a:ext cx="105219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600">
                <a:latin typeface="Lato" panose="020F0502020204030203" charset="0"/>
                <a:cs typeface="Lato" panose="020F0502020204030203" charset="0"/>
              </a:rPr>
              <a:t>Messages</a:t>
            </a:r>
            <a:endParaRPr lang="en-US" sz="1600">
              <a:latin typeface="Lato" panose="020F0502020204030203" charset="0"/>
              <a:cs typeface="Lato" panose="020F0502020204030203" charset="0"/>
            </a:endParaRPr>
          </a:p>
          <a:p>
            <a:pPr algn="l"/>
            <a:r>
              <a:rPr lang="en-US" sz="1600">
                <a:latin typeface="Lato" panose="020F0502020204030203" charset="0"/>
                <a:cs typeface="Lato" panose="020F0502020204030203" charset="0"/>
              </a:rPr>
              <a:t>from A/0</a:t>
            </a:r>
            <a:endParaRPr lang="en-US" sz="1600"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9942830" y="4282440"/>
            <a:ext cx="105219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600">
                <a:latin typeface="Lato" panose="020F0502020204030203" charset="0"/>
                <a:cs typeface="Lato" panose="020F0502020204030203" charset="0"/>
              </a:rPr>
              <a:t>Messages</a:t>
            </a:r>
            <a:endParaRPr lang="en-US" sz="1600">
              <a:latin typeface="Lato" panose="020F0502020204030203" charset="0"/>
              <a:cs typeface="Lato" panose="020F0502020204030203" charset="0"/>
            </a:endParaRPr>
          </a:p>
          <a:p>
            <a:pPr algn="l"/>
            <a:r>
              <a:rPr lang="en-US" sz="1600">
                <a:latin typeface="Lato" panose="020F0502020204030203" charset="0"/>
                <a:cs typeface="Lato" panose="020F0502020204030203" charset="0"/>
              </a:rPr>
              <a:t>from A/1</a:t>
            </a:r>
            <a:endParaRPr lang="en-US" sz="1600">
              <a:latin typeface="Lato" panose="020F0502020204030203" charset="0"/>
              <a:cs typeface="Lato" panose="020F0502020204030203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033010" y="3312795"/>
            <a:ext cx="0" cy="762000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37"/>
          <p:cNvSpPr txBox="1"/>
          <p:nvPr/>
        </p:nvSpPr>
        <p:spPr>
          <a:xfrm>
            <a:off x="4134485" y="3401060"/>
            <a:ext cx="8947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en-US" sz="1400">
                <a:latin typeface="Lato" panose="020F0502020204030203" charset="0"/>
                <a:cs typeface="Lato" panose="020F0502020204030203" charset="0"/>
              </a:rPr>
              <a:t>Replicate</a:t>
            </a:r>
            <a:endParaRPr lang="en-US" sz="1400">
              <a:latin typeface="Lato" panose="020F0502020204030203" charset="0"/>
              <a:cs typeface="Lato" panose="020F0502020204030203" charset="0"/>
            </a:endParaRPr>
          </a:p>
          <a:p>
            <a:pPr algn="r"/>
            <a:r>
              <a:rPr lang="en-US" sz="1400">
                <a:latin typeface="Lato" panose="020F0502020204030203" charset="0"/>
                <a:cs typeface="Lato" panose="020F0502020204030203" charset="0"/>
              </a:rPr>
              <a:t>A/0</a:t>
            </a:r>
            <a:endParaRPr lang="en-US" sz="1400">
              <a:latin typeface="Lato" panose="020F0502020204030203" charset="0"/>
              <a:cs typeface="Lato" panose="020F0502020204030203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7162800" y="3331845"/>
            <a:ext cx="9525" cy="742950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Box 39"/>
          <p:cNvSpPr txBox="1"/>
          <p:nvPr/>
        </p:nvSpPr>
        <p:spPr>
          <a:xfrm>
            <a:off x="7162800" y="3442335"/>
            <a:ext cx="8947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en-US" sz="1400">
                <a:latin typeface="Lato" panose="020F0502020204030203" charset="0"/>
                <a:cs typeface="Lato" panose="020F0502020204030203" charset="0"/>
              </a:rPr>
              <a:t>Replicate</a:t>
            </a:r>
            <a:endParaRPr lang="en-US" sz="1400">
              <a:latin typeface="Lato" panose="020F0502020204030203" charset="0"/>
              <a:cs typeface="Lato" panose="020F0502020204030203" charset="0"/>
            </a:endParaRPr>
          </a:p>
          <a:p>
            <a:pPr algn="l"/>
            <a:r>
              <a:rPr lang="en-US" sz="1400">
                <a:latin typeface="Lato" panose="020F0502020204030203" charset="0"/>
                <a:cs typeface="Lato" panose="020F0502020204030203" charset="0"/>
              </a:rPr>
              <a:t>A/1</a:t>
            </a:r>
            <a:endParaRPr lang="en-US" sz="1400"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41" name="Text Box 40"/>
          <p:cNvSpPr txBox="1"/>
          <p:nvPr/>
        </p:nvSpPr>
        <p:spPr>
          <a:xfrm>
            <a:off x="6759575" y="5462270"/>
            <a:ext cx="81597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/>
              <a:t>Leader</a:t>
            </a: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33" grpId="0"/>
      <p:bldP spid="33" grpId="1"/>
      <p:bldP spid="30" grpId="0"/>
      <p:bldP spid="34" grpId="0"/>
      <p:bldP spid="30" grpId="1"/>
      <p:bldP spid="34" grpId="1"/>
      <p:bldP spid="21" grpId="0"/>
      <p:bldP spid="21" grpId="1"/>
      <p:bldP spid="20" grpId="0"/>
      <p:bldP spid="20" grpId="1"/>
      <p:bldP spid="41" grpId="0"/>
      <p:bldP spid="41" grpId="1"/>
      <p:bldP spid="38" grpId="0"/>
      <p:bldP spid="38" grpId="1"/>
      <p:bldP spid="40" grpId="0"/>
      <p:bldP spid="4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/>
              <a:t>Multiple Clusters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/>
              <a:t>Use cases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2495550" y="150495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2476500" y="1438275"/>
            <a:ext cx="183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Activity tracking.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2476500" y="2867025"/>
            <a:ext cx="1351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Messaging.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2476500" y="4286250"/>
            <a:ext cx="2227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Metrics and logging.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7515225" y="1438275"/>
            <a:ext cx="1402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Commit log.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7515225" y="2867025"/>
            <a:ext cx="2456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Streaming processing.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/>
              <a:t>Kafka Producers: Writing Messages to Kafka</a:t>
            </a:r>
            <a:endParaRPr lang="en-US"/>
          </a:p>
        </p:txBody>
      </p:sp>
      <p:sp>
        <p:nvSpPr>
          <p:cNvPr id="3" name="Rectangles 2"/>
          <p:cNvSpPr/>
          <p:nvPr/>
        </p:nvSpPr>
        <p:spPr>
          <a:xfrm>
            <a:off x="1511935" y="2433955"/>
            <a:ext cx="1523365" cy="17799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mpd="sng">
            <a:solidFill>
              <a:srgbClr val="20202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1713865" y="2851785"/>
            <a:ext cx="1118870" cy="2990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Topic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1714500" y="3150870"/>
            <a:ext cx="1118870" cy="31178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[Partition]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1713865" y="3462655"/>
            <a:ext cx="1118870" cy="31242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[Key]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1713865" y="3775075"/>
            <a:ext cx="111887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Value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557020" y="2437130"/>
            <a:ext cx="1478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/>
              <a:t>ProducerRecord</a:t>
            </a:r>
            <a:endParaRPr lang="en-US" sz="1400"/>
          </a:p>
        </p:txBody>
      </p:sp>
      <p:sp>
        <p:nvSpPr>
          <p:cNvPr id="10" name="Rectangles 9"/>
          <p:cNvSpPr/>
          <p:nvPr/>
        </p:nvSpPr>
        <p:spPr>
          <a:xfrm>
            <a:off x="3752215" y="1202055"/>
            <a:ext cx="5488940" cy="5076825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20202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4076065" y="3138170"/>
            <a:ext cx="1059815" cy="3244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Serializer</a:t>
            </a: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>
            <a:stCxn id="3" idx="3"/>
            <a:endCxn id="11" idx="1"/>
          </p:cNvCxnSpPr>
          <p:nvPr/>
        </p:nvCxnSpPr>
        <p:spPr>
          <a:xfrm flipV="1">
            <a:off x="3035300" y="3300730"/>
            <a:ext cx="1040765" cy="23495"/>
          </a:xfrm>
          <a:prstGeom prst="line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s 12"/>
          <p:cNvSpPr/>
          <p:nvPr/>
        </p:nvSpPr>
        <p:spPr>
          <a:xfrm>
            <a:off x="5646420" y="3138170"/>
            <a:ext cx="1059815" cy="3244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Partitioner</a:t>
            </a: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>
            <a:stCxn id="11" idx="3"/>
            <a:endCxn id="13" idx="1"/>
          </p:cNvCxnSpPr>
          <p:nvPr/>
        </p:nvCxnSpPr>
        <p:spPr>
          <a:xfrm>
            <a:off x="5135880" y="3300730"/>
            <a:ext cx="510540" cy="0"/>
          </a:xfrm>
          <a:prstGeom prst="line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s 14"/>
          <p:cNvSpPr/>
          <p:nvPr/>
        </p:nvSpPr>
        <p:spPr>
          <a:xfrm>
            <a:off x="7381875" y="1433195"/>
            <a:ext cx="1339215" cy="15576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mpd="sng">
            <a:solidFill>
              <a:srgbClr val="20202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ectangles 15"/>
          <p:cNvSpPr/>
          <p:nvPr/>
        </p:nvSpPr>
        <p:spPr>
          <a:xfrm>
            <a:off x="7491730" y="1962150"/>
            <a:ext cx="1118870" cy="29908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Batch 0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7" name="Rectangles 16"/>
          <p:cNvSpPr/>
          <p:nvPr/>
        </p:nvSpPr>
        <p:spPr>
          <a:xfrm>
            <a:off x="7491730" y="2261235"/>
            <a:ext cx="1118870" cy="29908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Batch 1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8" name="Rectangles 17"/>
          <p:cNvSpPr/>
          <p:nvPr/>
        </p:nvSpPr>
        <p:spPr>
          <a:xfrm>
            <a:off x="7491730" y="2560320"/>
            <a:ext cx="1118870" cy="29908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Batch 2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7559675" y="1443355"/>
            <a:ext cx="9842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400"/>
              <a:t>Topic A</a:t>
            </a:r>
            <a:endParaRPr lang="en-US" sz="1400"/>
          </a:p>
          <a:p>
            <a:pPr algn="ctr"/>
            <a:r>
              <a:rPr lang="en-US" sz="1400"/>
              <a:t>Partition 0</a:t>
            </a:r>
            <a:endParaRPr lang="en-US" sz="1400"/>
          </a:p>
        </p:txBody>
      </p:sp>
      <p:sp>
        <p:nvSpPr>
          <p:cNvPr id="20" name="Rectangles 19"/>
          <p:cNvSpPr/>
          <p:nvPr/>
        </p:nvSpPr>
        <p:spPr>
          <a:xfrm>
            <a:off x="7383145" y="3605530"/>
            <a:ext cx="1339215" cy="15576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mpd="sng">
            <a:solidFill>
              <a:srgbClr val="20202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492365" y="4124325"/>
            <a:ext cx="1118870" cy="29908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Batch 0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2" name="Rectangles 21"/>
          <p:cNvSpPr/>
          <p:nvPr/>
        </p:nvSpPr>
        <p:spPr>
          <a:xfrm>
            <a:off x="7492365" y="4423410"/>
            <a:ext cx="1118870" cy="29908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Batch 1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3" name="Rectangles 22"/>
          <p:cNvSpPr/>
          <p:nvPr/>
        </p:nvSpPr>
        <p:spPr>
          <a:xfrm>
            <a:off x="7492365" y="4722495"/>
            <a:ext cx="1118870" cy="29908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Batch 2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4" name="Text Box 23"/>
          <p:cNvSpPr txBox="1"/>
          <p:nvPr/>
        </p:nvSpPr>
        <p:spPr>
          <a:xfrm>
            <a:off x="7560310" y="3605530"/>
            <a:ext cx="9842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400"/>
              <a:t>Topic B</a:t>
            </a:r>
            <a:endParaRPr lang="en-US" sz="1400"/>
          </a:p>
          <a:p>
            <a:pPr algn="ctr"/>
            <a:r>
              <a:rPr lang="en-US" sz="1400"/>
              <a:t>Partition 1</a:t>
            </a:r>
            <a:endParaRPr lang="en-US" sz="1400"/>
          </a:p>
        </p:txBody>
      </p:sp>
      <p:sp>
        <p:nvSpPr>
          <p:cNvPr id="29" name="Flowchart: Magnetic Disk 28"/>
          <p:cNvSpPr/>
          <p:nvPr/>
        </p:nvSpPr>
        <p:spPr>
          <a:xfrm>
            <a:off x="9503410" y="2898140"/>
            <a:ext cx="1099185" cy="851535"/>
          </a:xfrm>
          <a:prstGeom prst="flowChartMagneticDisk">
            <a:avLst/>
          </a:prstGeom>
          <a:ln w="22225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>
                <a:solidFill>
                  <a:schemeClr val="tx1"/>
                </a:solidFill>
              </a:rPr>
              <a:t>Kafka broker</a:t>
            </a:r>
            <a:endParaRPr lang="en-US" sz="1400" b="1">
              <a:solidFill>
                <a:schemeClr val="tx1"/>
              </a:solidFill>
            </a:endParaRPr>
          </a:p>
        </p:txBody>
      </p:sp>
      <p:cxnSp>
        <p:nvCxnSpPr>
          <p:cNvPr id="30" name="Elbow Connector 29"/>
          <p:cNvCxnSpPr/>
          <p:nvPr/>
        </p:nvCxnSpPr>
        <p:spPr>
          <a:xfrm>
            <a:off x="8721090" y="2212340"/>
            <a:ext cx="1332230" cy="685800"/>
          </a:xfrm>
          <a:prstGeom prst="bentConnector2">
            <a:avLst/>
          </a:prstGeom>
          <a:ln w="254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0" idx="3"/>
            <a:endCxn id="29" idx="3"/>
          </p:cNvCxnSpPr>
          <p:nvPr/>
        </p:nvCxnSpPr>
        <p:spPr>
          <a:xfrm flipV="1">
            <a:off x="8722360" y="3749675"/>
            <a:ext cx="1330960" cy="635000"/>
          </a:xfrm>
          <a:prstGeom prst="bentConnector2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5" idx="1"/>
          </p:cNvCxnSpPr>
          <p:nvPr/>
        </p:nvCxnSpPr>
        <p:spPr>
          <a:xfrm rot="16200000">
            <a:off x="6316345" y="2072640"/>
            <a:ext cx="925830" cy="1205230"/>
          </a:xfrm>
          <a:prstGeom prst="bentConnector2">
            <a:avLst/>
          </a:prstGeom>
          <a:ln w="254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3" idx="2"/>
            <a:endCxn id="20" idx="1"/>
          </p:cNvCxnSpPr>
          <p:nvPr/>
        </p:nvCxnSpPr>
        <p:spPr>
          <a:xfrm rot="5400000" flipV="1">
            <a:off x="6318885" y="3320415"/>
            <a:ext cx="922020" cy="1206500"/>
          </a:xfrm>
          <a:prstGeom prst="bentConnector2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Box 33"/>
          <p:cNvSpPr txBox="1"/>
          <p:nvPr/>
        </p:nvSpPr>
        <p:spPr>
          <a:xfrm>
            <a:off x="3035300" y="2990850"/>
            <a:ext cx="7169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/>
              <a:t>Send()</a:t>
            </a:r>
            <a:endParaRPr lang="en-US" sz="1400"/>
          </a:p>
        </p:txBody>
      </p:sp>
      <p:sp>
        <p:nvSpPr>
          <p:cNvPr id="35" name="Diamond 34"/>
          <p:cNvSpPr/>
          <p:nvPr/>
        </p:nvSpPr>
        <p:spPr>
          <a:xfrm>
            <a:off x="7492365" y="5289550"/>
            <a:ext cx="1229995" cy="873125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>
                <a:solidFill>
                  <a:schemeClr val="tx1"/>
                </a:solidFill>
              </a:rPr>
              <a:t>Fail?</a:t>
            </a:r>
            <a:endParaRPr lang="en-US" sz="1400" b="1">
              <a:solidFill>
                <a:schemeClr val="tx1"/>
              </a:solidFill>
            </a:endParaRPr>
          </a:p>
        </p:txBody>
      </p:sp>
      <p:cxnSp>
        <p:nvCxnSpPr>
          <p:cNvPr id="36" name="Elbow Connector 35"/>
          <p:cNvCxnSpPr/>
          <p:nvPr/>
        </p:nvCxnSpPr>
        <p:spPr>
          <a:xfrm flipH="1">
            <a:off x="8722360" y="3324225"/>
            <a:ext cx="1880235" cy="2402205"/>
          </a:xfrm>
          <a:prstGeom prst="bentConnector3">
            <a:avLst>
              <a:gd name="adj1" fmla="val -12665"/>
            </a:avLst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35" idx="2"/>
            <a:endCxn id="3" idx="2"/>
          </p:cNvCxnSpPr>
          <p:nvPr/>
        </p:nvCxnSpPr>
        <p:spPr>
          <a:xfrm rot="5400000" flipH="1">
            <a:off x="4216400" y="2271395"/>
            <a:ext cx="1948815" cy="5833745"/>
          </a:xfrm>
          <a:prstGeom prst="bentConnector3">
            <a:avLst>
              <a:gd name="adj1" fmla="val -12219"/>
            </a:avLst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37"/>
          <p:cNvSpPr txBox="1"/>
          <p:nvPr/>
        </p:nvSpPr>
        <p:spPr>
          <a:xfrm>
            <a:off x="368935" y="4499610"/>
            <a:ext cx="190436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en-US" sz="1400"/>
              <a:t>When successful,</a:t>
            </a:r>
            <a:endParaRPr lang="en-US" sz="1400"/>
          </a:p>
          <a:p>
            <a:pPr algn="r"/>
            <a:r>
              <a:rPr lang="en-US" sz="1400"/>
              <a:t>return metadata</a:t>
            </a:r>
            <a:endParaRPr lang="en-US" sz="1400"/>
          </a:p>
          <a:p>
            <a:pPr algn="r"/>
            <a:r>
              <a:rPr lang="en-US" sz="1400"/>
              <a:t>include topic, partition</a:t>
            </a:r>
            <a:endParaRPr lang="en-US" sz="1400"/>
          </a:p>
          <a:p>
            <a:pPr algn="r"/>
            <a:r>
              <a:rPr lang="en-US" sz="1400"/>
              <a:t>and the offset</a:t>
            </a:r>
            <a:endParaRPr lang="en-US" sz="1400"/>
          </a:p>
        </p:txBody>
      </p:sp>
      <p:sp>
        <p:nvSpPr>
          <p:cNvPr id="39" name="Diamond 38"/>
          <p:cNvSpPr/>
          <p:nvPr/>
        </p:nvSpPr>
        <p:spPr>
          <a:xfrm>
            <a:off x="5536565" y="5289550"/>
            <a:ext cx="1279525" cy="873125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>
                <a:solidFill>
                  <a:schemeClr val="tx1"/>
                </a:solidFill>
              </a:rPr>
              <a:t>Retry?</a:t>
            </a:r>
            <a:endParaRPr lang="en-US" sz="1400" b="1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35" idx="1"/>
            <a:endCxn id="39" idx="3"/>
          </p:cNvCxnSpPr>
          <p:nvPr/>
        </p:nvCxnSpPr>
        <p:spPr>
          <a:xfrm flipH="1">
            <a:off x="6816090" y="5726430"/>
            <a:ext cx="676275" cy="0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39" idx="0"/>
          </p:cNvCxnSpPr>
          <p:nvPr/>
        </p:nvCxnSpPr>
        <p:spPr>
          <a:xfrm rot="16200000">
            <a:off x="6525260" y="4427855"/>
            <a:ext cx="512445" cy="1210945"/>
          </a:xfrm>
          <a:prstGeom prst="bentConnector2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/>
          <p:nvPr/>
        </p:nvCxnSpPr>
        <p:spPr>
          <a:xfrm rot="10800000">
            <a:off x="2646045" y="4213860"/>
            <a:ext cx="2890520" cy="1512570"/>
          </a:xfrm>
          <a:prstGeom prst="bentConnector3">
            <a:avLst>
              <a:gd name="adj1" fmla="val 100175"/>
            </a:avLst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 Box 48"/>
          <p:cNvSpPr txBox="1"/>
          <p:nvPr/>
        </p:nvSpPr>
        <p:spPr>
          <a:xfrm>
            <a:off x="2679065" y="4499610"/>
            <a:ext cx="114871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/>
              <a:t>If can’t retry,</a:t>
            </a:r>
            <a:endParaRPr lang="en-US" sz="1400"/>
          </a:p>
          <a:p>
            <a:pPr algn="l"/>
            <a:r>
              <a:rPr lang="en-US" sz="1400"/>
              <a:t>throw </a:t>
            </a:r>
            <a:endParaRPr lang="en-US" sz="1400"/>
          </a:p>
          <a:p>
            <a:pPr algn="l"/>
            <a:r>
              <a:rPr lang="en-US" sz="1400"/>
              <a:t>exception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bldLvl="0" animBg="1"/>
      <p:bldP spid="5" grpId="0" animBg="1"/>
      <p:bldP spid="6" grpId="0" animBg="1"/>
      <p:bldP spid="8" grpId="0" bldLvl="0" animBg="1"/>
      <p:bldP spid="9" grpId="0"/>
      <p:bldP spid="3" grpId="1" animBg="1"/>
      <p:bldP spid="4" grpId="1" animBg="1"/>
      <p:bldP spid="5" grpId="1" animBg="1"/>
      <p:bldP spid="6" grpId="1" animBg="1"/>
      <p:bldP spid="8" grpId="1" animBg="1"/>
      <p:bldP spid="9" grpId="1"/>
      <p:bldP spid="34" grpId="0"/>
      <p:bldP spid="34" grpId="1"/>
      <p:bldP spid="11" grpId="0" animBg="1"/>
      <p:bldP spid="11" grpId="1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 animBg="1"/>
      <p:bldP spid="21" grpId="0" animBg="1"/>
      <p:bldP spid="22" grpId="0" animBg="1"/>
      <p:bldP spid="23" grpId="0" animBg="1"/>
      <p:bldP spid="24" grpId="0"/>
      <p:bldP spid="15" grpId="1" animBg="1"/>
      <p:bldP spid="16" grpId="1" animBg="1"/>
      <p:bldP spid="17" grpId="1" animBg="1"/>
      <p:bldP spid="18" grpId="1" animBg="1"/>
      <p:bldP spid="19" grpId="1"/>
      <p:bldP spid="20" grpId="1" animBg="1"/>
      <p:bldP spid="21" grpId="1" animBg="1"/>
      <p:bldP spid="22" grpId="1" animBg="1"/>
      <p:bldP spid="23" grpId="1" animBg="1"/>
      <p:bldP spid="24" grpId="1"/>
      <p:bldP spid="29" grpId="0" animBg="1"/>
      <p:bldP spid="29" grpId="1" animBg="1"/>
      <p:bldP spid="10" grpId="0" animBg="1"/>
      <p:bldP spid="10" grpId="1" animBg="1"/>
      <p:bldP spid="35" grpId="0" animBg="1"/>
      <p:bldP spid="35" grpId="1" animBg="1"/>
      <p:bldP spid="38" grpId="0"/>
      <p:bldP spid="38" grpId="1"/>
      <p:bldP spid="39" grpId="0" animBg="1"/>
      <p:bldP spid="39" grpId="1" animBg="1"/>
      <p:bldP spid="49" grpId="0"/>
      <p:bldP spid="49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/>
              <a:t>Kafka Consumers: Reading Data from Kafka</a:t>
            </a:r>
            <a:endParaRPr lang="en-US"/>
          </a:p>
        </p:txBody>
      </p:sp>
      <p:sp>
        <p:nvSpPr>
          <p:cNvPr id="3" name="Rectangles 2"/>
          <p:cNvSpPr/>
          <p:nvPr/>
        </p:nvSpPr>
        <p:spPr>
          <a:xfrm>
            <a:off x="3228340" y="1835785"/>
            <a:ext cx="1962150" cy="3187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3413125" y="2366645"/>
            <a:ext cx="1592580" cy="40894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Partition 0</a:t>
            </a:r>
            <a:endParaRPr lang="en-US" altLang="vi-VN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3413125" y="2881630"/>
            <a:ext cx="1592580" cy="40894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Partition </a:t>
            </a:r>
            <a:r>
              <a:rPr lang="vi-VN" altLang="en-US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1</a:t>
            </a:r>
            <a:endParaRPr lang="vi-VN" altLang="en-US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3413125" y="3430905"/>
            <a:ext cx="1592580" cy="40894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Partition </a:t>
            </a:r>
            <a:r>
              <a:rPr lang="vi-VN" altLang="en-US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2</a:t>
            </a:r>
            <a:endParaRPr lang="vi-VN" altLang="en-US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3413125" y="3956685"/>
            <a:ext cx="1592580" cy="40894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Partition </a:t>
            </a:r>
            <a:r>
              <a:rPr lang="vi-VN" altLang="en-US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3</a:t>
            </a:r>
            <a:endParaRPr lang="vi-VN" altLang="en-US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3750310" y="1907540"/>
            <a:ext cx="9359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vi-VN" altLang="en-US" sz="1600">
                <a:latin typeface="Lato" panose="020F0502020204030203" charset="0"/>
                <a:cs typeface="Lato" panose="020F0502020204030203" charset="0"/>
              </a:rPr>
              <a:t>Topic T1</a:t>
            </a:r>
            <a:endParaRPr lang="vi-VN" altLang="en-US" sz="1600"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6426835" y="1835785"/>
            <a:ext cx="1962150" cy="31870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10" name="Rectangles 9"/>
          <p:cNvSpPr/>
          <p:nvPr/>
        </p:nvSpPr>
        <p:spPr>
          <a:xfrm>
            <a:off x="6611620" y="2366645"/>
            <a:ext cx="1592580" cy="4089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Consumer 1</a:t>
            </a:r>
            <a:endParaRPr lang="en-US" altLang="vi-VN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cxnSp>
        <p:nvCxnSpPr>
          <p:cNvPr id="11" name="Straight Arrow Connector 10"/>
          <p:cNvCxnSpPr>
            <a:stCxn id="4" idx="3"/>
            <a:endCxn id="10" idx="1"/>
          </p:cNvCxnSpPr>
          <p:nvPr/>
        </p:nvCxnSpPr>
        <p:spPr>
          <a:xfrm>
            <a:off x="5005705" y="2571115"/>
            <a:ext cx="1605915" cy="0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10" idx="1"/>
          </p:cNvCxnSpPr>
          <p:nvPr/>
        </p:nvCxnSpPr>
        <p:spPr>
          <a:xfrm flipV="1">
            <a:off x="5005705" y="2571115"/>
            <a:ext cx="1605915" cy="514985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005705" y="2553970"/>
            <a:ext cx="1605915" cy="1064260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10" idx="1"/>
          </p:cNvCxnSpPr>
          <p:nvPr/>
        </p:nvCxnSpPr>
        <p:spPr>
          <a:xfrm flipV="1">
            <a:off x="5005705" y="2571115"/>
            <a:ext cx="1605915" cy="1590040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6494145" y="1907540"/>
            <a:ext cx="18281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vi-VN" altLang="en-US" sz="1600">
                <a:latin typeface="Lato" panose="020F0502020204030203" charset="0"/>
                <a:cs typeface="Lato" panose="020F0502020204030203" charset="0"/>
              </a:rPr>
              <a:t>Con</a:t>
            </a:r>
            <a:r>
              <a:rPr lang="en-US" altLang="vi-VN" sz="1600">
                <a:latin typeface="Lato" panose="020F0502020204030203" charset="0"/>
                <a:cs typeface="Lato" panose="020F0502020204030203" charset="0"/>
              </a:rPr>
              <a:t>sumer group 1</a:t>
            </a:r>
            <a:endParaRPr lang="en-US" altLang="vi-VN" sz="1600"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16" name="Rectangles 15"/>
          <p:cNvSpPr/>
          <p:nvPr/>
        </p:nvSpPr>
        <p:spPr>
          <a:xfrm>
            <a:off x="6611620" y="2881630"/>
            <a:ext cx="1592580" cy="4089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Consumer 2</a:t>
            </a:r>
            <a:endParaRPr lang="en-US" altLang="vi-VN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cxnSp>
        <p:nvCxnSpPr>
          <p:cNvPr id="17" name="Straight Arrow Connector 16"/>
          <p:cNvCxnSpPr>
            <a:stCxn id="5" idx="3"/>
            <a:endCxn id="16" idx="1"/>
          </p:cNvCxnSpPr>
          <p:nvPr/>
        </p:nvCxnSpPr>
        <p:spPr>
          <a:xfrm>
            <a:off x="5005705" y="3086100"/>
            <a:ext cx="1605915" cy="0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  <a:endCxn id="16" idx="1"/>
          </p:cNvCxnSpPr>
          <p:nvPr/>
        </p:nvCxnSpPr>
        <p:spPr>
          <a:xfrm flipV="1">
            <a:off x="5005705" y="3086100"/>
            <a:ext cx="1605915" cy="1075055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s 18"/>
          <p:cNvSpPr/>
          <p:nvPr/>
        </p:nvSpPr>
        <p:spPr>
          <a:xfrm>
            <a:off x="6612255" y="3430905"/>
            <a:ext cx="1592580" cy="4089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Consumer </a:t>
            </a:r>
            <a:r>
              <a:rPr lang="vi-VN" altLang="en-US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3</a:t>
            </a:r>
            <a:endParaRPr lang="vi-VN" altLang="en-US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20" name="Rectangles 19"/>
          <p:cNvSpPr/>
          <p:nvPr/>
        </p:nvSpPr>
        <p:spPr>
          <a:xfrm>
            <a:off x="6611620" y="3956685"/>
            <a:ext cx="1592580" cy="4089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Consumer </a:t>
            </a:r>
            <a:r>
              <a:rPr lang="vi-VN" altLang="en-US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4</a:t>
            </a:r>
            <a:endParaRPr lang="vi-VN" altLang="en-US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cxnSp>
        <p:nvCxnSpPr>
          <p:cNvPr id="21" name="Straight Arrow Connector 20"/>
          <p:cNvCxnSpPr>
            <a:stCxn id="6" idx="3"/>
            <a:endCxn id="19" idx="1"/>
          </p:cNvCxnSpPr>
          <p:nvPr/>
        </p:nvCxnSpPr>
        <p:spPr>
          <a:xfrm>
            <a:off x="5005705" y="3635375"/>
            <a:ext cx="1606550" cy="0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3"/>
            <a:endCxn id="20" idx="1"/>
          </p:cNvCxnSpPr>
          <p:nvPr/>
        </p:nvCxnSpPr>
        <p:spPr>
          <a:xfrm>
            <a:off x="5005705" y="4161155"/>
            <a:ext cx="1605915" cy="0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s 22"/>
          <p:cNvSpPr/>
          <p:nvPr/>
        </p:nvSpPr>
        <p:spPr>
          <a:xfrm>
            <a:off x="6611620" y="4542790"/>
            <a:ext cx="1592580" cy="4089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Consumer </a:t>
            </a:r>
            <a:r>
              <a:rPr lang="vi-VN" altLang="en-US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5</a:t>
            </a:r>
            <a:endParaRPr lang="vi-VN" altLang="en-US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 bldLvl="0" animBg="1"/>
      <p:bldP spid="15" grpId="0"/>
      <p:bldP spid="9" grpId="1" animBg="1"/>
      <p:bldP spid="10" grpId="1" animBg="1"/>
      <p:bldP spid="15" grpId="1"/>
      <p:bldP spid="16" grpId="0" bldLvl="0" animBg="1"/>
      <p:bldP spid="16" grpId="1" animBg="1"/>
      <p:bldP spid="19" grpId="0" bldLvl="0" animBg="1"/>
      <p:bldP spid="20" grpId="0" bldLvl="0" animBg="1"/>
      <p:bldP spid="19" grpId="1" animBg="1"/>
      <p:bldP spid="20" grpId="1" animBg="1"/>
      <p:bldP spid="23" grpId="0" bldLvl="0" animBg="1"/>
      <p:bldP spid="23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1377</Words>
  <Application>WPS Presentation</Application>
  <PresentationFormat>宽屏</PresentationFormat>
  <Paragraphs>186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SimSun</vt:lpstr>
      <vt:lpstr>Wingdings</vt:lpstr>
      <vt:lpstr>Lato</vt:lpstr>
      <vt:lpstr>Arial Black</vt:lpstr>
      <vt:lpstr>Microsoft YaHei</vt:lpstr>
      <vt:lpstr>Droid Sans Fallback</vt:lpstr>
      <vt:lpstr>Arial Unicode MS</vt:lpstr>
      <vt:lpstr>SimSun</vt:lpstr>
      <vt:lpstr>SimSun</vt:lpstr>
      <vt:lpstr>Office Theme</vt:lpstr>
      <vt:lpstr>Kafka Definitive Guide</vt:lpstr>
      <vt:lpstr>PowerPoint 演示文稿</vt:lpstr>
      <vt:lpstr>Messages and Batches</vt:lpstr>
      <vt:lpstr>Topics and Partitions</vt:lpstr>
      <vt:lpstr>Brokers and Clusters</vt:lpstr>
      <vt:lpstr>Multiple Clusters</vt:lpstr>
      <vt:lpstr>Use cases</vt:lpstr>
      <vt:lpstr>Kafka Producers: Writing Messages to Kafka</vt:lpstr>
      <vt:lpstr>Kafka Consumers: Reading Data from Kafka</vt:lpstr>
      <vt:lpstr>Kafka Consumers: Reading Data from Kafka</vt:lpstr>
      <vt:lpstr>Consumer Groups and Partition Rebalance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idev</cp:lastModifiedBy>
  <cp:revision>12</cp:revision>
  <dcterms:created xsi:type="dcterms:W3CDTF">2023-03-30T16:40:52Z</dcterms:created>
  <dcterms:modified xsi:type="dcterms:W3CDTF">2023-03-30T16:40:52Z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