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68" r:id="rId5"/>
    <p:sldId id="258" r:id="rId6"/>
    <p:sldId id="259" r:id="rId7"/>
    <p:sldId id="292" r:id="rId8"/>
    <p:sldId id="293" r:id="rId9"/>
    <p:sldId id="295" r:id="rId10"/>
    <p:sldId id="257" r:id="rId11"/>
    <p:sldId id="296" r:id="rId12"/>
    <p:sldId id="263" r:id="rId13"/>
    <p:sldId id="297" r:id="rId14"/>
    <p:sldId id="264" r:id="rId15"/>
    <p:sldId id="266" r:id="rId16"/>
    <p:sldId id="265" r:id="rId17"/>
    <p:sldId id="279" r:id="rId18"/>
    <p:sldId id="281" r:id="rId19"/>
    <p:sldId id="289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980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 distributed, partitioned, replicated commit log service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Kafka brokers, the controller, and some of the ecosystem tools subscribe to the /brokers/ids path in ZooKeeper where brokers are registered so that they get notified when brokers are added or removed.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Dupplicate message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Round robin </a:t>
            </a:r>
            <a:endParaRPr lang="en-US" altLang="vi-VN"/>
          </a:p>
          <a:p>
            <a:r>
              <a:rPr lang="en-US" altLang="vi-VN">
                <a:sym typeface="+mn-ea"/>
              </a:rPr>
              <a:t>- If a message has no key, subsequent messages will be distributed round-robin among all the topic’s partitions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With key</a:t>
            </a:r>
            <a:endParaRPr lang="en-US" altLang="vi-VN"/>
          </a:p>
          <a:p>
            <a:r>
              <a:rPr lang="en-US" altLang="vi-VN">
                <a:sym typeface="+mn-ea"/>
              </a:rPr>
              <a:t>- If the message does have a key, then the destination partition will be computed from a hash of the key (murmur2)</a:t>
            </a:r>
            <a:endParaRPr lang="en-US" altLang="vi-VN"/>
          </a:p>
          <a:p>
            <a:r>
              <a:rPr lang="en-US" altLang="vi-VN">
                <a:sym typeface="+mn-ea"/>
              </a:rPr>
              <a:t>- Use case of key: guarantee that messages having the same key always land in the same partition and therefore are always in order</a:t>
            </a:r>
            <a:endParaRPr lang="en-US" altLang="vi-VN"/>
          </a:p>
          <a:p>
            <a:r>
              <a:rPr lang="en-US" altLang="vi-VN">
                <a:sym typeface="+mn-ea"/>
              </a:rPr>
              <a:t>- For example, if you are producing events that are all associated with the same customer, using the customer ID as the key guarantees that all of the events from a given customer will always arrive in order.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Replication is at the heart of Kafka’s architecture</a:t>
            </a:r>
            <a:endParaRPr lang="en-US"/>
          </a:p>
          <a:p>
            <a:r>
              <a:rPr lang="en-US"/>
              <a:t>- Kafka is organized by topics. Each topic is paritioned, and each partition can have multiple replicas. Replicas are stored on brokers.</a:t>
            </a:r>
            <a:endParaRPr lang="en-US"/>
          </a:p>
          <a:p>
            <a:r>
              <a:rPr lang="en-US"/>
              <a:t>- All produce requests go through the leader to guarantee consistency.</a:t>
            </a:r>
            <a:endParaRPr lang="en-US"/>
          </a:p>
          <a:p>
            <a:r>
              <a:rPr lang="en-US"/>
              <a:t>- Unless configured otherwise, followers don’t serve client requests; their main job is to replicate messages from the leader and stay up-to-date with the most recent messages the leader has. If a leader replica for a partition crashes, one of the follower replicas will be promoted to become the new leader for the parition.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Kafka The First Look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B2B2B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B2B2B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Groups and Partition Rebalance</a:t>
            </a:r>
            <a:endParaRPr lang="en-US" alt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Cluster Membership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905" y="2062480"/>
            <a:ext cx="1570355" cy="223266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629150" y="1281430"/>
            <a:ext cx="4939665" cy="5019675"/>
          </a:xfrm>
          <a:prstGeom prst="rect">
            <a:avLst/>
          </a:prstGeom>
          <a:noFill/>
          <a:ln w="31750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394960" y="1991360"/>
            <a:ext cx="1394460" cy="144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534910" y="1991360"/>
            <a:ext cx="1394460" cy="144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398770" y="4172585"/>
            <a:ext cx="1394460" cy="144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34910" y="4172585"/>
            <a:ext cx="1394460" cy="144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Broker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ID 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53970" y="445071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/broker/ids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519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Named container for similar events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4394200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Durable </a:t>
            </a:r>
            <a:endParaRPr 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211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Append only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5379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Can only seek by offset, not indexed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51560" y="3682365"/>
            <a:ext cx="1938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Immutable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5124450"/>
            <a:ext cx="1751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Expirable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46885" y="2974975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Ability of Apache Kafka to scale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6885" y="3669030"/>
            <a:ext cx="6387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Live on a separate node in the Kafka cluster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6885" y="5159375"/>
            <a:ext cx="411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Write to partition strategy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4423410"/>
            <a:ext cx="1275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How?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701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limit read write on one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Round Robin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41" grpId="2" animBg="1"/>
      <p:bldP spid="14" grpId="2" animBg="1"/>
      <p:bldP spid="41" grpId="3" animBg="1"/>
      <p:bldP spid="41" grpId="4" animBg="1"/>
      <p:bldP spid="25" grpId="2" animBg="1"/>
      <p:bldP spid="41" grpId="5" animBg="1"/>
      <p:bldP spid="41" grpId="6" animBg="1"/>
      <p:bldP spid="30" grpId="2" animBg="1"/>
      <p:bldP spid="41" grpId="7" animBg="1"/>
      <p:bldP spid="41" grpId="8" animBg="1"/>
      <p:bldP spid="16" grpId="2" animBg="1"/>
      <p:bldP spid="41" grpId="9" animBg="1"/>
      <p:bldP spid="41" grpId="10" animBg="1"/>
      <p:bldP spid="26" grpId="2" animBg="1"/>
      <p:bldP spid="41" grpId="11" animBg="1"/>
      <p:bldP spid="41" grpId="12" animBg="1"/>
      <p:bldP spid="31" grpId="2" animBg="1"/>
      <p:bldP spid="41" grpId="13" animBg="1"/>
      <p:bldP spid="41" grpId="14" animBg="1"/>
      <p:bldP spid="17" grpId="2" animBg="1"/>
      <p:bldP spid="41" grpId="15" animBg="1"/>
      <p:bldP spid="41" grpId="16" animBg="1"/>
      <p:bldP spid="27" grpId="2" animBg="1"/>
      <p:bldP spid="41" grpId="17" animBg="1"/>
      <p:bldP spid="41" grpId="18" animBg="1"/>
      <p:bldP spid="32" grpId="2" animBg="1"/>
      <p:bldP spid="41" grpId="1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Key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3" grpId="0" bldLvl="0" animBg="1"/>
      <p:bldP spid="4" grpId="0" bldLvl="0" animBg="1"/>
      <p:bldP spid="7" grpId="0" bldLvl="0" animBg="1"/>
      <p:bldP spid="8" grpId="0" bldLvl="0" animBg="1"/>
      <p:bldP spid="3" grpId="1" animBg="1"/>
      <p:bldP spid="4" grpId="1" animBg="1"/>
      <p:bldP spid="7" grpId="1" animBg="1"/>
      <p:bldP spid="8" grpId="1" animBg="1"/>
      <p:bldP spid="41" grpId="0" animBg="1"/>
      <p:bldP spid="14" grpId="2" animBg="1"/>
      <p:bldP spid="41" grpId="1" animBg="1"/>
      <p:bldP spid="41" grpId="2" animBg="1"/>
      <p:bldP spid="16" grpId="2" animBg="1"/>
      <p:bldP spid="3" grpId="2" bldLvl="0" animBg="1"/>
      <p:bldP spid="3" grpId="3" animBg="1"/>
      <p:bldP spid="25" grpId="2" animBg="1"/>
      <p:bldP spid="8" grpId="2" bldLvl="0" animBg="1"/>
      <p:bldP spid="17" grpId="2" animBg="1"/>
      <p:bldP spid="8" grpId="3" animBg="1"/>
      <p:bldP spid="7" grpId="2" animBg="1"/>
      <p:bldP spid="30" grpId="2" animBg="1"/>
      <p:bldP spid="7" grpId="3" animBg="1"/>
      <p:bldP spid="7" grpId="4" animBg="1"/>
      <p:bldP spid="31" grpId="2" animBg="1"/>
      <p:bldP spid="7" grpId="5" animBg="1"/>
      <p:bldP spid="7" grpId="6" animBg="1"/>
      <p:bldP spid="32" grpId="2" animBg="1"/>
      <p:bldP spid="7" grpId="7" animBg="1"/>
      <p:bldP spid="4" grpId="2" animBg="1"/>
      <p:bldP spid="26" grpId="2" animBg="1"/>
      <p:bldP spid="4" grpId="3" animBg="1"/>
      <p:bldP spid="4" grpId="4" animBg="1"/>
      <p:bldP spid="27" grpId="2" animBg="1"/>
      <p:bldP spid="4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Replication: Availability and Durability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960120" y="1476375"/>
            <a:ext cx="237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东文宋体" charset="0"/>
              </a:rPr>
              <a:t>● Leader replica</a:t>
            </a:r>
            <a:endParaRPr lang="en-US" sz="2400">
              <a:latin typeface="东文宋体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77255" y="1476375"/>
            <a:ext cx="2578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东文宋体" charset="0"/>
              </a:rPr>
              <a:t>● Follower replica</a:t>
            </a:r>
            <a:endParaRPr lang="en-US" sz="2400">
              <a:latin typeface="东文宋体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05156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6149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476500" y="3428365"/>
            <a:ext cx="709930" cy="70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186430" y="3428365"/>
            <a:ext cx="709930" cy="709930"/>
          </a:xfrm>
          <a:prstGeom prst="rect">
            <a:avLst/>
          </a:prstGeom>
          <a:noFill/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48455" y="35991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240530" y="2718435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16" idx="1"/>
            <a:endCxn id="8" idx="0"/>
          </p:cNvCxnSpPr>
          <p:nvPr/>
        </p:nvCxnSpPr>
        <p:spPr>
          <a:xfrm rot="10800000" flipV="1">
            <a:off x="3540760" y="3072765"/>
            <a:ext cx="699135" cy="354965"/>
          </a:xfrm>
          <a:prstGeom prst="curved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896235" y="2641600"/>
            <a:ext cx="1112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produce,</a:t>
            </a:r>
            <a:endParaRPr lang="en-US" sz="1400"/>
          </a:p>
          <a:p>
            <a:r>
              <a:rPr lang="en-US" sz="1400"/>
              <a:t>consistency</a:t>
            </a:r>
            <a:endParaRPr lang="en-US" sz="1400"/>
          </a:p>
        </p:txBody>
      </p:sp>
      <p:sp>
        <p:nvSpPr>
          <p:cNvPr id="21" name="Rectangles 20"/>
          <p:cNvSpPr/>
          <p:nvPr/>
        </p:nvSpPr>
        <p:spPr>
          <a:xfrm>
            <a:off x="104648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75641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247142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43375" y="503745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Follower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3186430" y="4866640"/>
            <a:ext cx="709930" cy="709930"/>
          </a:xfrm>
          <a:prstGeom prst="rect">
            <a:avLst/>
          </a:prstGeom>
          <a:noFill/>
          <a:ln w="1905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Presentation</Application>
  <PresentationFormat>宽屏</PresentationFormat>
  <Paragraphs>288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Lato</vt:lpstr>
      <vt:lpstr>东文宋体</vt:lpstr>
      <vt:lpstr>Droid Sans Fallback</vt:lpstr>
      <vt:lpstr>Arial Black</vt:lpstr>
      <vt:lpstr>Microsoft YaHei</vt:lpstr>
      <vt:lpstr>Arial Unicode MS</vt:lpstr>
      <vt:lpstr>SimSun</vt:lpstr>
      <vt:lpstr>文鼎ＰＬ简中楷</vt:lpstr>
      <vt:lpstr>文鼎ＰＬ简报宋</vt:lpstr>
      <vt:lpstr>OpenSymbol</vt:lpstr>
      <vt:lpstr>Verdana</vt:lpstr>
      <vt:lpstr>Office Theme</vt:lpstr>
      <vt:lpstr>Kafka Definitive Guide</vt:lpstr>
      <vt:lpstr>Publish/Subscribe Messaging</vt:lpstr>
      <vt:lpstr>Messages and Batches</vt:lpstr>
      <vt:lpstr>Topics and Partitions</vt:lpstr>
      <vt:lpstr>Topics and Partitions</vt:lpstr>
      <vt:lpstr>Partitions</vt:lpstr>
      <vt:lpstr>Partitions</vt:lpstr>
      <vt:lpstr>Brokers and Clusters</vt:lpstr>
      <vt:lpstr>Replication: Availability and Durability</vt:lpstr>
      <vt:lpstr>Kafka Producers: Writing Messages to Kafka</vt:lpstr>
      <vt:lpstr>Kafka Producers: Writing Messages to Kafka</vt:lpstr>
      <vt:lpstr>Kafka Consumers: Reading Data from Kafka</vt:lpstr>
      <vt:lpstr>Kafka Consumers: Reading Data from Kafka</vt:lpstr>
      <vt:lpstr>Consumer Groups and Partition Rebalance</vt:lpstr>
      <vt:lpstr>Commits and Offsets</vt:lpstr>
      <vt:lpstr>Cluster Membership</vt:lpstr>
      <vt:lpstr>Commits and Offsets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16</cp:revision>
  <dcterms:created xsi:type="dcterms:W3CDTF">2023-04-13T17:08:50Z</dcterms:created>
  <dcterms:modified xsi:type="dcterms:W3CDTF">2023-04-13T17:08:50Z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