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68" r:id="rId5"/>
    <p:sldId id="258" r:id="rId6"/>
    <p:sldId id="259" r:id="rId7"/>
    <p:sldId id="292" r:id="rId8"/>
    <p:sldId id="293" r:id="rId9"/>
    <p:sldId id="295" r:id="rId10"/>
    <p:sldId id="257" r:id="rId11"/>
    <p:sldId id="263" r:id="rId12"/>
    <p:sldId id="316" r:id="rId13"/>
    <p:sldId id="318" r:id="rId14"/>
    <p:sldId id="326" r:id="rId15"/>
    <p:sldId id="325" r:id="rId16"/>
    <p:sldId id="327" r:id="rId17"/>
    <p:sldId id="328" r:id="rId18"/>
    <p:sldId id="330" r:id="rId19"/>
    <p:sldId id="329" r:id="rId20"/>
    <p:sldId id="331" r:id="rId21"/>
    <p:sldId id="321" r:id="rId22"/>
    <p:sldId id="319" r:id="rId23"/>
    <p:sldId id="323" r:id="rId24"/>
    <p:sldId id="264" r:id="rId25"/>
    <p:sldId id="266" r:id="rId26"/>
    <p:sldId id="265" r:id="rId27"/>
    <p:sldId id="279" r:id="rId28"/>
    <p:sldId id="324" r:id="rId29"/>
    <p:sldId id="333" r:id="rId30"/>
    <p:sldId id="334" r:id="rId31"/>
    <p:sldId id="332" r:id="rId32"/>
    <p:sldId id="335" r:id="rId33"/>
    <p:sldId id="345" r:id="rId34"/>
    <p:sldId id="346" r:id="rId35"/>
    <p:sldId id="347" r:id="rId36"/>
    <p:sldId id="348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C68"/>
    <a:srgbClr val="29691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9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 distributed, partitioned, replicated commit log service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When acks = 0 producers consider messages as “written successfully” the moment the message was sent without waiting for the broker to accept it at all. Pros: the network overhead is minimized, cons: If the broker goes offline or an exception happens, we won’t know and will lose data. </a:t>
            </a:r>
            <a:endParaRPr lang="en-US" altLang="vi-VN"/>
          </a:p>
          <a:p>
            <a:endParaRPr lang="en-US" altLang="vi-VN"/>
          </a:p>
          <a:p>
            <a:r>
              <a:rPr lang="en-US" altLang="vi-VN"/>
              <a:t>- When acks = 1 producers consider messages as “written successfully” when the message was acknowledged by only the leader (replication is not a guarantee). If an ack is not received, the producer may retry the request. Pros: the network overhead is minimized. Cons If the leader broker goes offline unexpectly but replicas haven’t replicated the dat yet, we have a data loss</a:t>
            </a:r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When acks = all, producers consider messages as “written successfully” when the message is accepted by all in-sync replicas (ISR). The leader replica for a  partition checks to see if there are enough in-sync replicas for safely writing the message (controlled by the broker setting min.insync.replicas)</a:t>
            </a:r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End-to-end latency is mesured from the time a record was produced until it is avaiable for consumers to read and is identical for all three acks options.</a:t>
            </a:r>
            <a:endParaRPr lang="en-US" altLang="vi-VN"/>
          </a:p>
          <a:p>
            <a:r>
              <a:rPr lang="en-US" altLang="vi-VN"/>
              <a:t>- In order maintain consistency, Kafka will not allow consumers to read records until they are written to all in sync replicas. </a:t>
            </a:r>
            <a:endParaRPr lang="en-US" altLang="vi-VN"/>
          </a:p>
          <a:p>
            <a:r>
              <a:rPr lang="en-US" altLang="vi-VN"/>
              <a:t>- If you care about end-to-end latency, rather than just the producer latency, there is no trade-off to make. You will get the same end-to-end latency if you choose the most reliable option.</a:t>
            </a:r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Replication is at the heart of Kafka’s architecture</a:t>
            </a:r>
            <a:endParaRPr lang="en-US"/>
          </a:p>
          <a:p>
            <a:r>
              <a:rPr lang="en-US"/>
              <a:t>- Kafka is organized by topics. Each topic is paritioned, and each partition can have multiple replicas. Replicas are stored on brokers.</a:t>
            </a:r>
            <a:endParaRPr lang="en-US"/>
          </a:p>
          <a:p>
            <a:r>
              <a:rPr lang="en-US"/>
              <a:t>- All produce requests go through the leader to guarantee consistency.</a:t>
            </a:r>
            <a:endParaRPr lang="en-US"/>
          </a:p>
          <a:p>
            <a:r>
              <a:rPr lang="en-US"/>
              <a:t>- Unless configured otherwise, followers don’t serve client requests; their main job is to replicate messages from the leader and stay up-to-date with the most recent messages the leader has. If a leader replica for a partition crashes, one of the follower replicas will be promoted to become the new leader for the parition.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When multiple records are sent to the same partition, the producer will batch them together.</a:t>
            </a:r>
            <a:endParaRPr lang="en-US" altLang="vi-VN"/>
          </a:p>
          <a:p>
            <a:r>
              <a:rPr lang="en-US" altLang="vi-VN"/>
              <a:t>- batch.size controls the amount of memory in bytes (not messages) that will be used for each batch.</a:t>
            </a:r>
            <a:endParaRPr lang="en-US" altLang="vi-VN"/>
          </a:p>
          <a:p>
            <a:r>
              <a:rPr lang="en-US" altLang="vi-VN"/>
              <a:t>- pros reduce network overhead, apply compression</a:t>
            </a:r>
            <a:endParaRPr lang="en-US" altLang="vi-VN"/>
          </a:p>
          <a:p>
            <a:r>
              <a:rPr lang="en-US" altLang="vi-VN"/>
              <a:t>- cons more RAM (decompression)</a:t>
            </a:r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concept of pub/sub and why it is a critical component of data-driven application</a:t>
            </a:r>
            <a:endParaRPr lang="en-US"/>
          </a:p>
          <a:p>
            <a:r>
              <a:rPr lang="en-US"/>
              <a:t>- Pub/sub messaging is a pattern that is characterized by the sender (publisher) of a piece of data (message) not specifically directing it to a receiver. Instead, the publisher classifies the message somehow, and that receiver (subscriber) subscribes to receive certain classes of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- max.block.ms: </a:t>
            </a:r>
            <a:endParaRPr lang="en-US" altLang="vi-VN"/>
          </a:p>
          <a:p>
            <a:r>
              <a:rPr lang="en-US" altLang="vi-VN"/>
              <a:t>- linger.ms controls the amount of time to wait for additional messages before sending the current batch. KafaProducer sends a batch of messages either when the current batch is full or when the ligher.ms limit is reached. Overhead per message is much lower and compression.</a:t>
            </a:r>
            <a:endParaRPr lang="en-US" altLang="vi-VN"/>
          </a:p>
          <a:p>
            <a:r>
              <a:rPr lang="en-US" altLang="vi-VN"/>
              <a:t>- request.timeout.ms: how long the producer will wait for a reply from the server when sending data.</a:t>
            </a:r>
            <a:endParaRPr lang="en-US" altLang="vi-VN"/>
          </a:p>
          <a:p>
            <a:r>
              <a:rPr lang="en-US" altLang="vi-VN"/>
              <a:t>- retries and retry.backoff.ms</a:t>
            </a:r>
            <a:endParaRPr lang="en-US" altLang="vi-VN"/>
          </a:p>
          <a:p>
            <a:r>
              <a:rPr lang="vi-VN" altLang="en-US"/>
              <a:t>- b</a:t>
            </a:r>
            <a:r>
              <a:rPr lang="en-US" altLang="vi-VN"/>
              <a:t>atch.size: when records are sent to the same partition, the producer will batch them together</a:t>
            </a:r>
            <a:endParaRPr lang="en-US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</a:t>
            </a:r>
            <a:r>
              <a:rPr lang="vi-VN" altLang="en-US"/>
              <a:t>1.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  <a:sym typeface="+mn-ea"/>
              </a:rPr>
              <a:t> 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  <a:sym typeface="+mn-ea"/>
              </a:rPr>
              <a:t>Unable to keep up with the rate of incoming message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  <a:p>
            <a:r>
              <a:rPr lang="vi-VN" altLang="en-US"/>
              <a:t>- 2. Consumer </a:t>
            </a:r>
            <a:r>
              <a:rPr lang="en-US" altLang="vi-VN"/>
              <a:t>2 do nothing</a:t>
            </a:r>
            <a:endParaRPr lang="en-US" altLang="vi-VN"/>
          </a:p>
          <a:p>
            <a:r>
              <a:rPr lang="en-US" altLang="vi-VN"/>
              <a:t>- 3. Work</a:t>
            </a:r>
            <a:endParaRPr lang="en-US" altLang="vi-VN"/>
          </a:p>
          <a:p>
            <a:r>
              <a:rPr lang="en-US" altLang="vi-VN"/>
              <a:t>- 4. Work</a:t>
            </a:r>
            <a:endParaRPr lang="en-US" altLang="vi-VN"/>
          </a:p>
          <a:p>
            <a:r>
              <a:rPr lang="en-US" altLang="vi-VN"/>
              <a:t>- 5. Work</a:t>
            </a:r>
            <a:endParaRPr lang="en-US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Offsets are committed as soon as a message batch is received after calling poll()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We call the action of updating the current position in the partition an offset commit.</a:t>
            </a:r>
            <a:endParaRPr lang="en-US"/>
          </a:p>
          <a:p>
            <a:r>
              <a:rPr lang="en-US"/>
              <a:t>- Miss message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There’s a common misconception that disk access is slow compared to memory access, but this largely depends on data access patterns.</a:t>
            </a:r>
            <a:endParaRPr lang="en-US"/>
          </a:p>
          <a:p>
            <a:r>
              <a:rPr lang="en-US"/>
              <a:t>- On Disk, random access slow</a:t>
            </a:r>
            <a:endParaRPr lang="en-US"/>
          </a:p>
          <a:p>
            <a:r>
              <a:rPr lang="en-US"/>
              <a:t>- Kafka append only log. Access pattern is sequential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unit of data within Kafka is called a message.</a:t>
            </a:r>
            <a:r>
              <a:rPr lang="vi-VN" altLang="en-US"/>
              <a:t> You can think </a:t>
            </a:r>
            <a:r>
              <a:rPr lang="en-US" altLang="vi-VN"/>
              <a:t>of this as similar to a row or a record.</a:t>
            </a:r>
            <a:endParaRPr lang="en-US"/>
          </a:p>
          <a:p>
            <a:r>
              <a:rPr lang="en-US"/>
              <a:t>A message if simply an array of bytes.</a:t>
            </a:r>
            <a:endParaRPr lang="en-US"/>
          </a:p>
          <a:p>
            <a:r>
              <a:rPr lang="en-US"/>
              <a:t>A message can have an optional piece of metadata, which is referred to as a key.</a:t>
            </a:r>
            <a:endParaRPr lang="en-US"/>
          </a:p>
          <a:p>
            <a:r>
              <a:rPr lang="en-US"/>
              <a:t>Messages are written into Kafka in batches.</a:t>
            </a:r>
            <a:endParaRPr lang="en-US"/>
          </a:p>
          <a:p>
            <a:r>
              <a:rPr lang="en-US"/>
              <a:t>Trade-off between latency and throughput: more messages can be handled per unit of time.</a:t>
            </a:r>
            <a:endParaRPr lang="en-US"/>
          </a:p>
          <a:p>
            <a:r>
              <a:rPr lang="en-US"/>
              <a:t>Batches are also typically compressed.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The application does nothing other than cache the data and transfer it back to the socket buffer</a:t>
            </a:r>
            <a:endParaRPr lang="en-US"/>
          </a:p>
          <a:p>
            <a:r>
              <a:rPr lang="en-US"/>
              <a:t>- Socket buffer: a socket is your app’s interface to one TCP (or UDP) connection. You app doesn’t r/w data to the NIC, it goes through the kernel’s network stack.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Messages in Kafka are categorized into topics. The closest anologies for a topic are a database table.</a:t>
            </a:r>
            <a:endParaRPr lang="en-US"/>
          </a:p>
          <a:p>
            <a:r>
              <a:rPr lang="vi-VN" altLang="en-US"/>
              <a:t>P</a:t>
            </a:r>
            <a:r>
              <a:rPr lang="en-US" altLang="vi-VN"/>
              <a:t>artitions are also the way that Kafka provides redundancy and scalability. Each partition can be hosted on a different server, which means that a single topic can scaled horizontally across multiple servers to provide performance far beyond the ability of a single server.</a:t>
            </a:r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Round robin for version less than or equal 2.3</a:t>
            </a:r>
            <a:endParaRPr lang="en-US" altLang="vi-VN"/>
          </a:p>
          <a:p>
            <a:r>
              <a:rPr lang="en-US" altLang="vi-VN">
                <a:sym typeface="+mn-ea"/>
              </a:rPr>
              <a:t>- If a message has no key, subsequent messages will be distributed round-robin among all the topic’s partitions </a:t>
            </a:r>
            <a:endParaRPr lang="en-US" altLang="vi-VN">
              <a:sym typeface="+mn-ea"/>
            </a:endParaRPr>
          </a:p>
          <a:p>
            <a:endParaRPr lang="en-US" altLang="vi-VN">
              <a:sym typeface="+mn-ea"/>
            </a:endParaRPr>
          </a:p>
          <a:p>
            <a:r>
              <a:rPr lang="en-US" altLang="vi-VN">
                <a:sym typeface="+mn-ea"/>
              </a:rPr>
              <a:t>Sticky Partitioner (kafka &gt;= 2.4)</a:t>
            </a:r>
            <a:endParaRPr lang="en-US" altLang="vi-VN">
              <a:sym typeface="+mn-ea"/>
            </a:endParaRPr>
          </a:p>
          <a:p>
            <a:r>
              <a:rPr lang="en-US" altLang="vi-VN">
                <a:sym typeface="+mn-ea"/>
              </a:rPr>
              <a:t>- It is a performance goal to have all the records sent to a single partition and not multiple partitions to improve batching</a:t>
            </a:r>
            <a:endParaRPr lang="en-US" altLang="vi-VN">
              <a:sym typeface="+mn-ea"/>
            </a:endParaRPr>
          </a:p>
          <a:p>
            <a:r>
              <a:rPr lang="en-US" altLang="vi-VN"/>
              <a:t>The producer sticky partitioner will:</a:t>
            </a:r>
            <a:endParaRPr lang="en-US" altLang="vi-VN"/>
          </a:p>
          <a:p>
            <a:r>
              <a:rPr lang="en-US" altLang="vi-VN"/>
              <a:t>- Stick to a partition until the batch is full or linger.ms has elapsed</a:t>
            </a:r>
            <a:endParaRPr lang="en-US" altLang="vi-VN"/>
          </a:p>
          <a:p>
            <a:r>
              <a:rPr lang="en-US" altLang="vi-VN"/>
              <a:t>- After sending the batch, change the partition that is sticky</a:t>
            </a:r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vi-VN"/>
              <a:t>With key</a:t>
            </a:r>
            <a:endParaRPr lang="en-US" altLang="vi-VN"/>
          </a:p>
          <a:p>
            <a:r>
              <a:rPr lang="en-US" altLang="vi-VN">
                <a:sym typeface="+mn-ea"/>
              </a:rPr>
              <a:t>- If the message does have a key, then the destination partition will be computed from a hash of the key (murmur2)</a:t>
            </a:r>
            <a:endParaRPr lang="en-US" altLang="vi-VN"/>
          </a:p>
          <a:p>
            <a:r>
              <a:rPr lang="en-US" altLang="vi-VN">
                <a:sym typeface="+mn-ea"/>
              </a:rPr>
              <a:t>- Use case of key: guarantee that messages having the same key always land in the same partition and therefore are always in order</a:t>
            </a:r>
            <a:endParaRPr lang="en-US" altLang="vi-VN"/>
          </a:p>
          <a:p>
            <a:r>
              <a:rPr lang="en-US" altLang="vi-VN">
                <a:sym typeface="+mn-ea"/>
              </a:rPr>
              <a:t>- For example, if you are producing events that are all associated with the same customer, using the customer ID as the key guarantees that all of the events from a given customer will always arrive in order.</a:t>
            </a:r>
            <a:endParaRPr lang="en-US" altLang="vi-VN"/>
          </a:p>
          <a:p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A single Kafka server is called a broker</a:t>
            </a:r>
            <a:endParaRPr lang="en-US"/>
          </a:p>
          <a:p>
            <a:r>
              <a:rPr lang="en-US"/>
              <a:t>- The broker receive message from producers, assigns offsets to them, and writes the messages to storage on disk.</a:t>
            </a:r>
            <a:endParaRPr lang="en-US"/>
          </a:p>
          <a:p>
            <a:r>
              <a:rPr lang="en-US"/>
              <a:t>- Services customers, responding to fetch requests for partitions and responding with the messages that have been published.</a:t>
            </a:r>
            <a:endParaRPr lang="en-US"/>
          </a:p>
          <a:p>
            <a:r>
              <a:rPr lang="en-US"/>
              <a:t>- A partition is owned by a single broker in the cluster, and that broker is called the leader of the partition.</a:t>
            </a:r>
            <a:endParaRPr lang="en-US"/>
          </a:p>
          <a:p>
            <a:r>
              <a:rPr lang="en-US"/>
              <a:t>- A replicated partition is assigned to additional brokers, called followers of the partition.</a:t>
            </a:r>
            <a:endParaRPr lang="en-US"/>
          </a:p>
          <a:p>
            <a:r>
              <a:rPr lang="en-US"/>
              <a:t>- All producers must connect to the leader in orther to publish messages, but consumers may fetch from either the leader on one of the followers.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- Once we send the ProducerRecord, the first thing the producer will do is serialize the key and value objects to byte arrays so they can be sent over the network.</a:t>
            </a:r>
            <a:endParaRPr lang="en-US"/>
          </a:p>
          <a:p>
            <a:r>
              <a:rPr lang="en-US"/>
              <a:t>- Next, if we didn’t explicity specify a partition, the data is sent to a partitioner. The partitioner will choose a partition for us, usually based on the ProducerRecord key. Once a partition is selected, the producer knows which topic and partition the record will go to. It then adds the record to a batch or records that will also be sent to the same topic and partition.</a:t>
            </a:r>
            <a:endParaRPr lang="en-US"/>
          </a:p>
          <a:p>
            <a:r>
              <a:rPr lang="en-US"/>
              <a:t>- When the broker receives the messages, it sends back a response.</a:t>
            </a:r>
            <a:endParaRPr lang="en-US"/>
          </a:p>
          <a:p>
            <a:r>
              <a:rPr lang="en-US"/>
              <a:t>- When the producer receives an error, it may retry sending the message a few more times before giving up and returning an error.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Kafka A Distributed Commit Log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NgocTD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Sending messages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2560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Fire-and-forget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2985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Synchronous Send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1560" y="2972435"/>
            <a:ext cx="3168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Asynchronous Send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Acks (demo)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1663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acks = 0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2216785"/>
            <a:ext cx="10819765" cy="10172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51560" y="3657600"/>
            <a:ext cx="1663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acks = 1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545330"/>
            <a:ext cx="10819130" cy="948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Acks (demo)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90600" y="1018540"/>
            <a:ext cx="4983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acks = all, min.insync.replicas = 2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1605915"/>
            <a:ext cx="836295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Acks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6420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Trade-off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 reliability versus producer latency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859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Mis-understood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producer latency versus end-to-end latency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Durability &amp; Availability</a:t>
            </a:r>
            <a:endParaRPr lang="en-US" altLang="vi-VN"/>
          </a:p>
        </p:txBody>
      </p:sp>
      <p:sp>
        <p:nvSpPr>
          <p:cNvPr id="3" name="Text Box 2"/>
          <p:cNvSpPr txBox="1"/>
          <p:nvPr/>
        </p:nvSpPr>
        <p:spPr>
          <a:xfrm>
            <a:off x="960120" y="1476375"/>
            <a:ext cx="96037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东文宋体" charset="0"/>
              </a:rPr>
              <a:t>● Durability: N replicas - lose up to N-1 can still recover your data</a:t>
            </a:r>
            <a:endParaRPr lang="en-US" sz="2400" b="1">
              <a:latin typeface="东文宋体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60120" y="2988945"/>
            <a:ext cx="2045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东文宋体" charset="0"/>
              </a:rPr>
              <a:t>● Availability</a:t>
            </a:r>
            <a:endParaRPr lang="en-US" sz="2400" b="1">
              <a:latin typeface="东文宋体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41170" y="3698240"/>
            <a:ext cx="94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东文宋体" charset="0"/>
              </a:rPr>
              <a:t>● Read</a:t>
            </a:r>
            <a:endParaRPr lang="en-US" b="1">
              <a:latin typeface="东文宋体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41170" y="4479290"/>
            <a:ext cx="94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东文宋体" charset="0"/>
              </a:rPr>
              <a:t>● Write</a:t>
            </a:r>
            <a:endParaRPr lang="en-US" b="1">
              <a:latin typeface="东文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Producer Retries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1434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retries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2257425"/>
            <a:ext cx="3001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deliver.timeout.ms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51560" y="2956560"/>
            <a:ext cx="2681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retry.backoff.ms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Problem with Retries: Guaranteed order of messages (hard in distributed)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41400" y="1520190"/>
            <a:ext cx="5485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max.in.flight.requests.per.connection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Problem with Retries: Duplicate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746250"/>
            <a:ext cx="10152380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Problem with Retries: Duplicate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1731010"/>
            <a:ext cx="10216515" cy="33953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Batching (Demo)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182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batch.size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962275"/>
            <a:ext cx="1697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linger.ms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51560" y="4407535"/>
            <a:ext cx="2353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pros and cons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Publish/Subscribe Messaging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44980"/>
            <a:ext cx="739775" cy="73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2425" y="255460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3915410"/>
            <a:ext cx="739775" cy="739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23695" y="4655185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Publisher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61795"/>
            <a:ext cx="708025" cy="70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1846580"/>
            <a:ext cx="708025" cy="70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2131695"/>
            <a:ext cx="708025" cy="708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3854450"/>
            <a:ext cx="708025" cy="7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4039235"/>
            <a:ext cx="708025" cy="708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65" y="4324350"/>
            <a:ext cx="708025" cy="708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95575"/>
            <a:ext cx="106680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1805940"/>
            <a:ext cx="636905" cy="636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1671320"/>
            <a:ext cx="708025" cy="708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1997710"/>
            <a:ext cx="708025" cy="708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2910840"/>
            <a:ext cx="636905" cy="636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2776220"/>
            <a:ext cx="708025" cy="708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3102610"/>
            <a:ext cx="708025" cy="708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50" y="4039235"/>
            <a:ext cx="636905" cy="6369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80" y="3915410"/>
            <a:ext cx="708025" cy="708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4231005"/>
            <a:ext cx="708025" cy="7080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044305" y="237934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5" name="Text Box 24"/>
          <p:cNvSpPr txBox="1"/>
          <p:nvPr/>
        </p:nvSpPr>
        <p:spPr>
          <a:xfrm>
            <a:off x="9044305" y="342582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9044305" y="456247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Subscriber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64130" y="2125345"/>
            <a:ext cx="96075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4" idx="1"/>
          </p:cNvCxnSpPr>
          <p:nvPr/>
        </p:nvCxnSpPr>
        <p:spPr>
          <a:xfrm>
            <a:off x="4650105" y="2200910"/>
            <a:ext cx="912495" cy="102806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4" idx="1"/>
          </p:cNvCxnSpPr>
          <p:nvPr/>
        </p:nvCxnSpPr>
        <p:spPr>
          <a:xfrm flipV="1">
            <a:off x="4650105" y="3228975"/>
            <a:ext cx="912495" cy="116459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3"/>
          </p:cNvCxnSpPr>
          <p:nvPr/>
        </p:nvCxnSpPr>
        <p:spPr>
          <a:xfrm>
            <a:off x="2508250" y="4285615"/>
            <a:ext cx="1047115" cy="63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 flipV="1">
            <a:off x="6629400" y="3228975"/>
            <a:ext cx="932180" cy="11347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4" idx="3"/>
          </p:cNvCxnSpPr>
          <p:nvPr/>
        </p:nvCxnSpPr>
        <p:spPr>
          <a:xfrm flipH="1">
            <a:off x="6629400" y="3218815"/>
            <a:ext cx="911860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3"/>
          </p:cNvCxnSpPr>
          <p:nvPr/>
        </p:nvCxnSpPr>
        <p:spPr>
          <a:xfrm flipH="1">
            <a:off x="6629400" y="2105025"/>
            <a:ext cx="962660" cy="112395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5" idx="1"/>
          </p:cNvCxnSpPr>
          <p:nvPr/>
        </p:nvCxnSpPr>
        <p:spPr>
          <a:xfrm>
            <a:off x="8317865" y="2115185"/>
            <a:ext cx="984885" cy="952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77225" y="3208655"/>
            <a:ext cx="1025525" cy="101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1"/>
          </p:cNvCxnSpPr>
          <p:nvPr/>
        </p:nvCxnSpPr>
        <p:spPr>
          <a:xfrm>
            <a:off x="8277225" y="4353560"/>
            <a:ext cx="1025525" cy="444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4" grpId="1"/>
      <p:bldP spid="25" grpId="1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 Delivery Time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9598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Control how long will it take until a call to send() will succeed or fail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482850" y="2733040"/>
            <a:ext cx="1430655" cy="28822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93010" y="3049905"/>
            <a:ext cx="1420495" cy="0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22855" y="2743200"/>
            <a:ext cx="1360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max.block.ms</a:t>
            </a:r>
            <a:endParaRPr lang="en-US" sz="1400" b="1"/>
          </a:p>
        </p:txBody>
      </p:sp>
      <p:sp>
        <p:nvSpPr>
          <p:cNvPr id="7" name="Rectangles 6"/>
          <p:cNvSpPr/>
          <p:nvPr/>
        </p:nvSpPr>
        <p:spPr>
          <a:xfrm>
            <a:off x="3913505" y="2733040"/>
            <a:ext cx="1430655" cy="2882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19220" y="3602355"/>
            <a:ext cx="1420495" cy="0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49065" y="3295650"/>
            <a:ext cx="1390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linger.ms</a:t>
            </a:r>
            <a:endParaRPr lang="en-US" sz="1400" b="1"/>
          </a:p>
        </p:txBody>
      </p:sp>
      <p:sp>
        <p:nvSpPr>
          <p:cNvPr id="11" name="Rectangles 10"/>
          <p:cNvSpPr/>
          <p:nvPr/>
        </p:nvSpPr>
        <p:spPr>
          <a:xfrm>
            <a:off x="5339715" y="2743200"/>
            <a:ext cx="2176780" cy="28822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9875" y="3980180"/>
            <a:ext cx="2160905" cy="635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380355" y="3673475"/>
            <a:ext cx="2136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retry.backoff.ms</a:t>
            </a:r>
            <a:endParaRPr lang="en-US" sz="1400" b="1"/>
          </a:p>
        </p:txBody>
      </p:sp>
      <p:sp>
        <p:nvSpPr>
          <p:cNvPr id="14" name="Rectangles 13"/>
          <p:cNvSpPr/>
          <p:nvPr/>
        </p:nvSpPr>
        <p:spPr>
          <a:xfrm>
            <a:off x="7516495" y="2743200"/>
            <a:ext cx="2176780" cy="2882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26655" y="3980180"/>
            <a:ext cx="2160905" cy="635"/>
          </a:xfrm>
          <a:prstGeom prst="straightConnector1">
            <a:avLst/>
          </a:prstGeom>
          <a:ln w="25400">
            <a:solidFill>
              <a:srgbClr val="32323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557135" y="3673475"/>
            <a:ext cx="2136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request.timeout.ms</a:t>
            </a:r>
            <a:endParaRPr lang="en-US" sz="1400" b="1"/>
          </a:p>
        </p:txBody>
      </p:sp>
      <p:sp>
        <p:nvSpPr>
          <p:cNvPr id="17" name="Text Box 16"/>
          <p:cNvSpPr txBox="1"/>
          <p:nvPr/>
        </p:nvSpPr>
        <p:spPr>
          <a:xfrm>
            <a:off x="2782570" y="518541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send()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108450" y="518541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Batching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51560" y="1527175"/>
            <a:ext cx="229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Why-Where?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6885" y="2251075"/>
            <a:ext cx="639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Distributed system, producer on many node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Consumers and Consumer Groups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46885" y="2980690"/>
            <a:ext cx="7660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Unable to keep up with the rate of incoming message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28340" y="1835785"/>
            <a:ext cx="1962150" cy="3187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13125" y="236664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13125" y="288163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13125" y="34309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13125" y="395668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50310" y="190754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26835" y="1835785"/>
            <a:ext cx="1962150" cy="3187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11620" y="23666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05705" y="257111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5005705" y="2571115"/>
            <a:ext cx="160591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05705" y="2553970"/>
            <a:ext cx="1605915" cy="106426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5005705" y="2571115"/>
            <a:ext cx="1605915" cy="159004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94145" y="19075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11620" y="28816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05705" y="308610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5005705" y="3086100"/>
            <a:ext cx="1605915" cy="107505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12255" y="34309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11620" y="395668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05705" y="363537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05705" y="416115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6611620" y="454279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5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5" grpId="0"/>
      <p:bldP spid="9" grpId="1" animBg="1"/>
      <p:bldP spid="10" grpId="1" animBg="1"/>
      <p:bldP spid="15" grpId="1"/>
      <p:bldP spid="16" grpId="0" bldLvl="0" animBg="1"/>
      <p:bldP spid="16" grpId="1" animBg="1"/>
      <p:bldP spid="19" grpId="0" bldLvl="0" animBg="1"/>
      <p:bldP spid="20" grpId="0" bldLvl="0" animBg="1"/>
      <p:bldP spid="19" grpId="1" animBg="1"/>
      <p:bldP spid="20" grpId="1" animBg="1"/>
      <p:bldP spid="23" grpId="0" bldLvl="0" animBg="1"/>
      <p:bldP spid="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Consumers: Reading Data from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238500" y="1640205"/>
            <a:ext cx="1962150" cy="2687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23285" y="217106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0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423285" y="2686050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1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423285" y="323532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23285" y="3761105"/>
            <a:ext cx="1592580" cy="4089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Partition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60470" y="1711960"/>
            <a:ext cx="9359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Topic T1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436995" y="1640205"/>
            <a:ext cx="1962150" cy="2688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621780" y="217106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5015865" y="237553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04305" y="171196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1</a:t>
            </a:r>
            <a:endParaRPr lang="en-US" altLang="vi-VN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621780" y="268605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1"/>
          </p:cNvCxnSpPr>
          <p:nvPr/>
        </p:nvCxnSpPr>
        <p:spPr>
          <a:xfrm>
            <a:off x="5015865" y="2890520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6622415" y="323532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3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621780" y="376110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</a:t>
            </a:r>
            <a:r>
              <a:rPr lang="vi-VN" altLang="en-US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4</a:t>
            </a:r>
            <a:endParaRPr lang="vi-VN" altLang="en-US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9" idx="1"/>
          </p:cNvCxnSpPr>
          <p:nvPr/>
        </p:nvCxnSpPr>
        <p:spPr>
          <a:xfrm>
            <a:off x="5015865" y="3439795"/>
            <a:ext cx="1606550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20" idx="1"/>
          </p:cNvCxnSpPr>
          <p:nvPr/>
        </p:nvCxnSpPr>
        <p:spPr>
          <a:xfrm>
            <a:off x="5015865" y="3965575"/>
            <a:ext cx="160591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6436995" y="4454525"/>
            <a:ext cx="1962150" cy="164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6621780" y="4995545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1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504305" y="4536440"/>
            <a:ext cx="18281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Con</a:t>
            </a:r>
            <a:r>
              <a:rPr lang="en-US" altLang="vi-VN" sz="1600">
                <a:latin typeface="Lato" panose="020F0502020204030203" charset="0"/>
                <a:cs typeface="Lato" panose="020F0502020204030203" charset="0"/>
              </a:rPr>
              <a:t>sumer group </a:t>
            </a:r>
            <a:r>
              <a:rPr lang="vi-VN" altLang="en-US" sz="1600">
                <a:latin typeface="Lato" panose="020F0502020204030203" charset="0"/>
                <a:cs typeface="Lato" panose="020F0502020204030203" charset="0"/>
              </a:rPr>
              <a:t>2</a:t>
            </a:r>
            <a:endParaRPr lang="vi-VN" alt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621780" y="5510530"/>
            <a:ext cx="1592580" cy="4089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1600">
                <a:solidFill>
                  <a:schemeClr val="tx1"/>
                </a:solidFill>
                <a:latin typeface="Lato" panose="020F0502020204030203" charset="0"/>
                <a:cs typeface="Lato" panose="020F0502020204030203" charset="0"/>
              </a:rPr>
              <a:t>Consumer 2</a:t>
            </a:r>
            <a:endParaRPr lang="en-US" altLang="vi-VN" sz="1600">
              <a:solidFill>
                <a:schemeClr val="tx1"/>
              </a:solidFill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0" name="Straight Arrow Connector 29"/>
          <p:cNvCxnSpPr>
            <a:stCxn id="4" idx="3"/>
            <a:endCxn id="25" idx="1"/>
          </p:cNvCxnSpPr>
          <p:nvPr/>
        </p:nvCxnSpPr>
        <p:spPr>
          <a:xfrm>
            <a:off x="5015865" y="2375535"/>
            <a:ext cx="1605915" cy="282448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25" idx="1"/>
          </p:cNvCxnSpPr>
          <p:nvPr/>
        </p:nvCxnSpPr>
        <p:spPr>
          <a:xfrm>
            <a:off x="5015865" y="2890520"/>
            <a:ext cx="1605915" cy="230949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5865" y="3439795"/>
            <a:ext cx="1605915" cy="227520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7" idx="1"/>
          </p:cNvCxnSpPr>
          <p:nvPr/>
        </p:nvCxnSpPr>
        <p:spPr>
          <a:xfrm>
            <a:off x="5015865" y="3965575"/>
            <a:ext cx="1605915" cy="1749425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Produce and Consume Data By Example</a:t>
            </a:r>
            <a:endParaRPr lang="en-US" altLang="vi-VN"/>
          </a:p>
        </p:txBody>
      </p:sp>
      <p:graphicFrame>
        <p:nvGraphicFramePr>
          <p:cNvPr id="5" name="Table 4"/>
          <p:cNvGraphicFramePr/>
          <p:nvPr/>
        </p:nvGraphicFramePr>
        <p:xfrm>
          <a:off x="1059180" y="1325880"/>
          <a:ext cx="10104120" cy="33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20"/>
                <a:gridCol w="1684020"/>
                <a:gridCol w="1684020"/>
                <a:gridCol w="1684020"/>
                <a:gridCol w="1684020"/>
                <a:gridCol w="1684020"/>
              </a:tblGrid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Brokers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Partitions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Replicas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Consumer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Producing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Consume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1(1A)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2(2A)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2(2A)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2(2A)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 (2A-1B)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A2-B1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Delivery Semantics for Kafka Consumers</a:t>
            </a:r>
            <a:endParaRPr lang="en-US" altLang="vi-VN"/>
          </a:p>
        </p:txBody>
      </p:sp>
      <p:sp>
        <p:nvSpPr>
          <p:cNvPr id="3" name="Text Box 2"/>
          <p:cNvSpPr txBox="1"/>
          <p:nvPr/>
        </p:nvSpPr>
        <p:spPr>
          <a:xfrm>
            <a:off x="1051560" y="1539875"/>
            <a:ext cx="3658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At Most Once Delivery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2954655"/>
            <a:ext cx="3667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At Least Once Delivery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51560" y="4410075"/>
            <a:ext cx="3541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Exactly Once Delivery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Commits and Offsets</a:t>
            </a:r>
            <a:endParaRPr lang="en-US" alt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628140"/>
            <a:ext cx="10782300" cy="3601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 Strategy - Auto Commit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990" y="1325880"/>
            <a:ext cx="9304020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Commit Strategy - Manually Commit</a:t>
            </a:r>
            <a:endParaRPr lang="en-US" altLang="vi-V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Auto Offsets 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0" y="1325880"/>
            <a:ext cx="722693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Messages and Batches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1162050"/>
            <a:ext cx="856615" cy="8566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6025" y="1435100"/>
            <a:ext cx="390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unit of data is called a message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14625"/>
            <a:ext cx="857250" cy="857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86025" y="2896870"/>
            <a:ext cx="337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 message is an array of bytes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4057650"/>
            <a:ext cx="800100" cy="8001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486025" y="4273550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Key is an optional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1219200"/>
            <a:ext cx="800100" cy="8001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251825" y="1435100"/>
            <a:ext cx="373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 batch is a collectoin of messages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2714625"/>
            <a:ext cx="704850" cy="7048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251825" y="2882900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Latency and throughput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185920"/>
            <a:ext cx="671830" cy="67183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251825" y="4337685"/>
            <a:ext cx="231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Batches compressed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Consumer heartbeat</a:t>
            </a:r>
            <a:endParaRPr lang="en-US" alt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870" y="1325880"/>
            <a:ext cx="7668260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Why Kafka Fast - Sequential Access</a:t>
            </a:r>
            <a:endParaRPr lang="en-US" altLang="vi-VN"/>
          </a:p>
        </p:txBody>
      </p:sp>
      <p:sp>
        <p:nvSpPr>
          <p:cNvPr id="5" name="Text Box 4"/>
          <p:cNvSpPr txBox="1"/>
          <p:nvPr/>
        </p:nvSpPr>
        <p:spPr>
          <a:xfrm>
            <a:off x="1051560" y="1539875"/>
            <a:ext cx="6327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Kafka stores data on disk why it is fast?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1560" y="2270125"/>
            <a:ext cx="3618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Data Access Patterns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s 26"/>
          <p:cNvSpPr/>
          <p:nvPr/>
        </p:nvSpPr>
        <p:spPr>
          <a:xfrm>
            <a:off x="9390380" y="1282065"/>
            <a:ext cx="2279015" cy="766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Why Kafka Fast - Data Transfer Through Zero Copy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7460" y="1602105"/>
            <a:ext cx="1300480" cy="13004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419090" y="2748280"/>
            <a:ext cx="1581785" cy="70485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buffer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419090" y="4148455"/>
            <a:ext cx="1581785" cy="70993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Socket buffer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476490" y="4929505"/>
            <a:ext cx="1581785" cy="70612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NIC buffer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21180" y="3453130"/>
            <a:ext cx="2144395" cy="6953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 buffer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8680" y="1282065"/>
            <a:ext cx="635" cy="4343400"/>
          </a:xfrm>
          <a:prstGeom prst="line">
            <a:avLst/>
          </a:prstGeom>
          <a:ln w="317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54100" y="1346200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Application Context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19090" y="1346200"/>
            <a:ext cx="1696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Kernel Context</a:t>
            </a:r>
            <a:endParaRPr lang="en-US"/>
          </a:p>
        </p:txBody>
      </p:sp>
      <p:cxnSp>
        <p:nvCxnSpPr>
          <p:cNvPr id="16" name="Elbow Connector 15"/>
          <p:cNvCxnSpPr>
            <a:endCxn id="5" idx="3"/>
          </p:cNvCxnSpPr>
          <p:nvPr/>
        </p:nvCxnSpPr>
        <p:spPr>
          <a:xfrm rot="10800000" flipV="1">
            <a:off x="7000875" y="2753995"/>
            <a:ext cx="1264920" cy="346710"/>
          </a:xfrm>
          <a:prstGeom prst="bentConnector3">
            <a:avLst>
              <a:gd name="adj1" fmla="val -1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9" idx="3"/>
          </p:cNvCxnSpPr>
          <p:nvPr/>
        </p:nvCxnSpPr>
        <p:spPr>
          <a:xfrm flipH="1">
            <a:off x="3965575" y="3100705"/>
            <a:ext cx="1453515" cy="70040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7" idx="1"/>
          </p:cNvCxnSpPr>
          <p:nvPr/>
        </p:nvCxnSpPr>
        <p:spPr>
          <a:xfrm>
            <a:off x="3965575" y="3801110"/>
            <a:ext cx="1453515" cy="70231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0"/>
          </p:cNvCxnSpPr>
          <p:nvPr/>
        </p:nvCxnSpPr>
        <p:spPr>
          <a:xfrm>
            <a:off x="7000875" y="4503420"/>
            <a:ext cx="1266825" cy="4260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36155" y="258000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22" name="Oval 21"/>
          <p:cNvSpPr/>
          <p:nvPr/>
        </p:nvSpPr>
        <p:spPr>
          <a:xfrm>
            <a:off x="4844415" y="275399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23" name="Oval 22"/>
          <p:cNvSpPr/>
          <p:nvPr/>
        </p:nvSpPr>
        <p:spPr>
          <a:xfrm>
            <a:off x="4153535" y="4104640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5" name="Oval 24"/>
          <p:cNvSpPr/>
          <p:nvPr/>
        </p:nvSpPr>
        <p:spPr>
          <a:xfrm>
            <a:off x="7336155" y="395287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557385" y="1496060"/>
            <a:ext cx="940435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57385" y="1878965"/>
            <a:ext cx="9404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0565765" y="1720850"/>
            <a:ext cx="985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DMA copy</a:t>
            </a:r>
            <a:endParaRPr lang="en-US" sz="1400"/>
          </a:p>
        </p:txBody>
      </p:sp>
      <p:sp>
        <p:nvSpPr>
          <p:cNvPr id="30" name="Text Box 29"/>
          <p:cNvSpPr txBox="1"/>
          <p:nvPr/>
        </p:nvSpPr>
        <p:spPr>
          <a:xfrm>
            <a:off x="10565765" y="1343025"/>
            <a:ext cx="99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CPU  copy</a:t>
            </a:r>
            <a:endParaRPr 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Why Kafka Fast - Data Transfer Through Zero Copy</a:t>
            </a:r>
            <a:endParaRPr lang="en-US" alt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7460" y="1602105"/>
            <a:ext cx="1300480" cy="130048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419090" y="2748280"/>
            <a:ext cx="1581785" cy="70485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Read buffer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476490" y="4929505"/>
            <a:ext cx="1581785" cy="70612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NIC buffer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21180" y="3453130"/>
            <a:ext cx="2144395" cy="6953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 buffer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8680" y="1282065"/>
            <a:ext cx="635" cy="4343400"/>
          </a:xfrm>
          <a:prstGeom prst="line">
            <a:avLst/>
          </a:prstGeom>
          <a:ln w="317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54100" y="1346200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Application Context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419090" y="1346200"/>
            <a:ext cx="1696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Kernel Context</a:t>
            </a:r>
            <a:endParaRPr lang="en-US"/>
          </a:p>
        </p:txBody>
      </p:sp>
      <p:cxnSp>
        <p:nvCxnSpPr>
          <p:cNvPr id="16" name="Elbow Connector 15"/>
          <p:cNvCxnSpPr>
            <a:endCxn id="5" idx="3"/>
          </p:cNvCxnSpPr>
          <p:nvPr/>
        </p:nvCxnSpPr>
        <p:spPr>
          <a:xfrm rot="10800000" flipV="1">
            <a:off x="7000875" y="2753995"/>
            <a:ext cx="1264920" cy="346710"/>
          </a:xfrm>
          <a:prstGeom prst="bentConnector3">
            <a:avLst>
              <a:gd name="adj1" fmla="val -1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36155" y="2580005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22" name="Oval 21"/>
          <p:cNvSpPr/>
          <p:nvPr/>
        </p:nvSpPr>
        <p:spPr>
          <a:xfrm>
            <a:off x="7336155" y="3684270"/>
            <a:ext cx="408940" cy="39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86860" y="3796665"/>
            <a:ext cx="136969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9390380" y="1282065"/>
            <a:ext cx="2279015" cy="766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557385" y="1496060"/>
            <a:ext cx="940435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57385" y="1878965"/>
            <a:ext cx="9404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565765" y="1720850"/>
            <a:ext cx="985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DMA copy</a:t>
            </a:r>
            <a:endParaRPr 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10565765" y="1343025"/>
            <a:ext cx="99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CPU  copy</a:t>
            </a:r>
            <a:endParaRPr lang="en-US" sz="1400"/>
          </a:p>
        </p:txBody>
      </p:sp>
      <p:cxnSp>
        <p:nvCxnSpPr>
          <p:cNvPr id="32" name="Elbow Connector 31"/>
          <p:cNvCxnSpPr>
            <a:stCxn id="5" idx="2"/>
            <a:endCxn id="8" idx="0"/>
          </p:cNvCxnSpPr>
          <p:nvPr/>
        </p:nvCxnSpPr>
        <p:spPr>
          <a:xfrm rot="5400000" flipV="1">
            <a:off x="6501130" y="3162300"/>
            <a:ext cx="1476375" cy="20574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 altLang="vi-VN"/>
              <a:t>References</a:t>
            </a:r>
            <a:endParaRPr lang="en-US" altLang="vi-VN"/>
          </a:p>
        </p:txBody>
      </p:sp>
      <p:graphicFrame>
        <p:nvGraphicFramePr>
          <p:cNvPr id="7" name="Table 6"/>
          <p:cNvGraphicFramePr/>
          <p:nvPr/>
        </p:nvGraphicFramePr>
        <p:xfrm>
          <a:off x="1042035" y="1325880"/>
          <a:ext cx="100564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810"/>
                <a:gridCol w="78936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Concept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Resource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Zero copy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https://developer.ibm.com/articles/j-zerocopy/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Why Kafka so fast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https://www.youtube.com/watch?v=UNUz1-msbOM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Topics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51560" y="1568450"/>
            <a:ext cx="519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Named container for similar events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4394200"/>
            <a:ext cx="752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Durable storage for some period of time or disk size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1560" y="2262505"/>
            <a:ext cx="2211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Append only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51560" y="2972435"/>
            <a:ext cx="5379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Can only seek by offset, not indexed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51560" y="3682365"/>
            <a:ext cx="1938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Immutable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46885" y="2974975"/>
            <a:ext cx="4773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Ability of Apache Kafka to scale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46885" y="3669030"/>
            <a:ext cx="6387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Live on a separate node in the Kafka cluster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51560" y="1527175"/>
            <a:ext cx="2298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Why-Where?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46885" y="5159375"/>
            <a:ext cx="411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Write to partition strategy 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51560" y="4423410"/>
            <a:ext cx="1275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How?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46885" y="2251075"/>
            <a:ext cx="7012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●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ＰＬ简中楷" panose="02010600030101010101" charset="-122"/>
                <a:ea typeface="文鼎ＰＬ简中楷" panose="02010600030101010101" charset="-122"/>
              </a:rPr>
              <a:t> 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charset="0"/>
                <a:ea typeface="文鼎ＰＬ简中楷" panose="02010600030101010101" charset="-122"/>
                <a:cs typeface="Lato" panose="020F0502020204030203" charset="0"/>
              </a:rPr>
              <a:t>Distributed system, limit read write on one node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charset="0"/>
              <a:ea typeface="文鼎ＰＬ简中楷" panose="02010600030101010101" charset="-122"/>
              <a:cs typeface="Lato" panose="020F0502020204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Round Robin and Sticky Partitioner (Demo)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41" grpId="2" animBg="1"/>
      <p:bldP spid="14" grpId="2" animBg="1"/>
      <p:bldP spid="41" grpId="3" animBg="1"/>
      <p:bldP spid="41" grpId="4" animBg="1"/>
      <p:bldP spid="25" grpId="2" animBg="1"/>
      <p:bldP spid="41" grpId="5" animBg="1"/>
      <p:bldP spid="41" grpId="6" animBg="1"/>
      <p:bldP spid="30" grpId="2" animBg="1"/>
      <p:bldP spid="41" grpId="7" animBg="1"/>
      <p:bldP spid="41" grpId="8" animBg="1"/>
      <p:bldP spid="16" grpId="2" animBg="1"/>
      <p:bldP spid="41" grpId="9" animBg="1"/>
      <p:bldP spid="41" grpId="10" animBg="1"/>
      <p:bldP spid="26" grpId="2" animBg="1"/>
      <p:bldP spid="41" grpId="11" animBg="1"/>
      <p:bldP spid="41" grpId="12" animBg="1"/>
      <p:bldP spid="31" grpId="2" animBg="1"/>
      <p:bldP spid="41" grpId="13" animBg="1"/>
      <p:bldP spid="41" grpId="14" animBg="1"/>
      <p:bldP spid="17" grpId="2" animBg="1"/>
      <p:bldP spid="41" grpId="15" animBg="1"/>
      <p:bldP spid="41" grpId="16" animBg="1"/>
      <p:bldP spid="27" grpId="2" animBg="1"/>
      <p:bldP spid="41" grpId="17" animBg="1"/>
      <p:bldP spid="41" grpId="18" animBg="1"/>
      <p:bldP spid="32" grpId="2" animBg="1"/>
      <p:bldP spid="41" grpId="19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Partitions: Key (Demo)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08655" y="1598295"/>
            <a:ext cx="7613015" cy="36899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69970" y="200152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47795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14900" y="21088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6" name="Rounded Rectangle 15"/>
          <p:cNvSpPr/>
          <p:nvPr/>
        </p:nvSpPr>
        <p:spPr>
          <a:xfrm>
            <a:off x="586105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7" name="Rounded Rectangle 16"/>
          <p:cNvSpPr/>
          <p:nvPr/>
        </p:nvSpPr>
        <p:spPr>
          <a:xfrm>
            <a:off x="6807200" y="210947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23" name="Rectangles 22"/>
          <p:cNvSpPr/>
          <p:nvPr/>
        </p:nvSpPr>
        <p:spPr>
          <a:xfrm>
            <a:off x="3569970" y="3105785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47795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14900" y="321310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26" name="Rounded Rectangle 25"/>
          <p:cNvSpPr/>
          <p:nvPr/>
        </p:nvSpPr>
        <p:spPr>
          <a:xfrm>
            <a:off x="586105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7" name="Rounded Rectangle 26"/>
          <p:cNvSpPr/>
          <p:nvPr/>
        </p:nvSpPr>
        <p:spPr>
          <a:xfrm>
            <a:off x="6807200" y="321373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  <p:sp>
        <p:nvSpPr>
          <p:cNvPr id="28" name="Rectangles 27"/>
          <p:cNvSpPr/>
          <p:nvPr/>
        </p:nvSpPr>
        <p:spPr>
          <a:xfrm>
            <a:off x="3569970" y="4163060"/>
            <a:ext cx="4292600" cy="7054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47795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14900" y="4270375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1" name="Rounded Rectangle 30"/>
          <p:cNvSpPr/>
          <p:nvPr/>
        </p:nvSpPr>
        <p:spPr>
          <a:xfrm>
            <a:off x="586105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2" name="Rounded Rectangle 31"/>
          <p:cNvSpPr/>
          <p:nvPr/>
        </p:nvSpPr>
        <p:spPr>
          <a:xfrm>
            <a:off x="6807200" y="427101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38" name="Rectangles 37"/>
          <p:cNvSpPr/>
          <p:nvPr/>
        </p:nvSpPr>
        <p:spPr>
          <a:xfrm>
            <a:off x="8266430" y="200215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Broker1/Partition1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8266430" y="3106420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Broker2/Partition2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266430" y="4162425"/>
            <a:ext cx="2155825" cy="705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Broker3/Partition3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2</a:t>
            </a:r>
            <a:endParaRPr lang="en-US" b="1"/>
          </a:p>
        </p:txBody>
      </p:sp>
      <p:sp>
        <p:nvSpPr>
          <p:cNvPr id="8" name="Rounded Rectangle 7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5</a:t>
            </a:r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4</a:t>
            </a:r>
            <a:endParaRPr 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1802130" y="3183890"/>
            <a:ext cx="694690" cy="490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3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14" grpId="1" animBg="1"/>
      <p:bldP spid="16" grpId="1" animBg="1"/>
      <p:bldP spid="17" grpId="1" animBg="1"/>
      <p:bldP spid="25" grpId="1" animBg="1"/>
      <p:bldP spid="26" grpId="1" animBg="1"/>
      <p:bldP spid="27" grpId="1" animBg="1"/>
      <p:bldP spid="30" grpId="1" animBg="1"/>
      <p:bldP spid="31" grpId="1" animBg="1"/>
      <p:bldP spid="32" grpId="1" animBg="1"/>
      <p:bldP spid="3" grpId="0" bldLvl="0" animBg="1"/>
      <p:bldP spid="4" grpId="0" bldLvl="0" animBg="1"/>
      <p:bldP spid="7" grpId="0" bldLvl="0" animBg="1"/>
      <p:bldP spid="8" grpId="0" bldLvl="0" animBg="1"/>
      <p:bldP spid="3" grpId="1" animBg="1"/>
      <p:bldP spid="4" grpId="1" animBg="1"/>
      <p:bldP spid="7" grpId="1" animBg="1"/>
      <p:bldP spid="8" grpId="1" animBg="1"/>
      <p:bldP spid="41" grpId="0" animBg="1"/>
      <p:bldP spid="14" grpId="2" animBg="1"/>
      <p:bldP spid="41" grpId="1" animBg="1"/>
      <p:bldP spid="41" grpId="2" animBg="1"/>
      <p:bldP spid="16" grpId="2" animBg="1"/>
      <p:bldP spid="3" grpId="2" bldLvl="0" animBg="1"/>
      <p:bldP spid="3" grpId="3" animBg="1"/>
      <p:bldP spid="25" grpId="2" animBg="1"/>
      <p:bldP spid="8" grpId="2" bldLvl="0" animBg="1"/>
      <p:bldP spid="17" grpId="2" animBg="1"/>
      <p:bldP spid="8" grpId="3" animBg="1"/>
      <p:bldP spid="7" grpId="2" animBg="1"/>
      <p:bldP spid="30" grpId="2" animBg="1"/>
      <p:bldP spid="7" grpId="3" animBg="1"/>
      <p:bldP spid="7" grpId="4" animBg="1"/>
      <p:bldP spid="31" grpId="2" animBg="1"/>
      <p:bldP spid="7" grpId="5" animBg="1"/>
      <p:bldP spid="7" grpId="6" animBg="1"/>
      <p:bldP spid="32" grpId="2" animBg="1"/>
      <p:bldP spid="7" grpId="7" animBg="1"/>
      <p:bldP spid="4" grpId="2" animBg="1"/>
      <p:bldP spid="26" grpId="2" animBg="1"/>
      <p:bldP spid="4" grpId="3" animBg="1"/>
      <p:bldP spid="4" grpId="4" animBg="1"/>
      <p:bldP spid="27" grpId="2" animBg="1"/>
      <p:bldP spid="4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0"/>
            <a:ext cx="10515600" cy="1325563"/>
          </a:xfrm>
        </p:spPr>
        <p:txBody>
          <a:bodyPr/>
          <a:p>
            <a:r>
              <a:rPr lang="en-US"/>
              <a:t>Brokers and Clusters</a:t>
            </a:r>
            <a:endParaRPr lang="en-US"/>
          </a:p>
        </p:txBody>
      </p:sp>
      <p:pic>
        <p:nvPicPr>
          <p:cNvPr id="8" name="Picture 7" descr="kafka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1613535"/>
            <a:ext cx="4237355" cy="1711960"/>
          </a:xfrm>
          <a:prstGeom prst="rect">
            <a:avLst/>
          </a:prstGeom>
        </p:spPr>
      </p:pic>
      <p:pic>
        <p:nvPicPr>
          <p:cNvPr id="9" name="Picture 8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2042795"/>
            <a:ext cx="1678940" cy="853440"/>
          </a:xfrm>
          <a:prstGeom prst="rect">
            <a:avLst/>
          </a:prstGeom>
        </p:spPr>
      </p:pic>
      <p:pic>
        <p:nvPicPr>
          <p:cNvPr id="10" name="Picture 9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2042795"/>
            <a:ext cx="1678940" cy="853440"/>
          </a:xfrm>
          <a:prstGeom prst="rect">
            <a:avLst/>
          </a:prstGeom>
        </p:spPr>
      </p:pic>
      <p:pic>
        <p:nvPicPr>
          <p:cNvPr id="12" name="Picture 11" descr="kafka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3183255"/>
            <a:ext cx="1999615" cy="1019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12" idx="0"/>
            <a:endCxn id="8" idx="1"/>
          </p:cNvCxnSpPr>
          <p:nvPr/>
        </p:nvCxnSpPr>
        <p:spPr>
          <a:xfrm rot="16200000">
            <a:off x="2735898" y="1942148"/>
            <a:ext cx="713740" cy="1768475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3590925" y="1325880"/>
            <a:ext cx="5010150" cy="4914900"/>
          </a:xfrm>
          <a:prstGeom prst="rect">
            <a:avLst/>
          </a:prstGeom>
          <a:noFill/>
          <a:ln w="19050">
            <a:solidFill>
              <a:srgbClr val="20202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156335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625340" y="2957195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5416550" y="988695"/>
            <a:ext cx="1459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Kafka cluster</a:t>
            </a:r>
            <a:endParaRPr lang="en-US" sz="1600" b="1"/>
          </a:p>
        </p:txBody>
      </p:sp>
      <p:pic>
        <p:nvPicPr>
          <p:cNvPr id="22" name="Picture 21" descr="kafka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05" y="4088130"/>
            <a:ext cx="4236720" cy="1711325"/>
          </a:xfrm>
          <a:prstGeom prst="rect">
            <a:avLst/>
          </a:prstGeom>
        </p:spPr>
      </p:pic>
      <p:pic>
        <p:nvPicPr>
          <p:cNvPr id="24" name="Picture 23" descr="kafk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0" y="4608195"/>
            <a:ext cx="1678940" cy="853440"/>
          </a:xfrm>
          <a:prstGeom prst="rect">
            <a:avLst/>
          </a:prstGeom>
        </p:spPr>
      </p:pic>
      <p:pic>
        <p:nvPicPr>
          <p:cNvPr id="25" name="Picture 24" descr="kafk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4608195"/>
            <a:ext cx="1678940" cy="853440"/>
          </a:xfrm>
          <a:prstGeom prst="rect">
            <a:avLst/>
          </a:prstGeom>
        </p:spPr>
      </p:pic>
      <p:pic>
        <p:nvPicPr>
          <p:cNvPr id="26" name="Picture 25" descr="kafka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070" y="3183255"/>
            <a:ext cx="2000885" cy="1020445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12" idx="2"/>
            <a:endCxn id="22" idx="1"/>
          </p:cNvCxnSpPr>
          <p:nvPr/>
        </p:nvCxnSpPr>
        <p:spPr>
          <a:xfrm rot="5400000" flipV="1">
            <a:off x="2721610" y="3688715"/>
            <a:ext cx="741680" cy="1768475"/>
          </a:xfrm>
          <a:prstGeom prst="bentConnector2">
            <a:avLst/>
          </a:prstGeom>
          <a:ln w="31750" cmpd="sng">
            <a:solidFill>
              <a:srgbClr val="20202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56335" y="428117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600">
                <a:latin typeface="Lato" panose="020F0502020204030203" charset="0"/>
                <a:cs typeface="Lato" panose="020F0502020204030203" charset="0"/>
              </a:rPr>
              <a:t>for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1" name="Elbow Connector 30"/>
          <p:cNvCxnSpPr>
            <a:stCxn id="8" idx="3"/>
            <a:endCxn id="26" idx="0"/>
          </p:cNvCxnSpPr>
          <p:nvPr/>
        </p:nvCxnSpPr>
        <p:spPr>
          <a:xfrm>
            <a:off x="8214360" y="2469515"/>
            <a:ext cx="1728470" cy="71374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6" idx="2"/>
          </p:cNvCxnSpPr>
          <p:nvPr/>
        </p:nvCxnSpPr>
        <p:spPr>
          <a:xfrm flipV="1">
            <a:off x="8213725" y="4203700"/>
            <a:ext cx="1729105" cy="740410"/>
          </a:xfrm>
          <a:prstGeom prst="bentConnector2">
            <a:avLst/>
          </a:prstGeom>
          <a:ln w="3175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942830" y="2469515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A/0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942830" y="4282440"/>
            <a:ext cx="1052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Messages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600">
                <a:latin typeface="Lato" panose="020F0502020204030203" charset="0"/>
                <a:cs typeface="Lato" panose="020F0502020204030203" charset="0"/>
              </a:rPr>
              <a:t>from A/1</a:t>
            </a:r>
            <a:endParaRPr lang="en-US" sz="16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33010" y="3312795"/>
            <a:ext cx="0" cy="76200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4134485" y="3401060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A/0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62800" y="3331845"/>
            <a:ext cx="9525" cy="74295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162800" y="3442335"/>
            <a:ext cx="89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>
                <a:latin typeface="Lato" panose="020F0502020204030203" charset="0"/>
                <a:cs typeface="Lato" panose="020F0502020204030203" charset="0"/>
              </a:rPr>
              <a:t>Replicate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  <a:p>
            <a:pPr algn="l"/>
            <a:r>
              <a:rPr lang="en-US" sz="1400">
                <a:latin typeface="Lato" panose="020F0502020204030203" charset="0"/>
                <a:cs typeface="Lato" panose="020F0502020204030203" charset="0"/>
              </a:rPr>
              <a:t>A/1</a:t>
            </a:r>
            <a:endParaRPr lang="en-US" sz="1400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6759575" y="5462270"/>
            <a:ext cx="81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Leader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33" grpId="0"/>
      <p:bldP spid="33" grpId="1"/>
      <p:bldP spid="30" grpId="0"/>
      <p:bldP spid="34" grpId="0"/>
      <p:bldP spid="30" grpId="1"/>
      <p:bldP spid="34" grpId="1"/>
      <p:bldP spid="21" grpId="0"/>
      <p:bldP spid="21" grpId="1"/>
      <p:bldP spid="20" grpId="0"/>
      <p:bldP spid="20" grpId="1"/>
      <p:bldP spid="41" grpId="0"/>
      <p:bldP spid="41" grpId="1"/>
      <p:bldP spid="38" grpId="0"/>
      <p:bldP spid="38" grpId="1"/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r>
              <a:rPr lang="en-US"/>
              <a:t>Kafka Producers: Writing Messages to Kafka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11935" y="2433955"/>
            <a:ext cx="1523365" cy="1779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13865" y="2851785"/>
            <a:ext cx="1118870" cy="2990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Topic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14500" y="3150870"/>
            <a:ext cx="1118870" cy="3117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[Partition]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13865" y="3462655"/>
            <a:ext cx="1118870" cy="3124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[Key]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13865" y="3775075"/>
            <a:ext cx="111887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Value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57020" y="2437130"/>
            <a:ext cx="1478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ProducerRecord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3752215" y="1202055"/>
            <a:ext cx="5488940" cy="507682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076065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Serializer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3"/>
            <a:endCxn id="11" idx="1"/>
          </p:cNvCxnSpPr>
          <p:nvPr/>
        </p:nvCxnSpPr>
        <p:spPr>
          <a:xfrm flipV="1">
            <a:off x="3035300" y="3300730"/>
            <a:ext cx="1040765" cy="23495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5646420" y="3138170"/>
            <a:ext cx="1059815" cy="324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Partitioner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3"/>
            <a:endCxn id="13" idx="1"/>
          </p:cNvCxnSpPr>
          <p:nvPr/>
        </p:nvCxnSpPr>
        <p:spPr>
          <a:xfrm>
            <a:off x="5135880" y="3300730"/>
            <a:ext cx="510540" cy="0"/>
          </a:xfrm>
          <a:prstGeom prst="line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381875" y="1433195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491730" y="196215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491730" y="226123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491730" y="256032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2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559675" y="1443355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A</a:t>
            </a:r>
            <a:endParaRPr lang="en-US" sz="1400"/>
          </a:p>
          <a:p>
            <a:pPr algn="ctr"/>
            <a:r>
              <a:rPr lang="en-US" sz="1400"/>
              <a:t>Partition 0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7383145" y="3605530"/>
            <a:ext cx="1339215" cy="1557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492365" y="4124325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0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7492365" y="4423410"/>
            <a:ext cx="1118870" cy="29908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Batch 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560310" y="3605530"/>
            <a:ext cx="9842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Topic B</a:t>
            </a:r>
            <a:endParaRPr lang="en-US" sz="1400"/>
          </a:p>
          <a:p>
            <a:pPr algn="ctr"/>
            <a:r>
              <a:rPr lang="en-US" sz="1400"/>
              <a:t>Partition 1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9503410" y="2898140"/>
            <a:ext cx="1099185" cy="851535"/>
          </a:xfrm>
          <a:prstGeom prst="flowChartMagneticDisk">
            <a:avLst/>
          </a:prstGeom>
          <a:ln w="2222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Kafka broker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8721090" y="2212340"/>
            <a:ext cx="1332230" cy="6858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3"/>
          </p:cNvCxnSpPr>
          <p:nvPr/>
        </p:nvCxnSpPr>
        <p:spPr>
          <a:xfrm flipV="1">
            <a:off x="8722360" y="3749675"/>
            <a:ext cx="1330960" cy="6350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5" idx="1"/>
          </p:cNvCxnSpPr>
          <p:nvPr/>
        </p:nvCxnSpPr>
        <p:spPr>
          <a:xfrm rot="16200000">
            <a:off x="6316345" y="2072640"/>
            <a:ext cx="925830" cy="120523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0" idx="1"/>
          </p:cNvCxnSpPr>
          <p:nvPr/>
        </p:nvCxnSpPr>
        <p:spPr>
          <a:xfrm rot="5400000" flipV="1">
            <a:off x="6318885" y="3320415"/>
            <a:ext cx="922020" cy="1206500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035300" y="2990850"/>
            <a:ext cx="716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Send()</a:t>
            </a:r>
            <a:endParaRPr lang="en-US" sz="1400"/>
          </a:p>
        </p:txBody>
      </p:sp>
      <p:sp>
        <p:nvSpPr>
          <p:cNvPr id="35" name="Diamond 34"/>
          <p:cNvSpPr/>
          <p:nvPr/>
        </p:nvSpPr>
        <p:spPr>
          <a:xfrm>
            <a:off x="7492365" y="5289550"/>
            <a:ext cx="122999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Fail?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flipH="1">
            <a:off x="8722360" y="3324225"/>
            <a:ext cx="1880235" cy="2402205"/>
          </a:xfrm>
          <a:prstGeom prst="bentConnector3">
            <a:avLst>
              <a:gd name="adj1" fmla="val -1266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5" idx="2"/>
            <a:endCxn id="3" idx="2"/>
          </p:cNvCxnSpPr>
          <p:nvPr/>
        </p:nvCxnSpPr>
        <p:spPr>
          <a:xfrm rot="5400000" flipH="1">
            <a:off x="4216400" y="2271395"/>
            <a:ext cx="1948815" cy="5833745"/>
          </a:xfrm>
          <a:prstGeom prst="bentConnector3">
            <a:avLst>
              <a:gd name="adj1" fmla="val -12219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368935" y="4499610"/>
            <a:ext cx="19043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400"/>
              <a:t>When successful,</a:t>
            </a:r>
            <a:endParaRPr lang="en-US" sz="1400"/>
          </a:p>
          <a:p>
            <a:pPr algn="r"/>
            <a:r>
              <a:rPr lang="en-US" sz="1400"/>
              <a:t>return metadata</a:t>
            </a:r>
            <a:endParaRPr lang="en-US" sz="1400"/>
          </a:p>
          <a:p>
            <a:pPr algn="r"/>
            <a:r>
              <a:rPr lang="en-US" sz="1400"/>
              <a:t>include topic, partition</a:t>
            </a:r>
            <a:endParaRPr lang="en-US" sz="1400"/>
          </a:p>
          <a:p>
            <a:pPr algn="r"/>
            <a:r>
              <a:rPr lang="en-US" sz="1400"/>
              <a:t>and the offset</a:t>
            </a:r>
            <a:endParaRPr lang="en-US" sz="1400"/>
          </a:p>
        </p:txBody>
      </p:sp>
      <p:sp>
        <p:nvSpPr>
          <p:cNvPr id="39" name="Diamond 38"/>
          <p:cNvSpPr/>
          <p:nvPr/>
        </p:nvSpPr>
        <p:spPr>
          <a:xfrm>
            <a:off x="5536565" y="5289550"/>
            <a:ext cx="1279525" cy="873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Retry?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6816090" y="5726430"/>
            <a:ext cx="676275" cy="0"/>
          </a:xfrm>
          <a:prstGeom prst="straightConnector1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</p:cNvCxnSpPr>
          <p:nvPr/>
        </p:nvCxnSpPr>
        <p:spPr>
          <a:xfrm rot="16200000">
            <a:off x="6525260" y="4427855"/>
            <a:ext cx="512445" cy="1210945"/>
          </a:xfrm>
          <a:prstGeom prst="bentConnector2">
            <a:avLst/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646045" y="4213860"/>
            <a:ext cx="2890520" cy="1512570"/>
          </a:xfrm>
          <a:prstGeom prst="bentConnector3">
            <a:avLst>
              <a:gd name="adj1" fmla="val 100175"/>
            </a:avLst>
          </a:prstGeom>
          <a:ln w="25400">
            <a:solidFill>
              <a:srgbClr val="2020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679065" y="4499610"/>
            <a:ext cx="11487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If can’t retry,</a:t>
            </a:r>
            <a:endParaRPr lang="en-US" sz="1400"/>
          </a:p>
          <a:p>
            <a:pPr algn="l"/>
            <a:r>
              <a:rPr lang="en-US" sz="1400"/>
              <a:t>throw </a:t>
            </a:r>
            <a:endParaRPr lang="en-US" sz="1400"/>
          </a:p>
          <a:p>
            <a:pPr algn="l"/>
            <a:r>
              <a:rPr lang="en-US" sz="1400"/>
              <a:t>exception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animBg="1"/>
      <p:bldP spid="6" grpId="0" animBg="1"/>
      <p:bldP spid="8" grpId="0" bldLvl="0" animBg="1"/>
      <p:bldP spid="9" grpId="0"/>
      <p:bldP spid="3" grpId="1" animBg="1"/>
      <p:bldP spid="4" grpId="1" animBg="1"/>
      <p:bldP spid="5" grpId="1" animBg="1"/>
      <p:bldP spid="6" grpId="1" animBg="1"/>
      <p:bldP spid="8" grpId="1" animBg="1"/>
      <p:bldP spid="9" grpId="1"/>
      <p:bldP spid="34" grpId="0"/>
      <p:bldP spid="34" grpId="1"/>
      <p:bldP spid="11" grpId="0" animBg="1"/>
      <p:bldP spid="11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/>
      <p:bldP spid="15" grpId="1" animBg="1"/>
      <p:bldP spid="16" grpId="1" animBg="1"/>
      <p:bldP spid="17" grpId="1" animBg="1"/>
      <p:bldP spid="18" grpId="1" animBg="1"/>
      <p:bldP spid="19" grpId="1"/>
      <p:bldP spid="20" grpId="1" animBg="1"/>
      <p:bldP spid="21" grpId="1" animBg="1"/>
      <p:bldP spid="22" grpId="1" animBg="1"/>
      <p:bldP spid="24" grpId="1"/>
      <p:bldP spid="29" grpId="0" animBg="1"/>
      <p:bldP spid="29" grpId="1" animBg="1"/>
      <p:bldP spid="10" grpId="0" animBg="1"/>
      <p:bldP spid="10" grpId="1" animBg="1"/>
      <p:bldP spid="35" grpId="0" animBg="1"/>
      <p:bldP spid="35" grpId="1" animBg="1"/>
      <p:bldP spid="38" grpId="0"/>
      <p:bldP spid="38" grpId="1"/>
      <p:bldP spid="39" grpId="0" animBg="1"/>
      <p:bldP spid="39" grpId="1" animBg="1"/>
      <p:bldP spid="49" grpId="0"/>
      <p:bldP spid="4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3522</Words>
  <Application>WPS Presentation</Application>
  <PresentationFormat>宽屏</PresentationFormat>
  <Paragraphs>470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SimSun</vt:lpstr>
      <vt:lpstr>Wingdings</vt:lpstr>
      <vt:lpstr>DejaVu Sans</vt:lpstr>
      <vt:lpstr>文鼎ＰＬ简中楷</vt:lpstr>
      <vt:lpstr>Droid Sans Fallback</vt:lpstr>
      <vt:lpstr>Lato</vt:lpstr>
      <vt:lpstr>FreeSans</vt:lpstr>
      <vt:lpstr>东文宋体</vt:lpstr>
      <vt:lpstr>Arial Black</vt:lpstr>
      <vt:lpstr>Microsoft YaHei</vt:lpstr>
      <vt:lpstr>Arial Unicode MS</vt:lpstr>
      <vt:lpstr>SimSun</vt:lpstr>
      <vt:lpstr>C059</vt:lpstr>
      <vt:lpstr>OpenSymbol</vt:lpstr>
      <vt:lpstr>Office Theme</vt:lpstr>
      <vt:lpstr>Kafka A Distributed Commit Log</vt:lpstr>
      <vt:lpstr>Publish/Subscribe Messaging</vt:lpstr>
      <vt:lpstr>Messages and Batches</vt:lpstr>
      <vt:lpstr>Topics</vt:lpstr>
      <vt:lpstr>Partitions</vt:lpstr>
      <vt:lpstr>Partitions: Round Robin and Sticky Partitioner (Demo)</vt:lpstr>
      <vt:lpstr>Partitions: Key (Demo)</vt:lpstr>
      <vt:lpstr>Brokers and Clusters</vt:lpstr>
      <vt:lpstr>Kafka Producers: Writing Messages to Kafka</vt:lpstr>
      <vt:lpstr>Sending messages </vt:lpstr>
      <vt:lpstr>Acks (demo)</vt:lpstr>
      <vt:lpstr>Acks (demo)</vt:lpstr>
      <vt:lpstr>Acks</vt:lpstr>
      <vt:lpstr>Durability &amp; Availability</vt:lpstr>
      <vt:lpstr>Producer Retries</vt:lpstr>
      <vt:lpstr>Problem with Retries: Guaranteed order of messages (hard in distributed)</vt:lpstr>
      <vt:lpstr>Problem with Retries: Duplicate</vt:lpstr>
      <vt:lpstr>Problem with Retries: Duplicate</vt:lpstr>
      <vt:lpstr>Batching (Demo)</vt:lpstr>
      <vt:lpstr>Message Delivery Time</vt:lpstr>
      <vt:lpstr>Consumers and Consumer Groups</vt:lpstr>
      <vt:lpstr>Kafka Consumers: Reading Data from Kafka</vt:lpstr>
      <vt:lpstr>Kafka Consumers: Reading Data from Kafka</vt:lpstr>
      <vt:lpstr>Produce and Consume Data By Example</vt:lpstr>
      <vt:lpstr>Delivery Semantics for Kafka Consumers</vt:lpstr>
      <vt:lpstr>Commits and Offsets</vt:lpstr>
      <vt:lpstr>Commit Strategy - Auto Commit</vt:lpstr>
      <vt:lpstr>Commit Strategy - Manually Commit</vt:lpstr>
      <vt:lpstr>Consumer Auto Offsets </vt:lpstr>
      <vt:lpstr>Consumer heartbeat</vt:lpstr>
      <vt:lpstr>Why Kafka Fast - Sequential Access</vt:lpstr>
      <vt:lpstr>Why Kafka Fast - Data Transfer Through Zero Copy</vt:lpstr>
      <vt:lpstr>Why Kafka Fast - Data Transfer Through Zero Copy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idev</cp:lastModifiedBy>
  <cp:revision>26</cp:revision>
  <dcterms:created xsi:type="dcterms:W3CDTF">2023-04-19T11:07:24Z</dcterms:created>
  <dcterms:modified xsi:type="dcterms:W3CDTF">2023-04-19T11:07:24Z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