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56" r:id="rId3"/>
    <p:sldId id="268" r:id="rId5"/>
    <p:sldId id="258" r:id="rId6"/>
    <p:sldId id="259" r:id="rId7"/>
    <p:sldId id="292" r:id="rId8"/>
    <p:sldId id="293" r:id="rId9"/>
    <p:sldId id="295" r:id="rId10"/>
    <p:sldId id="257" r:id="rId11"/>
    <p:sldId id="363" r:id="rId12"/>
    <p:sldId id="364" r:id="rId13"/>
    <p:sldId id="365" r:id="rId14"/>
    <p:sldId id="366" r:id="rId15"/>
    <p:sldId id="367" r:id="rId16"/>
    <p:sldId id="368" r:id="rId17"/>
    <p:sldId id="374" r:id="rId18"/>
    <p:sldId id="263" r:id="rId19"/>
    <p:sldId id="318" r:id="rId20"/>
    <p:sldId id="326" r:id="rId21"/>
    <p:sldId id="325" r:id="rId22"/>
    <p:sldId id="327" r:id="rId23"/>
    <p:sldId id="328" r:id="rId24"/>
    <p:sldId id="330" r:id="rId25"/>
    <p:sldId id="329" r:id="rId26"/>
    <p:sldId id="321" r:id="rId27"/>
    <p:sldId id="319" r:id="rId28"/>
    <p:sldId id="323" r:id="rId29"/>
    <p:sldId id="264" r:id="rId30"/>
    <p:sldId id="266" r:id="rId31"/>
    <p:sldId id="265" r:id="rId32"/>
    <p:sldId id="324" r:id="rId33"/>
    <p:sldId id="333" r:id="rId34"/>
    <p:sldId id="334" r:id="rId35"/>
    <p:sldId id="357" r:id="rId36"/>
    <p:sldId id="369" r:id="rId37"/>
    <p:sldId id="279" r:id="rId38"/>
    <p:sldId id="370" r:id="rId39"/>
    <p:sldId id="371" r:id="rId40"/>
    <p:sldId id="372" r:id="rId41"/>
    <p:sldId id="373" r:id="rId42"/>
    <p:sldId id="358" r:id="rId43"/>
    <p:sldId id="360" r:id="rId44"/>
    <p:sldId id="361" r:id="rId45"/>
    <p:sldId id="345" r:id="rId46"/>
    <p:sldId id="346" r:id="rId47"/>
    <p:sldId id="347" r:id="rId48"/>
    <p:sldId id="348"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CC68"/>
    <a:srgbClr val="29691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9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 distributed, partitioned, replicated commit log service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Broker 103 die =&gt; ok</a:t>
            </a:r>
            <a:endParaRPr lang="en-US"/>
          </a:p>
          <a:p>
            <a:r>
              <a:rPr lang="en-US"/>
              <a:t>- Broker 101 or 102 die =&gt; loss message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replica factor = 3</a:t>
            </a:r>
            <a:endParaRPr lang="en-US"/>
          </a:p>
          <a:p>
            <a:r>
              <a:rPr lang="en-US"/>
              <a:t>- replica factor cannot be larger than brokers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Broker 102 die, elect leader broker 103 - topic B partition 0</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Broker 102 die, elect leader broker 103 - topic B partition 0</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Once we send the ProducerRecord, the first thing the producer will do is serialize the key and value objects to byte arrays so they can be sent over the network.</a:t>
            </a:r>
            <a:endParaRPr lang="en-US"/>
          </a:p>
          <a:p>
            <a:r>
              <a:rPr lang="en-US"/>
              <a:t>- Next, if we didn’t explicity specify a partition, the data is sent to a partitioner. The partitioner will choose a partition for us, usually based on the ProducerRecord key. Once a partition is selected, the producer knows which topic and partition the record will go to. It then adds the record to a batch or records that will also be sent to the same topic and partition.</a:t>
            </a:r>
            <a:endParaRPr lang="en-US"/>
          </a:p>
          <a:p>
            <a:r>
              <a:rPr lang="en-US"/>
              <a:t>- When the broker receives the messages, it sends back a response.</a:t>
            </a:r>
            <a:endParaRPr lang="en-US"/>
          </a:p>
          <a:p>
            <a:r>
              <a:rPr lang="en-US"/>
              <a:t>- When the producer receives an error, it may retry sending the message a few more times before giving up and returning an error.</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vi-VN" altLang="en-US"/>
              <a:t>- </a:t>
            </a:r>
            <a:r>
              <a:rPr lang="en-US" altLang="vi-VN"/>
              <a:t>Ack allow producer know message is write or not.</a:t>
            </a:r>
            <a:endParaRPr lang="en-US" altLang="vi-VN"/>
          </a:p>
          <a:p>
            <a:r>
              <a:rPr lang="en-US" altLang="vi-VN"/>
              <a:t>- When acks = 0 producers consider messages as “written successfully” the moment the message was sent without waiting for the broker to accept it at all. Pros: the network overhead is minimized, cons: If the broker goes offline or an exception happens, we won’t know and will lose data. </a:t>
            </a:r>
            <a:endParaRPr lang="en-US" altLang="vi-VN"/>
          </a:p>
          <a:p>
            <a:endParaRPr lang="en-US" altLang="vi-VN"/>
          </a:p>
          <a:p>
            <a:r>
              <a:rPr lang="en-US" altLang="vi-VN"/>
              <a:t>- When acks = 1 producers consider messages as “written successfully” when the message was acknowledged by only the leader (replication is not a guarantee). If an ack is not received, the producer may retry the request. Pros: the network overhead is minimized. Cons If the leader broker goes offline unexpectly but replicas haven’t replicated the dat yet, we have a data loss</a:t>
            </a:r>
            <a:endParaRPr lang="en-US"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 When acks = all, producers consider messages as “written successfully” when the message is accepted by all in-sync replicas (ISR). The leader replica for a  partition checks to see if there are enough in-sync replicas for safely writing the message (controlled by the broker setting min.insync.replicas)</a:t>
            </a:r>
            <a:endParaRPr lang="en-US"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 End-to-end latency is mesured from the time a record was produced until it is avaiable for consumers to read and is identical for all three acks options.</a:t>
            </a:r>
            <a:endParaRPr lang="en-US" altLang="vi-VN"/>
          </a:p>
          <a:p>
            <a:r>
              <a:rPr lang="en-US" altLang="vi-VN"/>
              <a:t>- In order maintain consistency, Kafka will not allow consumers to read records until they are written to all in sync replicas. </a:t>
            </a:r>
            <a:endParaRPr lang="en-US" altLang="vi-VN"/>
          </a:p>
          <a:p>
            <a:r>
              <a:rPr lang="en-US" altLang="vi-VN"/>
              <a:t>- If you care about end-to-end latency, rather than just the producer latency, there is no trade-off to make. You will get the same end-to-end latency if you choose the most reliable option.</a:t>
            </a:r>
            <a:endParaRPr lang="en-US"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concept of pub/sub and why it is a critical component of data-driven application</a:t>
            </a:r>
            <a:endParaRPr lang="en-US"/>
          </a:p>
          <a:p>
            <a:r>
              <a:rPr lang="en-US"/>
              <a:t>- Pub/sub messaging is a pattern that is characterized by the sender (publisher) of a piece of data (message) not specifically directing it to a receiver. Instead, the publisher classifies the message somehow, and that receiver (subscriber) subscribes to receive certain classes of message.</a:t>
            </a:r>
            <a:endParaRPr lang="en-US"/>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Replication is at the heart of Kafka’s architecture</a:t>
            </a:r>
            <a:endParaRPr lang="en-US"/>
          </a:p>
          <a:p>
            <a:r>
              <a:rPr lang="en-US"/>
              <a:t>- Kafka is organized by topics. Each topic is paritioned, and each partition can have multiple replicas. Replicas are stored on brokers.</a:t>
            </a:r>
            <a:endParaRPr lang="en-US"/>
          </a:p>
          <a:p>
            <a:r>
              <a:rPr lang="en-US"/>
              <a:t>- All produce requests go through the leader to guarantee consistency.</a:t>
            </a:r>
            <a:endParaRPr lang="en-US"/>
          </a:p>
          <a:p>
            <a:r>
              <a:rPr lang="en-US"/>
              <a:t>- Unless configured otherwise, followers don’t serve client requests; their main job is to replicate messages from the leader and stay up-to-date with the most recent messages the leader has. If a leader replica for a partition crashes, one of the follower replicas will be promoted to become the new leader for the parition.</a:t>
            </a:r>
            <a:endParaRPr lang="en-US"/>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vi-V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 When multiple records are sent to the same partition, the producer will batch them together.</a:t>
            </a:r>
            <a:endParaRPr lang="en-US" altLang="vi-VN"/>
          </a:p>
          <a:p>
            <a:r>
              <a:rPr lang="en-US" altLang="vi-VN"/>
              <a:t>- batch.size controls the amount of memory in bytes (not messages) that will be used for each batch.</a:t>
            </a:r>
            <a:endParaRPr lang="en-US" altLang="vi-VN"/>
          </a:p>
          <a:p>
            <a:r>
              <a:rPr lang="en-US" altLang="vi-VN"/>
              <a:t>- pros reduce network overhead, apply compression</a:t>
            </a:r>
            <a:endParaRPr lang="en-US" altLang="vi-VN"/>
          </a:p>
          <a:p>
            <a:r>
              <a:rPr lang="en-US" altLang="vi-VN"/>
              <a:t>- cons more RAM (decompression)</a:t>
            </a:r>
            <a:endParaRPr lang="en-US" altLang="vi-V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 max.block.ms: </a:t>
            </a:r>
            <a:endParaRPr lang="en-US" altLang="vi-VN"/>
          </a:p>
          <a:p>
            <a:r>
              <a:rPr lang="en-US" altLang="vi-VN"/>
              <a:t>- linger.ms controls the amount of time to wait for additional messages before sending the current batch. KafaProducer sends a batch of messages either when the current batch is full or when the ligher.ms limit is reached. Overhead per message is much lower and compression.</a:t>
            </a:r>
            <a:endParaRPr lang="en-US" altLang="vi-VN"/>
          </a:p>
          <a:p>
            <a:r>
              <a:rPr lang="en-US" altLang="vi-VN"/>
              <a:t>- request.timeout.ms: how long the producer will wait for a reply from the server when sending data.</a:t>
            </a:r>
            <a:endParaRPr lang="en-US" altLang="vi-VN"/>
          </a:p>
          <a:p>
            <a:r>
              <a:rPr lang="en-US" altLang="vi-VN"/>
              <a:t>- retries and retry.backoff.ms</a:t>
            </a:r>
            <a:endParaRPr lang="en-US" altLang="vi-VN"/>
          </a:p>
          <a:p>
            <a:r>
              <a:rPr lang="vi-VN" altLang="en-US"/>
              <a:t>- b</a:t>
            </a:r>
            <a:r>
              <a:rPr lang="en-US" altLang="vi-VN"/>
              <a:t>atch.size: when records are sent to the same partition, the producer will batch them together</a:t>
            </a:r>
            <a:endParaRPr lang="en-US" alt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a:r>
            <a:r>
              <a:rPr lang="vi-VN" altLang="en-US"/>
              <a:t>1.</a:t>
            </a:r>
            <a:r>
              <a:rPr lang="en-US">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sym typeface="+mn-ea"/>
              </a:rPr>
              <a:t> </a:t>
            </a:r>
            <a:r>
              <a:rPr lang="en-US">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sym typeface="+mn-ea"/>
              </a:rPr>
              <a:t>Unable to keep up with the rate of incoming message</a:t>
            </a:r>
            <a:endParaRPr lang="en-US">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a:p>
            <a:r>
              <a:rPr lang="vi-VN" altLang="en-US"/>
              <a:t>- 2. Consumer </a:t>
            </a:r>
            <a:r>
              <a:rPr lang="en-US" altLang="vi-VN"/>
              <a:t>2 do nothing</a:t>
            </a:r>
            <a:endParaRPr lang="en-US" altLang="vi-VN"/>
          </a:p>
          <a:p>
            <a:r>
              <a:rPr lang="en-US" altLang="vi-VN"/>
              <a:t>- 3. Work</a:t>
            </a:r>
            <a:endParaRPr lang="en-US" altLang="vi-VN"/>
          </a:p>
          <a:p>
            <a:r>
              <a:rPr lang="en-US" altLang="vi-VN"/>
              <a:t>- 4. Work</a:t>
            </a:r>
            <a:endParaRPr lang="en-US" altLang="vi-VN"/>
          </a:p>
          <a:p>
            <a:r>
              <a:rPr lang="en-US" altLang="vi-VN"/>
              <a:t>- 5. Work</a:t>
            </a:r>
            <a:endParaRPr lang="en-US" alt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We call the action of updating the current position in the partition an offset commit.</a:t>
            </a:r>
            <a:endParaRPr lang="en-US"/>
          </a:p>
          <a:p>
            <a:r>
              <a:rPr lang="en-US"/>
              <a:t>- Miss message</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By default enable.auto.commit = true and therefore offsets are committed automatically with a frequency controlled by the config auto.commit.interval.ms (default 5s)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unit of data within Kafka is called a message.</a:t>
            </a:r>
            <a:r>
              <a:rPr lang="vi-VN" altLang="en-US"/>
              <a:t> You can think </a:t>
            </a:r>
            <a:r>
              <a:rPr lang="en-US" altLang="vi-VN"/>
              <a:t>of this as similar to a row or a record.</a:t>
            </a:r>
            <a:endParaRPr lang="en-US"/>
          </a:p>
          <a:p>
            <a:r>
              <a:rPr lang="en-US"/>
              <a:t>A message if simply an array of bytes.</a:t>
            </a:r>
            <a:endParaRPr lang="en-US"/>
          </a:p>
          <a:p>
            <a:r>
              <a:rPr lang="en-US"/>
              <a:t>A message can have an optional piece of metadata, which is referred to as a key.</a:t>
            </a:r>
            <a:endParaRPr lang="en-US"/>
          </a:p>
          <a:p>
            <a:r>
              <a:rPr lang="en-US"/>
              <a:t>Messages are written into Kafka in batches.</a:t>
            </a:r>
            <a:endParaRPr lang="en-US"/>
          </a:p>
          <a:p>
            <a:r>
              <a:rPr lang="en-US"/>
              <a:t>Trade-off between latency and throughput: more messages can be handled per unit of time.</a:t>
            </a:r>
            <a:endParaRPr lang="en-US"/>
          </a:p>
          <a:p>
            <a:r>
              <a:rPr lang="en-US"/>
              <a:t>Batches are also typically compressed.</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Auto commit will commit the highest offset that was fetched during a poll.</a:t>
            </a:r>
            <a:endParaRPr lang="en-US"/>
          </a:p>
          <a:p>
            <a:r>
              <a:rPr lang="en-US"/>
              <a:t>- By default, the property enable.auto.commit = true and therefore offsets are committed automatically with a frequency controlled by the config auto.commit.interval.ms</a:t>
            </a:r>
            <a:endParaRPr lang="en-US"/>
          </a:p>
          <a:p>
            <a:r>
              <a:rPr lang="en-US"/>
              <a:t>- The process of committing the offsets happens when:  The .poll() function is called, the time between calls to .poll() is greater than the setting auto.commit.interval.ms (5 seconds by default).</a:t>
            </a:r>
            <a:endParaRPr lang="en-US"/>
          </a:p>
          <a:p>
            <a:r>
              <a:rPr lang="en-US"/>
              <a:t>- This means that to be in an “at-least-once” processing usecase, you need to ensure all the messages in your consumer code are successfully processed before performing another .poll()</a:t>
            </a:r>
            <a:endParaRPr lang="en-US"/>
          </a:p>
          <a:p>
            <a:r>
              <a:rPr lang="en-US"/>
              <a:t>- If this is not the case, the offsets could be committed before the messages are actually processed, therefore resulting in an “at-most once” processing pattern</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Auto commit will commit the highest offset that was fetched during a poll.</a:t>
            </a:r>
            <a:endParaRPr lang="en-US"/>
          </a:p>
          <a:p>
            <a:r>
              <a:rPr lang="en-US"/>
              <a:t>- By default, the property enable.auto.commit = true and therefore offsets are committed automatically with a frequency controlled by the config auto.commit.interval.ms</a:t>
            </a:r>
            <a:endParaRPr lang="en-US"/>
          </a:p>
          <a:p>
            <a:r>
              <a:rPr lang="en-US"/>
              <a:t>- The process of committing the offsets happens when:  The .poll() function is called, the time between calls to .poll() is greater than the setting auto.commit.interval.ms (5 seconds by default).</a:t>
            </a:r>
            <a:endParaRPr lang="en-US"/>
          </a:p>
          <a:p>
            <a:r>
              <a:rPr lang="en-US"/>
              <a:t>- This means that to be in an “at-least-once” processing usecase, you need to ensure all the messages in your consumer code are successfully processed before performing another .poll()</a:t>
            </a:r>
            <a:endParaRPr lang="en-US"/>
          </a:p>
          <a:p>
            <a:r>
              <a:rPr lang="en-US"/>
              <a:t>- If this is not the case, the offsets could be committed before the messages are actually processed, therefore resulting in an “at-most once” processing pattern</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most once delivery: Offsets are committed as soon as a message batch is received after calling poll()</a:t>
            </a:r>
            <a:endParaRPr lang="en-US"/>
          </a:p>
          <a:p>
            <a:r>
              <a:rPr lang="en-US"/>
              <a:t>If the subsequent processing fails, the message will be lost. It will not be read again as the offset of those messages have been commited already.</a:t>
            </a:r>
            <a:endParaRPr lang="en-US"/>
          </a:p>
          <a:p>
            <a:r>
              <a:rPr lang="en-US"/>
              <a:t>=&gt; lose data.</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most once delivery: Offsets are committed as soon as a message batch is received after calling poll()</a:t>
            </a:r>
            <a:endParaRPr lang="en-US"/>
          </a:p>
          <a:p>
            <a:r>
              <a:rPr lang="en-US"/>
              <a:t>If the subsequent processing fails, the message will be lost. It will not be read again as the offset of those messages have been commited already.</a:t>
            </a:r>
            <a:endParaRPr lang="en-US"/>
          </a:p>
          <a:p>
            <a:r>
              <a:rPr lang="en-US"/>
              <a:t>=&gt; lose data.</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In at-least-once delivery, every event from the source system will reach its destination, but sometimes retries will caus duplicates, Here, offsets are commited after the message is processed. If the processing goes wrong, the message will be read again. This can result in duplicate processing of messages. This is suitable for consumers that cannot afford any data loss.</a:t>
            </a:r>
            <a:endParaRPr lang="en-US"/>
          </a:p>
          <a:p>
            <a:endParaRPr lang="en-US"/>
          </a:p>
          <a:p>
            <a:r>
              <a:rPr lang="en-US"/>
              <a:t>- Make sure your process is idempotent (i.e processing again the messages won’t impact your systems)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Banking problem</a:t>
            </a:r>
            <a:endParaRPr lang="en-US"/>
          </a:p>
          <a:p>
            <a:r>
              <a:rPr lang="en-US"/>
              <a:t>- Case transfer from kafka to kafka</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When neverCommit: never committed, your consumer down time &gt; retention. E.g retention = 1 day, your consumer down time &gt; 1 day, the offsets are invalid as they will be deleted.</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We call the action of updating the current position in the partition an offset commit.</a:t>
            </a:r>
            <a:endParaRPr lang="en-US"/>
          </a:p>
          <a:p>
            <a:r>
              <a:rPr lang="en-US"/>
              <a:t>- Miss message</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Auto commit will commit the highest offset that was fetched during a poll.</a:t>
            </a:r>
            <a:endParaRPr lang="en-US"/>
          </a:p>
          <a:p>
            <a:r>
              <a:rPr lang="en-US"/>
              <a:t>- By default, the property enable.auto.commit = true and therefore offsets are committed automatically with a frequency controlled by the config auto.commit.interval.ms</a:t>
            </a:r>
            <a:endParaRPr lang="en-US"/>
          </a:p>
          <a:p>
            <a:r>
              <a:rPr lang="en-US"/>
              <a:t>- The process of committing the offsets happens when:  The .poll() function is called, the time between calls to .poll() is greater than the setting auto.commit.interval.ms (5 seconds by default).</a:t>
            </a:r>
            <a:endParaRPr lang="en-US"/>
          </a:p>
          <a:p>
            <a:r>
              <a:rPr lang="en-US"/>
              <a:t>- This means that to be in an “at-least-once” processing usecase, you need to ensure all the messages in your consumer code are successfully processed before performing another .poll()</a:t>
            </a:r>
            <a:endParaRPr lang="en-US"/>
          </a:p>
          <a:p>
            <a:r>
              <a:rPr lang="en-US"/>
              <a:t>- If this is not the case, the offsets could be committed before the messages are actually processed, therefore resulting in an “at-most once” processing pattern</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Messages in Kafka are categorized into topics. The closest anologies for a topic are a database table.</a:t>
            </a:r>
            <a:endParaRPr lang="en-US"/>
          </a:p>
          <a:p>
            <a:r>
              <a:rPr lang="vi-VN" altLang="en-US"/>
              <a:t>P</a:t>
            </a:r>
            <a:r>
              <a:rPr lang="en-US" altLang="vi-VN"/>
              <a:t>artitions are also the way that Kafka provides redundancy and scalability. Each partition can be hosted on a different server, which means that a single topic can scaled horizontally across multiple servers to provide performance far beyond the ability of a single server.</a:t>
            </a:r>
            <a:endParaRPr lang="en-US" altLang="vi-V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There’s a common misconception that disk access is slow compared to memory access, but this largely depends on data access patterns.</a:t>
            </a:r>
            <a:endParaRPr lang="en-US"/>
          </a:p>
          <a:p>
            <a:r>
              <a:rPr lang="en-US"/>
              <a:t>- On Disk, random access slow</a:t>
            </a:r>
            <a:endParaRPr lang="en-US"/>
          </a:p>
          <a:p>
            <a:r>
              <a:rPr lang="en-US"/>
              <a:t>- Kafka append only log. Access pattern is sequential</a:t>
            </a:r>
            <a:endParaRPr lang="en-US"/>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The application does nothing other than cache the data and transfer it back to the socket buffer</a:t>
            </a:r>
            <a:endParaRPr lang="en-US"/>
          </a:p>
          <a:p>
            <a:r>
              <a:rPr lang="en-US"/>
              <a:t>- Socket buffer: a socket is your app’s interface to one TCP (or UDP) connection. You app doesn’t r/w data to the NIC, it goes through the kernel’s network stack.</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Round robin for version less than or equal 2.3</a:t>
            </a:r>
            <a:endParaRPr lang="en-US" altLang="vi-VN"/>
          </a:p>
          <a:p>
            <a:r>
              <a:rPr lang="en-US" altLang="vi-VN">
                <a:sym typeface="+mn-ea"/>
              </a:rPr>
              <a:t>- If a message has no key, subsequent messages will be distributed round-robin among all the topic’s partitions </a:t>
            </a:r>
            <a:endParaRPr lang="en-US" altLang="vi-VN">
              <a:sym typeface="+mn-ea"/>
            </a:endParaRPr>
          </a:p>
          <a:p>
            <a:endParaRPr lang="en-US" altLang="vi-VN">
              <a:sym typeface="+mn-ea"/>
            </a:endParaRPr>
          </a:p>
          <a:p>
            <a:r>
              <a:rPr lang="en-US" altLang="vi-VN">
                <a:sym typeface="+mn-ea"/>
              </a:rPr>
              <a:t>Sticky Partitioner (kafka &gt;= 2.4)</a:t>
            </a:r>
            <a:endParaRPr lang="en-US" altLang="vi-VN">
              <a:sym typeface="+mn-ea"/>
            </a:endParaRPr>
          </a:p>
          <a:p>
            <a:r>
              <a:rPr lang="en-US" altLang="vi-VN">
                <a:sym typeface="+mn-ea"/>
              </a:rPr>
              <a:t>- It is a performance goal to have all the records sent to a single partition and not multiple partitions to improve batching</a:t>
            </a:r>
            <a:endParaRPr lang="en-US" altLang="vi-VN">
              <a:sym typeface="+mn-ea"/>
            </a:endParaRPr>
          </a:p>
          <a:p>
            <a:r>
              <a:rPr lang="en-US" altLang="vi-VN"/>
              <a:t>The producer sticky partitioner will:</a:t>
            </a:r>
            <a:endParaRPr lang="en-US" altLang="vi-VN"/>
          </a:p>
          <a:p>
            <a:r>
              <a:rPr lang="en-US" altLang="vi-VN"/>
              <a:t>- Stick to a partition until the batch is full or linger.ms has elapsed</a:t>
            </a:r>
            <a:endParaRPr lang="en-US" altLang="vi-VN"/>
          </a:p>
          <a:p>
            <a:r>
              <a:rPr lang="en-US" altLang="vi-VN"/>
              <a:t>- After sending the batch, change the partition that is sticky</a:t>
            </a:r>
            <a:endParaRPr lang="en-US"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vi-VN"/>
              <a:t>With key</a:t>
            </a:r>
            <a:endParaRPr lang="en-US" altLang="vi-VN"/>
          </a:p>
          <a:p>
            <a:r>
              <a:rPr lang="en-US" altLang="vi-VN">
                <a:sym typeface="+mn-ea"/>
              </a:rPr>
              <a:t>- If the message does have a key, then the destination partition will be computed from a hash of the key (murmur2)</a:t>
            </a:r>
            <a:endParaRPr lang="en-US" altLang="vi-VN"/>
          </a:p>
          <a:p>
            <a:r>
              <a:rPr lang="en-US" altLang="vi-VN">
                <a:sym typeface="+mn-ea"/>
              </a:rPr>
              <a:t>- Use case of key: guarantee that messages having the same key always land in the same partition and therefore are always in order</a:t>
            </a:r>
            <a:endParaRPr lang="en-US" altLang="vi-VN"/>
          </a:p>
          <a:p>
            <a:r>
              <a:rPr lang="en-US" altLang="vi-VN">
                <a:sym typeface="+mn-ea"/>
              </a:rPr>
              <a:t>- For example, if you are producing events that are all associated with the same customer, using the customer ID as the key guarantees that all of the events from a given customer will always arrive in order.</a:t>
            </a:r>
            <a:endParaRPr lang="en-US" altLang="vi-VN"/>
          </a:p>
          <a:p>
            <a:endParaRPr lang="en-US"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 single Kafka server is called a broker</a:t>
            </a:r>
            <a:endParaRPr lang="en-US"/>
          </a:p>
          <a:p>
            <a:r>
              <a:rPr lang="en-US"/>
              <a:t>- The broker receive message from producers, assigns offsets to them, and writes the messages to storage on disk.</a:t>
            </a:r>
            <a:endParaRPr lang="en-US"/>
          </a:p>
          <a:p>
            <a:r>
              <a:rPr lang="en-US"/>
              <a:t>- Services customers, responding to fetch requests for partitions and responding with the messages that have been published.</a:t>
            </a:r>
            <a:endParaRPr lang="en-US"/>
          </a:p>
          <a:p>
            <a:r>
              <a:rPr lang="en-US"/>
              <a:t>- A partition is owned by a single broker in the cluster, and that broker is called the leader of the partition.</a:t>
            </a:r>
            <a:endParaRPr lang="en-US"/>
          </a:p>
          <a:p>
            <a:r>
              <a:rPr lang="en-US"/>
              <a:t>- A replicated partition is assigned to additional brokers, called followers of the partition.</a:t>
            </a:r>
            <a:endParaRPr lang="en-US"/>
          </a:p>
          <a:p>
            <a:r>
              <a:rPr lang="en-US"/>
              <a:t>- All producers must connect to the leader in orther to publish messages, but consumers may fetch from either the leader on one of the followers.</a:t>
            </a:r>
            <a:endParaRPr lang="en-US"/>
          </a:p>
          <a:p>
            <a:r>
              <a:rPr lang="vi-VN" altLang="en-US"/>
              <a:t>- Connect </a:t>
            </a:r>
            <a:r>
              <a:rPr lang="en-US" altLang="vi-VN"/>
              <a:t>to 2 brokers =&gt; connect to cluster</a:t>
            </a:r>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Kafka auto distribute partition on brokers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Kafka A Distributed Commit Log</a:t>
            </a:r>
            <a:endParaRPr lang="en-US" altLang="zh-CN"/>
          </a:p>
        </p:txBody>
      </p:sp>
      <p:sp>
        <p:nvSpPr>
          <p:cNvPr id="5" name="副标题 4"/>
          <p:cNvSpPr>
            <a:spLocks noGrp="1"/>
          </p:cNvSpPr>
          <p:nvPr>
            <p:ph type="subTitle" idx="1"/>
          </p:nvPr>
        </p:nvSpPr>
        <p:spPr/>
        <p:txBody>
          <a:bodyPr/>
          <a:lstStyle/>
          <a:p>
            <a:r>
              <a:rPr lang="en-US" altLang="zh-CN"/>
              <a:t>By NgocTD</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Brokers and Clusters</a:t>
            </a:r>
            <a:endParaRPr lang="en-US"/>
          </a:p>
        </p:txBody>
      </p:sp>
      <p:pic>
        <p:nvPicPr>
          <p:cNvPr id="4" name="Picture 3"/>
          <p:cNvPicPr>
            <a:picLocks noChangeAspect="1"/>
          </p:cNvPicPr>
          <p:nvPr/>
        </p:nvPicPr>
        <p:blipFill>
          <a:blip r:embed="rId1"/>
          <a:stretch>
            <a:fillRect/>
          </a:stretch>
        </p:blipFill>
        <p:spPr>
          <a:xfrm>
            <a:off x="1095375" y="1280795"/>
            <a:ext cx="10001250" cy="4295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Brokers and Clusters</a:t>
            </a:r>
            <a:endParaRPr lang="en-US"/>
          </a:p>
        </p:txBody>
      </p:sp>
      <p:pic>
        <p:nvPicPr>
          <p:cNvPr id="3" name="Picture 2"/>
          <p:cNvPicPr>
            <a:picLocks noChangeAspect="1"/>
          </p:cNvPicPr>
          <p:nvPr/>
        </p:nvPicPr>
        <p:blipFill>
          <a:blip r:embed="rId1"/>
          <a:stretch>
            <a:fillRect/>
          </a:stretch>
        </p:blipFill>
        <p:spPr>
          <a:xfrm>
            <a:off x="1171575" y="1263015"/>
            <a:ext cx="9848850" cy="4781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Topic replication</a:t>
            </a:r>
            <a:endParaRPr lang="en-US"/>
          </a:p>
        </p:txBody>
      </p:sp>
      <p:pic>
        <p:nvPicPr>
          <p:cNvPr id="4" name="Picture 3"/>
          <p:cNvPicPr>
            <a:picLocks noChangeAspect="1"/>
          </p:cNvPicPr>
          <p:nvPr/>
        </p:nvPicPr>
        <p:blipFill>
          <a:blip r:embed="rId1"/>
          <a:stretch>
            <a:fillRect/>
          </a:stretch>
        </p:blipFill>
        <p:spPr>
          <a:xfrm>
            <a:off x="1128395" y="1325880"/>
            <a:ext cx="9934575" cy="4743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Topic replication</a:t>
            </a:r>
            <a:endParaRPr lang="en-US"/>
          </a:p>
        </p:txBody>
      </p:sp>
      <p:pic>
        <p:nvPicPr>
          <p:cNvPr id="3" name="Picture 2"/>
          <p:cNvPicPr>
            <a:picLocks noChangeAspect="1"/>
          </p:cNvPicPr>
          <p:nvPr/>
        </p:nvPicPr>
        <p:blipFill>
          <a:blip r:embed="rId1"/>
          <a:stretch>
            <a:fillRect/>
          </a:stretch>
        </p:blipFill>
        <p:spPr>
          <a:xfrm>
            <a:off x="1099820" y="1325880"/>
            <a:ext cx="9991725" cy="47434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Topic replication</a:t>
            </a:r>
            <a:endParaRPr lang="en-US"/>
          </a:p>
        </p:txBody>
      </p:sp>
      <p:pic>
        <p:nvPicPr>
          <p:cNvPr id="4" name="Picture 3"/>
          <p:cNvPicPr>
            <a:picLocks noChangeAspect="1"/>
          </p:cNvPicPr>
          <p:nvPr/>
        </p:nvPicPr>
        <p:blipFill>
          <a:blip r:embed="rId1"/>
          <a:stretch>
            <a:fillRect/>
          </a:stretch>
        </p:blipFill>
        <p:spPr>
          <a:xfrm>
            <a:off x="1123950" y="1264285"/>
            <a:ext cx="9944100" cy="48196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Kafka broker discovery</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Kafka Producers: Writing Messages to Kafka</a:t>
            </a:r>
            <a:endParaRPr lang="en-US"/>
          </a:p>
        </p:txBody>
      </p:sp>
      <p:sp>
        <p:nvSpPr>
          <p:cNvPr id="3" name="Rectangles 2"/>
          <p:cNvSpPr/>
          <p:nvPr/>
        </p:nvSpPr>
        <p:spPr>
          <a:xfrm>
            <a:off x="1511935" y="2433955"/>
            <a:ext cx="1523365" cy="1779905"/>
          </a:xfrm>
          <a:prstGeom prst="rect">
            <a:avLst/>
          </a:prstGeom>
          <a:solidFill>
            <a:schemeClr val="accent1">
              <a:lumMod val="60000"/>
              <a:lumOff val="40000"/>
            </a:schemeClr>
          </a:solidFill>
          <a:ln w="25400" cmpd="sng">
            <a:solidFill>
              <a:srgbClr val="2020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1713865" y="2851785"/>
            <a:ext cx="1118870" cy="299085"/>
          </a:xfrm>
          <a:prstGeom prst="rect">
            <a:avLst/>
          </a:prstGeom>
          <a:solidFill>
            <a:schemeClr val="accent2">
              <a:lumMod val="40000"/>
              <a:lumOff val="6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Topic</a:t>
            </a:r>
            <a:endParaRPr lang="en-US" sz="1400">
              <a:solidFill>
                <a:schemeClr val="tx1"/>
              </a:solidFill>
            </a:endParaRPr>
          </a:p>
        </p:txBody>
      </p:sp>
      <p:sp>
        <p:nvSpPr>
          <p:cNvPr id="5" name="Rectangles 4"/>
          <p:cNvSpPr/>
          <p:nvPr/>
        </p:nvSpPr>
        <p:spPr>
          <a:xfrm>
            <a:off x="1714500" y="3150870"/>
            <a:ext cx="1118870" cy="3117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[Partition]</a:t>
            </a:r>
            <a:endParaRPr lang="en-US" sz="1400">
              <a:solidFill>
                <a:schemeClr val="tx1"/>
              </a:solidFill>
            </a:endParaRPr>
          </a:p>
        </p:txBody>
      </p:sp>
      <p:sp>
        <p:nvSpPr>
          <p:cNvPr id="6" name="Rectangles 5"/>
          <p:cNvSpPr/>
          <p:nvPr/>
        </p:nvSpPr>
        <p:spPr>
          <a:xfrm>
            <a:off x="1713865" y="3462655"/>
            <a:ext cx="1118870" cy="312420"/>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[Key]</a:t>
            </a:r>
            <a:endParaRPr lang="en-US" sz="1400">
              <a:solidFill>
                <a:schemeClr val="tx1"/>
              </a:solidFill>
            </a:endParaRPr>
          </a:p>
        </p:txBody>
      </p:sp>
      <p:sp>
        <p:nvSpPr>
          <p:cNvPr id="8" name="Rectangles 7"/>
          <p:cNvSpPr/>
          <p:nvPr/>
        </p:nvSpPr>
        <p:spPr>
          <a:xfrm>
            <a:off x="1713865" y="3775075"/>
            <a:ext cx="1118870" cy="292100"/>
          </a:xfrm>
          <a:prstGeom prst="rect">
            <a:avLst/>
          </a:prstGeom>
          <a:solidFill>
            <a:schemeClr val="accent2">
              <a:lumMod val="40000"/>
              <a:lumOff val="6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Value</a:t>
            </a:r>
            <a:endParaRPr lang="en-US" sz="1400">
              <a:solidFill>
                <a:schemeClr val="tx1"/>
              </a:solidFill>
            </a:endParaRPr>
          </a:p>
        </p:txBody>
      </p:sp>
      <p:sp>
        <p:nvSpPr>
          <p:cNvPr id="9" name="Text Box 8"/>
          <p:cNvSpPr txBox="1"/>
          <p:nvPr/>
        </p:nvSpPr>
        <p:spPr>
          <a:xfrm>
            <a:off x="1557020" y="2437130"/>
            <a:ext cx="1478280" cy="306705"/>
          </a:xfrm>
          <a:prstGeom prst="rect">
            <a:avLst/>
          </a:prstGeom>
          <a:noFill/>
        </p:spPr>
        <p:txBody>
          <a:bodyPr wrap="none" rtlCol="0">
            <a:spAutoFit/>
          </a:bodyPr>
          <a:p>
            <a:r>
              <a:rPr lang="en-US" sz="1400"/>
              <a:t>ProducerRecord</a:t>
            </a:r>
            <a:endParaRPr lang="en-US" sz="1400"/>
          </a:p>
        </p:txBody>
      </p:sp>
      <p:sp>
        <p:nvSpPr>
          <p:cNvPr id="10" name="Rectangles 9"/>
          <p:cNvSpPr/>
          <p:nvPr/>
        </p:nvSpPr>
        <p:spPr>
          <a:xfrm>
            <a:off x="3752215" y="1202055"/>
            <a:ext cx="5488940" cy="5076825"/>
          </a:xfrm>
          <a:prstGeom prst="rect">
            <a:avLst/>
          </a:prstGeom>
          <a:solidFill>
            <a:schemeClr val="bg1"/>
          </a:solidFill>
          <a:ln w="28575" cmpd="sng">
            <a:solidFill>
              <a:srgbClr val="20202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4076065" y="3138170"/>
            <a:ext cx="1059815" cy="324485"/>
          </a:xfrm>
          <a:prstGeom prst="rect">
            <a:avLst/>
          </a:prstGeom>
          <a:solidFill>
            <a:schemeClr val="accent1">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Serializer</a:t>
            </a:r>
            <a:endParaRPr lang="en-US" sz="1400">
              <a:solidFill>
                <a:schemeClr val="tx1"/>
              </a:solidFill>
            </a:endParaRPr>
          </a:p>
        </p:txBody>
      </p:sp>
      <p:cxnSp>
        <p:nvCxnSpPr>
          <p:cNvPr id="12" name="Straight Connector 11"/>
          <p:cNvCxnSpPr>
            <a:stCxn id="3" idx="3"/>
            <a:endCxn id="11" idx="1"/>
          </p:cNvCxnSpPr>
          <p:nvPr/>
        </p:nvCxnSpPr>
        <p:spPr>
          <a:xfrm flipV="1">
            <a:off x="3035300" y="3300730"/>
            <a:ext cx="1040765" cy="23495"/>
          </a:xfrm>
          <a:prstGeom prst="line">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s 12"/>
          <p:cNvSpPr/>
          <p:nvPr/>
        </p:nvSpPr>
        <p:spPr>
          <a:xfrm>
            <a:off x="5646420" y="3138170"/>
            <a:ext cx="1059815" cy="324485"/>
          </a:xfrm>
          <a:prstGeom prst="rect">
            <a:avLst/>
          </a:prstGeom>
          <a:solidFill>
            <a:schemeClr val="accent1">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Partitioner</a:t>
            </a:r>
            <a:endParaRPr lang="en-US" sz="1400">
              <a:solidFill>
                <a:schemeClr val="tx1"/>
              </a:solidFill>
            </a:endParaRPr>
          </a:p>
        </p:txBody>
      </p:sp>
      <p:cxnSp>
        <p:nvCxnSpPr>
          <p:cNvPr id="14" name="Straight Connector 13"/>
          <p:cNvCxnSpPr>
            <a:stCxn id="11" idx="3"/>
            <a:endCxn id="13" idx="1"/>
          </p:cNvCxnSpPr>
          <p:nvPr/>
        </p:nvCxnSpPr>
        <p:spPr>
          <a:xfrm>
            <a:off x="5135880" y="3300730"/>
            <a:ext cx="510540" cy="0"/>
          </a:xfrm>
          <a:prstGeom prst="line">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7381875" y="1433195"/>
            <a:ext cx="1339215" cy="1557655"/>
          </a:xfrm>
          <a:prstGeom prst="rect">
            <a:avLst/>
          </a:prstGeom>
          <a:solidFill>
            <a:schemeClr val="accent1">
              <a:lumMod val="60000"/>
              <a:lumOff val="40000"/>
            </a:schemeClr>
          </a:solidFill>
          <a:ln w="25400" cmpd="sng">
            <a:solidFill>
              <a:srgbClr val="2020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s 15"/>
          <p:cNvSpPr/>
          <p:nvPr/>
        </p:nvSpPr>
        <p:spPr>
          <a:xfrm>
            <a:off x="7491730" y="1962150"/>
            <a:ext cx="1118870" cy="2990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Batch 0</a:t>
            </a:r>
            <a:endParaRPr lang="en-US" sz="1400">
              <a:solidFill>
                <a:schemeClr val="tx1"/>
              </a:solidFill>
            </a:endParaRPr>
          </a:p>
        </p:txBody>
      </p:sp>
      <p:sp>
        <p:nvSpPr>
          <p:cNvPr id="17" name="Rectangles 16"/>
          <p:cNvSpPr/>
          <p:nvPr/>
        </p:nvSpPr>
        <p:spPr>
          <a:xfrm>
            <a:off x="7491730" y="2261235"/>
            <a:ext cx="1118870" cy="2990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Batch 1</a:t>
            </a:r>
            <a:endParaRPr lang="en-US" sz="1400">
              <a:solidFill>
                <a:schemeClr val="tx1"/>
              </a:solidFill>
            </a:endParaRPr>
          </a:p>
        </p:txBody>
      </p:sp>
      <p:sp>
        <p:nvSpPr>
          <p:cNvPr id="18" name="Rectangles 17"/>
          <p:cNvSpPr/>
          <p:nvPr/>
        </p:nvSpPr>
        <p:spPr>
          <a:xfrm>
            <a:off x="7491730" y="2560320"/>
            <a:ext cx="1118870" cy="2990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Batch 2</a:t>
            </a:r>
            <a:endParaRPr lang="en-US" sz="1400">
              <a:solidFill>
                <a:schemeClr val="tx1"/>
              </a:solidFill>
            </a:endParaRPr>
          </a:p>
        </p:txBody>
      </p:sp>
      <p:sp>
        <p:nvSpPr>
          <p:cNvPr id="19" name="Text Box 18"/>
          <p:cNvSpPr txBox="1"/>
          <p:nvPr/>
        </p:nvSpPr>
        <p:spPr>
          <a:xfrm>
            <a:off x="7559675" y="1443355"/>
            <a:ext cx="984250" cy="521970"/>
          </a:xfrm>
          <a:prstGeom prst="rect">
            <a:avLst/>
          </a:prstGeom>
          <a:noFill/>
        </p:spPr>
        <p:txBody>
          <a:bodyPr wrap="none" rtlCol="0">
            <a:spAutoFit/>
          </a:bodyPr>
          <a:p>
            <a:pPr algn="ctr"/>
            <a:r>
              <a:rPr lang="en-US" sz="1400"/>
              <a:t>Topic A</a:t>
            </a:r>
            <a:endParaRPr lang="en-US" sz="1400"/>
          </a:p>
          <a:p>
            <a:pPr algn="ctr"/>
            <a:r>
              <a:rPr lang="en-US" sz="1400"/>
              <a:t>Partition 0</a:t>
            </a:r>
            <a:endParaRPr lang="en-US" sz="1400"/>
          </a:p>
        </p:txBody>
      </p:sp>
      <p:sp>
        <p:nvSpPr>
          <p:cNvPr id="20" name="Rectangles 19"/>
          <p:cNvSpPr/>
          <p:nvPr/>
        </p:nvSpPr>
        <p:spPr>
          <a:xfrm>
            <a:off x="7383145" y="3605530"/>
            <a:ext cx="1339215" cy="1557655"/>
          </a:xfrm>
          <a:prstGeom prst="rect">
            <a:avLst/>
          </a:prstGeom>
          <a:solidFill>
            <a:schemeClr val="accent1">
              <a:lumMod val="60000"/>
              <a:lumOff val="40000"/>
            </a:schemeClr>
          </a:solidFill>
          <a:ln w="25400" cmpd="sng">
            <a:solidFill>
              <a:srgbClr val="2020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ectangles 20"/>
          <p:cNvSpPr/>
          <p:nvPr/>
        </p:nvSpPr>
        <p:spPr>
          <a:xfrm>
            <a:off x="7492365" y="4124325"/>
            <a:ext cx="1118870" cy="2990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Batch 0</a:t>
            </a:r>
            <a:endParaRPr lang="en-US" sz="1400">
              <a:solidFill>
                <a:schemeClr val="tx1"/>
              </a:solidFill>
            </a:endParaRPr>
          </a:p>
        </p:txBody>
      </p:sp>
      <p:sp>
        <p:nvSpPr>
          <p:cNvPr id="22" name="Rectangles 21"/>
          <p:cNvSpPr/>
          <p:nvPr/>
        </p:nvSpPr>
        <p:spPr>
          <a:xfrm>
            <a:off x="7492365" y="4423410"/>
            <a:ext cx="1118870" cy="299085"/>
          </a:xfrm>
          <a:prstGeom prst="rect">
            <a:avLst/>
          </a:prstGeom>
          <a:solidFill>
            <a:schemeClr val="bg1">
              <a:lumMod val="8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a:solidFill>
                  <a:schemeClr val="tx1"/>
                </a:solidFill>
              </a:rPr>
              <a:t>Batch 1</a:t>
            </a:r>
            <a:endParaRPr lang="en-US" sz="1400">
              <a:solidFill>
                <a:schemeClr val="tx1"/>
              </a:solidFill>
            </a:endParaRPr>
          </a:p>
        </p:txBody>
      </p:sp>
      <p:sp>
        <p:nvSpPr>
          <p:cNvPr id="24" name="Text Box 23"/>
          <p:cNvSpPr txBox="1"/>
          <p:nvPr/>
        </p:nvSpPr>
        <p:spPr>
          <a:xfrm>
            <a:off x="7560310" y="3605530"/>
            <a:ext cx="984250" cy="521970"/>
          </a:xfrm>
          <a:prstGeom prst="rect">
            <a:avLst/>
          </a:prstGeom>
          <a:noFill/>
        </p:spPr>
        <p:txBody>
          <a:bodyPr wrap="none" rtlCol="0">
            <a:spAutoFit/>
          </a:bodyPr>
          <a:p>
            <a:pPr algn="ctr"/>
            <a:r>
              <a:rPr lang="en-US" sz="1400"/>
              <a:t>Topic B</a:t>
            </a:r>
            <a:endParaRPr lang="en-US" sz="1400"/>
          </a:p>
          <a:p>
            <a:pPr algn="ctr"/>
            <a:r>
              <a:rPr lang="en-US" sz="1400"/>
              <a:t>Partition 1</a:t>
            </a:r>
            <a:endParaRPr lang="en-US" sz="1400"/>
          </a:p>
        </p:txBody>
      </p:sp>
      <p:sp>
        <p:nvSpPr>
          <p:cNvPr id="29" name="Flowchart: Magnetic Disk 28"/>
          <p:cNvSpPr/>
          <p:nvPr/>
        </p:nvSpPr>
        <p:spPr>
          <a:xfrm>
            <a:off x="9503410" y="2898140"/>
            <a:ext cx="1099185" cy="851535"/>
          </a:xfrm>
          <a:prstGeom prst="flowChartMagneticDisk">
            <a:avLst/>
          </a:prstGeom>
          <a:ln w="22225">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rPr>
              <a:t>Kafka broker</a:t>
            </a:r>
            <a:endParaRPr lang="en-US" sz="1400" b="1">
              <a:solidFill>
                <a:schemeClr val="tx1"/>
              </a:solidFill>
            </a:endParaRPr>
          </a:p>
        </p:txBody>
      </p:sp>
      <p:cxnSp>
        <p:nvCxnSpPr>
          <p:cNvPr id="30" name="Elbow Connector 29"/>
          <p:cNvCxnSpPr/>
          <p:nvPr/>
        </p:nvCxnSpPr>
        <p:spPr>
          <a:xfrm>
            <a:off x="8721090" y="2212340"/>
            <a:ext cx="1332230" cy="685800"/>
          </a:xfrm>
          <a:prstGeom prst="bentConnector2">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3"/>
            <a:endCxn id="29" idx="3"/>
          </p:cNvCxnSpPr>
          <p:nvPr/>
        </p:nvCxnSpPr>
        <p:spPr>
          <a:xfrm flipV="1">
            <a:off x="8722360" y="3749675"/>
            <a:ext cx="1330960" cy="635000"/>
          </a:xfrm>
          <a:prstGeom prst="bentConnector2">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0"/>
            <a:endCxn id="15" idx="1"/>
          </p:cNvCxnSpPr>
          <p:nvPr/>
        </p:nvCxnSpPr>
        <p:spPr>
          <a:xfrm rot="16200000">
            <a:off x="6316345" y="2072640"/>
            <a:ext cx="925830" cy="1205230"/>
          </a:xfrm>
          <a:prstGeom prst="bentConnector2">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3" idx="2"/>
            <a:endCxn id="20" idx="1"/>
          </p:cNvCxnSpPr>
          <p:nvPr/>
        </p:nvCxnSpPr>
        <p:spPr>
          <a:xfrm rot="5400000" flipV="1">
            <a:off x="6318885" y="3320415"/>
            <a:ext cx="922020" cy="1206500"/>
          </a:xfrm>
          <a:prstGeom prst="bentConnector2">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 Box 33"/>
          <p:cNvSpPr txBox="1"/>
          <p:nvPr/>
        </p:nvSpPr>
        <p:spPr>
          <a:xfrm>
            <a:off x="3035300" y="2990850"/>
            <a:ext cx="716915" cy="306705"/>
          </a:xfrm>
          <a:prstGeom prst="rect">
            <a:avLst/>
          </a:prstGeom>
          <a:noFill/>
        </p:spPr>
        <p:txBody>
          <a:bodyPr wrap="none" rtlCol="0">
            <a:spAutoFit/>
          </a:bodyPr>
          <a:p>
            <a:r>
              <a:rPr lang="en-US" sz="1400"/>
              <a:t>Send()</a:t>
            </a:r>
            <a:endParaRPr lang="en-US" sz="1400"/>
          </a:p>
        </p:txBody>
      </p:sp>
      <p:sp>
        <p:nvSpPr>
          <p:cNvPr id="35" name="Diamond 34"/>
          <p:cNvSpPr/>
          <p:nvPr/>
        </p:nvSpPr>
        <p:spPr>
          <a:xfrm>
            <a:off x="7492365" y="5289550"/>
            <a:ext cx="1229995" cy="873125"/>
          </a:xfrm>
          <a:prstGeom prst="diamond">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rPr>
              <a:t>Fail?</a:t>
            </a:r>
            <a:endParaRPr lang="en-US" sz="1400" b="1">
              <a:solidFill>
                <a:schemeClr val="tx1"/>
              </a:solidFill>
            </a:endParaRPr>
          </a:p>
        </p:txBody>
      </p:sp>
      <p:cxnSp>
        <p:nvCxnSpPr>
          <p:cNvPr id="36" name="Elbow Connector 35"/>
          <p:cNvCxnSpPr/>
          <p:nvPr/>
        </p:nvCxnSpPr>
        <p:spPr>
          <a:xfrm flipH="1">
            <a:off x="8722360" y="3324225"/>
            <a:ext cx="1880235" cy="2402205"/>
          </a:xfrm>
          <a:prstGeom prst="bentConnector3">
            <a:avLst>
              <a:gd name="adj1" fmla="val -12665"/>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2"/>
            <a:endCxn id="3" idx="2"/>
          </p:cNvCxnSpPr>
          <p:nvPr/>
        </p:nvCxnSpPr>
        <p:spPr>
          <a:xfrm rot="5400000" flipH="1">
            <a:off x="4216400" y="2271395"/>
            <a:ext cx="1948815" cy="5833745"/>
          </a:xfrm>
          <a:prstGeom prst="bentConnector3">
            <a:avLst>
              <a:gd name="adj1" fmla="val -12219"/>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368935" y="4499610"/>
            <a:ext cx="1904365" cy="953135"/>
          </a:xfrm>
          <a:prstGeom prst="rect">
            <a:avLst/>
          </a:prstGeom>
          <a:noFill/>
        </p:spPr>
        <p:txBody>
          <a:bodyPr wrap="none" rtlCol="0">
            <a:spAutoFit/>
          </a:bodyPr>
          <a:p>
            <a:pPr algn="r"/>
            <a:r>
              <a:rPr lang="en-US" sz="1400"/>
              <a:t>When successful,</a:t>
            </a:r>
            <a:endParaRPr lang="en-US" sz="1400"/>
          </a:p>
          <a:p>
            <a:pPr algn="r"/>
            <a:r>
              <a:rPr lang="en-US" sz="1400"/>
              <a:t>return metadata</a:t>
            </a:r>
            <a:endParaRPr lang="en-US" sz="1400"/>
          </a:p>
          <a:p>
            <a:pPr algn="r"/>
            <a:r>
              <a:rPr lang="en-US" sz="1400"/>
              <a:t>include topic, partition</a:t>
            </a:r>
            <a:endParaRPr lang="en-US" sz="1400"/>
          </a:p>
          <a:p>
            <a:pPr algn="r"/>
            <a:r>
              <a:rPr lang="en-US" sz="1400"/>
              <a:t>and the offset</a:t>
            </a:r>
            <a:endParaRPr lang="en-US" sz="1400"/>
          </a:p>
        </p:txBody>
      </p:sp>
      <p:sp>
        <p:nvSpPr>
          <p:cNvPr id="39" name="Diamond 38"/>
          <p:cNvSpPr/>
          <p:nvPr/>
        </p:nvSpPr>
        <p:spPr>
          <a:xfrm>
            <a:off x="5536565" y="5289550"/>
            <a:ext cx="1279525" cy="873125"/>
          </a:xfrm>
          <a:prstGeom prst="diamond">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rPr>
              <a:t>Retry?</a:t>
            </a:r>
            <a:endParaRPr lang="en-US" sz="1400" b="1">
              <a:solidFill>
                <a:schemeClr val="tx1"/>
              </a:solidFill>
            </a:endParaRPr>
          </a:p>
        </p:txBody>
      </p:sp>
      <p:cxnSp>
        <p:nvCxnSpPr>
          <p:cNvPr id="40" name="Straight Arrow Connector 39"/>
          <p:cNvCxnSpPr>
            <a:stCxn id="35" idx="1"/>
            <a:endCxn id="39" idx="3"/>
          </p:cNvCxnSpPr>
          <p:nvPr/>
        </p:nvCxnSpPr>
        <p:spPr>
          <a:xfrm flipH="1">
            <a:off x="6816090" y="5726430"/>
            <a:ext cx="67627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9" idx="0"/>
          </p:cNvCxnSpPr>
          <p:nvPr/>
        </p:nvCxnSpPr>
        <p:spPr>
          <a:xfrm rot="16200000">
            <a:off x="6525260" y="4427855"/>
            <a:ext cx="512445" cy="1210945"/>
          </a:xfrm>
          <a:prstGeom prst="bentConnector2">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a:off x="2646045" y="4213860"/>
            <a:ext cx="2890520" cy="1512570"/>
          </a:xfrm>
          <a:prstGeom prst="bentConnector3">
            <a:avLst>
              <a:gd name="adj1" fmla="val 100175"/>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Text Box 48"/>
          <p:cNvSpPr txBox="1"/>
          <p:nvPr/>
        </p:nvSpPr>
        <p:spPr>
          <a:xfrm>
            <a:off x="2679065" y="4499610"/>
            <a:ext cx="1148715" cy="737235"/>
          </a:xfrm>
          <a:prstGeom prst="rect">
            <a:avLst/>
          </a:prstGeom>
          <a:noFill/>
        </p:spPr>
        <p:txBody>
          <a:bodyPr wrap="none" rtlCol="0">
            <a:spAutoFit/>
          </a:bodyPr>
          <a:p>
            <a:pPr algn="l"/>
            <a:r>
              <a:rPr lang="en-US" sz="1400"/>
              <a:t>If can’t retry,</a:t>
            </a:r>
            <a:endParaRPr lang="en-US" sz="1400"/>
          </a:p>
          <a:p>
            <a:pPr algn="l"/>
            <a:r>
              <a:rPr lang="en-US" sz="1400"/>
              <a:t>throw </a:t>
            </a:r>
            <a:endParaRPr lang="en-US" sz="1400"/>
          </a:p>
          <a:p>
            <a:pPr algn="l"/>
            <a:r>
              <a:rPr lang="en-US" sz="1400"/>
              <a:t>exception</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animBg="1"/>
      <p:bldP spid="6" grpId="0" animBg="1"/>
      <p:bldP spid="8" grpId="0" bldLvl="0" animBg="1"/>
      <p:bldP spid="9" grpId="0"/>
      <p:bldP spid="3" grpId="1" animBg="1"/>
      <p:bldP spid="4" grpId="1" animBg="1"/>
      <p:bldP spid="5" grpId="1" animBg="1"/>
      <p:bldP spid="6" grpId="1" animBg="1"/>
      <p:bldP spid="8" grpId="1" animBg="1"/>
      <p:bldP spid="9" grpId="1"/>
      <p:bldP spid="34" grpId="0"/>
      <p:bldP spid="34" grpId="1"/>
      <p:bldP spid="11" grpId="0" animBg="1"/>
      <p:bldP spid="11" grpId="1" animBg="1"/>
      <p:bldP spid="13" grpId="0" animBg="1"/>
      <p:bldP spid="15" grpId="0" animBg="1"/>
      <p:bldP spid="16" grpId="0" animBg="1"/>
      <p:bldP spid="17" grpId="0" animBg="1"/>
      <p:bldP spid="18" grpId="0" animBg="1"/>
      <p:bldP spid="19" grpId="0"/>
      <p:bldP spid="20" grpId="0" animBg="1"/>
      <p:bldP spid="21" grpId="0" animBg="1"/>
      <p:bldP spid="22" grpId="0" animBg="1"/>
      <p:bldP spid="24" grpId="0"/>
      <p:bldP spid="15" grpId="1" animBg="1"/>
      <p:bldP spid="16" grpId="1" animBg="1"/>
      <p:bldP spid="17" grpId="1" animBg="1"/>
      <p:bldP spid="18" grpId="1" animBg="1"/>
      <p:bldP spid="19" grpId="1"/>
      <p:bldP spid="20" grpId="1" animBg="1"/>
      <p:bldP spid="21" grpId="1" animBg="1"/>
      <p:bldP spid="22" grpId="1" animBg="1"/>
      <p:bldP spid="24" grpId="1"/>
      <p:bldP spid="29" grpId="0" animBg="1"/>
      <p:bldP spid="29" grpId="1" animBg="1"/>
      <p:bldP spid="10" grpId="0" animBg="1"/>
      <p:bldP spid="10" grpId="1" animBg="1"/>
      <p:bldP spid="35" grpId="0" animBg="1"/>
      <p:bldP spid="35" grpId="1" animBg="1"/>
      <p:bldP spid="38" grpId="0"/>
      <p:bldP spid="38" grpId="1"/>
      <p:bldP spid="39" grpId="0" animBg="1"/>
      <p:bldP spid="39" grpId="1" animBg="1"/>
      <p:bldP spid="49" grpId="0"/>
      <p:bldP spid="4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Acks (demo)</a:t>
            </a:r>
            <a:endParaRPr lang="en-US"/>
          </a:p>
        </p:txBody>
      </p:sp>
      <p:sp>
        <p:nvSpPr>
          <p:cNvPr id="3" name="Text Box 2"/>
          <p:cNvSpPr txBox="1"/>
          <p:nvPr/>
        </p:nvSpPr>
        <p:spPr>
          <a:xfrm>
            <a:off x="1051560" y="1568450"/>
            <a:ext cx="166370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acks = 0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pic>
        <p:nvPicPr>
          <p:cNvPr id="7" name="Picture 6"/>
          <p:cNvPicPr>
            <a:picLocks noChangeAspect="1"/>
          </p:cNvPicPr>
          <p:nvPr/>
        </p:nvPicPr>
        <p:blipFill>
          <a:blip r:embed="rId1"/>
          <a:stretch>
            <a:fillRect/>
          </a:stretch>
        </p:blipFill>
        <p:spPr>
          <a:xfrm>
            <a:off x="1051560" y="2216785"/>
            <a:ext cx="10819765" cy="1017270"/>
          </a:xfrm>
          <a:prstGeom prst="rect">
            <a:avLst/>
          </a:prstGeom>
        </p:spPr>
      </p:pic>
      <p:sp>
        <p:nvSpPr>
          <p:cNvPr id="8" name="Text Box 7"/>
          <p:cNvSpPr txBox="1"/>
          <p:nvPr/>
        </p:nvSpPr>
        <p:spPr>
          <a:xfrm>
            <a:off x="1051560" y="3657600"/>
            <a:ext cx="166370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acks = 1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pic>
        <p:nvPicPr>
          <p:cNvPr id="11" name="Picture 10"/>
          <p:cNvPicPr>
            <a:picLocks noChangeAspect="1"/>
          </p:cNvPicPr>
          <p:nvPr/>
        </p:nvPicPr>
        <p:blipFill>
          <a:blip r:embed="rId2"/>
          <a:stretch>
            <a:fillRect/>
          </a:stretch>
        </p:blipFill>
        <p:spPr>
          <a:xfrm>
            <a:off x="1051560" y="4545330"/>
            <a:ext cx="10819130" cy="9480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Acks (demo)</a:t>
            </a:r>
            <a:endParaRPr lang="en-US"/>
          </a:p>
        </p:txBody>
      </p:sp>
      <p:sp>
        <p:nvSpPr>
          <p:cNvPr id="3" name="Text Box 2"/>
          <p:cNvSpPr txBox="1"/>
          <p:nvPr/>
        </p:nvSpPr>
        <p:spPr>
          <a:xfrm>
            <a:off x="990600" y="1018540"/>
            <a:ext cx="498348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acks = all, min.insync.replicas = 2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pic>
        <p:nvPicPr>
          <p:cNvPr id="5" name="Picture 4"/>
          <p:cNvPicPr>
            <a:picLocks noChangeAspect="1"/>
          </p:cNvPicPr>
          <p:nvPr/>
        </p:nvPicPr>
        <p:blipFill>
          <a:blip r:embed="rId1"/>
          <a:stretch>
            <a:fillRect/>
          </a:stretch>
        </p:blipFill>
        <p:spPr>
          <a:xfrm>
            <a:off x="1914525" y="1605915"/>
            <a:ext cx="8362950" cy="42081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Acks</a:t>
            </a:r>
            <a:endParaRPr lang="en-US"/>
          </a:p>
        </p:txBody>
      </p:sp>
      <p:sp>
        <p:nvSpPr>
          <p:cNvPr id="3" name="Text Box 2"/>
          <p:cNvSpPr txBox="1"/>
          <p:nvPr/>
        </p:nvSpPr>
        <p:spPr>
          <a:xfrm>
            <a:off x="1051560" y="1568450"/>
            <a:ext cx="642048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rgbClr val="FF0000"/>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Trade-off</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 reliability versus producer latency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9" name="Text Box 8"/>
          <p:cNvSpPr txBox="1"/>
          <p:nvPr/>
        </p:nvSpPr>
        <p:spPr>
          <a:xfrm>
            <a:off x="1051560" y="2262505"/>
            <a:ext cx="8599170" cy="460375"/>
          </a:xfrm>
          <a:prstGeom prst="rect">
            <a:avLst/>
          </a:prstGeom>
          <a:noFill/>
        </p:spPr>
        <p:txBody>
          <a:bodyPr wrap="none" rtlCol="0">
            <a:spAutoFit/>
          </a:bodyPr>
          <a:p>
            <a:r>
              <a:rPr lang="en-US" sz="1200" b="1">
                <a:latin typeface="文鼎ＰＬ简中楷" panose="02010600030101010101" charset="-122"/>
                <a:ea typeface="文鼎ＰＬ简中楷" panose="02010600030101010101" charset="-122"/>
              </a:rPr>
              <a:t>●</a:t>
            </a:r>
            <a:r>
              <a:rPr lang="en-US" sz="2400" b="1">
                <a:latin typeface="文鼎ＰＬ简中楷" panose="02010600030101010101" charset="-122"/>
                <a:ea typeface="文鼎ＰＬ简中楷" panose="02010600030101010101" charset="-122"/>
              </a:rPr>
              <a:t> </a:t>
            </a:r>
            <a:r>
              <a:rPr lang="en-US" sz="2400" b="1">
                <a:solidFill>
                  <a:srgbClr val="FF0000"/>
                </a:solidFill>
                <a:latin typeface="Lato" panose="020F0502020204030203" charset="0"/>
                <a:ea typeface="文鼎ＰＬ简中楷" panose="02010600030101010101" charset="-122"/>
                <a:cs typeface="Lato" panose="020F0502020204030203" charset="0"/>
              </a:rPr>
              <a:t>Mis-understood </a:t>
            </a:r>
            <a:r>
              <a:rPr lang="en-US" sz="2400" b="1">
                <a:latin typeface="Lato" panose="020F0502020204030203" charset="0"/>
                <a:ea typeface="文鼎ＰＬ简中楷" panose="02010600030101010101" charset="-122"/>
                <a:cs typeface="Lato" panose="020F0502020204030203" charset="0"/>
              </a:rPr>
              <a:t>producer latency versus end-to-end latency</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Publish/Subscribe Messaging</a:t>
            </a:r>
            <a:endParaRPr lang="en-US"/>
          </a:p>
        </p:txBody>
      </p:sp>
      <p:pic>
        <p:nvPicPr>
          <p:cNvPr id="4" name="Picture 3"/>
          <p:cNvPicPr>
            <a:picLocks noChangeAspect="1"/>
          </p:cNvPicPr>
          <p:nvPr/>
        </p:nvPicPr>
        <p:blipFill>
          <a:blip r:embed="rId1"/>
          <a:stretch>
            <a:fillRect/>
          </a:stretch>
        </p:blipFill>
        <p:spPr>
          <a:xfrm>
            <a:off x="1767840" y="1744980"/>
            <a:ext cx="739775" cy="739775"/>
          </a:xfrm>
          <a:prstGeom prst="rect">
            <a:avLst/>
          </a:prstGeom>
        </p:spPr>
      </p:pic>
      <p:sp>
        <p:nvSpPr>
          <p:cNvPr id="5" name="Text Box 4"/>
          <p:cNvSpPr txBox="1"/>
          <p:nvPr/>
        </p:nvSpPr>
        <p:spPr>
          <a:xfrm>
            <a:off x="1622425" y="2554605"/>
            <a:ext cx="1029970" cy="337185"/>
          </a:xfrm>
          <a:prstGeom prst="rect">
            <a:avLst/>
          </a:prstGeom>
          <a:noFill/>
        </p:spPr>
        <p:txBody>
          <a:bodyPr wrap="none" rtlCol="0">
            <a:spAutoFit/>
          </a:bodyPr>
          <a:p>
            <a:r>
              <a:rPr lang="en-US" sz="1600"/>
              <a:t>Publisher</a:t>
            </a:r>
            <a:endParaRPr lang="en-US" sz="1600"/>
          </a:p>
        </p:txBody>
      </p:sp>
      <p:pic>
        <p:nvPicPr>
          <p:cNvPr id="6" name="Picture 5"/>
          <p:cNvPicPr>
            <a:picLocks noChangeAspect="1"/>
          </p:cNvPicPr>
          <p:nvPr/>
        </p:nvPicPr>
        <p:blipFill>
          <a:blip r:embed="rId1"/>
          <a:stretch>
            <a:fillRect/>
          </a:stretch>
        </p:blipFill>
        <p:spPr>
          <a:xfrm>
            <a:off x="1768475" y="3915410"/>
            <a:ext cx="739775" cy="739775"/>
          </a:xfrm>
          <a:prstGeom prst="rect">
            <a:avLst/>
          </a:prstGeom>
        </p:spPr>
      </p:pic>
      <p:sp>
        <p:nvSpPr>
          <p:cNvPr id="7" name="Text Box 6"/>
          <p:cNvSpPr txBox="1"/>
          <p:nvPr/>
        </p:nvSpPr>
        <p:spPr>
          <a:xfrm>
            <a:off x="1623695" y="4655185"/>
            <a:ext cx="1029970" cy="337185"/>
          </a:xfrm>
          <a:prstGeom prst="rect">
            <a:avLst/>
          </a:prstGeom>
          <a:noFill/>
        </p:spPr>
        <p:txBody>
          <a:bodyPr wrap="none" rtlCol="0">
            <a:spAutoFit/>
          </a:bodyPr>
          <a:p>
            <a:r>
              <a:rPr lang="en-US" sz="1600"/>
              <a:t>Publisher</a:t>
            </a:r>
            <a:endParaRPr lang="en-US" sz="1600"/>
          </a:p>
        </p:txBody>
      </p:sp>
      <p:pic>
        <p:nvPicPr>
          <p:cNvPr id="8" name="Picture 7"/>
          <p:cNvPicPr>
            <a:picLocks noChangeAspect="1"/>
          </p:cNvPicPr>
          <p:nvPr/>
        </p:nvPicPr>
        <p:blipFill>
          <a:blip r:embed="rId2"/>
          <a:stretch>
            <a:fillRect/>
          </a:stretch>
        </p:blipFill>
        <p:spPr>
          <a:xfrm>
            <a:off x="3416300" y="1661795"/>
            <a:ext cx="708025" cy="708025"/>
          </a:xfrm>
          <a:prstGeom prst="rect">
            <a:avLst/>
          </a:prstGeom>
        </p:spPr>
      </p:pic>
      <p:pic>
        <p:nvPicPr>
          <p:cNvPr id="9" name="Picture 8"/>
          <p:cNvPicPr>
            <a:picLocks noChangeAspect="1"/>
          </p:cNvPicPr>
          <p:nvPr/>
        </p:nvPicPr>
        <p:blipFill>
          <a:blip r:embed="rId2"/>
          <a:stretch>
            <a:fillRect/>
          </a:stretch>
        </p:blipFill>
        <p:spPr>
          <a:xfrm>
            <a:off x="3942080" y="1846580"/>
            <a:ext cx="708025" cy="708025"/>
          </a:xfrm>
          <a:prstGeom prst="rect">
            <a:avLst/>
          </a:prstGeom>
        </p:spPr>
      </p:pic>
      <p:pic>
        <p:nvPicPr>
          <p:cNvPr id="10" name="Picture 9"/>
          <p:cNvPicPr>
            <a:picLocks noChangeAspect="1"/>
          </p:cNvPicPr>
          <p:nvPr/>
        </p:nvPicPr>
        <p:blipFill>
          <a:blip r:embed="rId2"/>
          <a:stretch>
            <a:fillRect/>
          </a:stretch>
        </p:blipFill>
        <p:spPr>
          <a:xfrm>
            <a:off x="3568065" y="2131695"/>
            <a:ext cx="708025" cy="708025"/>
          </a:xfrm>
          <a:prstGeom prst="rect">
            <a:avLst/>
          </a:prstGeom>
        </p:spPr>
      </p:pic>
      <p:pic>
        <p:nvPicPr>
          <p:cNvPr id="11" name="Picture 10"/>
          <p:cNvPicPr>
            <a:picLocks noChangeAspect="1"/>
          </p:cNvPicPr>
          <p:nvPr/>
        </p:nvPicPr>
        <p:blipFill>
          <a:blip r:embed="rId2"/>
          <a:stretch>
            <a:fillRect/>
          </a:stretch>
        </p:blipFill>
        <p:spPr>
          <a:xfrm>
            <a:off x="3416300" y="3854450"/>
            <a:ext cx="708025" cy="708025"/>
          </a:xfrm>
          <a:prstGeom prst="rect">
            <a:avLst/>
          </a:prstGeom>
        </p:spPr>
      </p:pic>
      <p:pic>
        <p:nvPicPr>
          <p:cNvPr id="12" name="Picture 11"/>
          <p:cNvPicPr>
            <a:picLocks noChangeAspect="1"/>
          </p:cNvPicPr>
          <p:nvPr/>
        </p:nvPicPr>
        <p:blipFill>
          <a:blip r:embed="rId2"/>
          <a:stretch>
            <a:fillRect/>
          </a:stretch>
        </p:blipFill>
        <p:spPr>
          <a:xfrm>
            <a:off x="3942080" y="4039235"/>
            <a:ext cx="708025" cy="708025"/>
          </a:xfrm>
          <a:prstGeom prst="rect">
            <a:avLst/>
          </a:prstGeom>
        </p:spPr>
      </p:pic>
      <p:pic>
        <p:nvPicPr>
          <p:cNvPr id="13" name="Picture 12"/>
          <p:cNvPicPr>
            <a:picLocks noChangeAspect="1"/>
          </p:cNvPicPr>
          <p:nvPr/>
        </p:nvPicPr>
        <p:blipFill>
          <a:blip r:embed="rId2"/>
          <a:stretch>
            <a:fillRect/>
          </a:stretch>
        </p:blipFill>
        <p:spPr>
          <a:xfrm>
            <a:off x="3568065" y="4324350"/>
            <a:ext cx="708025" cy="708025"/>
          </a:xfrm>
          <a:prstGeom prst="rect">
            <a:avLst/>
          </a:prstGeom>
        </p:spPr>
      </p:pic>
      <p:pic>
        <p:nvPicPr>
          <p:cNvPr id="14" name="Picture 13"/>
          <p:cNvPicPr>
            <a:picLocks noChangeAspect="1"/>
          </p:cNvPicPr>
          <p:nvPr/>
        </p:nvPicPr>
        <p:blipFill>
          <a:blip r:embed="rId3"/>
          <a:stretch>
            <a:fillRect/>
          </a:stretch>
        </p:blipFill>
        <p:spPr>
          <a:xfrm>
            <a:off x="5562600" y="2695575"/>
            <a:ext cx="1066800" cy="1066800"/>
          </a:xfrm>
          <a:prstGeom prst="rect">
            <a:avLst/>
          </a:prstGeom>
        </p:spPr>
      </p:pic>
      <p:pic>
        <p:nvPicPr>
          <p:cNvPr id="15" name="Picture 14"/>
          <p:cNvPicPr>
            <a:picLocks noChangeAspect="1"/>
          </p:cNvPicPr>
          <p:nvPr/>
        </p:nvPicPr>
        <p:blipFill>
          <a:blip r:embed="rId4"/>
          <a:stretch>
            <a:fillRect/>
          </a:stretch>
        </p:blipFill>
        <p:spPr>
          <a:xfrm>
            <a:off x="9302750" y="1805940"/>
            <a:ext cx="636905" cy="636905"/>
          </a:xfrm>
          <a:prstGeom prst="rect">
            <a:avLst/>
          </a:prstGeom>
        </p:spPr>
      </p:pic>
      <p:pic>
        <p:nvPicPr>
          <p:cNvPr id="16" name="Picture 15"/>
          <p:cNvPicPr>
            <a:picLocks noChangeAspect="1"/>
          </p:cNvPicPr>
          <p:nvPr/>
        </p:nvPicPr>
        <p:blipFill>
          <a:blip r:embed="rId2"/>
          <a:stretch>
            <a:fillRect/>
          </a:stretch>
        </p:blipFill>
        <p:spPr>
          <a:xfrm>
            <a:off x="7459980" y="1671320"/>
            <a:ext cx="708025" cy="708025"/>
          </a:xfrm>
          <a:prstGeom prst="rect">
            <a:avLst/>
          </a:prstGeom>
        </p:spPr>
      </p:pic>
      <p:pic>
        <p:nvPicPr>
          <p:cNvPr id="17" name="Picture 16"/>
          <p:cNvPicPr>
            <a:picLocks noChangeAspect="1"/>
          </p:cNvPicPr>
          <p:nvPr/>
        </p:nvPicPr>
        <p:blipFill>
          <a:blip r:embed="rId2"/>
          <a:stretch>
            <a:fillRect/>
          </a:stretch>
        </p:blipFill>
        <p:spPr>
          <a:xfrm>
            <a:off x="7752080" y="1997710"/>
            <a:ext cx="708025" cy="708025"/>
          </a:xfrm>
          <a:prstGeom prst="rect">
            <a:avLst/>
          </a:prstGeom>
        </p:spPr>
      </p:pic>
      <p:pic>
        <p:nvPicPr>
          <p:cNvPr id="18" name="Picture 17"/>
          <p:cNvPicPr>
            <a:picLocks noChangeAspect="1"/>
          </p:cNvPicPr>
          <p:nvPr/>
        </p:nvPicPr>
        <p:blipFill>
          <a:blip r:embed="rId4"/>
          <a:stretch>
            <a:fillRect/>
          </a:stretch>
        </p:blipFill>
        <p:spPr>
          <a:xfrm>
            <a:off x="9302750" y="2910840"/>
            <a:ext cx="636905" cy="636905"/>
          </a:xfrm>
          <a:prstGeom prst="rect">
            <a:avLst/>
          </a:prstGeom>
        </p:spPr>
      </p:pic>
      <p:pic>
        <p:nvPicPr>
          <p:cNvPr id="19" name="Picture 18"/>
          <p:cNvPicPr>
            <a:picLocks noChangeAspect="1"/>
          </p:cNvPicPr>
          <p:nvPr/>
        </p:nvPicPr>
        <p:blipFill>
          <a:blip r:embed="rId2"/>
          <a:stretch>
            <a:fillRect/>
          </a:stretch>
        </p:blipFill>
        <p:spPr>
          <a:xfrm>
            <a:off x="7459980" y="2776220"/>
            <a:ext cx="708025" cy="708025"/>
          </a:xfrm>
          <a:prstGeom prst="rect">
            <a:avLst/>
          </a:prstGeom>
        </p:spPr>
      </p:pic>
      <p:pic>
        <p:nvPicPr>
          <p:cNvPr id="20" name="Picture 19"/>
          <p:cNvPicPr>
            <a:picLocks noChangeAspect="1"/>
          </p:cNvPicPr>
          <p:nvPr/>
        </p:nvPicPr>
        <p:blipFill>
          <a:blip r:embed="rId2"/>
          <a:stretch>
            <a:fillRect/>
          </a:stretch>
        </p:blipFill>
        <p:spPr>
          <a:xfrm>
            <a:off x="7752080" y="3102610"/>
            <a:ext cx="708025" cy="708025"/>
          </a:xfrm>
          <a:prstGeom prst="rect">
            <a:avLst/>
          </a:prstGeom>
        </p:spPr>
      </p:pic>
      <p:pic>
        <p:nvPicPr>
          <p:cNvPr id="21" name="Picture 20"/>
          <p:cNvPicPr>
            <a:picLocks noChangeAspect="1"/>
          </p:cNvPicPr>
          <p:nvPr/>
        </p:nvPicPr>
        <p:blipFill>
          <a:blip r:embed="rId4"/>
          <a:stretch>
            <a:fillRect/>
          </a:stretch>
        </p:blipFill>
        <p:spPr>
          <a:xfrm>
            <a:off x="9302750" y="4039235"/>
            <a:ext cx="636905" cy="636905"/>
          </a:xfrm>
          <a:prstGeom prst="rect">
            <a:avLst/>
          </a:prstGeom>
        </p:spPr>
      </p:pic>
      <p:pic>
        <p:nvPicPr>
          <p:cNvPr id="22" name="Picture 21"/>
          <p:cNvPicPr>
            <a:picLocks noChangeAspect="1"/>
          </p:cNvPicPr>
          <p:nvPr/>
        </p:nvPicPr>
        <p:blipFill>
          <a:blip r:embed="rId2"/>
          <a:stretch>
            <a:fillRect/>
          </a:stretch>
        </p:blipFill>
        <p:spPr>
          <a:xfrm>
            <a:off x="7459980" y="3915410"/>
            <a:ext cx="708025" cy="708025"/>
          </a:xfrm>
          <a:prstGeom prst="rect">
            <a:avLst/>
          </a:prstGeom>
        </p:spPr>
      </p:pic>
      <p:pic>
        <p:nvPicPr>
          <p:cNvPr id="23" name="Picture 22"/>
          <p:cNvPicPr>
            <a:picLocks noChangeAspect="1"/>
          </p:cNvPicPr>
          <p:nvPr/>
        </p:nvPicPr>
        <p:blipFill>
          <a:blip r:embed="rId2"/>
          <a:stretch>
            <a:fillRect/>
          </a:stretch>
        </p:blipFill>
        <p:spPr>
          <a:xfrm>
            <a:off x="7752080" y="4231005"/>
            <a:ext cx="708025" cy="708025"/>
          </a:xfrm>
          <a:prstGeom prst="rect">
            <a:avLst/>
          </a:prstGeom>
        </p:spPr>
      </p:pic>
      <p:sp>
        <p:nvSpPr>
          <p:cNvPr id="24" name="Text Box 23"/>
          <p:cNvSpPr txBox="1"/>
          <p:nvPr/>
        </p:nvSpPr>
        <p:spPr>
          <a:xfrm>
            <a:off x="9044305" y="2379345"/>
            <a:ext cx="1154430" cy="337185"/>
          </a:xfrm>
          <a:prstGeom prst="rect">
            <a:avLst/>
          </a:prstGeom>
          <a:noFill/>
        </p:spPr>
        <p:txBody>
          <a:bodyPr wrap="none" rtlCol="0">
            <a:spAutoFit/>
          </a:bodyPr>
          <a:p>
            <a:r>
              <a:rPr lang="en-US" sz="1600"/>
              <a:t>Subscriber</a:t>
            </a:r>
            <a:endParaRPr lang="en-US" sz="1600"/>
          </a:p>
        </p:txBody>
      </p:sp>
      <p:sp>
        <p:nvSpPr>
          <p:cNvPr id="25" name="Text Box 24"/>
          <p:cNvSpPr txBox="1"/>
          <p:nvPr/>
        </p:nvSpPr>
        <p:spPr>
          <a:xfrm>
            <a:off x="9044305" y="3425825"/>
            <a:ext cx="1154430" cy="337185"/>
          </a:xfrm>
          <a:prstGeom prst="rect">
            <a:avLst/>
          </a:prstGeom>
          <a:noFill/>
        </p:spPr>
        <p:txBody>
          <a:bodyPr wrap="none" rtlCol="0">
            <a:spAutoFit/>
          </a:bodyPr>
          <a:p>
            <a:r>
              <a:rPr lang="en-US" sz="1600"/>
              <a:t>Subscriber</a:t>
            </a:r>
            <a:endParaRPr lang="en-US" sz="1600"/>
          </a:p>
        </p:txBody>
      </p:sp>
      <p:sp>
        <p:nvSpPr>
          <p:cNvPr id="26" name="Text Box 25"/>
          <p:cNvSpPr txBox="1"/>
          <p:nvPr/>
        </p:nvSpPr>
        <p:spPr>
          <a:xfrm>
            <a:off x="9044305" y="4562475"/>
            <a:ext cx="1154430" cy="337185"/>
          </a:xfrm>
          <a:prstGeom prst="rect">
            <a:avLst/>
          </a:prstGeom>
          <a:noFill/>
        </p:spPr>
        <p:txBody>
          <a:bodyPr wrap="none" rtlCol="0">
            <a:spAutoFit/>
          </a:bodyPr>
          <a:p>
            <a:r>
              <a:rPr lang="en-US" sz="1600"/>
              <a:t>Subscriber</a:t>
            </a:r>
            <a:endParaRPr lang="en-US" sz="1600"/>
          </a:p>
        </p:txBody>
      </p:sp>
      <p:cxnSp>
        <p:nvCxnSpPr>
          <p:cNvPr id="27" name="Straight Connector 26"/>
          <p:cNvCxnSpPr/>
          <p:nvPr/>
        </p:nvCxnSpPr>
        <p:spPr>
          <a:xfrm flipV="1">
            <a:off x="2564130" y="2125345"/>
            <a:ext cx="960755" cy="1016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14" idx="1"/>
          </p:cNvCxnSpPr>
          <p:nvPr/>
        </p:nvCxnSpPr>
        <p:spPr>
          <a:xfrm>
            <a:off x="4650105" y="2200910"/>
            <a:ext cx="912495" cy="1028065"/>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3"/>
            <a:endCxn id="14" idx="1"/>
          </p:cNvCxnSpPr>
          <p:nvPr/>
        </p:nvCxnSpPr>
        <p:spPr>
          <a:xfrm flipV="1">
            <a:off x="4650105" y="3228975"/>
            <a:ext cx="912495" cy="116459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3"/>
          </p:cNvCxnSpPr>
          <p:nvPr/>
        </p:nvCxnSpPr>
        <p:spPr>
          <a:xfrm>
            <a:off x="2508250" y="4285615"/>
            <a:ext cx="1047115" cy="635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4" idx="3"/>
          </p:cNvCxnSpPr>
          <p:nvPr/>
        </p:nvCxnSpPr>
        <p:spPr>
          <a:xfrm flipH="1" flipV="1">
            <a:off x="6629400" y="3228975"/>
            <a:ext cx="932180" cy="1134745"/>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4" idx="3"/>
          </p:cNvCxnSpPr>
          <p:nvPr/>
        </p:nvCxnSpPr>
        <p:spPr>
          <a:xfrm flipH="1">
            <a:off x="6629400" y="3218815"/>
            <a:ext cx="911860" cy="1016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4" idx="3"/>
          </p:cNvCxnSpPr>
          <p:nvPr/>
        </p:nvCxnSpPr>
        <p:spPr>
          <a:xfrm flipH="1">
            <a:off x="6629400" y="2105025"/>
            <a:ext cx="962660" cy="112395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15" idx="1"/>
          </p:cNvCxnSpPr>
          <p:nvPr/>
        </p:nvCxnSpPr>
        <p:spPr>
          <a:xfrm>
            <a:off x="8317865" y="2115185"/>
            <a:ext cx="984885" cy="9525"/>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77225" y="3208655"/>
            <a:ext cx="1025525" cy="1016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1" idx="1"/>
          </p:cNvCxnSpPr>
          <p:nvPr/>
        </p:nvCxnSpPr>
        <p:spPr>
          <a:xfrm>
            <a:off x="8277225" y="4353560"/>
            <a:ext cx="1025525" cy="4445"/>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4" grpId="1"/>
      <p:bldP spid="25" grpId="1"/>
      <p:bldP spid="2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Durability &amp; Availability</a:t>
            </a:r>
            <a:endParaRPr lang="en-US" altLang="vi-VN"/>
          </a:p>
        </p:txBody>
      </p:sp>
      <p:sp>
        <p:nvSpPr>
          <p:cNvPr id="3" name="Text Box 2"/>
          <p:cNvSpPr txBox="1"/>
          <p:nvPr/>
        </p:nvSpPr>
        <p:spPr>
          <a:xfrm>
            <a:off x="960120" y="1476375"/>
            <a:ext cx="9603740" cy="460375"/>
          </a:xfrm>
          <a:prstGeom prst="rect">
            <a:avLst/>
          </a:prstGeom>
          <a:noFill/>
        </p:spPr>
        <p:txBody>
          <a:bodyPr wrap="none" rtlCol="0">
            <a:spAutoFit/>
          </a:bodyPr>
          <a:p>
            <a:r>
              <a:rPr lang="en-US" sz="2400" b="1">
                <a:latin typeface="东文宋体" charset="0"/>
              </a:rPr>
              <a:t>● Durability: N replicas - lose up to N-1 can still recover your data</a:t>
            </a:r>
            <a:endParaRPr lang="en-US" sz="2400" b="1">
              <a:latin typeface="东文宋体" charset="0"/>
            </a:endParaRPr>
          </a:p>
        </p:txBody>
      </p:sp>
      <p:sp>
        <p:nvSpPr>
          <p:cNvPr id="4" name="Text Box 3"/>
          <p:cNvSpPr txBox="1"/>
          <p:nvPr/>
        </p:nvSpPr>
        <p:spPr>
          <a:xfrm>
            <a:off x="960120" y="2988945"/>
            <a:ext cx="2045335" cy="460375"/>
          </a:xfrm>
          <a:prstGeom prst="rect">
            <a:avLst/>
          </a:prstGeom>
          <a:noFill/>
        </p:spPr>
        <p:txBody>
          <a:bodyPr wrap="none" rtlCol="0">
            <a:spAutoFit/>
          </a:bodyPr>
          <a:p>
            <a:r>
              <a:rPr lang="en-US" sz="2400" b="1">
                <a:latin typeface="东文宋体" charset="0"/>
              </a:rPr>
              <a:t>● Availability</a:t>
            </a:r>
            <a:endParaRPr lang="en-US" sz="2400" b="1">
              <a:latin typeface="东文宋体" charset="0"/>
            </a:endParaRPr>
          </a:p>
        </p:txBody>
      </p:sp>
      <p:sp>
        <p:nvSpPr>
          <p:cNvPr id="9" name="Text Box 8"/>
          <p:cNvSpPr txBox="1"/>
          <p:nvPr/>
        </p:nvSpPr>
        <p:spPr>
          <a:xfrm>
            <a:off x="1741170" y="3698240"/>
            <a:ext cx="940435" cy="368300"/>
          </a:xfrm>
          <a:prstGeom prst="rect">
            <a:avLst/>
          </a:prstGeom>
          <a:noFill/>
        </p:spPr>
        <p:txBody>
          <a:bodyPr wrap="none" rtlCol="0">
            <a:spAutoFit/>
          </a:bodyPr>
          <a:p>
            <a:r>
              <a:rPr lang="en-US" b="1">
                <a:latin typeface="东文宋体" charset="0"/>
              </a:rPr>
              <a:t>● Read</a:t>
            </a:r>
            <a:endParaRPr lang="en-US" b="1">
              <a:latin typeface="东文宋体" charset="0"/>
            </a:endParaRPr>
          </a:p>
        </p:txBody>
      </p:sp>
      <p:sp>
        <p:nvSpPr>
          <p:cNvPr id="10" name="Text Box 9"/>
          <p:cNvSpPr txBox="1"/>
          <p:nvPr/>
        </p:nvSpPr>
        <p:spPr>
          <a:xfrm>
            <a:off x="1741170" y="4479290"/>
            <a:ext cx="948690" cy="368300"/>
          </a:xfrm>
          <a:prstGeom prst="rect">
            <a:avLst/>
          </a:prstGeom>
          <a:noFill/>
        </p:spPr>
        <p:txBody>
          <a:bodyPr wrap="none" rtlCol="0">
            <a:spAutoFit/>
          </a:bodyPr>
          <a:p>
            <a:r>
              <a:rPr lang="en-US" b="1">
                <a:latin typeface="东文宋体" charset="0"/>
              </a:rPr>
              <a:t>● Write</a:t>
            </a:r>
            <a:endParaRPr lang="en-US" b="1">
              <a:latin typeface="东文宋体"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Producer Retries</a:t>
            </a:r>
            <a:endParaRPr lang="en-US"/>
          </a:p>
        </p:txBody>
      </p:sp>
      <p:sp>
        <p:nvSpPr>
          <p:cNvPr id="3" name="Text Box 2"/>
          <p:cNvSpPr txBox="1"/>
          <p:nvPr/>
        </p:nvSpPr>
        <p:spPr>
          <a:xfrm>
            <a:off x="1051560" y="1568450"/>
            <a:ext cx="143446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retries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4" name="Text Box 3"/>
          <p:cNvSpPr txBox="1"/>
          <p:nvPr/>
        </p:nvSpPr>
        <p:spPr>
          <a:xfrm>
            <a:off x="1051560" y="2257425"/>
            <a:ext cx="300101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deliver.timeout.ms</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5" name="Text Box 4"/>
          <p:cNvSpPr txBox="1"/>
          <p:nvPr/>
        </p:nvSpPr>
        <p:spPr>
          <a:xfrm>
            <a:off x="1051560" y="2956560"/>
            <a:ext cx="268160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retry.backoff.ms</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Problem with Retries: Guaranteed order of messages (hard in distributed)</a:t>
            </a:r>
            <a:endParaRPr lang="en-US"/>
          </a:p>
        </p:txBody>
      </p:sp>
      <p:sp>
        <p:nvSpPr>
          <p:cNvPr id="6" name="Text Box 5"/>
          <p:cNvSpPr txBox="1"/>
          <p:nvPr/>
        </p:nvSpPr>
        <p:spPr>
          <a:xfrm>
            <a:off x="1041400" y="1520190"/>
            <a:ext cx="548513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max.in.flight.requests.per.connection</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Problem with Retries - Duplicate</a:t>
            </a:r>
            <a:endParaRPr lang="en-US"/>
          </a:p>
        </p:txBody>
      </p:sp>
      <p:pic>
        <p:nvPicPr>
          <p:cNvPr id="7" name="Picture 6"/>
          <p:cNvPicPr>
            <a:picLocks noChangeAspect="1"/>
          </p:cNvPicPr>
          <p:nvPr/>
        </p:nvPicPr>
        <p:blipFill>
          <a:blip r:embed="rId1"/>
          <a:stretch>
            <a:fillRect/>
          </a:stretch>
        </p:blipFill>
        <p:spPr>
          <a:xfrm>
            <a:off x="1010920" y="1746250"/>
            <a:ext cx="10152380" cy="33724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Batching (Demo)</a:t>
            </a:r>
            <a:endParaRPr lang="en-US"/>
          </a:p>
        </p:txBody>
      </p:sp>
      <p:sp>
        <p:nvSpPr>
          <p:cNvPr id="3" name="Text Box 2"/>
          <p:cNvSpPr txBox="1"/>
          <p:nvPr/>
        </p:nvSpPr>
        <p:spPr>
          <a:xfrm>
            <a:off x="1051560" y="1568450"/>
            <a:ext cx="182880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batch.size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9" name="Text Box 8"/>
          <p:cNvSpPr txBox="1"/>
          <p:nvPr/>
        </p:nvSpPr>
        <p:spPr>
          <a:xfrm>
            <a:off x="1051560" y="2962275"/>
            <a:ext cx="169735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linger.ms</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7" name="Text Box 16"/>
          <p:cNvSpPr txBox="1"/>
          <p:nvPr/>
        </p:nvSpPr>
        <p:spPr>
          <a:xfrm>
            <a:off x="1051560" y="4407535"/>
            <a:ext cx="235394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pros and cons</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Message Delivery Time</a:t>
            </a:r>
            <a:endParaRPr lang="en-US"/>
          </a:p>
        </p:txBody>
      </p:sp>
      <p:sp>
        <p:nvSpPr>
          <p:cNvPr id="3" name="Text Box 2"/>
          <p:cNvSpPr txBox="1"/>
          <p:nvPr/>
        </p:nvSpPr>
        <p:spPr>
          <a:xfrm>
            <a:off x="1051560" y="1568450"/>
            <a:ext cx="959866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Control how long will it take until a call to send() will succeed or fail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4" name="Rectangles 3"/>
          <p:cNvSpPr/>
          <p:nvPr/>
        </p:nvSpPr>
        <p:spPr>
          <a:xfrm>
            <a:off x="2482850" y="2733040"/>
            <a:ext cx="1430655" cy="2882265"/>
          </a:xfrm>
          <a:prstGeom prst="rect">
            <a:avLst/>
          </a:prstGeom>
          <a:solidFill>
            <a:schemeClr val="bg1">
              <a:lumMod val="7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 name="Straight Arrow Connector 4"/>
          <p:cNvCxnSpPr/>
          <p:nvPr/>
        </p:nvCxnSpPr>
        <p:spPr>
          <a:xfrm>
            <a:off x="2493010" y="3049905"/>
            <a:ext cx="1420495" cy="0"/>
          </a:xfrm>
          <a:prstGeom prst="straightConnector1">
            <a:avLst/>
          </a:prstGeom>
          <a:ln w="25400">
            <a:solidFill>
              <a:srgbClr val="32323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2522855" y="2743200"/>
            <a:ext cx="1360170" cy="306705"/>
          </a:xfrm>
          <a:prstGeom prst="rect">
            <a:avLst/>
          </a:prstGeom>
          <a:noFill/>
        </p:spPr>
        <p:txBody>
          <a:bodyPr wrap="none" rtlCol="0">
            <a:spAutoFit/>
          </a:bodyPr>
          <a:p>
            <a:r>
              <a:rPr lang="en-US" sz="1400" b="1"/>
              <a:t>max.block.ms</a:t>
            </a:r>
            <a:endParaRPr lang="en-US" sz="1400" b="1"/>
          </a:p>
        </p:txBody>
      </p:sp>
      <p:sp>
        <p:nvSpPr>
          <p:cNvPr id="7" name="Rectangles 6"/>
          <p:cNvSpPr/>
          <p:nvPr/>
        </p:nvSpPr>
        <p:spPr>
          <a:xfrm>
            <a:off x="3913505" y="2733040"/>
            <a:ext cx="1430655" cy="2882265"/>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 name="Straight Arrow Connector 7"/>
          <p:cNvCxnSpPr/>
          <p:nvPr/>
        </p:nvCxnSpPr>
        <p:spPr>
          <a:xfrm>
            <a:off x="3919220" y="3602355"/>
            <a:ext cx="1420495" cy="0"/>
          </a:xfrm>
          <a:prstGeom prst="straightConnector1">
            <a:avLst/>
          </a:prstGeom>
          <a:ln w="25400">
            <a:solidFill>
              <a:srgbClr val="32323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3949065" y="3295650"/>
            <a:ext cx="1390650" cy="306705"/>
          </a:xfrm>
          <a:prstGeom prst="rect">
            <a:avLst/>
          </a:prstGeom>
          <a:noFill/>
        </p:spPr>
        <p:txBody>
          <a:bodyPr wrap="square" rtlCol="0">
            <a:spAutoFit/>
          </a:bodyPr>
          <a:p>
            <a:pPr algn="ctr"/>
            <a:r>
              <a:rPr lang="en-US" sz="1400" b="1"/>
              <a:t>linger.ms</a:t>
            </a:r>
            <a:endParaRPr lang="en-US" sz="1400" b="1"/>
          </a:p>
        </p:txBody>
      </p:sp>
      <p:sp>
        <p:nvSpPr>
          <p:cNvPr id="11" name="Rectangles 10"/>
          <p:cNvSpPr/>
          <p:nvPr/>
        </p:nvSpPr>
        <p:spPr>
          <a:xfrm>
            <a:off x="5339715" y="2743200"/>
            <a:ext cx="2176780" cy="2882265"/>
          </a:xfrm>
          <a:prstGeom prst="rect">
            <a:avLst/>
          </a:prstGeom>
          <a:solidFill>
            <a:schemeClr val="bg1">
              <a:lumMod val="7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V="1">
            <a:off x="5349875" y="3980180"/>
            <a:ext cx="2160905" cy="635"/>
          </a:xfrm>
          <a:prstGeom prst="straightConnector1">
            <a:avLst/>
          </a:prstGeom>
          <a:ln w="25400">
            <a:solidFill>
              <a:srgbClr val="32323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5380355" y="3673475"/>
            <a:ext cx="2136140" cy="306705"/>
          </a:xfrm>
          <a:prstGeom prst="rect">
            <a:avLst/>
          </a:prstGeom>
          <a:noFill/>
        </p:spPr>
        <p:txBody>
          <a:bodyPr wrap="square" rtlCol="0">
            <a:spAutoFit/>
          </a:bodyPr>
          <a:p>
            <a:pPr algn="ctr"/>
            <a:r>
              <a:rPr lang="en-US" sz="1400" b="1"/>
              <a:t>retry.backoff.ms</a:t>
            </a:r>
            <a:endParaRPr lang="en-US" sz="1400" b="1"/>
          </a:p>
        </p:txBody>
      </p:sp>
      <p:sp>
        <p:nvSpPr>
          <p:cNvPr id="14" name="Rectangles 13"/>
          <p:cNvSpPr/>
          <p:nvPr/>
        </p:nvSpPr>
        <p:spPr>
          <a:xfrm>
            <a:off x="7516495" y="2743200"/>
            <a:ext cx="2176780" cy="2882265"/>
          </a:xfrm>
          <a:prstGeom prst="rect">
            <a:avLst/>
          </a:prstGeom>
          <a:solidFill>
            <a:schemeClr val="bg1">
              <a:lumMod val="9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5" name="Straight Arrow Connector 14"/>
          <p:cNvCxnSpPr/>
          <p:nvPr/>
        </p:nvCxnSpPr>
        <p:spPr>
          <a:xfrm flipV="1">
            <a:off x="7526655" y="3980180"/>
            <a:ext cx="2160905" cy="635"/>
          </a:xfrm>
          <a:prstGeom prst="straightConnector1">
            <a:avLst/>
          </a:prstGeom>
          <a:ln w="25400">
            <a:solidFill>
              <a:srgbClr val="32323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7557135" y="3673475"/>
            <a:ext cx="2136140" cy="306705"/>
          </a:xfrm>
          <a:prstGeom prst="rect">
            <a:avLst/>
          </a:prstGeom>
          <a:noFill/>
        </p:spPr>
        <p:txBody>
          <a:bodyPr wrap="square" rtlCol="0">
            <a:spAutoFit/>
          </a:bodyPr>
          <a:p>
            <a:pPr algn="ctr"/>
            <a:r>
              <a:rPr lang="en-US" sz="1400" b="1"/>
              <a:t>request.timeout.ms</a:t>
            </a:r>
            <a:endParaRPr lang="en-US" sz="1400" b="1"/>
          </a:p>
        </p:txBody>
      </p:sp>
      <p:sp>
        <p:nvSpPr>
          <p:cNvPr id="17" name="Text Box 16"/>
          <p:cNvSpPr txBox="1"/>
          <p:nvPr/>
        </p:nvSpPr>
        <p:spPr>
          <a:xfrm>
            <a:off x="2782570" y="5185410"/>
            <a:ext cx="830580" cy="368300"/>
          </a:xfrm>
          <a:prstGeom prst="rect">
            <a:avLst/>
          </a:prstGeom>
          <a:noFill/>
        </p:spPr>
        <p:txBody>
          <a:bodyPr wrap="none" rtlCol="0">
            <a:spAutoFit/>
          </a:bodyPr>
          <a:p>
            <a:r>
              <a:rPr lang="en-US"/>
              <a:t>send()</a:t>
            </a:r>
            <a:endParaRPr lang="en-US"/>
          </a:p>
        </p:txBody>
      </p:sp>
      <p:sp>
        <p:nvSpPr>
          <p:cNvPr id="18" name="Text Box 17"/>
          <p:cNvSpPr txBox="1"/>
          <p:nvPr/>
        </p:nvSpPr>
        <p:spPr>
          <a:xfrm>
            <a:off x="4108450" y="5185410"/>
            <a:ext cx="1071880" cy="368300"/>
          </a:xfrm>
          <a:prstGeom prst="rect">
            <a:avLst/>
          </a:prstGeom>
          <a:noFill/>
        </p:spPr>
        <p:txBody>
          <a:bodyPr wrap="none" rtlCol="0">
            <a:spAutoFit/>
          </a:bodyPr>
          <a:p>
            <a:r>
              <a:rPr lang="en-US"/>
              <a:t>Batching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51560" y="1527175"/>
            <a:ext cx="229870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Why-Where?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5" name="Text Box 14"/>
          <p:cNvSpPr txBox="1"/>
          <p:nvPr/>
        </p:nvSpPr>
        <p:spPr>
          <a:xfrm>
            <a:off x="1746885" y="2251075"/>
            <a:ext cx="639699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Distributed system, producer on many node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6" name="Title 5"/>
          <p:cNvSpPr>
            <a:spLocks noGrp="1"/>
          </p:cNvSpPr>
          <p:nvPr>
            <p:ph type="title"/>
          </p:nvPr>
        </p:nvSpPr>
        <p:spPr>
          <a:xfrm>
            <a:off x="647700" y="0"/>
            <a:ext cx="10515600" cy="1325563"/>
          </a:xfrm>
        </p:spPr>
        <p:txBody>
          <a:bodyPr/>
          <a:p>
            <a:r>
              <a:rPr lang="en-US"/>
              <a:t>Consumers and Consumer Groups</a:t>
            </a:r>
            <a:endParaRPr lang="en-US"/>
          </a:p>
        </p:txBody>
      </p:sp>
      <p:sp>
        <p:nvSpPr>
          <p:cNvPr id="7" name="Text Box 6"/>
          <p:cNvSpPr txBox="1"/>
          <p:nvPr/>
        </p:nvSpPr>
        <p:spPr>
          <a:xfrm>
            <a:off x="1746885" y="2980690"/>
            <a:ext cx="766000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Unable to keep up with the rate of incoming message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Kafka Consumers: Reading Data from Kafka</a:t>
            </a:r>
            <a:endParaRPr lang="en-US"/>
          </a:p>
        </p:txBody>
      </p:sp>
      <p:sp>
        <p:nvSpPr>
          <p:cNvPr id="3" name="Rectangles 2"/>
          <p:cNvSpPr/>
          <p:nvPr/>
        </p:nvSpPr>
        <p:spPr>
          <a:xfrm>
            <a:off x="3228340" y="1835785"/>
            <a:ext cx="1962150" cy="3187700"/>
          </a:xfrm>
          <a:prstGeom prst="rect">
            <a:avLst/>
          </a:prstGeom>
          <a:solidFill>
            <a:schemeClr val="accent1">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Lato" panose="020F0502020204030203" charset="0"/>
              <a:cs typeface="Lato" panose="020F0502020204030203" charset="0"/>
            </a:endParaRPr>
          </a:p>
        </p:txBody>
      </p:sp>
      <p:sp>
        <p:nvSpPr>
          <p:cNvPr id="4" name="Rectangles 3"/>
          <p:cNvSpPr/>
          <p:nvPr/>
        </p:nvSpPr>
        <p:spPr>
          <a:xfrm>
            <a:off x="3413125" y="236664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0</a:t>
            </a:r>
            <a:endParaRPr lang="en-US" altLang="vi-VN" sz="1600">
              <a:solidFill>
                <a:schemeClr val="tx1"/>
              </a:solidFill>
              <a:latin typeface="Lato" panose="020F0502020204030203" charset="0"/>
              <a:cs typeface="Lato" panose="020F0502020204030203" charset="0"/>
            </a:endParaRPr>
          </a:p>
        </p:txBody>
      </p:sp>
      <p:sp>
        <p:nvSpPr>
          <p:cNvPr id="5" name="Rectangles 4"/>
          <p:cNvSpPr/>
          <p:nvPr/>
        </p:nvSpPr>
        <p:spPr>
          <a:xfrm>
            <a:off x="3413125" y="2881630"/>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1</a:t>
            </a:r>
            <a:endParaRPr lang="vi-VN" altLang="en-US" sz="1600">
              <a:solidFill>
                <a:schemeClr val="tx1"/>
              </a:solidFill>
              <a:latin typeface="Lato" panose="020F0502020204030203" charset="0"/>
              <a:cs typeface="Lato" panose="020F0502020204030203" charset="0"/>
            </a:endParaRPr>
          </a:p>
        </p:txBody>
      </p:sp>
      <p:sp>
        <p:nvSpPr>
          <p:cNvPr id="6" name="Rectangles 5"/>
          <p:cNvSpPr/>
          <p:nvPr/>
        </p:nvSpPr>
        <p:spPr>
          <a:xfrm>
            <a:off x="3413125" y="343090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2</a:t>
            </a:r>
            <a:endParaRPr lang="vi-VN" altLang="en-US" sz="1600">
              <a:solidFill>
                <a:schemeClr val="tx1"/>
              </a:solidFill>
              <a:latin typeface="Lato" panose="020F0502020204030203" charset="0"/>
              <a:cs typeface="Lato" panose="020F0502020204030203" charset="0"/>
            </a:endParaRPr>
          </a:p>
        </p:txBody>
      </p:sp>
      <p:sp>
        <p:nvSpPr>
          <p:cNvPr id="7" name="Rectangles 6"/>
          <p:cNvSpPr/>
          <p:nvPr/>
        </p:nvSpPr>
        <p:spPr>
          <a:xfrm>
            <a:off x="3413125" y="395668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3</a:t>
            </a:r>
            <a:endParaRPr lang="vi-VN" altLang="en-US" sz="1600">
              <a:solidFill>
                <a:schemeClr val="tx1"/>
              </a:solidFill>
              <a:latin typeface="Lato" panose="020F0502020204030203" charset="0"/>
              <a:cs typeface="Lato" panose="020F0502020204030203" charset="0"/>
            </a:endParaRPr>
          </a:p>
        </p:txBody>
      </p:sp>
      <p:sp>
        <p:nvSpPr>
          <p:cNvPr id="8" name="Text Box 7"/>
          <p:cNvSpPr txBox="1"/>
          <p:nvPr/>
        </p:nvSpPr>
        <p:spPr>
          <a:xfrm>
            <a:off x="3750310" y="1907540"/>
            <a:ext cx="935990" cy="337185"/>
          </a:xfrm>
          <a:prstGeom prst="rect">
            <a:avLst/>
          </a:prstGeom>
          <a:noFill/>
        </p:spPr>
        <p:txBody>
          <a:bodyPr wrap="none" rtlCol="0">
            <a:spAutoFit/>
          </a:bodyPr>
          <a:p>
            <a:r>
              <a:rPr lang="vi-VN" altLang="en-US" sz="1600">
                <a:latin typeface="Lato" panose="020F0502020204030203" charset="0"/>
                <a:cs typeface="Lato" panose="020F0502020204030203" charset="0"/>
              </a:rPr>
              <a:t>Topic T1</a:t>
            </a:r>
            <a:endParaRPr lang="vi-VN" altLang="en-US" sz="1600">
              <a:latin typeface="Lato" panose="020F0502020204030203" charset="0"/>
              <a:cs typeface="Lato" panose="020F0502020204030203" charset="0"/>
            </a:endParaRPr>
          </a:p>
        </p:txBody>
      </p:sp>
      <p:sp>
        <p:nvSpPr>
          <p:cNvPr id="9" name="Rectangles 8"/>
          <p:cNvSpPr/>
          <p:nvPr/>
        </p:nvSpPr>
        <p:spPr>
          <a:xfrm>
            <a:off x="6426835" y="1835785"/>
            <a:ext cx="1962150" cy="3187065"/>
          </a:xfrm>
          <a:prstGeom prst="rect">
            <a:avLst/>
          </a:prstGeom>
          <a:solidFill>
            <a:schemeClr val="accent6">
              <a:lumMod val="40000"/>
              <a:lumOff val="6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Lato" panose="020F0502020204030203" charset="0"/>
              <a:cs typeface="Lato" panose="020F0502020204030203" charset="0"/>
            </a:endParaRPr>
          </a:p>
        </p:txBody>
      </p:sp>
      <p:sp>
        <p:nvSpPr>
          <p:cNvPr id="10" name="Rectangles 9"/>
          <p:cNvSpPr/>
          <p:nvPr/>
        </p:nvSpPr>
        <p:spPr>
          <a:xfrm>
            <a:off x="6611620" y="236664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1</a:t>
            </a:r>
            <a:endParaRPr lang="en-US" altLang="vi-VN" sz="1600">
              <a:solidFill>
                <a:schemeClr val="tx1"/>
              </a:solidFill>
              <a:latin typeface="Lato" panose="020F0502020204030203" charset="0"/>
              <a:cs typeface="Lato" panose="020F0502020204030203" charset="0"/>
            </a:endParaRPr>
          </a:p>
        </p:txBody>
      </p:sp>
      <p:cxnSp>
        <p:nvCxnSpPr>
          <p:cNvPr id="11" name="Straight Arrow Connector 10"/>
          <p:cNvCxnSpPr>
            <a:stCxn id="4" idx="3"/>
            <a:endCxn id="10" idx="1"/>
          </p:cNvCxnSpPr>
          <p:nvPr/>
        </p:nvCxnSpPr>
        <p:spPr>
          <a:xfrm>
            <a:off x="5005705" y="2571115"/>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10" idx="1"/>
          </p:cNvCxnSpPr>
          <p:nvPr/>
        </p:nvCxnSpPr>
        <p:spPr>
          <a:xfrm flipV="1">
            <a:off x="5005705" y="2571115"/>
            <a:ext cx="1605915" cy="514985"/>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05705" y="2553970"/>
            <a:ext cx="1605915" cy="106426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5005705" y="2571115"/>
            <a:ext cx="1605915" cy="159004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6494145" y="1907540"/>
            <a:ext cx="1828165" cy="337185"/>
          </a:xfrm>
          <a:prstGeom prst="rect">
            <a:avLst/>
          </a:prstGeom>
          <a:noFill/>
        </p:spPr>
        <p:txBody>
          <a:bodyPr wrap="none" rtlCol="0">
            <a:spAutoFit/>
          </a:bodyPr>
          <a:p>
            <a:r>
              <a:rPr lang="vi-VN" altLang="en-US" sz="1600">
                <a:latin typeface="Lato" panose="020F0502020204030203" charset="0"/>
                <a:cs typeface="Lato" panose="020F0502020204030203" charset="0"/>
              </a:rPr>
              <a:t>Con</a:t>
            </a:r>
            <a:r>
              <a:rPr lang="en-US" altLang="vi-VN" sz="1600">
                <a:latin typeface="Lato" panose="020F0502020204030203" charset="0"/>
                <a:cs typeface="Lato" panose="020F0502020204030203" charset="0"/>
              </a:rPr>
              <a:t>sumer group 1</a:t>
            </a:r>
            <a:endParaRPr lang="en-US" altLang="vi-VN" sz="1600">
              <a:latin typeface="Lato" panose="020F0502020204030203" charset="0"/>
              <a:cs typeface="Lato" panose="020F0502020204030203" charset="0"/>
            </a:endParaRPr>
          </a:p>
        </p:txBody>
      </p:sp>
      <p:sp>
        <p:nvSpPr>
          <p:cNvPr id="16" name="Rectangles 15"/>
          <p:cNvSpPr/>
          <p:nvPr/>
        </p:nvSpPr>
        <p:spPr>
          <a:xfrm>
            <a:off x="6611620" y="2881630"/>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2</a:t>
            </a:r>
            <a:endParaRPr lang="en-US" altLang="vi-VN" sz="1600">
              <a:solidFill>
                <a:schemeClr val="tx1"/>
              </a:solidFill>
              <a:latin typeface="Lato" panose="020F0502020204030203" charset="0"/>
              <a:cs typeface="Lato" panose="020F0502020204030203" charset="0"/>
            </a:endParaRPr>
          </a:p>
        </p:txBody>
      </p:sp>
      <p:cxnSp>
        <p:nvCxnSpPr>
          <p:cNvPr id="17" name="Straight Arrow Connector 16"/>
          <p:cNvCxnSpPr>
            <a:stCxn id="5" idx="3"/>
            <a:endCxn id="16" idx="1"/>
          </p:cNvCxnSpPr>
          <p:nvPr/>
        </p:nvCxnSpPr>
        <p:spPr>
          <a:xfrm>
            <a:off x="5005705" y="3086100"/>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6" idx="1"/>
          </p:cNvCxnSpPr>
          <p:nvPr/>
        </p:nvCxnSpPr>
        <p:spPr>
          <a:xfrm flipV="1">
            <a:off x="5005705" y="3086100"/>
            <a:ext cx="1605915" cy="1075055"/>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s 18"/>
          <p:cNvSpPr/>
          <p:nvPr/>
        </p:nvSpPr>
        <p:spPr>
          <a:xfrm>
            <a:off x="6612255" y="343090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a:t>
            </a:r>
            <a:r>
              <a:rPr lang="vi-VN" altLang="en-US" sz="1600">
                <a:solidFill>
                  <a:schemeClr val="tx1"/>
                </a:solidFill>
                <a:latin typeface="Lato" panose="020F0502020204030203" charset="0"/>
                <a:cs typeface="Lato" panose="020F0502020204030203" charset="0"/>
              </a:rPr>
              <a:t>3</a:t>
            </a:r>
            <a:endParaRPr lang="vi-VN" altLang="en-US" sz="1600">
              <a:solidFill>
                <a:schemeClr val="tx1"/>
              </a:solidFill>
              <a:latin typeface="Lato" panose="020F0502020204030203" charset="0"/>
              <a:cs typeface="Lato" panose="020F0502020204030203" charset="0"/>
            </a:endParaRPr>
          </a:p>
        </p:txBody>
      </p:sp>
      <p:sp>
        <p:nvSpPr>
          <p:cNvPr id="20" name="Rectangles 19"/>
          <p:cNvSpPr/>
          <p:nvPr/>
        </p:nvSpPr>
        <p:spPr>
          <a:xfrm>
            <a:off x="6611620" y="395668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a:t>
            </a:r>
            <a:r>
              <a:rPr lang="vi-VN" altLang="en-US" sz="1600">
                <a:solidFill>
                  <a:schemeClr val="tx1"/>
                </a:solidFill>
                <a:latin typeface="Lato" panose="020F0502020204030203" charset="0"/>
                <a:cs typeface="Lato" panose="020F0502020204030203" charset="0"/>
              </a:rPr>
              <a:t>4</a:t>
            </a:r>
            <a:endParaRPr lang="vi-VN" altLang="en-US" sz="1600">
              <a:solidFill>
                <a:schemeClr val="tx1"/>
              </a:solidFill>
              <a:latin typeface="Lato" panose="020F0502020204030203" charset="0"/>
              <a:cs typeface="Lato" panose="020F0502020204030203" charset="0"/>
            </a:endParaRPr>
          </a:p>
        </p:txBody>
      </p:sp>
      <p:cxnSp>
        <p:nvCxnSpPr>
          <p:cNvPr id="21" name="Straight Arrow Connector 20"/>
          <p:cNvCxnSpPr>
            <a:stCxn id="6" idx="3"/>
            <a:endCxn id="19" idx="1"/>
          </p:cNvCxnSpPr>
          <p:nvPr/>
        </p:nvCxnSpPr>
        <p:spPr>
          <a:xfrm>
            <a:off x="5005705" y="3635375"/>
            <a:ext cx="1606550"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20" idx="1"/>
          </p:cNvCxnSpPr>
          <p:nvPr/>
        </p:nvCxnSpPr>
        <p:spPr>
          <a:xfrm>
            <a:off x="5005705" y="4161155"/>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s 22"/>
          <p:cNvSpPr/>
          <p:nvPr/>
        </p:nvSpPr>
        <p:spPr>
          <a:xfrm>
            <a:off x="6611620" y="4542790"/>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a:t>
            </a:r>
            <a:r>
              <a:rPr lang="vi-VN" altLang="en-US" sz="1600">
                <a:solidFill>
                  <a:schemeClr val="tx1"/>
                </a:solidFill>
                <a:latin typeface="Lato" panose="020F0502020204030203" charset="0"/>
                <a:cs typeface="Lato" panose="020F0502020204030203" charset="0"/>
              </a:rPr>
              <a:t>5</a:t>
            </a:r>
            <a:endParaRPr lang="vi-VN" altLang="en-US" sz="1600">
              <a:solidFill>
                <a:schemeClr val="tx1"/>
              </a:solidFill>
              <a:latin typeface="Lato" panose="020F0502020204030203" charset="0"/>
              <a:cs typeface="Lato" panose="020F0502020204030203"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5" grpId="0"/>
      <p:bldP spid="9" grpId="1" animBg="1"/>
      <p:bldP spid="10" grpId="1" animBg="1"/>
      <p:bldP spid="15" grpId="1"/>
      <p:bldP spid="16" grpId="0" bldLvl="0" animBg="1"/>
      <p:bldP spid="16" grpId="1" animBg="1"/>
      <p:bldP spid="19" grpId="0" bldLvl="0" animBg="1"/>
      <p:bldP spid="20" grpId="0" bldLvl="0" animBg="1"/>
      <p:bldP spid="19" grpId="1" animBg="1"/>
      <p:bldP spid="20" grpId="1" animBg="1"/>
      <p:bldP spid="23" grpId="0" bldLvl="0" animBg="1"/>
      <p:bldP spid="2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Kafka Consumers: Reading Data from Kafka</a:t>
            </a:r>
            <a:endParaRPr lang="en-US"/>
          </a:p>
        </p:txBody>
      </p:sp>
      <p:sp>
        <p:nvSpPr>
          <p:cNvPr id="3" name="Rectangles 2"/>
          <p:cNvSpPr/>
          <p:nvPr/>
        </p:nvSpPr>
        <p:spPr>
          <a:xfrm>
            <a:off x="3238500" y="1640205"/>
            <a:ext cx="1962150" cy="2687955"/>
          </a:xfrm>
          <a:prstGeom prst="rect">
            <a:avLst/>
          </a:prstGeom>
          <a:solidFill>
            <a:schemeClr val="accent1">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Lato" panose="020F0502020204030203" charset="0"/>
              <a:cs typeface="Lato" panose="020F0502020204030203" charset="0"/>
            </a:endParaRPr>
          </a:p>
        </p:txBody>
      </p:sp>
      <p:sp>
        <p:nvSpPr>
          <p:cNvPr id="4" name="Rectangles 3"/>
          <p:cNvSpPr/>
          <p:nvPr/>
        </p:nvSpPr>
        <p:spPr>
          <a:xfrm>
            <a:off x="3423285" y="217106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0</a:t>
            </a:r>
            <a:endParaRPr lang="en-US" altLang="vi-VN" sz="1600">
              <a:solidFill>
                <a:schemeClr val="tx1"/>
              </a:solidFill>
              <a:latin typeface="Lato" panose="020F0502020204030203" charset="0"/>
              <a:cs typeface="Lato" panose="020F0502020204030203" charset="0"/>
            </a:endParaRPr>
          </a:p>
        </p:txBody>
      </p:sp>
      <p:sp>
        <p:nvSpPr>
          <p:cNvPr id="5" name="Rectangles 4"/>
          <p:cNvSpPr/>
          <p:nvPr/>
        </p:nvSpPr>
        <p:spPr>
          <a:xfrm>
            <a:off x="3423285" y="2686050"/>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1</a:t>
            </a:r>
            <a:endParaRPr lang="vi-VN" altLang="en-US" sz="1600">
              <a:solidFill>
                <a:schemeClr val="tx1"/>
              </a:solidFill>
              <a:latin typeface="Lato" panose="020F0502020204030203" charset="0"/>
              <a:cs typeface="Lato" panose="020F0502020204030203" charset="0"/>
            </a:endParaRPr>
          </a:p>
        </p:txBody>
      </p:sp>
      <p:sp>
        <p:nvSpPr>
          <p:cNvPr id="6" name="Rectangles 5"/>
          <p:cNvSpPr/>
          <p:nvPr/>
        </p:nvSpPr>
        <p:spPr>
          <a:xfrm>
            <a:off x="3423285" y="323532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2</a:t>
            </a:r>
            <a:endParaRPr lang="vi-VN" altLang="en-US" sz="1600">
              <a:solidFill>
                <a:schemeClr val="tx1"/>
              </a:solidFill>
              <a:latin typeface="Lato" panose="020F0502020204030203" charset="0"/>
              <a:cs typeface="Lato" panose="020F0502020204030203" charset="0"/>
            </a:endParaRPr>
          </a:p>
        </p:txBody>
      </p:sp>
      <p:sp>
        <p:nvSpPr>
          <p:cNvPr id="7" name="Rectangles 6"/>
          <p:cNvSpPr/>
          <p:nvPr/>
        </p:nvSpPr>
        <p:spPr>
          <a:xfrm>
            <a:off x="3423285" y="3761105"/>
            <a:ext cx="1592580" cy="408940"/>
          </a:xfrm>
          <a:prstGeom prst="rect">
            <a:avLst/>
          </a:prstGeom>
          <a:solidFill>
            <a:schemeClr val="bg1">
              <a:lumMod val="75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Partition </a:t>
            </a:r>
            <a:r>
              <a:rPr lang="vi-VN" altLang="en-US" sz="1600">
                <a:solidFill>
                  <a:schemeClr val="tx1"/>
                </a:solidFill>
                <a:latin typeface="Lato" panose="020F0502020204030203" charset="0"/>
                <a:cs typeface="Lato" panose="020F0502020204030203" charset="0"/>
              </a:rPr>
              <a:t>3</a:t>
            </a:r>
            <a:endParaRPr lang="vi-VN" altLang="en-US" sz="1600">
              <a:solidFill>
                <a:schemeClr val="tx1"/>
              </a:solidFill>
              <a:latin typeface="Lato" panose="020F0502020204030203" charset="0"/>
              <a:cs typeface="Lato" panose="020F0502020204030203" charset="0"/>
            </a:endParaRPr>
          </a:p>
        </p:txBody>
      </p:sp>
      <p:sp>
        <p:nvSpPr>
          <p:cNvPr id="8" name="Text Box 7"/>
          <p:cNvSpPr txBox="1"/>
          <p:nvPr/>
        </p:nvSpPr>
        <p:spPr>
          <a:xfrm>
            <a:off x="3760470" y="1711960"/>
            <a:ext cx="935990" cy="337185"/>
          </a:xfrm>
          <a:prstGeom prst="rect">
            <a:avLst/>
          </a:prstGeom>
          <a:noFill/>
        </p:spPr>
        <p:txBody>
          <a:bodyPr wrap="none" rtlCol="0">
            <a:spAutoFit/>
          </a:bodyPr>
          <a:p>
            <a:r>
              <a:rPr lang="vi-VN" altLang="en-US" sz="1600">
                <a:latin typeface="Lato" panose="020F0502020204030203" charset="0"/>
                <a:cs typeface="Lato" panose="020F0502020204030203" charset="0"/>
              </a:rPr>
              <a:t>Topic T1</a:t>
            </a:r>
            <a:endParaRPr lang="vi-VN" altLang="en-US" sz="1600">
              <a:latin typeface="Lato" panose="020F0502020204030203" charset="0"/>
              <a:cs typeface="Lato" panose="020F0502020204030203" charset="0"/>
            </a:endParaRPr>
          </a:p>
        </p:txBody>
      </p:sp>
      <p:sp>
        <p:nvSpPr>
          <p:cNvPr id="9" name="Rectangles 8"/>
          <p:cNvSpPr/>
          <p:nvPr/>
        </p:nvSpPr>
        <p:spPr>
          <a:xfrm>
            <a:off x="6436995" y="1640205"/>
            <a:ext cx="1962150" cy="2688590"/>
          </a:xfrm>
          <a:prstGeom prst="rect">
            <a:avLst/>
          </a:prstGeom>
          <a:solidFill>
            <a:schemeClr val="accent6">
              <a:lumMod val="40000"/>
              <a:lumOff val="6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Lato" panose="020F0502020204030203" charset="0"/>
              <a:cs typeface="Lato" panose="020F0502020204030203" charset="0"/>
            </a:endParaRPr>
          </a:p>
        </p:txBody>
      </p:sp>
      <p:sp>
        <p:nvSpPr>
          <p:cNvPr id="10" name="Rectangles 9"/>
          <p:cNvSpPr/>
          <p:nvPr/>
        </p:nvSpPr>
        <p:spPr>
          <a:xfrm>
            <a:off x="6621780" y="217106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1</a:t>
            </a:r>
            <a:endParaRPr lang="en-US" altLang="vi-VN" sz="1600">
              <a:solidFill>
                <a:schemeClr val="tx1"/>
              </a:solidFill>
              <a:latin typeface="Lato" panose="020F0502020204030203" charset="0"/>
              <a:cs typeface="Lato" panose="020F0502020204030203" charset="0"/>
            </a:endParaRPr>
          </a:p>
        </p:txBody>
      </p:sp>
      <p:cxnSp>
        <p:nvCxnSpPr>
          <p:cNvPr id="11" name="Straight Arrow Connector 10"/>
          <p:cNvCxnSpPr>
            <a:stCxn id="4" idx="3"/>
            <a:endCxn id="10" idx="1"/>
          </p:cNvCxnSpPr>
          <p:nvPr/>
        </p:nvCxnSpPr>
        <p:spPr>
          <a:xfrm>
            <a:off x="5015865" y="2375535"/>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6504305" y="1711960"/>
            <a:ext cx="1828165" cy="337185"/>
          </a:xfrm>
          <a:prstGeom prst="rect">
            <a:avLst/>
          </a:prstGeom>
          <a:noFill/>
        </p:spPr>
        <p:txBody>
          <a:bodyPr wrap="none" rtlCol="0">
            <a:spAutoFit/>
          </a:bodyPr>
          <a:p>
            <a:r>
              <a:rPr lang="vi-VN" altLang="en-US" sz="1600">
                <a:latin typeface="Lato" panose="020F0502020204030203" charset="0"/>
                <a:cs typeface="Lato" panose="020F0502020204030203" charset="0"/>
              </a:rPr>
              <a:t>Con</a:t>
            </a:r>
            <a:r>
              <a:rPr lang="en-US" altLang="vi-VN" sz="1600">
                <a:latin typeface="Lato" panose="020F0502020204030203" charset="0"/>
                <a:cs typeface="Lato" panose="020F0502020204030203" charset="0"/>
              </a:rPr>
              <a:t>sumer group 1</a:t>
            </a:r>
            <a:endParaRPr lang="en-US" altLang="vi-VN" sz="1600">
              <a:latin typeface="Lato" panose="020F0502020204030203" charset="0"/>
              <a:cs typeface="Lato" panose="020F0502020204030203" charset="0"/>
            </a:endParaRPr>
          </a:p>
        </p:txBody>
      </p:sp>
      <p:sp>
        <p:nvSpPr>
          <p:cNvPr id="16" name="Rectangles 15"/>
          <p:cNvSpPr/>
          <p:nvPr/>
        </p:nvSpPr>
        <p:spPr>
          <a:xfrm>
            <a:off x="6621780" y="2686050"/>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2</a:t>
            </a:r>
            <a:endParaRPr lang="en-US" altLang="vi-VN" sz="1600">
              <a:solidFill>
                <a:schemeClr val="tx1"/>
              </a:solidFill>
              <a:latin typeface="Lato" panose="020F0502020204030203" charset="0"/>
              <a:cs typeface="Lato" panose="020F0502020204030203" charset="0"/>
            </a:endParaRPr>
          </a:p>
        </p:txBody>
      </p:sp>
      <p:cxnSp>
        <p:nvCxnSpPr>
          <p:cNvPr id="17" name="Straight Arrow Connector 16"/>
          <p:cNvCxnSpPr>
            <a:stCxn id="5" idx="3"/>
            <a:endCxn id="16" idx="1"/>
          </p:cNvCxnSpPr>
          <p:nvPr/>
        </p:nvCxnSpPr>
        <p:spPr>
          <a:xfrm>
            <a:off x="5015865" y="2890520"/>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s 18"/>
          <p:cNvSpPr/>
          <p:nvPr/>
        </p:nvSpPr>
        <p:spPr>
          <a:xfrm>
            <a:off x="6622415" y="323532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a:t>
            </a:r>
            <a:r>
              <a:rPr lang="vi-VN" altLang="en-US" sz="1600">
                <a:solidFill>
                  <a:schemeClr val="tx1"/>
                </a:solidFill>
                <a:latin typeface="Lato" panose="020F0502020204030203" charset="0"/>
                <a:cs typeface="Lato" panose="020F0502020204030203" charset="0"/>
              </a:rPr>
              <a:t>3</a:t>
            </a:r>
            <a:endParaRPr lang="vi-VN" altLang="en-US" sz="1600">
              <a:solidFill>
                <a:schemeClr val="tx1"/>
              </a:solidFill>
              <a:latin typeface="Lato" panose="020F0502020204030203" charset="0"/>
              <a:cs typeface="Lato" panose="020F0502020204030203" charset="0"/>
            </a:endParaRPr>
          </a:p>
        </p:txBody>
      </p:sp>
      <p:sp>
        <p:nvSpPr>
          <p:cNvPr id="20" name="Rectangles 19"/>
          <p:cNvSpPr/>
          <p:nvPr/>
        </p:nvSpPr>
        <p:spPr>
          <a:xfrm>
            <a:off x="6621780" y="376110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a:t>
            </a:r>
            <a:r>
              <a:rPr lang="vi-VN" altLang="en-US" sz="1600">
                <a:solidFill>
                  <a:schemeClr val="tx1"/>
                </a:solidFill>
                <a:latin typeface="Lato" panose="020F0502020204030203" charset="0"/>
                <a:cs typeface="Lato" panose="020F0502020204030203" charset="0"/>
              </a:rPr>
              <a:t>4</a:t>
            </a:r>
            <a:endParaRPr lang="vi-VN" altLang="en-US" sz="1600">
              <a:solidFill>
                <a:schemeClr val="tx1"/>
              </a:solidFill>
              <a:latin typeface="Lato" panose="020F0502020204030203" charset="0"/>
              <a:cs typeface="Lato" panose="020F0502020204030203" charset="0"/>
            </a:endParaRPr>
          </a:p>
        </p:txBody>
      </p:sp>
      <p:cxnSp>
        <p:nvCxnSpPr>
          <p:cNvPr id="21" name="Straight Arrow Connector 20"/>
          <p:cNvCxnSpPr>
            <a:stCxn id="6" idx="3"/>
            <a:endCxn id="19" idx="1"/>
          </p:cNvCxnSpPr>
          <p:nvPr/>
        </p:nvCxnSpPr>
        <p:spPr>
          <a:xfrm>
            <a:off x="5015865" y="3439795"/>
            <a:ext cx="1606550"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20" idx="1"/>
          </p:cNvCxnSpPr>
          <p:nvPr/>
        </p:nvCxnSpPr>
        <p:spPr>
          <a:xfrm>
            <a:off x="5015865" y="3965575"/>
            <a:ext cx="1605915" cy="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s 23"/>
          <p:cNvSpPr/>
          <p:nvPr/>
        </p:nvSpPr>
        <p:spPr>
          <a:xfrm>
            <a:off x="6436995" y="4454525"/>
            <a:ext cx="1962150" cy="1646555"/>
          </a:xfrm>
          <a:prstGeom prst="rect">
            <a:avLst/>
          </a:prstGeom>
          <a:solidFill>
            <a:schemeClr val="accent6">
              <a:lumMod val="40000"/>
              <a:lumOff val="6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Lato" panose="020F0502020204030203" charset="0"/>
              <a:cs typeface="Lato" panose="020F0502020204030203" charset="0"/>
            </a:endParaRPr>
          </a:p>
        </p:txBody>
      </p:sp>
      <p:sp>
        <p:nvSpPr>
          <p:cNvPr id="25" name="Rectangles 24"/>
          <p:cNvSpPr/>
          <p:nvPr/>
        </p:nvSpPr>
        <p:spPr>
          <a:xfrm>
            <a:off x="6621780" y="4995545"/>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1</a:t>
            </a:r>
            <a:endParaRPr lang="en-US" altLang="vi-VN" sz="1600">
              <a:solidFill>
                <a:schemeClr val="tx1"/>
              </a:solidFill>
              <a:latin typeface="Lato" panose="020F0502020204030203" charset="0"/>
              <a:cs typeface="Lato" panose="020F0502020204030203" charset="0"/>
            </a:endParaRPr>
          </a:p>
        </p:txBody>
      </p:sp>
      <p:sp>
        <p:nvSpPr>
          <p:cNvPr id="26" name="Text Box 25"/>
          <p:cNvSpPr txBox="1"/>
          <p:nvPr/>
        </p:nvSpPr>
        <p:spPr>
          <a:xfrm>
            <a:off x="6504305" y="4536440"/>
            <a:ext cx="1828165" cy="337185"/>
          </a:xfrm>
          <a:prstGeom prst="rect">
            <a:avLst/>
          </a:prstGeom>
          <a:noFill/>
        </p:spPr>
        <p:txBody>
          <a:bodyPr wrap="none" rtlCol="0">
            <a:spAutoFit/>
          </a:bodyPr>
          <a:p>
            <a:r>
              <a:rPr lang="vi-VN" altLang="en-US" sz="1600">
                <a:latin typeface="Lato" panose="020F0502020204030203" charset="0"/>
                <a:cs typeface="Lato" panose="020F0502020204030203" charset="0"/>
              </a:rPr>
              <a:t>Con</a:t>
            </a:r>
            <a:r>
              <a:rPr lang="en-US" altLang="vi-VN" sz="1600">
                <a:latin typeface="Lato" panose="020F0502020204030203" charset="0"/>
                <a:cs typeface="Lato" panose="020F0502020204030203" charset="0"/>
              </a:rPr>
              <a:t>sumer group </a:t>
            </a:r>
            <a:r>
              <a:rPr lang="vi-VN" altLang="en-US" sz="1600">
                <a:latin typeface="Lato" panose="020F0502020204030203" charset="0"/>
                <a:cs typeface="Lato" panose="020F0502020204030203" charset="0"/>
              </a:rPr>
              <a:t>2</a:t>
            </a:r>
            <a:endParaRPr lang="vi-VN" altLang="en-US" sz="1600">
              <a:latin typeface="Lato" panose="020F0502020204030203" charset="0"/>
              <a:cs typeface="Lato" panose="020F0502020204030203" charset="0"/>
            </a:endParaRPr>
          </a:p>
        </p:txBody>
      </p:sp>
      <p:sp>
        <p:nvSpPr>
          <p:cNvPr id="27" name="Rectangles 26"/>
          <p:cNvSpPr/>
          <p:nvPr/>
        </p:nvSpPr>
        <p:spPr>
          <a:xfrm>
            <a:off x="6621780" y="5510530"/>
            <a:ext cx="1592580" cy="408940"/>
          </a:xfrm>
          <a:prstGeom prst="rect">
            <a:avLst/>
          </a:prstGeom>
          <a:solidFill>
            <a:schemeClr val="accent2">
              <a:lumMod val="60000"/>
              <a:lumOff val="40000"/>
            </a:schemeClr>
          </a:solidFill>
          <a:ln w="25400">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vi-VN" sz="1600">
                <a:solidFill>
                  <a:schemeClr val="tx1"/>
                </a:solidFill>
                <a:latin typeface="Lato" panose="020F0502020204030203" charset="0"/>
                <a:cs typeface="Lato" panose="020F0502020204030203" charset="0"/>
              </a:rPr>
              <a:t>Consumer 2</a:t>
            </a:r>
            <a:endParaRPr lang="en-US" altLang="vi-VN" sz="1600">
              <a:solidFill>
                <a:schemeClr val="tx1"/>
              </a:solidFill>
              <a:latin typeface="Lato" panose="020F0502020204030203" charset="0"/>
              <a:cs typeface="Lato" panose="020F0502020204030203" charset="0"/>
            </a:endParaRPr>
          </a:p>
        </p:txBody>
      </p:sp>
      <p:cxnSp>
        <p:nvCxnSpPr>
          <p:cNvPr id="30" name="Straight Arrow Connector 29"/>
          <p:cNvCxnSpPr>
            <a:stCxn id="4" idx="3"/>
            <a:endCxn id="25" idx="1"/>
          </p:cNvCxnSpPr>
          <p:nvPr/>
        </p:nvCxnSpPr>
        <p:spPr>
          <a:xfrm>
            <a:off x="5015865" y="2375535"/>
            <a:ext cx="1605915" cy="282448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3"/>
            <a:endCxn id="25" idx="1"/>
          </p:cNvCxnSpPr>
          <p:nvPr/>
        </p:nvCxnSpPr>
        <p:spPr>
          <a:xfrm>
            <a:off x="5015865" y="2890520"/>
            <a:ext cx="1605915" cy="2309495"/>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015865" y="3439795"/>
            <a:ext cx="1605915" cy="2275205"/>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27" idx="1"/>
          </p:cNvCxnSpPr>
          <p:nvPr/>
        </p:nvCxnSpPr>
        <p:spPr>
          <a:xfrm>
            <a:off x="5015865" y="3965575"/>
            <a:ext cx="1605915" cy="1749425"/>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Produce and Consume Data By Example</a:t>
            </a:r>
            <a:endParaRPr lang="en-US" altLang="vi-VN"/>
          </a:p>
        </p:txBody>
      </p:sp>
      <p:graphicFrame>
        <p:nvGraphicFramePr>
          <p:cNvPr id="5" name="Table 4"/>
          <p:cNvGraphicFramePr/>
          <p:nvPr/>
        </p:nvGraphicFramePr>
        <p:xfrm>
          <a:off x="1059180" y="1325880"/>
          <a:ext cx="10104120" cy="3345180"/>
        </p:xfrm>
        <a:graphic>
          <a:graphicData uri="http://schemas.openxmlformats.org/drawingml/2006/table">
            <a:tbl>
              <a:tblPr firstRow="1" bandRow="1">
                <a:tableStyleId>{5C22544A-7EE6-4342-B048-85BDC9FD1C3A}</a:tableStyleId>
              </a:tblPr>
              <a:tblGrid>
                <a:gridCol w="1684020"/>
                <a:gridCol w="1684020"/>
                <a:gridCol w="1684020"/>
                <a:gridCol w="1684020"/>
                <a:gridCol w="1684020"/>
                <a:gridCol w="1684020"/>
              </a:tblGrid>
              <a:tr h="541020">
                <a:tc>
                  <a:txBody>
                    <a:bodyPr/>
                    <a:p>
                      <a:pPr>
                        <a:buNone/>
                      </a:pPr>
                      <a:r>
                        <a:rPr lang="en-US">
                          <a:solidFill>
                            <a:schemeClr val="tx1"/>
                          </a:solidFill>
                        </a:rPr>
                        <a:t>Brokers</a:t>
                      </a:r>
                      <a:endParaRPr lang="en-US">
                        <a:solidFill>
                          <a:schemeClr val="tx1"/>
                        </a:solidFill>
                      </a:endParaRPr>
                    </a:p>
                  </a:txBody>
                  <a:tcPr/>
                </a:tc>
                <a:tc>
                  <a:txBody>
                    <a:bodyPr/>
                    <a:p>
                      <a:pPr>
                        <a:buNone/>
                      </a:pPr>
                      <a:r>
                        <a:rPr lang="en-US">
                          <a:solidFill>
                            <a:schemeClr val="tx1"/>
                          </a:solidFill>
                        </a:rPr>
                        <a:t>Partitions</a:t>
                      </a:r>
                      <a:endParaRPr lang="en-US">
                        <a:solidFill>
                          <a:schemeClr val="tx1"/>
                        </a:solidFill>
                      </a:endParaRPr>
                    </a:p>
                  </a:txBody>
                  <a:tcPr/>
                </a:tc>
                <a:tc>
                  <a:txBody>
                    <a:bodyPr/>
                    <a:p>
                      <a:pPr>
                        <a:buNone/>
                      </a:pPr>
                      <a:r>
                        <a:rPr lang="en-US">
                          <a:solidFill>
                            <a:schemeClr val="tx1"/>
                          </a:solidFill>
                        </a:rPr>
                        <a:t>Replicas</a:t>
                      </a:r>
                      <a:endParaRPr lang="en-US">
                        <a:solidFill>
                          <a:schemeClr val="tx1"/>
                        </a:solidFill>
                      </a:endParaRPr>
                    </a:p>
                  </a:txBody>
                  <a:tcPr/>
                </a:tc>
                <a:tc>
                  <a:txBody>
                    <a:bodyPr/>
                    <a:p>
                      <a:pPr>
                        <a:buNone/>
                      </a:pPr>
                      <a:r>
                        <a:rPr lang="en-US">
                          <a:solidFill>
                            <a:schemeClr val="tx1"/>
                          </a:solidFill>
                        </a:rPr>
                        <a:t>Consumer</a:t>
                      </a:r>
                      <a:endParaRPr lang="en-US">
                        <a:solidFill>
                          <a:schemeClr val="tx1"/>
                        </a:solidFill>
                      </a:endParaRPr>
                    </a:p>
                    <a:p>
                      <a:pPr>
                        <a:buNone/>
                      </a:pPr>
                      <a:r>
                        <a:rPr lang="en-US">
                          <a:solidFill>
                            <a:schemeClr val="tx1"/>
                          </a:solidFill>
                        </a:rPr>
                        <a:t>Groups</a:t>
                      </a:r>
                      <a:endParaRPr lang="en-US">
                        <a:solidFill>
                          <a:schemeClr val="tx1"/>
                        </a:solidFill>
                      </a:endParaRPr>
                    </a:p>
                  </a:txBody>
                  <a:tcPr/>
                </a:tc>
                <a:tc>
                  <a:txBody>
                    <a:bodyPr/>
                    <a:p>
                      <a:pPr>
                        <a:buNone/>
                      </a:pPr>
                      <a:r>
                        <a:rPr lang="en-US">
                          <a:solidFill>
                            <a:schemeClr val="tx1"/>
                          </a:solidFill>
                        </a:rPr>
                        <a:t>Producing</a:t>
                      </a:r>
                      <a:endParaRPr lang="en-US">
                        <a:solidFill>
                          <a:schemeClr val="tx1"/>
                        </a:solidFill>
                      </a:endParaRPr>
                    </a:p>
                    <a:p>
                      <a:pPr>
                        <a:buNone/>
                      </a:pPr>
                      <a:r>
                        <a:rPr lang="en-US">
                          <a:solidFill>
                            <a:schemeClr val="tx1"/>
                          </a:solidFill>
                        </a:rPr>
                        <a:t>interval</a:t>
                      </a:r>
                      <a:endParaRPr lang="en-US">
                        <a:solidFill>
                          <a:schemeClr val="tx1"/>
                        </a:solidFill>
                      </a:endParaRPr>
                    </a:p>
                  </a:txBody>
                  <a:tcPr/>
                </a:tc>
                <a:tc>
                  <a:txBody>
                    <a:bodyPr/>
                    <a:p>
                      <a:pPr>
                        <a:buNone/>
                      </a:pPr>
                      <a:r>
                        <a:rPr lang="en-US">
                          <a:solidFill>
                            <a:schemeClr val="tx1"/>
                          </a:solidFill>
                        </a:rPr>
                        <a:t>Consume</a:t>
                      </a:r>
                      <a:endParaRPr lang="en-US">
                        <a:solidFill>
                          <a:schemeClr val="tx1"/>
                        </a:solidFill>
                      </a:endParaRPr>
                    </a:p>
                    <a:p>
                      <a:pPr>
                        <a:buNone/>
                      </a:pPr>
                      <a:r>
                        <a:rPr lang="en-US">
                          <a:solidFill>
                            <a:schemeClr val="tx1"/>
                          </a:solidFill>
                        </a:rPr>
                        <a:t>interval</a:t>
                      </a:r>
                      <a:endParaRPr lang="en-US">
                        <a:solidFill>
                          <a:schemeClr val="tx1"/>
                        </a:solidFill>
                      </a:endParaRPr>
                    </a:p>
                  </a:txBody>
                  <a:tcPr/>
                </a:tc>
              </a:tr>
              <a:tr h="541020">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1(1A)</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r>
              <a:tr h="541020">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2(2A)</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r>
              <a:tr h="541020">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2(2A)</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r>
              <a:tr h="541020">
                <a:tc>
                  <a:txBody>
                    <a:bodyPr/>
                    <a:p>
                      <a:pPr>
                        <a:buNone/>
                      </a:pPr>
                      <a:r>
                        <a:rPr lang="en-US">
                          <a:solidFill>
                            <a:schemeClr val="tx1"/>
                          </a:solidFill>
                        </a:rPr>
                        <a:t>2</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2(2A)</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r>
              <a:tr h="541020">
                <a:tc>
                  <a:txBody>
                    <a:bodyPr/>
                    <a:p>
                      <a:pPr>
                        <a:buNone/>
                      </a:pPr>
                      <a:r>
                        <a:rPr lang="en-US">
                          <a:solidFill>
                            <a:schemeClr val="tx1"/>
                          </a:solidFill>
                        </a:rPr>
                        <a:t>2</a:t>
                      </a:r>
                      <a:endParaRPr lang="en-US">
                        <a:solidFill>
                          <a:schemeClr val="tx1"/>
                        </a:solidFill>
                      </a:endParaRPr>
                    </a:p>
                  </a:txBody>
                  <a:tcPr/>
                </a:tc>
                <a:tc>
                  <a:txBody>
                    <a:bodyPr/>
                    <a:p>
                      <a:pPr>
                        <a:buNone/>
                      </a:pPr>
                      <a:r>
                        <a:rPr lang="en-US">
                          <a:solidFill>
                            <a:schemeClr val="tx1"/>
                          </a:solidFill>
                        </a:rPr>
                        <a:t>2</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3 (2A-1B)</a:t>
                      </a:r>
                      <a:endParaRPr lang="en-US">
                        <a:solidFill>
                          <a:schemeClr val="tx1"/>
                        </a:solidFill>
                      </a:endParaRPr>
                    </a:p>
                  </a:txBody>
                  <a:tcPr/>
                </a:tc>
                <a:tc>
                  <a:txBody>
                    <a:bodyPr/>
                    <a:p>
                      <a:pPr>
                        <a:buNone/>
                      </a:pPr>
                      <a:r>
                        <a:rPr lang="en-US">
                          <a:solidFill>
                            <a:schemeClr val="tx1"/>
                          </a:solidFill>
                        </a:rPr>
                        <a:t>1</a:t>
                      </a:r>
                      <a:endParaRPr lang="en-US">
                        <a:solidFill>
                          <a:schemeClr val="tx1"/>
                        </a:solidFill>
                      </a:endParaRPr>
                    </a:p>
                  </a:txBody>
                  <a:tcPr/>
                </a:tc>
                <a:tc>
                  <a:txBody>
                    <a:bodyPr/>
                    <a:p>
                      <a:pPr>
                        <a:buNone/>
                      </a:pPr>
                      <a:r>
                        <a:rPr lang="en-US">
                          <a:solidFill>
                            <a:schemeClr val="tx1"/>
                          </a:solidFill>
                        </a:rPr>
                        <a:t>A2-B1</a:t>
                      </a:r>
                      <a:endParaRPr lang="en-US">
                        <a:solidFill>
                          <a:schemeClr val="tx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Messages and Batches</a:t>
            </a:r>
            <a:endParaRPr lang="en-US"/>
          </a:p>
        </p:txBody>
      </p:sp>
      <p:pic>
        <p:nvPicPr>
          <p:cNvPr id="8" name="Picture 7"/>
          <p:cNvPicPr>
            <a:picLocks noChangeAspect="1"/>
          </p:cNvPicPr>
          <p:nvPr/>
        </p:nvPicPr>
        <p:blipFill>
          <a:blip r:embed="rId1"/>
          <a:stretch>
            <a:fillRect/>
          </a:stretch>
        </p:blipFill>
        <p:spPr>
          <a:xfrm>
            <a:off x="962025" y="1162050"/>
            <a:ext cx="856615" cy="856615"/>
          </a:xfrm>
          <a:prstGeom prst="rect">
            <a:avLst/>
          </a:prstGeom>
        </p:spPr>
      </p:pic>
      <p:sp>
        <p:nvSpPr>
          <p:cNvPr id="9" name="Text Box 8"/>
          <p:cNvSpPr txBox="1"/>
          <p:nvPr/>
        </p:nvSpPr>
        <p:spPr>
          <a:xfrm>
            <a:off x="2486025" y="1435100"/>
            <a:ext cx="3903980" cy="368300"/>
          </a:xfrm>
          <a:prstGeom prst="rect">
            <a:avLst/>
          </a:prstGeom>
          <a:noFill/>
        </p:spPr>
        <p:txBody>
          <a:bodyPr wrap="none" rtlCol="0">
            <a:spAutoFit/>
          </a:bodyPr>
          <a:p>
            <a:r>
              <a:rPr lang="en-US"/>
              <a:t>The unit of data is called a message </a:t>
            </a:r>
            <a:endParaRPr lang="en-US"/>
          </a:p>
        </p:txBody>
      </p:sp>
      <p:pic>
        <p:nvPicPr>
          <p:cNvPr id="10" name="Picture 9"/>
          <p:cNvPicPr>
            <a:picLocks noChangeAspect="1"/>
          </p:cNvPicPr>
          <p:nvPr/>
        </p:nvPicPr>
        <p:blipFill>
          <a:blip r:embed="rId2"/>
          <a:stretch>
            <a:fillRect/>
          </a:stretch>
        </p:blipFill>
        <p:spPr>
          <a:xfrm>
            <a:off x="962025" y="2714625"/>
            <a:ext cx="857250" cy="857250"/>
          </a:xfrm>
          <a:prstGeom prst="rect">
            <a:avLst/>
          </a:prstGeom>
        </p:spPr>
      </p:pic>
      <p:sp>
        <p:nvSpPr>
          <p:cNvPr id="12" name="Text Box 11"/>
          <p:cNvSpPr txBox="1"/>
          <p:nvPr/>
        </p:nvSpPr>
        <p:spPr>
          <a:xfrm>
            <a:off x="2486025" y="2896870"/>
            <a:ext cx="3370580" cy="368300"/>
          </a:xfrm>
          <a:prstGeom prst="rect">
            <a:avLst/>
          </a:prstGeom>
          <a:noFill/>
        </p:spPr>
        <p:txBody>
          <a:bodyPr wrap="none" rtlCol="0">
            <a:spAutoFit/>
          </a:bodyPr>
          <a:p>
            <a:r>
              <a:rPr lang="en-US"/>
              <a:t>A message is an array of bytes </a:t>
            </a:r>
            <a:endParaRPr lang="en-US"/>
          </a:p>
        </p:txBody>
      </p:sp>
      <p:pic>
        <p:nvPicPr>
          <p:cNvPr id="13" name="Picture 12"/>
          <p:cNvPicPr>
            <a:picLocks noChangeAspect="1"/>
          </p:cNvPicPr>
          <p:nvPr/>
        </p:nvPicPr>
        <p:blipFill>
          <a:blip r:embed="rId3"/>
          <a:stretch>
            <a:fillRect/>
          </a:stretch>
        </p:blipFill>
        <p:spPr>
          <a:xfrm>
            <a:off x="1038225" y="4057650"/>
            <a:ext cx="800100" cy="800100"/>
          </a:xfrm>
          <a:prstGeom prst="rect">
            <a:avLst/>
          </a:prstGeom>
        </p:spPr>
      </p:pic>
      <p:sp>
        <p:nvSpPr>
          <p:cNvPr id="14" name="Text Box 13"/>
          <p:cNvSpPr txBox="1"/>
          <p:nvPr/>
        </p:nvSpPr>
        <p:spPr>
          <a:xfrm>
            <a:off x="2486025" y="4273550"/>
            <a:ext cx="1986280" cy="368300"/>
          </a:xfrm>
          <a:prstGeom prst="rect">
            <a:avLst/>
          </a:prstGeom>
          <a:noFill/>
        </p:spPr>
        <p:txBody>
          <a:bodyPr wrap="none" rtlCol="0">
            <a:spAutoFit/>
          </a:bodyPr>
          <a:p>
            <a:r>
              <a:rPr lang="en-US"/>
              <a:t>Key is an optional</a:t>
            </a:r>
            <a:endParaRPr lang="en-US"/>
          </a:p>
        </p:txBody>
      </p:sp>
      <p:pic>
        <p:nvPicPr>
          <p:cNvPr id="15" name="Picture 14"/>
          <p:cNvPicPr>
            <a:picLocks noChangeAspect="1"/>
          </p:cNvPicPr>
          <p:nvPr/>
        </p:nvPicPr>
        <p:blipFill>
          <a:blip r:embed="rId4"/>
          <a:stretch>
            <a:fillRect/>
          </a:stretch>
        </p:blipFill>
        <p:spPr>
          <a:xfrm>
            <a:off x="6791325" y="1219200"/>
            <a:ext cx="800100" cy="800100"/>
          </a:xfrm>
          <a:prstGeom prst="rect">
            <a:avLst/>
          </a:prstGeom>
        </p:spPr>
      </p:pic>
      <p:sp>
        <p:nvSpPr>
          <p:cNvPr id="16" name="Text Box 15"/>
          <p:cNvSpPr txBox="1"/>
          <p:nvPr/>
        </p:nvSpPr>
        <p:spPr>
          <a:xfrm>
            <a:off x="8251825" y="1435100"/>
            <a:ext cx="3738880" cy="368300"/>
          </a:xfrm>
          <a:prstGeom prst="rect">
            <a:avLst/>
          </a:prstGeom>
          <a:noFill/>
        </p:spPr>
        <p:txBody>
          <a:bodyPr wrap="none" rtlCol="0">
            <a:spAutoFit/>
          </a:bodyPr>
          <a:p>
            <a:r>
              <a:rPr lang="en-US"/>
              <a:t>A batch is a collectoin of messages</a:t>
            </a:r>
            <a:endParaRPr lang="en-US"/>
          </a:p>
        </p:txBody>
      </p:sp>
      <p:pic>
        <p:nvPicPr>
          <p:cNvPr id="17" name="Picture 16"/>
          <p:cNvPicPr>
            <a:picLocks noChangeAspect="1"/>
          </p:cNvPicPr>
          <p:nvPr/>
        </p:nvPicPr>
        <p:blipFill>
          <a:blip r:embed="rId5"/>
          <a:stretch>
            <a:fillRect/>
          </a:stretch>
        </p:blipFill>
        <p:spPr>
          <a:xfrm>
            <a:off x="6791325" y="2714625"/>
            <a:ext cx="704850" cy="704850"/>
          </a:xfrm>
          <a:prstGeom prst="rect">
            <a:avLst/>
          </a:prstGeom>
        </p:spPr>
      </p:pic>
      <p:sp>
        <p:nvSpPr>
          <p:cNvPr id="18" name="Text Box 17"/>
          <p:cNvSpPr txBox="1"/>
          <p:nvPr/>
        </p:nvSpPr>
        <p:spPr>
          <a:xfrm>
            <a:off x="8251825" y="2882900"/>
            <a:ext cx="2583180" cy="368300"/>
          </a:xfrm>
          <a:prstGeom prst="rect">
            <a:avLst/>
          </a:prstGeom>
          <a:noFill/>
        </p:spPr>
        <p:txBody>
          <a:bodyPr wrap="none" rtlCol="0">
            <a:spAutoFit/>
          </a:bodyPr>
          <a:p>
            <a:r>
              <a:rPr lang="en-US"/>
              <a:t>Latency and throughput</a:t>
            </a:r>
            <a:endParaRPr lang="en-US"/>
          </a:p>
        </p:txBody>
      </p:sp>
      <p:pic>
        <p:nvPicPr>
          <p:cNvPr id="19" name="Picture 18"/>
          <p:cNvPicPr>
            <a:picLocks noChangeAspect="1"/>
          </p:cNvPicPr>
          <p:nvPr/>
        </p:nvPicPr>
        <p:blipFill>
          <a:blip r:embed="rId6"/>
          <a:stretch>
            <a:fillRect/>
          </a:stretch>
        </p:blipFill>
        <p:spPr>
          <a:xfrm>
            <a:off x="6791325" y="4185920"/>
            <a:ext cx="671830" cy="671830"/>
          </a:xfrm>
          <a:prstGeom prst="rect">
            <a:avLst/>
          </a:prstGeom>
        </p:spPr>
      </p:pic>
      <p:sp>
        <p:nvSpPr>
          <p:cNvPr id="20" name="Text Box 19"/>
          <p:cNvSpPr txBox="1"/>
          <p:nvPr/>
        </p:nvSpPr>
        <p:spPr>
          <a:xfrm>
            <a:off x="8251825" y="4337685"/>
            <a:ext cx="2316480" cy="368300"/>
          </a:xfrm>
          <a:prstGeom prst="rect">
            <a:avLst/>
          </a:prstGeom>
          <a:noFill/>
        </p:spPr>
        <p:txBody>
          <a:bodyPr wrap="none" rtlCol="0">
            <a:spAutoFit/>
          </a:bodyPr>
          <a:p>
            <a:r>
              <a:rPr lang="en-US"/>
              <a:t>Batches compressed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4" grpId="0"/>
      <p:bldP spid="14" grpId="1"/>
      <p:bldP spid="16" grpId="0"/>
      <p:bldP spid="16" grpId="1"/>
      <p:bldP spid="18" grpId="0"/>
      <p:bldP spid="18" grpId="1"/>
      <p:bldP spid="20" grpId="0"/>
      <p:bldP spid="20"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Commits and Offsets</a:t>
            </a:r>
            <a:endParaRPr lang="en-US" altLang="vi-VN"/>
          </a:p>
        </p:txBody>
      </p:sp>
      <p:pic>
        <p:nvPicPr>
          <p:cNvPr id="3" name="Picture 2"/>
          <p:cNvPicPr>
            <a:picLocks noChangeAspect="1"/>
          </p:cNvPicPr>
          <p:nvPr/>
        </p:nvPicPr>
        <p:blipFill>
          <a:blip r:embed="rId1"/>
          <a:stretch>
            <a:fillRect/>
          </a:stretch>
        </p:blipFill>
        <p:spPr>
          <a:xfrm>
            <a:off x="786765" y="1628140"/>
            <a:ext cx="10782300" cy="36017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Commit Strategy - Auto Commit</a:t>
            </a:r>
            <a:endParaRPr lang="en-US" altLang="vi-VN"/>
          </a:p>
        </p:txBody>
      </p:sp>
      <p:pic>
        <p:nvPicPr>
          <p:cNvPr id="4" name="Picture 3"/>
          <p:cNvPicPr>
            <a:picLocks noChangeAspect="1"/>
          </p:cNvPicPr>
          <p:nvPr/>
        </p:nvPicPr>
        <p:blipFill>
          <a:blip r:embed="rId1"/>
          <a:stretch>
            <a:fillRect/>
          </a:stretch>
        </p:blipFill>
        <p:spPr>
          <a:xfrm>
            <a:off x="1443990" y="1325880"/>
            <a:ext cx="9304020" cy="48171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Commit Strategy - Auto Commit</a:t>
            </a:r>
            <a:endParaRPr lang="en-US" altLang="vi-VN"/>
          </a:p>
        </p:txBody>
      </p:sp>
      <p:pic>
        <p:nvPicPr>
          <p:cNvPr id="3" name="Picture 2"/>
          <p:cNvPicPr>
            <a:picLocks noChangeAspect="1"/>
          </p:cNvPicPr>
          <p:nvPr/>
        </p:nvPicPr>
        <p:blipFill>
          <a:blip r:embed="rId1"/>
          <a:stretch>
            <a:fillRect/>
          </a:stretch>
        </p:blipFill>
        <p:spPr>
          <a:xfrm>
            <a:off x="1660525" y="1422400"/>
            <a:ext cx="8870315" cy="47269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Commit Strategy - Manually Commit</a:t>
            </a:r>
            <a:endParaRPr lang="en-US" altLang="vi-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Idempotent process</a:t>
            </a:r>
            <a:endParaRPr lang="en-US" altLang="vi-VN"/>
          </a:p>
        </p:txBody>
      </p:sp>
      <p:sp>
        <p:nvSpPr>
          <p:cNvPr id="4" name="Text Box 3"/>
          <p:cNvSpPr txBox="1"/>
          <p:nvPr/>
        </p:nvSpPr>
        <p:spPr>
          <a:xfrm>
            <a:off x="1051560" y="1527175"/>
            <a:ext cx="7598410" cy="82994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They can be applied multiple times without changing</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a:p>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the result beyond the initial application (same input).</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3" name="Text Box 2"/>
          <p:cNvSpPr txBox="1"/>
          <p:nvPr/>
        </p:nvSpPr>
        <p:spPr>
          <a:xfrm>
            <a:off x="1051560" y="2951480"/>
            <a:ext cx="346837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Remove item from set</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5" name="Text Box 4"/>
          <p:cNvSpPr txBox="1"/>
          <p:nvPr/>
        </p:nvSpPr>
        <p:spPr>
          <a:xfrm>
            <a:off x="1051560" y="4264660"/>
            <a:ext cx="388874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HTTP GET, DELETE, PUT</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Delivery Semantics - At Most Once Delivery</a:t>
            </a:r>
            <a:endParaRPr lang="en-US" altLang="vi-VN"/>
          </a:p>
        </p:txBody>
      </p:sp>
      <p:pic>
        <p:nvPicPr>
          <p:cNvPr id="6" name="Picture 5"/>
          <p:cNvPicPr>
            <a:picLocks noChangeAspect="1"/>
          </p:cNvPicPr>
          <p:nvPr/>
        </p:nvPicPr>
        <p:blipFill>
          <a:blip r:embed="rId1"/>
          <a:stretch>
            <a:fillRect/>
          </a:stretch>
        </p:blipFill>
        <p:spPr>
          <a:xfrm>
            <a:off x="1034415" y="1996440"/>
            <a:ext cx="10477500" cy="28651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Delivery Semantics - At Least Once Delivery</a:t>
            </a:r>
            <a:endParaRPr lang="en-US" altLang="vi-VN"/>
          </a:p>
        </p:txBody>
      </p:sp>
      <p:pic>
        <p:nvPicPr>
          <p:cNvPr id="3" name="Picture 2"/>
          <p:cNvPicPr>
            <a:picLocks noChangeAspect="1"/>
          </p:cNvPicPr>
          <p:nvPr/>
        </p:nvPicPr>
        <p:blipFill>
          <a:blip r:embed="rId1"/>
          <a:stretch>
            <a:fillRect/>
          </a:stretch>
        </p:blipFill>
        <p:spPr>
          <a:xfrm>
            <a:off x="1034415" y="1845310"/>
            <a:ext cx="10443845" cy="30029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sym typeface="+mn-ea"/>
              </a:rPr>
              <a:t>Delivery Semantics - Exactly Once Delivery</a:t>
            </a:r>
            <a:endParaRPr lang="en-US" altLang="vi-VN"/>
          </a:p>
        </p:txBody>
      </p:sp>
      <p:pic>
        <p:nvPicPr>
          <p:cNvPr id="3" name="Picture 2"/>
          <p:cNvPicPr>
            <a:picLocks noChangeAspect="1"/>
          </p:cNvPicPr>
          <p:nvPr/>
        </p:nvPicPr>
        <p:blipFill>
          <a:blip r:embed="rId1"/>
          <a:stretch>
            <a:fillRect/>
          </a:stretch>
        </p:blipFill>
        <p:spPr>
          <a:xfrm>
            <a:off x="2152650" y="929640"/>
            <a:ext cx="6942455" cy="4053205"/>
          </a:xfrm>
          <a:prstGeom prst="rect">
            <a:avLst/>
          </a:prstGeom>
        </p:spPr>
      </p:pic>
      <p:pic>
        <p:nvPicPr>
          <p:cNvPr id="5" name="Picture 4"/>
          <p:cNvPicPr>
            <a:picLocks noChangeAspect="1"/>
          </p:cNvPicPr>
          <p:nvPr/>
        </p:nvPicPr>
        <p:blipFill>
          <a:blip r:embed="rId2"/>
          <a:stretch>
            <a:fillRect/>
          </a:stretch>
        </p:blipFill>
        <p:spPr>
          <a:xfrm>
            <a:off x="2286000" y="4982845"/>
            <a:ext cx="7620000" cy="14097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Consumer Auto Offsets (demo) </a:t>
            </a:r>
            <a:endParaRPr lang="en-US" altLang="vi-VN"/>
          </a:p>
        </p:txBody>
      </p:sp>
      <p:pic>
        <p:nvPicPr>
          <p:cNvPr id="4" name="Picture 3"/>
          <p:cNvPicPr>
            <a:picLocks noChangeAspect="1"/>
          </p:cNvPicPr>
          <p:nvPr/>
        </p:nvPicPr>
        <p:blipFill>
          <a:blip r:embed="rId1"/>
          <a:stretch>
            <a:fillRect/>
          </a:stretch>
        </p:blipFill>
        <p:spPr>
          <a:xfrm>
            <a:off x="2482850" y="1325880"/>
            <a:ext cx="7226935" cy="47339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Consumer heartbeat</a:t>
            </a:r>
            <a:endParaRPr lang="en-US" altLang="vi-VN"/>
          </a:p>
        </p:txBody>
      </p:sp>
      <p:pic>
        <p:nvPicPr>
          <p:cNvPr id="3" name="Picture 2"/>
          <p:cNvPicPr>
            <a:picLocks noChangeAspect="1"/>
          </p:cNvPicPr>
          <p:nvPr/>
        </p:nvPicPr>
        <p:blipFill>
          <a:blip r:embed="rId1"/>
          <a:stretch>
            <a:fillRect/>
          </a:stretch>
        </p:blipFill>
        <p:spPr>
          <a:xfrm>
            <a:off x="2261870" y="1325880"/>
            <a:ext cx="7668260" cy="47618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Topics</a:t>
            </a:r>
            <a:endParaRPr lang="en-US"/>
          </a:p>
        </p:txBody>
      </p:sp>
      <p:sp>
        <p:nvSpPr>
          <p:cNvPr id="3" name="Text Box 2"/>
          <p:cNvSpPr txBox="1"/>
          <p:nvPr/>
        </p:nvSpPr>
        <p:spPr>
          <a:xfrm>
            <a:off x="1051560" y="1568450"/>
            <a:ext cx="519938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Named container for similar events</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4" name="Text Box 3"/>
          <p:cNvSpPr txBox="1"/>
          <p:nvPr/>
        </p:nvSpPr>
        <p:spPr>
          <a:xfrm>
            <a:off x="1051560" y="4394200"/>
            <a:ext cx="7529195" cy="460375"/>
          </a:xfrm>
          <a:prstGeom prst="rect">
            <a:avLst/>
          </a:prstGeom>
          <a:noFill/>
        </p:spPr>
        <p:txBody>
          <a:bodyPr wrap="none" rtlCol="0">
            <a:spAutoFit/>
          </a:bodyPr>
          <a:p>
            <a:r>
              <a:rPr lang="en-US" sz="1200">
                <a:latin typeface="文鼎ＰＬ简中楷" panose="02010600030101010101" charset="-122"/>
                <a:ea typeface="文鼎ＰＬ简中楷" panose="02010600030101010101" charset="-122"/>
              </a:rPr>
              <a:t>●</a:t>
            </a:r>
            <a:r>
              <a:rPr lang="en-US" sz="2400">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Durable storage for some period of time or disk size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9" name="Text Box 8"/>
          <p:cNvSpPr txBox="1"/>
          <p:nvPr/>
        </p:nvSpPr>
        <p:spPr>
          <a:xfrm>
            <a:off x="1051560" y="2262505"/>
            <a:ext cx="2211705" cy="460375"/>
          </a:xfrm>
          <a:prstGeom prst="rect">
            <a:avLst/>
          </a:prstGeom>
          <a:noFill/>
        </p:spPr>
        <p:txBody>
          <a:bodyPr wrap="none" rtlCol="0">
            <a:spAutoFit/>
          </a:bodyPr>
          <a:p>
            <a:r>
              <a:rPr lang="en-US" sz="1200" b="1">
                <a:latin typeface="文鼎ＰＬ简中楷" panose="02010600030101010101" charset="-122"/>
                <a:ea typeface="文鼎ＰＬ简中楷" panose="02010600030101010101" charset="-122"/>
              </a:rPr>
              <a:t>●</a:t>
            </a:r>
            <a:r>
              <a:rPr lang="en-US" sz="2400" b="1">
                <a:latin typeface="文鼎ＰＬ简中楷" panose="02010600030101010101" charset="-122"/>
                <a:ea typeface="文鼎ＰＬ简中楷" panose="02010600030101010101" charset="-122"/>
              </a:rPr>
              <a:t> </a:t>
            </a:r>
            <a:r>
              <a:rPr lang="en-US" sz="2400" b="1">
                <a:latin typeface="Lato" panose="020F0502020204030203" charset="0"/>
                <a:ea typeface="文鼎ＰＬ简中楷" panose="02010600030101010101" charset="-122"/>
                <a:cs typeface="Lato" panose="020F0502020204030203" charset="0"/>
              </a:rPr>
              <a:t>Append only</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0" name="Text Box 9"/>
          <p:cNvSpPr txBox="1"/>
          <p:nvPr/>
        </p:nvSpPr>
        <p:spPr>
          <a:xfrm>
            <a:off x="1051560" y="2972435"/>
            <a:ext cx="5379720" cy="460375"/>
          </a:xfrm>
          <a:prstGeom prst="rect">
            <a:avLst/>
          </a:prstGeom>
          <a:noFill/>
        </p:spPr>
        <p:txBody>
          <a:bodyPr wrap="none" rtlCol="0">
            <a:spAutoFit/>
          </a:bodyPr>
          <a:p>
            <a:r>
              <a:rPr lang="en-US" sz="1200" b="1">
                <a:latin typeface="文鼎ＰＬ简中楷" panose="02010600030101010101" charset="-122"/>
                <a:ea typeface="文鼎ＰＬ简中楷" panose="02010600030101010101" charset="-122"/>
              </a:rPr>
              <a:t>●</a:t>
            </a:r>
            <a:r>
              <a:rPr lang="en-US" sz="2400" b="1">
                <a:latin typeface="文鼎ＰＬ简中楷" panose="02010600030101010101" charset="-122"/>
                <a:ea typeface="文鼎ＰＬ简中楷" panose="02010600030101010101" charset="-122"/>
              </a:rPr>
              <a:t> </a:t>
            </a:r>
            <a:r>
              <a:rPr lang="en-US" sz="2400" b="1">
                <a:latin typeface="Lato" panose="020F0502020204030203" charset="0"/>
                <a:ea typeface="文鼎ＰＬ简中楷" panose="02010600030101010101" charset="-122"/>
                <a:cs typeface="Lato" panose="020F0502020204030203" charset="0"/>
              </a:rPr>
              <a:t>Can only seek by offset, not indexed</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1" name="Text Box 10"/>
          <p:cNvSpPr txBox="1"/>
          <p:nvPr/>
        </p:nvSpPr>
        <p:spPr>
          <a:xfrm>
            <a:off x="1051560" y="3682365"/>
            <a:ext cx="1938655" cy="460375"/>
          </a:xfrm>
          <a:prstGeom prst="rect">
            <a:avLst/>
          </a:prstGeom>
          <a:noFill/>
        </p:spPr>
        <p:txBody>
          <a:bodyPr wrap="none" rtlCol="0">
            <a:spAutoFit/>
          </a:bodyPr>
          <a:p>
            <a:r>
              <a:rPr lang="en-US" sz="1200" b="1">
                <a:latin typeface="文鼎ＰＬ简中楷" panose="02010600030101010101" charset="-122"/>
                <a:ea typeface="文鼎ＰＬ简中楷" panose="02010600030101010101" charset="-122"/>
              </a:rPr>
              <a:t>●</a:t>
            </a:r>
            <a:r>
              <a:rPr lang="en-US" sz="2400" b="1">
                <a:latin typeface="文鼎ＰＬ简中楷" panose="02010600030101010101" charset="-122"/>
                <a:ea typeface="文鼎ＰＬ简中楷" panose="02010600030101010101" charset="-122"/>
              </a:rPr>
              <a:t> </a:t>
            </a:r>
            <a:r>
              <a:rPr lang="en-US" sz="2400" b="1">
                <a:latin typeface="Lato" panose="020F0502020204030203" charset="0"/>
                <a:ea typeface="文鼎ＰＬ简中楷" panose="02010600030101010101" charset="-122"/>
                <a:cs typeface="Lato" panose="020F0502020204030203" charset="0"/>
              </a:rPr>
              <a:t>Immutable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Commit Strategy - Rebalance</a:t>
            </a:r>
            <a:endParaRPr lang="en-US" altLang="vi-VN"/>
          </a:p>
        </p:txBody>
      </p:sp>
      <p:sp>
        <p:nvSpPr>
          <p:cNvPr id="4" name="Text Box 3"/>
          <p:cNvSpPr txBox="1"/>
          <p:nvPr/>
        </p:nvSpPr>
        <p:spPr>
          <a:xfrm>
            <a:off x="1051560" y="1568450"/>
            <a:ext cx="441706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 consumer leaves the group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5" name="Text Box 4"/>
          <p:cNvSpPr txBox="1"/>
          <p:nvPr/>
        </p:nvSpPr>
        <p:spPr>
          <a:xfrm>
            <a:off x="1051560" y="2257425"/>
            <a:ext cx="384429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 consumer joins a group</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6" name="Text Box 5"/>
          <p:cNvSpPr txBox="1"/>
          <p:nvPr/>
        </p:nvSpPr>
        <p:spPr>
          <a:xfrm>
            <a:off x="1051560" y="2956560"/>
            <a:ext cx="455612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partitions are added to a topic</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Consumer Eager Rebalancing</a:t>
            </a:r>
            <a:endParaRPr lang="en-US" altLang="vi-VN"/>
          </a:p>
        </p:txBody>
      </p:sp>
      <p:pic>
        <p:nvPicPr>
          <p:cNvPr id="3" name="Picture 2"/>
          <p:cNvPicPr>
            <a:picLocks noChangeAspect="1"/>
          </p:cNvPicPr>
          <p:nvPr/>
        </p:nvPicPr>
        <p:blipFill>
          <a:blip r:embed="rId1"/>
          <a:stretch>
            <a:fillRect/>
          </a:stretch>
        </p:blipFill>
        <p:spPr>
          <a:xfrm>
            <a:off x="808355" y="2119630"/>
            <a:ext cx="10762615" cy="261810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Consumer Cooperative Rebalance</a:t>
            </a:r>
            <a:endParaRPr lang="en-US" altLang="vi-VN"/>
          </a:p>
        </p:txBody>
      </p:sp>
      <p:pic>
        <p:nvPicPr>
          <p:cNvPr id="4" name="Picture 3"/>
          <p:cNvPicPr>
            <a:picLocks noChangeAspect="1"/>
          </p:cNvPicPr>
          <p:nvPr/>
        </p:nvPicPr>
        <p:blipFill>
          <a:blip r:embed="rId1"/>
          <a:stretch>
            <a:fillRect/>
          </a:stretch>
        </p:blipFill>
        <p:spPr>
          <a:xfrm>
            <a:off x="647700" y="2035175"/>
            <a:ext cx="11033760" cy="27876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Why Kafka Fast - Sequential Access</a:t>
            </a:r>
            <a:endParaRPr lang="en-US" altLang="vi-VN"/>
          </a:p>
        </p:txBody>
      </p:sp>
      <p:sp>
        <p:nvSpPr>
          <p:cNvPr id="5" name="Text Box 4"/>
          <p:cNvSpPr txBox="1"/>
          <p:nvPr/>
        </p:nvSpPr>
        <p:spPr>
          <a:xfrm>
            <a:off x="1051560" y="1539875"/>
            <a:ext cx="632714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Kafka stores data on disk why it is fast?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6" name="Text Box 5"/>
          <p:cNvSpPr txBox="1"/>
          <p:nvPr/>
        </p:nvSpPr>
        <p:spPr>
          <a:xfrm>
            <a:off x="1051560" y="2270125"/>
            <a:ext cx="361823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Data Access Patterns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Rectangles 26"/>
          <p:cNvSpPr/>
          <p:nvPr/>
        </p:nvSpPr>
        <p:spPr>
          <a:xfrm>
            <a:off x="9390380" y="1282065"/>
            <a:ext cx="2279015" cy="766445"/>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647700" y="0"/>
            <a:ext cx="10515600" cy="1325563"/>
          </a:xfrm>
        </p:spPr>
        <p:txBody>
          <a:bodyPr/>
          <a:p>
            <a:r>
              <a:rPr lang="en-US" altLang="vi-VN"/>
              <a:t>Why Kafka Fast - Data Transfer Through Zero Copy</a:t>
            </a:r>
            <a:endParaRPr lang="en-US" altLang="vi-VN"/>
          </a:p>
        </p:txBody>
      </p:sp>
      <p:pic>
        <p:nvPicPr>
          <p:cNvPr id="4" name="Picture 3"/>
          <p:cNvPicPr>
            <a:picLocks noChangeAspect="1"/>
          </p:cNvPicPr>
          <p:nvPr/>
        </p:nvPicPr>
        <p:blipFill>
          <a:blip r:embed="rId1"/>
          <a:stretch>
            <a:fillRect/>
          </a:stretch>
        </p:blipFill>
        <p:spPr>
          <a:xfrm>
            <a:off x="7617460" y="1602105"/>
            <a:ext cx="1300480" cy="1300480"/>
          </a:xfrm>
          <a:prstGeom prst="rect">
            <a:avLst/>
          </a:prstGeom>
        </p:spPr>
      </p:pic>
      <p:sp>
        <p:nvSpPr>
          <p:cNvPr id="5" name="Rectangles 4"/>
          <p:cNvSpPr/>
          <p:nvPr/>
        </p:nvSpPr>
        <p:spPr>
          <a:xfrm>
            <a:off x="5419090" y="2748280"/>
            <a:ext cx="1581785" cy="704850"/>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Read buffer</a:t>
            </a:r>
            <a:endParaRPr lang="en-US"/>
          </a:p>
        </p:txBody>
      </p:sp>
      <p:sp>
        <p:nvSpPr>
          <p:cNvPr id="7" name="Rectangles 6"/>
          <p:cNvSpPr/>
          <p:nvPr/>
        </p:nvSpPr>
        <p:spPr>
          <a:xfrm>
            <a:off x="5419090" y="4148455"/>
            <a:ext cx="1581785" cy="709930"/>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Socket buffer</a:t>
            </a:r>
            <a:endParaRPr lang="en-US"/>
          </a:p>
        </p:txBody>
      </p:sp>
      <p:sp>
        <p:nvSpPr>
          <p:cNvPr id="8" name="Rectangles 7"/>
          <p:cNvSpPr/>
          <p:nvPr/>
        </p:nvSpPr>
        <p:spPr>
          <a:xfrm>
            <a:off x="7476490" y="4929505"/>
            <a:ext cx="1581785" cy="706120"/>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NIC buffer</a:t>
            </a:r>
            <a:endParaRPr lang="en-US"/>
          </a:p>
        </p:txBody>
      </p:sp>
      <p:sp>
        <p:nvSpPr>
          <p:cNvPr id="9" name="Rectangles 8"/>
          <p:cNvSpPr/>
          <p:nvPr/>
        </p:nvSpPr>
        <p:spPr>
          <a:xfrm>
            <a:off x="1821180" y="3453130"/>
            <a:ext cx="2144395" cy="695325"/>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Application buffer</a:t>
            </a:r>
            <a:endParaRPr lang="en-US"/>
          </a:p>
        </p:txBody>
      </p:sp>
      <p:cxnSp>
        <p:nvCxnSpPr>
          <p:cNvPr id="10" name="Straight Connector 9"/>
          <p:cNvCxnSpPr/>
          <p:nvPr/>
        </p:nvCxnSpPr>
        <p:spPr>
          <a:xfrm>
            <a:off x="4678680" y="1282065"/>
            <a:ext cx="635" cy="4343400"/>
          </a:xfrm>
          <a:prstGeom prst="line">
            <a:avLst/>
          </a:prstGeom>
          <a:ln w="31750">
            <a:solidFill>
              <a:srgbClr val="202020"/>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054100" y="1346200"/>
            <a:ext cx="2201545" cy="368300"/>
          </a:xfrm>
          <a:prstGeom prst="rect">
            <a:avLst/>
          </a:prstGeom>
          <a:noFill/>
        </p:spPr>
        <p:txBody>
          <a:bodyPr wrap="none" rtlCol="0">
            <a:spAutoFit/>
          </a:bodyPr>
          <a:p>
            <a:r>
              <a:rPr lang="en-US"/>
              <a:t>Application Context</a:t>
            </a:r>
            <a:endParaRPr lang="en-US"/>
          </a:p>
        </p:txBody>
      </p:sp>
      <p:sp>
        <p:nvSpPr>
          <p:cNvPr id="12" name="Text Box 11"/>
          <p:cNvSpPr txBox="1"/>
          <p:nvPr/>
        </p:nvSpPr>
        <p:spPr>
          <a:xfrm>
            <a:off x="5419090" y="1346200"/>
            <a:ext cx="1696085" cy="368300"/>
          </a:xfrm>
          <a:prstGeom prst="rect">
            <a:avLst/>
          </a:prstGeom>
          <a:noFill/>
        </p:spPr>
        <p:txBody>
          <a:bodyPr wrap="none" rtlCol="0">
            <a:spAutoFit/>
          </a:bodyPr>
          <a:p>
            <a:r>
              <a:rPr lang="en-US"/>
              <a:t>Kernel Context</a:t>
            </a:r>
            <a:endParaRPr lang="en-US"/>
          </a:p>
        </p:txBody>
      </p:sp>
      <p:cxnSp>
        <p:nvCxnSpPr>
          <p:cNvPr id="16" name="Elbow Connector 15"/>
          <p:cNvCxnSpPr>
            <a:endCxn id="5" idx="3"/>
          </p:cNvCxnSpPr>
          <p:nvPr/>
        </p:nvCxnSpPr>
        <p:spPr>
          <a:xfrm rot="10800000" flipV="1">
            <a:off x="7000875" y="2753995"/>
            <a:ext cx="1264920" cy="346710"/>
          </a:xfrm>
          <a:prstGeom prst="bentConnector3">
            <a:avLst>
              <a:gd name="adj1" fmla="val -1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9" idx="3"/>
          </p:cNvCxnSpPr>
          <p:nvPr/>
        </p:nvCxnSpPr>
        <p:spPr>
          <a:xfrm flipH="1">
            <a:off x="3965575" y="3100705"/>
            <a:ext cx="1453515" cy="700405"/>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7" idx="1"/>
          </p:cNvCxnSpPr>
          <p:nvPr/>
        </p:nvCxnSpPr>
        <p:spPr>
          <a:xfrm>
            <a:off x="3965575" y="3801110"/>
            <a:ext cx="1453515" cy="70231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8" idx="0"/>
          </p:cNvCxnSpPr>
          <p:nvPr/>
        </p:nvCxnSpPr>
        <p:spPr>
          <a:xfrm>
            <a:off x="7000875" y="4503420"/>
            <a:ext cx="1266825" cy="42608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336155" y="2580005"/>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1</a:t>
            </a:r>
            <a:endParaRPr lang="en-US" b="1"/>
          </a:p>
        </p:txBody>
      </p:sp>
      <p:sp>
        <p:nvSpPr>
          <p:cNvPr id="22" name="Oval 21"/>
          <p:cNvSpPr/>
          <p:nvPr/>
        </p:nvSpPr>
        <p:spPr>
          <a:xfrm>
            <a:off x="4844415" y="2753995"/>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2</a:t>
            </a:r>
            <a:endParaRPr lang="en-US" b="1"/>
          </a:p>
        </p:txBody>
      </p:sp>
      <p:sp>
        <p:nvSpPr>
          <p:cNvPr id="23" name="Oval 22"/>
          <p:cNvSpPr/>
          <p:nvPr/>
        </p:nvSpPr>
        <p:spPr>
          <a:xfrm>
            <a:off x="4153535" y="410464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3</a:t>
            </a:r>
            <a:endParaRPr lang="en-US" b="1"/>
          </a:p>
        </p:txBody>
      </p:sp>
      <p:sp>
        <p:nvSpPr>
          <p:cNvPr id="25" name="Oval 24"/>
          <p:cNvSpPr/>
          <p:nvPr/>
        </p:nvSpPr>
        <p:spPr>
          <a:xfrm>
            <a:off x="7336155" y="3952875"/>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4</a:t>
            </a:r>
            <a:endParaRPr lang="en-US" b="1"/>
          </a:p>
        </p:txBody>
      </p:sp>
      <p:cxnSp>
        <p:nvCxnSpPr>
          <p:cNvPr id="26" name="Straight Arrow Connector 25"/>
          <p:cNvCxnSpPr/>
          <p:nvPr/>
        </p:nvCxnSpPr>
        <p:spPr>
          <a:xfrm>
            <a:off x="9557385" y="1496060"/>
            <a:ext cx="940435"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557385" y="1878965"/>
            <a:ext cx="940435"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8"/>
          <p:cNvSpPr txBox="1"/>
          <p:nvPr/>
        </p:nvSpPr>
        <p:spPr>
          <a:xfrm>
            <a:off x="10565765" y="1720850"/>
            <a:ext cx="985520" cy="306705"/>
          </a:xfrm>
          <a:prstGeom prst="rect">
            <a:avLst/>
          </a:prstGeom>
          <a:noFill/>
        </p:spPr>
        <p:txBody>
          <a:bodyPr wrap="none" rtlCol="0">
            <a:spAutoFit/>
          </a:bodyPr>
          <a:p>
            <a:r>
              <a:rPr lang="en-US" sz="1400"/>
              <a:t>DMA copy</a:t>
            </a:r>
            <a:endParaRPr lang="en-US" sz="1400"/>
          </a:p>
        </p:txBody>
      </p:sp>
      <p:sp>
        <p:nvSpPr>
          <p:cNvPr id="30" name="Text Box 29"/>
          <p:cNvSpPr txBox="1"/>
          <p:nvPr/>
        </p:nvSpPr>
        <p:spPr>
          <a:xfrm>
            <a:off x="10565765" y="1343025"/>
            <a:ext cx="991235" cy="306705"/>
          </a:xfrm>
          <a:prstGeom prst="rect">
            <a:avLst/>
          </a:prstGeom>
          <a:noFill/>
        </p:spPr>
        <p:txBody>
          <a:bodyPr wrap="none" rtlCol="0">
            <a:spAutoFit/>
          </a:bodyPr>
          <a:p>
            <a:r>
              <a:rPr lang="en-US" sz="1400"/>
              <a:t>CPU  copy</a:t>
            </a:r>
            <a:endParaRPr 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ltLang="vi-VN"/>
              <a:t>Why Kafka Fast - Data Transfer Through Zero Copy</a:t>
            </a:r>
            <a:endParaRPr lang="en-US" altLang="vi-VN"/>
          </a:p>
        </p:txBody>
      </p:sp>
      <p:pic>
        <p:nvPicPr>
          <p:cNvPr id="4" name="Picture 3"/>
          <p:cNvPicPr>
            <a:picLocks noChangeAspect="1"/>
          </p:cNvPicPr>
          <p:nvPr/>
        </p:nvPicPr>
        <p:blipFill>
          <a:blip r:embed="rId1"/>
          <a:stretch>
            <a:fillRect/>
          </a:stretch>
        </p:blipFill>
        <p:spPr>
          <a:xfrm>
            <a:off x="7617460" y="1602105"/>
            <a:ext cx="1300480" cy="1300480"/>
          </a:xfrm>
          <a:prstGeom prst="rect">
            <a:avLst/>
          </a:prstGeom>
        </p:spPr>
      </p:pic>
      <p:sp>
        <p:nvSpPr>
          <p:cNvPr id="5" name="Rectangles 4"/>
          <p:cNvSpPr/>
          <p:nvPr/>
        </p:nvSpPr>
        <p:spPr>
          <a:xfrm>
            <a:off x="5419090" y="2748280"/>
            <a:ext cx="1581785" cy="704850"/>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Read buffer</a:t>
            </a:r>
            <a:endParaRPr lang="en-US"/>
          </a:p>
        </p:txBody>
      </p:sp>
      <p:sp>
        <p:nvSpPr>
          <p:cNvPr id="8" name="Rectangles 7"/>
          <p:cNvSpPr/>
          <p:nvPr/>
        </p:nvSpPr>
        <p:spPr>
          <a:xfrm>
            <a:off x="7476490" y="4929505"/>
            <a:ext cx="1581785" cy="706120"/>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NIC buffer</a:t>
            </a:r>
            <a:endParaRPr lang="en-US"/>
          </a:p>
        </p:txBody>
      </p:sp>
      <p:sp>
        <p:nvSpPr>
          <p:cNvPr id="9" name="Rectangles 8"/>
          <p:cNvSpPr/>
          <p:nvPr/>
        </p:nvSpPr>
        <p:spPr>
          <a:xfrm>
            <a:off x="1821180" y="3453130"/>
            <a:ext cx="2144395" cy="695325"/>
          </a:xfrm>
          <a:prstGeom prst="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Application buffer</a:t>
            </a:r>
            <a:endParaRPr lang="en-US"/>
          </a:p>
        </p:txBody>
      </p:sp>
      <p:cxnSp>
        <p:nvCxnSpPr>
          <p:cNvPr id="10" name="Straight Connector 9"/>
          <p:cNvCxnSpPr/>
          <p:nvPr/>
        </p:nvCxnSpPr>
        <p:spPr>
          <a:xfrm>
            <a:off x="4678680" y="1282065"/>
            <a:ext cx="635" cy="4343400"/>
          </a:xfrm>
          <a:prstGeom prst="line">
            <a:avLst/>
          </a:prstGeom>
          <a:ln w="31750">
            <a:solidFill>
              <a:srgbClr val="202020"/>
            </a:solidFill>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1054100" y="1346200"/>
            <a:ext cx="2201545" cy="368300"/>
          </a:xfrm>
          <a:prstGeom prst="rect">
            <a:avLst/>
          </a:prstGeom>
          <a:noFill/>
        </p:spPr>
        <p:txBody>
          <a:bodyPr wrap="none" rtlCol="0">
            <a:spAutoFit/>
          </a:bodyPr>
          <a:p>
            <a:r>
              <a:rPr lang="en-US"/>
              <a:t>Application Context</a:t>
            </a:r>
            <a:endParaRPr lang="en-US"/>
          </a:p>
        </p:txBody>
      </p:sp>
      <p:sp>
        <p:nvSpPr>
          <p:cNvPr id="12" name="Text Box 11"/>
          <p:cNvSpPr txBox="1"/>
          <p:nvPr/>
        </p:nvSpPr>
        <p:spPr>
          <a:xfrm>
            <a:off x="5419090" y="1346200"/>
            <a:ext cx="1696085" cy="368300"/>
          </a:xfrm>
          <a:prstGeom prst="rect">
            <a:avLst/>
          </a:prstGeom>
          <a:noFill/>
        </p:spPr>
        <p:txBody>
          <a:bodyPr wrap="none" rtlCol="0">
            <a:spAutoFit/>
          </a:bodyPr>
          <a:p>
            <a:r>
              <a:rPr lang="en-US"/>
              <a:t>Kernel Context</a:t>
            </a:r>
            <a:endParaRPr lang="en-US"/>
          </a:p>
        </p:txBody>
      </p:sp>
      <p:cxnSp>
        <p:nvCxnSpPr>
          <p:cNvPr id="16" name="Elbow Connector 15"/>
          <p:cNvCxnSpPr>
            <a:endCxn id="5" idx="3"/>
          </p:cNvCxnSpPr>
          <p:nvPr/>
        </p:nvCxnSpPr>
        <p:spPr>
          <a:xfrm rot="10800000" flipV="1">
            <a:off x="7000875" y="2753995"/>
            <a:ext cx="1264920" cy="346710"/>
          </a:xfrm>
          <a:prstGeom prst="bentConnector3">
            <a:avLst>
              <a:gd name="adj1" fmla="val -1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336155" y="2580005"/>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1</a:t>
            </a:r>
            <a:endParaRPr lang="en-US" b="1"/>
          </a:p>
        </p:txBody>
      </p:sp>
      <p:sp>
        <p:nvSpPr>
          <p:cNvPr id="22" name="Oval 21"/>
          <p:cNvSpPr/>
          <p:nvPr/>
        </p:nvSpPr>
        <p:spPr>
          <a:xfrm>
            <a:off x="7336155" y="368427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2</a:t>
            </a:r>
            <a:endParaRPr lang="en-US" b="1"/>
          </a:p>
        </p:txBody>
      </p:sp>
      <p:cxnSp>
        <p:nvCxnSpPr>
          <p:cNvPr id="6" name="Straight Arrow Connector 5"/>
          <p:cNvCxnSpPr/>
          <p:nvPr/>
        </p:nvCxnSpPr>
        <p:spPr>
          <a:xfrm>
            <a:off x="4086860" y="3796665"/>
            <a:ext cx="136969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ectangles 12"/>
          <p:cNvSpPr/>
          <p:nvPr/>
        </p:nvSpPr>
        <p:spPr>
          <a:xfrm>
            <a:off x="9390380" y="1282065"/>
            <a:ext cx="2279015" cy="766445"/>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4" name="Straight Arrow Connector 13"/>
          <p:cNvCxnSpPr/>
          <p:nvPr/>
        </p:nvCxnSpPr>
        <p:spPr>
          <a:xfrm>
            <a:off x="9557385" y="1496060"/>
            <a:ext cx="940435" cy="0"/>
          </a:xfrm>
          <a:prstGeom prst="straightConnector1">
            <a:avLst/>
          </a:prstGeom>
          <a:ln w="381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557385" y="1878965"/>
            <a:ext cx="940435"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0565765" y="1720850"/>
            <a:ext cx="985520" cy="306705"/>
          </a:xfrm>
          <a:prstGeom prst="rect">
            <a:avLst/>
          </a:prstGeom>
          <a:noFill/>
        </p:spPr>
        <p:txBody>
          <a:bodyPr wrap="none" rtlCol="0">
            <a:spAutoFit/>
          </a:bodyPr>
          <a:p>
            <a:r>
              <a:rPr lang="en-US" sz="1400"/>
              <a:t>DMA copy</a:t>
            </a:r>
            <a:endParaRPr lang="en-US" sz="1400"/>
          </a:p>
        </p:txBody>
      </p:sp>
      <p:sp>
        <p:nvSpPr>
          <p:cNvPr id="24" name="Text Box 23"/>
          <p:cNvSpPr txBox="1"/>
          <p:nvPr/>
        </p:nvSpPr>
        <p:spPr>
          <a:xfrm>
            <a:off x="10565765" y="1343025"/>
            <a:ext cx="991235" cy="306705"/>
          </a:xfrm>
          <a:prstGeom prst="rect">
            <a:avLst/>
          </a:prstGeom>
          <a:noFill/>
        </p:spPr>
        <p:txBody>
          <a:bodyPr wrap="none" rtlCol="0">
            <a:spAutoFit/>
          </a:bodyPr>
          <a:p>
            <a:r>
              <a:rPr lang="en-US" sz="1400"/>
              <a:t>CPU  copy</a:t>
            </a:r>
            <a:endParaRPr lang="en-US" sz="1400"/>
          </a:p>
        </p:txBody>
      </p:sp>
      <p:cxnSp>
        <p:nvCxnSpPr>
          <p:cNvPr id="32" name="Elbow Connector 31"/>
          <p:cNvCxnSpPr>
            <a:stCxn id="5" idx="2"/>
            <a:endCxn id="8" idx="0"/>
          </p:cNvCxnSpPr>
          <p:nvPr/>
        </p:nvCxnSpPr>
        <p:spPr>
          <a:xfrm rot="5400000" flipV="1">
            <a:off x="6501130" y="3162300"/>
            <a:ext cx="1476375" cy="20574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47700" y="0"/>
            <a:ext cx="10515600" cy="1325563"/>
          </a:xfrm>
        </p:spPr>
        <p:txBody>
          <a:bodyPr/>
          <a:p>
            <a:r>
              <a:rPr lang="en-US" altLang="vi-VN"/>
              <a:t>References</a:t>
            </a:r>
            <a:endParaRPr lang="en-US" altLang="vi-VN"/>
          </a:p>
        </p:txBody>
      </p:sp>
      <p:graphicFrame>
        <p:nvGraphicFramePr>
          <p:cNvPr id="7" name="Table 6"/>
          <p:cNvGraphicFramePr/>
          <p:nvPr/>
        </p:nvGraphicFramePr>
        <p:xfrm>
          <a:off x="1042035" y="1325880"/>
          <a:ext cx="10056495" cy="3048000"/>
        </p:xfrm>
        <a:graphic>
          <a:graphicData uri="http://schemas.openxmlformats.org/drawingml/2006/table">
            <a:tbl>
              <a:tblPr firstRow="1" bandRow="1">
                <a:tableStyleId>{5C22544A-7EE6-4342-B048-85BDC9FD1C3A}</a:tableStyleId>
              </a:tblPr>
              <a:tblGrid>
                <a:gridCol w="2377440"/>
                <a:gridCol w="7679055"/>
              </a:tblGrid>
              <a:tr h="381000">
                <a:tc>
                  <a:txBody>
                    <a:bodyPr/>
                    <a:p>
                      <a:pPr>
                        <a:buNone/>
                      </a:pPr>
                      <a:r>
                        <a:rPr lang="en-US"/>
                        <a:t>Concept</a:t>
                      </a:r>
                      <a:endParaRPr lang="en-US"/>
                    </a:p>
                  </a:txBody>
                  <a:tcPr/>
                </a:tc>
                <a:tc>
                  <a:txBody>
                    <a:bodyPr/>
                    <a:p>
                      <a:pPr>
                        <a:buNone/>
                      </a:pPr>
                      <a:r>
                        <a:rPr lang="en-US"/>
                        <a:t>Resource</a:t>
                      </a:r>
                      <a:endParaRPr lang="en-US"/>
                    </a:p>
                  </a:txBody>
                  <a:tcPr/>
                </a:tc>
              </a:tr>
              <a:tr h="381000">
                <a:tc>
                  <a:txBody>
                    <a:bodyPr/>
                    <a:p>
                      <a:pPr>
                        <a:buNone/>
                      </a:pPr>
                      <a:r>
                        <a:rPr lang="en-US"/>
                        <a:t>Zero copy</a:t>
                      </a:r>
                      <a:endParaRPr lang="en-US"/>
                    </a:p>
                  </a:txBody>
                  <a:tcPr/>
                </a:tc>
                <a:tc>
                  <a:txBody>
                    <a:bodyPr/>
                    <a:p>
                      <a:pPr>
                        <a:buNone/>
                      </a:pPr>
                      <a:r>
                        <a:rPr lang="en-US"/>
                        <a:t>https://developer.ibm.com/articles/j-zerocopy/</a:t>
                      </a:r>
                      <a:endParaRPr lang="en-US"/>
                    </a:p>
                  </a:txBody>
                  <a:tcPr/>
                </a:tc>
              </a:tr>
              <a:tr h="381000">
                <a:tc>
                  <a:txBody>
                    <a:bodyPr/>
                    <a:p>
                      <a:pPr>
                        <a:buNone/>
                      </a:pPr>
                      <a:r>
                        <a:rPr lang="en-US"/>
                        <a:t>Why Kafka so fast</a:t>
                      </a:r>
                      <a:endParaRPr lang="en-US"/>
                    </a:p>
                  </a:txBody>
                  <a:tcPr/>
                </a:tc>
                <a:tc>
                  <a:txBody>
                    <a:bodyPr/>
                    <a:p>
                      <a:pPr>
                        <a:buNone/>
                      </a:pPr>
                      <a:r>
                        <a:rPr lang="en-US"/>
                        <a:t>https://www.youtube.com/watch?v=UNUz1-msbOM</a:t>
                      </a:r>
                      <a:endParaRPr lang="en-US"/>
                    </a:p>
                  </a:txBody>
                  <a:tcPr/>
                </a:tc>
              </a:tr>
              <a:tr h="381000">
                <a:tc>
                  <a:txBody>
                    <a:bodyPr/>
                    <a:p>
                      <a:pPr>
                        <a:buNone/>
                      </a:pPr>
                      <a:r>
                        <a:rPr lang="en-US"/>
                        <a:t>Tutorial by conduktor</a:t>
                      </a:r>
                      <a:endParaRPr lang="en-US"/>
                    </a:p>
                  </a:txBody>
                  <a:tcPr/>
                </a:tc>
                <a:tc>
                  <a:txBody>
                    <a:bodyPr/>
                    <a:p>
                      <a:pPr>
                        <a:buNone/>
                      </a:pPr>
                      <a:r>
                        <a:rPr lang="en-US"/>
                        <a:t>https://www.conduktor.io/kafka</a:t>
                      </a:r>
                      <a:endParaRPr lang="en-US"/>
                    </a:p>
                  </a:txBody>
                  <a:tcPr/>
                </a:tc>
              </a:tr>
              <a:tr h="381000">
                <a:tc>
                  <a:txBody>
                    <a:bodyPr/>
                    <a:p>
                      <a:pPr>
                        <a:buNone/>
                      </a:pPr>
                      <a:r>
                        <a:rPr lang="en-US"/>
                        <a:t>Exactly once delivery</a:t>
                      </a:r>
                      <a:endParaRPr lang="en-US"/>
                    </a:p>
                  </a:txBody>
                  <a:tcPr/>
                </a:tc>
                <a:tc>
                  <a:txBody>
                    <a:bodyPr/>
                    <a:p>
                      <a:pPr>
                        <a:buNone/>
                      </a:pPr>
                      <a:r>
                        <a:rPr lang="en-US"/>
                        <a:t>https://www.confluent.io/blog/exactly-once-semantics-are-possible-heres-how-apache-kafka-does-it/</a:t>
                      </a:r>
                      <a:endParaRPr lang="en-US"/>
                    </a:p>
                  </a:txBody>
                  <a:tcPr/>
                </a:tc>
              </a:tr>
              <a:tr h="381000">
                <a:tc>
                  <a:txBody>
                    <a:bodyPr/>
                    <a:p>
                      <a:pPr>
                        <a:buNone/>
                      </a:pPr>
                      <a:r>
                        <a:rPr lang="en-US"/>
                        <a:t>Apache Kafak t</a:t>
                      </a:r>
                      <a:r>
                        <a:rPr lang="vi-VN" altLang="en-US"/>
                        <a:t>ừ zero đến one</a:t>
                      </a:r>
                      <a:endParaRPr lang="vi-VN" altLang="en-US"/>
                    </a:p>
                  </a:txBody>
                  <a:tcPr/>
                </a:tc>
                <a:tc>
                  <a:txBody>
                    <a:bodyPr/>
                    <a:p>
                      <a:pPr>
                        <a:buNone/>
                      </a:pPr>
                      <a:r>
                        <a:rPr lang="en-US"/>
                        <a:t>https://viblo.asia/s/apache-kafka-tu-zero-den-one-aGK7jPbA5j2</a:t>
                      </a: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Partitions</a:t>
            </a:r>
            <a:endParaRPr lang="en-US"/>
          </a:p>
        </p:txBody>
      </p:sp>
      <p:sp>
        <p:nvSpPr>
          <p:cNvPr id="3" name="Text Box 2"/>
          <p:cNvSpPr txBox="1"/>
          <p:nvPr/>
        </p:nvSpPr>
        <p:spPr>
          <a:xfrm>
            <a:off x="1746885" y="2974975"/>
            <a:ext cx="477393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Ability of Apache Kafka to scale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9" name="Text Box 8"/>
          <p:cNvSpPr txBox="1"/>
          <p:nvPr/>
        </p:nvSpPr>
        <p:spPr>
          <a:xfrm>
            <a:off x="1746885" y="3669030"/>
            <a:ext cx="6387465" cy="460375"/>
          </a:xfrm>
          <a:prstGeom prst="rect">
            <a:avLst/>
          </a:prstGeom>
          <a:noFill/>
        </p:spPr>
        <p:txBody>
          <a:bodyPr wrap="none" rtlCol="0">
            <a:spAutoFit/>
          </a:bodyPr>
          <a:p>
            <a:r>
              <a:rPr lang="en-US" sz="1200" b="1">
                <a:latin typeface="文鼎ＰＬ简中楷" panose="02010600030101010101" charset="-122"/>
                <a:ea typeface="文鼎ＰＬ简中楷" panose="02010600030101010101" charset="-122"/>
              </a:rPr>
              <a:t>●</a:t>
            </a:r>
            <a:r>
              <a:rPr lang="en-US" sz="2400" b="1">
                <a:latin typeface="文鼎ＰＬ简中楷" panose="02010600030101010101" charset="-122"/>
                <a:ea typeface="文鼎ＰＬ简中楷" panose="02010600030101010101" charset="-122"/>
              </a:rPr>
              <a:t> </a:t>
            </a:r>
            <a:r>
              <a:rPr lang="en-US" sz="2400" b="1">
                <a:latin typeface="Lato" panose="020F0502020204030203" charset="0"/>
                <a:ea typeface="文鼎ＰＬ简中楷" panose="02010600030101010101" charset="-122"/>
                <a:cs typeface="Lato" panose="020F0502020204030203" charset="0"/>
              </a:rPr>
              <a:t>Live on a separate node in the Kafka cluster</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4" name="Text Box 3"/>
          <p:cNvSpPr txBox="1"/>
          <p:nvPr/>
        </p:nvSpPr>
        <p:spPr>
          <a:xfrm>
            <a:off x="1051560" y="1527175"/>
            <a:ext cx="2298700"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Why-Where?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0" name="Text Box 9"/>
          <p:cNvSpPr txBox="1"/>
          <p:nvPr/>
        </p:nvSpPr>
        <p:spPr>
          <a:xfrm>
            <a:off x="1746885" y="5159375"/>
            <a:ext cx="411670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Write to partition strategy </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2" name="Text Box 11"/>
          <p:cNvSpPr txBox="1"/>
          <p:nvPr/>
        </p:nvSpPr>
        <p:spPr>
          <a:xfrm>
            <a:off x="1051560" y="4423410"/>
            <a:ext cx="127571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How?</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
        <p:nvSpPr>
          <p:cNvPr id="15" name="Text Box 14"/>
          <p:cNvSpPr txBox="1"/>
          <p:nvPr/>
        </p:nvSpPr>
        <p:spPr>
          <a:xfrm>
            <a:off x="1746885" y="2251075"/>
            <a:ext cx="7012305" cy="460375"/>
          </a:xfrm>
          <a:prstGeom prst="rect">
            <a:avLst/>
          </a:prstGeom>
          <a:noFill/>
        </p:spPr>
        <p:txBody>
          <a:bodyPr wrap="none" rtlCol="0">
            <a:spAutoFit/>
          </a:bodyPr>
          <a:p>
            <a:r>
              <a:rPr lang="en-US" sz="12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a:t>
            </a:r>
            <a:r>
              <a:rPr lang="en-US" sz="2400" b="1">
                <a:solidFill>
                  <a:schemeClr val="tx1"/>
                </a:solidFill>
                <a:effectLst>
                  <a:outerShdw blurRad="38100" dist="19050" dir="2700000" algn="tl" rotWithShape="0">
                    <a:schemeClr val="dk1">
                      <a:alpha val="40000"/>
                    </a:schemeClr>
                  </a:outerShdw>
                </a:effectLst>
                <a:latin typeface="文鼎ＰＬ简中楷" panose="02010600030101010101" charset="-122"/>
                <a:ea typeface="文鼎ＰＬ简中楷" panose="02010600030101010101" charset="-122"/>
              </a:rPr>
              <a:t> </a:t>
            </a:r>
            <a:r>
              <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rPr>
              <a:t>Distributed system, limit read write on one node</a:t>
            </a:r>
            <a:endParaRPr lang="en-US" sz="2400" b="1">
              <a:solidFill>
                <a:schemeClr val="tx1"/>
              </a:solidFill>
              <a:effectLst>
                <a:outerShdw blurRad="38100" dist="19050" dir="2700000" algn="tl" rotWithShape="0">
                  <a:schemeClr val="dk1">
                    <a:alpha val="40000"/>
                  </a:schemeClr>
                </a:outerShdw>
              </a:effectLst>
              <a:latin typeface="Lato" panose="020F0502020204030203" charset="0"/>
              <a:ea typeface="文鼎ＰＬ简中楷" panose="02010600030101010101" charset="-122"/>
              <a:cs typeface="Lato" panose="020F050202020403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Partitions: Round Robin and Sticky Partitioner (Demo)</a:t>
            </a:r>
            <a:endParaRPr lang="en-US"/>
          </a:p>
        </p:txBody>
      </p:sp>
      <p:sp>
        <p:nvSpPr>
          <p:cNvPr id="5" name="Rectangles 4"/>
          <p:cNvSpPr/>
          <p:nvPr/>
        </p:nvSpPr>
        <p:spPr>
          <a:xfrm>
            <a:off x="3208655" y="1598295"/>
            <a:ext cx="7613015" cy="3689985"/>
          </a:xfrm>
          <a:prstGeom prst="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3569970" y="2001520"/>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3947795"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4914900" y="21088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ounded Rectangle 15"/>
          <p:cNvSpPr/>
          <p:nvPr/>
        </p:nvSpPr>
        <p:spPr>
          <a:xfrm>
            <a:off x="5861050"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ounded Rectangle 16"/>
          <p:cNvSpPr/>
          <p:nvPr/>
        </p:nvSpPr>
        <p:spPr>
          <a:xfrm>
            <a:off x="6807200"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Rectangles 22"/>
          <p:cNvSpPr/>
          <p:nvPr/>
        </p:nvSpPr>
        <p:spPr>
          <a:xfrm>
            <a:off x="3569970" y="3105785"/>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ounded Rectangle 23"/>
          <p:cNvSpPr/>
          <p:nvPr/>
        </p:nvSpPr>
        <p:spPr>
          <a:xfrm>
            <a:off x="3947795"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ounded Rectangle 24"/>
          <p:cNvSpPr/>
          <p:nvPr/>
        </p:nvSpPr>
        <p:spPr>
          <a:xfrm>
            <a:off x="4914900" y="321310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Rounded Rectangle 25"/>
          <p:cNvSpPr/>
          <p:nvPr/>
        </p:nvSpPr>
        <p:spPr>
          <a:xfrm>
            <a:off x="5861050"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Rounded Rectangle 26"/>
          <p:cNvSpPr/>
          <p:nvPr/>
        </p:nvSpPr>
        <p:spPr>
          <a:xfrm>
            <a:off x="6807200"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Rectangles 27"/>
          <p:cNvSpPr/>
          <p:nvPr/>
        </p:nvSpPr>
        <p:spPr>
          <a:xfrm>
            <a:off x="3569970" y="4163060"/>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Rounded Rectangle 28"/>
          <p:cNvSpPr/>
          <p:nvPr/>
        </p:nvSpPr>
        <p:spPr>
          <a:xfrm>
            <a:off x="3947795"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Rounded Rectangle 29"/>
          <p:cNvSpPr/>
          <p:nvPr/>
        </p:nvSpPr>
        <p:spPr>
          <a:xfrm>
            <a:off x="4914900" y="427037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Rounded Rectangle 30"/>
          <p:cNvSpPr/>
          <p:nvPr/>
        </p:nvSpPr>
        <p:spPr>
          <a:xfrm>
            <a:off x="5861050"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Rounded Rectangle 31"/>
          <p:cNvSpPr/>
          <p:nvPr/>
        </p:nvSpPr>
        <p:spPr>
          <a:xfrm>
            <a:off x="6807200"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Rectangles 37"/>
          <p:cNvSpPr/>
          <p:nvPr/>
        </p:nvSpPr>
        <p:spPr>
          <a:xfrm>
            <a:off x="8266430" y="2002155"/>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Broker1/Partition1</a:t>
            </a:r>
            <a:endParaRPr lang="en-US" sz="1600" b="1">
              <a:solidFill>
                <a:schemeClr val="tx1"/>
              </a:solidFill>
            </a:endParaRPr>
          </a:p>
        </p:txBody>
      </p:sp>
      <p:sp>
        <p:nvSpPr>
          <p:cNvPr id="39" name="Rectangles 38"/>
          <p:cNvSpPr/>
          <p:nvPr/>
        </p:nvSpPr>
        <p:spPr>
          <a:xfrm>
            <a:off x="8266430" y="3106420"/>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Broker2/Partition2</a:t>
            </a:r>
            <a:endParaRPr lang="en-US" sz="1600" b="1">
              <a:solidFill>
                <a:schemeClr val="tx1"/>
              </a:solidFill>
            </a:endParaRPr>
          </a:p>
        </p:txBody>
      </p:sp>
      <p:sp>
        <p:nvSpPr>
          <p:cNvPr id="40" name="Rectangles 39"/>
          <p:cNvSpPr/>
          <p:nvPr/>
        </p:nvSpPr>
        <p:spPr>
          <a:xfrm>
            <a:off x="8266430" y="4162425"/>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Broker3/Partition3</a:t>
            </a:r>
            <a:endParaRPr lang="en-US" sz="1600" b="1">
              <a:solidFill>
                <a:schemeClr val="tx1"/>
              </a:solidFill>
            </a:endParaRPr>
          </a:p>
        </p:txBody>
      </p:sp>
      <p:sp>
        <p:nvSpPr>
          <p:cNvPr id="41" name="Rounded Rectangle 40"/>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3" nodeType="withEffect">
                                  <p:stCondLst>
                                    <p:cond delay="0"/>
                                  </p:stCondLst>
                                  <p:childTnLst>
                                    <p:set>
                                      <p:cBhvr>
                                        <p:cTn id="32" dur="1" fill="hold">
                                          <p:stCondLst>
                                            <p:cond delay="0"/>
                                          </p:stCondLst>
                                        </p:cTn>
                                        <p:tgtEl>
                                          <p:spTgt spid="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4"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xit" presetSubtype="0" fill="hold" grpId="5"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6"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xit" presetSubtype="0" fill="hold" grpId="7"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8"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xit" presetSubtype="0" fill="hold" grpId="9"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xit" presetSubtype="0" fill="hold" grpId="11"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2"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xit" presetSubtype="0" fill="hold" grpId="13" nodeType="withEffect">
                                  <p:stCondLst>
                                    <p:cond delay="0"/>
                                  </p:stCondLst>
                                  <p:childTnLst>
                                    <p:set>
                                      <p:cBhvr>
                                        <p:cTn id="82" dur="1" fill="hold">
                                          <p:stCondLst>
                                            <p:cond delay="0"/>
                                          </p:stCondLst>
                                        </p:cTn>
                                        <p:tgtEl>
                                          <p:spTgt spid="4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4"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par>
                                <p:cTn id="91" presetID="1" presetClass="exit" presetSubtype="0" fill="hold" grpId="15"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16" nodeType="click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2"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par>
                                <p:cTn id="101" presetID="1" presetClass="exit" presetSubtype="0" fill="hold" grpId="17" nodeType="with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18" nodeType="click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xit" presetSubtype="0" fill="hold" grpId="19" nodeType="withEffect">
                                  <p:stCondLst>
                                    <p:cond delay="0"/>
                                  </p:stCondLst>
                                  <p:childTnLst>
                                    <p:set>
                                      <p:cBhvr>
                                        <p:cTn id="11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14" grpId="0" animBg="1"/>
      <p:bldP spid="16" grpId="0" animBg="1"/>
      <p:bldP spid="17" grpId="0" animBg="1"/>
      <p:bldP spid="25" grpId="0" animBg="1"/>
      <p:bldP spid="26" grpId="0" animBg="1"/>
      <p:bldP spid="27" grpId="0" animBg="1"/>
      <p:bldP spid="30" grpId="0" animBg="1"/>
      <p:bldP spid="31" grpId="0" animBg="1"/>
      <p:bldP spid="32" grpId="0" animBg="1"/>
      <p:bldP spid="14" grpId="1" animBg="1"/>
      <p:bldP spid="16" grpId="1" animBg="1"/>
      <p:bldP spid="17" grpId="1" animBg="1"/>
      <p:bldP spid="25" grpId="1" animBg="1"/>
      <p:bldP spid="26" grpId="1" animBg="1"/>
      <p:bldP spid="27" grpId="1" animBg="1"/>
      <p:bldP spid="30" grpId="1" animBg="1"/>
      <p:bldP spid="31" grpId="1" animBg="1"/>
      <p:bldP spid="32" grpId="1" animBg="1"/>
      <p:bldP spid="41" grpId="2" animBg="1"/>
      <p:bldP spid="14" grpId="2" animBg="1"/>
      <p:bldP spid="41" grpId="3" animBg="1"/>
      <p:bldP spid="41" grpId="4" animBg="1"/>
      <p:bldP spid="25" grpId="2" animBg="1"/>
      <p:bldP spid="41" grpId="5" animBg="1"/>
      <p:bldP spid="41" grpId="6" animBg="1"/>
      <p:bldP spid="30" grpId="2" animBg="1"/>
      <p:bldP spid="41" grpId="7" animBg="1"/>
      <p:bldP spid="41" grpId="8" animBg="1"/>
      <p:bldP spid="16" grpId="2" animBg="1"/>
      <p:bldP spid="41" grpId="9" animBg="1"/>
      <p:bldP spid="41" grpId="10" animBg="1"/>
      <p:bldP spid="26" grpId="2" animBg="1"/>
      <p:bldP spid="41" grpId="11" animBg="1"/>
      <p:bldP spid="41" grpId="12" animBg="1"/>
      <p:bldP spid="31" grpId="2" animBg="1"/>
      <p:bldP spid="41" grpId="13" animBg="1"/>
      <p:bldP spid="41" grpId="14" animBg="1"/>
      <p:bldP spid="17" grpId="2" animBg="1"/>
      <p:bldP spid="41" grpId="15" animBg="1"/>
      <p:bldP spid="41" grpId="16" animBg="1"/>
      <p:bldP spid="27" grpId="2" animBg="1"/>
      <p:bldP spid="41" grpId="17" animBg="1"/>
      <p:bldP spid="41" grpId="18" animBg="1"/>
      <p:bldP spid="32" grpId="2" animBg="1"/>
      <p:bldP spid="41" grpId="19"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1325563"/>
          </a:xfrm>
        </p:spPr>
        <p:txBody>
          <a:bodyPr/>
          <a:p>
            <a:r>
              <a:rPr lang="en-US"/>
              <a:t>Partitions: Key (Demo)</a:t>
            </a:r>
            <a:endParaRPr lang="en-US"/>
          </a:p>
        </p:txBody>
      </p:sp>
      <p:sp>
        <p:nvSpPr>
          <p:cNvPr id="5" name="Rectangles 4"/>
          <p:cNvSpPr/>
          <p:nvPr/>
        </p:nvSpPr>
        <p:spPr>
          <a:xfrm>
            <a:off x="3208655" y="1598295"/>
            <a:ext cx="7613015" cy="3689985"/>
          </a:xfrm>
          <a:prstGeom prst="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3569970" y="2001520"/>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3947795"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4914900" y="21088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1</a:t>
            </a:r>
            <a:endParaRPr lang="en-US" b="1"/>
          </a:p>
        </p:txBody>
      </p:sp>
      <p:sp>
        <p:nvSpPr>
          <p:cNvPr id="16" name="Rounded Rectangle 15"/>
          <p:cNvSpPr/>
          <p:nvPr/>
        </p:nvSpPr>
        <p:spPr>
          <a:xfrm>
            <a:off x="5861050"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1</a:t>
            </a:r>
            <a:endParaRPr lang="en-US" b="1"/>
          </a:p>
        </p:txBody>
      </p:sp>
      <p:sp>
        <p:nvSpPr>
          <p:cNvPr id="17" name="Rounded Rectangle 16"/>
          <p:cNvSpPr/>
          <p:nvPr/>
        </p:nvSpPr>
        <p:spPr>
          <a:xfrm>
            <a:off x="6807200" y="210947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5</a:t>
            </a:r>
            <a:endParaRPr lang="en-US" b="1"/>
          </a:p>
        </p:txBody>
      </p:sp>
      <p:sp>
        <p:nvSpPr>
          <p:cNvPr id="23" name="Rectangles 22"/>
          <p:cNvSpPr/>
          <p:nvPr/>
        </p:nvSpPr>
        <p:spPr>
          <a:xfrm>
            <a:off x="3569970" y="3105785"/>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ounded Rectangle 23"/>
          <p:cNvSpPr/>
          <p:nvPr/>
        </p:nvSpPr>
        <p:spPr>
          <a:xfrm>
            <a:off x="3947795"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Rounded Rectangle 24"/>
          <p:cNvSpPr/>
          <p:nvPr/>
        </p:nvSpPr>
        <p:spPr>
          <a:xfrm>
            <a:off x="4914900" y="321310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2</a:t>
            </a:r>
            <a:endParaRPr lang="en-US" b="1"/>
          </a:p>
        </p:txBody>
      </p:sp>
      <p:sp>
        <p:nvSpPr>
          <p:cNvPr id="26" name="Rounded Rectangle 25"/>
          <p:cNvSpPr/>
          <p:nvPr/>
        </p:nvSpPr>
        <p:spPr>
          <a:xfrm>
            <a:off x="5861050"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3</a:t>
            </a:r>
            <a:endParaRPr lang="en-US" b="1"/>
          </a:p>
        </p:txBody>
      </p:sp>
      <p:sp>
        <p:nvSpPr>
          <p:cNvPr id="27" name="Rounded Rectangle 26"/>
          <p:cNvSpPr/>
          <p:nvPr/>
        </p:nvSpPr>
        <p:spPr>
          <a:xfrm>
            <a:off x="6807200" y="321373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3</a:t>
            </a:r>
            <a:endParaRPr lang="en-US" b="1"/>
          </a:p>
        </p:txBody>
      </p:sp>
      <p:sp>
        <p:nvSpPr>
          <p:cNvPr id="28" name="Rectangles 27"/>
          <p:cNvSpPr/>
          <p:nvPr/>
        </p:nvSpPr>
        <p:spPr>
          <a:xfrm>
            <a:off x="3569970" y="4163060"/>
            <a:ext cx="4292600" cy="70548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Rounded Rectangle 28"/>
          <p:cNvSpPr/>
          <p:nvPr/>
        </p:nvSpPr>
        <p:spPr>
          <a:xfrm>
            <a:off x="3947795"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Rounded Rectangle 29"/>
          <p:cNvSpPr/>
          <p:nvPr/>
        </p:nvSpPr>
        <p:spPr>
          <a:xfrm>
            <a:off x="4914900" y="4270375"/>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4</a:t>
            </a:r>
            <a:endParaRPr lang="en-US" b="1"/>
          </a:p>
        </p:txBody>
      </p:sp>
      <p:sp>
        <p:nvSpPr>
          <p:cNvPr id="31" name="Rounded Rectangle 30"/>
          <p:cNvSpPr/>
          <p:nvPr/>
        </p:nvSpPr>
        <p:spPr>
          <a:xfrm>
            <a:off x="5861050"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4</a:t>
            </a:r>
            <a:endParaRPr lang="en-US" b="1"/>
          </a:p>
        </p:txBody>
      </p:sp>
      <p:sp>
        <p:nvSpPr>
          <p:cNvPr id="32" name="Rounded Rectangle 31"/>
          <p:cNvSpPr/>
          <p:nvPr/>
        </p:nvSpPr>
        <p:spPr>
          <a:xfrm>
            <a:off x="6807200" y="427101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4</a:t>
            </a:r>
            <a:endParaRPr lang="en-US" b="1"/>
          </a:p>
        </p:txBody>
      </p:sp>
      <p:sp>
        <p:nvSpPr>
          <p:cNvPr id="38" name="Rectangles 37"/>
          <p:cNvSpPr/>
          <p:nvPr/>
        </p:nvSpPr>
        <p:spPr>
          <a:xfrm>
            <a:off x="8266430" y="2002155"/>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Broker1/Partition1</a:t>
            </a:r>
            <a:endParaRPr lang="en-US" sz="1600" b="1">
              <a:solidFill>
                <a:schemeClr val="tx1"/>
              </a:solidFill>
            </a:endParaRPr>
          </a:p>
        </p:txBody>
      </p:sp>
      <p:sp>
        <p:nvSpPr>
          <p:cNvPr id="39" name="Rectangles 38"/>
          <p:cNvSpPr/>
          <p:nvPr/>
        </p:nvSpPr>
        <p:spPr>
          <a:xfrm>
            <a:off x="8266430" y="3106420"/>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Broker2/Partition2</a:t>
            </a:r>
            <a:endParaRPr lang="en-US" sz="1600" b="1">
              <a:solidFill>
                <a:schemeClr val="tx1"/>
              </a:solidFill>
            </a:endParaRPr>
          </a:p>
        </p:txBody>
      </p:sp>
      <p:sp>
        <p:nvSpPr>
          <p:cNvPr id="40" name="Rectangles 39"/>
          <p:cNvSpPr/>
          <p:nvPr/>
        </p:nvSpPr>
        <p:spPr>
          <a:xfrm>
            <a:off x="8266430" y="4162425"/>
            <a:ext cx="2155825" cy="705485"/>
          </a:xfrm>
          <a:prstGeom prst="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tx1"/>
                </a:solidFill>
              </a:rPr>
              <a:t>Broker3/Partition3</a:t>
            </a:r>
            <a:endParaRPr lang="en-US" sz="1600" b="1">
              <a:solidFill>
                <a:schemeClr val="tx1"/>
              </a:solidFill>
            </a:endParaRPr>
          </a:p>
        </p:txBody>
      </p:sp>
      <p:sp>
        <p:nvSpPr>
          <p:cNvPr id="41" name="Rounded Rectangle 40"/>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1</a:t>
            </a:r>
            <a:endParaRPr lang="en-US" b="1"/>
          </a:p>
        </p:txBody>
      </p:sp>
      <p:sp>
        <p:nvSpPr>
          <p:cNvPr id="3" name="Rounded Rectangle 2"/>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2</a:t>
            </a:r>
            <a:endParaRPr lang="en-US" b="1"/>
          </a:p>
        </p:txBody>
      </p:sp>
      <p:sp>
        <p:nvSpPr>
          <p:cNvPr id="8" name="Rounded Rectangle 7"/>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5</a:t>
            </a:r>
            <a:endParaRPr lang="en-US" b="1"/>
          </a:p>
        </p:txBody>
      </p:sp>
      <p:sp>
        <p:nvSpPr>
          <p:cNvPr id="7" name="Rounded Rectangle 6"/>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4</a:t>
            </a:r>
            <a:endParaRPr lang="en-US" b="1"/>
          </a:p>
        </p:txBody>
      </p:sp>
      <p:sp>
        <p:nvSpPr>
          <p:cNvPr id="4" name="Rounded Rectangle 3"/>
          <p:cNvSpPr/>
          <p:nvPr/>
        </p:nvSpPr>
        <p:spPr>
          <a:xfrm>
            <a:off x="1802130" y="3183890"/>
            <a:ext cx="694690" cy="49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3</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hidden"/>
                                      </p:to>
                                    </p:set>
                                  </p:childTnLst>
                                </p:cTn>
                              </p:par>
                              <p:par>
                                <p:cTn id="35" presetID="1" presetClass="entr" presetSubtype="0" fill="hold" grpId="2"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1" presetClass="entr" presetSubtype="0" fill="hold" grpId="2"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2"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xit" presetSubtype="0" fill="hold" grpId="3"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xit" presetSubtype="0" fill="hold" grpId="3" nodeType="withEffect">
                                  <p:stCondLst>
                                    <p:cond delay="0"/>
                                  </p:stCondLst>
                                  <p:childTnLst>
                                    <p:set>
                                      <p:cBhvr>
                                        <p:cTn id="76" dur="1" fill="hold">
                                          <p:stCondLst>
                                            <p:cond delay="0"/>
                                          </p:stCondLst>
                                        </p:cTn>
                                        <p:tgtEl>
                                          <p:spTgt spid="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xit" presetSubtype="0" fill="hold" grpId="5" nodeType="with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6" nodeType="click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grpId="7" nodeType="withEffect">
                                  <p:stCondLst>
                                    <p:cond delay="0"/>
                                  </p:stCondLst>
                                  <p:childTnLst>
                                    <p:set>
                                      <p:cBhvr>
                                        <p:cTn id="96" dur="1" fill="hold">
                                          <p:stCondLst>
                                            <p:cond delay="0"/>
                                          </p:stCondLst>
                                        </p:cTn>
                                        <p:tgtEl>
                                          <p:spTgt spid="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2" nodeType="clickEffect">
                                  <p:stCondLst>
                                    <p:cond delay="0"/>
                                  </p:stCondLst>
                                  <p:childTnLst>
                                    <p:set>
                                      <p:cBhvr>
                                        <p:cTn id="100" dur="1" fill="hold">
                                          <p:stCondLst>
                                            <p:cond delay="0"/>
                                          </p:stCondLst>
                                        </p:cTn>
                                        <p:tgtEl>
                                          <p:spTgt spid="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 nodeType="click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par>
                                <p:cTn id="105" presetID="1" presetClass="exit" presetSubtype="0" fill="hold" grpId="3" nodeType="withEffect">
                                  <p:stCondLst>
                                    <p:cond delay="0"/>
                                  </p:stCondLst>
                                  <p:childTnLst>
                                    <p:set>
                                      <p:cBhvr>
                                        <p:cTn id="106" dur="1" fill="hold">
                                          <p:stCondLst>
                                            <p:cond delay="0"/>
                                          </p:stCondLst>
                                        </p:cTn>
                                        <p:tgtEl>
                                          <p:spTgt spid="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4"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5" nodeType="withEffect">
                                  <p:stCondLst>
                                    <p:cond delay="0"/>
                                  </p:stCondLst>
                                  <p:childTnLst>
                                    <p:set>
                                      <p:cBhvr>
                                        <p:cTn id="1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5" grpId="0" animBg="1"/>
      <p:bldP spid="26" grpId="0" animBg="1"/>
      <p:bldP spid="27" grpId="0" animBg="1"/>
      <p:bldP spid="30" grpId="0" animBg="1"/>
      <p:bldP spid="31" grpId="0" animBg="1"/>
      <p:bldP spid="32" grpId="0" animBg="1"/>
      <p:bldP spid="14" grpId="1" animBg="1"/>
      <p:bldP spid="16" grpId="1" animBg="1"/>
      <p:bldP spid="17" grpId="1" animBg="1"/>
      <p:bldP spid="25" grpId="1" animBg="1"/>
      <p:bldP spid="26" grpId="1" animBg="1"/>
      <p:bldP spid="27" grpId="1" animBg="1"/>
      <p:bldP spid="30" grpId="1" animBg="1"/>
      <p:bldP spid="31" grpId="1" animBg="1"/>
      <p:bldP spid="32" grpId="1" animBg="1"/>
      <p:bldP spid="3" grpId="0" bldLvl="0" animBg="1"/>
      <p:bldP spid="4" grpId="0" bldLvl="0" animBg="1"/>
      <p:bldP spid="7" grpId="0" bldLvl="0" animBg="1"/>
      <p:bldP spid="8" grpId="0" bldLvl="0" animBg="1"/>
      <p:bldP spid="3" grpId="1" animBg="1"/>
      <p:bldP spid="4" grpId="1" animBg="1"/>
      <p:bldP spid="7" grpId="1" animBg="1"/>
      <p:bldP spid="8" grpId="1" animBg="1"/>
      <p:bldP spid="41" grpId="0" animBg="1"/>
      <p:bldP spid="14" grpId="2" animBg="1"/>
      <p:bldP spid="41" grpId="1" animBg="1"/>
      <p:bldP spid="41" grpId="2" animBg="1"/>
      <p:bldP spid="16" grpId="2" animBg="1"/>
      <p:bldP spid="3" grpId="2" bldLvl="0" animBg="1"/>
      <p:bldP spid="3" grpId="3" animBg="1"/>
      <p:bldP spid="25" grpId="2" animBg="1"/>
      <p:bldP spid="8" grpId="2" bldLvl="0" animBg="1"/>
      <p:bldP spid="17" grpId="2" animBg="1"/>
      <p:bldP spid="8" grpId="3" animBg="1"/>
      <p:bldP spid="7" grpId="2" animBg="1"/>
      <p:bldP spid="30" grpId="2" animBg="1"/>
      <p:bldP spid="7" grpId="3" animBg="1"/>
      <p:bldP spid="7" grpId="4" animBg="1"/>
      <p:bldP spid="31" grpId="2" animBg="1"/>
      <p:bldP spid="7" grpId="5" animBg="1"/>
      <p:bldP spid="7" grpId="6" animBg="1"/>
      <p:bldP spid="32" grpId="2" animBg="1"/>
      <p:bldP spid="7" grpId="7" animBg="1"/>
      <p:bldP spid="4" grpId="2" animBg="1"/>
      <p:bldP spid="26" grpId="2" animBg="1"/>
      <p:bldP spid="4" grpId="3" animBg="1"/>
      <p:bldP spid="4" grpId="4" animBg="1"/>
      <p:bldP spid="27" grpId="2" animBg="1"/>
      <p:bldP spid="4"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Brokers and Clusters</a:t>
            </a:r>
            <a:endParaRPr lang="en-US"/>
          </a:p>
        </p:txBody>
      </p:sp>
      <p:pic>
        <p:nvPicPr>
          <p:cNvPr id="8" name="Picture 7" descr="kafka-1"/>
          <p:cNvPicPr>
            <a:picLocks noChangeAspect="1"/>
          </p:cNvPicPr>
          <p:nvPr/>
        </p:nvPicPr>
        <p:blipFill>
          <a:blip r:embed="rId1"/>
          <a:stretch>
            <a:fillRect/>
          </a:stretch>
        </p:blipFill>
        <p:spPr>
          <a:xfrm>
            <a:off x="3977005" y="1613535"/>
            <a:ext cx="4237355" cy="1711960"/>
          </a:xfrm>
          <a:prstGeom prst="rect">
            <a:avLst/>
          </a:prstGeom>
        </p:spPr>
      </p:pic>
      <p:pic>
        <p:nvPicPr>
          <p:cNvPr id="9" name="Picture 8" descr="kafka2"/>
          <p:cNvPicPr>
            <a:picLocks noChangeAspect="1"/>
          </p:cNvPicPr>
          <p:nvPr/>
        </p:nvPicPr>
        <p:blipFill>
          <a:blip r:embed="rId2"/>
          <a:stretch>
            <a:fillRect/>
          </a:stretch>
        </p:blipFill>
        <p:spPr>
          <a:xfrm>
            <a:off x="4232910" y="2042795"/>
            <a:ext cx="1678940" cy="853440"/>
          </a:xfrm>
          <a:prstGeom prst="rect">
            <a:avLst/>
          </a:prstGeom>
        </p:spPr>
      </p:pic>
      <p:pic>
        <p:nvPicPr>
          <p:cNvPr id="10" name="Picture 9" descr="kafka3"/>
          <p:cNvPicPr>
            <a:picLocks noChangeAspect="1"/>
          </p:cNvPicPr>
          <p:nvPr/>
        </p:nvPicPr>
        <p:blipFill>
          <a:blip r:embed="rId3"/>
          <a:stretch>
            <a:fillRect/>
          </a:stretch>
        </p:blipFill>
        <p:spPr>
          <a:xfrm>
            <a:off x="6260465" y="2042795"/>
            <a:ext cx="1678940" cy="853440"/>
          </a:xfrm>
          <a:prstGeom prst="rect">
            <a:avLst/>
          </a:prstGeom>
        </p:spPr>
      </p:pic>
      <p:pic>
        <p:nvPicPr>
          <p:cNvPr id="12" name="Picture 11" descr="kafka5"/>
          <p:cNvPicPr>
            <a:picLocks noChangeAspect="1"/>
          </p:cNvPicPr>
          <p:nvPr/>
        </p:nvPicPr>
        <p:blipFill>
          <a:blip r:embed="rId4"/>
          <a:stretch>
            <a:fillRect/>
          </a:stretch>
        </p:blipFill>
        <p:spPr>
          <a:xfrm>
            <a:off x="1208405" y="3183255"/>
            <a:ext cx="1999615" cy="1019175"/>
          </a:xfrm>
          <a:prstGeom prst="rect">
            <a:avLst/>
          </a:prstGeom>
        </p:spPr>
      </p:pic>
      <p:cxnSp>
        <p:nvCxnSpPr>
          <p:cNvPr id="13" name="Elbow Connector 12"/>
          <p:cNvCxnSpPr>
            <a:stCxn id="12" idx="0"/>
            <a:endCxn id="8" idx="1"/>
          </p:cNvCxnSpPr>
          <p:nvPr/>
        </p:nvCxnSpPr>
        <p:spPr>
          <a:xfrm rot="16200000">
            <a:off x="2735898" y="1942148"/>
            <a:ext cx="713740" cy="1768475"/>
          </a:xfrm>
          <a:prstGeom prst="bentConnector2">
            <a:avLst/>
          </a:prstGeom>
          <a:ln w="31750">
            <a:solidFill>
              <a:schemeClr val="tx1"/>
            </a:solidFill>
            <a:tailEnd type="triangle" w="lg" len="lg"/>
          </a:ln>
        </p:spPr>
        <p:style>
          <a:lnRef idx="1">
            <a:schemeClr val="dk1"/>
          </a:lnRef>
          <a:fillRef idx="0">
            <a:schemeClr val="dk1"/>
          </a:fillRef>
          <a:effectRef idx="0">
            <a:schemeClr val="dk1"/>
          </a:effectRef>
          <a:fontRef idx="minor">
            <a:schemeClr val="tx1"/>
          </a:fontRef>
        </p:style>
      </p:cxnSp>
      <p:sp>
        <p:nvSpPr>
          <p:cNvPr id="18" name="Rectangles 17"/>
          <p:cNvSpPr/>
          <p:nvPr/>
        </p:nvSpPr>
        <p:spPr>
          <a:xfrm>
            <a:off x="3590925" y="1325880"/>
            <a:ext cx="5010150" cy="4914900"/>
          </a:xfrm>
          <a:prstGeom prst="rect">
            <a:avLst/>
          </a:prstGeom>
          <a:noFill/>
          <a:ln w="19050">
            <a:solidFill>
              <a:srgbClr val="20202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1156335" y="2469515"/>
            <a:ext cx="1052195" cy="583565"/>
          </a:xfrm>
          <a:prstGeom prst="rect">
            <a:avLst/>
          </a:prstGeom>
          <a:noFill/>
        </p:spPr>
        <p:txBody>
          <a:bodyPr wrap="none" rtlCol="0">
            <a:spAutoFit/>
          </a:bodyPr>
          <a:p>
            <a:pPr algn="r"/>
            <a:r>
              <a:rPr lang="en-US" sz="1600">
                <a:latin typeface="Lato" panose="020F0502020204030203" charset="0"/>
                <a:cs typeface="Lato" panose="020F0502020204030203" charset="0"/>
              </a:rPr>
              <a:t>Messages</a:t>
            </a:r>
            <a:endParaRPr lang="en-US" sz="1600">
              <a:latin typeface="Lato" panose="020F0502020204030203" charset="0"/>
              <a:cs typeface="Lato" panose="020F0502020204030203" charset="0"/>
            </a:endParaRPr>
          </a:p>
          <a:p>
            <a:pPr algn="r"/>
            <a:r>
              <a:rPr lang="en-US" sz="1600">
                <a:latin typeface="Lato" panose="020F0502020204030203" charset="0"/>
                <a:cs typeface="Lato" panose="020F0502020204030203" charset="0"/>
              </a:rPr>
              <a:t>for A/0</a:t>
            </a:r>
            <a:endParaRPr lang="en-US" sz="1600">
              <a:latin typeface="Lato" panose="020F0502020204030203" charset="0"/>
              <a:cs typeface="Lato" panose="020F0502020204030203" charset="0"/>
            </a:endParaRPr>
          </a:p>
        </p:txBody>
      </p:sp>
      <p:sp>
        <p:nvSpPr>
          <p:cNvPr id="20" name="Text Box 19"/>
          <p:cNvSpPr txBox="1"/>
          <p:nvPr/>
        </p:nvSpPr>
        <p:spPr>
          <a:xfrm>
            <a:off x="4625340" y="2957195"/>
            <a:ext cx="815975" cy="337185"/>
          </a:xfrm>
          <a:prstGeom prst="rect">
            <a:avLst/>
          </a:prstGeom>
          <a:noFill/>
        </p:spPr>
        <p:txBody>
          <a:bodyPr wrap="none" rtlCol="0">
            <a:spAutoFit/>
          </a:bodyPr>
          <a:p>
            <a:r>
              <a:rPr lang="en-US" sz="1600"/>
              <a:t>Leader</a:t>
            </a:r>
            <a:endParaRPr lang="en-US" sz="1600"/>
          </a:p>
        </p:txBody>
      </p:sp>
      <p:sp>
        <p:nvSpPr>
          <p:cNvPr id="21" name="Text Box 20"/>
          <p:cNvSpPr txBox="1"/>
          <p:nvPr/>
        </p:nvSpPr>
        <p:spPr>
          <a:xfrm>
            <a:off x="5416550" y="988695"/>
            <a:ext cx="1459865" cy="337185"/>
          </a:xfrm>
          <a:prstGeom prst="rect">
            <a:avLst/>
          </a:prstGeom>
          <a:noFill/>
        </p:spPr>
        <p:txBody>
          <a:bodyPr wrap="none" rtlCol="0">
            <a:spAutoFit/>
          </a:bodyPr>
          <a:p>
            <a:r>
              <a:rPr lang="en-US" sz="1600" b="1"/>
              <a:t>Kafka cluster</a:t>
            </a:r>
            <a:endParaRPr lang="en-US" sz="1600" b="1"/>
          </a:p>
        </p:txBody>
      </p:sp>
      <p:pic>
        <p:nvPicPr>
          <p:cNvPr id="22" name="Picture 21" descr="kafka6"/>
          <p:cNvPicPr>
            <a:picLocks noChangeAspect="1"/>
          </p:cNvPicPr>
          <p:nvPr/>
        </p:nvPicPr>
        <p:blipFill>
          <a:blip r:embed="rId5"/>
          <a:stretch>
            <a:fillRect/>
          </a:stretch>
        </p:blipFill>
        <p:spPr>
          <a:xfrm>
            <a:off x="3977005" y="4088130"/>
            <a:ext cx="4236720" cy="1711325"/>
          </a:xfrm>
          <a:prstGeom prst="rect">
            <a:avLst/>
          </a:prstGeom>
        </p:spPr>
      </p:pic>
      <p:pic>
        <p:nvPicPr>
          <p:cNvPr id="24" name="Picture 23" descr="kafka2"/>
          <p:cNvPicPr>
            <a:picLocks noChangeAspect="1"/>
          </p:cNvPicPr>
          <p:nvPr/>
        </p:nvPicPr>
        <p:blipFill>
          <a:blip r:embed="rId2"/>
          <a:stretch>
            <a:fillRect/>
          </a:stretch>
        </p:blipFill>
        <p:spPr>
          <a:xfrm>
            <a:off x="4232910" y="4608195"/>
            <a:ext cx="1678940" cy="853440"/>
          </a:xfrm>
          <a:prstGeom prst="rect">
            <a:avLst/>
          </a:prstGeom>
        </p:spPr>
      </p:pic>
      <p:pic>
        <p:nvPicPr>
          <p:cNvPr id="25" name="Picture 24" descr="kafka3"/>
          <p:cNvPicPr>
            <a:picLocks noChangeAspect="1"/>
          </p:cNvPicPr>
          <p:nvPr/>
        </p:nvPicPr>
        <p:blipFill>
          <a:blip r:embed="rId3"/>
          <a:stretch>
            <a:fillRect/>
          </a:stretch>
        </p:blipFill>
        <p:spPr>
          <a:xfrm>
            <a:off x="6260465" y="4608195"/>
            <a:ext cx="1678940" cy="853440"/>
          </a:xfrm>
          <a:prstGeom prst="rect">
            <a:avLst/>
          </a:prstGeom>
        </p:spPr>
      </p:pic>
      <p:pic>
        <p:nvPicPr>
          <p:cNvPr id="26" name="Picture 25" descr="kafka9"/>
          <p:cNvPicPr>
            <a:picLocks noChangeAspect="1"/>
          </p:cNvPicPr>
          <p:nvPr/>
        </p:nvPicPr>
        <p:blipFill>
          <a:blip r:embed="rId6"/>
          <a:stretch>
            <a:fillRect/>
          </a:stretch>
        </p:blipFill>
        <p:spPr>
          <a:xfrm>
            <a:off x="8942070" y="3183255"/>
            <a:ext cx="2000885" cy="1020445"/>
          </a:xfrm>
          <a:prstGeom prst="rect">
            <a:avLst/>
          </a:prstGeom>
        </p:spPr>
      </p:pic>
      <p:cxnSp>
        <p:nvCxnSpPr>
          <p:cNvPr id="29" name="Elbow Connector 28"/>
          <p:cNvCxnSpPr>
            <a:stCxn id="12" idx="2"/>
            <a:endCxn id="22" idx="1"/>
          </p:cNvCxnSpPr>
          <p:nvPr/>
        </p:nvCxnSpPr>
        <p:spPr>
          <a:xfrm rot="5400000" flipV="1">
            <a:off x="2721610" y="3688715"/>
            <a:ext cx="741680" cy="1768475"/>
          </a:xfrm>
          <a:prstGeom prst="bentConnector2">
            <a:avLst/>
          </a:prstGeom>
          <a:ln w="31750" cmpd="sng">
            <a:solidFill>
              <a:srgbClr val="20202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56335" y="4281170"/>
            <a:ext cx="1052195" cy="583565"/>
          </a:xfrm>
          <a:prstGeom prst="rect">
            <a:avLst/>
          </a:prstGeom>
          <a:noFill/>
        </p:spPr>
        <p:txBody>
          <a:bodyPr wrap="none" rtlCol="0">
            <a:spAutoFit/>
          </a:bodyPr>
          <a:p>
            <a:pPr algn="r"/>
            <a:r>
              <a:rPr lang="en-US" sz="1600">
                <a:latin typeface="Lato" panose="020F0502020204030203" charset="0"/>
                <a:cs typeface="Lato" panose="020F0502020204030203" charset="0"/>
              </a:rPr>
              <a:t>Messages</a:t>
            </a:r>
            <a:endParaRPr lang="en-US" sz="1600">
              <a:latin typeface="Lato" panose="020F0502020204030203" charset="0"/>
              <a:cs typeface="Lato" panose="020F0502020204030203" charset="0"/>
            </a:endParaRPr>
          </a:p>
          <a:p>
            <a:pPr algn="r"/>
            <a:r>
              <a:rPr lang="en-US" sz="1600">
                <a:latin typeface="Lato" panose="020F0502020204030203" charset="0"/>
                <a:cs typeface="Lato" panose="020F0502020204030203" charset="0"/>
              </a:rPr>
              <a:t>for A/1</a:t>
            </a:r>
            <a:endParaRPr lang="en-US" sz="1600">
              <a:latin typeface="Lato" panose="020F0502020204030203" charset="0"/>
              <a:cs typeface="Lato" panose="020F0502020204030203" charset="0"/>
            </a:endParaRPr>
          </a:p>
        </p:txBody>
      </p:sp>
      <p:cxnSp>
        <p:nvCxnSpPr>
          <p:cNvPr id="31" name="Elbow Connector 30"/>
          <p:cNvCxnSpPr>
            <a:stCxn id="8" idx="3"/>
            <a:endCxn id="26" idx="0"/>
          </p:cNvCxnSpPr>
          <p:nvPr/>
        </p:nvCxnSpPr>
        <p:spPr>
          <a:xfrm>
            <a:off x="8214360" y="2469515"/>
            <a:ext cx="1728470" cy="713740"/>
          </a:xfrm>
          <a:prstGeom prst="bentConnector2">
            <a:avLst/>
          </a:prstGeom>
          <a:ln w="3175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3"/>
            <a:endCxn id="26" idx="2"/>
          </p:cNvCxnSpPr>
          <p:nvPr/>
        </p:nvCxnSpPr>
        <p:spPr>
          <a:xfrm flipV="1">
            <a:off x="8213725" y="4203700"/>
            <a:ext cx="1729105" cy="740410"/>
          </a:xfrm>
          <a:prstGeom prst="bentConnector2">
            <a:avLst/>
          </a:prstGeom>
          <a:ln w="3175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 Box 32"/>
          <p:cNvSpPr txBox="1"/>
          <p:nvPr/>
        </p:nvSpPr>
        <p:spPr>
          <a:xfrm>
            <a:off x="9942830" y="2469515"/>
            <a:ext cx="1052195" cy="583565"/>
          </a:xfrm>
          <a:prstGeom prst="rect">
            <a:avLst/>
          </a:prstGeom>
          <a:noFill/>
        </p:spPr>
        <p:txBody>
          <a:bodyPr wrap="none" rtlCol="0">
            <a:spAutoFit/>
          </a:bodyPr>
          <a:p>
            <a:pPr algn="l"/>
            <a:r>
              <a:rPr lang="en-US" sz="1600">
                <a:latin typeface="Lato" panose="020F0502020204030203" charset="0"/>
                <a:cs typeface="Lato" panose="020F0502020204030203" charset="0"/>
              </a:rPr>
              <a:t>Messages</a:t>
            </a:r>
            <a:endParaRPr lang="en-US" sz="1600">
              <a:latin typeface="Lato" panose="020F0502020204030203" charset="0"/>
              <a:cs typeface="Lato" panose="020F0502020204030203" charset="0"/>
            </a:endParaRPr>
          </a:p>
          <a:p>
            <a:pPr algn="l"/>
            <a:r>
              <a:rPr lang="en-US" sz="1600">
                <a:latin typeface="Lato" panose="020F0502020204030203" charset="0"/>
                <a:cs typeface="Lato" panose="020F0502020204030203" charset="0"/>
              </a:rPr>
              <a:t>from A/0</a:t>
            </a:r>
            <a:endParaRPr lang="en-US" sz="1600">
              <a:latin typeface="Lato" panose="020F0502020204030203" charset="0"/>
              <a:cs typeface="Lato" panose="020F0502020204030203" charset="0"/>
            </a:endParaRPr>
          </a:p>
        </p:txBody>
      </p:sp>
      <p:sp>
        <p:nvSpPr>
          <p:cNvPr id="34" name="Text Box 33"/>
          <p:cNvSpPr txBox="1"/>
          <p:nvPr/>
        </p:nvSpPr>
        <p:spPr>
          <a:xfrm>
            <a:off x="9942830" y="4282440"/>
            <a:ext cx="1052195" cy="583565"/>
          </a:xfrm>
          <a:prstGeom prst="rect">
            <a:avLst/>
          </a:prstGeom>
          <a:noFill/>
        </p:spPr>
        <p:txBody>
          <a:bodyPr wrap="none" rtlCol="0">
            <a:spAutoFit/>
          </a:bodyPr>
          <a:p>
            <a:pPr algn="l"/>
            <a:r>
              <a:rPr lang="en-US" sz="1600">
                <a:latin typeface="Lato" panose="020F0502020204030203" charset="0"/>
                <a:cs typeface="Lato" panose="020F0502020204030203" charset="0"/>
              </a:rPr>
              <a:t>Messages</a:t>
            </a:r>
            <a:endParaRPr lang="en-US" sz="1600">
              <a:latin typeface="Lato" panose="020F0502020204030203" charset="0"/>
              <a:cs typeface="Lato" panose="020F0502020204030203" charset="0"/>
            </a:endParaRPr>
          </a:p>
          <a:p>
            <a:pPr algn="l"/>
            <a:r>
              <a:rPr lang="en-US" sz="1600">
                <a:latin typeface="Lato" panose="020F0502020204030203" charset="0"/>
                <a:cs typeface="Lato" panose="020F0502020204030203" charset="0"/>
              </a:rPr>
              <a:t>from A/1</a:t>
            </a:r>
            <a:endParaRPr lang="en-US" sz="1600">
              <a:latin typeface="Lato" panose="020F0502020204030203" charset="0"/>
              <a:cs typeface="Lato" panose="020F0502020204030203" charset="0"/>
            </a:endParaRPr>
          </a:p>
        </p:txBody>
      </p:sp>
      <p:cxnSp>
        <p:nvCxnSpPr>
          <p:cNvPr id="37" name="Straight Arrow Connector 36"/>
          <p:cNvCxnSpPr/>
          <p:nvPr/>
        </p:nvCxnSpPr>
        <p:spPr>
          <a:xfrm>
            <a:off x="5033010" y="3312795"/>
            <a:ext cx="0" cy="76200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4134485" y="3401060"/>
            <a:ext cx="894715" cy="521970"/>
          </a:xfrm>
          <a:prstGeom prst="rect">
            <a:avLst/>
          </a:prstGeom>
          <a:noFill/>
        </p:spPr>
        <p:txBody>
          <a:bodyPr wrap="none" rtlCol="0">
            <a:spAutoFit/>
          </a:bodyPr>
          <a:p>
            <a:pPr algn="r"/>
            <a:r>
              <a:rPr lang="en-US" sz="1400">
                <a:latin typeface="Lato" panose="020F0502020204030203" charset="0"/>
                <a:cs typeface="Lato" panose="020F0502020204030203" charset="0"/>
              </a:rPr>
              <a:t>Replicate</a:t>
            </a:r>
            <a:endParaRPr lang="en-US" sz="1400">
              <a:latin typeface="Lato" panose="020F0502020204030203" charset="0"/>
              <a:cs typeface="Lato" panose="020F0502020204030203" charset="0"/>
            </a:endParaRPr>
          </a:p>
          <a:p>
            <a:pPr algn="r"/>
            <a:r>
              <a:rPr lang="en-US" sz="1400">
                <a:latin typeface="Lato" panose="020F0502020204030203" charset="0"/>
                <a:cs typeface="Lato" panose="020F0502020204030203" charset="0"/>
              </a:rPr>
              <a:t>A/0</a:t>
            </a:r>
            <a:endParaRPr lang="en-US" sz="1400">
              <a:latin typeface="Lato" panose="020F0502020204030203" charset="0"/>
              <a:cs typeface="Lato" panose="020F0502020204030203" charset="0"/>
            </a:endParaRPr>
          </a:p>
        </p:txBody>
      </p:sp>
      <p:cxnSp>
        <p:nvCxnSpPr>
          <p:cNvPr id="39" name="Straight Arrow Connector 38"/>
          <p:cNvCxnSpPr/>
          <p:nvPr/>
        </p:nvCxnSpPr>
        <p:spPr>
          <a:xfrm flipV="1">
            <a:off x="7162800" y="3331845"/>
            <a:ext cx="9525" cy="742950"/>
          </a:xfrm>
          <a:prstGeom prst="straightConnector1">
            <a:avLst/>
          </a:prstGeom>
          <a:ln w="25400">
            <a:solidFill>
              <a:srgbClr val="20202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 Box 39"/>
          <p:cNvSpPr txBox="1"/>
          <p:nvPr/>
        </p:nvSpPr>
        <p:spPr>
          <a:xfrm>
            <a:off x="7162800" y="3442335"/>
            <a:ext cx="894715" cy="521970"/>
          </a:xfrm>
          <a:prstGeom prst="rect">
            <a:avLst/>
          </a:prstGeom>
          <a:noFill/>
        </p:spPr>
        <p:txBody>
          <a:bodyPr wrap="none" rtlCol="0">
            <a:spAutoFit/>
          </a:bodyPr>
          <a:p>
            <a:pPr algn="r"/>
            <a:r>
              <a:rPr lang="en-US" sz="1400">
                <a:latin typeface="Lato" panose="020F0502020204030203" charset="0"/>
                <a:cs typeface="Lato" panose="020F0502020204030203" charset="0"/>
              </a:rPr>
              <a:t>Replicate</a:t>
            </a:r>
            <a:endParaRPr lang="en-US" sz="1400">
              <a:latin typeface="Lato" panose="020F0502020204030203" charset="0"/>
              <a:cs typeface="Lato" panose="020F0502020204030203" charset="0"/>
            </a:endParaRPr>
          </a:p>
          <a:p>
            <a:pPr algn="l"/>
            <a:r>
              <a:rPr lang="en-US" sz="1400">
                <a:latin typeface="Lato" panose="020F0502020204030203" charset="0"/>
                <a:cs typeface="Lato" panose="020F0502020204030203" charset="0"/>
              </a:rPr>
              <a:t>A/1</a:t>
            </a:r>
            <a:endParaRPr lang="en-US" sz="1400">
              <a:latin typeface="Lato" panose="020F0502020204030203" charset="0"/>
              <a:cs typeface="Lato" panose="020F0502020204030203" charset="0"/>
            </a:endParaRPr>
          </a:p>
        </p:txBody>
      </p:sp>
      <p:sp>
        <p:nvSpPr>
          <p:cNvPr id="41" name="Text Box 40"/>
          <p:cNvSpPr txBox="1"/>
          <p:nvPr/>
        </p:nvSpPr>
        <p:spPr>
          <a:xfrm>
            <a:off x="6759575" y="5462270"/>
            <a:ext cx="815975" cy="337185"/>
          </a:xfrm>
          <a:prstGeom prst="rect">
            <a:avLst/>
          </a:prstGeom>
          <a:noFill/>
        </p:spPr>
        <p:txBody>
          <a:bodyPr wrap="none" rtlCol="0">
            <a:spAutoFit/>
          </a:bodyPr>
          <a:p>
            <a:r>
              <a:rPr lang="en-US" sz="1600"/>
              <a:t>Leader</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3" grpId="0"/>
      <p:bldP spid="33" grpId="1"/>
      <p:bldP spid="30" grpId="0"/>
      <p:bldP spid="34" grpId="0"/>
      <p:bldP spid="30" grpId="1"/>
      <p:bldP spid="34" grpId="1"/>
      <p:bldP spid="21" grpId="0"/>
      <p:bldP spid="21" grpId="1"/>
      <p:bldP spid="20" grpId="0"/>
      <p:bldP spid="20" grpId="1"/>
      <p:bldP spid="41" grpId="0"/>
      <p:bldP spid="41" grpId="1"/>
      <p:bldP spid="38" grpId="0"/>
      <p:bldP spid="38" grpId="1"/>
      <p:bldP spid="40" grpId="0"/>
      <p:bldP spid="4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8020" y="0"/>
            <a:ext cx="10515600" cy="1325563"/>
          </a:xfrm>
        </p:spPr>
        <p:txBody>
          <a:bodyPr/>
          <a:p>
            <a:r>
              <a:rPr lang="en-US"/>
              <a:t>Brokers and Clusters</a:t>
            </a:r>
            <a:endParaRPr lang="en-US"/>
          </a:p>
        </p:txBody>
      </p:sp>
      <p:pic>
        <p:nvPicPr>
          <p:cNvPr id="3" name="Picture 2"/>
          <p:cNvPicPr>
            <a:picLocks noChangeAspect="1"/>
          </p:cNvPicPr>
          <p:nvPr/>
        </p:nvPicPr>
        <p:blipFill>
          <a:blip r:embed="rId1"/>
          <a:stretch>
            <a:fillRect/>
          </a:stretch>
        </p:blipFill>
        <p:spPr>
          <a:xfrm>
            <a:off x="918845" y="1244600"/>
            <a:ext cx="10353675" cy="41243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4207</Words>
  <Application>WPS Presentation</Application>
  <PresentationFormat>宽屏</PresentationFormat>
  <Paragraphs>507</Paragraphs>
  <Slides>46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Arial</vt:lpstr>
      <vt:lpstr>SimSun</vt:lpstr>
      <vt:lpstr>Wingdings</vt:lpstr>
      <vt:lpstr>文鼎ＰＬ简中楷</vt:lpstr>
      <vt:lpstr>Lato</vt:lpstr>
      <vt:lpstr>东文宋体</vt:lpstr>
      <vt:lpstr>Droid Sans Fallback</vt:lpstr>
      <vt:lpstr>Arial Black</vt:lpstr>
      <vt:lpstr>Microsoft YaHei</vt:lpstr>
      <vt:lpstr>Arial Unicode MS</vt:lpstr>
      <vt:lpstr>SimSun</vt:lpstr>
      <vt:lpstr>SimSun</vt:lpstr>
      <vt:lpstr>Verdana</vt:lpstr>
      <vt:lpstr>OpenSymbol</vt:lpstr>
      <vt:lpstr>Office Theme</vt:lpstr>
      <vt:lpstr>Kafka A Distributed Commit Log</vt:lpstr>
      <vt:lpstr>Publish/Subscribe Messaging</vt:lpstr>
      <vt:lpstr>Messages and Batches</vt:lpstr>
      <vt:lpstr>Topics</vt:lpstr>
      <vt:lpstr>Partitions</vt:lpstr>
      <vt:lpstr>Partitions: Round Robin and Sticky Partitioner (Demo)</vt:lpstr>
      <vt:lpstr>Partitions: Key (Demo)</vt:lpstr>
      <vt:lpstr>Brokers and Clusters</vt:lpstr>
      <vt:lpstr>Brokers and Clusters</vt:lpstr>
      <vt:lpstr>Brokers and Clusters</vt:lpstr>
      <vt:lpstr>Brokers and Clusters</vt:lpstr>
      <vt:lpstr>Brokers and Clusters</vt:lpstr>
      <vt:lpstr>Topic replication</vt:lpstr>
      <vt:lpstr>Topic replication</vt:lpstr>
      <vt:lpstr>Topic replication</vt:lpstr>
      <vt:lpstr>Kafka Producers: Writing Messages to Kafka</vt:lpstr>
      <vt:lpstr>Acks (demo)</vt:lpstr>
      <vt:lpstr>Acks (demo)</vt:lpstr>
      <vt:lpstr>Acks</vt:lpstr>
      <vt:lpstr>Durability &amp; Availability</vt:lpstr>
      <vt:lpstr>Producer Retries</vt:lpstr>
      <vt:lpstr>Problem with Retries: Guaranteed order of messages (hard in distributed)</vt:lpstr>
      <vt:lpstr>Problem with Retries: Duplicate</vt:lpstr>
      <vt:lpstr>Batching (Demo)</vt:lpstr>
      <vt:lpstr>Message Delivery Time</vt:lpstr>
      <vt:lpstr>Consumers and Consumer Groups</vt:lpstr>
      <vt:lpstr>Kafka Consumers: Reading Data from Kafka</vt:lpstr>
      <vt:lpstr>Kafka Consumers: Reading Data from Kafka</vt:lpstr>
      <vt:lpstr>Produce and Consume Data By Example</vt:lpstr>
      <vt:lpstr>Commits and Offsets</vt:lpstr>
      <vt:lpstr>Commit Strategy - Auto Commit</vt:lpstr>
      <vt:lpstr>Commit Strategy - Manually Commit</vt:lpstr>
      <vt:lpstr>Commit Strategy - Auto Commit</vt:lpstr>
      <vt:lpstr>Idempotent process</vt:lpstr>
      <vt:lpstr>Delivery Semantics for Kafka Consumers</vt:lpstr>
      <vt:lpstr>Delivery Semantics - At Least Once Delivery</vt:lpstr>
      <vt:lpstr>Delivery Semantics - Exactly Once Delivery</vt:lpstr>
      <vt:lpstr>Consumer Auto Offsets (demo) </vt:lpstr>
      <vt:lpstr>Consumer heartbeat</vt:lpstr>
      <vt:lpstr>Commit Strategy - Manually Commit</vt:lpstr>
      <vt:lpstr>Commit Strategy - Rebalance</vt:lpstr>
      <vt:lpstr>Consumer Eager Rebalancing</vt:lpstr>
      <vt:lpstr>Why Kafka Fast - Sequential Access</vt:lpstr>
      <vt:lpstr>Why Kafka Fast - Data Transfer Through Zero Copy</vt:lpstr>
      <vt:lpstr>Why Kafka Fast - Data Transfer Through Zero Copy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idev</cp:lastModifiedBy>
  <cp:revision>28</cp:revision>
  <dcterms:created xsi:type="dcterms:W3CDTF">2023-04-21T01:34:05Z</dcterms:created>
  <dcterms:modified xsi:type="dcterms:W3CDTF">2023-04-21T01:34:05Z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