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68" r:id="rId5"/>
    <p:sldId id="258" r:id="rId6"/>
    <p:sldId id="259" r:id="rId7"/>
    <p:sldId id="292" r:id="rId8"/>
    <p:sldId id="293" r:id="rId9"/>
    <p:sldId id="295" r:id="rId10"/>
    <p:sldId id="257" r:id="rId11"/>
    <p:sldId id="296" r:id="rId12"/>
    <p:sldId id="263" r:id="rId13"/>
    <p:sldId id="297" r:id="rId14"/>
    <p:sldId id="307" r:id="rId15"/>
    <p:sldId id="264" r:id="rId16"/>
    <p:sldId id="266" r:id="rId17"/>
    <p:sldId id="265" r:id="rId18"/>
    <p:sldId id="279" r:id="rId19"/>
    <p:sldId id="281" r:id="rId20"/>
    <p:sldId id="289" r:id="rId21"/>
    <p:sldId id="306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980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 distributed, partitioned, replicated commit log service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Moving partition ownership from one consumer to another is called a rebalance. Rebalances are important because they provide the consumer group with high availability and scalability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Kafka brokers, the controller, and some of the ecosystem tools subscribe to the /brokers/ids path in ZooKeeper where brokers are registered so that they get notified when brokers are added or removed.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Dupplicate message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Dupplicate message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concept of pub/sub and why it is a critical component of data-driven application</a:t>
            </a:r>
            <a:endParaRPr lang="en-US"/>
          </a:p>
          <a:p>
            <a:r>
              <a:rPr lang="en-US"/>
              <a:t>- Pub/sub messaging is a pattern that is characterized by the sender (publisher) of a piece of data (message) not specifically directing it to a receiver. Instead, the publisher classifies the message somehow, and that receiver (subscriber) subscribes to receive certain classes of message.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r>
              <a:rPr lang="vi-VN" altLang="en-US"/>
              <a:t> You can think </a:t>
            </a:r>
            <a:r>
              <a:rPr lang="en-US" altLang="vi-VN"/>
              <a:t>of this as similar to a row or a record.</a:t>
            </a:r>
            <a:endParaRPr lang="en-US"/>
          </a:p>
          <a:p>
            <a:r>
              <a:rPr lang="en-US"/>
              <a:t>A message if simply an array of bytes.</a:t>
            </a:r>
            <a:endParaRPr lang="en-US"/>
          </a:p>
          <a:p>
            <a:r>
              <a:rPr lang="en-US"/>
              <a:t>A message can have an optional piece of metadata, which is referred to as a key.</a:t>
            </a:r>
            <a:endParaRPr lang="en-US"/>
          </a:p>
          <a:p>
            <a:r>
              <a:rPr lang="en-US"/>
              <a:t>Messages are written into Kafka in batches.</a:t>
            </a:r>
            <a:endParaRPr lang="en-US"/>
          </a:p>
          <a:p>
            <a:r>
              <a:rPr lang="en-US"/>
              <a:t>Trade-off between latency and throughput: more messages can be handled per unit of time.</a:t>
            </a:r>
            <a:endParaRPr lang="en-US"/>
          </a:p>
          <a:p>
            <a:r>
              <a:rPr lang="en-US"/>
              <a:t>Batches are also typically compressed.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Messages in Kafka are categorized into topics. The closest anologies for a topic are a database table.</a:t>
            </a:r>
            <a:endParaRPr lang="en-US"/>
          </a:p>
          <a:p>
            <a:r>
              <a:rPr lang="vi-VN" altLang="en-US"/>
              <a:t>P</a:t>
            </a:r>
            <a:r>
              <a:rPr lang="en-US" altLang="vi-VN"/>
              <a:t>artitions are also the way that Kafka provides redundancy and scalability. Each partition can be hosted on a different server, which means that a single topic can scaled horizontally across multiple servers to provide performance far beyond the ability of a single server.</a:t>
            </a:r>
            <a:endParaRPr lang="en-US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Round robin </a:t>
            </a:r>
            <a:endParaRPr lang="en-US" altLang="vi-VN"/>
          </a:p>
          <a:p>
            <a:r>
              <a:rPr lang="en-US" altLang="vi-VN">
                <a:sym typeface="+mn-ea"/>
              </a:rPr>
              <a:t>- If a message has no key, subsequent messages will be distributed round-robin among all the topic’s partitions</a:t>
            </a:r>
            <a:endParaRPr lang="en-US" altLang="vi-VN"/>
          </a:p>
          <a:p>
            <a:endParaRPr lang="en-US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With key</a:t>
            </a:r>
            <a:endParaRPr lang="en-US" altLang="vi-VN"/>
          </a:p>
          <a:p>
            <a:r>
              <a:rPr lang="en-US" altLang="vi-VN">
                <a:sym typeface="+mn-ea"/>
              </a:rPr>
              <a:t>- If the message does have a key, then the destination partition will be computed from a hash of the key (murmur2)</a:t>
            </a:r>
            <a:endParaRPr lang="en-US" altLang="vi-VN"/>
          </a:p>
          <a:p>
            <a:r>
              <a:rPr lang="en-US" altLang="vi-VN">
                <a:sym typeface="+mn-ea"/>
              </a:rPr>
              <a:t>- Use case of key: guarantee that messages having the same key always land in the same partition and therefore are always in order</a:t>
            </a:r>
            <a:endParaRPr lang="en-US" altLang="vi-VN"/>
          </a:p>
          <a:p>
            <a:r>
              <a:rPr lang="en-US" altLang="vi-VN">
                <a:sym typeface="+mn-ea"/>
              </a:rPr>
              <a:t>- For example, if you are producing events that are all associated with the same customer, using the customer ID as the key guarantees that all of the events from a given customer will always arrive in order.</a:t>
            </a:r>
            <a:endParaRPr lang="en-US" altLang="vi-VN"/>
          </a:p>
          <a:p>
            <a:endParaRPr lang="en-US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Replication is at the heart of Kafka’s architecture</a:t>
            </a:r>
            <a:endParaRPr lang="en-US"/>
          </a:p>
          <a:p>
            <a:r>
              <a:rPr lang="en-US"/>
              <a:t>- Kafka is organized by topics. Each topic is paritioned, and each partition can have multiple replicas. Replicas are stored on brokers.</a:t>
            </a:r>
            <a:endParaRPr lang="en-US"/>
          </a:p>
          <a:p>
            <a:r>
              <a:rPr lang="en-US"/>
              <a:t>- All produce requests go through the leader to guarantee consistency.</a:t>
            </a:r>
            <a:endParaRPr lang="en-US"/>
          </a:p>
          <a:p>
            <a:r>
              <a:rPr lang="en-US"/>
              <a:t>- Unless configured otherwise, followers don’t serve client requests; their main job is to replicate messages from the leader and stay up-to-date with the most recent messages the leader has. If a leader replica for a partition crashes, one of the follower replicas will be promoted to become the new leader for the parition.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Kafka The First Look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NgocTD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7492365" y="472249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B2B2B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B2B2B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3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720" y="1325880"/>
            <a:ext cx="6512560" cy="523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105" y="1325880"/>
            <a:ext cx="8099425" cy="4935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28340" y="1835785"/>
            <a:ext cx="1962150" cy="318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13125" y="236664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13125" y="288163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13125" y="34309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13125" y="395668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50310" y="190754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26835" y="1835785"/>
            <a:ext cx="1962150" cy="3187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11620" y="23666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05705" y="257111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5005705" y="2571115"/>
            <a:ext cx="160591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05705" y="2553970"/>
            <a:ext cx="1605915" cy="106426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5005705" y="2571115"/>
            <a:ext cx="1605915" cy="159004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94145" y="19075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11620" y="28816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05705" y="308610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5005705" y="3086100"/>
            <a:ext cx="1605915" cy="107505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12255" y="34309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11620" y="395668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05705" y="363537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05705" y="416115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611620" y="454279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5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/>
      <p:bldP spid="9" grpId="1" animBg="1"/>
      <p:bldP spid="10" grpId="1" animBg="1"/>
      <p:bldP spid="15" grpId="1"/>
      <p:bldP spid="16" grpId="0" bldLvl="0" animBg="1"/>
      <p:bldP spid="16" grpId="1" animBg="1"/>
      <p:bldP spid="19" grpId="0" bldLvl="0" animBg="1"/>
      <p:bldP spid="20" grpId="0" bldLvl="0" animBg="1"/>
      <p:bldP spid="19" grpId="1" animBg="1"/>
      <p:bldP spid="20" grpId="1" animBg="1"/>
      <p:bldP spid="23" grpId="0" bldLvl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38500" y="1640205"/>
            <a:ext cx="1962150" cy="268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23285" y="217106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23285" y="268605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23285" y="323532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23285" y="37611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0470" y="171196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36995" y="1640205"/>
            <a:ext cx="1962150" cy="2688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21780" y="217106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15865" y="237553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04305" y="171196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21780" y="268605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15865" y="289052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22415" y="323532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21780" y="37611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15865" y="343979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15865" y="396557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436995" y="4454525"/>
            <a:ext cx="1962150" cy="16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621780" y="49955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4305" y="45364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</a:t>
            </a:r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621780" y="55105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0" name="Straight Arrow Connector 29"/>
          <p:cNvCxnSpPr>
            <a:stCxn id="4" idx="3"/>
            <a:endCxn id="25" idx="1"/>
          </p:cNvCxnSpPr>
          <p:nvPr/>
        </p:nvCxnSpPr>
        <p:spPr>
          <a:xfrm>
            <a:off x="5015865" y="2375535"/>
            <a:ext cx="1605915" cy="282448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5" idx="1"/>
          </p:cNvCxnSpPr>
          <p:nvPr/>
        </p:nvCxnSpPr>
        <p:spPr>
          <a:xfrm>
            <a:off x="5015865" y="2890520"/>
            <a:ext cx="1605915" cy="230949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5865" y="3439795"/>
            <a:ext cx="1605915" cy="227520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7" idx="1"/>
          </p:cNvCxnSpPr>
          <p:nvPr/>
        </p:nvCxnSpPr>
        <p:spPr>
          <a:xfrm>
            <a:off x="5015865" y="3965575"/>
            <a:ext cx="1605915" cy="174942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Groups and Partition Rebalance</a:t>
            </a:r>
            <a:endParaRPr lang="en-US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Commits and Offsets</a:t>
            </a:r>
            <a:endParaRPr lang="en-US" alt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Cluster Membership</a:t>
            </a:r>
            <a:endParaRPr lang="en-US" alt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905" y="2062480"/>
            <a:ext cx="1570355" cy="223266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629150" y="1281430"/>
            <a:ext cx="4939665" cy="5019675"/>
          </a:xfrm>
          <a:prstGeom prst="rect">
            <a:avLst/>
          </a:prstGeom>
          <a:noFill/>
          <a:ln w="31750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394960" y="1991360"/>
            <a:ext cx="1394460" cy="144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Broker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ID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534910" y="1991360"/>
            <a:ext cx="1394460" cy="144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Broker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ID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398770" y="4172585"/>
            <a:ext cx="1394460" cy="1441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Broker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ID 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534910" y="4172585"/>
            <a:ext cx="1394460" cy="1441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Broker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ID 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53970" y="445071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/broker/ids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vi-VN" altLang="en-US"/>
              <a:t>Ka</a:t>
            </a:r>
            <a:r>
              <a:rPr lang="en-US" altLang="vi-VN"/>
              <a:t>fka Manages Data and Metadata Separately</a:t>
            </a:r>
            <a:endParaRPr lang="en-US" alt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Commits and Offsets</a:t>
            </a:r>
            <a:endParaRPr lang="en-US" alt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Publish/Subscribe Messaging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1744980"/>
            <a:ext cx="739775" cy="739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2425" y="255460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75" y="3915410"/>
            <a:ext cx="739775" cy="739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23695" y="465518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661795"/>
            <a:ext cx="708025" cy="70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1846580"/>
            <a:ext cx="708025" cy="70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2131695"/>
            <a:ext cx="708025" cy="708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854450"/>
            <a:ext cx="708025" cy="7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4039235"/>
            <a:ext cx="708025" cy="708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4324350"/>
            <a:ext cx="708025" cy="708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95575"/>
            <a:ext cx="1066800" cy="106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1805940"/>
            <a:ext cx="636905" cy="636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1671320"/>
            <a:ext cx="708025" cy="708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1997710"/>
            <a:ext cx="708025" cy="708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2910840"/>
            <a:ext cx="636905" cy="636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2776220"/>
            <a:ext cx="708025" cy="708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3102610"/>
            <a:ext cx="708025" cy="708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4039235"/>
            <a:ext cx="636905" cy="6369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3915410"/>
            <a:ext cx="708025" cy="7080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4231005"/>
            <a:ext cx="708025" cy="7080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9044305" y="237934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9044305" y="342582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9044305" y="456247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64130" y="2125345"/>
            <a:ext cx="96075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4" idx="1"/>
          </p:cNvCxnSpPr>
          <p:nvPr/>
        </p:nvCxnSpPr>
        <p:spPr>
          <a:xfrm>
            <a:off x="4650105" y="2200910"/>
            <a:ext cx="912495" cy="102806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4" idx="1"/>
          </p:cNvCxnSpPr>
          <p:nvPr/>
        </p:nvCxnSpPr>
        <p:spPr>
          <a:xfrm flipV="1">
            <a:off x="4650105" y="3228975"/>
            <a:ext cx="912495" cy="116459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</p:cNvCxnSpPr>
          <p:nvPr/>
        </p:nvCxnSpPr>
        <p:spPr>
          <a:xfrm>
            <a:off x="2508250" y="4285615"/>
            <a:ext cx="1047115" cy="63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3"/>
          </p:cNvCxnSpPr>
          <p:nvPr/>
        </p:nvCxnSpPr>
        <p:spPr>
          <a:xfrm flipH="1" flipV="1">
            <a:off x="6629400" y="3228975"/>
            <a:ext cx="932180" cy="11347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3"/>
          </p:cNvCxnSpPr>
          <p:nvPr/>
        </p:nvCxnSpPr>
        <p:spPr>
          <a:xfrm flipH="1">
            <a:off x="6629400" y="3218815"/>
            <a:ext cx="911860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 flipH="1">
            <a:off x="6629400" y="2105025"/>
            <a:ext cx="962660" cy="11239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1"/>
          </p:cNvCxnSpPr>
          <p:nvPr/>
        </p:nvCxnSpPr>
        <p:spPr>
          <a:xfrm>
            <a:off x="8317865" y="2115185"/>
            <a:ext cx="984885" cy="952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77225" y="3208655"/>
            <a:ext cx="102552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1" idx="1"/>
          </p:cNvCxnSpPr>
          <p:nvPr/>
        </p:nvCxnSpPr>
        <p:spPr>
          <a:xfrm>
            <a:off x="8277225" y="4353560"/>
            <a:ext cx="1025525" cy="44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4" grpId="1"/>
      <p:bldP spid="25" grpId="1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data.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 array of bytes.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057650"/>
            <a:ext cx="304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Written to the same partition</a:t>
            </a:r>
            <a:endParaRPr lang="en-US"/>
          </a:p>
          <a:p>
            <a:r>
              <a:rPr lang="en-US"/>
              <a:t>By modulo the total number </a:t>
            </a:r>
            <a:endParaRPr lang="en-US"/>
          </a:p>
          <a:p>
            <a:r>
              <a:rPr lang="en-US"/>
              <a:t>of partitions in the topic.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15824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Collection of messages</a:t>
            </a:r>
            <a:endParaRPr lang="en-US"/>
          </a:p>
          <a:p>
            <a:r>
              <a:rPr lang="en-US"/>
              <a:t>Being produced</a:t>
            </a:r>
            <a:endParaRPr lang="en-US"/>
          </a:p>
          <a:p>
            <a:r>
              <a:rPr lang="en-US"/>
              <a:t>to the same topic and partition.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throughput.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519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Named container for similar events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4394200"/>
            <a:ext cx="1640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Durable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262505"/>
            <a:ext cx="2211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Append only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1560" y="2972435"/>
            <a:ext cx="5379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Can only seek by offset, not indexed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51560" y="3682365"/>
            <a:ext cx="1938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Immutable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51560" y="5124450"/>
            <a:ext cx="1751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Expirable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46885" y="2974975"/>
            <a:ext cx="477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Ability of Apache Kafka to scale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46885" y="3669030"/>
            <a:ext cx="6387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Live on a separate node in the Kafka cluster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1527175"/>
            <a:ext cx="2298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Why-Where?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46885" y="5159375"/>
            <a:ext cx="4116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Write to partition strategy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51560" y="4423410"/>
            <a:ext cx="1275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How?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46885" y="2251075"/>
            <a:ext cx="7012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Distributed system, limit read write on one node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Partitions: Round Robin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08655" y="1598295"/>
            <a:ext cx="7613015" cy="3689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69970" y="200152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47795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14900" y="21088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6105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0720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569970" y="3105785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47795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900" y="321310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105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0720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3569970" y="416306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7795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14900" y="427037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86105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80720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8266430" y="200215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Broker1/Partition1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266430" y="3106420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Broker2/Partition2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266430" y="416242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Broker3/Partition3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4" grpId="1" animBg="1"/>
      <p:bldP spid="16" grpId="1" animBg="1"/>
      <p:bldP spid="17" grpId="1" animBg="1"/>
      <p:bldP spid="25" grpId="1" animBg="1"/>
      <p:bldP spid="26" grpId="1" animBg="1"/>
      <p:bldP spid="27" grpId="1" animBg="1"/>
      <p:bldP spid="30" grpId="1" animBg="1"/>
      <p:bldP spid="31" grpId="1" animBg="1"/>
      <p:bldP spid="32" grpId="1" animBg="1"/>
      <p:bldP spid="41" grpId="2" animBg="1"/>
      <p:bldP spid="14" grpId="2" animBg="1"/>
      <p:bldP spid="41" grpId="3" animBg="1"/>
      <p:bldP spid="41" grpId="4" animBg="1"/>
      <p:bldP spid="25" grpId="2" animBg="1"/>
      <p:bldP spid="41" grpId="5" animBg="1"/>
      <p:bldP spid="41" grpId="6" animBg="1"/>
      <p:bldP spid="30" grpId="2" animBg="1"/>
      <p:bldP spid="41" grpId="7" animBg="1"/>
      <p:bldP spid="41" grpId="8" animBg="1"/>
      <p:bldP spid="16" grpId="2" animBg="1"/>
      <p:bldP spid="41" grpId="9" animBg="1"/>
      <p:bldP spid="41" grpId="10" animBg="1"/>
      <p:bldP spid="26" grpId="2" animBg="1"/>
      <p:bldP spid="41" grpId="11" animBg="1"/>
      <p:bldP spid="41" grpId="12" animBg="1"/>
      <p:bldP spid="31" grpId="2" animBg="1"/>
      <p:bldP spid="41" grpId="13" animBg="1"/>
      <p:bldP spid="41" grpId="14" animBg="1"/>
      <p:bldP spid="17" grpId="2" animBg="1"/>
      <p:bldP spid="41" grpId="15" animBg="1"/>
      <p:bldP spid="41" grpId="16" animBg="1"/>
      <p:bldP spid="27" grpId="2" animBg="1"/>
      <p:bldP spid="41" grpId="17" animBg="1"/>
      <p:bldP spid="41" grpId="18" animBg="1"/>
      <p:bldP spid="32" grpId="2" animBg="1"/>
      <p:bldP spid="41" grpId="19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Partitions: Key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08655" y="1598295"/>
            <a:ext cx="7613015" cy="3689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69970" y="200152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47795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14900" y="21088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6" name="Rounded Rectangle 15"/>
          <p:cNvSpPr/>
          <p:nvPr/>
        </p:nvSpPr>
        <p:spPr>
          <a:xfrm>
            <a:off x="586105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7" name="Rounded Rectangle 16"/>
          <p:cNvSpPr/>
          <p:nvPr/>
        </p:nvSpPr>
        <p:spPr>
          <a:xfrm>
            <a:off x="680720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23" name="Rectangles 22"/>
          <p:cNvSpPr/>
          <p:nvPr/>
        </p:nvSpPr>
        <p:spPr>
          <a:xfrm>
            <a:off x="3569970" y="3105785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47795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900" y="321310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26" name="Rounded Rectangle 25"/>
          <p:cNvSpPr/>
          <p:nvPr/>
        </p:nvSpPr>
        <p:spPr>
          <a:xfrm>
            <a:off x="586105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7" name="Rounded Rectangle 26"/>
          <p:cNvSpPr/>
          <p:nvPr/>
        </p:nvSpPr>
        <p:spPr>
          <a:xfrm>
            <a:off x="680720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8" name="Rectangles 27"/>
          <p:cNvSpPr/>
          <p:nvPr/>
        </p:nvSpPr>
        <p:spPr>
          <a:xfrm>
            <a:off x="3569970" y="416306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7795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14900" y="427037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1" name="Rounded Rectangle 30"/>
          <p:cNvSpPr/>
          <p:nvPr/>
        </p:nvSpPr>
        <p:spPr>
          <a:xfrm>
            <a:off x="586105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2" name="Rounded Rectangle 31"/>
          <p:cNvSpPr/>
          <p:nvPr/>
        </p:nvSpPr>
        <p:spPr>
          <a:xfrm>
            <a:off x="680720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8" name="Rectangles 37"/>
          <p:cNvSpPr/>
          <p:nvPr/>
        </p:nvSpPr>
        <p:spPr>
          <a:xfrm>
            <a:off x="8266430" y="200215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Broker1/Partition1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266430" y="3106420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Broker2/Partition2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266430" y="416242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Broker3/Partition3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3" name="Rounded Rectangle 2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8" name="Rounded Rectangle 7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4" name="Rounded Rectangle 3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4" grpId="1" animBg="1"/>
      <p:bldP spid="16" grpId="1" animBg="1"/>
      <p:bldP spid="17" grpId="1" animBg="1"/>
      <p:bldP spid="25" grpId="1" animBg="1"/>
      <p:bldP spid="26" grpId="1" animBg="1"/>
      <p:bldP spid="27" grpId="1" animBg="1"/>
      <p:bldP spid="30" grpId="1" animBg="1"/>
      <p:bldP spid="31" grpId="1" animBg="1"/>
      <p:bldP spid="32" grpId="1" animBg="1"/>
      <p:bldP spid="3" grpId="0" bldLvl="0" animBg="1"/>
      <p:bldP spid="4" grpId="0" bldLvl="0" animBg="1"/>
      <p:bldP spid="7" grpId="0" bldLvl="0" animBg="1"/>
      <p:bldP spid="8" grpId="0" bldLvl="0" animBg="1"/>
      <p:bldP spid="3" grpId="1" animBg="1"/>
      <p:bldP spid="4" grpId="1" animBg="1"/>
      <p:bldP spid="7" grpId="1" animBg="1"/>
      <p:bldP spid="8" grpId="1" animBg="1"/>
      <p:bldP spid="41" grpId="0" animBg="1"/>
      <p:bldP spid="14" grpId="2" animBg="1"/>
      <p:bldP spid="41" grpId="1" animBg="1"/>
      <p:bldP spid="41" grpId="2" animBg="1"/>
      <p:bldP spid="16" grpId="2" animBg="1"/>
      <p:bldP spid="3" grpId="2" bldLvl="0" animBg="1"/>
      <p:bldP spid="3" grpId="3" animBg="1"/>
      <p:bldP spid="25" grpId="2" animBg="1"/>
      <p:bldP spid="8" grpId="2" bldLvl="0" animBg="1"/>
      <p:bldP spid="17" grpId="2" animBg="1"/>
      <p:bldP spid="8" grpId="3" animBg="1"/>
      <p:bldP spid="7" grpId="2" animBg="1"/>
      <p:bldP spid="30" grpId="2" animBg="1"/>
      <p:bldP spid="7" grpId="3" animBg="1"/>
      <p:bldP spid="7" grpId="4" animBg="1"/>
      <p:bldP spid="31" grpId="2" animBg="1"/>
      <p:bldP spid="7" grpId="5" animBg="1"/>
      <p:bldP spid="7" grpId="6" animBg="1"/>
      <p:bldP spid="32" grpId="2" animBg="1"/>
      <p:bldP spid="7" grpId="7" animBg="1"/>
      <p:bldP spid="4" grpId="2" animBg="1"/>
      <p:bldP spid="26" grpId="2" animBg="1"/>
      <p:bldP spid="4" grpId="3" animBg="1"/>
      <p:bldP spid="4" grpId="4" animBg="1"/>
      <p:bldP spid="27" grpId="2" animBg="1"/>
      <p:bldP spid="4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Replication: Availability and Durability</a:t>
            </a:r>
            <a:endParaRPr lang="en-US" altLang="vi-VN"/>
          </a:p>
        </p:txBody>
      </p:sp>
      <p:sp>
        <p:nvSpPr>
          <p:cNvPr id="3" name="Text Box 2"/>
          <p:cNvSpPr txBox="1"/>
          <p:nvPr/>
        </p:nvSpPr>
        <p:spPr>
          <a:xfrm>
            <a:off x="960120" y="1476375"/>
            <a:ext cx="2374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东文宋体" charset="0"/>
              </a:rPr>
              <a:t>● Leader replica</a:t>
            </a:r>
            <a:endParaRPr lang="en-US" sz="2400">
              <a:latin typeface="东文宋体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77255" y="1476375"/>
            <a:ext cx="2578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东文宋体" charset="0"/>
              </a:rPr>
              <a:t>● Follower replica</a:t>
            </a:r>
            <a:endParaRPr lang="en-US" sz="2400">
              <a:latin typeface="东文宋体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051560" y="3428365"/>
            <a:ext cx="709930" cy="70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61490" y="3428365"/>
            <a:ext cx="709930" cy="70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476500" y="3428365"/>
            <a:ext cx="709930" cy="70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3186430" y="3428365"/>
            <a:ext cx="709930" cy="709930"/>
          </a:xfrm>
          <a:prstGeom prst="rect">
            <a:avLst/>
          </a:prstGeom>
          <a:noFill/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48455" y="35991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Leader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240530" y="2718435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>
            <a:stCxn id="16" idx="1"/>
            <a:endCxn id="8" idx="0"/>
          </p:cNvCxnSpPr>
          <p:nvPr/>
        </p:nvCxnSpPr>
        <p:spPr>
          <a:xfrm rot="10800000" flipV="1">
            <a:off x="3540760" y="3072765"/>
            <a:ext cx="699135" cy="354965"/>
          </a:xfrm>
          <a:prstGeom prst="curvedConnector2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896235" y="2641600"/>
            <a:ext cx="1112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produce,</a:t>
            </a:r>
            <a:endParaRPr lang="en-US" sz="1400"/>
          </a:p>
          <a:p>
            <a:r>
              <a:rPr lang="en-US" sz="1400"/>
              <a:t>consistency</a:t>
            </a:r>
            <a:endParaRPr lang="en-US" sz="1400"/>
          </a:p>
        </p:txBody>
      </p:sp>
      <p:sp>
        <p:nvSpPr>
          <p:cNvPr id="21" name="Rectangles 20"/>
          <p:cNvSpPr/>
          <p:nvPr/>
        </p:nvSpPr>
        <p:spPr>
          <a:xfrm>
            <a:off x="1046480" y="4866640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756410" y="4866640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2471420" y="4866640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143375" y="5037455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Follower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3186430" y="4866640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Presentation</Application>
  <PresentationFormat>宽屏</PresentationFormat>
  <Paragraphs>292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文鼎ＰＬ简中楷</vt:lpstr>
      <vt:lpstr>Lato</vt:lpstr>
      <vt:lpstr>东文宋体</vt:lpstr>
      <vt:lpstr>Droid Sans Fallback</vt:lpstr>
      <vt:lpstr>Arial Black</vt:lpstr>
      <vt:lpstr>Microsoft YaHei</vt:lpstr>
      <vt:lpstr>Arial Unicode MS</vt:lpstr>
      <vt:lpstr>SimSun</vt:lpstr>
      <vt:lpstr>Verdana</vt:lpstr>
      <vt:lpstr>OpenSymbol</vt:lpstr>
      <vt:lpstr>Office Theme</vt:lpstr>
      <vt:lpstr>Kafka The First Look</vt:lpstr>
      <vt:lpstr>Publish/Subscribe Messaging</vt:lpstr>
      <vt:lpstr>Messages and Batches</vt:lpstr>
      <vt:lpstr>Topics</vt:lpstr>
      <vt:lpstr>Partitions</vt:lpstr>
      <vt:lpstr>Partitions: Round Robin</vt:lpstr>
      <vt:lpstr>Partitions: Key</vt:lpstr>
      <vt:lpstr>Brokers and Clusters</vt:lpstr>
      <vt:lpstr>Replication: Availability and Durability</vt:lpstr>
      <vt:lpstr>Kafka Producers: Writing Messages to Kafka</vt:lpstr>
      <vt:lpstr>Kafka Producers: Writing Messages to Kafka</vt:lpstr>
      <vt:lpstr>Kafka Producers: Writing Messages to Kafka</vt:lpstr>
      <vt:lpstr>Kafka Consumers: Reading Data from Kafka</vt:lpstr>
      <vt:lpstr>Kafka Consumers: Reading Data from Kafka</vt:lpstr>
      <vt:lpstr>Consumer Groups and Partition Rebalance</vt:lpstr>
      <vt:lpstr>Commits and Offsets</vt:lpstr>
      <vt:lpstr>Cluster Membership</vt:lpstr>
      <vt:lpstr>Commits and Offsets</vt:lpstr>
      <vt:lpstr>Commits and Offsets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18</cp:revision>
  <dcterms:created xsi:type="dcterms:W3CDTF">2023-04-17T03:42:17Z</dcterms:created>
  <dcterms:modified xsi:type="dcterms:W3CDTF">2023-04-17T03:42:17Z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