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3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9" r:id="rId11"/>
    <p:sldId id="270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79" r:id="rId24"/>
    <p:sldId id="277" r:id="rId25"/>
    <p:sldId id="278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doc.qt.io/qt-5/qobject.html#findChild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doc.qt.io/qt-5/qobject.html#objectName-pro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doc.qt.io/qt-5/qobject.html#property" TargetMode="External"/><Relationship Id="rId5" Type="http://schemas.openxmlformats.org/officeDocument/2006/relationships/hyperlink" Target="http://doc.qt.io/qt-5/qobject.html#setProperty" TargetMode="External"/><Relationship Id="rId4" Type="http://schemas.openxmlformats.org/officeDocument/2006/relationships/hyperlink" Target="http://doc.qt.io/qt-5/qqmlproperty.html" TargetMode="External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variant.html" TargetMode="External"/><Relationship Id="rId2" Type="http://schemas.openxmlformats.org/officeDocument/2006/relationships/hyperlink" Target="http://doc.qt.io/qt-5/qmetaobject.html#invokeMethod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qml-cppintegration-definetypes.html#property-modifier-types" TargetMode="External"/><Relationship Id="rId2" Type="http://schemas.openxmlformats.org/officeDocument/2006/relationships/hyperlink" Target="http://doc.qt.io/qt-5/qtqml-cppintegration-overview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doc.qt.io/qt-5/qtqml-cppintegration-interactqmlfromcpp.html" TargetMode="External"/><Relationship Id="rId4" Type="http://schemas.openxmlformats.org/officeDocument/2006/relationships/hyperlink" Target="http://doc.qt.io/qt-5/qtqml-cppintegration-exposecppattribut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qmlengine.html#qmlRegisterInterface" TargetMode="External"/><Relationship Id="rId2" Type="http://schemas.openxmlformats.org/officeDocument/2006/relationships/hyperlink" Target="http://doc.qt.io/qt-5/qqmlengine.html#qmlRegisterType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doc.qt.io/qt-5/qqmlengine.html#qmlRegisterSingletonType" TargetMode="External"/><Relationship Id="rId4" Type="http://schemas.openxmlformats.org/officeDocument/2006/relationships/hyperlink" Target="http://doc.qt.io/qt-5/qqmlengine.html#qmlRegisterUncreatableTyp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.qt.io/qt-5/qqmlcontext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object.html#Q_PROPERTY" TargetMode="External"/><Relationship Id="rId2" Type="http://schemas.openxmlformats.org/officeDocument/2006/relationships/hyperlink" Target="http://doc.qt.io/qt-5/qobject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doc.qt.io/qt-5/qobject.html#Q_INVOKAB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QML-C++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between QML and C</a:t>
            </a:r>
            <a:r>
              <a:rPr lang="en-US" dirty="0" smtClean="0"/>
              <a:t>++</a:t>
            </a:r>
            <a:endParaRPr lang="en-US" dirty="0"/>
          </a:p>
          <a:p>
            <a:r>
              <a:rPr lang="en-US" smtClean="0"/>
              <a:t>(t</a:t>
            </a:r>
            <a:r>
              <a:rPr lang="en-US" smtClean="0"/>
              <a:t>uan1.pham@lge.com)</a:t>
            </a:r>
          </a:p>
        </p:txBody>
      </p:sp>
    </p:spTree>
    <p:extLst>
      <p:ext uri="{BB962C8B-B14F-4D97-AF65-F5344CB8AC3E}">
        <p14:creationId xmlns:p14="http://schemas.microsoft.com/office/powerpoint/2010/main" val="347565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type property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Exposing Attributes of C++ Types to QML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22" y="1326312"/>
            <a:ext cx="54483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39" y="4481424"/>
            <a:ext cx="39624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9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type property</a:t>
            </a:r>
          </a:p>
          <a:p>
            <a:pPr lvl="1"/>
            <a:r>
              <a:rPr lang="en-US" dirty="0" smtClean="0"/>
              <a:t>Read-Only Object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Exposing Attributes of C++ Types to QML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311"/>
            <a:ext cx="5181600" cy="3752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08313"/>
            <a:ext cx="3181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6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/>
              <a:t>Attached Properties</a:t>
            </a:r>
          </a:p>
          <a:p>
            <a:pPr lvl="1"/>
            <a:r>
              <a:rPr lang="en-US" dirty="0"/>
              <a:t>(http://doc.qt.io/qt-5/qtqml-cppintegration-definetypes.html#property-modifier-types)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Exposing Attributes of C++ Types to QML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(QML - 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878902"/>
          </a:xfrm>
        </p:spPr>
        <p:txBody>
          <a:bodyPr/>
          <a:lstStyle/>
          <a:p>
            <a:r>
              <a:rPr lang="en-US" dirty="0" err="1" smtClean="0"/>
              <a:t>QmlContext</a:t>
            </a:r>
            <a:r>
              <a:rPr lang="en-US" dirty="0" smtClean="0"/>
              <a:t> (root context)</a:t>
            </a:r>
          </a:p>
          <a:p>
            <a:pPr lvl="1"/>
            <a:r>
              <a:rPr lang="en-US" dirty="0" err="1" smtClean="0"/>
              <a:t>rootContext</a:t>
            </a:r>
            <a:r>
              <a:rPr lang="en-US" dirty="0" smtClean="0"/>
              <a:t>()-&gt;</a:t>
            </a:r>
            <a:r>
              <a:rPr lang="en-US" dirty="0" err="1" smtClean="0"/>
              <a:t>setContextProperty</a:t>
            </a:r>
            <a:r>
              <a:rPr lang="en-US" dirty="0" smtClean="0"/>
              <a:t>()</a:t>
            </a:r>
          </a:p>
          <a:p>
            <a:r>
              <a:rPr lang="en-US" dirty="0" err="1"/>
              <a:t>QQuickItem</a:t>
            </a:r>
            <a:r>
              <a:rPr lang="en-US" dirty="0"/>
              <a:t> </a:t>
            </a:r>
            <a:r>
              <a:rPr lang="en-US" dirty="0" smtClean="0"/>
              <a:t>(root object)</a:t>
            </a:r>
          </a:p>
          <a:p>
            <a:pPr lvl="1"/>
            <a:r>
              <a:rPr lang="en-US" dirty="0" err="1" smtClean="0"/>
              <a:t>rootObject</a:t>
            </a:r>
            <a:r>
              <a:rPr lang="en-US" dirty="0" smtClean="0"/>
              <a:t>()-&gt;</a:t>
            </a:r>
            <a:r>
              <a:rPr lang="en-US" dirty="0" err="1" smtClean="0"/>
              <a:t>setProperty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Declare object in QML</a:t>
            </a:r>
          </a:p>
          <a:p>
            <a:r>
              <a:rPr lang="en-US" dirty="0" smtClean="0"/>
              <a:t>Register singleton type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Embbed</a:t>
            </a:r>
            <a:r>
              <a:rPr lang="en-US" dirty="0" smtClean="0"/>
              <a:t> C++ Object into QML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7637" y="3333239"/>
            <a:ext cx="4252822" cy="323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1202" y="3898270"/>
            <a:ext cx="1725283" cy="21048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QmlContext</a:t>
            </a:r>
            <a:endParaRPr lang="en-US" dirty="0" smtClean="0"/>
          </a:p>
          <a:p>
            <a:pPr algn="ctr"/>
            <a:r>
              <a:rPr lang="en-US" dirty="0" smtClean="0"/>
              <a:t>(root context)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6193" y="3898270"/>
            <a:ext cx="1544128" cy="21048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QQuickItem</a:t>
            </a:r>
            <a:endParaRPr lang="en-US" dirty="0" smtClean="0"/>
          </a:p>
          <a:p>
            <a:pPr algn="ctr"/>
            <a:r>
              <a:rPr lang="en-US" dirty="0" smtClean="0"/>
              <a:t>(root object)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3857" y="3333239"/>
            <a:ext cx="95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3638" y="3994026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QmlEngine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1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913" y="694943"/>
            <a:ext cx="7465939" cy="5645471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setContextProperty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Embbed</a:t>
            </a:r>
            <a:r>
              <a:rPr lang="en-US" dirty="0"/>
              <a:t> C++ Object into QML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0392"/>
            <a:ext cx="3596047" cy="2054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9080"/>
            <a:ext cx="4905375" cy="2038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68" y="1630392"/>
            <a:ext cx="3628666" cy="20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3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rootObject</a:t>
            </a:r>
            <a:r>
              <a:rPr lang="en-US" dirty="0" smtClean="0"/>
              <a:t>()-&gt;</a:t>
            </a:r>
            <a:r>
              <a:rPr lang="en-US" dirty="0" err="1" smtClean="0"/>
              <a:t>setProperty</a:t>
            </a:r>
            <a:r>
              <a:rPr lang="en-US" dirty="0" smtClean="0"/>
              <a:t>()</a:t>
            </a:r>
            <a:endParaRPr lang="en-US" dirty="0"/>
          </a:p>
          <a:p>
            <a:pPr lvl="2"/>
            <a:r>
              <a:rPr lang="en-US" dirty="0" smtClean="0"/>
              <a:t>Independent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Embbed</a:t>
            </a:r>
            <a:r>
              <a:rPr lang="en-US" dirty="0"/>
              <a:t> C++ Object into QML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QML Objects from C++</a:t>
            </a:r>
          </a:p>
          <a:p>
            <a:r>
              <a:rPr lang="en-US" dirty="0"/>
              <a:t>Accessing Loaded QML Objects by Object Name</a:t>
            </a:r>
          </a:p>
          <a:p>
            <a:pPr lvl="1"/>
            <a:r>
              <a:rPr lang="en-US" dirty="0" smtClean="0"/>
              <a:t>Properties</a:t>
            </a:r>
            <a:endParaRPr lang="en-US" dirty="0"/>
          </a:p>
          <a:p>
            <a:pPr lvl="1"/>
            <a:r>
              <a:rPr lang="en-US" dirty="0"/>
              <a:t>Invoking QML Methods</a:t>
            </a:r>
          </a:p>
          <a:p>
            <a:pPr lvl="1"/>
            <a:r>
              <a:rPr lang="en-US" dirty="0" smtClean="0"/>
              <a:t>Connecting </a:t>
            </a:r>
            <a:r>
              <a:rPr lang="en-US" dirty="0"/>
              <a:t>to QML Signals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Interacting with QML Objects from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QML Objects from C++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Interacting with QML Objects from C++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88" y="1554480"/>
            <a:ext cx="4591008" cy="1706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88" y="3545457"/>
            <a:ext cx="509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Accessing Loaded QML Objects by Object Name</a:t>
            </a:r>
          </a:p>
          <a:p>
            <a:pPr lvl="1"/>
            <a:r>
              <a:rPr lang="en-US" dirty="0"/>
              <a:t>QML components are essentially object trees with children that have siblings and their own children. Child objects of QML components can be located using the </a:t>
            </a:r>
            <a:r>
              <a:rPr lang="en-US" dirty="0" err="1">
                <a:hlinkClick r:id="rId2"/>
              </a:rPr>
              <a:t>QObject</a:t>
            </a:r>
            <a:r>
              <a:rPr lang="en-US" dirty="0">
                <a:hlinkClick r:id="rId2"/>
              </a:rPr>
              <a:t>::</a:t>
            </a:r>
            <a:r>
              <a:rPr lang="en-US" dirty="0" err="1">
                <a:hlinkClick r:id="rId2"/>
              </a:rPr>
              <a:t>objectName</a:t>
            </a:r>
            <a:r>
              <a:rPr lang="en-US" dirty="0"/>
              <a:t> property with </a:t>
            </a:r>
            <a:r>
              <a:rPr lang="en-US" dirty="0" err="1">
                <a:hlinkClick r:id="rId3"/>
              </a:rPr>
              <a:t>QObject</a:t>
            </a:r>
            <a:r>
              <a:rPr lang="en-US" dirty="0">
                <a:hlinkClick r:id="rId3"/>
              </a:rPr>
              <a:t>::</a:t>
            </a:r>
            <a:r>
              <a:rPr lang="en-US" dirty="0" err="1">
                <a:hlinkClick r:id="rId3"/>
              </a:rPr>
              <a:t>findChild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Properties </a:t>
            </a:r>
            <a:r>
              <a:rPr lang="en-US" dirty="0"/>
              <a:t>can be set and read using </a:t>
            </a:r>
            <a:r>
              <a:rPr lang="en-US" dirty="0" err="1">
                <a:hlinkClick r:id="rId4"/>
              </a:rPr>
              <a:t>QQmlProperty</a:t>
            </a:r>
            <a:r>
              <a:rPr lang="en-US" dirty="0"/>
              <a:t>, or </a:t>
            </a:r>
            <a:r>
              <a:rPr lang="en-US" dirty="0" err="1">
                <a:hlinkClick r:id="rId5"/>
              </a:rPr>
              <a:t>QObject</a:t>
            </a:r>
            <a:r>
              <a:rPr lang="en-US" dirty="0">
                <a:hlinkClick r:id="rId5"/>
              </a:rPr>
              <a:t>::</a:t>
            </a:r>
            <a:r>
              <a:rPr lang="en-US" dirty="0" err="1">
                <a:hlinkClick r:id="rId5"/>
              </a:rPr>
              <a:t>setProperty</a:t>
            </a:r>
            <a:r>
              <a:rPr lang="en-US" dirty="0"/>
              <a:t>() and </a:t>
            </a:r>
            <a:r>
              <a:rPr lang="en-US" dirty="0" err="1">
                <a:hlinkClick r:id="rId6"/>
              </a:rPr>
              <a:t>QObject</a:t>
            </a:r>
            <a:r>
              <a:rPr lang="en-US" dirty="0">
                <a:hlinkClick r:id="rId6"/>
              </a:rPr>
              <a:t>::property</a:t>
            </a:r>
            <a:r>
              <a:rPr lang="en-US" dirty="0"/>
              <a:t>():</a:t>
            </a:r>
            <a:endParaRPr lang="en-US" dirty="0" smtClean="0"/>
          </a:p>
          <a:p>
            <a:pPr lvl="2"/>
            <a:r>
              <a:rPr lang="en-US" dirty="0" smtClean="0"/>
              <a:t>Modify the item's </a:t>
            </a:r>
            <a:r>
              <a:rPr lang="en-US" dirty="0"/>
              <a:t>properties using </a:t>
            </a:r>
            <a:r>
              <a:rPr lang="en-US" dirty="0" err="1">
                <a:hlinkClick r:id="rId5"/>
              </a:rPr>
              <a:t>QObject</a:t>
            </a:r>
            <a:r>
              <a:rPr lang="en-US" dirty="0">
                <a:hlinkClick r:id="rId5"/>
              </a:rPr>
              <a:t>::</a:t>
            </a:r>
            <a:r>
              <a:rPr lang="en-US" dirty="0" err="1">
                <a:hlinkClick r:id="rId5"/>
              </a:rPr>
              <a:t>setProperty</a:t>
            </a:r>
            <a:r>
              <a:rPr lang="en-US" dirty="0"/>
              <a:t>() or </a:t>
            </a:r>
            <a:r>
              <a:rPr lang="en-US" dirty="0" err="1">
                <a:hlinkClick r:id="rId4"/>
              </a:rPr>
              <a:t>QQmlProperty</a:t>
            </a:r>
            <a:r>
              <a:rPr lang="en-US" dirty="0"/>
              <a:t>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Interacting with QML Objects from C++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515" y="2306955"/>
            <a:ext cx="2466975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8611" y="2306955"/>
            <a:ext cx="4038600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9364" y="5267325"/>
            <a:ext cx="2838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2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784011"/>
          </a:xfrm>
        </p:spPr>
        <p:txBody>
          <a:bodyPr>
            <a:normAutofit/>
          </a:bodyPr>
          <a:lstStyle/>
          <a:p>
            <a:r>
              <a:rPr lang="en-US" dirty="0"/>
              <a:t>Accessing Loaded QML Objects by Object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Properties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 properties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While </a:t>
            </a:r>
            <a:r>
              <a:rPr lang="en-US" dirty="0"/>
              <a:t>it is possible to use C++ to access and manipulate QML objects deep into the object tree, we recommend that you do not take this approach outside of application testing and prototyping. One strength of QML and C++ integration is the ability to implement the QML user interface separately from the C++ logic and dataset backend, and this strategy breaks if the C++ side reaches deep into the QML components to manipulate them directly. This would make it difficult to, for example, swap a QML view component for another view, if the new component was missing a required </a:t>
            </a:r>
            <a:r>
              <a:rPr lang="en-US" dirty="0" err="1"/>
              <a:t>objectName</a:t>
            </a:r>
            <a:r>
              <a:rPr lang="en-US" dirty="0"/>
              <a:t>. It is better for the C++ implementation to know as little as possible about the QML user interface implementation and the composition of the QML object </a:t>
            </a:r>
            <a:r>
              <a:rPr lang="en-US" dirty="0" smtClean="0"/>
              <a:t>tree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Interacting with QML Objects from C++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64" y="1871661"/>
            <a:ext cx="4541448" cy="131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6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between QML and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/>
              <a:t>QML with C</a:t>
            </a:r>
            <a:r>
              <a:rPr lang="en-US" dirty="0" smtClean="0"/>
              <a:t>++</a:t>
            </a:r>
          </a:p>
          <a:p>
            <a:pPr lvl="1"/>
            <a:r>
              <a:rPr lang="en-US" dirty="0"/>
              <a:t>Defining QML types from C</a:t>
            </a:r>
            <a:r>
              <a:rPr lang="en-US" dirty="0" smtClean="0"/>
              <a:t>++</a:t>
            </a:r>
          </a:p>
          <a:p>
            <a:pPr lvl="1"/>
            <a:r>
              <a:rPr lang="en-US" dirty="0"/>
              <a:t>Exposing Attributes of C++ Types to </a:t>
            </a:r>
            <a:r>
              <a:rPr lang="en-US" dirty="0" smtClean="0"/>
              <a:t>QML</a:t>
            </a:r>
          </a:p>
          <a:p>
            <a:r>
              <a:rPr lang="en-US" dirty="0"/>
              <a:t>Interacting (QML - C</a:t>
            </a:r>
            <a:r>
              <a:rPr lang="en-US" dirty="0" smtClean="0"/>
              <a:t>++)</a:t>
            </a:r>
          </a:p>
          <a:p>
            <a:pPr lvl="1"/>
            <a:r>
              <a:rPr lang="en-US" dirty="0" err="1"/>
              <a:t>Embbed</a:t>
            </a:r>
            <a:r>
              <a:rPr lang="en-US" dirty="0"/>
              <a:t> C++ Object into </a:t>
            </a:r>
            <a:r>
              <a:rPr lang="en-US" dirty="0" smtClean="0"/>
              <a:t>QML</a:t>
            </a:r>
          </a:p>
          <a:p>
            <a:pPr lvl="1"/>
            <a:r>
              <a:rPr lang="en-US" dirty="0"/>
              <a:t>Interacting with QML Objects from C++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6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Loaded QML Objects by Object </a:t>
            </a:r>
            <a:r>
              <a:rPr lang="en-US" dirty="0" smtClean="0"/>
              <a:t>Name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Invoking </a:t>
            </a:r>
            <a:r>
              <a:rPr lang="en-US" dirty="0"/>
              <a:t>QML </a:t>
            </a:r>
            <a:r>
              <a:rPr lang="en-US" dirty="0" smtClean="0"/>
              <a:t>Methods</a:t>
            </a:r>
          </a:p>
          <a:p>
            <a:pPr lvl="2" algn="just"/>
            <a:r>
              <a:rPr lang="en-US" dirty="0" err="1">
                <a:hlinkClick r:id="rId2"/>
              </a:rPr>
              <a:t>QMetaObject</a:t>
            </a:r>
            <a:r>
              <a:rPr lang="en-US" dirty="0">
                <a:hlinkClick r:id="rId2"/>
              </a:rPr>
              <a:t>::</a:t>
            </a:r>
            <a:r>
              <a:rPr lang="en-US" dirty="0" err="1">
                <a:hlinkClick r:id="rId2"/>
              </a:rPr>
              <a:t>invokeMethod</a:t>
            </a:r>
            <a:r>
              <a:rPr lang="en-US" dirty="0"/>
              <a:t>(). Method parameters and return values passed from QML are always translated into </a:t>
            </a:r>
            <a:r>
              <a:rPr lang="en-US" dirty="0" err="1">
                <a:hlinkClick r:id="rId3"/>
              </a:rPr>
              <a:t>QVariant</a:t>
            </a:r>
            <a:r>
              <a:rPr lang="en-US" dirty="0"/>
              <a:t> values in C</a:t>
            </a:r>
            <a:r>
              <a:rPr lang="en-US" dirty="0" smtClean="0"/>
              <a:t>++.</a:t>
            </a:r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Interacting with QML Objects from C++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635" y="2423160"/>
            <a:ext cx="3182122" cy="1833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654" y="4406101"/>
            <a:ext cx="4293973" cy="21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5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Loaded QML Objects by Object Name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Connecting to QML Signals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Interacting with QML Objects from C++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7" y="1824028"/>
            <a:ext cx="3603303" cy="2344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41" y="1822520"/>
            <a:ext cx="3629494" cy="30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8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434914"/>
          </a:xfrm>
        </p:spPr>
        <p:txBody>
          <a:bodyPr/>
          <a:lstStyle/>
          <a:p>
            <a:r>
              <a:rPr lang="en-US" dirty="0"/>
              <a:t>Accessing Loaded QML Objects by Object Name (</a:t>
            </a:r>
            <a:r>
              <a:rPr lang="en-US" dirty="0" err="1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Connecting to QML Signals</a:t>
            </a:r>
          </a:p>
          <a:p>
            <a:pPr lvl="2"/>
            <a:r>
              <a:rPr lang="en-US" dirty="0" err="1" smtClean="0"/>
              <a:t>QObject</a:t>
            </a:r>
            <a:r>
              <a:rPr lang="en-US" dirty="0" smtClean="0"/>
              <a:t> type is used as signal parameter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Interacting with QML Objects from C++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3" y="2299592"/>
            <a:ext cx="3132422" cy="2839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48" y="2299592"/>
            <a:ext cx="3186336" cy="36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2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QML – C++ integration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6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7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(QML -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doc.qt.io/qt-5/qtqml-cppintegration-overview.html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doc.qt.io/qt-5/qtqml-cppintegration-definetypes.html#property-modifier-types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doc.qt.io/qt-5/qtqml-cppintegration-exposecppattributes.html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doc.qt.io/qt-5/qtqml-cppintegration-interactqmlfromcpp.html</a:t>
            </a:r>
            <a:endParaRPr lang="en-US" dirty="0" smtClean="0"/>
          </a:p>
          <a:p>
            <a:r>
              <a:rPr lang="en-US" dirty="0" err="1" smtClean="0"/>
              <a:t>Qmlbook</a:t>
            </a:r>
            <a:r>
              <a:rPr lang="en-US" dirty="0"/>
              <a:t> </a:t>
            </a:r>
            <a:r>
              <a:rPr lang="en-US" dirty="0" smtClean="0"/>
              <a:t>chapter 15,16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5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QML Attribute</a:t>
            </a:r>
          </a:p>
        </p:txBody>
      </p:sp>
      <p:sp>
        <p:nvSpPr>
          <p:cNvPr id="5" name="Oval 4"/>
          <p:cNvSpPr/>
          <p:nvPr/>
        </p:nvSpPr>
        <p:spPr>
          <a:xfrm>
            <a:off x="3271022" y="2805396"/>
            <a:ext cx="1639019" cy="8195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QML Object</a:t>
            </a: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221" y="25903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</a:p>
        </p:txBody>
      </p:sp>
      <p:sp>
        <p:nvSpPr>
          <p:cNvPr id="7" name="Oval 6"/>
          <p:cNvSpPr/>
          <p:nvPr/>
        </p:nvSpPr>
        <p:spPr>
          <a:xfrm>
            <a:off x="907124" y="3919526"/>
            <a:ext cx="168215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roperty</a:t>
            </a:r>
          </a:p>
        </p:txBody>
      </p:sp>
      <p:sp>
        <p:nvSpPr>
          <p:cNvPr id="8" name="Oval 7"/>
          <p:cNvSpPr/>
          <p:nvPr/>
        </p:nvSpPr>
        <p:spPr>
          <a:xfrm>
            <a:off x="5806842" y="2710505"/>
            <a:ext cx="125945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</a:t>
            </a:r>
            <a:r>
              <a:rPr lang="en-US" dirty="0"/>
              <a:t>l</a:t>
            </a:r>
          </a:p>
        </p:txBody>
      </p:sp>
      <p:sp>
        <p:nvSpPr>
          <p:cNvPr id="9" name="Oval 8"/>
          <p:cNvSpPr/>
          <p:nvPr/>
        </p:nvSpPr>
        <p:spPr>
          <a:xfrm>
            <a:off x="5660711" y="3939769"/>
            <a:ext cx="156120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ignal handler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74365" y="3916392"/>
            <a:ext cx="14323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53942" y="1599509"/>
            <a:ext cx="16731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ttached property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679275" y="3167705"/>
            <a:ext cx="1574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7"/>
          </p:cNvCxnSpPr>
          <p:nvPr/>
        </p:nvCxnSpPr>
        <p:spPr>
          <a:xfrm flipH="1">
            <a:off x="2342930" y="3378218"/>
            <a:ext cx="997016" cy="675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0"/>
          </p:cNvCxnSpPr>
          <p:nvPr/>
        </p:nvCxnSpPr>
        <p:spPr>
          <a:xfrm>
            <a:off x="4090531" y="3624905"/>
            <a:ext cx="0" cy="29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6697" y="3372928"/>
            <a:ext cx="1302244" cy="675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</p:cNvCxnSpPr>
          <p:nvPr/>
        </p:nvCxnSpPr>
        <p:spPr>
          <a:xfrm flipV="1">
            <a:off x="4910041" y="3215150"/>
            <a:ext cx="8968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11" idx="4"/>
          </p:cNvCxnSpPr>
          <p:nvPr/>
        </p:nvCxnSpPr>
        <p:spPr>
          <a:xfrm flipH="1" flipV="1">
            <a:off x="4090531" y="2513909"/>
            <a:ext cx="1" cy="29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1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 err="1" smtClean="0"/>
              <a:t>QObject</a:t>
            </a:r>
            <a:r>
              <a:rPr lang="en-US" i="1" dirty="0" smtClean="0"/>
              <a:t>-derived</a:t>
            </a:r>
            <a:r>
              <a:rPr lang="en-US" dirty="0" smtClean="0"/>
              <a:t> class</a:t>
            </a:r>
          </a:p>
          <a:p>
            <a:r>
              <a:rPr lang="en-US" dirty="0"/>
              <a:t>R</a:t>
            </a:r>
            <a:r>
              <a:rPr lang="en-US" dirty="0" smtClean="0"/>
              <a:t>egistered </a:t>
            </a:r>
            <a:r>
              <a:rPr lang="en-US" dirty="0"/>
              <a:t>with the QML type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Instantiable Object </a:t>
            </a:r>
            <a:r>
              <a:rPr lang="en-US" dirty="0" smtClean="0"/>
              <a:t>Type: </a:t>
            </a:r>
            <a:r>
              <a:rPr lang="en-US" dirty="0"/>
              <a:t>call </a:t>
            </a:r>
            <a:r>
              <a:rPr lang="en-US" dirty="0" err="1">
                <a:hlinkClick r:id="rId2"/>
              </a:rPr>
              <a:t>qmlRegisterType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Non-</a:t>
            </a:r>
            <a:r>
              <a:rPr lang="en-US" dirty="0"/>
              <a:t>Instantiable Object </a:t>
            </a:r>
            <a:r>
              <a:rPr lang="en-US" dirty="0" smtClean="0"/>
              <a:t>Type: 	</a:t>
            </a:r>
          </a:p>
          <a:p>
            <a:pPr lvl="2" fontAlgn="base"/>
            <a:r>
              <a:rPr lang="en-US" dirty="0" err="1">
                <a:hlinkClick r:id="rId2"/>
              </a:rPr>
              <a:t>qmlRegisterType</a:t>
            </a:r>
            <a:r>
              <a:rPr lang="en-US" dirty="0"/>
              <a:t>() (with no parameters) registers a C++ type that is not instantiable and cannot be referred to from QML. This enables the engine to coerce any inherited types that are instantiable from QML.</a:t>
            </a:r>
          </a:p>
          <a:p>
            <a:pPr lvl="2" fontAlgn="base"/>
            <a:r>
              <a:rPr lang="en-US" dirty="0" err="1">
                <a:hlinkClick r:id="rId3"/>
              </a:rPr>
              <a:t>qmlRegisterInterface</a:t>
            </a:r>
            <a:r>
              <a:rPr lang="en-US" dirty="0"/>
              <a:t>() registers a </a:t>
            </a:r>
            <a:r>
              <a:rPr lang="en-US" dirty="0" err="1"/>
              <a:t>Qt</a:t>
            </a:r>
            <a:r>
              <a:rPr lang="en-US" dirty="0"/>
              <a:t> interface type with a specific QML type name. The type is not instantiable from QML but can be referred to by its type name.</a:t>
            </a:r>
          </a:p>
          <a:p>
            <a:pPr lvl="2" fontAlgn="base"/>
            <a:r>
              <a:rPr lang="en-US" dirty="0" err="1">
                <a:hlinkClick r:id="rId4"/>
              </a:rPr>
              <a:t>qmlRegisterUncreatableType</a:t>
            </a:r>
            <a:r>
              <a:rPr lang="en-US" dirty="0"/>
              <a:t>() registers a named C++ type that is not instantiable but should be identifiable as a type to the QML type system. This is useful if a type's </a:t>
            </a:r>
            <a:r>
              <a:rPr lang="en-US" dirty="0" err="1"/>
              <a:t>enums</a:t>
            </a:r>
            <a:r>
              <a:rPr lang="en-US" dirty="0"/>
              <a:t> or attached properties should be accessible from QML but the type itself should not be instantiable.</a:t>
            </a:r>
          </a:p>
          <a:p>
            <a:pPr lvl="2" fontAlgn="base"/>
            <a:r>
              <a:rPr lang="en-US" dirty="0" err="1">
                <a:hlinkClick r:id="rId5"/>
              </a:rPr>
              <a:t>qmlRegisterSingletonType</a:t>
            </a:r>
            <a:r>
              <a:rPr lang="en-US" dirty="0"/>
              <a:t>() registers a singleton type that can be imported from QML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Defining QML types from C++</a:t>
            </a:r>
          </a:p>
        </p:txBody>
      </p:sp>
    </p:spTree>
    <p:extLst>
      <p:ext uri="{BB962C8B-B14F-4D97-AF65-F5344CB8AC3E}">
        <p14:creationId xmlns:p14="http://schemas.microsoft.com/office/powerpoint/2010/main" val="166643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Instantiable Object Type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Defining QML types from C++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74" y="2781927"/>
            <a:ext cx="4676775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74" y="1448492"/>
            <a:ext cx="5652587" cy="1136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974" y="3442777"/>
            <a:ext cx="2543572" cy="10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5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Non-Instantiable </a:t>
            </a:r>
            <a:r>
              <a:rPr lang="en-US" dirty="0"/>
              <a:t>Object Type: (singleton types do not have an associated </a:t>
            </a:r>
            <a:r>
              <a:rPr lang="en-US" dirty="0" err="1">
                <a:hlinkClick r:id="rId2"/>
              </a:rPr>
              <a:t>QQmlContext</a:t>
            </a:r>
            <a:r>
              <a:rPr lang="en-US" dirty="0"/>
              <a:t> object)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Defining QML types from C++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74" y="1979942"/>
            <a:ext cx="6328450" cy="1524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974" y="3860256"/>
            <a:ext cx="3619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Additional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Defining QML types from C++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18" y="1656901"/>
            <a:ext cx="5295900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18" y="3182947"/>
            <a:ext cx="6430978" cy="535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18" y="4069080"/>
            <a:ext cx="5048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85799"/>
            <a:ext cx="6839309" cy="5784011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Properties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property</a:t>
            </a:r>
            <a:r>
              <a:rPr lang="en-US" dirty="0"/>
              <a:t> can be specified for any </a:t>
            </a:r>
            <a:r>
              <a:rPr lang="en-US" dirty="0" err="1">
                <a:hlinkClick r:id="rId2"/>
              </a:rPr>
              <a:t>QObject</a:t>
            </a:r>
            <a:r>
              <a:rPr lang="en-US" dirty="0"/>
              <a:t>-derived class using the </a:t>
            </a:r>
            <a:r>
              <a:rPr lang="en-US" dirty="0">
                <a:hlinkClick r:id="rId3"/>
              </a:rPr>
              <a:t>Q_PROPERTY</a:t>
            </a:r>
            <a:r>
              <a:rPr lang="en-US" dirty="0"/>
              <a:t>() </a:t>
            </a:r>
            <a:r>
              <a:rPr lang="en-US" dirty="0" smtClean="0"/>
              <a:t>macro</a:t>
            </a:r>
          </a:p>
          <a:p>
            <a:pPr lvl="1" fontAlgn="base"/>
            <a:r>
              <a:rPr lang="en-US" dirty="0"/>
              <a:t>The CONSTANT </a:t>
            </a:r>
            <a:r>
              <a:rPr lang="en-US" dirty="0" smtClean="0"/>
              <a:t>attribute: for </a:t>
            </a:r>
            <a:r>
              <a:rPr lang="en-US" dirty="0"/>
              <a:t>properties whose value is set, and finalized, only in the class constructor. </a:t>
            </a:r>
            <a:r>
              <a:rPr lang="en-US" dirty="0" smtClean="0"/>
              <a:t>Others that </a:t>
            </a:r>
            <a:r>
              <a:rPr lang="en-US" dirty="0"/>
              <a:t>want to be used in bindings should have a NOTIFY signal instead</a:t>
            </a:r>
            <a:r>
              <a:rPr lang="en-US" dirty="0" smtClean="0"/>
              <a:t>.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Methods (providing they are public slots or flagged with </a:t>
            </a:r>
            <a:r>
              <a:rPr lang="en-US" dirty="0">
                <a:hlinkClick r:id="rId4"/>
              </a:rPr>
              <a:t>Q_INVOKABLE</a:t>
            </a:r>
            <a:r>
              <a:rPr lang="en-US" dirty="0" smtClean="0"/>
              <a:t>)</a:t>
            </a:r>
          </a:p>
          <a:p>
            <a:pPr lvl="1"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Signals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Exposing Attributes of C++ Types to QML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987" y="2678420"/>
            <a:ext cx="497205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987" y="3814230"/>
            <a:ext cx="3779089" cy="19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9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extending QML with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The QML engine automatically creates a signal handler for any signal of a </a:t>
            </a:r>
            <a:r>
              <a:rPr lang="en-US" dirty="0" err="1"/>
              <a:t>QObject</a:t>
            </a:r>
            <a:r>
              <a:rPr lang="en-US" dirty="0"/>
              <a:t>-derived type that is used from QML. Signal handlers are always named on&lt;Signal&gt; where &lt;Signal&gt; is the name of the signal, with the first letter </a:t>
            </a:r>
            <a:r>
              <a:rPr lang="en-US" dirty="0" smtClean="0"/>
              <a:t>capitalized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Connect signal(C++ side) and slot(QML side)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Exposing Attributes of C++ Types to QML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3" y="2423160"/>
            <a:ext cx="346710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63" y="3978464"/>
            <a:ext cx="49339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5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297</TotalTime>
  <Words>804</Words>
  <Application>Microsoft Office PowerPoint</Application>
  <PresentationFormat>Widescreen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Rockwell</vt:lpstr>
      <vt:lpstr>Rockwell Condensed</vt:lpstr>
      <vt:lpstr>Wingdings</vt:lpstr>
      <vt:lpstr>Wood Type</vt:lpstr>
      <vt:lpstr>QML-C++</vt:lpstr>
      <vt:lpstr>Integration between QML and C++ </vt:lpstr>
      <vt:lpstr>extending QML with C++</vt:lpstr>
      <vt:lpstr>extending QML with C++</vt:lpstr>
      <vt:lpstr>extending QML with C++</vt:lpstr>
      <vt:lpstr>extending QML with C++</vt:lpstr>
      <vt:lpstr>extending QML with C++</vt:lpstr>
      <vt:lpstr>extending QML with C++</vt:lpstr>
      <vt:lpstr>extending QML with C++</vt:lpstr>
      <vt:lpstr>extending QML with C++</vt:lpstr>
      <vt:lpstr>extending QML with C++</vt:lpstr>
      <vt:lpstr>extending QML with C++</vt:lpstr>
      <vt:lpstr>Interacting (QML - C++)</vt:lpstr>
      <vt:lpstr>Interacting (QML - C++)</vt:lpstr>
      <vt:lpstr>Interacting (QML - C++)</vt:lpstr>
      <vt:lpstr>Interacting (QML - C++)</vt:lpstr>
      <vt:lpstr>Interacting (QML - C++)</vt:lpstr>
      <vt:lpstr>Interacting (QML - C++)</vt:lpstr>
      <vt:lpstr>Interacting (QML - C++)</vt:lpstr>
      <vt:lpstr>Interacting (QML - C++)</vt:lpstr>
      <vt:lpstr>Interacting (QML - C++)</vt:lpstr>
      <vt:lpstr>Interacting (QML - C++)</vt:lpstr>
      <vt:lpstr>Interacting (QML - C++)</vt:lpstr>
      <vt:lpstr>Interacting (QML - C++)</vt:lpstr>
      <vt:lpstr>Interacting (QML - C++)</vt:lpstr>
      <vt:lpstr>Interacting (QML - C++)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QML-C++</dc:title>
  <dc:creator>kiemnv</dc:creator>
  <cp:lastModifiedBy>TUAN ANH PHAM/LGEVH VC SOFTWARE DEVELOPMENT 3(tuan1.pham@lge.com)</cp:lastModifiedBy>
  <cp:revision>40</cp:revision>
  <dcterms:created xsi:type="dcterms:W3CDTF">2017-10-22T07:39:55Z</dcterms:created>
  <dcterms:modified xsi:type="dcterms:W3CDTF">2017-10-23T02:48:18Z</dcterms:modified>
</cp:coreProperties>
</file>