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305" r:id="rId7"/>
    <p:sldId id="360" r:id="rId8"/>
    <p:sldId id="361" r:id="rId9"/>
    <p:sldId id="304" r:id="rId10"/>
    <p:sldId id="362" r:id="rId11"/>
    <p:sldId id="363" r:id="rId12"/>
    <p:sldId id="307" r:id="rId13"/>
    <p:sldId id="418" r:id="rId14"/>
    <p:sldId id="417" r:id="rId15"/>
    <p:sldId id="419" r:id="rId16"/>
    <p:sldId id="312" r:id="rId17"/>
    <p:sldId id="308" r:id="rId18"/>
    <p:sldId id="314" r:id="rId19"/>
  </p:sldIdLst>
  <p:sldSz cx="9144000" cy="5143500" type="screen16x9"/>
  <p:notesSz cx="6858000" cy="9144000"/>
  <p:embeddedFontLst>
    <p:embeddedFont>
      <p:font typeface="Audiowide" panose="02000503000000020004"/>
      <p:regular r:id="rId23"/>
    </p:embeddedFont>
    <p:embeddedFont>
      <p:font typeface="Karla"/>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3" userDrawn="1">
          <p15:clr>
            <a:srgbClr val="9AA0A6"/>
          </p15:clr>
        </p15:guide>
        <p15:guide id="2" pos="2879"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1" d="100"/>
          <a:sy n="121" d="100"/>
        </p:scale>
        <p:origin x="346" y="274"/>
      </p:cViewPr>
      <p:guideLst>
        <p:guide orient="horz" pos="1643"/>
        <p:guide pos="28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1"/>
        <p:cNvGrpSpPr/>
        <p:nvPr/>
      </p:nvGrpSpPr>
      <p:grpSpPr>
        <a:xfrm>
          <a:off x="0" y="0"/>
          <a:ext cx="0" cy="0"/>
          <a:chOff x="0" y="0"/>
          <a:chExt cx="0" cy="0"/>
        </a:xfrm>
      </p:grpSpPr>
      <p:sp>
        <p:nvSpPr>
          <p:cNvPr id="862" name="Google Shape;862;gcc9050bdf8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cc9050bdf8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1"/>
        <p:cNvGrpSpPr/>
        <p:nvPr/>
      </p:nvGrpSpPr>
      <p:grpSpPr>
        <a:xfrm>
          <a:off x="0" y="0"/>
          <a:ext cx="0" cy="0"/>
          <a:chOff x="0" y="0"/>
          <a:chExt cx="0" cy="0"/>
        </a:xfrm>
      </p:grpSpPr>
      <p:sp>
        <p:nvSpPr>
          <p:cNvPr id="862" name="Google Shape;862;gcc9050bdf8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cc9050bdf8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1"/>
        <p:cNvGrpSpPr/>
        <p:nvPr/>
      </p:nvGrpSpPr>
      <p:grpSpPr>
        <a:xfrm>
          <a:off x="0" y="0"/>
          <a:ext cx="0" cy="0"/>
          <a:chOff x="0" y="0"/>
          <a:chExt cx="0" cy="0"/>
        </a:xfrm>
      </p:grpSpPr>
      <p:sp>
        <p:nvSpPr>
          <p:cNvPr id="862" name="Google Shape;862;gcc9050bdf8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cc9050bdf8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panose="02000503000000020004"/>
                <a:ea typeface="Audiowide" panose="02000503000000020004"/>
                <a:cs typeface="Audiowide" panose="02000503000000020004"/>
                <a:sym typeface="Audiowide" panose="02000503000000020004"/>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a:stretch>
            <a:fill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a:fillRect/>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a:stretch>
            <a:fill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a:fillRect/>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l="20571" t="8875"/>
          <a:stretch>
            <a:fillRect/>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a:fillRect/>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a:stretch>
            <a:fill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a:fillRect/>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49"/>
        <p:cNvGrpSpPr/>
        <p:nvPr/>
      </p:nvGrpSpPr>
      <p:grpSpPr>
        <a:xfrm>
          <a:off x="0" y="0"/>
          <a:ext cx="0" cy="0"/>
          <a:chOff x="0" y="0"/>
          <a:chExt cx="0" cy="0"/>
        </a:xfrm>
      </p:grpSpPr>
      <p:pic>
        <p:nvPicPr>
          <p:cNvPr id="150" name="Google Shape;150;p17"/>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7"/>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55" name="Google Shape;155;p1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l="-60" t="535" b="73705"/>
          <a:stretch>
            <a:fillRect/>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l="-60" t="535" b="73705"/>
          <a:stretch>
            <a:fillRect/>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9" name="Google Shape;169;p18"/>
          <p:cNvPicPr preferRelativeResize="0"/>
          <p:nvPr/>
        </p:nvPicPr>
        <p:blipFill rotWithShape="1">
          <a:blip r:embed="rId3">
            <a:alphaModFix amt="75000"/>
          </a:blip>
          <a:srcRect l="16597" t="23395"/>
          <a:stretch>
            <a:fillRect/>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a:fillRect/>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l="-60" t="535" b="66797"/>
          <a:stretch>
            <a:fillRect/>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a:fillRect/>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2pPr>
            <a:lvl3pPr lvl="2"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3pPr>
            <a:lvl4pPr lvl="3"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4pPr>
            <a:lvl5pPr lvl="4"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5pPr>
            <a:lvl6pPr lvl="5"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6pPr>
            <a:lvl7pPr lvl="6"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7pPr>
            <a:lvl8pPr lvl="7"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8pPr>
            <a:lvl9pPr lvl="8" algn="r" rtl="0">
              <a:spcBef>
                <a:spcPts val="0"/>
              </a:spcBef>
              <a:spcAft>
                <a:spcPts val="0"/>
              </a:spcAft>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9pPr>
          </a:lstStyle>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l="23664" t="13299"/>
          <a:stretch>
            <a:fillRect/>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a:fillRect/>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2"/>
        <p:cNvGrpSpPr/>
        <p:nvPr/>
      </p:nvGrpSpPr>
      <p:grpSpPr>
        <a:xfrm>
          <a:off x="0" y="0"/>
          <a:ext cx="0" cy="0"/>
          <a:chOff x="0" y="0"/>
          <a:chExt cx="0" cy="0"/>
        </a:xfrm>
      </p:grpSpPr>
      <p:pic>
        <p:nvPicPr>
          <p:cNvPr id="203" name="Google Shape;203;p21"/>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1"/>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08" name="Google Shape;208;p21"/>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9" name="Google Shape;209;p21"/>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10" name="Google Shape;210;p21"/>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 name="Google Shape;211;p21"/>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12" name="Google Shape;212;p21"/>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3" name="Google Shape;213;p21"/>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14" name="Google Shape;214;p21"/>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5" name="Google Shape;215;p21"/>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16" name="Google Shape;216;p21"/>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7" name="Google Shape;217;p21"/>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000"/>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18" name="Google Shape;218;p21"/>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9" name="Google Shape;219;p2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l="23147" t="15754"/>
          <a:stretch>
            <a:fillRect/>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l="19672" t="17471"/>
          <a:stretch>
            <a:fillRect/>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22"/>
        <p:cNvGrpSpPr/>
        <p:nvPr/>
      </p:nvGrpSpPr>
      <p:grpSpPr>
        <a:xfrm>
          <a:off x="0" y="0"/>
          <a:ext cx="0" cy="0"/>
          <a:chOff x="0" y="0"/>
          <a:chExt cx="0" cy="0"/>
        </a:xfrm>
      </p:grpSpPr>
      <p:pic>
        <p:nvPicPr>
          <p:cNvPr id="223" name="Google Shape;223;p22"/>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2"/>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28" name="Google Shape;228;p22"/>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9" name="Google Shape;229;p22"/>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0" name="Google Shape;230;p22"/>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1" name="Google Shape;231;p22"/>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232" name="Google Shape;232;p22"/>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3" name="Google Shape;233;p22"/>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4" name="Google Shape;234;p22"/>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l="23312" t="17389"/>
          <a:stretch>
            <a:fillRect/>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l="21488" t="20407"/>
          <a:stretch>
            <a:fillRect/>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l="26204"/>
          <a:stretch>
            <a:fillRect/>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a:fillRect/>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GB" sz="1200">
                <a:solidFill>
                  <a:schemeClr val="lt1"/>
                </a:solidFill>
                <a:latin typeface="Karla"/>
                <a:ea typeface="Karla"/>
                <a:cs typeface="Karla"/>
                <a:sym typeface="Karla"/>
              </a:rPr>
              <a:t>CREDITS: This presentation template was created by </a:t>
            </a:r>
            <a:r>
              <a:rPr lang="en-GB" sz="1200" b="1">
                <a:solidFill>
                  <a:schemeClr val="lt1"/>
                </a:solidFill>
                <a:uFill>
                  <a:noFill/>
                </a:uFill>
                <a:latin typeface="Karla"/>
                <a:ea typeface="Karla"/>
                <a:cs typeface="Karla"/>
                <a:sym typeface="Karla"/>
                <a:hlinkClick r:id="rId3"/>
              </a:rPr>
              <a:t>Slidesgo</a:t>
            </a:r>
            <a:r>
              <a:rPr lang="en-GB" sz="1200">
                <a:solidFill>
                  <a:schemeClr val="lt1"/>
                </a:solidFill>
                <a:latin typeface="Karla"/>
                <a:ea typeface="Karla"/>
                <a:cs typeface="Karla"/>
                <a:sym typeface="Karla"/>
              </a:rPr>
              <a:t>, and includes icons by </a:t>
            </a:r>
            <a:r>
              <a:rPr lang="en-GB" sz="1200" b="1">
                <a:solidFill>
                  <a:schemeClr val="lt1"/>
                </a:solidFill>
                <a:uFill>
                  <a:noFill/>
                </a:uFill>
                <a:latin typeface="Karla"/>
                <a:ea typeface="Karla"/>
                <a:cs typeface="Karla"/>
                <a:sym typeface="Karla"/>
                <a:hlinkClick r:id="rId4"/>
              </a:rPr>
              <a:t>Flaticon</a:t>
            </a:r>
            <a:r>
              <a:rPr lang="en-GB" sz="1200">
                <a:solidFill>
                  <a:schemeClr val="lt1"/>
                </a:solidFill>
                <a:latin typeface="Karla"/>
                <a:ea typeface="Karla"/>
                <a:cs typeface="Karla"/>
                <a:sym typeface="Karla"/>
              </a:rPr>
              <a:t> and infographics &amp; images by </a:t>
            </a:r>
            <a:r>
              <a:rPr lang="en-GB" sz="1200" b="1">
                <a:solidFill>
                  <a:schemeClr val="lt1"/>
                </a:solidFill>
                <a:uFill>
                  <a:noFill/>
                </a:uFill>
                <a:latin typeface="Karla"/>
                <a:ea typeface="Karla"/>
                <a:cs typeface="Karla"/>
                <a:sym typeface="Karla"/>
                <a:hlinkClick r:id="rId5"/>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a:fillRect/>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a:fillRect/>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2" name="Google Shape;262;p25"/>
          <p:cNvPicPr preferRelativeResize="0"/>
          <p:nvPr/>
        </p:nvPicPr>
        <p:blipFill rotWithShape="1">
          <a:blip r:embed="rId3">
            <a:alphaModFix amt="75000"/>
          </a:blip>
          <a:srcRect l="23664" t="13299"/>
          <a:stretch>
            <a:fillRect/>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a:fillRect/>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9" name="Google Shape;269;p26"/>
          <p:cNvPicPr preferRelativeResize="0"/>
          <p:nvPr/>
        </p:nvPicPr>
        <p:blipFill rotWithShape="1">
          <a:blip r:embed="rId3">
            <a:alphaModFix amt="75000"/>
          </a:blip>
          <a:srcRect l="20356"/>
          <a:stretch>
            <a:fillRect/>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a:fillRect/>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a:fillRect/>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a:fillRect/>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srcRect t="1620" b="17753"/>
          <a:stretch>
            <a:fillRect/>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l="24087" t="19903"/>
          <a:stretch>
            <a:fillRect/>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a:fillRect/>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l="24156" t="16303"/>
          <a:stretch>
            <a:fillRect/>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l="19106" t="4942"/>
          <a:stretch>
            <a:fillRect/>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srcRect t="1620" b="17753"/>
          <a:stretch>
            <a:fillRect/>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panose="02000503000000020004"/>
              <a:buNone/>
              <a:defRPr sz="2800">
                <a:solidFill>
                  <a:schemeClr val="lt1"/>
                </a:solidFill>
                <a:latin typeface="Audiowide" panose="02000503000000020004"/>
                <a:ea typeface="Audiowide" panose="02000503000000020004"/>
                <a:cs typeface="Audiowide" panose="02000503000000020004"/>
                <a:sym typeface="Audiowide" panose="0200050300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1.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REPORT</a:t>
            </a:r>
            <a:endParaRPr lang="en-US" dirty="0">
              <a:solidFill>
                <a:srgbClr val="CC0000"/>
              </a:solidFill>
            </a:endParaRPr>
          </a:p>
        </p:txBody>
      </p:sp>
      <p:sp>
        <p:nvSpPr>
          <p:cNvPr id="283" name="Google Shape;283;p30"/>
          <p:cNvSpPr txBox="1">
            <a:spLocks noGrp="1"/>
          </p:cNvSpPr>
          <p:nvPr>
            <p:ph type="subTitle" idx="1"/>
          </p:nvPr>
        </p:nvSpPr>
        <p:spPr>
          <a:xfrm>
            <a:off x="5303520" y="3853255"/>
            <a:ext cx="2113230" cy="47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Nguyen Ngoc Thien</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3"/>
          <p:cNvSpPr txBox="1">
            <a:spLocks noGrp="1"/>
          </p:cNvSpPr>
          <p:nvPr>
            <p:ph type="title"/>
          </p:nvPr>
        </p:nvSpPr>
        <p:spPr>
          <a:xfrm>
            <a:off x="4491990" y="1395730"/>
            <a:ext cx="3736340" cy="14001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ym typeface="+mn-ea"/>
              </a:rPr>
              <a:t>Compare Performance</a:t>
            </a:r>
            <a:endParaRPr dirty="0"/>
          </a:p>
        </p:txBody>
      </p:sp>
      <p:sp>
        <p:nvSpPr>
          <p:cNvPr id="399" name="Google Shape;399;p33"/>
          <p:cNvSpPr txBox="1">
            <a:spLocks noGrp="1"/>
          </p:cNvSpPr>
          <p:nvPr>
            <p:ph type="title" idx="2"/>
          </p:nvPr>
        </p:nvSpPr>
        <p:spPr>
          <a:xfrm>
            <a:off x="1834573" y="1872250"/>
            <a:ext cx="1921979"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000" dirty="0"/>
              <a:t>03</a:t>
            </a:r>
            <a:endParaRPr sz="80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Compare table</a:t>
            </a:r>
            <a:endParaRPr lang="en-US" altLang="en-GB"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4" name="Table 3"/>
          <p:cNvGraphicFramePr/>
          <p:nvPr/>
        </p:nvGraphicFramePr>
        <p:xfrm>
          <a:off x="1230630" y="1470025"/>
          <a:ext cx="6737985" cy="2667000"/>
        </p:xfrm>
        <a:graphic>
          <a:graphicData uri="http://schemas.openxmlformats.org/drawingml/2006/table">
            <a:tbl>
              <a:tblPr firstRow="1" bandRow="1">
                <a:tableStyleId>{5C22544A-7EE6-4342-B048-85BDC9FD1C3A}</a:tableStyleId>
              </a:tblPr>
              <a:tblGrid>
                <a:gridCol w="1837690"/>
                <a:gridCol w="2767330"/>
                <a:gridCol w="2132965"/>
              </a:tblGrid>
              <a:tr h="381000">
                <a:tc>
                  <a:txBody>
                    <a:bodyPr/>
                    <a:p>
                      <a:pPr algn="ctr">
                        <a:buNone/>
                      </a:pPr>
                      <a:r>
                        <a:rPr lang="en-US"/>
                        <a:t>~</a:t>
                      </a:r>
                      <a:endParaRPr lang="en-US"/>
                    </a:p>
                  </a:txBody>
                  <a:tcPr/>
                </a:tc>
                <a:tc>
                  <a:txBody>
                    <a:bodyPr/>
                    <a:p>
                      <a:pPr algn="ctr">
                        <a:buNone/>
                      </a:pPr>
                      <a:r>
                        <a:rPr lang="en-US"/>
                        <a:t>PYTHON</a:t>
                      </a:r>
                      <a:endParaRPr lang="en-US"/>
                    </a:p>
                  </a:txBody>
                  <a:tcPr/>
                </a:tc>
                <a:tc>
                  <a:txBody>
                    <a:bodyPr/>
                    <a:p>
                      <a:pPr algn="ctr">
                        <a:buNone/>
                      </a:pPr>
                      <a:r>
                        <a:rPr lang="en-US"/>
                        <a:t>CPP</a:t>
                      </a:r>
                      <a:endParaRPr lang="en-US"/>
                    </a:p>
                  </a:txBody>
                  <a:tcPr/>
                </a:tc>
              </a:tr>
              <a:tr h="381000">
                <a:tc>
                  <a:txBody>
                    <a:bodyPr/>
                    <a:p>
                      <a:pPr algn="ctr">
                        <a:buNone/>
                      </a:pPr>
                      <a:r>
                        <a:rPr lang="en-US"/>
                        <a:t>Speed Video</a:t>
                      </a:r>
                      <a:endParaRPr lang="en-US"/>
                    </a:p>
                  </a:txBody>
                  <a:tcPr/>
                </a:tc>
                <a:tc>
                  <a:txBody>
                    <a:bodyPr/>
                    <a:p>
                      <a:pPr algn="ctr">
                        <a:buNone/>
                      </a:pPr>
                      <a:r>
                        <a:rPr lang="en-US"/>
                        <a:t>11p38 s</a:t>
                      </a:r>
                      <a:endParaRPr lang="en-US"/>
                    </a:p>
                  </a:txBody>
                  <a:tcPr/>
                </a:tc>
                <a:tc>
                  <a:txBody>
                    <a:bodyPr/>
                    <a:p>
                      <a:pPr algn="ctr">
                        <a:buNone/>
                      </a:pPr>
                      <a:r>
                        <a:rPr lang="en-US"/>
                        <a:t>22p</a:t>
                      </a:r>
                      <a:endParaRPr lang="en-US"/>
                    </a:p>
                  </a:txBody>
                  <a:tcPr/>
                </a:tc>
              </a:tr>
              <a:tr h="381000">
                <a:tc>
                  <a:txBody>
                    <a:bodyPr/>
                    <a:p>
                      <a:pPr algn="ctr">
                        <a:buNone/>
                      </a:pPr>
                      <a:r>
                        <a:rPr lang="en-US"/>
                        <a:t>Speed Image</a:t>
                      </a:r>
                      <a:endParaRPr lang="en-US"/>
                    </a:p>
                  </a:txBody>
                  <a:tcPr/>
                </a:tc>
                <a:tc>
                  <a:txBody>
                    <a:bodyPr/>
                    <a:p>
                      <a:pPr algn="ctr">
                        <a:buNone/>
                      </a:pPr>
                      <a:r>
                        <a:rPr lang="en-US"/>
                        <a:t>~0.025 s</a:t>
                      </a:r>
                      <a:endParaRPr lang="en-US"/>
                    </a:p>
                  </a:txBody>
                  <a:tcPr/>
                </a:tc>
                <a:tc>
                  <a:txBody>
                    <a:bodyPr/>
                    <a:p>
                      <a:pPr algn="ctr">
                        <a:buNone/>
                      </a:pPr>
                      <a:r>
                        <a:rPr lang="en-US"/>
                        <a:t>~0.05 s</a:t>
                      </a:r>
                      <a:endParaRPr lang="en-US"/>
                    </a:p>
                  </a:txBody>
                  <a:tcPr/>
                </a:tc>
              </a:tr>
              <a:tr h="381000">
                <a:tc>
                  <a:txBody>
                    <a:bodyPr/>
                    <a:p>
                      <a:pPr algn="ctr">
                        <a:buNone/>
                      </a:pPr>
                      <a:r>
                        <a:rPr lang="en-US"/>
                        <a:t>GPU</a:t>
                      </a:r>
                      <a:endParaRPr lang="en-US"/>
                    </a:p>
                  </a:txBody>
                  <a:tcPr/>
                </a:tc>
                <a:tc>
                  <a:txBody>
                    <a:bodyPr/>
                    <a:p>
                      <a:pPr algn="ctr">
                        <a:buNone/>
                      </a:pPr>
                      <a:r>
                        <a:rPr lang="en-US"/>
                        <a:t>~0.1 GB</a:t>
                      </a:r>
                      <a:endParaRPr lang="en-US"/>
                    </a:p>
                  </a:txBody>
                  <a:tcPr/>
                </a:tc>
                <a:tc>
                  <a:txBody>
                    <a:bodyPr/>
                    <a:p>
                      <a:pPr algn="ctr">
                        <a:buNone/>
                      </a:pPr>
                      <a:r>
                        <a:rPr lang="en-US"/>
                        <a:t>0.1 GB</a:t>
                      </a:r>
                      <a:endParaRPr lang="en-US"/>
                    </a:p>
                  </a:txBody>
                  <a:tcPr/>
                </a:tc>
              </a:tr>
              <a:tr h="381000">
                <a:tc>
                  <a:txBody>
                    <a:bodyPr/>
                    <a:p>
                      <a:pPr algn="ctr">
                        <a:buNone/>
                      </a:pPr>
                      <a:r>
                        <a:rPr lang="en-US"/>
                        <a:t>CPU</a:t>
                      </a:r>
                      <a:endParaRPr lang="en-US"/>
                    </a:p>
                  </a:txBody>
                  <a:tcPr/>
                </a:tc>
                <a:tc>
                  <a:txBody>
                    <a:bodyPr/>
                    <a:p>
                      <a:pPr algn="ctr">
                        <a:buNone/>
                      </a:pPr>
                      <a:r>
                        <a:rPr lang="en-US"/>
                        <a:t>~63%</a:t>
                      </a:r>
                      <a:endParaRPr lang="en-US"/>
                    </a:p>
                  </a:txBody>
                  <a:tcPr/>
                </a:tc>
                <a:tc>
                  <a:txBody>
                    <a:bodyPr/>
                    <a:p>
                      <a:pPr algn="ctr">
                        <a:buNone/>
                      </a:pPr>
                      <a:r>
                        <a:rPr lang="en-US"/>
                        <a:t>~ 14.1%</a:t>
                      </a:r>
                      <a:endParaRPr lang="en-US"/>
                    </a:p>
                  </a:txBody>
                  <a:tcPr/>
                </a:tc>
              </a:tr>
              <a:tr h="381000">
                <a:tc>
                  <a:txBody>
                    <a:bodyPr/>
                    <a:p>
                      <a:pPr algn="ctr">
                        <a:buNone/>
                      </a:pPr>
                      <a:r>
                        <a:rPr lang="en-US"/>
                        <a:t>RAM</a:t>
                      </a:r>
                      <a:endParaRPr lang="en-US"/>
                    </a:p>
                  </a:txBody>
                  <a:tcPr/>
                </a:tc>
                <a:tc>
                  <a:txBody>
                    <a:bodyPr/>
                    <a:p>
                      <a:pPr algn="ctr">
                        <a:buNone/>
                      </a:pPr>
                      <a:r>
                        <a:rPr lang="en-US"/>
                        <a:t>~284 MB</a:t>
                      </a:r>
                      <a:endParaRPr lang="en-US"/>
                    </a:p>
                  </a:txBody>
                  <a:tcPr/>
                </a:tc>
                <a:tc>
                  <a:txBody>
                    <a:bodyPr/>
                    <a:p>
                      <a:pPr algn="ctr">
                        <a:buNone/>
                      </a:pPr>
                      <a:r>
                        <a:rPr lang="en-US"/>
                        <a:t>~408 MB</a:t>
                      </a:r>
                      <a:endParaRPr lang="en-US"/>
                    </a:p>
                  </a:txBody>
                  <a:tcPr/>
                </a:tc>
              </a:tr>
              <a:tr h="381000">
                <a:tc>
                  <a:txBody>
                    <a:bodyPr/>
                    <a:p>
                      <a:pPr algn="ctr">
                        <a:buNone/>
                      </a:pPr>
                      <a:r>
                        <a:rPr lang="en-US"/>
                        <a:t>FPS</a:t>
                      </a:r>
                      <a:endParaRPr lang="en-US"/>
                    </a:p>
                  </a:txBody>
                  <a:tcPr/>
                </a:tc>
                <a:tc>
                  <a:txBody>
                    <a:bodyPr/>
                    <a:p>
                      <a:pPr algn="ctr">
                        <a:buNone/>
                      </a:pPr>
                      <a:r>
                        <a:rPr lang="en-US"/>
                        <a:t>28 - 32 frame / s</a:t>
                      </a:r>
                      <a:endParaRPr lang="en-US"/>
                    </a:p>
                  </a:txBody>
                  <a:tcPr/>
                </a:tc>
                <a:tc>
                  <a:txBody>
                    <a:bodyPr/>
                    <a:p>
                      <a:pPr algn="ctr">
                        <a:buNone/>
                      </a:pPr>
                      <a:r>
                        <a:rPr lang="en-US"/>
                        <a:t>14 - 19 frame / s</a:t>
                      </a:r>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2386965" y="68580"/>
            <a:ext cx="5313045" cy="1852930"/>
          </a:xfrm>
          <a:prstGeom prst="rect">
            <a:avLst/>
          </a:prstGeom>
        </p:spPr>
      </p:pic>
      <p:pic>
        <p:nvPicPr>
          <p:cNvPr id="3" name="Picture 2"/>
          <p:cNvPicPr>
            <a:picLocks noChangeAspect="1"/>
          </p:cNvPicPr>
          <p:nvPr/>
        </p:nvPicPr>
        <p:blipFill>
          <a:blip r:embed="rId2"/>
          <a:stretch>
            <a:fillRect/>
          </a:stretch>
        </p:blipFill>
        <p:spPr>
          <a:xfrm>
            <a:off x="2398395" y="2007235"/>
            <a:ext cx="5290185" cy="1380490"/>
          </a:xfrm>
          <a:prstGeom prst="rect">
            <a:avLst/>
          </a:prstGeom>
        </p:spPr>
      </p:pic>
      <p:pic>
        <p:nvPicPr>
          <p:cNvPr id="5" name="Picture 4"/>
          <p:cNvPicPr>
            <a:picLocks noChangeAspect="1"/>
          </p:cNvPicPr>
          <p:nvPr/>
        </p:nvPicPr>
        <p:blipFill>
          <a:blip r:embed="rId3"/>
          <a:stretch>
            <a:fillRect/>
          </a:stretch>
        </p:blipFill>
        <p:spPr>
          <a:xfrm>
            <a:off x="2386965" y="4107815"/>
            <a:ext cx="5300980" cy="869950"/>
          </a:xfrm>
          <a:prstGeom prst="rect">
            <a:avLst/>
          </a:prstGeom>
        </p:spPr>
      </p:pic>
      <p:pic>
        <p:nvPicPr>
          <p:cNvPr id="6" name="Picture 5"/>
          <p:cNvPicPr>
            <a:picLocks noChangeAspect="1"/>
          </p:cNvPicPr>
          <p:nvPr/>
        </p:nvPicPr>
        <p:blipFill>
          <a:blip r:embed="rId4"/>
          <a:stretch>
            <a:fillRect/>
          </a:stretch>
        </p:blipFill>
        <p:spPr>
          <a:xfrm>
            <a:off x="2386330" y="3469005"/>
            <a:ext cx="5312410" cy="551815"/>
          </a:xfrm>
          <a:prstGeom prst="rect">
            <a:avLst/>
          </a:prstGeom>
        </p:spPr>
      </p:pic>
      <p:sp>
        <p:nvSpPr>
          <p:cNvPr id="700" name="Google Shape;700;p40"/>
          <p:cNvSpPr txBox="1">
            <a:spLocks noGrp="1"/>
          </p:cNvSpPr>
          <p:nvPr/>
        </p:nvSpPr>
        <p:spPr>
          <a:xfrm>
            <a:off x="142453" y="381194"/>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Python</a:t>
            </a:r>
            <a:endParaRPr sz="1800" dirty="0"/>
          </a:p>
        </p:txBody>
      </p:sp>
      <p:sp>
        <p:nvSpPr>
          <p:cNvPr id="9" name="Rectangles 8"/>
          <p:cNvSpPr/>
          <p:nvPr/>
        </p:nvSpPr>
        <p:spPr>
          <a:xfrm>
            <a:off x="4379595" y="775970"/>
            <a:ext cx="393700" cy="2266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4789170" y="954405"/>
            <a:ext cx="428625" cy="14287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4051300" y="2068195"/>
            <a:ext cx="520065" cy="1651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ectangles 11"/>
          <p:cNvSpPr/>
          <p:nvPr/>
        </p:nvSpPr>
        <p:spPr>
          <a:xfrm>
            <a:off x="6408420" y="3695700"/>
            <a:ext cx="929005" cy="187960"/>
          </a:xfrm>
          <a:prstGeom prst="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2399030" y="4343400"/>
            <a:ext cx="1652270" cy="254000"/>
          </a:xfrm>
          <a:prstGeom prst="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3869055" y="729615"/>
            <a:ext cx="663575" cy="306705"/>
          </a:xfrm>
          <a:prstGeom prst="rect">
            <a:avLst/>
          </a:prstGeom>
          <a:noFill/>
        </p:spPr>
        <p:txBody>
          <a:bodyPr wrap="square" rtlCol="0">
            <a:spAutoFit/>
          </a:bodyPr>
          <a:p>
            <a:r>
              <a:rPr lang="en-US">
                <a:solidFill>
                  <a:schemeClr val="tx1"/>
                </a:solidFill>
              </a:rPr>
              <a:t>CPU</a:t>
            </a:r>
            <a:endParaRPr lang="en-US">
              <a:solidFill>
                <a:schemeClr val="tx1"/>
              </a:solidFill>
            </a:endParaRPr>
          </a:p>
        </p:txBody>
      </p:sp>
      <p:sp>
        <p:nvSpPr>
          <p:cNvPr id="15" name="Text Box 14"/>
          <p:cNvSpPr txBox="1"/>
          <p:nvPr/>
        </p:nvSpPr>
        <p:spPr>
          <a:xfrm>
            <a:off x="5174615" y="866775"/>
            <a:ext cx="663575" cy="306705"/>
          </a:xfrm>
          <a:prstGeom prst="rect">
            <a:avLst/>
          </a:prstGeom>
          <a:noFill/>
        </p:spPr>
        <p:txBody>
          <a:bodyPr wrap="square" rtlCol="0">
            <a:spAutoFit/>
          </a:bodyPr>
          <a:p>
            <a:r>
              <a:rPr lang="en-US">
                <a:solidFill>
                  <a:schemeClr val="tx1"/>
                </a:solidFill>
              </a:rPr>
              <a:t>RAM</a:t>
            </a:r>
            <a:endParaRPr lang="en-US">
              <a:solidFill>
                <a:schemeClr val="tx1"/>
              </a:solidFill>
            </a:endParaRPr>
          </a:p>
        </p:txBody>
      </p:sp>
      <p:sp>
        <p:nvSpPr>
          <p:cNvPr id="16" name="Text Box 15"/>
          <p:cNvSpPr txBox="1"/>
          <p:nvPr/>
        </p:nvSpPr>
        <p:spPr>
          <a:xfrm>
            <a:off x="3547745" y="1991995"/>
            <a:ext cx="663575" cy="306705"/>
          </a:xfrm>
          <a:prstGeom prst="rect">
            <a:avLst/>
          </a:prstGeom>
          <a:noFill/>
        </p:spPr>
        <p:txBody>
          <a:bodyPr wrap="square" rtlCol="0">
            <a:spAutoFit/>
          </a:bodyPr>
          <a:p>
            <a:r>
              <a:rPr lang="en-US">
                <a:solidFill>
                  <a:schemeClr val="tx1"/>
                </a:solidFill>
              </a:rPr>
              <a:t>GPU</a:t>
            </a:r>
            <a:endParaRPr lang="en-US">
              <a:solidFill>
                <a:schemeClr val="tx1"/>
              </a:solidFill>
            </a:endParaRPr>
          </a:p>
        </p:txBody>
      </p:sp>
      <p:sp>
        <p:nvSpPr>
          <p:cNvPr id="17" name="Text Box 16"/>
          <p:cNvSpPr txBox="1"/>
          <p:nvPr/>
        </p:nvSpPr>
        <p:spPr>
          <a:xfrm>
            <a:off x="7293610" y="3627755"/>
            <a:ext cx="2121535" cy="306705"/>
          </a:xfrm>
          <a:prstGeom prst="rect">
            <a:avLst/>
          </a:prstGeom>
          <a:noFill/>
        </p:spPr>
        <p:txBody>
          <a:bodyPr wrap="square" rtlCol="0">
            <a:spAutoFit/>
          </a:bodyPr>
          <a:p>
            <a:r>
              <a:rPr lang="en-US">
                <a:solidFill>
                  <a:schemeClr val="bg1"/>
                </a:solidFill>
              </a:rPr>
              <a:t>Time inference video</a:t>
            </a:r>
            <a:endParaRPr lang="en-US">
              <a:solidFill>
                <a:schemeClr val="bg1"/>
              </a:solidFill>
            </a:endParaRPr>
          </a:p>
        </p:txBody>
      </p:sp>
      <p:sp>
        <p:nvSpPr>
          <p:cNvPr id="18" name="Text Box 17"/>
          <p:cNvSpPr txBox="1"/>
          <p:nvPr/>
        </p:nvSpPr>
        <p:spPr>
          <a:xfrm>
            <a:off x="4051300" y="4324985"/>
            <a:ext cx="2421890" cy="306705"/>
          </a:xfrm>
          <a:prstGeom prst="rect">
            <a:avLst/>
          </a:prstGeom>
          <a:noFill/>
        </p:spPr>
        <p:txBody>
          <a:bodyPr wrap="square" rtlCol="0">
            <a:spAutoFit/>
          </a:bodyPr>
          <a:p>
            <a:r>
              <a:rPr lang="en-US">
                <a:solidFill>
                  <a:schemeClr val="bg1"/>
                </a:solidFill>
              </a:rPr>
              <a:t>Time inference image</a:t>
            </a:r>
            <a:endParaRPr 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7" name="Picture 6"/>
          <p:cNvPicPr>
            <a:picLocks noChangeAspect="1"/>
          </p:cNvPicPr>
          <p:nvPr/>
        </p:nvPicPr>
        <p:blipFill>
          <a:blip r:embed="rId1"/>
          <a:stretch>
            <a:fillRect/>
          </a:stretch>
        </p:blipFill>
        <p:spPr>
          <a:xfrm>
            <a:off x="2165350" y="1724025"/>
            <a:ext cx="6242050" cy="1513205"/>
          </a:xfrm>
          <a:prstGeom prst="rect">
            <a:avLst/>
          </a:prstGeom>
        </p:spPr>
      </p:pic>
      <p:pic>
        <p:nvPicPr>
          <p:cNvPr id="8" name="Picture 7"/>
          <p:cNvPicPr>
            <a:picLocks noChangeAspect="1"/>
          </p:cNvPicPr>
          <p:nvPr/>
        </p:nvPicPr>
        <p:blipFill>
          <a:blip r:embed="rId2"/>
          <a:stretch>
            <a:fillRect/>
          </a:stretch>
        </p:blipFill>
        <p:spPr>
          <a:xfrm>
            <a:off x="2165350" y="220345"/>
            <a:ext cx="6276340" cy="1473200"/>
          </a:xfrm>
          <a:prstGeom prst="rect">
            <a:avLst/>
          </a:prstGeom>
        </p:spPr>
      </p:pic>
      <p:pic>
        <p:nvPicPr>
          <p:cNvPr id="9" name="Picture 8"/>
          <p:cNvPicPr>
            <a:picLocks noChangeAspect="1"/>
          </p:cNvPicPr>
          <p:nvPr/>
        </p:nvPicPr>
        <p:blipFill>
          <a:blip r:embed="rId3"/>
          <a:stretch>
            <a:fillRect/>
          </a:stretch>
        </p:blipFill>
        <p:spPr>
          <a:xfrm>
            <a:off x="2134870" y="3275330"/>
            <a:ext cx="6306820" cy="749935"/>
          </a:xfrm>
          <a:prstGeom prst="rect">
            <a:avLst/>
          </a:prstGeom>
        </p:spPr>
      </p:pic>
      <p:pic>
        <p:nvPicPr>
          <p:cNvPr id="11" name="Picture 10"/>
          <p:cNvPicPr>
            <a:picLocks noChangeAspect="1"/>
          </p:cNvPicPr>
          <p:nvPr/>
        </p:nvPicPr>
        <p:blipFill>
          <a:blip r:embed="rId4"/>
          <a:stretch>
            <a:fillRect/>
          </a:stretch>
        </p:blipFill>
        <p:spPr>
          <a:xfrm>
            <a:off x="2138680" y="4070985"/>
            <a:ext cx="6296660" cy="681355"/>
          </a:xfrm>
          <a:prstGeom prst="rect">
            <a:avLst/>
          </a:prstGeom>
        </p:spPr>
      </p:pic>
      <p:sp>
        <p:nvSpPr>
          <p:cNvPr id="700" name="Google Shape;700;p40"/>
          <p:cNvSpPr txBox="1">
            <a:spLocks noGrp="1"/>
          </p:cNvSpPr>
          <p:nvPr/>
        </p:nvSpPr>
        <p:spPr>
          <a:xfrm>
            <a:off x="142453" y="381194"/>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CPP</a:t>
            </a:r>
            <a:endParaRPr sz="1800" dirty="0"/>
          </a:p>
        </p:txBody>
      </p:sp>
      <p:sp>
        <p:nvSpPr>
          <p:cNvPr id="12" name="Rectangles 11"/>
          <p:cNvSpPr/>
          <p:nvPr/>
        </p:nvSpPr>
        <p:spPr>
          <a:xfrm>
            <a:off x="5699125" y="818515"/>
            <a:ext cx="378460" cy="1346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6077585" y="818515"/>
            <a:ext cx="308610" cy="13462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Rectangles 13"/>
          <p:cNvSpPr/>
          <p:nvPr/>
        </p:nvSpPr>
        <p:spPr>
          <a:xfrm>
            <a:off x="6077585" y="2421255"/>
            <a:ext cx="509270" cy="1822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Rectangles 14"/>
          <p:cNvSpPr/>
          <p:nvPr/>
        </p:nvSpPr>
        <p:spPr>
          <a:xfrm>
            <a:off x="2134235" y="3466465"/>
            <a:ext cx="2555240" cy="2597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Rectangles 15"/>
          <p:cNvSpPr/>
          <p:nvPr/>
        </p:nvSpPr>
        <p:spPr>
          <a:xfrm>
            <a:off x="2134235" y="4163060"/>
            <a:ext cx="2555240" cy="2597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5172710" y="652780"/>
            <a:ext cx="663575" cy="306705"/>
          </a:xfrm>
          <a:prstGeom prst="rect">
            <a:avLst/>
          </a:prstGeom>
          <a:noFill/>
        </p:spPr>
        <p:txBody>
          <a:bodyPr wrap="square" rtlCol="0">
            <a:spAutoFit/>
          </a:bodyPr>
          <a:p>
            <a:r>
              <a:rPr lang="en-US">
                <a:solidFill>
                  <a:schemeClr val="tx1"/>
                </a:solidFill>
              </a:rPr>
              <a:t>CPU</a:t>
            </a:r>
            <a:endParaRPr lang="en-US">
              <a:solidFill>
                <a:schemeClr val="tx1"/>
              </a:solidFill>
            </a:endParaRPr>
          </a:p>
        </p:txBody>
      </p:sp>
      <p:sp>
        <p:nvSpPr>
          <p:cNvPr id="18" name="Text Box 17"/>
          <p:cNvSpPr txBox="1"/>
          <p:nvPr/>
        </p:nvSpPr>
        <p:spPr>
          <a:xfrm>
            <a:off x="6311900" y="775970"/>
            <a:ext cx="663575" cy="306705"/>
          </a:xfrm>
          <a:prstGeom prst="rect">
            <a:avLst/>
          </a:prstGeom>
          <a:noFill/>
        </p:spPr>
        <p:txBody>
          <a:bodyPr wrap="square" rtlCol="0">
            <a:spAutoFit/>
          </a:bodyPr>
          <a:p>
            <a:r>
              <a:rPr lang="en-US">
                <a:solidFill>
                  <a:schemeClr val="tx1"/>
                </a:solidFill>
              </a:rPr>
              <a:t>RAM</a:t>
            </a:r>
            <a:endParaRPr lang="en-US">
              <a:solidFill>
                <a:schemeClr val="tx1"/>
              </a:solidFill>
            </a:endParaRPr>
          </a:p>
        </p:txBody>
      </p:sp>
      <p:sp>
        <p:nvSpPr>
          <p:cNvPr id="19" name="Text Box 18"/>
          <p:cNvSpPr txBox="1"/>
          <p:nvPr/>
        </p:nvSpPr>
        <p:spPr>
          <a:xfrm>
            <a:off x="5556250" y="2331085"/>
            <a:ext cx="663575" cy="306705"/>
          </a:xfrm>
          <a:prstGeom prst="rect">
            <a:avLst/>
          </a:prstGeom>
          <a:noFill/>
        </p:spPr>
        <p:txBody>
          <a:bodyPr wrap="square" rtlCol="0">
            <a:spAutoFit/>
          </a:bodyPr>
          <a:p>
            <a:r>
              <a:rPr lang="en-US">
                <a:solidFill>
                  <a:schemeClr val="tx1"/>
                </a:solidFill>
              </a:rPr>
              <a:t>GPU</a:t>
            </a:r>
            <a:endParaRPr lang="en-US">
              <a:solidFill>
                <a:schemeClr val="tx1"/>
              </a:solidFill>
            </a:endParaRPr>
          </a:p>
        </p:txBody>
      </p:sp>
      <p:sp>
        <p:nvSpPr>
          <p:cNvPr id="20" name="Text Box 19"/>
          <p:cNvSpPr txBox="1"/>
          <p:nvPr/>
        </p:nvSpPr>
        <p:spPr>
          <a:xfrm>
            <a:off x="4853940" y="3419475"/>
            <a:ext cx="2121535" cy="306705"/>
          </a:xfrm>
          <a:prstGeom prst="rect">
            <a:avLst/>
          </a:prstGeom>
          <a:noFill/>
        </p:spPr>
        <p:txBody>
          <a:bodyPr wrap="square" rtlCol="0">
            <a:spAutoFit/>
          </a:bodyPr>
          <a:p>
            <a:r>
              <a:rPr lang="en-US">
                <a:solidFill>
                  <a:schemeClr val="bg1"/>
                </a:solidFill>
              </a:rPr>
              <a:t>Time inference video</a:t>
            </a:r>
            <a:endParaRPr lang="en-US">
              <a:solidFill>
                <a:schemeClr val="bg1"/>
              </a:solidFill>
            </a:endParaRPr>
          </a:p>
        </p:txBody>
      </p:sp>
      <p:sp>
        <p:nvSpPr>
          <p:cNvPr id="21" name="Text Box 20"/>
          <p:cNvSpPr txBox="1"/>
          <p:nvPr/>
        </p:nvSpPr>
        <p:spPr>
          <a:xfrm>
            <a:off x="4689475" y="4163060"/>
            <a:ext cx="2421890" cy="306705"/>
          </a:xfrm>
          <a:prstGeom prst="rect">
            <a:avLst/>
          </a:prstGeom>
          <a:noFill/>
        </p:spPr>
        <p:txBody>
          <a:bodyPr wrap="square" rtlCol="0">
            <a:spAutoFit/>
          </a:bodyPr>
          <a:p>
            <a:r>
              <a:rPr lang="en-US">
                <a:solidFill>
                  <a:schemeClr val="bg1"/>
                </a:solidFill>
              </a:rPr>
              <a:t>Time inference image</a:t>
            </a:r>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3"/>
          <p:cNvSpPr txBox="1">
            <a:spLocks noGrp="1"/>
          </p:cNvSpPr>
          <p:nvPr>
            <p:ph type="title"/>
          </p:nvPr>
        </p:nvSpPr>
        <p:spPr>
          <a:xfrm>
            <a:off x="4107209" y="1213029"/>
            <a:ext cx="3312300" cy="111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ym typeface="+mn-ea"/>
              </a:rPr>
              <a:t>Summary</a:t>
            </a:r>
            <a:endParaRPr lang="en-US" dirty="0"/>
          </a:p>
        </p:txBody>
      </p:sp>
      <p:sp>
        <p:nvSpPr>
          <p:cNvPr id="399" name="Google Shape;399;p33"/>
          <p:cNvSpPr txBox="1">
            <a:spLocks noGrp="1"/>
          </p:cNvSpPr>
          <p:nvPr>
            <p:ph type="title" idx="2"/>
          </p:nvPr>
        </p:nvSpPr>
        <p:spPr>
          <a:xfrm>
            <a:off x="1834573" y="1872250"/>
            <a:ext cx="1921979"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000" dirty="0"/>
              <a:t>04</a:t>
            </a:r>
            <a:endParaRPr sz="80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0"/>
          <p:cNvSpPr/>
          <p:nvPr/>
        </p:nvSpPr>
        <p:spPr>
          <a:xfrm>
            <a:off x="9109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40"/>
          <p:cNvSpPr/>
          <p:nvPr/>
        </p:nvSpPr>
        <p:spPr>
          <a:xfrm>
            <a:off x="91095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40"/>
          <p:cNvSpPr/>
          <p:nvPr/>
        </p:nvSpPr>
        <p:spPr>
          <a:xfrm>
            <a:off x="73192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40"/>
          <p:cNvSpPr/>
          <p:nvPr/>
        </p:nvSpPr>
        <p:spPr>
          <a:xfrm>
            <a:off x="7319250" y="31028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Summary</a:t>
            </a:r>
            <a:endParaRPr dirty="0"/>
          </a:p>
        </p:txBody>
      </p:sp>
      <p:sp>
        <p:nvSpPr>
          <p:cNvPr id="704" name="Google Shape;704;p40"/>
          <p:cNvSpPr txBox="1">
            <a:spLocks noGrp="1"/>
          </p:cNvSpPr>
          <p:nvPr>
            <p:ph type="subTitle" idx="5"/>
          </p:nvPr>
        </p:nvSpPr>
        <p:spPr>
          <a:xfrm>
            <a:off x="2116668" y="1404182"/>
            <a:ext cx="2313300"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US" sz="1800" dirty="0"/>
              <a:t>Đánh giá</a:t>
            </a:r>
            <a:endParaRPr lang="en-US" sz="1800" dirty="0"/>
          </a:p>
        </p:txBody>
      </p:sp>
      <p:sp>
        <p:nvSpPr>
          <p:cNvPr id="705" name="Google Shape;705;p40"/>
          <p:cNvSpPr txBox="1">
            <a:spLocks noGrp="1"/>
          </p:cNvSpPr>
          <p:nvPr>
            <p:ph type="subTitle" idx="6"/>
          </p:nvPr>
        </p:nvSpPr>
        <p:spPr>
          <a:xfrm>
            <a:off x="2116455" y="1807845"/>
            <a:ext cx="4571365" cy="1007110"/>
          </a:xfrm>
          <a:prstGeom prst="rect">
            <a:avLst/>
          </a:prstGeom>
        </p:spPr>
        <p:txBody>
          <a:bodyPr spcFirstLastPara="1" wrap="square" lIns="0" tIns="91425" rIns="0" bIns="91425" anchor="t" anchorCtr="0">
            <a:noAutofit/>
          </a:bodyPr>
          <a:lstStyle/>
          <a:p>
            <a:pPr marL="0" lvl="0" indent="0" algn="l" rtl="0">
              <a:spcBef>
                <a:spcPts val="0"/>
              </a:spcBef>
              <a:spcAft>
                <a:spcPts val="0"/>
              </a:spcAft>
              <a:buFont typeface="Arial" panose="020B0604020202020204" pitchFamily="34" charset="0"/>
            </a:pPr>
            <a:r>
              <a:rPr lang="en-US" sz="1200" dirty="0"/>
              <a:t>Nhìn chung python đang có hiệu suất tốn hơn mặt dù sử dụng CPU nhiều nhưng thời gian thực thi trên GPU lại khá nhanh khoảng  trung bình 30 FPS so với 16 FPS của code C++. Đánh đổi tốc độ thì  code C++ lại tốn ít tài nguyên cho việc sử lý ảnh hơn.</a:t>
            </a:r>
            <a:endParaRPr lang="en-US" sz="1200" dirty="0"/>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40"/>
          <p:cNvGrpSpPr/>
          <p:nvPr/>
        </p:nvGrpSpPr>
        <p:grpSpPr>
          <a:xfrm>
            <a:off x="7470189" y="1711803"/>
            <a:ext cx="611927" cy="600334"/>
            <a:chOff x="-1183550" y="3586525"/>
            <a:chExt cx="296175" cy="290550"/>
          </a:xfrm>
        </p:grpSpPr>
        <p:sp>
          <p:nvSpPr>
            <p:cNvPr id="724" name="Google Shape;724;p40"/>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40"/>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40"/>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40"/>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40"/>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40"/>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40"/>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40"/>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40"/>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3" name="Google Shape;733;p40"/>
          <p:cNvGrpSpPr/>
          <p:nvPr/>
        </p:nvGrpSpPr>
        <p:grpSpPr>
          <a:xfrm>
            <a:off x="7473431" y="3277917"/>
            <a:ext cx="605419" cy="572906"/>
            <a:chOff x="-1592325" y="3957400"/>
            <a:chExt cx="293025" cy="277275"/>
          </a:xfrm>
        </p:grpSpPr>
        <p:sp>
          <p:nvSpPr>
            <p:cNvPr id="734" name="Google Shape;734;p4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4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4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8" name="Google Shape;738;p40"/>
          <p:cNvGrpSpPr/>
          <p:nvPr/>
        </p:nvGrpSpPr>
        <p:grpSpPr>
          <a:xfrm>
            <a:off x="1124393" y="1771538"/>
            <a:ext cx="486912" cy="486836"/>
            <a:chOff x="2685825" y="840375"/>
            <a:chExt cx="481900" cy="481825"/>
          </a:xfrm>
        </p:grpSpPr>
        <p:sp>
          <p:nvSpPr>
            <p:cNvPr id="739" name="Google Shape;739;p40"/>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40"/>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1" name="Google Shape;741;p40"/>
          <p:cNvGrpSpPr/>
          <p:nvPr/>
        </p:nvGrpSpPr>
        <p:grpSpPr>
          <a:xfrm>
            <a:off x="1124398" y="3320939"/>
            <a:ext cx="486836" cy="486836"/>
            <a:chOff x="4456875" y="1435075"/>
            <a:chExt cx="481825" cy="481825"/>
          </a:xfrm>
        </p:grpSpPr>
        <p:sp>
          <p:nvSpPr>
            <p:cNvPr id="742" name="Google Shape;742;p40"/>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40"/>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40"/>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40"/>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40"/>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 name="Google Shape;747;p40"/>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 name="Google Shape;748;p40"/>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40"/>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40"/>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 name="Google Shape;751;p40"/>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 name="Google Shape;752;p40"/>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40"/>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40"/>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40"/>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40"/>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 name="Google Shape;757;p40"/>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 name="Google Shape;758;p40"/>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40"/>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40"/>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Google Shape;704;p40"/>
          <p:cNvSpPr txBox="1">
            <a:spLocks noGrp="1"/>
          </p:cNvSpPr>
          <p:nvPr/>
        </p:nvSpPr>
        <p:spPr>
          <a:xfrm>
            <a:off x="2116668" y="2962472"/>
            <a:ext cx="23133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l" rtl="0">
              <a:spcBef>
                <a:spcPts val="0"/>
              </a:spcBef>
              <a:spcAft>
                <a:spcPts val="0"/>
              </a:spcAft>
              <a:buNone/>
            </a:pPr>
            <a:r>
              <a:rPr lang="en-US" sz="1800" dirty="0"/>
              <a:t>Cấu hình</a:t>
            </a:r>
            <a:endParaRPr lang="en-US" sz="1800" dirty="0"/>
          </a:p>
        </p:txBody>
      </p:sp>
      <p:sp>
        <p:nvSpPr>
          <p:cNvPr id="8" name="Google Shape;705;p40"/>
          <p:cNvSpPr txBox="1">
            <a:spLocks noGrp="1"/>
          </p:cNvSpPr>
          <p:nvPr/>
        </p:nvSpPr>
        <p:spPr>
          <a:xfrm>
            <a:off x="2116455" y="3351530"/>
            <a:ext cx="4571365" cy="767715"/>
          </a:xfrm>
          <a:prstGeom prst="rect">
            <a:avLst/>
          </a:prstGeom>
          <a:noFill/>
          <a:ln>
            <a:noFill/>
          </a:ln>
        </p:spPr>
        <p:txBody>
          <a:bodyPr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l"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l" rtl="0">
              <a:spcBef>
                <a:spcPts val="0"/>
              </a:spcBef>
              <a:spcAft>
                <a:spcPts val="0"/>
              </a:spcAft>
              <a:buFont typeface="Arial" panose="020B0604020202020204" pitchFamily="34" charset="0"/>
            </a:pPr>
            <a:r>
              <a:rPr lang="en-US" sz="1200" dirty="0"/>
              <a:t>CPU: I7 11800H</a:t>
            </a:r>
            <a:endParaRPr lang="en-US" sz="1200" dirty="0"/>
          </a:p>
          <a:p>
            <a:pPr marL="0" lvl="0" indent="0" algn="l" rtl="0">
              <a:spcBef>
                <a:spcPts val="0"/>
              </a:spcBef>
              <a:spcAft>
                <a:spcPts val="0"/>
              </a:spcAft>
              <a:buFont typeface="Arial" panose="020B0604020202020204" pitchFamily="34" charset="0"/>
            </a:pPr>
            <a:r>
              <a:rPr lang="en-US" sz="1200" dirty="0"/>
              <a:t>RAM: 32 GB</a:t>
            </a:r>
            <a:endParaRPr lang="en-US" sz="1200" dirty="0"/>
          </a:p>
          <a:p>
            <a:pPr marL="0" lvl="0" indent="0" algn="l" rtl="0">
              <a:spcBef>
                <a:spcPts val="0"/>
              </a:spcBef>
              <a:spcAft>
                <a:spcPts val="0"/>
              </a:spcAft>
              <a:buFont typeface="Arial" panose="020B0604020202020204" pitchFamily="34" charset="0"/>
            </a:pPr>
            <a:r>
              <a:rPr lang="en-US" sz="1200" dirty="0"/>
              <a:t>GPU: 4GB</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727250" y="53950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3" name="Google Shape;1403;p57"/>
          <p:cNvGrpSpPr/>
          <p:nvPr/>
        </p:nvGrpSpPr>
        <p:grpSpPr>
          <a:xfrm>
            <a:off x="4845977" y="3364415"/>
            <a:ext cx="387661" cy="387661"/>
            <a:chOff x="1379798" y="1723250"/>
            <a:chExt cx="397887" cy="397887"/>
          </a:xfrm>
        </p:grpSpPr>
        <p:sp>
          <p:nvSpPr>
            <p:cNvPr id="1404"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8" name="Google Shape;1408;p57"/>
          <p:cNvGrpSpPr/>
          <p:nvPr/>
        </p:nvGrpSpPr>
        <p:grpSpPr>
          <a:xfrm>
            <a:off x="3246633" y="3364415"/>
            <a:ext cx="387681" cy="387661"/>
            <a:chOff x="266768" y="1721375"/>
            <a:chExt cx="397907" cy="397887"/>
          </a:xfrm>
        </p:grpSpPr>
        <p:sp>
          <p:nvSpPr>
            <p:cNvPr id="1409" name="Google Shape;1409;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57"/>
          <p:cNvGrpSpPr/>
          <p:nvPr/>
        </p:nvGrpSpPr>
        <p:grpSpPr>
          <a:xfrm>
            <a:off x="4046325" y="3364415"/>
            <a:ext cx="387641" cy="387661"/>
            <a:chOff x="864491" y="1723250"/>
            <a:chExt cx="397866" cy="397887"/>
          </a:xfrm>
        </p:grpSpPr>
        <p:sp>
          <p:nvSpPr>
            <p:cNvPr id="1412"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5" name="Google Shape;1415;p57"/>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a:t>
            </a:r>
            <a:endParaRPr lang="en-GB"/>
          </a:p>
        </p:txBody>
      </p:sp>
      <p:sp>
        <p:nvSpPr>
          <p:cNvPr id="1416" name="Google Shape;1416;p57"/>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b="1" dirty="0">
                <a:solidFill>
                  <a:schemeClr val="lt1"/>
                </a:solidFill>
              </a:rPr>
              <a:t>Do you have any questions?</a:t>
            </a:r>
            <a:endParaRPr b="1" dirty="0">
              <a:solidFill>
                <a:schemeClr val="lt1"/>
              </a:solidFill>
            </a:endParaRPr>
          </a:p>
          <a:p>
            <a:pPr marL="0" lvl="0" indent="0" algn="ctr" rtl="0">
              <a:spcBef>
                <a:spcPts val="1000"/>
              </a:spcBef>
              <a:spcAft>
                <a:spcPts val="0"/>
              </a:spcAft>
              <a:buClr>
                <a:schemeClr val="dk1"/>
              </a:buClr>
              <a:buSzPts val="1100"/>
              <a:buFont typeface="Arial" panose="020B0604020202020204"/>
              <a:buNone/>
            </a:pPr>
            <a:r>
              <a:rPr lang="en-US" dirty="0"/>
              <a:t>Ngocthien.dev23@gmail.com</a:t>
            </a:r>
            <a:r>
              <a:rPr lang="en-US" dirty="0">
                <a:solidFill>
                  <a:schemeClr val="lt1"/>
                </a:solidFill>
              </a:rPr>
              <a:t> </a:t>
            </a:r>
            <a:endParaRPr lang="en-US" dirty="0">
              <a:solidFill>
                <a:schemeClr val="lt1"/>
              </a:solidFill>
            </a:endParaRPr>
          </a:p>
          <a:p>
            <a:pPr marL="0" lvl="0" indent="0" algn="ctr" rtl="0">
              <a:spcBef>
                <a:spcPts val="0"/>
              </a:spcBef>
              <a:spcAft>
                <a:spcPts val="0"/>
              </a:spcAft>
              <a:buClr>
                <a:schemeClr val="dk1"/>
              </a:buClr>
              <a:buSzPts val="1100"/>
              <a:buFont typeface="Arial" panose="020B0604020202020204"/>
              <a:buNone/>
            </a:pPr>
            <a:r>
              <a:rPr lang="en-GB" dirty="0">
                <a:solidFill>
                  <a:schemeClr val="lt1"/>
                </a:solidFill>
              </a:rPr>
              <a:t>+84 365858975 </a:t>
            </a:r>
            <a:endParaRPr dirty="0">
              <a:solidFill>
                <a:schemeClr val="lt1"/>
              </a:solidFill>
            </a:endParaRPr>
          </a:p>
          <a:p>
            <a:pPr marL="0" lvl="0" indent="0" algn="ctr" rtl="0">
              <a:spcBef>
                <a:spcPts val="0"/>
              </a:spcBef>
              <a:spcAft>
                <a:spcPts val="0"/>
              </a:spcAft>
              <a:buNone/>
            </a:pPr>
            <a:r>
              <a:rPr lang="en-US" dirty="0">
                <a:solidFill>
                  <a:schemeClr val="lt1"/>
                </a:solidFill>
              </a:rPr>
              <a:t>https://www.linkedin.com/in/nguyen-ngoc-thien-331ab425b/</a:t>
            </a:r>
            <a:endParaRPr dirty="0">
              <a:solidFill>
                <a:schemeClr val="lt1"/>
              </a:solidFill>
            </a:endParaRPr>
          </a:p>
        </p:txBody>
      </p:sp>
      <p:sp>
        <p:nvSpPr>
          <p:cNvPr id="1417" name="Google Shape;1417;p57"/>
          <p:cNvSpPr txBox="1">
            <a:spLocks noGrp="1"/>
          </p:cNvSpPr>
          <p:nvPr>
            <p:ph type="subTitle" idx="4294967295"/>
          </p:nvPr>
        </p:nvSpPr>
        <p:spPr>
          <a:xfrm>
            <a:off x="2827350" y="3911275"/>
            <a:ext cx="3489300" cy="288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GB" sz="1200" b="0" dirty="0">
                <a:solidFill>
                  <a:schemeClr val="lt1"/>
                </a:solidFill>
              </a:rPr>
              <a:t>Please keep this slide for attribution</a:t>
            </a:r>
            <a:endParaRPr sz="1200" b="0" dirty="0">
              <a:solidFill>
                <a:schemeClr val="lt1"/>
              </a:solidFill>
            </a:endParaRPr>
          </a:p>
        </p:txBody>
      </p:sp>
      <p:grpSp>
        <p:nvGrpSpPr>
          <p:cNvPr id="1418" name="Google Shape;1418;p57"/>
          <p:cNvGrpSpPr/>
          <p:nvPr/>
        </p:nvGrpSpPr>
        <p:grpSpPr>
          <a:xfrm>
            <a:off x="5645649" y="3363110"/>
            <a:ext cx="388966" cy="388966"/>
            <a:chOff x="1190625" y="238125"/>
            <a:chExt cx="5235075" cy="5235075"/>
          </a:xfrm>
        </p:grpSpPr>
        <p:sp>
          <p:nvSpPr>
            <p:cNvPr id="1419" name="Google Shape;1419;p57"/>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57"/>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1" name="Google Shape;1421;p57"/>
          <p:cNvGrpSpPr/>
          <p:nvPr/>
        </p:nvGrpSpPr>
        <p:grpSpPr>
          <a:xfrm>
            <a:off x="1006807" y="487596"/>
            <a:ext cx="288601" cy="1096693"/>
            <a:chOff x="1006700" y="2603975"/>
            <a:chExt cx="55450" cy="210700"/>
          </a:xfrm>
        </p:grpSpPr>
        <p:sp>
          <p:nvSpPr>
            <p:cNvPr id="1422" name="Google Shape;1422;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57"/>
          <p:cNvGrpSpPr/>
          <p:nvPr/>
        </p:nvGrpSpPr>
        <p:grpSpPr>
          <a:xfrm rot="5400000">
            <a:off x="7769557" y="3906771"/>
            <a:ext cx="288601" cy="1096693"/>
            <a:chOff x="1006700" y="2603975"/>
            <a:chExt cx="55450" cy="210700"/>
          </a:xfrm>
        </p:grpSpPr>
        <p:sp>
          <p:nvSpPr>
            <p:cNvPr id="1429" name="Google Shape;1429;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5" name="Google Shape;1435;p57"/>
          <p:cNvGrpSpPr/>
          <p:nvPr/>
        </p:nvGrpSpPr>
        <p:grpSpPr>
          <a:xfrm>
            <a:off x="551124" y="3629702"/>
            <a:ext cx="1178637" cy="1096691"/>
            <a:chOff x="827350" y="3629733"/>
            <a:chExt cx="1431600" cy="1332067"/>
          </a:xfrm>
        </p:grpSpPr>
        <p:sp>
          <p:nvSpPr>
            <p:cNvPr id="1436" name="Google Shape;143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57"/>
          <p:cNvGrpSpPr/>
          <p:nvPr/>
        </p:nvGrpSpPr>
        <p:grpSpPr>
          <a:xfrm>
            <a:off x="322602" y="2902809"/>
            <a:ext cx="781224" cy="726909"/>
            <a:chOff x="827350" y="3629733"/>
            <a:chExt cx="1431600" cy="1332067"/>
          </a:xfrm>
        </p:grpSpPr>
        <p:sp>
          <p:nvSpPr>
            <p:cNvPr id="1440" name="Google Shape;1440;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57"/>
          <p:cNvGrpSpPr/>
          <p:nvPr/>
        </p:nvGrpSpPr>
        <p:grpSpPr>
          <a:xfrm>
            <a:off x="8131283" y="1065715"/>
            <a:ext cx="598982" cy="557337"/>
            <a:chOff x="827350" y="3629733"/>
            <a:chExt cx="1431600" cy="1332067"/>
          </a:xfrm>
        </p:grpSpPr>
        <p:sp>
          <p:nvSpPr>
            <p:cNvPr id="1452" name="Google Shape;1452;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2"/>
          <p:cNvSpPr/>
          <p:nvPr/>
        </p:nvSpPr>
        <p:spPr>
          <a:xfrm>
            <a:off x="2121770" y="1303180"/>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2"/>
          <p:cNvSpPr/>
          <p:nvPr/>
        </p:nvSpPr>
        <p:spPr>
          <a:xfrm>
            <a:off x="5821570"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2"/>
          <p:cNvSpPr/>
          <p:nvPr/>
        </p:nvSpPr>
        <p:spPr>
          <a:xfrm>
            <a:off x="2102030" y="310594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2"/>
          <p:cNvSpPr txBox="1">
            <a:spLocks noGrp="1"/>
          </p:cNvSpPr>
          <p:nvPr>
            <p:ph type="subTitle" idx="7"/>
          </p:nvPr>
        </p:nvSpPr>
        <p:spPr>
          <a:xfrm>
            <a:off x="4790440" y="2269490"/>
            <a:ext cx="293370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 of detection</a:t>
            </a:r>
            <a:endParaRPr lang="en-US" dirty="0"/>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361" name="Google Shape;361;p32"/>
          <p:cNvSpPr txBox="1">
            <a:spLocks noGrp="1"/>
          </p:cNvSpPr>
          <p:nvPr>
            <p:ph type="title" idx="8"/>
          </p:nvPr>
        </p:nvSpPr>
        <p:spPr>
          <a:xfrm>
            <a:off x="2061169" y="1365730"/>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64" name="Google Shape;364;p32"/>
          <p:cNvSpPr txBox="1">
            <a:spLocks noGrp="1"/>
          </p:cNvSpPr>
          <p:nvPr>
            <p:ph type="title"/>
          </p:nvPr>
        </p:nvSpPr>
        <p:spPr>
          <a:xfrm>
            <a:off x="1359019" y="1856205"/>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t>Source Code</a:t>
            </a:r>
            <a:endParaRPr lang="en-US" altLang="en-GB" dirty="0"/>
          </a:p>
        </p:txBody>
      </p:sp>
      <p:sp>
        <p:nvSpPr>
          <p:cNvPr id="365" name="Google Shape;365;p32"/>
          <p:cNvSpPr txBox="1">
            <a:spLocks noGrp="1"/>
          </p:cNvSpPr>
          <p:nvPr>
            <p:ph type="subTitle" idx="1"/>
          </p:nvPr>
        </p:nvSpPr>
        <p:spPr>
          <a:xfrm>
            <a:off x="1055370" y="2290445"/>
            <a:ext cx="3007995" cy="4845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panose="020B0604020202020204"/>
              <a:buNone/>
            </a:pPr>
            <a:r>
              <a:rPr lang="en-US" dirty="0"/>
              <a:t>Translate code pyrthon to cpp</a:t>
            </a:r>
            <a:endParaRPr lang="en-US" dirty="0"/>
          </a:p>
        </p:txBody>
      </p:sp>
      <p:sp>
        <p:nvSpPr>
          <p:cNvPr id="369" name="Google Shape;369;p32"/>
          <p:cNvSpPr txBox="1">
            <a:spLocks noGrp="1"/>
          </p:cNvSpPr>
          <p:nvPr>
            <p:ph type="title" idx="6"/>
          </p:nvPr>
        </p:nvSpPr>
        <p:spPr>
          <a:xfrm>
            <a:off x="4235450" y="1829435"/>
            <a:ext cx="4224020" cy="5276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Inference Image &amp; Video </a:t>
            </a:r>
            <a:endParaRPr lang="en-US" dirty="0"/>
          </a:p>
        </p:txBody>
      </p:sp>
      <p:sp>
        <p:nvSpPr>
          <p:cNvPr id="371" name="Google Shape;371;p32"/>
          <p:cNvSpPr txBox="1">
            <a:spLocks noGrp="1"/>
          </p:cNvSpPr>
          <p:nvPr>
            <p:ph type="title" idx="14"/>
          </p:nvPr>
        </p:nvSpPr>
        <p:spPr>
          <a:xfrm>
            <a:off x="5760971"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373" name="Google Shape;373;p32"/>
          <p:cNvSpPr txBox="1">
            <a:spLocks noGrp="1"/>
          </p:cNvSpPr>
          <p:nvPr>
            <p:ph type="title" idx="17"/>
          </p:nvPr>
        </p:nvSpPr>
        <p:spPr>
          <a:xfrm>
            <a:off x="414655" y="3687445"/>
            <a:ext cx="4155440" cy="5276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ym typeface="+mn-ea"/>
              </a:rPr>
              <a:t>Compare Performance</a:t>
            </a:r>
            <a:endParaRPr dirty="0"/>
          </a:p>
        </p:txBody>
      </p:sp>
      <p:sp>
        <p:nvSpPr>
          <p:cNvPr id="376" name="Google Shape;376;p32"/>
          <p:cNvSpPr txBox="1">
            <a:spLocks noGrp="1"/>
          </p:cNvSpPr>
          <p:nvPr>
            <p:ph type="title" idx="20"/>
          </p:nvPr>
        </p:nvSpPr>
        <p:spPr>
          <a:xfrm>
            <a:off x="2041431" y="316849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354;p32"/>
          <p:cNvSpPr/>
          <p:nvPr/>
        </p:nvSpPr>
        <p:spPr>
          <a:xfrm>
            <a:off x="5882185" y="3163730"/>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373;p32"/>
          <p:cNvSpPr txBox="1">
            <a:spLocks noGrp="1"/>
          </p:cNvSpPr>
          <p:nvPr/>
        </p:nvSpPr>
        <p:spPr>
          <a:xfrm>
            <a:off x="4194810" y="3745230"/>
            <a:ext cx="4155440" cy="52768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udiowide" panose="02000503000000020004"/>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US" dirty="0"/>
              <a:t>Summary</a:t>
            </a:r>
            <a:endParaRPr dirty="0"/>
          </a:p>
        </p:txBody>
      </p:sp>
      <p:sp>
        <p:nvSpPr>
          <p:cNvPr id="17" name="Google Shape;374;p32"/>
          <p:cNvSpPr txBox="1">
            <a:spLocks noGrp="1"/>
          </p:cNvSpPr>
          <p:nvPr/>
        </p:nvSpPr>
        <p:spPr>
          <a:xfrm>
            <a:off x="5376611" y="4192790"/>
            <a:ext cx="2305500" cy="484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endParaRPr dirty="0"/>
          </a:p>
        </p:txBody>
      </p:sp>
      <p:sp>
        <p:nvSpPr>
          <p:cNvPr id="18" name="Google Shape;376;p32"/>
          <p:cNvSpPr txBox="1">
            <a:spLocks noGrp="1"/>
          </p:cNvSpPr>
          <p:nvPr/>
        </p:nvSpPr>
        <p:spPr>
          <a:xfrm>
            <a:off x="5821586" y="3226280"/>
            <a:ext cx="901200" cy="447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udiowide" panose="02000503000000020004"/>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2"/>
              </a:buClr>
              <a:buSzPts val="2500"/>
              <a:buFont typeface="Arial" panose="020B0604020202020204"/>
              <a:buNone/>
              <a:defRPr sz="25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t>0</a:t>
            </a:r>
            <a:r>
              <a:rPr lang="en-US" altLang="en-GB" dirty="0"/>
              <a:t>4</a:t>
            </a:r>
            <a:endParaRPr lang="en-US" alt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3"/>
          <p:cNvSpPr txBox="1">
            <a:spLocks noGrp="1"/>
          </p:cNvSpPr>
          <p:nvPr>
            <p:ph type="title"/>
          </p:nvPr>
        </p:nvSpPr>
        <p:spPr>
          <a:xfrm>
            <a:off x="4431828" y="1179388"/>
            <a:ext cx="3312300" cy="111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sym typeface="+mn-ea"/>
              </a:rPr>
              <a:t>Source Code</a:t>
            </a:r>
            <a:endParaRPr lang="en-US" dirty="0"/>
          </a:p>
        </p:txBody>
      </p:sp>
      <p:sp>
        <p:nvSpPr>
          <p:cNvPr id="398" name="Google Shape;398;p33"/>
          <p:cNvSpPr txBox="1">
            <a:spLocks noGrp="1"/>
          </p:cNvSpPr>
          <p:nvPr>
            <p:ph type="subTitle" idx="1"/>
          </p:nvPr>
        </p:nvSpPr>
        <p:spPr>
          <a:xfrm>
            <a:off x="4575527" y="2445530"/>
            <a:ext cx="3312300" cy="16027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Convert python code to cpp with function &amp; class</a:t>
            </a:r>
            <a:endParaRPr lang="en-US"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4"/>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4"/>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Python / CPP (Detect function)</a:t>
            </a:r>
            <a:endParaRPr lang="en-US" altLang="en-GB" dirty="0"/>
          </a:p>
        </p:txBody>
      </p:sp>
      <p:grpSp>
        <p:nvGrpSpPr>
          <p:cNvPr id="882" name="Google Shape;882;p44"/>
          <p:cNvGrpSpPr/>
          <p:nvPr/>
        </p:nvGrpSpPr>
        <p:grpSpPr>
          <a:xfrm rot="10800000">
            <a:off x="159357" y="423196"/>
            <a:ext cx="288601" cy="1096693"/>
            <a:chOff x="1006700" y="2603975"/>
            <a:chExt cx="55450" cy="210700"/>
          </a:xfrm>
        </p:grpSpPr>
        <p:sp>
          <p:nvSpPr>
            <p:cNvPr id="883" name="Google Shape;883;p4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4"/>
          <p:cNvGrpSpPr/>
          <p:nvPr/>
        </p:nvGrpSpPr>
        <p:grpSpPr>
          <a:xfrm>
            <a:off x="8034824" y="4131134"/>
            <a:ext cx="927391" cy="862780"/>
            <a:chOff x="827350" y="3629733"/>
            <a:chExt cx="1431600" cy="1332067"/>
          </a:xfrm>
        </p:grpSpPr>
        <p:sp>
          <p:nvSpPr>
            <p:cNvPr id="890" name="Google Shape;890;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3" name="Google Shape;893;p44"/>
          <p:cNvGrpSpPr/>
          <p:nvPr/>
        </p:nvGrpSpPr>
        <p:grpSpPr>
          <a:xfrm>
            <a:off x="8265301" y="3412938"/>
            <a:ext cx="552884" cy="514178"/>
            <a:chOff x="827350" y="3629733"/>
            <a:chExt cx="1431600" cy="1332067"/>
          </a:xfrm>
        </p:grpSpPr>
        <p:sp>
          <p:nvSpPr>
            <p:cNvPr id="894" name="Google Shape;894;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44"/>
          <p:cNvGrpSpPr/>
          <p:nvPr/>
        </p:nvGrpSpPr>
        <p:grpSpPr>
          <a:xfrm>
            <a:off x="7352014" y="4536899"/>
            <a:ext cx="437354" cy="406813"/>
            <a:chOff x="827350" y="3629733"/>
            <a:chExt cx="1431600" cy="1332067"/>
          </a:xfrm>
        </p:grpSpPr>
        <p:sp>
          <p:nvSpPr>
            <p:cNvPr id="898" name="Google Shape;898;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791845" y="1271905"/>
            <a:ext cx="3413760" cy="3467100"/>
          </a:xfrm>
          <a:prstGeom prst="rect">
            <a:avLst/>
          </a:prstGeom>
        </p:spPr>
      </p:pic>
      <p:pic>
        <p:nvPicPr>
          <p:cNvPr id="3" name="Picture 2"/>
          <p:cNvPicPr>
            <a:picLocks noChangeAspect="1"/>
          </p:cNvPicPr>
          <p:nvPr/>
        </p:nvPicPr>
        <p:blipFill>
          <a:blip r:embed="rId2"/>
          <a:stretch>
            <a:fillRect/>
          </a:stretch>
        </p:blipFill>
        <p:spPr>
          <a:xfrm>
            <a:off x="4544695" y="1276985"/>
            <a:ext cx="3694430" cy="3459480"/>
          </a:xfrm>
          <a:prstGeom prst="rect">
            <a:avLst/>
          </a:prstGeom>
        </p:spPr>
      </p:pic>
      <p:sp>
        <p:nvSpPr>
          <p:cNvPr id="365" name="Google Shape;365;p32"/>
          <p:cNvSpPr txBox="1">
            <a:spLocks noGrp="1"/>
          </p:cNvSpPr>
          <p:nvPr>
            <p:ph type="subTitle" idx="1"/>
          </p:nvPr>
        </p:nvSpPr>
        <p:spPr>
          <a:xfrm>
            <a:off x="325120" y="4751705"/>
            <a:ext cx="3880485" cy="391795"/>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lt1"/>
              </a:buClr>
              <a:buSzPts val="1100"/>
              <a:buFont typeface="Arial" panose="020B0604020202020204"/>
              <a:buNone/>
            </a:pPr>
            <a:r>
              <a:rPr lang="en-US" sz="1000" i="1" dirty="0"/>
              <a:t>AI-Engineer-Tests\scrfd\python\model.py</a:t>
            </a:r>
            <a:endParaRPr lang="en-US" sz="1000" i="1" dirty="0"/>
          </a:p>
        </p:txBody>
      </p:sp>
      <p:sp>
        <p:nvSpPr>
          <p:cNvPr id="4" name="Google Shape;365;p32"/>
          <p:cNvSpPr txBox="1">
            <a:spLocks noGrp="1"/>
          </p:cNvSpPr>
          <p:nvPr/>
        </p:nvSpPr>
        <p:spPr>
          <a:xfrm>
            <a:off x="3792855" y="4751705"/>
            <a:ext cx="4934585" cy="39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r>
              <a:rPr lang="en-US" sz="1000" i="1" dirty="0"/>
              <a:t>AI-Engineer-Tests\scrfd\cpp\Convert-Python-To-CPP\Convert-Python-To-CPP\scrfd.cpp</a:t>
            </a:r>
            <a:endParaRPr lang="en-US" sz="10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4"/>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4"/>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Python / CPP (Inference Image)</a:t>
            </a:r>
            <a:endParaRPr lang="en-US" altLang="en-GB" dirty="0"/>
          </a:p>
        </p:txBody>
      </p:sp>
      <p:grpSp>
        <p:nvGrpSpPr>
          <p:cNvPr id="882" name="Google Shape;882;p44"/>
          <p:cNvGrpSpPr/>
          <p:nvPr/>
        </p:nvGrpSpPr>
        <p:grpSpPr>
          <a:xfrm rot="10800000">
            <a:off x="159357" y="423196"/>
            <a:ext cx="288601" cy="1096693"/>
            <a:chOff x="1006700" y="2603975"/>
            <a:chExt cx="55450" cy="210700"/>
          </a:xfrm>
        </p:grpSpPr>
        <p:sp>
          <p:nvSpPr>
            <p:cNvPr id="883" name="Google Shape;883;p4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4"/>
          <p:cNvGrpSpPr/>
          <p:nvPr/>
        </p:nvGrpSpPr>
        <p:grpSpPr>
          <a:xfrm>
            <a:off x="8034824" y="4131134"/>
            <a:ext cx="927391" cy="862780"/>
            <a:chOff x="827350" y="3629733"/>
            <a:chExt cx="1431600" cy="1332067"/>
          </a:xfrm>
        </p:grpSpPr>
        <p:sp>
          <p:nvSpPr>
            <p:cNvPr id="890" name="Google Shape;890;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3" name="Google Shape;893;p44"/>
          <p:cNvGrpSpPr/>
          <p:nvPr/>
        </p:nvGrpSpPr>
        <p:grpSpPr>
          <a:xfrm>
            <a:off x="8265301" y="3412938"/>
            <a:ext cx="552884" cy="514178"/>
            <a:chOff x="827350" y="3629733"/>
            <a:chExt cx="1431600" cy="1332067"/>
          </a:xfrm>
        </p:grpSpPr>
        <p:sp>
          <p:nvSpPr>
            <p:cNvPr id="894" name="Google Shape;894;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44"/>
          <p:cNvGrpSpPr/>
          <p:nvPr/>
        </p:nvGrpSpPr>
        <p:grpSpPr>
          <a:xfrm>
            <a:off x="7352014" y="4536899"/>
            <a:ext cx="437354" cy="406813"/>
            <a:chOff x="827350" y="3629733"/>
            <a:chExt cx="1431600" cy="1332067"/>
          </a:xfrm>
        </p:grpSpPr>
        <p:sp>
          <p:nvSpPr>
            <p:cNvPr id="898" name="Google Shape;898;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5" name="Google Shape;365;p32"/>
          <p:cNvSpPr txBox="1">
            <a:spLocks noGrp="1"/>
          </p:cNvSpPr>
          <p:nvPr>
            <p:ph type="subTitle" idx="1"/>
          </p:nvPr>
        </p:nvSpPr>
        <p:spPr>
          <a:xfrm>
            <a:off x="189865" y="4665980"/>
            <a:ext cx="3880485" cy="391795"/>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lt1"/>
              </a:buClr>
              <a:buSzPts val="1100"/>
              <a:buFont typeface="Arial" panose="020B0604020202020204"/>
              <a:buNone/>
            </a:pPr>
            <a:r>
              <a:rPr lang="en-US" sz="1000" i="1" dirty="0"/>
              <a:t>AI-Engineer-Tests\tests\test_scrfd_image.py</a:t>
            </a:r>
            <a:endParaRPr lang="en-US" sz="1000" i="1" dirty="0"/>
          </a:p>
        </p:txBody>
      </p:sp>
      <p:sp>
        <p:nvSpPr>
          <p:cNvPr id="4" name="Google Shape;365;p32"/>
          <p:cNvSpPr txBox="1">
            <a:spLocks noGrp="1"/>
          </p:cNvSpPr>
          <p:nvPr/>
        </p:nvSpPr>
        <p:spPr>
          <a:xfrm>
            <a:off x="3782695" y="4676140"/>
            <a:ext cx="4934585" cy="39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r>
              <a:rPr lang="en-US" sz="1000" i="1" dirty="0"/>
              <a:t>AI-Engineer-Tests\scrfd\cpp\Convert-Python-To-CPP\Convert-Python-To-CPP\main.cpp</a:t>
            </a:r>
            <a:endParaRPr lang="en-US" sz="1000" i="1" dirty="0"/>
          </a:p>
        </p:txBody>
      </p:sp>
      <p:pic>
        <p:nvPicPr>
          <p:cNvPr id="5" name="Picture 4"/>
          <p:cNvPicPr>
            <a:picLocks noChangeAspect="1"/>
          </p:cNvPicPr>
          <p:nvPr/>
        </p:nvPicPr>
        <p:blipFill>
          <a:blip r:embed="rId1"/>
          <a:stretch>
            <a:fillRect/>
          </a:stretch>
        </p:blipFill>
        <p:spPr>
          <a:xfrm>
            <a:off x="300990" y="1226185"/>
            <a:ext cx="3190240" cy="3411855"/>
          </a:xfrm>
          <a:prstGeom prst="rect">
            <a:avLst/>
          </a:prstGeom>
        </p:spPr>
      </p:pic>
      <p:pic>
        <p:nvPicPr>
          <p:cNvPr id="2" name="Picture 1"/>
          <p:cNvPicPr>
            <a:picLocks noChangeAspect="1"/>
          </p:cNvPicPr>
          <p:nvPr/>
        </p:nvPicPr>
        <p:blipFill>
          <a:blip r:embed="rId2"/>
          <a:stretch>
            <a:fillRect/>
          </a:stretch>
        </p:blipFill>
        <p:spPr>
          <a:xfrm>
            <a:off x="3582670" y="1226185"/>
            <a:ext cx="5267325" cy="34118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4"/>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4"/>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Python / CPP (Inference Video)</a:t>
            </a:r>
            <a:endParaRPr lang="en-US" altLang="en-GB" dirty="0"/>
          </a:p>
        </p:txBody>
      </p:sp>
      <p:grpSp>
        <p:nvGrpSpPr>
          <p:cNvPr id="882" name="Google Shape;882;p44"/>
          <p:cNvGrpSpPr/>
          <p:nvPr/>
        </p:nvGrpSpPr>
        <p:grpSpPr>
          <a:xfrm rot="10800000">
            <a:off x="159357" y="423196"/>
            <a:ext cx="288601" cy="1096693"/>
            <a:chOff x="1006700" y="2603975"/>
            <a:chExt cx="55450" cy="210700"/>
          </a:xfrm>
        </p:grpSpPr>
        <p:sp>
          <p:nvSpPr>
            <p:cNvPr id="883" name="Google Shape;883;p4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4"/>
          <p:cNvGrpSpPr/>
          <p:nvPr/>
        </p:nvGrpSpPr>
        <p:grpSpPr>
          <a:xfrm>
            <a:off x="8034824" y="4131134"/>
            <a:ext cx="927391" cy="862780"/>
            <a:chOff x="827350" y="3629733"/>
            <a:chExt cx="1431600" cy="1332067"/>
          </a:xfrm>
        </p:grpSpPr>
        <p:sp>
          <p:nvSpPr>
            <p:cNvPr id="890" name="Google Shape;890;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3" name="Google Shape;893;p44"/>
          <p:cNvGrpSpPr/>
          <p:nvPr/>
        </p:nvGrpSpPr>
        <p:grpSpPr>
          <a:xfrm>
            <a:off x="8265301" y="3412938"/>
            <a:ext cx="552884" cy="514178"/>
            <a:chOff x="827350" y="3629733"/>
            <a:chExt cx="1431600" cy="1332067"/>
          </a:xfrm>
        </p:grpSpPr>
        <p:sp>
          <p:nvSpPr>
            <p:cNvPr id="894" name="Google Shape;894;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44"/>
          <p:cNvGrpSpPr/>
          <p:nvPr/>
        </p:nvGrpSpPr>
        <p:grpSpPr>
          <a:xfrm>
            <a:off x="7352014" y="4536899"/>
            <a:ext cx="437354" cy="406813"/>
            <a:chOff x="827350" y="3629733"/>
            <a:chExt cx="1431600" cy="1332067"/>
          </a:xfrm>
        </p:grpSpPr>
        <p:sp>
          <p:nvSpPr>
            <p:cNvPr id="898" name="Google Shape;898;p4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5" name="Google Shape;365;p32"/>
          <p:cNvSpPr txBox="1">
            <a:spLocks noGrp="1"/>
          </p:cNvSpPr>
          <p:nvPr>
            <p:ph type="subTitle" idx="1"/>
          </p:nvPr>
        </p:nvSpPr>
        <p:spPr>
          <a:xfrm>
            <a:off x="325120" y="4735195"/>
            <a:ext cx="3880485" cy="391795"/>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lt1"/>
              </a:buClr>
              <a:buSzPts val="1100"/>
              <a:buFont typeface="Arial" panose="020B0604020202020204"/>
              <a:buNone/>
            </a:pPr>
            <a:r>
              <a:rPr lang="en-US" sz="1000" i="1" dirty="0"/>
              <a:t>AI-Engineer-Tests\tests\test_scrfd_video.py</a:t>
            </a:r>
            <a:endParaRPr lang="en-US" sz="1000" i="1" dirty="0"/>
          </a:p>
        </p:txBody>
      </p:sp>
      <p:sp>
        <p:nvSpPr>
          <p:cNvPr id="4" name="Google Shape;365;p32"/>
          <p:cNvSpPr txBox="1">
            <a:spLocks noGrp="1"/>
          </p:cNvSpPr>
          <p:nvPr/>
        </p:nvSpPr>
        <p:spPr>
          <a:xfrm>
            <a:off x="3782695" y="4739005"/>
            <a:ext cx="4934585" cy="39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r>
              <a:rPr lang="en-US" sz="1000" i="1" dirty="0"/>
              <a:t>AI-Engineer-Tests\scrfd\cpp\Convert-Python-To-CPP\Convert-Python-To-CPP\main.cpp</a:t>
            </a:r>
            <a:endParaRPr lang="en-US" sz="1000" i="1" dirty="0"/>
          </a:p>
        </p:txBody>
      </p:sp>
      <p:pic>
        <p:nvPicPr>
          <p:cNvPr id="2" name="Picture 1"/>
          <p:cNvPicPr>
            <a:picLocks noChangeAspect="1"/>
          </p:cNvPicPr>
          <p:nvPr/>
        </p:nvPicPr>
        <p:blipFill>
          <a:blip r:embed="rId1"/>
          <a:stretch>
            <a:fillRect/>
          </a:stretch>
        </p:blipFill>
        <p:spPr>
          <a:xfrm>
            <a:off x="917575" y="1238250"/>
            <a:ext cx="3056255" cy="3437890"/>
          </a:xfrm>
          <a:prstGeom prst="rect">
            <a:avLst/>
          </a:prstGeom>
        </p:spPr>
      </p:pic>
      <p:pic>
        <p:nvPicPr>
          <p:cNvPr id="3" name="Picture 2"/>
          <p:cNvPicPr>
            <a:picLocks noChangeAspect="1"/>
          </p:cNvPicPr>
          <p:nvPr/>
        </p:nvPicPr>
        <p:blipFill>
          <a:blip r:embed="rId2"/>
          <a:stretch>
            <a:fillRect/>
          </a:stretch>
        </p:blipFill>
        <p:spPr>
          <a:xfrm>
            <a:off x="4633595" y="1254760"/>
            <a:ext cx="3452495" cy="34213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3"/>
          <p:cNvSpPr txBox="1">
            <a:spLocks noGrp="1"/>
          </p:cNvSpPr>
          <p:nvPr>
            <p:ph type="title"/>
          </p:nvPr>
        </p:nvSpPr>
        <p:spPr>
          <a:xfrm>
            <a:off x="4424045" y="1682750"/>
            <a:ext cx="3726815" cy="11131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ym typeface="+mn-ea"/>
              </a:rPr>
              <a:t>Inference Image &amp; Video </a:t>
            </a:r>
            <a:endParaRPr lang="en-US" dirty="0"/>
          </a:p>
        </p:txBody>
      </p:sp>
      <p:sp>
        <p:nvSpPr>
          <p:cNvPr id="399" name="Google Shape;399;p33"/>
          <p:cNvSpPr txBox="1">
            <a:spLocks noGrp="1"/>
          </p:cNvSpPr>
          <p:nvPr>
            <p:ph type="title" idx="2"/>
          </p:nvPr>
        </p:nvSpPr>
        <p:spPr>
          <a:xfrm>
            <a:off x="1931113" y="1872250"/>
            <a:ext cx="1890448"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000" dirty="0"/>
              <a:t>02</a:t>
            </a:r>
            <a:endParaRPr sz="8000"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Image Result</a:t>
            </a:r>
            <a:endParaRPr lang="en-US" altLang="en-GB"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descr="output_image"/>
          <p:cNvPicPr>
            <a:picLocks noChangeAspect="1"/>
          </p:cNvPicPr>
          <p:nvPr/>
        </p:nvPicPr>
        <p:blipFill>
          <a:blip r:embed="rId1"/>
          <a:stretch>
            <a:fillRect/>
          </a:stretch>
        </p:blipFill>
        <p:spPr>
          <a:xfrm>
            <a:off x="633095" y="1584325"/>
            <a:ext cx="3635375" cy="2386330"/>
          </a:xfrm>
          <a:prstGeom prst="rect">
            <a:avLst/>
          </a:prstGeom>
        </p:spPr>
      </p:pic>
      <p:pic>
        <p:nvPicPr>
          <p:cNvPr id="3" name="Picture 2" descr="output_cpp"/>
          <p:cNvPicPr>
            <a:picLocks noChangeAspect="1"/>
          </p:cNvPicPr>
          <p:nvPr/>
        </p:nvPicPr>
        <p:blipFill>
          <a:blip r:embed="rId2"/>
          <a:stretch>
            <a:fillRect/>
          </a:stretch>
        </p:blipFill>
        <p:spPr>
          <a:xfrm>
            <a:off x="4624705" y="1584325"/>
            <a:ext cx="3696335" cy="2393315"/>
          </a:xfrm>
          <a:prstGeom prst="rect">
            <a:avLst/>
          </a:prstGeom>
        </p:spPr>
      </p:pic>
      <p:sp>
        <p:nvSpPr>
          <p:cNvPr id="365" name="Google Shape;365;p32"/>
          <p:cNvSpPr txBox="1">
            <a:spLocks noGrp="1"/>
          </p:cNvSpPr>
          <p:nvPr>
            <p:ph type="subTitle" idx="1"/>
          </p:nvPr>
        </p:nvSpPr>
        <p:spPr>
          <a:xfrm>
            <a:off x="488315" y="4157345"/>
            <a:ext cx="3880485" cy="391795"/>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lt1"/>
              </a:buClr>
              <a:buSzPts val="1100"/>
              <a:buFont typeface="Arial" panose="020B0604020202020204"/>
              <a:buNone/>
            </a:pPr>
            <a:r>
              <a:rPr lang="en-US" sz="1000" i="1" dirty="0"/>
              <a:t>AI-Engineer-Tests\public\images\output\output_python.jpg</a:t>
            </a:r>
            <a:endParaRPr lang="en-US" sz="1000" i="1" dirty="0"/>
          </a:p>
        </p:txBody>
      </p:sp>
      <p:sp>
        <p:nvSpPr>
          <p:cNvPr id="4" name="Google Shape;365;p32"/>
          <p:cNvSpPr txBox="1">
            <a:spLocks noGrp="1"/>
          </p:cNvSpPr>
          <p:nvPr/>
        </p:nvSpPr>
        <p:spPr>
          <a:xfrm>
            <a:off x="4440555" y="4205605"/>
            <a:ext cx="3880485" cy="39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r>
              <a:rPr lang="en-US" sz="1000" i="1" dirty="0"/>
              <a:t>AI-Engineer-Tests\public\images\output\output_cpp.jpg</a:t>
            </a:r>
            <a:endParaRPr lang="en-US" sz="1000" i="1" dirty="0"/>
          </a:p>
        </p:txBody>
      </p:sp>
      <p:sp>
        <p:nvSpPr>
          <p:cNvPr id="700" name="Google Shape;700;p40"/>
          <p:cNvSpPr txBox="1">
            <a:spLocks noGrp="1"/>
          </p:cNvSpPr>
          <p:nvPr/>
        </p:nvSpPr>
        <p:spPr>
          <a:xfrm>
            <a:off x="1378798" y="1180659"/>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Python</a:t>
            </a:r>
            <a:endParaRPr sz="1800" dirty="0"/>
          </a:p>
        </p:txBody>
      </p:sp>
      <p:sp>
        <p:nvSpPr>
          <p:cNvPr id="5" name="Google Shape;700;p40"/>
          <p:cNvSpPr txBox="1">
            <a:spLocks noGrp="1"/>
          </p:cNvSpPr>
          <p:nvPr/>
        </p:nvSpPr>
        <p:spPr>
          <a:xfrm>
            <a:off x="5315163" y="1142559"/>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CPP</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Video result</a:t>
            </a:r>
            <a:endParaRPr lang="en-US" altLang="en-GB"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5" name="Google Shape;365;p32"/>
          <p:cNvSpPr txBox="1">
            <a:spLocks noGrp="1"/>
          </p:cNvSpPr>
          <p:nvPr>
            <p:ph type="subTitle" idx="1"/>
          </p:nvPr>
        </p:nvSpPr>
        <p:spPr>
          <a:xfrm>
            <a:off x="644525" y="2505710"/>
            <a:ext cx="3880485" cy="391795"/>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lt1"/>
              </a:buClr>
              <a:buSzPts val="1100"/>
              <a:buFont typeface="Arial" panose="020B0604020202020204"/>
              <a:buNone/>
            </a:pPr>
            <a:r>
              <a:rPr lang="en-US" sz="1000" i="1" dirty="0"/>
              <a:t>AI-Engineer-Tests\public\images\videos\output_python.mp4</a:t>
            </a:r>
            <a:endParaRPr lang="en-US" sz="1000" i="1" dirty="0"/>
          </a:p>
        </p:txBody>
      </p:sp>
      <p:sp>
        <p:nvSpPr>
          <p:cNvPr id="4" name="Google Shape;365;p32"/>
          <p:cNvSpPr txBox="1">
            <a:spLocks noGrp="1"/>
          </p:cNvSpPr>
          <p:nvPr/>
        </p:nvSpPr>
        <p:spPr>
          <a:xfrm>
            <a:off x="4556760" y="2524125"/>
            <a:ext cx="3880485" cy="3917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lvl="0" indent="0" algn="ctr" rtl="0">
              <a:spcBef>
                <a:spcPts val="0"/>
              </a:spcBef>
              <a:spcAft>
                <a:spcPts val="0"/>
              </a:spcAft>
              <a:buClr>
                <a:schemeClr val="lt1"/>
              </a:buClr>
              <a:buSzPts val="1100"/>
              <a:buFont typeface="Arial" panose="020B0604020202020204"/>
              <a:buNone/>
            </a:pPr>
            <a:r>
              <a:rPr lang="en-US" sz="1000" i="1" dirty="0"/>
              <a:t>AI-Engineer-Tests\public\videos\output\output_cpp.jpg</a:t>
            </a:r>
            <a:endParaRPr lang="en-US" sz="1000" i="1" dirty="0"/>
          </a:p>
        </p:txBody>
      </p:sp>
      <p:sp>
        <p:nvSpPr>
          <p:cNvPr id="700" name="Google Shape;700;p40"/>
          <p:cNvSpPr txBox="1">
            <a:spLocks noGrp="1"/>
          </p:cNvSpPr>
          <p:nvPr/>
        </p:nvSpPr>
        <p:spPr>
          <a:xfrm>
            <a:off x="1378798" y="1180659"/>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Python</a:t>
            </a:r>
            <a:endParaRPr sz="1800" dirty="0"/>
          </a:p>
        </p:txBody>
      </p:sp>
      <p:sp>
        <p:nvSpPr>
          <p:cNvPr id="5" name="Google Shape;700;p40"/>
          <p:cNvSpPr txBox="1">
            <a:spLocks noGrp="1"/>
          </p:cNvSpPr>
          <p:nvPr/>
        </p:nvSpPr>
        <p:spPr>
          <a:xfrm>
            <a:off x="5315163" y="1142559"/>
            <a:ext cx="2315400" cy="457200"/>
          </a:xfrm>
          <a:prstGeom prst="rect">
            <a:avLst/>
          </a:prstGeom>
          <a:noFill/>
          <a:ln>
            <a:noFill/>
          </a:ln>
        </p:spPr>
        <p:txBody>
          <a:bodyPr wrap="square" lIns="0" tIns="91425" rIns="0"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2pPr>
            <a:lvl3pPr marL="1371600" marR="0" lvl="2"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3pPr>
            <a:lvl4pPr marL="1828800" marR="0" lvl="3"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4pPr>
            <a:lvl5pPr marL="2286000" marR="0" lvl="4"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5pPr>
            <a:lvl6pPr marL="2743200" marR="0" lvl="5"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6pPr>
            <a:lvl7pPr marL="3200400" marR="0" lvl="6"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7pPr>
            <a:lvl8pPr marL="3657600" marR="0" lvl="7"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8pPr>
            <a:lvl9pPr marL="4114800" marR="0" lvl="8" indent="-317500" algn="l" rtl="0">
              <a:lnSpc>
                <a:spcPct val="100000"/>
              </a:lnSpc>
              <a:spcBef>
                <a:spcPts val="0"/>
              </a:spcBef>
              <a:spcAft>
                <a:spcPts val="0"/>
              </a:spcAft>
              <a:buClr>
                <a:schemeClr val="lt1"/>
              </a:buClr>
              <a:buSzPts val="1400"/>
              <a:buFont typeface="Karla"/>
              <a:buNone/>
              <a:defRPr sz="2000" b="0" i="0" u="none" strike="noStrike" cap="none">
                <a:solidFill>
                  <a:schemeClr val="accent1"/>
                </a:solidFill>
                <a:latin typeface="Audiowide" panose="02000503000000020004"/>
                <a:ea typeface="Audiowide" panose="02000503000000020004"/>
                <a:cs typeface="Audiowide" panose="02000503000000020004"/>
                <a:sym typeface="Audiowide" panose="02000503000000020004"/>
              </a:defRPr>
            </a:lvl9pPr>
          </a:lstStyle>
          <a:p>
            <a:pPr marL="0" lvl="0" indent="0" algn="ctr" rtl="0">
              <a:spcBef>
                <a:spcPts val="0"/>
              </a:spcBef>
              <a:spcAft>
                <a:spcPts val="0"/>
              </a:spcAft>
              <a:buNone/>
            </a:pPr>
            <a:r>
              <a:rPr lang="en-US" sz="1800" dirty="0"/>
              <a:t>CPP</a:t>
            </a:r>
            <a:endParaRPr sz="1800" dirty="0"/>
          </a:p>
        </p:txBody>
      </p:sp>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1754</Words>
  <Application>WPS Presentation</Application>
  <PresentationFormat>On-screen Show (16:9)</PresentationFormat>
  <Paragraphs>171</Paragraphs>
  <Slides>16</Slides>
  <Notes>58</Notes>
  <HiddenSlides>0</HiddenSlides>
  <MMClips>5</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Audiowide</vt:lpstr>
      <vt:lpstr>Karla</vt:lpstr>
      <vt:lpstr>Microsoft YaHei</vt:lpstr>
      <vt:lpstr>Arial Unicode MS</vt:lpstr>
      <vt:lpstr>Cyber-Futuristic AI Technology Thesis Defense by Slidesgo</vt:lpstr>
      <vt:lpstr>REPORT</vt:lpstr>
      <vt:lpstr>03</vt:lpstr>
      <vt:lpstr>01</vt:lpstr>
      <vt:lpstr>Python / CPP (Detect function)</vt:lpstr>
      <vt:lpstr>Python / CPP (Inference Image)</vt:lpstr>
      <vt:lpstr>Python / CPP (Inference Video)</vt:lpstr>
      <vt:lpstr>02</vt:lpstr>
      <vt:lpstr>Image Result</vt:lpstr>
      <vt:lpstr>Video result</vt:lpstr>
      <vt:lpstr>03</vt:lpstr>
      <vt:lpstr>Compare table</vt:lpstr>
      <vt:lpstr>PowerPoint 演示文稿</vt:lpstr>
      <vt:lpstr>PowerPoint 演示文稿</vt:lpstr>
      <vt:lpstr>04</vt:lpstr>
      <vt:lpstr>Summary</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PROCESS</dc:title>
  <dc:creator/>
  <cp:lastModifiedBy>Admin</cp:lastModifiedBy>
  <cp:revision>24</cp:revision>
  <dcterms:created xsi:type="dcterms:W3CDTF">2024-03-25T17:12:00Z</dcterms:created>
  <dcterms:modified xsi:type="dcterms:W3CDTF">2024-03-26T00:59:22Z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1573FD2654C24387A6E7118792BC4CCB_12</vt:lpwstr>
  </property>
  <property fmtid="{D5CDD505-2E9C-101B-9397-08002B2CF9AE}" pid="3" name="KSOProductBuildVer">
    <vt:lpwstr>1033-12.2.0.13489</vt:lpwstr>
  </property>
</Properties>
</file>