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Asap" charset="1" panose="020F0504030202060203"/>
      <p:regular r:id="rId40"/>
    </p:embeddedFont>
    <p:embeddedFont>
      <p:font typeface="Saira" charset="1" panose="00000500000000000000"/>
      <p:regular r:id="rId41"/>
    </p:embeddedFont>
    <p:embeddedFont>
      <p:font typeface="Asap Medium" charset="1" panose="020F0604030202060203"/>
      <p:regular r:id="rId42"/>
    </p:embeddedFont>
    <p:embeddedFont>
      <p:font typeface="Saira Bold" charset="1" panose="000008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2.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jpe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5.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148198" y="3200400"/>
            <a:ext cx="1345552" cy="1054423"/>
          </a:xfrm>
          <a:custGeom>
            <a:avLst/>
            <a:gdLst/>
            <a:ahLst/>
            <a:cxnLst/>
            <a:rect r="r" b="b" t="t" l="l"/>
            <a:pathLst>
              <a:path h="1054423" w="1345552">
                <a:moveTo>
                  <a:pt x="0" y="0"/>
                </a:moveTo>
                <a:lnTo>
                  <a:pt x="1345551" y="0"/>
                </a:lnTo>
                <a:lnTo>
                  <a:pt x="1345551" y="1054423"/>
                </a:lnTo>
                <a:lnTo>
                  <a:pt x="0" y="10544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36163">
            <a:off x="1580301" y="5195494"/>
            <a:ext cx="1811447" cy="3343275"/>
          </a:xfrm>
          <a:custGeom>
            <a:avLst/>
            <a:gdLst/>
            <a:ahLst/>
            <a:cxnLst/>
            <a:rect r="r" b="b" t="t" l="l"/>
            <a:pathLst>
              <a:path h="3343275" w="1811447">
                <a:moveTo>
                  <a:pt x="0" y="0"/>
                </a:moveTo>
                <a:lnTo>
                  <a:pt x="1811448" y="0"/>
                </a:lnTo>
                <a:lnTo>
                  <a:pt x="1811448" y="3343275"/>
                </a:lnTo>
                <a:lnTo>
                  <a:pt x="0" y="3343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476526" y="3221043"/>
            <a:ext cx="13334948" cy="1953260"/>
          </a:xfrm>
          <a:prstGeom prst="rect">
            <a:avLst/>
          </a:prstGeom>
        </p:spPr>
        <p:txBody>
          <a:bodyPr anchor="t" rtlCol="false" tIns="0" lIns="0" bIns="0" rIns="0">
            <a:spAutoFit/>
          </a:bodyPr>
          <a:lstStyle/>
          <a:p>
            <a:pPr algn="ctr">
              <a:lnSpc>
                <a:spcPts val="7840"/>
              </a:lnSpc>
            </a:pPr>
            <a:r>
              <a:rPr lang="en-US" sz="5600">
                <a:solidFill>
                  <a:srgbClr val="E5645E"/>
                </a:solidFill>
                <a:latin typeface="Asap"/>
                <a:ea typeface="Asap"/>
                <a:cs typeface="Asap"/>
                <a:sym typeface="Asap"/>
              </a:rPr>
              <a:t>Báo cáo đồ án môn</a:t>
            </a:r>
          </a:p>
          <a:p>
            <a:pPr algn="ctr">
              <a:lnSpc>
                <a:spcPts val="7840"/>
              </a:lnSpc>
              <a:spcBef>
                <a:spcPct val="0"/>
              </a:spcBef>
            </a:pPr>
            <a:r>
              <a:rPr lang="en-US" sz="5600">
                <a:solidFill>
                  <a:srgbClr val="E5645E"/>
                </a:solidFill>
                <a:latin typeface="Asap"/>
                <a:ea typeface="Asap"/>
                <a:cs typeface="Asap"/>
                <a:sym typeface="Asap"/>
              </a:rPr>
              <a:t>CS406.P11 - Xử lý ảnh và ứng dụng</a:t>
            </a:r>
          </a:p>
        </p:txBody>
      </p:sp>
      <p:sp>
        <p:nvSpPr>
          <p:cNvPr name="TextBox 9" id="9"/>
          <p:cNvSpPr txBox="true"/>
          <p:nvPr/>
        </p:nvSpPr>
        <p:spPr>
          <a:xfrm rot="0">
            <a:off x="8692182" y="7951203"/>
            <a:ext cx="7801567" cy="1243965"/>
          </a:xfrm>
          <a:prstGeom prst="rect">
            <a:avLst/>
          </a:prstGeom>
        </p:spPr>
        <p:txBody>
          <a:bodyPr anchor="t" rtlCol="false" tIns="0" lIns="0" bIns="0" rIns="0">
            <a:spAutoFit/>
          </a:bodyPr>
          <a:lstStyle/>
          <a:p>
            <a:pPr algn="just">
              <a:lnSpc>
                <a:spcPts val="3359"/>
              </a:lnSpc>
            </a:pPr>
            <a:r>
              <a:rPr lang="en-US" sz="2400">
                <a:solidFill>
                  <a:srgbClr val="E5645E"/>
                </a:solidFill>
                <a:latin typeface="Asap"/>
                <a:ea typeface="Asap"/>
                <a:cs typeface="Asap"/>
                <a:sym typeface="Asap"/>
              </a:rPr>
              <a:t>Lớp CS406.P11</a:t>
            </a:r>
          </a:p>
          <a:p>
            <a:pPr algn="just">
              <a:lnSpc>
                <a:spcPts val="3359"/>
              </a:lnSpc>
            </a:pPr>
            <a:r>
              <a:rPr lang="en-US" sz="2400">
                <a:solidFill>
                  <a:srgbClr val="E5645E"/>
                </a:solidFill>
                <a:latin typeface="Asap"/>
                <a:ea typeface="Asap"/>
                <a:cs typeface="Asap"/>
                <a:sym typeface="Asap"/>
              </a:rPr>
              <a:t>Sinh viên thực hiện: 21521465 - Trần Ngọc Thiện</a:t>
            </a:r>
          </a:p>
          <a:p>
            <a:pPr algn="just">
              <a:lnSpc>
                <a:spcPts val="3359"/>
              </a:lnSpc>
            </a:pPr>
            <a:r>
              <a:rPr lang="en-US" sz="2400">
                <a:solidFill>
                  <a:srgbClr val="E5645E"/>
                </a:solidFill>
                <a:latin typeface="Asap"/>
                <a:ea typeface="Asap"/>
                <a:cs typeface="Asap"/>
                <a:sym typeface="Asap"/>
              </a:rPr>
              <a:t>Giảng viên hướng dẫn: thầy Cáp Phạm Đình Thăng</a:t>
            </a:r>
          </a:p>
        </p:txBody>
      </p:sp>
      <p:sp>
        <p:nvSpPr>
          <p:cNvPr name="TextBox 10" id="10"/>
          <p:cNvSpPr txBox="true"/>
          <p:nvPr/>
        </p:nvSpPr>
        <p:spPr>
          <a:xfrm rot="0">
            <a:off x="2476526" y="5705963"/>
            <a:ext cx="13334948" cy="962660"/>
          </a:xfrm>
          <a:prstGeom prst="rect">
            <a:avLst/>
          </a:prstGeom>
        </p:spPr>
        <p:txBody>
          <a:bodyPr anchor="t" rtlCol="false" tIns="0" lIns="0" bIns="0" rIns="0">
            <a:spAutoFit/>
          </a:bodyPr>
          <a:lstStyle/>
          <a:p>
            <a:pPr algn="ctr">
              <a:lnSpc>
                <a:spcPts val="7840"/>
              </a:lnSpc>
              <a:spcBef>
                <a:spcPct val="0"/>
              </a:spcBef>
            </a:pPr>
            <a:r>
              <a:rPr lang="en-US" sz="5600">
                <a:solidFill>
                  <a:srgbClr val="E5645E"/>
                </a:solidFill>
                <a:latin typeface="Asap"/>
                <a:ea typeface="Asap"/>
                <a:cs typeface="Asap"/>
                <a:sym typeface="Asap"/>
              </a:rPr>
              <a:t>Đề tài: Image Captioning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83057" y="4161261"/>
            <a:ext cx="13256475" cy="5153455"/>
          </a:xfrm>
          <a:custGeom>
            <a:avLst/>
            <a:gdLst/>
            <a:ahLst/>
            <a:cxnLst/>
            <a:rect r="r" b="b" t="t" l="l"/>
            <a:pathLst>
              <a:path h="5153455" w="13256475">
                <a:moveTo>
                  <a:pt x="0" y="0"/>
                </a:moveTo>
                <a:lnTo>
                  <a:pt x="13256475" y="0"/>
                </a:lnTo>
                <a:lnTo>
                  <a:pt x="13256475" y="5153454"/>
                </a:lnTo>
                <a:lnTo>
                  <a:pt x="0" y="5153454"/>
                </a:lnTo>
                <a:lnTo>
                  <a:pt x="0" y="0"/>
                </a:lnTo>
                <a:close/>
              </a:path>
            </a:pathLst>
          </a:custGeom>
          <a:blipFill>
            <a:blip r:embed="rId8"/>
            <a:stretch>
              <a:fillRect l="0" t="0" r="0" b="0"/>
            </a:stretch>
          </a:blipFill>
        </p:spPr>
      </p:sp>
      <p:grpSp>
        <p:nvGrpSpPr>
          <p:cNvPr name="Group 9" id="9"/>
          <p:cNvGrpSpPr/>
          <p:nvPr/>
        </p:nvGrpSpPr>
        <p:grpSpPr>
          <a:xfrm rot="0">
            <a:off x="3193354" y="2323518"/>
            <a:ext cx="11901292" cy="2131579"/>
            <a:chOff x="0" y="0"/>
            <a:chExt cx="15868389" cy="2842105"/>
          </a:xfrm>
        </p:grpSpPr>
        <p:sp>
          <p:nvSpPr>
            <p:cNvPr name="TextBox 10" id="10"/>
            <p:cNvSpPr txBox="true"/>
            <p:nvPr/>
          </p:nvSpPr>
          <p:spPr>
            <a:xfrm rot="0">
              <a:off x="0" y="1653809"/>
              <a:ext cx="15868389" cy="1188296"/>
            </a:xfrm>
            <a:prstGeom prst="rect">
              <a:avLst/>
            </a:prstGeom>
          </p:spPr>
          <p:txBody>
            <a:bodyPr anchor="t" rtlCol="false" tIns="0" lIns="0" bIns="0" rIns="0">
              <a:spAutoFit/>
            </a:bodyPr>
            <a:lstStyle/>
            <a:p>
              <a:pPr algn="l">
                <a:lnSpc>
                  <a:spcPts val="3640"/>
                </a:lnSpc>
              </a:pPr>
              <a:r>
                <a:rPr lang="en-US" sz="2600" b="true">
                  <a:solidFill>
                    <a:srgbClr val="E5645E"/>
                  </a:solidFill>
                  <a:latin typeface="Asap Medium"/>
                  <a:ea typeface="Asap Medium"/>
                  <a:cs typeface="Asap Medium"/>
                  <a:sym typeface="Asap Medium"/>
                </a:rPr>
                <a:t>Image encoder sử dụng InceptionNet v3</a:t>
              </a:r>
            </a:p>
            <a:p>
              <a:pPr algn="l">
                <a:lnSpc>
                  <a:spcPts val="3640"/>
                </a:lnSpc>
              </a:pPr>
            </a:p>
          </p:txBody>
        </p:sp>
        <p:sp>
          <p:nvSpPr>
            <p:cNvPr name="TextBox 11" id="11"/>
            <p:cNvSpPr txBox="true"/>
            <p:nvPr/>
          </p:nvSpPr>
          <p:spPr>
            <a:xfrm rot="0">
              <a:off x="0" y="9525"/>
              <a:ext cx="15868389"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Tree>
  </p:cSld>
  <p:clrMapOvr>
    <a:masterClrMapping/>
  </p:clrMapOvr>
  <p:transition spd="slow">
    <p:cover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7955420" y="1919264"/>
            <a:ext cx="7648459" cy="7450874"/>
          </a:xfrm>
          <a:custGeom>
            <a:avLst/>
            <a:gdLst/>
            <a:ahLst/>
            <a:cxnLst/>
            <a:rect r="r" b="b" t="t" l="l"/>
            <a:pathLst>
              <a:path h="7450874" w="7648459">
                <a:moveTo>
                  <a:pt x="0" y="0"/>
                </a:moveTo>
                <a:lnTo>
                  <a:pt x="7648459" y="0"/>
                </a:lnTo>
                <a:lnTo>
                  <a:pt x="7648459" y="7450874"/>
                </a:lnTo>
                <a:lnTo>
                  <a:pt x="0" y="7450874"/>
                </a:lnTo>
                <a:lnTo>
                  <a:pt x="0" y="0"/>
                </a:lnTo>
                <a:close/>
              </a:path>
            </a:pathLst>
          </a:custGeom>
          <a:blipFill>
            <a:blip r:embed="rId6"/>
            <a:stretch>
              <a:fillRect l="0" t="0" r="0" b="0"/>
            </a:stretch>
          </a:blipFill>
        </p:spPr>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680275" y="2053956"/>
            <a:ext cx="5389949" cy="2645929"/>
            <a:chOff x="0" y="0"/>
            <a:chExt cx="7186599" cy="3527905"/>
          </a:xfrm>
        </p:grpSpPr>
        <p:sp>
          <p:nvSpPr>
            <p:cNvPr name="TextBox 10" id="10"/>
            <p:cNvSpPr txBox="true"/>
            <p:nvPr/>
          </p:nvSpPr>
          <p:spPr>
            <a:xfrm rot="0">
              <a:off x="0" y="2949209"/>
              <a:ext cx="7186599" cy="578696"/>
            </a:xfrm>
            <a:prstGeom prst="rect">
              <a:avLst/>
            </a:prstGeom>
          </p:spPr>
          <p:txBody>
            <a:bodyPr anchor="t" rtlCol="false" tIns="0" lIns="0" bIns="0" rIns="0">
              <a:spAutoFit/>
            </a:bodyPr>
            <a:lstStyle/>
            <a:p>
              <a:pPr algn="l">
                <a:lnSpc>
                  <a:spcPts val="3640"/>
                </a:lnSpc>
              </a:pPr>
              <a:r>
                <a:rPr lang="en-US" sz="2600">
                  <a:solidFill>
                    <a:srgbClr val="E5645E"/>
                  </a:solidFill>
                  <a:latin typeface="Asap"/>
                  <a:ea typeface="Asap"/>
                  <a:cs typeface="Asap"/>
                  <a:sym typeface="Asap"/>
                </a:rPr>
                <a:t>Cấu trúc mô hình decoder</a:t>
              </a:r>
            </a:p>
          </p:txBody>
        </p:sp>
        <p:sp>
          <p:nvSpPr>
            <p:cNvPr name="TextBox 11" id="11"/>
            <p:cNvSpPr txBox="true"/>
            <p:nvPr/>
          </p:nvSpPr>
          <p:spPr>
            <a:xfrm rot="0">
              <a:off x="0" y="9525"/>
              <a:ext cx="7186599" cy="25812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680275" y="2223207"/>
            <a:ext cx="12127380" cy="1674379"/>
            <a:chOff x="0" y="0"/>
            <a:chExt cx="16169840" cy="2232505"/>
          </a:xfrm>
        </p:grpSpPr>
        <p:sp>
          <p:nvSpPr>
            <p:cNvPr name="TextBox 9" id="9"/>
            <p:cNvSpPr txBox="true"/>
            <p:nvPr/>
          </p:nvSpPr>
          <p:spPr>
            <a:xfrm rot="0">
              <a:off x="0" y="1653809"/>
              <a:ext cx="16169840" cy="578696"/>
            </a:xfrm>
            <a:prstGeom prst="rect">
              <a:avLst/>
            </a:prstGeom>
          </p:spPr>
          <p:txBody>
            <a:bodyPr anchor="t" rtlCol="false" tIns="0" lIns="0" bIns="0" rIns="0">
              <a:spAutoFit/>
            </a:bodyPr>
            <a:lstStyle/>
            <a:p>
              <a:pPr algn="l">
                <a:lnSpc>
                  <a:spcPts val="3640"/>
                </a:lnSpc>
              </a:pPr>
              <a:r>
                <a:rPr lang="en-US" sz="2600">
                  <a:solidFill>
                    <a:srgbClr val="E5645E"/>
                  </a:solidFill>
                  <a:latin typeface="Asap"/>
                  <a:ea typeface="Asap"/>
                  <a:cs typeface="Asap"/>
                  <a:sym typeface="Asap"/>
                </a:rPr>
                <a:t>Kết hợp đặc trưng hình ảnh và văn bản</a:t>
              </a:r>
            </a:p>
          </p:txBody>
        </p:sp>
        <p:sp>
          <p:nvSpPr>
            <p:cNvPr name="TextBox 10" id="10"/>
            <p:cNvSpPr txBox="true"/>
            <p:nvPr/>
          </p:nvSpPr>
          <p:spPr>
            <a:xfrm rot="0">
              <a:off x="0" y="9525"/>
              <a:ext cx="1616984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
        <p:nvSpPr>
          <p:cNvPr name="Freeform 11" id="11"/>
          <p:cNvSpPr/>
          <p:nvPr/>
        </p:nvSpPr>
        <p:spPr>
          <a:xfrm flipH="false" flipV="false" rot="0">
            <a:off x="3910968" y="4270317"/>
            <a:ext cx="10466065" cy="4514773"/>
          </a:xfrm>
          <a:custGeom>
            <a:avLst/>
            <a:gdLst/>
            <a:ahLst/>
            <a:cxnLst/>
            <a:rect r="r" b="b" t="t" l="l"/>
            <a:pathLst>
              <a:path h="4514773" w="10466065">
                <a:moveTo>
                  <a:pt x="0" y="0"/>
                </a:moveTo>
                <a:lnTo>
                  <a:pt x="10466064" y="0"/>
                </a:lnTo>
                <a:lnTo>
                  <a:pt x="10466064" y="4514773"/>
                </a:lnTo>
                <a:lnTo>
                  <a:pt x="0" y="4514773"/>
                </a:lnTo>
                <a:lnTo>
                  <a:pt x="0" y="0"/>
                </a:lnTo>
                <a:close/>
              </a:path>
            </a:pathLst>
          </a:custGeom>
          <a:blipFill>
            <a:blip r:embed="rId8"/>
            <a:stretch>
              <a:fillRect l="0" t="0" r="0" b="0"/>
            </a:stretch>
          </a:blipFill>
        </p:spPr>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836137" y="2224175"/>
            <a:ext cx="12172598" cy="4874779"/>
            <a:chOff x="0" y="0"/>
            <a:chExt cx="16230131" cy="6499705"/>
          </a:xfrm>
        </p:grpSpPr>
        <p:sp>
          <p:nvSpPr>
            <p:cNvPr name="TextBox 9" id="9"/>
            <p:cNvSpPr txBox="true"/>
            <p:nvPr/>
          </p:nvSpPr>
          <p:spPr>
            <a:xfrm rot="0">
              <a:off x="0" y="1653809"/>
              <a:ext cx="16230131" cy="48458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Ưu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Kiến trúc dễ hiểu và triển khai.</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Đã được chứng minh hiệu quả trên nhiều bài toán khác nhau.</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Nhược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Khó xử lý các chuỗi dài do vấn đề gradient vanishing/exploding.</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Không tận dụng tốt thông tin toàn cục: RNN chỉ xử lý thông tin theo trình tự tuần tự, khó nắm bắt các mối quan hệ giữa các từ cách xa nhau trong câu.</a:t>
              </a:r>
            </a:p>
            <a:p>
              <a:pPr algn="just">
                <a:lnSpc>
                  <a:spcPts val="3640"/>
                </a:lnSpc>
              </a:pPr>
            </a:p>
          </p:txBody>
        </p:sp>
        <p:sp>
          <p:nvSpPr>
            <p:cNvPr name="TextBox 10" id="10"/>
            <p:cNvSpPr txBox="true"/>
            <p:nvPr/>
          </p:nvSpPr>
          <p:spPr>
            <a:xfrm rot="0">
              <a:off x="0" y="9525"/>
              <a:ext cx="16230131"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3651632" y="3540898"/>
            <a:ext cx="11148580" cy="5908747"/>
          </a:xfrm>
          <a:custGeom>
            <a:avLst/>
            <a:gdLst/>
            <a:ahLst/>
            <a:cxnLst/>
            <a:rect r="r" b="b" t="t" l="l"/>
            <a:pathLst>
              <a:path h="5908747" w="11148580">
                <a:moveTo>
                  <a:pt x="0" y="0"/>
                </a:moveTo>
                <a:lnTo>
                  <a:pt x="11148580" y="0"/>
                </a:lnTo>
                <a:lnTo>
                  <a:pt x="11148580" y="5908748"/>
                </a:lnTo>
                <a:lnTo>
                  <a:pt x="0" y="5908748"/>
                </a:lnTo>
                <a:lnTo>
                  <a:pt x="0" y="0"/>
                </a:lnTo>
                <a:close/>
              </a:path>
            </a:pathLst>
          </a:custGeom>
          <a:blipFill>
            <a:blip r:embed="rId6"/>
            <a:stretch>
              <a:fillRect l="0" t="0" r="0" b="0"/>
            </a:stretch>
          </a:blipFill>
        </p:spPr>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802223" y="2141796"/>
            <a:ext cx="12683553" cy="2131579"/>
            <a:chOff x="0" y="0"/>
            <a:chExt cx="16911405" cy="2842105"/>
          </a:xfrm>
        </p:grpSpPr>
        <p:sp>
          <p:nvSpPr>
            <p:cNvPr name="TextBox 10" id="10"/>
            <p:cNvSpPr txBox="true"/>
            <p:nvPr/>
          </p:nvSpPr>
          <p:spPr>
            <a:xfrm rot="0">
              <a:off x="0" y="1653809"/>
              <a:ext cx="16911405" cy="1188296"/>
            </a:xfrm>
            <a:prstGeom prst="rect">
              <a:avLst/>
            </a:prstGeom>
          </p:spPr>
          <p:txBody>
            <a:bodyPr anchor="t" rtlCol="false" tIns="0" lIns="0" bIns="0" rIns="0">
              <a:spAutoFit/>
            </a:bodyPr>
            <a:lstStyle/>
            <a:p>
              <a:pPr algn="just">
                <a:lnSpc>
                  <a:spcPts val="3640"/>
                </a:lnSpc>
              </a:pPr>
              <a:r>
                <a:rPr lang="en-US" sz="2600" b="true">
                  <a:solidFill>
                    <a:srgbClr val="E5645E"/>
                  </a:solidFill>
                  <a:latin typeface="Asap Medium"/>
                  <a:ea typeface="Asap Medium"/>
                  <a:cs typeface="Asap Medium"/>
                  <a:sym typeface="Asap Medium"/>
                </a:rPr>
                <a:t>Sử dụng mô hình vision transformer để encode ảnh</a:t>
              </a:r>
            </a:p>
            <a:p>
              <a:pPr algn="just">
                <a:lnSpc>
                  <a:spcPts val="3640"/>
                </a:lnSpc>
              </a:pPr>
            </a:p>
          </p:txBody>
        </p:sp>
        <p:sp>
          <p:nvSpPr>
            <p:cNvPr name="TextBox 11" id="11"/>
            <p:cNvSpPr txBox="true"/>
            <p:nvPr/>
          </p:nvSpPr>
          <p:spPr>
            <a:xfrm rot="0">
              <a:off x="0" y="9525"/>
              <a:ext cx="16911405"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transformer-based</a:t>
              </a:r>
            </a:p>
          </p:txBody>
        </p:sp>
      </p:grpSp>
    </p:spTree>
  </p:cSld>
  <p:clrMapOvr>
    <a:masterClrMapping/>
  </p:clrMapOvr>
  <p:transition spd="slow">
    <p:cover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2563835" y="4273375"/>
            <a:ext cx="13175697" cy="4660903"/>
          </a:xfrm>
          <a:custGeom>
            <a:avLst/>
            <a:gdLst/>
            <a:ahLst/>
            <a:cxnLst/>
            <a:rect r="r" b="b" t="t" l="l"/>
            <a:pathLst>
              <a:path h="4660903" w="13175697">
                <a:moveTo>
                  <a:pt x="0" y="0"/>
                </a:moveTo>
                <a:lnTo>
                  <a:pt x="13175697" y="0"/>
                </a:lnTo>
                <a:lnTo>
                  <a:pt x="13175697" y="4660903"/>
                </a:lnTo>
                <a:lnTo>
                  <a:pt x="0" y="4660903"/>
                </a:lnTo>
                <a:lnTo>
                  <a:pt x="0" y="0"/>
                </a:lnTo>
                <a:close/>
              </a:path>
            </a:pathLst>
          </a:custGeom>
          <a:blipFill>
            <a:blip r:embed="rId6"/>
            <a:stretch>
              <a:fillRect l="0" t="0" r="0" b="0"/>
            </a:stretch>
          </a:blipFill>
        </p:spPr>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2802223" y="1913196"/>
            <a:ext cx="12683553" cy="2588779"/>
            <a:chOff x="0" y="0"/>
            <a:chExt cx="16911405" cy="3451705"/>
          </a:xfrm>
        </p:grpSpPr>
        <p:sp>
          <p:nvSpPr>
            <p:cNvPr name="TextBox 10" id="10"/>
            <p:cNvSpPr txBox="true"/>
            <p:nvPr/>
          </p:nvSpPr>
          <p:spPr>
            <a:xfrm rot="0">
              <a:off x="0" y="1653809"/>
              <a:ext cx="16911405" cy="1797896"/>
            </a:xfrm>
            <a:prstGeom prst="rect">
              <a:avLst/>
            </a:prstGeom>
          </p:spPr>
          <p:txBody>
            <a:bodyPr anchor="t" rtlCol="false" tIns="0" lIns="0" bIns="0" rIns="0">
              <a:spAutoFit/>
            </a:bodyPr>
            <a:lstStyle/>
            <a:p>
              <a:pPr algn="just">
                <a:lnSpc>
                  <a:spcPts val="3640"/>
                </a:lnSpc>
              </a:pPr>
              <a:r>
                <a:rPr lang="en-US" sz="2600" b="true">
                  <a:solidFill>
                    <a:srgbClr val="E5645E"/>
                  </a:solidFill>
                  <a:latin typeface="Asap Medium"/>
                  <a:ea typeface="Asap Medium"/>
                  <a:cs typeface="Asap Medium"/>
                  <a:sym typeface="Asap Medium"/>
                </a:rPr>
                <a:t>Sử dụng mô hình vision transformer để encode ảnh và GPT2-Vietnamese để tạo câu mô tả.</a:t>
              </a:r>
            </a:p>
            <a:p>
              <a:pPr algn="just">
                <a:lnSpc>
                  <a:spcPts val="3640"/>
                </a:lnSpc>
              </a:pPr>
            </a:p>
          </p:txBody>
        </p:sp>
        <p:sp>
          <p:nvSpPr>
            <p:cNvPr name="TextBox 11" id="11"/>
            <p:cNvSpPr txBox="true"/>
            <p:nvPr/>
          </p:nvSpPr>
          <p:spPr>
            <a:xfrm rot="0">
              <a:off x="0" y="9525"/>
              <a:ext cx="16911405"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transformer-based</a:t>
              </a:r>
            </a:p>
          </p:txBody>
        </p:sp>
      </p:grpSp>
    </p:spTree>
  </p:cSld>
  <p:clrMapOvr>
    <a:masterClrMapping/>
  </p:clrMapOvr>
  <p:transition spd="slow">
    <p:cover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836910" y="2477511"/>
            <a:ext cx="12614181" cy="5331979"/>
            <a:chOff x="0" y="0"/>
            <a:chExt cx="16818908" cy="7109305"/>
          </a:xfrm>
        </p:grpSpPr>
        <p:sp>
          <p:nvSpPr>
            <p:cNvPr name="TextBox 9" id="9"/>
            <p:cNvSpPr txBox="true"/>
            <p:nvPr/>
          </p:nvSpPr>
          <p:spPr>
            <a:xfrm rot="0">
              <a:off x="0" y="1653809"/>
              <a:ext cx="16818908" cy="54554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Ưu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Xử lý song song</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Cơ chế attention giúp Transformer nắm bắt các mối quan hệ giữa các từ cách xa nhau trong câu.</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Hiệu suất cao</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Nhược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Phức tạp</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Tốn tài nguyên tính toán</a:t>
              </a:r>
            </a:p>
            <a:p>
              <a:pPr algn="just">
                <a:lnSpc>
                  <a:spcPts val="3640"/>
                </a:lnSpc>
              </a:pPr>
            </a:p>
          </p:txBody>
        </p:sp>
        <p:sp>
          <p:nvSpPr>
            <p:cNvPr name="TextBox 10" id="10"/>
            <p:cNvSpPr txBox="true"/>
            <p:nvPr/>
          </p:nvSpPr>
          <p:spPr>
            <a:xfrm rot="0">
              <a:off x="0" y="9525"/>
              <a:ext cx="16818908"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transformer-based</a:t>
              </a:r>
            </a:p>
          </p:txBody>
        </p:sp>
      </p:grpSp>
    </p:spTree>
  </p:cSld>
  <p:clrMapOvr>
    <a:masterClrMapping/>
  </p:clrMapOvr>
  <p:transition spd="slow">
    <p:cover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Đánh giá</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062225" y="2562554"/>
            <a:ext cx="12163550" cy="6703579"/>
            <a:chOff x="0" y="0"/>
            <a:chExt cx="16218067" cy="8938105"/>
          </a:xfrm>
        </p:grpSpPr>
        <p:sp>
          <p:nvSpPr>
            <p:cNvPr name="TextBox 9" id="9"/>
            <p:cNvSpPr txBox="true"/>
            <p:nvPr/>
          </p:nvSpPr>
          <p:spPr>
            <a:xfrm rot="0">
              <a:off x="0" y="1653809"/>
              <a:ext cx="16218067" cy="7284296"/>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BLEU (Bilingual Evaluation Understudy) là một trong những metric phổ biến nhất để đánh giá chất lượng của các mô hình tạo văn bản.</a:t>
              </a:r>
            </a:p>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Tại sao sử dụng BLEU?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Đơn giản</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Hiệu quả</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Phổ biến</a:t>
              </a:r>
            </a:p>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Hạn chế của BLEU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Chỉ đo lường sự trùng lặp, không đánh giá được tính lưu loát, ý nghĩa của câu.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Không đánh giá sự đa dạng</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Nhạy cảm với các từ hiếm</a:t>
              </a:r>
            </a:p>
            <a:p>
              <a:pPr algn="l">
                <a:lnSpc>
                  <a:spcPts val="3640"/>
                </a:lnSpc>
              </a:pPr>
            </a:p>
          </p:txBody>
        </p:sp>
        <p:sp>
          <p:nvSpPr>
            <p:cNvPr name="TextBox 10" id="10"/>
            <p:cNvSpPr txBox="true"/>
            <p:nvPr/>
          </p:nvSpPr>
          <p:spPr>
            <a:xfrm rot="0">
              <a:off x="0" y="9525"/>
              <a:ext cx="1621806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Tree>
  </p:cSld>
  <p:clrMapOvr>
    <a:masterClrMapping/>
  </p:clrMapOvr>
  <p:transition spd="slow">
    <p:cover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793110" y="4069895"/>
            <a:ext cx="10685028" cy="1726176"/>
          </a:xfrm>
          <a:custGeom>
            <a:avLst/>
            <a:gdLst/>
            <a:ahLst/>
            <a:cxnLst/>
            <a:rect r="r" b="b" t="t" l="l"/>
            <a:pathLst>
              <a:path h="1726176" w="10685028">
                <a:moveTo>
                  <a:pt x="0" y="0"/>
                </a:moveTo>
                <a:lnTo>
                  <a:pt x="10685028" y="0"/>
                </a:lnTo>
                <a:lnTo>
                  <a:pt x="10685028" y="1726176"/>
                </a:lnTo>
                <a:lnTo>
                  <a:pt x="0" y="1726176"/>
                </a:lnTo>
                <a:lnTo>
                  <a:pt x="0" y="0"/>
                </a:lnTo>
                <a:close/>
              </a:path>
            </a:pathLst>
          </a:custGeom>
          <a:blipFill>
            <a:blip r:embed="rId8"/>
            <a:stretch>
              <a:fillRect l="0" t="0" r="0" b="0"/>
            </a:stretch>
          </a:blipFill>
        </p:spPr>
      </p:sp>
      <p:sp>
        <p:nvSpPr>
          <p:cNvPr name="Freeform 9" id="9"/>
          <p:cNvSpPr/>
          <p:nvPr/>
        </p:nvSpPr>
        <p:spPr>
          <a:xfrm flipH="false" flipV="false" rot="0">
            <a:off x="3794139" y="6043905"/>
            <a:ext cx="10699722" cy="2404432"/>
          </a:xfrm>
          <a:custGeom>
            <a:avLst/>
            <a:gdLst/>
            <a:ahLst/>
            <a:cxnLst/>
            <a:rect r="r" b="b" t="t" l="l"/>
            <a:pathLst>
              <a:path h="2404432" w="10699722">
                <a:moveTo>
                  <a:pt x="0" y="0"/>
                </a:moveTo>
                <a:lnTo>
                  <a:pt x="10699722" y="0"/>
                </a:lnTo>
                <a:lnTo>
                  <a:pt x="10699722" y="2404432"/>
                </a:lnTo>
                <a:lnTo>
                  <a:pt x="0" y="2404432"/>
                </a:lnTo>
                <a:lnTo>
                  <a:pt x="0" y="0"/>
                </a:lnTo>
                <a:close/>
              </a:path>
            </a:pathLst>
          </a:custGeom>
          <a:blipFill>
            <a:blip r:embed="rId9"/>
            <a:stretch>
              <a:fillRect l="0" t="0" r="0" b="0"/>
            </a:stretch>
          </a:blipFill>
        </p:spPr>
      </p:sp>
      <p:grpSp>
        <p:nvGrpSpPr>
          <p:cNvPr name="Group 10" id="10"/>
          <p:cNvGrpSpPr/>
          <p:nvPr/>
        </p:nvGrpSpPr>
        <p:grpSpPr>
          <a:xfrm rot="0">
            <a:off x="3084834" y="2395517"/>
            <a:ext cx="8840052" cy="1674379"/>
            <a:chOff x="0" y="0"/>
            <a:chExt cx="11786737" cy="2232505"/>
          </a:xfrm>
        </p:grpSpPr>
        <p:sp>
          <p:nvSpPr>
            <p:cNvPr name="TextBox 11" id="11"/>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2" id="12"/>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3" id="13"/>
          <p:cNvSpPr txBox="true"/>
          <p:nvPr/>
        </p:nvSpPr>
        <p:spPr>
          <a:xfrm rot="0">
            <a:off x="3794139" y="3673655"/>
            <a:ext cx="2836783"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E5645E"/>
                </a:solidFill>
                <a:latin typeface="Saira"/>
                <a:ea typeface="Saira"/>
                <a:cs typeface="Saira"/>
                <a:sym typeface="Saira"/>
              </a:rPr>
              <a:t>Precision 1-gram</a:t>
            </a:r>
          </a:p>
        </p:txBody>
      </p:sp>
      <p:sp>
        <p:nvSpPr>
          <p:cNvPr name="TextBox 14" id="14"/>
          <p:cNvSpPr txBox="true"/>
          <p:nvPr/>
        </p:nvSpPr>
        <p:spPr>
          <a:xfrm rot="0">
            <a:off x="3794139" y="6005805"/>
            <a:ext cx="2907863"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E5645E"/>
                </a:solidFill>
                <a:latin typeface="Saira"/>
                <a:ea typeface="Saira"/>
                <a:cs typeface="Saira"/>
                <a:sym typeface="Saira"/>
              </a:rPr>
              <a:t>Precision 2-gram</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Giới thiệu</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20239" y="4069895"/>
            <a:ext cx="11047523" cy="3243871"/>
          </a:xfrm>
          <a:custGeom>
            <a:avLst/>
            <a:gdLst/>
            <a:ahLst/>
            <a:cxnLst/>
            <a:rect r="r" b="b" t="t" l="l"/>
            <a:pathLst>
              <a:path h="3243871" w="11047523">
                <a:moveTo>
                  <a:pt x="0" y="0"/>
                </a:moveTo>
                <a:lnTo>
                  <a:pt x="11047522" y="0"/>
                </a:lnTo>
                <a:lnTo>
                  <a:pt x="11047522" y="3243871"/>
                </a:lnTo>
                <a:lnTo>
                  <a:pt x="0" y="3243871"/>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Tree>
  </p:cSld>
  <p:clrMapOvr>
    <a:masterClrMapping/>
  </p:clrMapOvr>
  <p:transition spd="slow">
    <p:cover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084046" y="4003679"/>
            <a:ext cx="10119908" cy="2279642"/>
          </a:xfrm>
          <a:custGeom>
            <a:avLst/>
            <a:gdLst/>
            <a:ahLst/>
            <a:cxnLst/>
            <a:rect r="r" b="b" t="t" l="l"/>
            <a:pathLst>
              <a:path h="2279642" w="10119908">
                <a:moveTo>
                  <a:pt x="0" y="0"/>
                </a:moveTo>
                <a:lnTo>
                  <a:pt x="10119908" y="0"/>
                </a:lnTo>
                <a:lnTo>
                  <a:pt x="10119908" y="2279642"/>
                </a:lnTo>
                <a:lnTo>
                  <a:pt x="0" y="2279642"/>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2" id="12"/>
          <p:cNvSpPr txBox="true"/>
          <p:nvPr/>
        </p:nvSpPr>
        <p:spPr>
          <a:xfrm rot="0">
            <a:off x="4084046" y="6408151"/>
            <a:ext cx="10708124" cy="9766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E5645E"/>
                </a:solidFill>
                <a:latin typeface="Saira"/>
                <a:ea typeface="Saira"/>
                <a:cs typeface="Saira"/>
                <a:sym typeface="Saira"/>
              </a:rPr>
              <a:t>c là predicted length = số lượng từ có trong predicted sentence</a:t>
            </a:r>
          </a:p>
          <a:p>
            <a:pPr algn="l" marL="604519" indent="-302260" lvl="1">
              <a:lnSpc>
                <a:spcPts val="3919"/>
              </a:lnSpc>
              <a:buFont typeface="Arial"/>
              <a:buChar char="•"/>
            </a:pPr>
            <a:r>
              <a:rPr lang="en-US" sz="2799">
                <a:solidFill>
                  <a:srgbClr val="E5645E"/>
                </a:solidFill>
                <a:latin typeface="Saira"/>
                <a:ea typeface="Saira"/>
                <a:cs typeface="Saira"/>
                <a:sym typeface="Saira"/>
              </a:rPr>
              <a:t>r là target length = số lượng từ có trong target sentence</a:t>
            </a:r>
          </a:p>
        </p:txBody>
      </p:sp>
    </p:spTree>
  </p:cSld>
  <p:clrMapOvr>
    <a:masterClrMapping/>
  </p:clrMapOvr>
  <p:transition spd="slow">
    <p:cover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30733" y="3640328"/>
            <a:ext cx="10847405" cy="1192561"/>
          </a:xfrm>
          <a:custGeom>
            <a:avLst/>
            <a:gdLst/>
            <a:ahLst/>
            <a:cxnLst/>
            <a:rect r="r" b="b" t="t" l="l"/>
            <a:pathLst>
              <a:path h="1192561" w="10847405">
                <a:moveTo>
                  <a:pt x="0" y="0"/>
                </a:moveTo>
                <a:lnTo>
                  <a:pt x="10847405" y="0"/>
                </a:lnTo>
                <a:lnTo>
                  <a:pt x="10847405" y="1192561"/>
                </a:lnTo>
                <a:lnTo>
                  <a:pt x="0" y="1192561"/>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2" id="12"/>
          <p:cNvSpPr txBox="true"/>
          <p:nvPr/>
        </p:nvSpPr>
        <p:spPr>
          <a:xfrm rot="0">
            <a:off x="4026033" y="5231496"/>
            <a:ext cx="10235933" cy="3339465"/>
          </a:xfrm>
          <a:prstGeom prst="rect">
            <a:avLst/>
          </a:prstGeom>
        </p:spPr>
        <p:txBody>
          <a:bodyPr anchor="t" rtlCol="false" tIns="0" lIns="0" bIns="0" rIns="0">
            <a:spAutoFit/>
          </a:bodyPr>
          <a:lstStyle/>
          <a:p>
            <a:pPr algn="l">
              <a:lnSpc>
                <a:spcPts val="3359"/>
              </a:lnSpc>
            </a:pPr>
            <a:r>
              <a:rPr lang="en-US" b="true" sz="2400">
                <a:solidFill>
                  <a:srgbClr val="E5645E"/>
                </a:solidFill>
                <a:latin typeface="Asap Medium"/>
                <a:ea typeface="Asap Medium"/>
                <a:cs typeface="Asap Medium"/>
                <a:sym typeface="Asap Medium"/>
              </a:rPr>
              <a:t>Bleu Score có thể tính toán cho nhiều giá trị N khác nhau. Cụ thể trong trường hợp N = 4.</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BLEU-1 sử dụng unigram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BLEU-2 sử dụng geometric average of unigram and bigram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BLEU-3 sử dụng geometric average of unigram, bigram, and trigram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Và cứ tiếp tục như thế cho đến BLEU-N.</a:t>
            </a:r>
          </a:p>
        </p:txBody>
      </p:sp>
    </p:spTree>
  </p:cSld>
  <p:clrMapOvr>
    <a:masterClrMapping/>
  </p:clrMapOvr>
  <p:transition spd="slow">
    <p:cover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Dataset</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509894" y="5605862"/>
            <a:ext cx="4346292" cy="3259719"/>
          </a:xfrm>
          <a:custGeom>
            <a:avLst/>
            <a:gdLst/>
            <a:ahLst/>
            <a:cxnLst/>
            <a:rect r="r" b="b" t="t" l="l"/>
            <a:pathLst>
              <a:path h="3259719" w="4346292">
                <a:moveTo>
                  <a:pt x="0" y="0"/>
                </a:moveTo>
                <a:lnTo>
                  <a:pt x="4346292" y="0"/>
                </a:lnTo>
                <a:lnTo>
                  <a:pt x="4346292" y="3259719"/>
                </a:lnTo>
                <a:lnTo>
                  <a:pt x="0" y="3259719"/>
                </a:lnTo>
                <a:lnTo>
                  <a:pt x="0" y="0"/>
                </a:lnTo>
                <a:close/>
              </a:path>
            </a:pathLst>
          </a:custGeom>
          <a:blipFill>
            <a:blip r:embed="rId6"/>
            <a:stretch>
              <a:fillRect l="0" t="0" r="0" b="0"/>
            </a:stretch>
          </a:blipFill>
        </p:spPr>
      </p:sp>
      <p:sp>
        <p:nvSpPr>
          <p:cNvPr name="TextBox 7" id="7"/>
          <p:cNvSpPr txBox="true"/>
          <p:nvPr/>
        </p:nvSpPr>
        <p:spPr>
          <a:xfrm rot="0">
            <a:off x="8126153" y="5528021"/>
            <a:ext cx="6351984" cy="333756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đẩy trên quả banh.</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đầu lên quả bóng đá hít đất.</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hít đất đầu trên quả banh trên cỏ.</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hít đất cùng quả bóng và một cậu bé đang quan sát.</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đẩy trên một quả bóng đá.</a:t>
            </a:r>
          </a:p>
        </p:txBody>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3509894" y="2309182"/>
            <a:ext cx="9956933" cy="2534169"/>
            <a:chOff x="0" y="0"/>
            <a:chExt cx="13275910" cy="3378891"/>
          </a:xfrm>
        </p:grpSpPr>
        <p:sp>
          <p:nvSpPr>
            <p:cNvPr name="TextBox 10" id="10"/>
            <p:cNvSpPr txBox="true"/>
            <p:nvPr/>
          </p:nvSpPr>
          <p:spPr>
            <a:xfrm rot="0">
              <a:off x="0" y="1653809"/>
              <a:ext cx="13275910" cy="17250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Sử dụng UIT-ViIC</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Bộ dữ liệu có 3850 hình ảnh chủ đề thể thao lấy từ MS-COCO với 19250 câu caption bằng tiếng Việt (5 câu cho mỗi hình ảnh)</a:t>
              </a:r>
            </a:p>
          </p:txBody>
        </p:sp>
        <p:sp>
          <p:nvSpPr>
            <p:cNvPr name="TextBox 11" id="11"/>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Dataset</a:t>
              </a:r>
            </a:p>
          </p:txBody>
        </p:sp>
      </p:grpSp>
    </p:spTree>
  </p:cSld>
  <p:clrMapOvr>
    <a:masterClrMapping/>
  </p:clrMapOvr>
  <p:transition spd="slow">
    <p:cover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Kết quả</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37039" y="4258023"/>
            <a:ext cx="6371308" cy="5158265"/>
          </a:xfrm>
          <a:custGeom>
            <a:avLst/>
            <a:gdLst/>
            <a:ahLst/>
            <a:cxnLst/>
            <a:rect r="r" b="b" t="t" l="l"/>
            <a:pathLst>
              <a:path h="5158265" w="6371308">
                <a:moveTo>
                  <a:pt x="0" y="0"/>
                </a:moveTo>
                <a:lnTo>
                  <a:pt x="6371308" y="0"/>
                </a:lnTo>
                <a:lnTo>
                  <a:pt x="6371308" y="5158265"/>
                </a:lnTo>
                <a:lnTo>
                  <a:pt x="0" y="5158265"/>
                </a:lnTo>
                <a:lnTo>
                  <a:pt x="0" y="0"/>
                </a:lnTo>
                <a:close/>
              </a:path>
            </a:pathLst>
          </a:custGeom>
          <a:blipFill>
            <a:blip r:embed="rId6"/>
            <a:stretch>
              <a:fillRect l="0" t="0" r="0" b="0"/>
            </a:stretch>
          </a:blipFill>
        </p:spPr>
      </p:sp>
      <p:sp>
        <p:nvSpPr>
          <p:cNvPr name="Freeform 7" id="7"/>
          <p:cNvSpPr/>
          <p:nvPr/>
        </p:nvSpPr>
        <p:spPr>
          <a:xfrm flipH="false" flipV="false" rot="0">
            <a:off x="9167813" y="4412687"/>
            <a:ext cx="6180272" cy="5003601"/>
          </a:xfrm>
          <a:custGeom>
            <a:avLst/>
            <a:gdLst/>
            <a:ahLst/>
            <a:cxnLst/>
            <a:rect r="r" b="b" t="t" l="l"/>
            <a:pathLst>
              <a:path h="5003601" w="6180272">
                <a:moveTo>
                  <a:pt x="0" y="0"/>
                </a:moveTo>
                <a:lnTo>
                  <a:pt x="6180272" y="0"/>
                </a:lnTo>
                <a:lnTo>
                  <a:pt x="6180272" y="5003601"/>
                </a:lnTo>
                <a:lnTo>
                  <a:pt x="0" y="5003601"/>
                </a:lnTo>
                <a:lnTo>
                  <a:pt x="0" y="0"/>
                </a:lnTo>
                <a:close/>
              </a:path>
            </a:pathLst>
          </a:custGeom>
          <a:blipFill>
            <a:blip r:embed="rId7"/>
            <a:stretch>
              <a:fillRect l="0" t="0" r="0" b="0"/>
            </a:stretch>
          </a:blipFill>
        </p:spPr>
      </p:sp>
      <p:grpSp>
        <p:nvGrpSpPr>
          <p:cNvPr name="Group 8" id="8"/>
          <p:cNvGrpSpPr/>
          <p:nvPr/>
        </p:nvGrpSpPr>
        <p:grpSpPr>
          <a:xfrm rot="0">
            <a:off x="3012500" y="2097425"/>
            <a:ext cx="9956933" cy="1657869"/>
            <a:chOff x="0" y="0"/>
            <a:chExt cx="13275910" cy="2210491"/>
          </a:xfrm>
        </p:grpSpPr>
        <p:sp>
          <p:nvSpPr>
            <p:cNvPr name="TextBox 9" id="9"/>
            <p:cNvSpPr txBox="true"/>
            <p:nvPr/>
          </p:nvSpPr>
          <p:spPr>
            <a:xfrm rot="0">
              <a:off x="0" y="1653809"/>
              <a:ext cx="13275910" cy="556683"/>
            </a:xfrm>
            <a:prstGeom prst="rect">
              <a:avLst/>
            </a:prstGeom>
          </p:spPr>
          <p:txBody>
            <a:bodyPr anchor="t" rtlCol="false" tIns="0" lIns="0" bIns="0" rIns="0">
              <a:spAutoFit/>
            </a:bodyPr>
            <a:lstStyle/>
            <a:p>
              <a:pPr algn="l">
                <a:lnSpc>
                  <a:spcPts val="3500"/>
                </a:lnSpc>
              </a:pPr>
            </a:p>
          </p:txBody>
        </p:sp>
        <p:sp>
          <p:nvSpPr>
            <p:cNvPr name="TextBox 10" id="10"/>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Kết quả</a:t>
              </a:r>
            </a:p>
          </p:txBody>
        </p:sp>
      </p:grpSp>
      <p:sp>
        <p:nvSpPr>
          <p:cNvPr name="TextBox 11" id="11"/>
          <p:cNvSpPr txBox="true"/>
          <p:nvPr/>
        </p:nvSpPr>
        <p:spPr>
          <a:xfrm rot="0">
            <a:off x="3528445" y="3688618"/>
            <a:ext cx="4588496" cy="490855"/>
          </a:xfrm>
          <a:prstGeom prst="rect">
            <a:avLst/>
          </a:prstGeom>
        </p:spPr>
        <p:txBody>
          <a:bodyPr anchor="t" rtlCol="false" tIns="0" lIns="0" bIns="0" rIns="0">
            <a:spAutoFit/>
          </a:bodyPr>
          <a:lstStyle/>
          <a:p>
            <a:pPr algn="ctr">
              <a:lnSpc>
                <a:spcPts val="3919"/>
              </a:lnSpc>
            </a:pPr>
            <a:r>
              <a:rPr lang="en-US" sz="2799">
                <a:solidFill>
                  <a:srgbClr val="E5645E"/>
                </a:solidFill>
                <a:latin typeface="Asap"/>
                <a:ea typeface="Asap"/>
                <a:cs typeface="Asap"/>
                <a:sym typeface="Asap"/>
              </a:rPr>
              <a:t>LSTM: BLEU 4 = 0.2978</a:t>
            </a:r>
          </a:p>
        </p:txBody>
      </p:sp>
      <p:sp>
        <p:nvSpPr>
          <p:cNvPr name="TextBox 12" id="12"/>
          <p:cNvSpPr txBox="true"/>
          <p:nvPr/>
        </p:nvSpPr>
        <p:spPr>
          <a:xfrm rot="0">
            <a:off x="9731380" y="3688618"/>
            <a:ext cx="5263301" cy="490855"/>
          </a:xfrm>
          <a:prstGeom prst="rect">
            <a:avLst/>
          </a:prstGeom>
        </p:spPr>
        <p:txBody>
          <a:bodyPr anchor="t" rtlCol="false" tIns="0" lIns="0" bIns="0" rIns="0">
            <a:spAutoFit/>
          </a:bodyPr>
          <a:lstStyle/>
          <a:p>
            <a:pPr algn="ctr">
              <a:lnSpc>
                <a:spcPts val="3919"/>
              </a:lnSpc>
            </a:pPr>
            <a:r>
              <a:rPr lang="en-US" sz="2799">
                <a:solidFill>
                  <a:srgbClr val="E5645E"/>
                </a:solidFill>
                <a:latin typeface="Asap"/>
                <a:ea typeface="Asap"/>
                <a:cs typeface="Asap"/>
                <a:sym typeface="Asap"/>
              </a:rPr>
              <a:t>Transformer: BLEU 4 = 0.3875</a:t>
            </a:r>
          </a:p>
        </p:txBody>
      </p:sp>
    </p:spTree>
  </p:cSld>
  <p:clrMapOvr>
    <a:masterClrMapping/>
  </p:clrMapOvr>
  <p:transition spd="slow">
    <p:cover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86025" y="3005804"/>
            <a:ext cx="7215276" cy="5481918"/>
          </a:xfrm>
          <a:custGeom>
            <a:avLst/>
            <a:gdLst/>
            <a:ahLst/>
            <a:cxnLst/>
            <a:rect r="r" b="b" t="t" l="l"/>
            <a:pathLst>
              <a:path h="5481918" w="7215276">
                <a:moveTo>
                  <a:pt x="0" y="0"/>
                </a:moveTo>
                <a:lnTo>
                  <a:pt x="7215276" y="0"/>
                </a:lnTo>
                <a:lnTo>
                  <a:pt x="7215276" y="5481918"/>
                </a:lnTo>
                <a:lnTo>
                  <a:pt x="0" y="5481918"/>
                </a:lnTo>
                <a:lnTo>
                  <a:pt x="0" y="0"/>
                </a:lnTo>
                <a:close/>
              </a:path>
            </a:pathLst>
          </a:custGeom>
          <a:blipFill>
            <a:blip r:embed="rId6"/>
            <a:stretch>
              <a:fillRect l="0" t="0" r="0" b="0"/>
            </a:stretch>
          </a:blipFill>
        </p:spPr>
      </p:sp>
      <p:grpSp>
        <p:nvGrpSpPr>
          <p:cNvPr name="Group 7" id="7"/>
          <p:cNvGrpSpPr/>
          <p:nvPr/>
        </p:nvGrpSpPr>
        <p:grpSpPr>
          <a:xfrm rot="0">
            <a:off x="2721268" y="2110678"/>
            <a:ext cx="9956933" cy="1657869"/>
            <a:chOff x="0" y="0"/>
            <a:chExt cx="13275910" cy="2210491"/>
          </a:xfrm>
        </p:grpSpPr>
        <p:sp>
          <p:nvSpPr>
            <p:cNvPr name="TextBox 8" id="8"/>
            <p:cNvSpPr txBox="true"/>
            <p:nvPr/>
          </p:nvSpPr>
          <p:spPr>
            <a:xfrm rot="0">
              <a:off x="0" y="1653809"/>
              <a:ext cx="13275910" cy="556683"/>
            </a:xfrm>
            <a:prstGeom prst="rect">
              <a:avLst/>
            </a:prstGeom>
          </p:spPr>
          <p:txBody>
            <a:bodyPr anchor="t" rtlCol="false" tIns="0" lIns="0" bIns="0" rIns="0">
              <a:spAutoFit/>
            </a:bodyPr>
            <a:lstStyle/>
            <a:p>
              <a:pPr algn="l">
                <a:lnSpc>
                  <a:spcPts val="3500"/>
                </a:lnSpc>
              </a:pPr>
            </a:p>
          </p:txBody>
        </p:sp>
        <p:sp>
          <p:nvSpPr>
            <p:cNvPr name="TextBox 9" id="9"/>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Kết quả</a:t>
              </a:r>
            </a:p>
          </p:txBody>
        </p:sp>
      </p:grpSp>
      <p:sp>
        <p:nvSpPr>
          <p:cNvPr name="TextBox 10" id="10"/>
          <p:cNvSpPr txBox="true"/>
          <p:nvPr/>
        </p:nvSpPr>
        <p:spPr>
          <a:xfrm rot="0">
            <a:off x="9701301" y="2407615"/>
            <a:ext cx="5703799" cy="6630670"/>
          </a:xfrm>
          <a:prstGeom prst="rect">
            <a:avLst/>
          </a:prstGeom>
        </p:spPr>
        <p:txBody>
          <a:bodyPr anchor="t" rtlCol="false" tIns="0" lIns="0" bIns="0" rIns="0">
            <a:spAutoFit/>
          </a:bodyPr>
          <a:lstStyle/>
          <a:p>
            <a:pPr algn="just" marL="474976" indent="-237488" lvl="1">
              <a:lnSpc>
                <a:spcPts val="3079"/>
              </a:lnSpc>
              <a:buFont typeface="Arial"/>
              <a:buChar char="•"/>
            </a:pPr>
            <a:r>
              <a:rPr lang="en-US" sz="2199">
                <a:solidFill>
                  <a:srgbClr val="E5645E"/>
                </a:solidFill>
                <a:latin typeface="Asap"/>
                <a:ea typeface="Asap"/>
                <a:cs typeface="Asap"/>
                <a:sym typeface="Asap"/>
              </a:rPr>
              <a:t>LSTM: Một người đàn ông đang vung gậy để đánh quả bóng chày.</a:t>
            </a:r>
          </a:p>
          <a:p>
            <a:pPr algn="just" marL="949952" indent="-316651" lvl="2">
              <a:lnSpc>
                <a:spcPts val="3079"/>
              </a:lnSpc>
              <a:buFont typeface="Arial"/>
              <a:buChar char="⚬"/>
            </a:pPr>
            <a:r>
              <a:rPr lang="en-US" sz="2199">
                <a:solidFill>
                  <a:srgbClr val="E5645E"/>
                </a:solidFill>
                <a:latin typeface="Asap"/>
                <a:ea typeface="Asap"/>
                <a:cs typeface="Asap"/>
                <a:sym typeface="Asap"/>
              </a:rPr>
              <a:t>BLEU 4: 0.6761</a:t>
            </a:r>
          </a:p>
          <a:p>
            <a:pPr algn="just" marL="474976" indent="-237488" lvl="1">
              <a:lnSpc>
                <a:spcPts val="3079"/>
              </a:lnSpc>
              <a:buFont typeface="Arial"/>
              <a:buChar char="•"/>
            </a:pPr>
            <a:r>
              <a:rPr lang="en-US" sz="2199">
                <a:solidFill>
                  <a:srgbClr val="E5645E"/>
                </a:solidFill>
                <a:latin typeface="Asap"/>
                <a:ea typeface="Asap"/>
                <a:cs typeface="Asap"/>
                <a:sym typeface="Asap"/>
              </a:rPr>
              <a:t>Transformer: Người đàn ông đang vung gậy bóng chày đánh trả bóng .</a:t>
            </a:r>
          </a:p>
          <a:p>
            <a:pPr algn="just" marL="949952" indent="-316651" lvl="2">
              <a:lnSpc>
                <a:spcPts val="3079"/>
              </a:lnSpc>
              <a:buFont typeface="Arial"/>
              <a:buChar char="⚬"/>
            </a:pPr>
            <a:r>
              <a:rPr lang="en-US" sz="2199">
                <a:solidFill>
                  <a:srgbClr val="E5645E"/>
                </a:solidFill>
                <a:latin typeface="Asap"/>
                <a:ea typeface="Asap"/>
                <a:cs typeface="Asap"/>
                <a:sym typeface="Asap"/>
              </a:rPr>
              <a:t>BLEU 4: 0.1968</a:t>
            </a:r>
          </a:p>
          <a:p>
            <a:pPr algn="just" marL="474976" indent="-237488" lvl="1">
              <a:lnSpc>
                <a:spcPts val="3079"/>
              </a:lnSpc>
              <a:buFont typeface="Arial"/>
              <a:buChar char="•"/>
            </a:pPr>
            <a:r>
              <a:rPr lang="en-US" sz="2199">
                <a:solidFill>
                  <a:srgbClr val="E5645E"/>
                </a:solidFill>
                <a:latin typeface="Asap"/>
                <a:ea typeface="Asap"/>
                <a:cs typeface="Asap"/>
                <a:sym typeface="Asap"/>
              </a:rPr>
              <a:t>Label caption:</a:t>
            </a:r>
          </a:p>
          <a:p>
            <a:pPr algn="just" marL="949952" indent="-316651" lvl="2">
              <a:lnSpc>
                <a:spcPts val="3079"/>
              </a:lnSpc>
              <a:buFont typeface="Arial"/>
              <a:buChar char="⚬"/>
            </a:pPr>
            <a:r>
              <a:rPr lang="en-US" sz="2199">
                <a:solidFill>
                  <a:srgbClr val="E5645E"/>
                </a:solidFill>
                <a:latin typeface="Asap"/>
                <a:ea typeface="Asap"/>
                <a:cs typeface="Asap"/>
                <a:sym typeface="Asap"/>
              </a:rPr>
              <a:t>Những người đàn ông đang luyện tập bóng chày ở trong khung lưới . </a:t>
            </a:r>
          </a:p>
          <a:p>
            <a:pPr algn="just" marL="949952" indent="-316651" lvl="2">
              <a:lnSpc>
                <a:spcPts val="3079"/>
              </a:lnSpc>
              <a:buFont typeface="Arial"/>
              <a:buChar char="⚬"/>
            </a:pPr>
            <a:r>
              <a:rPr lang="en-US" sz="2199">
                <a:solidFill>
                  <a:srgbClr val="E5645E"/>
                </a:solidFill>
                <a:latin typeface="Asap"/>
                <a:ea typeface="Asap"/>
                <a:cs typeface="Asap"/>
                <a:sym typeface="Asap"/>
              </a:rPr>
              <a:t>Cậu bé đang vung gậy để đánh quả bóng chày ở trước tấm lưới . </a:t>
            </a:r>
          </a:p>
          <a:p>
            <a:pPr algn="just" marL="949952" indent="-316651" lvl="2">
              <a:lnSpc>
                <a:spcPts val="3079"/>
              </a:lnSpc>
              <a:buFont typeface="Arial"/>
              <a:buChar char="⚬"/>
            </a:pPr>
            <a:r>
              <a:rPr lang="en-US" sz="2199">
                <a:solidFill>
                  <a:srgbClr val="E5645E"/>
                </a:solidFill>
                <a:latin typeface="Asap"/>
                <a:ea typeface="Asap"/>
                <a:cs typeface="Asap"/>
                <a:sym typeface="Asap"/>
              </a:rPr>
              <a:t>Cậu bé đang vung gậy để đánh quả bóng chày ở trên sân . </a:t>
            </a:r>
          </a:p>
          <a:p>
            <a:pPr algn="just" marL="949952" indent="-316651" lvl="2">
              <a:lnSpc>
                <a:spcPts val="3079"/>
              </a:lnSpc>
              <a:buFont typeface="Arial"/>
              <a:buChar char="⚬"/>
            </a:pPr>
            <a:r>
              <a:rPr lang="en-US" sz="2199">
                <a:solidFill>
                  <a:srgbClr val="E5645E"/>
                </a:solidFill>
                <a:latin typeface="Asap"/>
                <a:ea typeface="Asap"/>
                <a:cs typeface="Asap"/>
                <a:sym typeface="Asap"/>
              </a:rPr>
              <a:t>Những người đàn ông đang chơi bóng chày ở trong khung lưới . </a:t>
            </a:r>
          </a:p>
          <a:p>
            <a:pPr algn="just" marL="949952" indent="-316651" lvl="2">
              <a:lnSpc>
                <a:spcPts val="3079"/>
              </a:lnSpc>
              <a:buFont typeface="Arial"/>
              <a:buChar char="⚬"/>
            </a:pPr>
            <a:r>
              <a:rPr lang="en-US" sz="2199">
                <a:solidFill>
                  <a:srgbClr val="E5645E"/>
                </a:solidFill>
                <a:latin typeface="Asap"/>
                <a:ea typeface="Asap"/>
                <a:cs typeface="Asap"/>
                <a:sym typeface="Asap"/>
              </a:rPr>
              <a:t>Một cầu thủ bóng chày đang dùng gậy để đánh bóng ở trước tâm lưới .</a:t>
            </a:r>
          </a:p>
        </p:txBody>
      </p:sp>
    </p:spTree>
  </p:cSld>
  <p:clrMapOvr>
    <a:masterClrMapping/>
  </p:clrMapOvr>
  <p:transition spd="slow">
    <p:cover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721268" y="3283479"/>
            <a:ext cx="7249092" cy="4926567"/>
          </a:xfrm>
          <a:custGeom>
            <a:avLst/>
            <a:gdLst/>
            <a:ahLst/>
            <a:cxnLst/>
            <a:rect r="r" b="b" t="t" l="l"/>
            <a:pathLst>
              <a:path h="4926567" w="7249092">
                <a:moveTo>
                  <a:pt x="0" y="0"/>
                </a:moveTo>
                <a:lnTo>
                  <a:pt x="7249092" y="0"/>
                </a:lnTo>
                <a:lnTo>
                  <a:pt x="7249092" y="4926568"/>
                </a:lnTo>
                <a:lnTo>
                  <a:pt x="0" y="4926568"/>
                </a:lnTo>
                <a:lnTo>
                  <a:pt x="0" y="0"/>
                </a:lnTo>
                <a:close/>
              </a:path>
            </a:pathLst>
          </a:custGeom>
          <a:blipFill>
            <a:blip r:embed="rId6"/>
            <a:stretch>
              <a:fillRect l="0" t="0" r="0" b="0"/>
            </a:stretch>
          </a:blipFill>
        </p:spPr>
      </p:sp>
      <p:grpSp>
        <p:nvGrpSpPr>
          <p:cNvPr name="Group 7" id="7"/>
          <p:cNvGrpSpPr/>
          <p:nvPr/>
        </p:nvGrpSpPr>
        <p:grpSpPr>
          <a:xfrm rot="0">
            <a:off x="2721268" y="2110678"/>
            <a:ext cx="9956933" cy="1657869"/>
            <a:chOff x="0" y="0"/>
            <a:chExt cx="13275910" cy="2210491"/>
          </a:xfrm>
        </p:grpSpPr>
        <p:sp>
          <p:nvSpPr>
            <p:cNvPr name="TextBox 8" id="8"/>
            <p:cNvSpPr txBox="true"/>
            <p:nvPr/>
          </p:nvSpPr>
          <p:spPr>
            <a:xfrm rot="0">
              <a:off x="0" y="1653809"/>
              <a:ext cx="13275910" cy="556683"/>
            </a:xfrm>
            <a:prstGeom prst="rect">
              <a:avLst/>
            </a:prstGeom>
          </p:spPr>
          <p:txBody>
            <a:bodyPr anchor="t" rtlCol="false" tIns="0" lIns="0" bIns="0" rIns="0">
              <a:spAutoFit/>
            </a:bodyPr>
            <a:lstStyle/>
            <a:p>
              <a:pPr algn="l">
                <a:lnSpc>
                  <a:spcPts val="3500"/>
                </a:lnSpc>
              </a:pPr>
            </a:p>
          </p:txBody>
        </p:sp>
        <p:sp>
          <p:nvSpPr>
            <p:cNvPr name="TextBox 9" id="9"/>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Kết quả</a:t>
              </a:r>
            </a:p>
          </p:txBody>
        </p:sp>
      </p:grpSp>
      <p:sp>
        <p:nvSpPr>
          <p:cNvPr name="TextBox 10" id="10"/>
          <p:cNvSpPr txBox="true"/>
          <p:nvPr/>
        </p:nvSpPr>
        <p:spPr>
          <a:xfrm rot="0">
            <a:off x="9701301" y="2407615"/>
            <a:ext cx="5703799" cy="6630670"/>
          </a:xfrm>
          <a:prstGeom prst="rect">
            <a:avLst/>
          </a:prstGeom>
        </p:spPr>
        <p:txBody>
          <a:bodyPr anchor="t" rtlCol="false" tIns="0" lIns="0" bIns="0" rIns="0">
            <a:spAutoFit/>
          </a:bodyPr>
          <a:lstStyle/>
          <a:p>
            <a:pPr algn="just" marL="474976" indent="-237488" lvl="1">
              <a:lnSpc>
                <a:spcPts val="3079"/>
              </a:lnSpc>
              <a:buFont typeface="Arial"/>
              <a:buChar char="•"/>
            </a:pPr>
            <a:r>
              <a:rPr lang="en-US" sz="2199">
                <a:solidFill>
                  <a:srgbClr val="E5645E"/>
                </a:solidFill>
                <a:latin typeface="Asap"/>
                <a:ea typeface="Asap"/>
                <a:cs typeface="Asap"/>
                <a:sym typeface="Asap"/>
              </a:rPr>
              <a:t>LSTM: Một cầu thủ ném bóng đang chuẩn bị ném quả bóng ở trong tay.</a:t>
            </a:r>
          </a:p>
          <a:p>
            <a:pPr algn="just" marL="949952" indent="-316651" lvl="2">
              <a:lnSpc>
                <a:spcPts val="3079"/>
              </a:lnSpc>
              <a:buFont typeface="Arial"/>
              <a:buChar char="⚬"/>
            </a:pPr>
            <a:r>
              <a:rPr lang="en-US" sz="2199">
                <a:solidFill>
                  <a:srgbClr val="E5645E"/>
                </a:solidFill>
                <a:latin typeface="Asap"/>
                <a:ea typeface="Asap"/>
                <a:cs typeface="Asap"/>
                <a:sym typeface="Asap"/>
              </a:rPr>
              <a:t>BLEU 4: 0.0543</a:t>
            </a:r>
          </a:p>
          <a:p>
            <a:pPr algn="just" marL="474976" indent="-237488" lvl="1">
              <a:lnSpc>
                <a:spcPts val="3079"/>
              </a:lnSpc>
              <a:buFont typeface="Arial"/>
              <a:buChar char="•"/>
            </a:pPr>
            <a:r>
              <a:rPr lang="en-US" sz="2199">
                <a:solidFill>
                  <a:srgbClr val="E5645E"/>
                </a:solidFill>
                <a:latin typeface="Asap"/>
                <a:ea typeface="Asap"/>
                <a:cs typeface="Asap"/>
                <a:sym typeface="Asap"/>
              </a:rPr>
              <a:t>Transformer: Người đàn ông đang cầm gậy bóng chày đứng trên sân .</a:t>
            </a:r>
          </a:p>
          <a:p>
            <a:pPr algn="just" marL="949952" indent="-316651" lvl="2">
              <a:lnSpc>
                <a:spcPts val="3079"/>
              </a:lnSpc>
              <a:buFont typeface="Arial"/>
              <a:buChar char="⚬"/>
            </a:pPr>
            <a:r>
              <a:rPr lang="en-US" sz="2199">
                <a:solidFill>
                  <a:srgbClr val="E5645E"/>
                </a:solidFill>
                <a:latin typeface="Asap"/>
                <a:ea typeface="Asap"/>
                <a:cs typeface="Asap"/>
                <a:sym typeface="Asap"/>
              </a:rPr>
              <a:t>BLEU 4: 0.5747</a:t>
            </a:r>
          </a:p>
          <a:p>
            <a:pPr algn="just" marL="474976" indent="-237488" lvl="1">
              <a:lnSpc>
                <a:spcPts val="3079"/>
              </a:lnSpc>
              <a:buFont typeface="Arial"/>
              <a:buChar char="•"/>
            </a:pPr>
            <a:r>
              <a:rPr lang="en-US" sz="2199">
                <a:solidFill>
                  <a:srgbClr val="E5645E"/>
                </a:solidFill>
                <a:latin typeface="Asap"/>
                <a:ea typeface="Asap"/>
                <a:cs typeface="Asap"/>
                <a:sym typeface="Asap"/>
              </a:rPr>
              <a:t>Label caption:</a:t>
            </a:r>
          </a:p>
          <a:p>
            <a:pPr algn="just" marL="949952" indent="-316651" lvl="2">
              <a:lnSpc>
                <a:spcPts val="3079"/>
              </a:lnSpc>
              <a:buFont typeface="Arial"/>
              <a:buChar char="⚬"/>
            </a:pPr>
            <a:r>
              <a:rPr lang="en-US" sz="2199">
                <a:solidFill>
                  <a:srgbClr val="E5645E"/>
                </a:solidFill>
                <a:latin typeface="Asap"/>
                <a:ea typeface="Asap"/>
                <a:cs typeface="Asap"/>
                <a:sym typeface="Asap"/>
              </a:rPr>
              <a:t>Cầu thủ bóng chày đang cầm gậy bóng chày sẵn sàng đỡ bóng . </a:t>
            </a:r>
          </a:p>
          <a:p>
            <a:pPr algn="just" marL="949952" indent="-316651" lvl="2">
              <a:lnSpc>
                <a:spcPts val="3079"/>
              </a:lnSpc>
              <a:buFont typeface="Arial"/>
              <a:buChar char="⚬"/>
            </a:pPr>
            <a:r>
              <a:rPr lang="en-US" sz="2199">
                <a:solidFill>
                  <a:srgbClr val="E5645E"/>
                </a:solidFill>
                <a:latin typeface="Asap"/>
                <a:ea typeface="Asap"/>
                <a:cs typeface="Asap"/>
                <a:sym typeface="Asap"/>
              </a:rPr>
              <a:t>Cầu thủ bóng chày đang cầm gậy thi đấu trên sân . </a:t>
            </a:r>
          </a:p>
          <a:p>
            <a:pPr algn="just" marL="949952" indent="-316651" lvl="2">
              <a:lnSpc>
                <a:spcPts val="3079"/>
              </a:lnSpc>
              <a:buFont typeface="Arial"/>
              <a:buChar char="⚬"/>
            </a:pPr>
            <a:r>
              <a:rPr lang="en-US" sz="2199">
                <a:solidFill>
                  <a:srgbClr val="E5645E"/>
                </a:solidFill>
                <a:latin typeface="Asap"/>
                <a:ea typeface="Asap"/>
                <a:cs typeface="Asap"/>
                <a:sym typeface="Asap"/>
              </a:rPr>
              <a:t>Người đàn ông áo trắng đang chơi bóng chày trên sân . </a:t>
            </a:r>
          </a:p>
          <a:p>
            <a:pPr algn="just" marL="949952" indent="-316651" lvl="2">
              <a:lnSpc>
                <a:spcPts val="3079"/>
              </a:lnSpc>
              <a:buFont typeface="Arial"/>
              <a:buChar char="⚬"/>
            </a:pPr>
            <a:r>
              <a:rPr lang="en-US" sz="2199">
                <a:solidFill>
                  <a:srgbClr val="E5645E"/>
                </a:solidFill>
                <a:latin typeface="Asap"/>
                <a:ea typeface="Asap"/>
                <a:cs typeface="Asap"/>
                <a:sym typeface="Asap"/>
              </a:rPr>
              <a:t>Cầu thủ bóng chày cầm gậy đứng trên sân chuẩn bị đỡ bóng . </a:t>
            </a:r>
          </a:p>
          <a:p>
            <a:pPr algn="just" marL="949952" indent="-316651" lvl="2">
              <a:lnSpc>
                <a:spcPts val="3079"/>
              </a:lnSpc>
              <a:buFont typeface="Arial"/>
              <a:buChar char="⚬"/>
            </a:pPr>
            <a:r>
              <a:rPr lang="en-US" sz="2199">
                <a:solidFill>
                  <a:srgbClr val="E5645E"/>
                </a:solidFill>
                <a:latin typeface="Asap"/>
                <a:ea typeface="Asap"/>
                <a:cs typeface="Asap"/>
                <a:sym typeface="Asap"/>
              </a:rPr>
              <a:t>Cầu thủ bóng chày đang vung gậy bóng chày đánh trả bóng .</a:t>
            </a:r>
          </a:p>
        </p:txBody>
      </p:sp>
    </p:spTree>
  </p:cSld>
  <p:clrMapOvr>
    <a:masterClrMapping/>
  </p:clrMapOvr>
  <p:transition spd="slow">
    <p:cover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157810" y="2110678"/>
            <a:ext cx="8540414" cy="5124248"/>
          </a:xfrm>
          <a:custGeom>
            <a:avLst/>
            <a:gdLst/>
            <a:ahLst/>
            <a:cxnLst/>
            <a:rect r="r" b="b" t="t" l="l"/>
            <a:pathLst>
              <a:path h="5124248" w="8540414">
                <a:moveTo>
                  <a:pt x="0" y="0"/>
                </a:moveTo>
                <a:lnTo>
                  <a:pt x="8540414" y="0"/>
                </a:lnTo>
                <a:lnTo>
                  <a:pt x="8540414" y="5124248"/>
                </a:lnTo>
                <a:lnTo>
                  <a:pt x="0" y="5124248"/>
                </a:lnTo>
                <a:lnTo>
                  <a:pt x="0" y="0"/>
                </a:lnTo>
                <a:close/>
              </a:path>
            </a:pathLst>
          </a:custGeom>
          <a:blipFill>
            <a:blip r:embed="rId6"/>
            <a:stretch>
              <a:fillRect l="0" t="0" r="0" b="0"/>
            </a:stretch>
          </a:blipFill>
        </p:spPr>
      </p:sp>
      <p:grpSp>
        <p:nvGrpSpPr>
          <p:cNvPr name="Group 7" id="7"/>
          <p:cNvGrpSpPr/>
          <p:nvPr/>
        </p:nvGrpSpPr>
        <p:grpSpPr>
          <a:xfrm rot="0">
            <a:off x="2721268" y="2110678"/>
            <a:ext cx="9956933" cy="1657869"/>
            <a:chOff x="0" y="0"/>
            <a:chExt cx="13275910" cy="2210491"/>
          </a:xfrm>
        </p:grpSpPr>
        <p:sp>
          <p:nvSpPr>
            <p:cNvPr name="TextBox 8" id="8"/>
            <p:cNvSpPr txBox="true"/>
            <p:nvPr/>
          </p:nvSpPr>
          <p:spPr>
            <a:xfrm rot="0">
              <a:off x="0" y="1653809"/>
              <a:ext cx="13275910" cy="556683"/>
            </a:xfrm>
            <a:prstGeom prst="rect">
              <a:avLst/>
            </a:prstGeom>
          </p:spPr>
          <p:txBody>
            <a:bodyPr anchor="t" rtlCol="false" tIns="0" lIns="0" bIns="0" rIns="0">
              <a:spAutoFit/>
            </a:bodyPr>
            <a:lstStyle/>
            <a:p>
              <a:pPr algn="l">
                <a:lnSpc>
                  <a:spcPts val="3500"/>
                </a:lnSpc>
              </a:pPr>
            </a:p>
          </p:txBody>
        </p:sp>
        <p:sp>
          <p:nvSpPr>
            <p:cNvPr name="TextBox 9" id="9"/>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Kết quả</a:t>
              </a:r>
            </a:p>
          </p:txBody>
        </p:sp>
      </p:grpSp>
      <p:sp>
        <p:nvSpPr>
          <p:cNvPr name="TextBox 10" id="10"/>
          <p:cNvSpPr txBox="true"/>
          <p:nvPr/>
        </p:nvSpPr>
        <p:spPr>
          <a:xfrm rot="0">
            <a:off x="2721268" y="7281545"/>
            <a:ext cx="12832991" cy="19767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E5645E"/>
                </a:solidFill>
                <a:latin typeface="Asap"/>
                <a:ea typeface="Asap"/>
                <a:cs typeface="Asap"/>
                <a:sym typeface="Asap"/>
              </a:rPr>
              <a:t>LSTM: Các cầu thủ bóng đá đang thi đấu trên sân.</a:t>
            </a:r>
          </a:p>
          <a:p>
            <a:pPr algn="l" marL="1209039" indent="-403013" lvl="2">
              <a:lnSpc>
                <a:spcPts val="3919"/>
              </a:lnSpc>
              <a:buFont typeface="Arial"/>
              <a:buChar char="⚬"/>
            </a:pPr>
            <a:r>
              <a:rPr lang="en-US" sz="2799">
                <a:solidFill>
                  <a:srgbClr val="E5645E"/>
                </a:solidFill>
                <a:latin typeface="Asap"/>
                <a:ea typeface="Asap"/>
                <a:cs typeface="Asap"/>
                <a:sym typeface="Asap"/>
              </a:rPr>
              <a:t>5.63 giây</a:t>
            </a:r>
          </a:p>
          <a:p>
            <a:pPr algn="l" marL="604519" indent="-302260" lvl="1">
              <a:lnSpc>
                <a:spcPts val="3919"/>
              </a:lnSpc>
              <a:buFont typeface="Arial"/>
              <a:buChar char="•"/>
            </a:pPr>
            <a:r>
              <a:rPr lang="en-US" sz="2799">
                <a:solidFill>
                  <a:srgbClr val="E5645E"/>
                </a:solidFill>
                <a:latin typeface="Asap"/>
                <a:ea typeface="Asap"/>
                <a:cs typeface="Asap"/>
                <a:sym typeface="Asap"/>
              </a:rPr>
              <a:t>Transformer: Các cầu thủ bóng đá đang thi đấu ở trên sân.</a:t>
            </a:r>
          </a:p>
          <a:p>
            <a:pPr algn="l" marL="1209039" indent="-403013" lvl="2">
              <a:lnSpc>
                <a:spcPts val="3919"/>
              </a:lnSpc>
              <a:buFont typeface="Arial"/>
              <a:buChar char="⚬"/>
            </a:pPr>
            <a:r>
              <a:rPr lang="en-US" sz="2799">
                <a:solidFill>
                  <a:srgbClr val="E5645E"/>
                </a:solidFill>
                <a:latin typeface="Asap"/>
                <a:ea typeface="Asap"/>
                <a:cs typeface="Asap"/>
                <a:sym typeface="Asap"/>
              </a:rPr>
              <a:t>31.98 giây</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953114" y="1959658"/>
            <a:ext cx="12381772" cy="2965390"/>
            <a:chOff x="0" y="0"/>
            <a:chExt cx="16509029" cy="3953854"/>
          </a:xfrm>
        </p:grpSpPr>
        <p:sp>
          <p:nvSpPr>
            <p:cNvPr name="TextBox 9" id="9"/>
            <p:cNvSpPr txBox="true"/>
            <p:nvPr/>
          </p:nvSpPr>
          <p:spPr>
            <a:xfrm rot="0">
              <a:off x="0" y="1659345"/>
              <a:ext cx="16509029" cy="2294508"/>
            </a:xfrm>
            <a:prstGeom prst="rect">
              <a:avLst/>
            </a:prstGeom>
          </p:spPr>
          <p:txBody>
            <a:bodyPr anchor="t" rtlCol="false" tIns="0" lIns="0" bIns="0" rIns="0">
              <a:spAutoFit/>
            </a:bodyPr>
            <a:lstStyle/>
            <a:p>
              <a:pPr algn="just">
                <a:lnSpc>
                  <a:spcPts val="3491"/>
                </a:lnSpc>
              </a:pPr>
              <a:r>
                <a:rPr lang="en-US" b="true" sz="2494">
                  <a:solidFill>
                    <a:srgbClr val="E5645E"/>
                  </a:solidFill>
                  <a:latin typeface="Asap Medium"/>
                  <a:ea typeface="Asap Medium"/>
                  <a:cs typeface="Asap Medium"/>
                  <a:sym typeface="Asap Medium"/>
                </a:rPr>
                <a:t>Bài toán image captioning (tạo chú thích cho hình ảnh) là một lĩnh vực trong thị giác máy tính và xử lý ngôn ngữ tự nhiên. Đây là một bài toán phức tạp, đòi hỏi máy tính không chỉ hiểu được nội dung của hình ảnh mà còn có khả năng diễn đạt chúng bằng ngôn ngữ tự nhiên.</a:t>
              </a:r>
            </a:p>
          </p:txBody>
        </p:sp>
        <p:sp>
          <p:nvSpPr>
            <p:cNvPr name="TextBox 10" id="10"/>
            <p:cNvSpPr txBox="true"/>
            <p:nvPr/>
          </p:nvSpPr>
          <p:spPr>
            <a:xfrm rot="0">
              <a:off x="0" y="9525"/>
              <a:ext cx="16509029" cy="1282855"/>
            </a:xfrm>
            <a:prstGeom prst="rect">
              <a:avLst/>
            </a:prstGeom>
          </p:spPr>
          <p:txBody>
            <a:bodyPr anchor="t" rtlCol="false" tIns="0" lIns="0" bIns="0" rIns="0">
              <a:spAutoFit/>
            </a:bodyPr>
            <a:lstStyle/>
            <a:p>
              <a:pPr algn="l">
                <a:lnSpc>
                  <a:spcPts val="7662"/>
                </a:lnSpc>
                <a:spcBef>
                  <a:spcPct val="0"/>
                </a:spcBef>
              </a:pPr>
              <a:r>
                <a:rPr lang="en-US" b="true" sz="6385">
                  <a:solidFill>
                    <a:srgbClr val="E5645E"/>
                  </a:solidFill>
                  <a:latin typeface="Saira Bold"/>
                  <a:ea typeface="Saira Bold"/>
                  <a:cs typeface="Saira Bold"/>
                  <a:sym typeface="Saira Bold"/>
                </a:rPr>
                <a:t>Mô tả bài toán</a:t>
              </a:r>
            </a:p>
          </p:txBody>
        </p:sp>
      </p:grpSp>
      <p:sp>
        <p:nvSpPr>
          <p:cNvPr name="Freeform 11" id="11"/>
          <p:cNvSpPr/>
          <p:nvPr/>
        </p:nvSpPr>
        <p:spPr>
          <a:xfrm flipH="false" flipV="false" rot="0">
            <a:off x="3714210" y="4925048"/>
            <a:ext cx="10859580" cy="4355848"/>
          </a:xfrm>
          <a:custGeom>
            <a:avLst/>
            <a:gdLst/>
            <a:ahLst/>
            <a:cxnLst/>
            <a:rect r="r" b="b" t="t" l="l"/>
            <a:pathLst>
              <a:path h="4355848" w="10859580">
                <a:moveTo>
                  <a:pt x="0" y="0"/>
                </a:moveTo>
                <a:lnTo>
                  <a:pt x="10859580" y="0"/>
                </a:lnTo>
                <a:lnTo>
                  <a:pt x="10859580" y="4355848"/>
                </a:lnTo>
                <a:lnTo>
                  <a:pt x="0" y="4355848"/>
                </a:lnTo>
                <a:lnTo>
                  <a:pt x="0" y="0"/>
                </a:lnTo>
                <a:close/>
              </a:path>
            </a:pathLst>
          </a:custGeom>
          <a:blipFill>
            <a:blip r:embed="rId8"/>
            <a:stretch>
              <a:fillRect l="0" t="0" r="0" b="0"/>
            </a:stretch>
          </a:blipFill>
        </p:spPr>
      </p:sp>
    </p:spTree>
  </p:cSld>
  <p:clrMapOvr>
    <a:masterClrMapping/>
  </p:clrMapOvr>
  <p:transition spd="slow">
    <p:cover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208964" y="2110678"/>
            <a:ext cx="7723995" cy="5149330"/>
          </a:xfrm>
          <a:custGeom>
            <a:avLst/>
            <a:gdLst/>
            <a:ahLst/>
            <a:cxnLst/>
            <a:rect r="r" b="b" t="t" l="l"/>
            <a:pathLst>
              <a:path h="5149330" w="7723995">
                <a:moveTo>
                  <a:pt x="0" y="0"/>
                </a:moveTo>
                <a:lnTo>
                  <a:pt x="7723996" y="0"/>
                </a:lnTo>
                <a:lnTo>
                  <a:pt x="7723996" y="5149330"/>
                </a:lnTo>
                <a:lnTo>
                  <a:pt x="0" y="5149330"/>
                </a:lnTo>
                <a:lnTo>
                  <a:pt x="0" y="0"/>
                </a:lnTo>
                <a:close/>
              </a:path>
            </a:pathLst>
          </a:custGeom>
          <a:blipFill>
            <a:blip r:embed="rId6"/>
            <a:stretch>
              <a:fillRect l="0" t="0" r="0" b="0"/>
            </a:stretch>
          </a:blipFill>
        </p:spPr>
      </p:sp>
      <p:grpSp>
        <p:nvGrpSpPr>
          <p:cNvPr name="Group 7" id="7"/>
          <p:cNvGrpSpPr/>
          <p:nvPr/>
        </p:nvGrpSpPr>
        <p:grpSpPr>
          <a:xfrm rot="0">
            <a:off x="2721268" y="2110678"/>
            <a:ext cx="9956933" cy="1657869"/>
            <a:chOff x="0" y="0"/>
            <a:chExt cx="13275910" cy="2210491"/>
          </a:xfrm>
        </p:grpSpPr>
        <p:sp>
          <p:nvSpPr>
            <p:cNvPr name="TextBox 8" id="8"/>
            <p:cNvSpPr txBox="true"/>
            <p:nvPr/>
          </p:nvSpPr>
          <p:spPr>
            <a:xfrm rot="0">
              <a:off x="0" y="1653809"/>
              <a:ext cx="13275910" cy="556683"/>
            </a:xfrm>
            <a:prstGeom prst="rect">
              <a:avLst/>
            </a:prstGeom>
          </p:spPr>
          <p:txBody>
            <a:bodyPr anchor="t" rtlCol="false" tIns="0" lIns="0" bIns="0" rIns="0">
              <a:spAutoFit/>
            </a:bodyPr>
            <a:lstStyle/>
            <a:p>
              <a:pPr algn="l">
                <a:lnSpc>
                  <a:spcPts val="3500"/>
                </a:lnSpc>
              </a:pPr>
            </a:p>
          </p:txBody>
        </p:sp>
        <p:sp>
          <p:nvSpPr>
            <p:cNvPr name="TextBox 9" id="9"/>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Kết quả</a:t>
              </a:r>
            </a:p>
          </p:txBody>
        </p:sp>
      </p:grpSp>
      <p:sp>
        <p:nvSpPr>
          <p:cNvPr name="TextBox 10" id="10"/>
          <p:cNvSpPr txBox="true"/>
          <p:nvPr/>
        </p:nvSpPr>
        <p:spPr>
          <a:xfrm rot="0">
            <a:off x="2721268" y="7281545"/>
            <a:ext cx="12832991" cy="197675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E5645E"/>
                </a:solidFill>
                <a:latin typeface="Asap"/>
                <a:ea typeface="Asap"/>
                <a:cs typeface="Asap"/>
                <a:sym typeface="Asap"/>
              </a:rPr>
              <a:t>LSTM: Một trận thi đấu bóng đá đang diễn ra ở trên sân.</a:t>
            </a:r>
          </a:p>
          <a:p>
            <a:pPr algn="l" marL="1209039" indent="-403013" lvl="2">
              <a:lnSpc>
                <a:spcPts val="3919"/>
              </a:lnSpc>
              <a:buFont typeface="Arial"/>
              <a:buChar char="⚬"/>
            </a:pPr>
            <a:r>
              <a:rPr lang="en-US" sz="2799">
                <a:solidFill>
                  <a:srgbClr val="E5645E"/>
                </a:solidFill>
                <a:latin typeface="Asap"/>
                <a:ea typeface="Asap"/>
                <a:cs typeface="Asap"/>
                <a:sym typeface="Asap"/>
              </a:rPr>
              <a:t>5.98 giây</a:t>
            </a:r>
          </a:p>
          <a:p>
            <a:pPr algn="just" marL="604519" indent="-302260" lvl="1">
              <a:lnSpc>
                <a:spcPts val="3919"/>
              </a:lnSpc>
              <a:buFont typeface="Arial"/>
              <a:buChar char="•"/>
            </a:pPr>
            <a:r>
              <a:rPr lang="en-US" sz="2799">
                <a:solidFill>
                  <a:srgbClr val="E5645E"/>
                </a:solidFill>
                <a:latin typeface="Asap"/>
                <a:ea typeface="Asap"/>
                <a:cs typeface="Asap"/>
                <a:sym typeface="Asap"/>
              </a:rPr>
              <a:t>Transformer: Một trận thi đấu bóng bầu dục nam đang diễn ra ở trên sân.</a:t>
            </a:r>
          </a:p>
          <a:p>
            <a:pPr algn="just" marL="1209039" indent="-403013" lvl="2">
              <a:lnSpc>
                <a:spcPts val="3919"/>
              </a:lnSpc>
              <a:buFont typeface="Arial"/>
              <a:buChar char="⚬"/>
            </a:pPr>
            <a:r>
              <a:rPr lang="en-US" sz="2799">
                <a:solidFill>
                  <a:srgbClr val="E5645E"/>
                </a:solidFill>
                <a:latin typeface="Asap"/>
                <a:ea typeface="Asap"/>
                <a:cs typeface="Asap"/>
                <a:sym typeface="Asap"/>
              </a:rPr>
              <a:t>33.50 giây</a:t>
            </a:r>
          </a:p>
        </p:txBody>
      </p:sp>
    </p:spTree>
  </p:cSld>
  <p:clrMapOvr>
    <a:masterClrMapping/>
  </p:clrMapOvr>
  <p:transition spd="slow">
    <p:cover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Hướng phát triển</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107442" y="2662093"/>
            <a:ext cx="11551566" cy="3503179"/>
            <a:chOff x="0" y="0"/>
            <a:chExt cx="15402088" cy="4670905"/>
          </a:xfrm>
        </p:grpSpPr>
        <p:sp>
          <p:nvSpPr>
            <p:cNvPr name="TextBox 9" id="9"/>
            <p:cNvSpPr txBox="true"/>
            <p:nvPr/>
          </p:nvSpPr>
          <p:spPr>
            <a:xfrm rot="0">
              <a:off x="0" y="1653809"/>
              <a:ext cx="15402088" cy="30170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Cải thiện chất lượng chú thích (đa dạng, chi tiết, theo ngữ cảnh)</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Xử lý trên dữ liệu đa dạng và phức tạp hơn</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Video captioning</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Multimodal learning: Kết hợp thông tin từ nhiều modal khác nhau (ví dụ: văn bản, âm thanh) để tạo ra các mô tả phong phú hơn.</a:t>
              </a:r>
            </a:p>
          </p:txBody>
        </p:sp>
        <p:sp>
          <p:nvSpPr>
            <p:cNvPr name="TextBox 10" id="10"/>
            <p:cNvSpPr txBox="true"/>
            <p:nvPr/>
          </p:nvSpPr>
          <p:spPr>
            <a:xfrm rot="0">
              <a:off x="0" y="9525"/>
              <a:ext cx="15402088"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Hướng phát triển</a:t>
              </a:r>
            </a:p>
          </p:txBody>
        </p:sp>
      </p:grpSp>
    </p:spTree>
  </p:cSld>
  <p:clrMapOvr>
    <a:masterClrMapping/>
  </p:clrMapOvr>
  <p:transition spd="slow">
    <p:cover dir="l"/>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Demo</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6000935" y="2974022"/>
            <a:ext cx="2392325" cy="1961706"/>
          </a:xfrm>
          <a:custGeom>
            <a:avLst/>
            <a:gdLst/>
            <a:ahLst/>
            <a:cxnLst/>
            <a:rect r="r" b="b" t="t" l="l"/>
            <a:pathLst>
              <a:path h="1961706" w="2392325">
                <a:moveTo>
                  <a:pt x="0" y="0"/>
                </a:moveTo>
                <a:lnTo>
                  <a:pt x="2392325" y="0"/>
                </a:lnTo>
                <a:lnTo>
                  <a:pt x="2392325" y="1961706"/>
                </a:lnTo>
                <a:lnTo>
                  <a:pt x="0" y="1961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1938935" y="2717977"/>
            <a:ext cx="5320365" cy="5321429"/>
            <a:chOff x="0" y="0"/>
            <a:chExt cx="6348730" cy="6350000"/>
          </a:xfrm>
        </p:grpSpPr>
        <p:sp>
          <p:nvSpPr>
            <p:cNvPr name="Freeform 9" id="9"/>
            <p:cNvSpPr/>
            <p:nvPr/>
          </p:nvSpPr>
          <p:spPr>
            <a:xfrm flipH="false" flipV="false" rot="0">
              <a:off x="12700" y="524510"/>
              <a:ext cx="6324600" cy="5812790"/>
            </a:xfrm>
            <a:custGeom>
              <a:avLst/>
              <a:gdLst/>
              <a:ahLst/>
              <a:cxnLst/>
              <a:rect r="r" b="b" t="t" l="l"/>
              <a:pathLst>
                <a:path h="5812790" w="6324600">
                  <a:moveTo>
                    <a:pt x="6323330" y="591820"/>
                  </a:moveTo>
                  <a:lnTo>
                    <a:pt x="6324600" y="5812790"/>
                  </a:lnTo>
                  <a:lnTo>
                    <a:pt x="6324600" y="5812790"/>
                  </a:lnTo>
                  <a:lnTo>
                    <a:pt x="0" y="5812790"/>
                  </a:lnTo>
                  <a:lnTo>
                    <a:pt x="0" y="0"/>
                  </a:lnTo>
                  <a:lnTo>
                    <a:pt x="6323330" y="0"/>
                  </a:lnTo>
                  <a:moveTo>
                    <a:pt x="6323330" y="0"/>
                  </a:moveTo>
                  <a:lnTo>
                    <a:pt x="6323330" y="591820"/>
                  </a:lnTo>
                </a:path>
              </a:pathLst>
            </a:custGeom>
            <a:blipFill>
              <a:blip r:embed="rId8"/>
              <a:stretch>
                <a:fillRect l="0" t="-49080" r="0" b="-14228"/>
              </a:stretch>
            </a:blipFill>
          </p:spPr>
        </p:sp>
        <p:sp>
          <p:nvSpPr>
            <p:cNvPr name="Freeform 10" id="10"/>
            <p:cNvSpPr/>
            <p:nvPr/>
          </p:nvSpPr>
          <p:spPr>
            <a:xfrm flipH="false" flipV="false" rot="0">
              <a:off x="12700" y="12700"/>
              <a:ext cx="6324600" cy="511810"/>
            </a:xfrm>
            <a:custGeom>
              <a:avLst/>
              <a:gdLst/>
              <a:ahLst/>
              <a:cxnLst/>
              <a:rect r="r" b="b" t="t" l="l"/>
              <a:pathLst>
                <a:path h="511810" w="6324600">
                  <a:moveTo>
                    <a:pt x="6323330" y="0"/>
                  </a:moveTo>
                  <a:lnTo>
                    <a:pt x="6323330" y="232410"/>
                  </a:lnTo>
                  <a:moveTo>
                    <a:pt x="6323330" y="232410"/>
                  </a:moveTo>
                  <a:lnTo>
                    <a:pt x="6324600" y="511810"/>
                  </a:lnTo>
                  <a:lnTo>
                    <a:pt x="6324600" y="511810"/>
                  </a:lnTo>
                  <a:lnTo>
                    <a:pt x="0" y="511810"/>
                  </a:lnTo>
                  <a:lnTo>
                    <a:pt x="0" y="0"/>
                  </a:lnTo>
                  <a:lnTo>
                    <a:pt x="6323330" y="0"/>
                  </a:lnTo>
                </a:path>
              </a:pathLst>
            </a:custGeom>
            <a:solidFill>
              <a:srgbClr val="F6BBB7"/>
            </a:solidFill>
          </p:spPr>
        </p:sp>
        <p:sp>
          <p:nvSpPr>
            <p:cNvPr name="Freeform 11" id="11"/>
            <p:cNvSpPr/>
            <p:nvPr/>
          </p:nvSpPr>
          <p:spPr>
            <a:xfrm flipH="false" flipV="false" rot="0">
              <a:off x="5062220" y="129540"/>
              <a:ext cx="1275080" cy="6207760"/>
            </a:xfrm>
            <a:custGeom>
              <a:avLst/>
              <a:gdLst/>
              <a:ahLst/>
              <a:cxnLst/>
              <a:rect r="r" b="b" t="t" l="l"/>
              <a:pathLst>
                <a:path h="6207760" w="1275080">
                  <a:moveTo>
                    <a:pt x="1275080" y="6207760"/>
                  </a:moveTo>
                  <a:lnTo>
                    <a:pt x="1037590" y="6207760"/>
                  </a:lnTo>
                  <a:lnTo>
                    <a:pt x="1037590" y="394970"/>
                  </a:lnTo>
                  <a:lnTo>
                    <a:pt x="1275080" y="394970"/>
                  </a:lnTo>
                  <a:lnTo>
                    <a:pt x="1275080" y="6207760"/>
                  </a:lnTo>
                  <a:close/>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6BBB7"/>
            </a:solidFill>
          </p:spPr>
        </p:sp>
        <p:sp>
          <p:nvSpPr>
            <p:cNvPr name="Freeform 12" id="12"/>
            <p:cNvSpPr/>
            <p:nvPr/>
          </p:nvSpPr>
          <p:spPr>
            <a:xfrm flipH="false" flipV="false" rot="0">
              <a:off x="6099810" y="1642110"/>
              <a:ext cx="237490" cy="2237740"/>
            </a:xfrm>
            <a:custGeom>
              <a:avLst/>
              <a:gdLst/>
              <a:ahLst/>
              <a:cxnLst/>
              <a:rect r="r" b="b" t="t" l="l"/>
              <a:pathLst>
                <a:path h="2237740" w="237490">
                  <a:moveTo>
                    <a:pt x="237490" y="0"/>
                  </a:moveTo>
                  <a:lnTo>
                    <a:pt x="237490" y="2237740"/>
                  </a:lnTo>
                  <a:lnTo>
                    <a:pt x="0" y="2237740"/>
                  </a:lnTo>
                  <a:lnTo>
                    <a:pt x="0" y="0"/>
                  </a:lnTo>
                  <a:moveTo>
                    <a:pt x="0" y="0"/>
                  </a:moveTo>
                  <a:lnTo>
                    <a:pt x="237490" y="0"/>
                  </a:lnTo>
                </a:path>
              </a:pathLst>
            </a:custGeom>
            <a:solidFill>
              <a:srgbClr val="FFECC9"/>
            </a:solidFill>
          </p:spPr>
        </p:sp>
        <p:sp>
          <p:nvSpPr>
            <p:cNvPr name="Freeform 13" id="13"/>
            <p:cNvSpPr/>
            <p:nvPr/>
          </p:nvSpPr>
          <p:spPr>
            <a:xfrm flipH="false" flipV="false" rot="0">
              <a:off x="0" y="0"/>
              <a:ext cx="6348730" cy="6350000"/>
            </a:xfrm>
            <a:custGeom>
              <a:avLst/>
              <a:gdLst/>
              <a:ahLst/>
              <a:cxnLst/>
              <a:rect r="r" b="b" t="t" l="l"/>
              <a:pathLst>
                <a:path h="6350000" w="6348730">
                  <a:moveTo>
                    <a:pt x="12700" y="6350000"/>
                  </a:moveTo>
                  <a:cubicBezTo>
                    <a:pt x="6350" y="6350000"/>
                    <a:pt x="0" y="6344920"/>
                    <a:pt x="0" y="6337300"/>
                  </a:cubicBezTo>
                  <a:lnTo>
                    <a:pt x="0" y="12700"/>
                  </a:lnTo>
                  <a:cubicBezTo>
                    <a:pt x="0" y="6350"/>
                    <a:pt x="6350" y="0"/>
                    <a:pt x="12700" y="0"/>
                  </a:cubicBezTo>
                  <a:lnTo>
                    <a:pt x="6337300" y="0"/>
                  </a:lnTo>
                  <a:cubicBezTo>
                    <a:pt x="6341110" y="0"/>
                    <a:pt x="6344920" y="1270"/>
                    <a:pt x="6346190" y="5080"/>
                  </a:cubicBezTo>
                  <a:cubicBezTo>
                    <a:pt x="6348730" y="7620"/>
                    <a:pt x="6348730" y="10160"/>
                    <a:pt x="6348730" y="13970"/>
                  </a:cubicBezTo>
                  <a:lnTo>
                    <a:pt x="6348730" y="524510"/>
                  </a:lnTo>
                  <a:lnTo>
                    <a:pt x="6348730" y="6337300"/>
                  </a:lnTo>
                  <a:cubicBezTo>
                    <a:pt x="6348730" y="6343650"/>
                    <a:pt x="6343650" y="6350000"/>
                    <a:pt x="6336030" y="6350000"/>
                  </a:cubicBezTo>
                  <a:lnTo>
                    <a:pt x="12700" y="6350000"/>
                  </a:lnTo>
                  <a:close/>
                  <a:moveTo>
                    <a:pt x="6323330" y="6323330"/>
                  </a:moveTo>
                  <a:lnTo>
                    <a:pt x="6323330" y="3892550"/>
                  </a:lnTo>
                  <a:lnTo>
                    <a:pt x="6112510" y="3892550"/>
                  </a:lnTo>
                  <a:lnTo>
                    <a:pt x="6112510" y="6323330"/>
                  </a:lnTo>
                  <a:lnTo>
                    <a:pt x="6323330" y="6323330"/>
                  </a:lnTo>
                  <a:close/>
                  <a:moveTo>
                    <a:pt x="6085840" y="6323330"/>
                  </a:moveTo>
                  <a:lnTo>
                    <a:pt x="6085840" y="537210"/>
                  </a:lnTo>
                  <a:lnTo>
                    <a:pt x="26670" y="537210"/>
                  </a:lnTo>
                  <a:lnTo>
                    <a:pt x="26670" y="6323330"/>
                  </a:lnTo>
                  <a:lnTo>
                    <a:pt x="6085840" y="6323330"/>
                  </a:lnTo>
                  <a:close/>
                  <a:moveTo>
                    <a:pt x="6323330" y="3865880"/>
                  </a:moveTo>
                  <a:lnTo>
                    <a:pt x="6323330" y="1656080"/>
                  </a:lnTo>
                  <a:lnTo>
                    <a:pt x="6112510" y="1656080"/>
                  </a:lnTo>
                  <a:lnTo>
                    <a:pt x="6112510" y="3865880"/>
                  </a:lnTo>
                  <a:lnTo>
                    <a:pt x="6323330" y="3865880"/>
                  </a:lnTo>
                  <a:close/>
                  <a:moveTo>
                    <a:pt x="6323330" y="1629410"/>
                  </a:moveTo>
                  <a:lnTo>
                    <a:pt x="6323330" y="537210"/>
                  </a:lnTo>
                  <a:lnTo>
                    <a:pt x="6112510" y="537210"/>
                  </a:lnTo>
                  <a:lnTo>
                    <a:pt x="6112510" y="1629410"/>
                  </a:lnTo>
                  <a:lnTo>
                    <a:pt x="6323330" y="1629410"/>
                  </a:lnTo>
                  <a:close/>
                  <a:moveTo>
                    <a:pt x="6324600" y="511810"/>
                  </a:moveTo>
                  <a:lnTo>
                    <a:pt x="6324600" y="26670"/>
                  </a:lnTo>
                  <a:lnTo>
                    <a:pt x="26670" y="26670"/>
                  </a:lnTo>
                  <a:lnTo>
                    <a:pt x="26670" y="511810"/>
                  </a:lnTo>
                  <a:lnTo>
                    <a:pt x="6324600" y="511810"/>
                  </a:lnTo>
                  <a:close/>
                  <a:moveTo>
                    <a:pt x="5888990" y="421640"/>
                  </a:moveTo>
                  <a:cubicBezTo>
                    <a:pt x="5882640" y="421640"/>
                    <a:pt x="5876290" y="416560"/>
                    <a:pt x="5876290" y="408940"/>
                  </a:cubicBezTo>
                  <a:lnTo>
                    <a:pt x="5876290" y="129540"/>
                  </a:lnTo>
                  <a:cubicBezTo>
                    <a:pt x="5876290" y="121920"/>
                    <a:pt x="5882640" y="116840"/>
                    <a:pt x="5888990" y="116840"/>
                  </a:cubicBezTo>
                  <a:lnTo>
                    <a:pt x="6168390" y="116840"/>
                  </a:lnTo>
                  <a:cubicBezTo>
                    <a:pt x="6174740" y="116840"/>
                    <a:pt x="6181090" y="121920"/>
                    <a:pt x="6181090" y="129540"/>
                  </a:cubicBezTo>
                  <a:lnTo>
                    <a:pt x="6181090" y="408940"/>
                  </a:lnTo>
                  <a:cubicBezTo>
                    <a:pt x="6181090" y="415290"/>
                    <a:pt x="6176010" y="421640"/>
                    <a:pt x="6168390" y="421640"/>
                  </a:cubicBezTo>
                  <a:lnTo>
                    <a:pt x="5888990" y="421640"/>
                  </a:lnTo>
                  <a:close/>
                  <a:moveTo>
                    <a:pt x="6155690" y="394970"/>
                  </a:moveTo>
                  <a:lnTo>
                    <a:pt x="6155690" y="142240"/>
                  </a:lnTo>
                  <a:lnTo>
                    <a:pt x="5902960" y="142240"/>
                  </a:lnTo>
                  <a:lnTo>
                    <a:pt x="5902960" y="394970"/>
                  </a:lnTo>
                  <a:cubicBezTo>
                    <a:pt x="5902960" y="394970"/>
                    <a:pt x="6155690" y="394970"/>
                    <a:pt x="6155690" y="394970"/>
                  </a:cubicBezTo>
                  <a:close/>
                  <a:moveTo>
                    <a:pt x="5476240" y="421640"/>
                  </a:moveTo>
                  <a:cubicBezTo>
                    <a:pt x="5469890" y="421640"/>
                    <a:pt x="5463540" y="416560"/>
                    <a:pt x="5463540" y="408940"/>
                  </a:cubicBezTo>
                  <a:lnTo>
                    <a:pt x="5463540" y="129540"/>
                  </a:lnTo>
                  <a:cubicBezTo>
                    <a:pt x="5463540" y="123190"/>
                    <a:pt x="5468620" y="116840"/>
                    <a:pt x="5476240" y="116840"/>
                  </a:cubicBezTo>
                  <a:lnTo>
                    <a:pt x="5755640" y="116840"/>
                  </a:lnTo>
                  <a:cubicBezTo>
                    <a:pt x="5760720" y="116840"/>
                    <a:pt x="5764530" y="118110"/>
                    <a:pt x="5765800" y="120650"/>
                  </a:cubicBezTo>
                  <a:cubicBezTo>
                    <a:pt x="5768340" y="123190"/>
                    <a:pt x="5768340" y="125730"/>
                    <a:pt x="5768340" y="129540"/>
                  </a:cubicBezTo>
                  <a:lnTo>
                    <a:pt x="5768340" y="407670"/>
                  </a:lnTo>
                  <a:cubicBezTo>
                    <a:pt x="5768340" y="414020"/>
                    <a:pt x="5763260" y="420370"/>
                    <a:pt x="5755640" y="420370"/>
                  </a:cubicBezTo>
                  <a:lnTo>
                    <a:pt x="5476240" y="420370"/>
                  </a:lnTo>
                  <a:lnTo>
                    <a:pt x="5476240" y="421640"/>
                  </a:lnTo>
                  <a:close/>
                  <a:moveTo>
                    <a:pt x="5741670" y="394970"/>
                  </a:moveTo>
                  <a:lnTo>
                    <a:pt x="5741670" y="142240"/>
                  </a:lnTo>
                  <a:lnTo>
                    <a:pt x="5488940" y="142240"/>
                  </a:lnTo>
                  <a:lnTo>
                    <a:pt x="5488940" y="394970"/>
                  </a:lnTo>
                  <a:cubicBezTo>
                    <a:pt x="5488940" y="394970"/>
                    <a:pt x="5741670" y="394970"/>
                    <a:pt x="5741670" y="394970"/>
                  </a:cubicBezTo>
                  <a:close/>
                  <a:moveTo>
                    <a:pt x="5062220" y="421640"/>
                  </a:moveTo>
                  <a:cubicBezTo>
                    <a:pt x="5055870" y="421640"/>
                    <a:pt x="5049520" y="416560"/>
                    <a:pt x="5049520" y="408940"/>
                  </a:cubicBezTo>
                  <a:lnTo>
                    <a:pt x="5049520" y="129540"/>
                  </a:lnTo>
                  <a:cubicBezTo>
                    <a:pt x="5049520" y="123190"/>
                    <a:pt x="5054600" y="116840"/>
                    <a:pt x="5062220" y="116840"/>
                  </a:cubicBezTo>
                  <a:lnTo>
                    <a:pt x="5341620" y="116840"/>
                  </a:lnTo>
                  <a:cubicBezTo>
                    <a:pt x="5346700" y="116840"/>
                    <a:pt x="5350510" y="118110"/>
                    <a:pt x="5351780" y="120650"/>
                  </a:cubicBezTo>
                  <a:cubicBezTo>
                    <a:pt x="5354320" y="123190"/>
                    <a:pt x="5354320" y="125730"/>
                    <a:pt x="5354320" y="129540"/>
                  </a:cubicBezTo>
                  <a:lnTo>
                    <a:pt x="5354320" y="407670"/>
                  </a:lnTo>
                  <a:cubicBezTo>
                    <a:pt x="5354320" y="414020"/>
                    <a:pt x="5349240" y="420370"/>
                    <a:pt x="5341620" y="420370"/>
                  </a:cubicBezTo>
                  <a:lnTo>
                    <a:pt x="5062220" y="420370"/>
                  </a:lnTo>
                  <a:lnTo>
                    <a:pt x="5062220" y="421640"/>
                  </a:lnTo>
                  <a:close/>
                  <a:moveTo>
                    <a:pt x="5328920" y="394970"/>
                  </a:moveTo>
                  <a:lnTo>
                    <a:pt x="5328920" y="142240"/>
                  </a:lnTo>
                  <a:lnTo>
                    <a:pt x="5076190" y="142240"/>
                  </a:lnTo>
                  <a:lnTo>
                    <a:pt x="5076190" y="394970"/>
                  </a:lnTo>
                  <a:cubicBezTo>
                    <a:pt x="5076190" y="394970"/>
                    <a:pt x="5328920" y="394970"/>
                    <a:pt x="5328920" y="394970"/>
                  </a:cubicBezTo>
                  <a:close/>
                  <a:moveTo>
                    <a:pt x="6098540" y="351790"/>
                  </a:moveTo>
                  <a:cubicBezTo>
                    <a:pt x="6096000" y="351790"/>
                    <a:pt x="6092190" y="350520"/>
                    <a:pt x="6089650" y="349250"/>
                  </a:cubicBezTo>
                  <a:lnTo>
                    <a:pt x="6028690" y="288290"/>
                  </a:lnTo>
                  <a:lnTo>
                    <a:pt x="5967730" y="349250"/>
                  </a:lnTo>
                  <a:cubicBezTo>
                    <a:pt x="5963920" y="353060"/>
                    <a:pt x="5961380" y="353060"/>
                    <a:pt x="5958840" y="353060"/>
                  </a:cubicBezTo>
                  <a:cubicBezTo>
                    <a:pt x="5956300" y="353060"/>
                    <a:pt x="5952490" y="351790"/>
                    <a:pt x="5949950" y="350520"/>
                  </a:cubicBezTo>
                  <a:cubicBezTo>
                    <a:pt x="5944870" y="345440"/>
                    <a:pt x="5944870" y="336550"/>
                    <a:pt x="5948680" y="331470"/>
                  </a:cubicBezTo>
                  <a:lnTo>
                    <a:pt x="6009640" y="270510"/>
                  </a:lnTo>
                  <a:lnTo>
                    <a:pt x="5948680" y="209550"/>
                  </a:lnTo>
                  <a:cubicBezTo>
                    <a:pt x="5943600" y="204470"/>
                    <a:pt x="5943600" y="195580"/>
                    <a:pt x="5948680" y="190500"/>
                  </a:cubicBezTo>
                  <a:cubicBezTo>
                    <a:pt x="5951220" y="187960"/>
                    <a:pt x="5953760" y="186690"/>
                    <a:pt x="5957570" y="186690"/>
                  </a:cubicBezTo>
                  <a:cubicBezTo>
                    <a:pt x="5961380" y="186690"/>
                    <a:pt x="5965190" y="187960"/>
                    <a:pt x="5966460" y="190500"/>
                  </a:cubicBezTo>
                  <a:lnTo>
                    <a:pt x="6027420" y="251460"/>
                  </a:lnTo>
                  <a:lnTo>
                    <a:pt x="6088380" y="190500"/>
                  </a:lnTo>
                  <a:cubicBezTo>
                    <a:pt x="6090920" y="187960"/>
                    <a:pt x="6093460" y="186690"/>
                    <a:pt x="6097270" y="186690"/>
                  </a:cubicBezTo>
                  <a:cubicBezTo>
                    <a:pt x="6101080" y="186690"/>
                    <a:pt x="6104890" y="187960"/>
                    <a:pt x="6106160" y="190500"/>
                  </a:cubicBezTo>
                  <a:cubicBezTo>
                    <a:pt x="6108700" y="193040"/>
                    <a:pt x="6109970" y="196850"/>
                    <a:pt x="6109970" y="201930"/>
                  </a:cubicBezTo>
                  <a:cubicBezTo>
                    <a:pt x="6109970" y="205740"/>
                    <a:pt x="6108700" y="208280"/>
                    <a:pt x="6106160" y="209550"/>
                  </a:cubicBezTo>
                  <a:lnTo>
                    <a:pt x="6046470" y="269240"/>
                  </a:lnTo>
                  <a:lnTo>
                    <a:pt x="6107430" y="330200"/>
                  </a:lnTo>
                  <a:cubicBezTo>
                    <a:pt x="6112510" y="335280"/>
                    <a:pt x="6112510" y="344170"/>
                    <a:pt x="6107430" y="349250"/>
                  </a:cubicBezTo>
                  <a:cubicBezTo>
                    <a:pt x="6104890" y="351790"/>
                    <a:pt x="6101080" y="351790"/>
                    <a:pt x="6098540" y="351790"/>
                  </a:cubicBezTo>
                  <a:close/>
                  <a:moveTo>
                    <a:pt x="5538470" y="351790"/>
                  </a:moveTo>
                  <a:cubicBezTo>
                    <a:pt x="5532120" y="351790"/>
                    <a:pt x="5525770" y="345440"/>
                    <a:pt x="5525770" y="339090"/>
                  </a:cubicBezTo>
                  <a:lnTo>
                    <a:pt x="5525770" y="199390"/>
                  </a:lnTo>
                  <a:cubicBezTo>
                    <a:pt x="5525770" y="193040"/>
                    <a:pt x="5530850" y="186690"/>
                    <a:pt x="5538470" y="186690"/>
                  </a:cubicBezTo>
                  <a:lnTo>
                    <a:pt x="5692140" y="186690"/>
                  </a:lnTo>
                  <a:cubicBezTo>
                    <a:pt x="5698490" y="186690"/>
                    <a:pt x="5704840" y="191770"/>
                    <a:pt x="5704840" y="199390"/>
                  </a:cubicBezTo>
                  <a:lnTo>
                    <a:pt x="5704840" y="339090"/>
                  </a:lnTo>
                  <a:cubicBezTo>
                    <a:pt x="5704840" y="345440"/>
                    <a:pt x="5699760" y="351790"/>
                    <a:pt x="5692140" y="351790"/>
                  </a:cubicBezTo>
                  <a:lnTo>
                    <a:pt x="5538470" y="351790"/>
                  </a:lnTo>
                  <a:close/>
                  <a:moveTo>
                    <a:pt x="5679440" y="325120"/>
                  </a:moveTo>
                  <a:lnTo>
                    <a:pt x="5679440" y="245110"/>
                  </a:lnTo>
                  <a:lnTo>
                    <a:pt x="5551170" y="245110"/>
                  </a:lnTo>
                  <a:lnTo>
                    <a:pt x="5551170" y="325120"/>
                  </a:lnTo>
                  <a:cubicBezTo>
                    <a:pt x="5551170" y="325120"/>
                    <a:pt x="5679440" y="325120"/>
                    <a:pt x="5679440" y="325120"/>
                  </a:cubicBezTo>
                  <a:close/>
                  <a:moveTo>
                    <a:pt x="5116830" y="351790"/>
                  </a:moveTo>
                  <a:cubicBezTo>
                    <a:pt x="5109210" y="351790"/>
                    <a:pt x="5104130" y="345440"/>
                    <a:pt x="5104130" y="339090"/>
                  </a:cubicBezTo>
                  <a:cubicBezTo>
                    <a:pt x="5104130" y="331470"/>
                    <a:pt x="5110480" y="326390"/>
                    <a:pt x="5116830" y="326390"/>
                  </a:cubicBezTo>
                  <a:lnTo>
                    <a:pt x="5288280" y="326390"/>
                  </a:lnTo>
                  <a:cubicBezTo>
                    <a:pt x="5295900" y="326390"/>
                    <a:pt x="5300980" y="332740"/>
                    <a:pt x="5300980" y="339090"/>
                  </a:cubicBezTo>
                  <a:cubicBezTo>
                    <a:pt x="5300980" y="346710"/>
                    <a:pt x="5294630" y="351790"/>
                    <a:pt x="5288280" y="351790"/>
                  </a:cubicBezTo>
                  <a:lnTo>
                    <a:pt x="5116830" y="351790"/>
                  </a:lnTo>
                  <a:close/>
                </a:path>
              </a:pathLst>
            </a:custGeom>
            <a:solidFill>
              <a:srgbClr val="E5645E"/>
            </a:solidFill>
          </p:spPr>
        </p:sp>
      </p:grpSp>
      <p:grpSp>
        <p:nvGrpSpPr>
          <p:cNvPr name="Group 14" id="14"/>
          <p:cNvGrpSpPr/>
          <p:nvPr/>
        </p:nvGrpSpPr>
        <p:grpSpPr>
          <a:xfrm rot="0">
            <a:off x="3289171" y="5359634"/>
            <a:ext cx="7815853" cy="2462949"/>
            <a:chOff x="0" y="0"/>
            <a:chExt cx="10421138" cy="3283932"/>
          </a:xfrm>
        </p:grpSpPr>
        <p:sp>
          <p:nvSpPr>
            <p:cNvPr name="TextBox 15" id="15"/>
            <p:cNvSpPr txBox="true"/>
            <p:nvPr/>
          </p:nvSpPr>
          <p:spPr>
            <a:xfrm rot="0">
              <a:off x="0" y="2683223"/>
              <a:ext cx="10421138" cy="600709"/>
            </a:xfrm>
            <a:prstGeom prst="rect">
              <a:avLst/>
            </a:prstGeom>
          </p:spPr>
          <p:txBody>
            <a:bodyPr anchor="t" rtlCol="false" tIns="0" lIns="0" bIns="0" rIns="0">
              <a:spAutoFit/>
            </a:bodyPr>
            <a:lstStyle/>
            <a:p>
              <a:pPr algn="ctr">
                <a:lnSpc>
                  <a:spcPts val="3780"/>
                </a:lnSpc>
              </a:pPr>
            </a:p>
          </p:txBody>
        </p:sp>
        <p:sp>
          <p:nvSpPr>
            <p:cNvPr name="TextBox 16" id="16"/>
            <p:cNvSpPr txBox="true"/>
            <p:nvPr/>
          </p:nvSpPr>
          <p:spPr>
            <a:xfrm rot="0">
              <a:off x="0" y="9"/>
              <a:ext cx="10421138" cy="2260600"/>
            </a:xfrm>
            <a:prstGeom prst="rect">
              <a:avLst/>
            </a:prstGeom>
          </p:spPr>
          <p:txBody>
            <a:bodyPr anchor="t" rtlCol="false" tIns="0" lIns="0" bIns="0" rIns="0">
              <a:spAutoFit/>
            </a:bodyPr>
            <a:lstStyle/>
            <a:p>
              <a:pPr algn="ctr">
                <a:lnSpc>
                  <a:spcPts val="6720"/>
                </a:lnSpc>
                <a:spcBef>
                  <a:spcPct val="0"/>
                </a:spcBef>
              </a:pPr>
              <a:r>
                <a:rPr lang="en-US" b="true" sz="5600">
                  <a:solidFill>
                    <a:srgbClr val="E5645E"/>
                  </a:solidFill>
                  <a:latin typeface="Saira Bold"/>
                  <a:ea typeface="Saira Bold"/>
                  <a:cs typeface="Saira Bold"/>
                  <a:sym typeface="Saira Bold"/>
                </a:rPr>
                <a:t>Cảm ơn thầy và các bạn đã lắng nghe</a:t>
              </a:r>
            </a:p>
          </p:txBody>
        </p:sp>
      </p:gr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310922" y="2638272"/>
            <a:ext cx="8713447" cy="4286769"/>
            <a:chOff x="0" y="0"/>
            <a:chExt cx="11617929" cy="5715691"/>
          </a:xfrm>
        </p:grpSpPr>
        <p:sp>
          <p:nvSpPr>
            <p:cNvPr name="TextBox 9" id="9"/>
            <p:cNvSpPr txBox="true"/>
            <p:nvPr/>
          </p:nvSpPr>
          <p:spPr>
            <a:xfrm rot="0">
              <a:off x="0" y="1653809"/>
              <a:ext cx="11617929" cy="40618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Input: </a:t>
              </a:r>
            </a:p>
            <a:p>
              <a:pPr algn="l" marL="1079505" indent="-359835" lvl="2">
                <a:lnSpc>
                  <a:spcPts val="3500"/>
                </a:lnSpc>
                <a:buFont typeface="Arial"/>
                <a:buChar char="⚬"/>
              </a:pPr>
              <a:r>
                <a:rPr lang="en-US" b="true" sz="2500">
                  <a:solidFill>
                    <a:srgbClr val="E5645E"/>
                  </a:solidFill>
                  <a:latin typeface="Asap Medium"/>
                  <a:ea typeface="Asap Medium"/>
                  <a:cs typeface="Asap Medium"/>
                  <a:sym typeface="Asap Medium"/>
                </a:rPr>
                <a:t>Tập train: { (x, y)n }</a:t>
              </a:r>
            </a:p>
            <a:p>
              <a:pPr algn="l" marL="1619258" indent="-404815" lvl="3">
                <a:lnSpc>
                  <a:spcPts val="3500"/>
                </a:lnSpc>
                <a:buFont typeface="Arial"/>
                <a:buChar char="￭"/>
              </a:pPr>
              <a:r>
                <a:rPr lang="en-US" b="true" sz="2500">
                  <a:solidFill>
                    <a:srgbClr val="E5645E"/>
                  </a:solidFill>
                  <a:latin typeface="Asap Medium"/>
                  <a:ea typeface="Asap Medium"/>
                  <a:cs typeface="Asap Medium"/>
                  <a:sym typeface="Asap Medium"/>
                </a:rPr>
                <a:t>x: hình ảnh</a:t>
              </a:r>
            </a:p>
            <a:p>
              <a:pPr algn="l" marL="1619258" indent="-404815" lvl="3">
                <a:lnSpc>
                  <a:spcPts val="3500"/>
                </a:lnSpc>
                <a:buFont typeface="Arial"/>
                <a:buChar char="￭"/>
              </a:pPr>
              <a:r>
                <a:rPr lang="en-US" b="true" sz="2500">
                  <a:solidFill>
                    <a:srgbClr val="E5645E"/>
                  </a:solidFill>
                  <a:latin typeface="Asap Medium"/>
                  <a:ea typeface="Asap Medium"/>
                  <a:cs typeface="Asap Medium"/>
                  <a:sym typeface="Asap Medium"/>
                </a:rPr>
                <a:t>y: câu mô tả nội dung ảnh tương ứng</a:t>
              </a:r>
            </a:p>
            <a:p>
              <a:pPr algn="l" marL="1619258" indent="-404815" lvl="3">
                <a:lnSpc>
                  <a:spcPts val="3500"/>
                </a:lnSpc>
                <a:buFont typeface="Arial"/>
                <a:buChar char="￭"/>
              </a:pPr>
              <a:r>
                <a:rPr lang="en-US" b="true" sz="2500">
                  <a:solidFill>
                    <a:srgbClr val="E5645E"/>
                  </a:solidFill>
                  <a:latin typeface="Asap Medium"/>
                  <a:ea typeface="Asap Medium"/>
                  <a:cs typeface="Asap Medium"/>
                  <a:sym typeface="Asap Medium"/>
                </a:rPr>
                <a:t>n: số mẫu dữ liệu trong tập train</a:t>
              </a:r>
            </a:p>
            <a:p>
              <a:pPr algn="l" marL="1079505" indent="-359835" lvl="2">
                <a:lnSpc>
                  <a:spcPts val="3500"/>
                </a:lnSpc>
                <a:buFont typeface="Arial"/>
                <a:buChar char="⚬"/>
              </a:pPr>
              <a:r>
                <a:rPr lang="en-US" b="true" sz="2500">
                  <a:solidFill>
                    <a:srgbClr val="E5645E"/>
                  </a:solidFill>
                  <a:latin typeface="Asap Medium"/>
                  <a:ea typeface="Asap Medium"/>
                  <a:cs typeface="Asap Medium"/>
                  <a:sym typeface="Asap Medium"/>
                </a:rPr>
                <a:t>X: ảnh đầu vào</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Output: Y: câu mô tả nội dung hình ảnh</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Mô tả bài toán</a:t>
              </a:r>
            </a:p>
          </p:txBody>
        </p:sp>
      </p:gr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808316" y="2542672"/>
            <a:ext cx="8713447" cy="3848619"/>
            <a:chOff x="0" y="0"/>
            <a:chExt cx="11617929" cy="5131491"/>
          </a:xfrm>
        </p:grpSpPr>
        <p:sp>
          <p:nvSpPr>
            <p:cNvPr name="TextBox 9" id="9"/>
            <p:cNvSpPr txBox="true"/>
            <p:nvPr/>
          </p:nvSpPr>
          <p:spPr>
            <a:xfrm rot="0">
              <a:off x="0" y="1653809"/>
              <a:ext cx="11617929" cy="34776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Nhiều cách diễn đạt</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Chi tiết phức tạp</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Ngữ cảnh</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Hình ảnh có nhiều đối tượng, các mối quan hệ phức tạp giữa các đối tượng</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Hình ảnh có đối tượng nhỏ hoặc bị che khuất</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Thách thức</a:t>
              </a:r>
            </a:p>
          </p:txBody>
        </p:sp>
      </p:gr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549099" y="2532923"/>
            <a:ext cx="8713447" cy="2972319"/>
            <a:chOff x="0" y="0"/>
            <a:chExt cx="11617929" cy="3963091"/>
          </a:xfrm>
        </p:grpSpPr>
        <p:sp>
          <p:nvSpPr>
            <p:cNvPr name="TextBox 9" id="9"/>
            <p:cNvSpPr txBox="true"/>
            <p:nvPr/>
          </p:nvSpPr>
          <p:spPr>
            <a:xfrm rot="0">
              <a:off x="0" y="1653809"/>
              <a:ext cx="11617929" cy="23092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Tìm kiếm hình ảnh dựa trên văn bản</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Hỗ trợ người khuyết tật</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Truyền thông xã hội</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Phân tích hình ảnh y tế</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Ứng dụng</a:t>
              </a:r>
            </a:p>
          </p:txBody>
        </p:sp>
      </p:gr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Phương pháp</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430068" y="4039126"/>
            <a:ext cx="11075171" cy="5219174"/>
          </a:xfrm>
          <a:custGeom>
            <a:avLst/>
            <a:gdLst/>
            <a:ahLst/>
            <a:cxnLst/>
            <a:rect r="r" b="b" t="t" l="l"/>
            <a:pathLst>
              <a:path h="5219174" w="11075171">
                <a:moveTo>
                  <a:pt x="0" y="0"/>
                </a:moveTo>
                <a:lnTo>
                  <a:pt x="11075170" y="0"/>
                </a:lnTo>
                <a:lnTo>
                  <a:pt x="11075170" y="5219174"/>
                </a:lnTo>
                <a:lnTo>
                  <a:pt x="0" y="5219174"/>
                </a:lnTo>
                <a:lnTo>
                  <a:pt x="0" y="0"/>
                </a:lnTo>
                <a:close/>
              </a:path>
            </a:pathLst>
          </a:custGeom>
          <a:blipFill>
            <a:blip r:embed="rId8"/>
            <a:stretch>
              <a:fillRect l="0" t="0" r="0" b="0"/>
            </a:stretch>
          </a:blipFill>
        </p:spPr>
      </p:sp>
      <p:grpSp>
        <p:nvGrpSpPr>
          <p:cNvPr name="Group 9" id="9"/>
          <p:cNvGrpSpPr/>
          <p:nvPr/>
        </p:nvGrpSpPr>
        <p:grpSpPr>
          <a:xfrm rot="0">
            <a:off x="3017007" y="2212985"/>
            <a:ext cx="11901292" cy="1674379"/>
            <a:chOff x="0" y="0"/>
            <a:chExt cx="15868389" cy="2232505"/>
          </a:xfrm>
        </p:grpSpPr>
        <p:sp>
          <p:nvSpPr>
            <p:cNvPr name="TextBox 10" id="10"/>
            <p:cNvSpPr txBox="true"/>
            <p:nvPr/>
          </p:nvSpPr>
          <p:spPr>
            <a:xfrm rot="0">
              <a:off x="0" y="1653809"/>
              <a:ext cx="15868389" cy="578696"/>
            </a:xfrm>
            <a:prstGeom prst="rect">
              <a:avLst/>
            </a:prstGeom>
          </p:spPr>
          <p:txBody>
            <a:bodyPr anchor="t" rtlCol="false" tIns="0" lIns="0" bIns="0" rIns="0">
              <a:spAutoFit/>
            </a:bodyPr>
            <a:lstStyle/>
            <a:p>
              <a:pPr algn="l">
                <a:lnSpc>
                  <a:spcPts val="3640"/>
                </a:lnSpc>
              </a:pPr>
              <a:r>
                <a:rPr lang="en-US" sz="2600" b="true">
                  <a:solidFill>
                    <a:srgbClr val="E5645E"/>
                  </a:solidFill>
                  <a:latin typeface="Asap Medium"/>
                  <a:ea typeface="Asap Medium"/>
                  <a:cs typeface="Asap Medium"/>
                  <a:sym typeface="Asap Medium"/>
                </a:rPr>
                <a:t>Sử dụng encoder (CNN) để xử lý ảnh và decoder (RNN, LSTM) để tạo caption</a:t>
              </a:r>
            </a:p>
          </p:txBody>
        </p:sp>
        <p:sp>
          <p:nvSpPr>
            <p:cNvPr name="TextBox 11" id="11"/>
            <p:cNvSpPr txBox="true"/>
            <p:nvPr/>
          </p:nvSpPr>
          <p:spPr>
            <a:xfrm rot="0">
              <a:off x="0" y="9525"/>
              <a:ext cx="15868389"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9387947" y="3962472"/>
            <a:ext cx="6351586" cy="4001499"/>
          </a:xfrm>
          <a:custGeom>
            <a:avLst/>
            <a:gdLst/>
            <a:ahLst/>
            <a:cxnLst/>
            <a:rect r="r" b="b" t="t" l="l"/>
            <a:pathLst>
              <a:path h="4001499" w="6351586">
                <a:moveTo>
                  <a:pt x="0" y="0"/>
                </a:moveTo>
                <a:lnTo>
                  <a:pt x="6351585" y="0"/>
                </a:lnTo>
                <a:lnTo>
                  <a:pt x="6351585" y="4001499"/>
                </a:lnTo>
                <a:lnTo>
                  <a:pt x="0" y="4001499"/>
                </a:lnTo>
                <a:lnTo>
                  <a:pt x="0" y="0"/>
                </a:lnTo>
                <a:close/>
              </a:path>
            </a:pathLst>
          </a:custGeom>
          <a:blipFill>
            <a:blip r:embed="rId6"/>
            <a:stretch>
              <a:fillRect l="0" t="0" r="0" b="0"/>
            </a:stretch>
          </a:blipFill>
        </p:spPr>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525746" y="4455096"/>
            <a:ext cx="6862200" cy="3808521"/>
          </a:xfrm>
          <a:custGeom>
            <a:avLst/>
            <a:gdLst/>
            <a:ahLst/>
            <a:cxnLst/>
            <a:rect r="r" b="b" t="t" l="l"/>
            <a:pathLst>
              <a:path h="3808521" w="6862200">
                <a:moveTo>
                  <a:pt x="0" y="0"/>
                </a:moveTo>
                <a:lnTo>
                  <a:pt x="6862201" y="0"/>
                </a:lnTo>
                <a:lnTo>
                  <a:pt x="6862201" y="3808522"/>
                </a:lnTo>
                <a:lnTo>
                  <a:pt x="0" y="3808522"/>
                </a:lnTo>
                <a:lnTo>
                  <a:pt x="0" y="0"/>
                </a:lnTo>
                <a:close/>
              </a:path>
            </a:pathLst>
          </a:custGeom>
          <a:blipFill>
            <a:blip r:embed="rId9"/>
            <a:stretch>
              <a:fillRect l="0" t="0" r="0" b="0"/>
            </a:stretch>
          </a:blipFill>
        </p:spPr>
      </p:sp>
      <p:grpSp>
        <p:nvGrpSpPr>
          <p:cNvPr name="Group 10" id="10"/>
          <p:cNvGrpSpPr/>
          <p:nvPr/>
        </p:nvGrpSpPr>
        <p:grpSpPr>
          <a:xfrm rot="0">
            <a:off x="3193354" y="2323518"/>
            <a:ext cx="11901292" cy="2131579"/>
            <a:chOff x="0" y="0"/>
            <a:chExt cx="15868389" cy="2842105"/>
          </a:xfrm>
        </p:grpSpPr>
        <p:sp>
          <p:nvSpPr>
            <p:cNvPr name="TextBox 11" id="11"/>
            <p:cNvSpPr txBox="true"/>
            <p:nvPr/>
          </p:nvSpPr>
          <p:spPr>
            <a:xfrm rot="0">
              <a:off x="0" y="1653809"/>
              <a:ext cx="15868389" cy="1188296"/>
            </a:xfrm>
            <a:prstGeom prst="rect">
              <a:avLst/>
            </a:prstGeom>
          </p:spPr>
          <p:txBody>
            <a:bodyPr anchor="t" rtlCol="false" tIns="0" lIns="0" bIns="0" rIns="0">
              <a:spAutoFit/>
            </a:bodyPr>
            <a:lstStyle/>
            <a:p>
              <a:pPr algn="l">
                <a:lnSpc>
                  <a:spcPts val="3640"/>
                </a:lnSpc>
              </a:pPr>
              <a:r>
                <a:rPr lang="en-US" sz="2600" b="true">
                  <a:solidFill>
                    <a:srgbClr val="E5645E"/>
                  </a:solidFill>
                  <a:latin typeface="Asap Medium"/>
                  <a:ea typeface="Asap Medium"/>
                  <a:cs typeface="Asap Medium"/>
                  <a:sym typeface="Asap Medium"/>
                </a:rPr>
                <a:t>Image encoder sử dụng InceptionNet v3</a:t>
              </a:r>
            </a:p>
            <a:p>
              <a:pPr algn="l">
                <a:lnSpc>
                  <a:spcPts val="3640"/>
                </a:lnSpc>
              </a:pPr>
            </a:p>
          </p:txBody>
        </p:sp>
        <p:sp>
          <p:nvSpPr>
            <p:cNvPr name="TextBox 12" id="12"/>
            <p:cNvSpPr txBox="true"/>
            <p:nvPr/>
          </p:nvSpPr>
          <p:spPr>
            <a:xfrm rot="0">
              <a:off x="0" y="9525"/>
              <a:ext cx="15868389"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CNN-LSTM</a:t>
              </a:r>
            </a:p>
          </p:txBody>
        </p:sp>
      </p:gr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DAGYuFDuvvo</dc:identifier>
  <dcterms:modified xsi:type="dcterms:W3CDTF">2011-08-01T06:04:30Z</dcterms:modified>
  <cp:revision>1</cp:revision>
  <dc:title>21521465_CS331_CS406_Bao_cao_do_an</dc:title>
</cp:coreProperties>
</file>