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Saira Bold" charset="1" panose="00000800000000000000"/>
      <p:regular r:id="rId28"/>
    </p:embeddedFont>
    <p:embeddedFont>
      <p:font typeface="Asap Medium" charset="1" panose="020F0604030202060203"/>
      <p:regular r:id="rId29"/>
    </p:embeddedFont>
    <p:embeddedFont>
      <p:font typeface="Asap" charset="1" panose="020F0504030202060203"/>
      <p:regular r:id="rId30"/>
    </p:embeddedFont>
    <p:embeddedFont>
      <p:font typeface="Saira" charset="1" panose="000005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21.png" Type="http://schemas.openxmlformats.org/officeDocument/2006/relationships/image"/><Relationship Id="rId9" Target="../media/image2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2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2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2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28.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6.jpe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486025" y="1939163"/>
            <a:ext cx="13363575" cy="7477125"/>
            <a:chOff x="0" y="0"/>
            <a:chExt cx="3420621" cy="1913890"/>
          </a:xfrm>
        </p:grpSpPr>
        <p:sp>
          <p:nvSpPr>
            <p:cNvPr name="Freeform 4" id="4"/>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5" id="5"/>
          <p:cNvSpPr/>
          <p:nvPr/>
        </p:nvSpPr>
        <p:spPr>
          <a:xfrm flipH="false" flipV="false" rot="0">
            <a:off x="2308025" y="656615"/>
            <a:ext cx="13671950" cy="8973771"/>
          </a:xfrm>
          <a:custGeom>
            <a:avLst/>
            <a:gdLst/>
            <a:ahLst/>
            <a:cxnLst/>
            <a:rect r="r" b="b" t="t" l="l"/>
            <a:pathLst>
              <a:path h="8973771" w="13671950">
                <a:moveTo>
                  <a:pt x="0" y="0"/>
                </a:moveTo>
                <a:lnTo>
                  <a:pt x="13671950" y="0"/>
                </a:lnTo>
                <a:lnTo>
                  <a:pt x="13671950" y="8973770"/>
                </a:lnTo>
                <a:lnTo>
                  <a:pt x="0" y="8973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148198" y="3200400"/>
            <a:ext cx="1345552" cy="1054423"/>
          </a:xfrm>
          <a:custGeom>
            <a:avLst/>
            <a:gdLst/>
            <a:ahLst/>
            <a:cxnLst/>
            <a:rect r="r" b="b" t="t" l="l"/>
            <a:pathLst>
              <a:path h="1054423" w="1345552">
                <a:moveTo>
                  <a:pt x="0" y="0"/>
                </a:moveTo>
                <a:lnTo>
                  <a:pt x="1345551" y="0"/>
                </a:lnTo>
                <a:lnTo>
                  <a:pt x="1345551" y="1054423"/>
                </a:lnTo>
                <a:lnTo>
                  <a:pt x="0" y="10544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36163">
            <a:off x="1580301" y="5195494"/>
            <a:ext cx="1811447" cy="3343275"/>
          </a:xfrm>
          <a:custGeom>
            <a:avLst/>
            <a:gdLst/>
            <a:ahLst/>
            <a:cxnLst/>
            <a:rect r="r" b="b" t="t" l="l"/>
            <a:pathLst>
              <a:path h="3343275" w="1811447">
                <a:moveTo>
                  <a:pt x="0" y="0"/>
                </a:moveTo>
                <a:lnTo>
                  <a:pt x="1811448" y="0"/>
                </a:lnTo>
                <a:lnTo>
                  <a:pt x="1811448" y="3343275"/>
                </a:lnTo>
                <a:lnTo>
                  <a:pt x="0" y="33432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3506936" y="4566989"/>
            <a:ext cx="11274128" cy="1014984"/>
          </a:xfrm>
          <a:prstGeom prst="rect">
            <a:avLst/>
          </a:prstGeom>
        </p:spPr>
        <p:txBody>
          <a:bodyPr anchor="t" rtlCol="false" tIns="0" lIns="0" bIns="0" rIns="0">
            <a:spAutoFit/>
          </a:bodyPr>
          <a:lstStyle/>
          <a:p>
            <a:pPr algn="ctr">
              <a:lnSpc>
                <a:spcPts val="7848"/>
              </a:lnSpc>
            </a:pPr>
            <a:r>
              <a:rPr lang="en-US" sz="7200" b="true">
                <a:solidFill>
                  <a:srgbClr val="E5645E"/>
                </a:solidFill>
                <a:latin typeface="Saira Bold"/>
                <a:ea typeface="Saira Bold"/>
                <a:cs typeface="Saira Bold"/>
                <a:sym typeface="Saira Bold"/>
              </a:rPr>
              <a:t>SEMINAR CS406.P11</a:t>
            </a:r>
          </a:p>
        </p:txBody>
      </p:sp>
      <p:sp>
        <p:nvSpPr>
          <p:cNvPr name="TextBox 9" id="9"/>
          <p:cNvSpPr txBox="true"/>
          <p:nvPr/>
        </p:nvSpPr>
        <p:spPr>
          <a:xfrm rot="0">
            <a:off x="6009895" y="5895989"/>
            <a:ext cx="6268211" cy="721995"/>
          </a:xfrm>
          <a:prstGeom prst="rect">
            <a:avLst/>
          </a:prstGeom>
        </p:spPr>
        <p:txBody>
          <a:bodyPr anchor="t" rtlCol="false" tIns="0" lIns="0" bIns="0" rIns="0">
            <a:spAutoFit/>
          </a:bodyPr>
          <a:lstStyle/>
          <a:p>
            <a:pPr algn="ctr">
              <a:lnSpc>
                <a:spcPts val="5880"/>
              </a:lnSpc>
              <a:spcBef>
                <a:spcPct val="0"/>
              </a:spcBef>
            </a:pPr>
            <a:r>
              <a:rPr lang="en-US" b="true" sz="4200">
                <a:solidFill>
                  <a:srgbClr val="E5645E"/>
                </a:solidFill>
                <a:latin typeface="Asap Medium"/>
                <a:ea typeface="Asap Medium"/>
                <a:cs typeface="Asap Medium"/>
                <a:sym typeface="Asap Medium"/>
              </a:rPr>
              <a:t>Image Captioning</a:t>
            </a:r>
          </a:p>
        </p:txBody>
      </p:sp>
      <p:sp>
        <p:nvSpPr>
          <p:cNvPr name="TextBox 10" id="10"/>
          <p:cNvSpPr txBox="true"/>
          <p:nvPr/>
        </p:nvSpPr>
        <p:spPr>
          <a:xfrm rot="0">
            <a:off x="6009895" y="8016608"/>
            <a:ext cx="6268211" cy="490855"/>
          </a:xfrm>
          <a:prstGeom prst="rect">
            <a:avLst/>
          </a:prstGeom>
        </p:spPr>
        <p:txBody>
          <a:bodyPr anchor="t" rtlCol="false" tIns="0" lIns="0" bIns="0" rIns="0">
            <a:spAutoFit/>
          </a:bodyPr>
          <a:lstStyle/>
          <a:p>
            <a:pPr algn="ctr">
              <a:lnSpc>
                <a:spcPts val="3919"/>
              </a:lnSpc>
            </a:pPr>
            <a:r>
              <a:rPr lang="en-US" sz="2799">
                <a:solidFill>
                  <a:srgbClr val="E5645E"/>
                </a:solidFill>
                <a:latin typeface="Asap"/>
                <a:ea typeface="Asap"/>
                <a:cs typeface="Asap"/>
                <a:sym typeface="Asap"/>
              </a:rPr>
              <a:t>21521465 - Trần Ngọc Thiện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3430068" y="4039126"/>
            <a:ext cx="11075171" cy="5219174"/>
          </a:xfrm>
          <a:custGeom>
            <a:avLst/>
            <a:gdLst/>
            <a:ahLst/>
            <a:cxnLst/>
            <a:rect r="r" b="b" t="t" l="l"/>
            <a:pathLst>
              <a:path h="5219174" w="11075171">
                <a:moveTo>
                  <a:pt x="0" y="0"/>
                </a:moveTo>
                <a:lnTo>
                  <a:pt x="11075170" y="0"/>
                </a:lnTo>
                <a:lnTo>
                  <a:pt x="11075170" y="5219174"/>
                </a:lnTo>
                <a:lnTo>
                  <a:pt x="0" y="5219174"/>
                </a:lnTo>
                <a:lnTo>
                  <a:pt x="0" y="0"/>
                </a:lnTo>
                <a:close/>
              </a:path>
            </a:pathLst>
          </a:custGeom>
          <a:blipFill>
            <a:blip r:embed="rId8"/>
            <a:stretch>
              <a:fillRect l="0" t="0" r="0" b="0"/>
            </a:stretch>
          </a:blipFill>
        </p:spPr>
      </p:sp>
      <p:grpSp>
        <p:nvGrpSpPr>
          <p:cNvPr name="Group 9" id="9"/>
          <p:cNvGrpSpPr/>
          <p:nvPr/>
        </p:nvGrpSpPr>
        <p:grpSpPr>
          <a:xfrm rot="0">
            <a:off x="3017007" y="2212985"/>
            <a:ext cx="11901292" cy="1674379"/>
            <a:chOff x="0" y="0"/>
            <a:chExt cx="15868389" cy="2232505"/>
          </a:xfrm>
        </p:grpSpPr>
        <p:sp>
          <p:nvSpPr>
            <p:cNvPr name="TextBox 10" id="10"/>
            <p:cNvSpPr txBox="true"/>
            <p:nvPr/>
          </p:nvSpPr>
          <p:spPr>
            <a:xfrm rot="0">
              <a:off x="0" y="1653809"/>
              <a:ext cx="15868389" cy="578696"/>
            </a:xfrm>
            <a:prstGeom prst="rect">
              <a:avLst/>
            </a:prstGeom>
          </p:spPr>
          <p:txBody>
            <a:bodyPr anchor="t" rtlCol="false" tIns="0" lIns="0" bIns="0" rIns="0">
              <a:spAutoFit/>
            </a:bodyPr>
            <a:lstStyle/>
            <a:p>
              <a:pPr algn="l">
                <a:lnSpc>
                  <a:spcPts val="3640"/>
                </a:lnSpc>
              </a:pPr>
              <a:r>
                <a:rPr lang="en-US" sz="2600" b="true">
                  <a:solidFill>
                    <a:srgbClr val="E5645E"/>
                  </a:solidFill>
                  <a:latin typeface="Asap Medium"/>
                  <a:ea typeface="Asap Medium"/>
                  <a:cs typeface="Asap Medium"/>
                  <a:sym typeface="Asap Medium"/>
                </a:rPr>
                <a:t>Sử dụng encoder (CNN) để xử lý ảnh và decoder (RNN, LSTM) để tạo caption</a:t>
              </a:r>
            </a:p>
          </p:txBody>
        </p:sp>
        <p:sp>
          <p:nvSpPr>
            <p:cNvPr name="TextBox 11" id="11"/>
            <p:cNvSpPr txBox="true"/>
            <p:nvPr/>
          </p:nvSpPr>
          <p:spPr>
            <a:xfrm rot="0">
              <a:off x="0" y="9525"/>
              <a:ext cx="15868389" cy="1285875"/>
            </a:xfrm>
            <a:prstGeom prst="rect">
              <a:avLst/>
            </a:prstGeom>
          </p:spPr>
          <p:txBody>
            <a:bodyPr anchor="t" rtlCol="false" tIns="0" lIns="0" bIns="0" rIns="0">
              <a:spAutoFit/>
            </a:bodyPr>
            <a:lstStyle/>
            <a:p>
              <a:pPr algn="l">
                <a:lnSpc>
                  <a:spcPts val="7679"/>
                </a:lnSpc>
                <a:spcBef>
                  <a:spcPct val="0"/>
                </a:spcBef>
              </a:pPr>
              <a:r>
                <a:rPr lang="en-US" sz="6399">
                  <a:solidFill>
                    <a:srgbClr val="E5645E"/>
                  </a:solidFill>
                  <a:latin typeface="Saira"/>
                  <a:ea typeface="Saira"/>
                  <a:cs typeface="Saira"/>
                  <a:sym typeface="Saira"/>
                </a:rPr>
                <a:t>Phương pháp truyền thống</a:t>
              </a:r>
            </a:p>
          </p:txBody>
        </p:sp>
      </p:grpSp>
    </p:spTree>
  </p:cSld>
  <p:clrMapOvr>
    <a:masterClrMapping/>
  </p:clrMapOvr>
  <p:transition spd="slow">
    <p:cover dir="l"/>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2700484" y="2043305"/>
            <a:ext cx="12172598" cy="4874779"/>
            <a:chOff x="0" y="0"/>
            <a:chExt cx="16230131" cy="6499705"/>
          </a:xfrm>
        </p:grpSpPr>
        <p:sp>
          <p:nvSpPr>
            <p:cNvPr name="TextBox 9" id="9"/>
            <p:cNvSpPr txBox="true"/>
            <p:nvPr/>
          </p:nvSpPr>
          <p:spPr>
            <a:xfrm rot="0">
              <a:off x="0" y="1653809"/>
              <a:ext cx="16230131" cy="4845896"/>
            </a:xfrm>
            <a:prstGeom prst="rect">
              <a:avLst/>
            </a:prstGeom>
          </p:spPr>
          <p:txBody>
            <a:bodyPr anchor="t" rtlCol="false" tIns="0" lIns="0" bIns="0" rIns="0">
              <a:spAutoFit/>
            </a:bodyPr>
            <a:lstStyle/>
            <a:p>
              <a:pPr algn="just" marL="561342" indent="-280671" lvl="1">
                <a:lnSpc>
                  <a:spcPts val="3640"/>
                </a:lnSpc>
                <a:buFont typeface="Arial"/>
                <a:buChar char="•"/>
              </a:pPr>
              <a:r>
                <a:rPr lang="en-US" b="true" sz="2600">
                  <a:solidFill>
                    <a:srgbClr val="E5645E"/>
                  </a:solidFill>
                  <a:latin typeface="Asap Medium"/>
                  <a:ea typeface="Asap Medium"/>
                  <a:cs typeface="Asap Medium"/>
                  <a:sym typeface="Asap Medium"/>
                </a:rPr>
                <a:t>Ưu điểm:</a:t>
              </a:r>
            </a:p>
            <a:p>
              <a:pPr algn="just" marL="1122684" indent="-374228" lvl="2">
                <a:lnSpc>
                  <a:spcPts val="3640"/>
                </a:lnSpc>
                <a:buFont typeface="Arial"/>
                <a:buChar char="⚬"/>
              </a:pPr>
              <a:r>
                <a:rPr lang="en-US" b="true" sz="2600">
                  <a:solidFill>
                    <a:srgbClr val="E5645E"/>
                  </a:solidFill>
                  <a:latin typeface="Asap Medium"/>
                  <a:ea typeface="Asap Medium"/>
                  <a:cs typeface="Asap Medium"/>
                  <a:sym typeface="Asap Medium"/>
                </a:rPr>
                <a:t>Kiến trúc dễ hiểu và triển khai.</a:t>
              </a:r>
            </a:p>
            <a:p>
              <a:pPr algn="just" marL="1122684" indent="-374228" lvl="2">
                <a:lnSpc>
                  <a:spcPts val="3640"/>
                </a:lnSpc>
                <a:buFont typeface="Arial"/>
                <a:buChar char="⚬"/>
              </a:pPr>
              <a:r>
                <a:rPr lang="en-US" b="true" sz="2600">
                  <a:solidFill>
                    <a:srgbClr val="E5645E"/>
                  </a:solidFill>
                  <a:latin typeface="Asap Medium"/>
                  <a:ea typeface="Asap Medium"/>
                  <a:cs typeface="Asap Medium"/>
                  <a:sym typeface="Asap Medium"/>
                </a:rPr>
                <a:t>Đã được chứng minh hiệu quả trên nhiều bài toán khác nhau.</a:t>
              </a:r>
            </a:p>
            <a:p>
              <a:pPr algn="just" marL="561342" indent="-280671" lvl="1">
                <a:lnSpc>
                  <a:spcPts val="3640"/>
                </a:lnSpc>
                <a:buFont typeface="Arial"/>
                <a:buChar char="•"/>
              </a:pPr>
              <a:r>
                <a:rPr lang="en-US" b="true" sz="2600">
                  <a:solidFill>
                    <a:srgbClr val="E5645E"/>
                  </a:solidFill>
                  <a:latin typeface="Asap Medium"/>
                  <a:ea typeface="Asap Medium"/>
                  <a:cs typeface="Asap Medium"/>
                  <a:sym typeface="Asap Medium"/>
                </a:rPr>
                <a:t>Nhược điểm:</a:t>
              </a:r>
            </a:p>
            <a:p>
              <a:pPr algn="just" marL="1122684" indent="-374228" lvl="2">
                <a:lnSpc>
                  <a:spcPts val="3640"/>
                </a:lnSpc>
                <a:buFont typeface="Arial"/>
                <a:buChar char="⚬"/>
              </a:pPr>
              <a:r>
                <a:rPr lang="en-US" b="true" sz="2600">
                  <a:solidFill>
                    <a:srgbClr val="E5645E"/>
                  </a:solidFill>
                  <a:latin typeface="Asap Medium"/>
                  <a:ea typeface="Asap Medium"/>
                  <a:cs typeface="Asap Medium"/>
                  <a:sym typeface="Asap Medium"/>
                </a:rPr>
                <a:t>Khó xử lý các chuỗi dài do vấn đề gradient vanishing/exploding.</a:t>
              </a:r>
            </a:p>
            <a:p>
              <a:pPr algn="just" marL="1122684" indent="-374228" lvl="2">
                <a:lnSpc>
                  <a:spcPts val="3640"/>
                </a:lnSpc>
                <a:buFont typeface="Arial"/>
                <a:buChar char="⚬"/>
              </a:pPr>
              <a:r>
                <a:rPr lang="en-US" b="true" sz="2600">
                  <a:solidFill>
                    <a:srgbClr val="E5645E"/>
                  </a:solidFill>
                  <a:latin typeface="Asap Medium"/>
                  <a:ea typeface="Asap Medium"/>
                  <a:cs typeface="Asap Medium"/>
                  <a:sym typeface="Asap Medium"/>
                </a:rPr>
                <a:t>Không tận dụng tốt thông tin toàn cục: RNN chỉ xử lý thông tin theo trình tự tuần tự, khó nắm bắt các mối quan hệ giữa các từ cách xa nhau trong câu.</a:t>
              </a:r>
            </a:p>
            <a:p>
              <a:pPr algn="just">
                <a:lnSpc>
                  <a:spcPts val="3640"/>
                </a:lnSpc>
              </a:pPr>
            </a:p>
          </p:txBody>
        </p:sp>
        <p:sp>
          <p:nvSpPr>
            <p:cNvPr name="TextBox 10" id="10"/>
            <p:cNvSpPr txBox="true"/>
            <p:nvPr/>
          </p:nvSpPr>
          <p:spPr>
            <a:xfrm rot="0">
              <a:off x="0" y="9525"/>
              <a:ext cx="16230131" cy="1285875"/>
            </a:xfrm>
            <a:prstGeom prst="rect">
              <a:avLst/>
            </a:prstGeom>
          </p:spPr>
          <p:txBody>
            <a:bodyPr anchor="t" rtlCol="false" tIns="0" lIns="0" bIns="0" rIns="0">
              <a:spAutoFit/>
            </a:bodyPr>
            <a:lstStyle/>
            <a:p>
              <a:pPr algn="l">
                <a:lnSpc>
                  <a:spcPts val="7679"/>
                </a:lnSpc>
                <a:spcBef>
                  <a:spcPct val="0"/>
                </a:spcBef>
              </a:pPr>
              <a:r>
                <a:rPr lang="en-US" sz="6399">
                  <a:solidFill>
                    <a:srgbClr val="E5645E"/>
                  </a:solidFill>
                  <a:latin typeface="Saira"/>
                  <a:ea typeface="Saira"/>
                  <a:cs typeface="Saira"/>
                  <a:sym typeface="Saira"/>
                </a:rPr>
                <a:t>Phương pháp truyền thống</a:t>
              </a:r>
            </a:p>
          </p:txBody>
        </p:sp>
      </p:grpSp>
      <p:sp>
        <p:nvSpPr>
          <p:cNvPr name="Freeform 11" id="11"/>
          <p:cNvSpPr/>
          <p:nvPr/>
        </p:nvSpPr>
        <p:spPr>
          <a:xfrm flipH="false" flipV="false" rot="0">
            <a:off x="3136153" y="6607820"/>
            <a:ext cx="11301259" cy="2712302"/>
          </a:xfrm>
          <a:custGeom>
            <a:avLst/>
            <a:gdLst/>
            <a:ahLst/>
            <a:cxnLst/>
            <a:rect r="r" b="b" t="t" l="l"/>
            <a:pathLst>
              <a:path h="2712302" w="11301259">
                <a:moveTo>
                  <a:pt x="0" y="0"/>
                </a:moveTo>
                <a:lnTo>
                  <a:pt x="11301259" y="0"/>
                </a:lnTo>
                <a:lnTo>
                  <a:pt x="11301259" y="2712302"/>
                </a:lnTo>
                <a:lnTo>
                  <a:pt x="0" y="2712302"/>
                </a:lnTo>
                <a:lnTo>
                  <a:pt x="0" y="0"/>
                </a:lnTo>
                <a:close/>
              </a:path>
            </a:pathLst>
          </a:custGeom>
          <a:blipFill>
            <a:blip r:embed="rId8"/>
            <a:stretch>
              <a:fillRect l="0" t="0" r="0" b="0"/>
            </a:stretch>
          </a:blipFill>
        </p:spPr>
      </p:sp>
    </p:spTree>
  </p:cSld>
  <p:clrMapOvr>
    <a:masterClrMapping/>
  </p:clrMapOvr>
  <p:transition spd="slow">
    <p:cover dir="l"/>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9974281" y="3207586"/>
            <a:ext cx="5203614" cy="6050714"/>
          </a:xfrm>
          <a:custGeom>
            <a:avLst/>
            <a:gdLst/>
            <a:ahLst/>
            <a:cxnLst/>
            <a:rect r="r" b="b" t="t" l="l"/>
            <a:pathLst>
              <a:path h="6050714" w="5203614">
                <a:moveTo>
                  <a:pt x="0" y="0"/>
                </a:moveTo>
                <a:lnTo>
                  <a:pt x="5203614" y="0"/>
                </a:lnTo>
                <a:lnTo>
                  <a:pt x="5203614" y="6050714"/>
                </a:lnTo>
                <a:lnTo>
                  <a:pt x="0" y="6050714"/>
                </a:lnTo>
                <a:lnTo>
                  <a:pt x="0" y="0"/>
                </a:lnTo>
                <a:close/>
              </a:path>
            </a:pathLst>
          </a:custGeom>
          <a:blipFill>
            <a:blip r:embed="rId8"/>
            <a:stretch>
              <a:fillRect l="0" t="0" r="0" b="0"/>
            </a:stretch>
          </a:blipFill>
        </p:spPr>
      </p:sp>
      <p:grpSp>
        <p:nvGrpSpPr>
          <p:cNvPr name="Group 9" id="9"/>
          <p:cNvGrpSpPr/>
          <p:nvPr/>
        </p:nvGrpSpPr>
        <p:grpSpPr>
          <a:xfrm rot="0">
            <a:off x="2802223" y="2141796"/>
            <a:ext cx="12683553" cy="2131579"/>
            <a:chOff x="0" y="0"/>
            <a:chExt cx="16911405" cy="2842105"/>
          </a:xfrm>
        </p:grpSpPr>
        <p:sp>
          <p:nvSpPr>
            <p:cNvPr name="TextBox 10" id="10"/>
            <p:cNvSpPr txBox="true"/>
            <p:nvPr/>
          </p:nvSpPr>
          <p:spPr>
            <a:xfrm rot="0">
              <a:off x="0" y="1653809"/>
              <a:ext cx="16911405" cy="1188296"/>
            </a:xfrm>
            <a:prstGeom prst="rect">
              <a:avLst/>
            </a:prstGeom>
          </p:spPr>
          <p:txBody>
            <a:bodyPr anchor="t" rtlCol="false" tIns="0" lIns="0" bIns="0" rIns="0">
              <a:spAutoFit/>
            </a:bodyPr>
            <a:lstStyle/>
            <a:p>
              <a:pPr algn="just">
                <a:lnSpc>
                  <a:spcPts val="3640"/>
                </a:lnSpc>
              </a:pPr>
              <a:r>
                <a:rPr lang="en-US" sz="2600" b="true">
                  <a:solidFill>
                    <a:srgbClr val="E5645E"/>
                  </a:solidFill>
                  <a:latin typeface="Asap Medium"/>
                  <a:ea typeface="Asap Medium"/>
                  <a:cs typeface="Asap Medium"/>
                  <a:sym typeface="Asap Medium"/>
                </a:rPr>
                <a:t>Sử dụng mô hình vision transformer</a:t>
              </a:r>
            </a:p>
            <a:p>
              <a:pPr algn="just">
                <a:lnSpc>
                  <a:spcPts val="3640"/>
                </a:lnSpc>
              </a:pPr>
            </a:p>
          </p:txBody>
        </p:sp>
        <p:sp>
          <p:nvSpPr>
            <p:cNvPr name="TextBox 11" id="11"/>
            <p:cNvSpPr txBox="true"/>
            <p:nvPr/>
          </p:nvSpPr>
          <p:spPr>
            <a:xfrm rot="0">
              <a:off x="0" y="9525"/>
              <a:ext cx="16911405" cy="1285875"/>
            </a:xfrm>
            <a:prstGeom prst="rect">
              <a:avLst/>
            </a:prstGeom>
          </p:spPr>
          <p:txBody>
            <a:bodyPr anchor="t" rtlCol="false" tIns="0" lIns="0" bIns="0" rIns="0">
              <a:spAutoFit/>
            </a:bodyPr>
            <a:lstStyle/>
            <a:p>
              <a:pPr algn="l">
                <a:lnSpc>
                  <a:spcPts val="7679"/>
                </a:lnSpc>
                <a:spcBef>
                  <a:spcPct val="0"/>
                </a:spcBef>
              </a:pPr>
              <a:r>
                <a:rPr lang="en-US" sz="6399">
                  <a:solidFill>
                    <a:srgbClr val="E5645E"/>
                  </a:solidFill>
                  <a:latin typeface="Saira"/>
                  <a:ea typeface="Saira"/>
                  <a:cs typeface="Saira"/>
                  <a:sym typeface="Saira"/>
                </a:rPr>
                <a:t>Phương pháp transformer-based</a:t>
              </a:r>
            </a:p>
          </p:txBody>
        </p:sp>
      </p:grpSp>
      <p:sp>
        <p:nvSpPr>
          <p:cNvPr name="Freeform 12" id="12"/>
          <p:cNvSpPr/>
          <p:nvPr/>
        </p:nvSpPr>
        <p:spPr>
          <a:xfrm flipH="false" flipV="false" rot="0">
            <a:off x="2678038" y="3837049"/>
            <a:ext cx="7137981" cy="5421251"/>
          </a:xfrm>
          <a:custGeom>
            <a:avLst/>
            <a:gdLst/>
            <a:ahLst/>
            <a:cxnLst/>
            <a:rect r="r" b="b" t="t" l="l"/>
            <a:pathLst>
              <a:path h="5421251" w="7137981">
                <a:moveTo>
                  <a:pt x="0" y="0"/>
                </a:moveTo>
                <a:lnTo>
                  <a:pt x="7137981" y="0"/>
                </a:lnTo>
                <a:lnTo>
                  <a:pt x="7137981" y="5421251"/>
                </a:lnTo>
                <a:lnTo>
                  <a:pt x="0" y="5421251"/>
                </a:lnTo>
                <a:lnTo>
                  <a:pt x="0" y="0"/>
                </a:lnTo>
                <a:close/>
              </a:path>
            </a:pathLst>
          </a:custGeom>
          <a:blipFill>
            <a:blip r:embed="rId9"/>
            <a:stretch>
              <a:fillRect l="0" t="0" r="0" b="0"/>
            </a:stretch>
          </a:blipFill>
        </p:spPr>
      </p:sp>
    </p:spTree>
  </p:cSld>
  <p:clrMapOvr>
    <a:masterClrMapping/>
  </p:clrMapOvr>
  <p:transition spd="slow">
    <p:cover dir="l"/>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2836910" y="2477511"/>
            <a:ext cx="12614181" cy="5331979"/>
            <a:chOff x="0" y="0"/>
            <a:chExt cx="16818908" cy="7109305"/>
          </a:xfrm>
        </p:grpSpPr>
        <p:sp>
          <p:nvSpPr>
            <p:cNvPr name="TextBox 9" id="9"/>
            <p:cNvSpPr txBox="true"/>
            <p:nvPr/>
          </p:nvSpPr>
          <p:spPr>
            <a:xfrm rot="0">
              <a:off x="0" y="1653809"/>
              <a:ext cx="16818908" cy="5455496"/>
            </a:xfrm>
            <a:prstGeom prst="rect">
              <a:avLst/>
            </a:prstGeom>
          </p:spPr>
          <p:txBody>
            <a:bodyPr anchor="t" rtlCol="false" tIns="0" lIns="0" bIns="0" rIns="0">
              <a:spAutoFit/>
            </a:bodyPr>
            <a:lstStyle/>
            <a:p>
              <a:pPr algn="just" marL="561342" indent="-280671" lvl="1">
                <a:lnSpc>
                  <a:spcPts val="3640"/>
                </a:lnSpc>
                <a:buFont typeface="Arial"/>
                <a:buChar char="•"/>
              </a:pPr>
              <a:r>
                <a:rPr lang="en-US" b="true" sz="2600">
                  <a:solidFill>
                    <a:srgbClr val="E5645E"/>
                  </a:solidFill>
                  <a:latin typeface="Asap Medium"/>
                  <a:ea typeface="Asap Medium"/>
                  <a:cs typeface="Asap Medium"/>
                  <a:sym typeface="Asap Medium"/>
                </a:rPr>
                <a:t>Ưu điểm:</a:t>
              </a:r>
            </a:p>
            <a:p>
              <a:pPr algn="just" marL="1122684" indent="-374228" lvl="2">
                <a:lnSpc>
                  <a:spcPts val="3640"/>
                </a:lnSpc>
                <a:buFont typeface="Arial"/>
                <a:buChar char="⚬"/>
              </a:pPr>
              <a:r>
                <a:rPr lang="en-US" b="true" sz="2600">
                  <a:solidFill>
                    <a:srgbClr val="E5645E"/>
                  </a:solidFill>
                  <a:latin typeface="Asap Medium"/>
                  <a:ea typeface="Asap Medium"/>
                  <a:cs typeface="Asap Medium"/>
                  <a:sym typeface="Asap Medium"/>
                </a:rPr>
                <a:t>Xử lý song song</a:t>
              </a:r>
            </a:p>
            <a:p>
              <a:pPr algn="just" marL="1122684" indent="-374228" lvl="2">
                <a:lnSpc>
                  <a:spcPts val="3640"/>
                </a:lnSpc>
                <a:buFont typeface="Arial"/>
                <a:buChar char="⚬"/>
              </a:pPr>
              <a:r>
                <a:rPr lang="en-US" b="true" sz="2600">
                  <a:solidFill>
                    <a:srgbClr val="E5645E"/>
                  </a:solidFill>
                  <a:latin typeface="Asap Medium"/>
                  <a:ea typeface="Asap Medium"/>
                  <a:cs typeface="Asap Medium"/>
                  <a:sym typeface="Asap Medium"/>
                </a:rPr>
                <a:t>Cơ chế attention giúp Transformer nắm bắt các mối quan hệ giữa các từ cách xa nhau trong câu.</a:t>
              </a:r>
            </a:p>
            <a:p>
              <a:pPr algn="just" marL="1122684" indent="-374228" lvl="2">
                <a:lnSpc>
                  <a:spcPts val="3640"/>
                </a:lnSpc>
                <a:buFont typeface="Arial"/>
                <a:buChar char="⚬"/>
              </a:pPr>
              <a:r>
                <a:rPr lang="en-US" b="true" sz="2600">
                  <a:solidFill>
                    <a:srgbClr val="E5645E"/>
                  </a:solidFill>
                  <a:latin typeface="Asap Medium"/>
                  <a:ea typeface="Asap Medium"/>
                  <a:cs typeface="Asap Medium"/>
                  <a:sym typeface="Asap Medium"/>
                </a:rPr>
                <a:t>Hiệu suất cao</a:t>
              </a:r>
            </a:p>
            <a:p>
              <a:pPr algn="just" marL="561342" indent="-280671" lvl="1">
                <a:lnSpc>
                  <a:spcPts val="3640"/>
                </a:lnSpc>
                <a:buFont typeface="Arial"/>
                <a:buChar char="•"/>
              </a:pPr>
              <a:r>
                <a:rPr lang="en-US" b="true" sz="2600">
                  <a:solidFill>
                    <a:srgbClr val="E5645E"/>
                  </a:solidFill>
                  <a:latin typeface="Asap Medium"/>
                  <a:ea typeface="Asap Medium"/>
                  <a:cs typeface="Asap Medium"/>
                  <a:sym typeface="Asap Medium"/>
                </a:rPr>
                <a:t>Nhược điểm:</a:t>
              </a:r>
            </a:p>
            <a:p>
              <a:pPr algn="just" marL="1122684" indent="-374228" lvl="2">
                <a:lnSpc>
                  <a:spcPts val="3640"/>
                </a:lnSpc>
                <a:buFont typeface="Arial"/>
                <a:buChar char="⚬"/>
              </a:pPr>
              <a:r>
                <a:rPr lang="en-US" b="true" sz="2600">
                  <a:solidFill>
                    <a:srgbClr val="E5645E"/>
                  </a:solidFill>
                  <a:latin typeface="Asap Medium"/>
                  <a:ea typeface="Asap Medium"/>
                  <a:cs typeface="Asap Medium"/>
                  <a:sym typeface="Asap Medium"/>
                </a:rPr>
                <a:t>Phức tạp</a:t>
              </a:r>
            </a:p>
            <a:p>
              <a:pPr algn="just" marL="1122684" indent="-374228" lvl="2">
                <a:lnSpc>
                  <a:spcPts val="3640"/>
                </a:lnSpc>
                <a:buFont typeface="Arial"/>
                <a:buChar char="⚬"/>
              </a:pPr>
              <a:r>
                <a:rPr lang="en-US" b="true" sz="2600">
                  <a:solidFill>
                    <a:srgbClr val="E5645E"/>
                  </a:solidFill>
                  <a:latin typeface="Asap Medium"/>
                  <a:ea typeface="Asap Medium"/>
                  <a:cs typeface="Asap Medium"/>
                  <a:sym typeface="Asap Medium"/>
                </a:rPr>
                <a:t>Tốn tài nguyên tính toán</a:t>
              </a:r>
            </a:p>
            <a:p>
              <a:pPr algn="just">
                <a:lnSpc>
                  <a:spcPts val="3640"/>
                </a:lnSpc>
              </a:pPr>
            </a:p>
          </p:txBody>
        </p:sp>
        <p:sp>
          <p:nvSpPr>
            <p:cNvPr name="TextBox 10" id="10"/>
            <p:cNvSpPr txBox="true"/>
            <p:nvPr/>
          </p:nvSpPr>
          <p:spPr>
            <a:xfrm rot="0">
              <a:off x="0" y="9525"/>
              <a:ext cx="16818908" cy="1285875"/>
            </a:xfrm>
            <a:prstGeom prst="rect">
              <a:avLst/>
            </a:prstGeom>
          </p:spPr>
          <p:txBody>
            <a:bodyPr anchor="t" rtlCol="false" tIns="0" lIns="0" bIns="0" rIns="0">
              <a:spAutoFit/>
            </a:bodyPr>
            <a:lstStyle/>
            <a:p>
              <a:pPr algn="l">
                <a:lnSpc>
                  <a:spcPts val="7679"/>
                </a:lnSpc>
                <a:spcBef>
                  <a:spcPct val="0"/>
                </a:spcBef>
              </a:pPr>
              <a:r>
                <a:rPr lang="en-US" sz="6399">
                  <a:solidFill>
                    <a:srgbClr val="E5645E"/>
                  </a:solidFill>
                  <a:latin typeface="Saira"/>
                  <a:ea typeface="Saira"/>
                  <a:cs typeface="Saira"/>
                  <a:sym typeface="Saira"/>
                </a:rPr>
                <a:t>Phương pháp transformer-based</a:t>
              </a:r>
            </a:p>
          </p:txBody>
        </p:sp>
      </p:grpSp>
    </p:spTree>
  </p:cSld>
  <p:clrMapOvr>
    <a:masterClrMapping/>
  </p:clrMapOvr>
  <p:transition spd="slow">
    <p:cover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ECC9"/>
        </a:solidFill>
      </p:bgPr>
    </p:bg>
    <p:spTree>
      <p:nvGrpSpPr>
        <p:cNvPr id="1" name=""/>
        <p:cNvGrpSpPr/>
        <p:nvPr/>
      </p:nvGrpSpPr>
      <p:grpSpPr>
        <a:xfrm>
          <a:off x="0" y="0"/>
          <a:ext cx="0" cy="0"/>
          <a:chOff x="0" y="0"/>
          <a:chExt cx="0" cy="0"/>
        </a:xfrm>
      </p:grpSpPr>
      <p:grpSp>
        <p:nvGrpSpPr>
          <p:cNvPr name="Group 2" id="2"/>
          <p:cNvGrpSpPr/>
          <p:nvPr/>
        </p:nvGrpSpPr>
        <p:grpSpPr>
          <a:xfrm rot="0">
            <a:off x="1970948" y="1542493"/>
            <a:ext cx="14280979" cy="6179769"/>
            <a:chOff x="0" y="0"/>
            <a:chExt cx="19041306" cy="8239692"/>
          </a:xfrm>
        </p:grpSpPr>
        <p:grpSp>
          <p:nvGrpSpPr>
            <p:cNvPr name="Group 3" id="3"/>
            <p:cNvGrpSpPr/>
            <p:nvPr/>
          </p:nvGrpSpPr>
          <p:grpSpPr>
            <a:xfrm rot="0">
              <a:off x="148027" y="2347862"/>
              <a:ext cx="18760682" cy="5652794"/>
              <a:chOff x="0" y="0"/>
              <a:chExt cx="1844847" cy="555872"/>
            </a:xfrm>
          </p:grpSpPr>
          <p:sp>
            <p:nvSpPr>
              <p:cNvPr name="Freeform 4" id="4"/>
              <p:cNvSpPr/>
              <p:nvPr/>
            </p:nvSpPr>
            <p:spPr>
              <a:xfrm flipH="false" flipV="false" rot="0">
                <a:off x="0" y="0"/>
                <a:ext cx="1844847" cy="555872"/>
              </a:xfrm>
              <a:custGeom>
                <a:avLst/>
                <a:gdLst/>
                <a:ahLst/>
                <a:cxnLst/>
                <a:rect r="r" b="b" t="t" l="l"/>
                <a:pathLst>
                  <a:path h="555872" w="1844847">
                    <a:moveTo>
                      <a:pt x="0" y="0"/>
                    </a:moveTo>
                    <a:lnTo>
                      <a:pt x="1844847" y="0"/>
                    </a:lnTo>
                    <a:lnTo>
                      <a:pt x="1844847" y="555872"/>
                    </a:lnTo>
                    <a:lnTo>
                      <a:pt x="0" y="555872"/>
                    </a:lnTo>
                    <a:close/>
                  </a:path>
                </a:pathLst>
              </a:custGeom>
              <a:solidFill>
                <a:srgbClr val="FFFFFF"/>
              </a:solidFill>
            </p:spPr>
          </p:sp>
        </p:grpSp>
        <p:sp>
          <p:nvSpPr>
            <p:cNvPr name="Freeform 5" id="5"/>
            <p:cNvSpPr/>
            <p:nvPr/>
          </p:nvSpPr>
          <p:spPr>
            <a:xfrm flipH="false" flipV="false" rot="0">
              <a:off x="0" y="0"/>
              <a:ext cx="19041306" cy="8239692"/>
            </a:xfrm>
            <a:custGeom>
              <a:avLst/>
              <a:gdLst/>
              <a:ahLst/>
              <a:cxnLst/>
              <a:rect r="r" b="b" t="t" l="l"/>
              <a:pathLst>
                <a:path h="8239692" w="19041306">
                  <a:moveTo>
                    <a:pt x="0" y="0"/>
                  </a:moveTo>
                  <a:lnTo>
                    <a:pt x="19041306" y="0"/>
                  </a:lnTo>
                  <a:lnTo>
                    <a:pt x="19041306" y="8239692"/>
                  </a:lnTo>
                  <a:lnTo>
                    <a:pt x="0" y="8239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6" id="6"/>
          <p:cNvSpPr/>
          <p:nvPr/>
        </p:nvSpPr>
        <p:spPr>
          <a:xfrm flipH="false" flipV="false" rot="900993">
            <a:off x="15422980" y="3739552"/>
            <a:ext cx="1496488" cy="2569078"/>
          </a:xfrm>
          <a:custGeom>
            <a:avLst/>
            <a:gdLst/>
            <a:ahLst/>
            <a:cxnLst/>
            <a:rect r="r" b="b" t="t" l="l"/>
            <a:pathLst>
              <a:path h="2569078" w="1496488">
                <a:moveTo>
                  <a:pt x="0" y="0"/>
                </a:moveTo>
                <a:lnTo>
                  <a:pt x="1496488" y="0"/>
                </a:lnTo>
                <a:lnTo>
                  <a:pt x="1496488" y="2569078"/>
                </a:lnTo>
                <a:lnTo>
                  <a:pt x="0" y="2569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125270" y="4830370"/>
            <a:ext cx="9972335" cy="1095375"/>
          </a:xfrm>
          <a:prstGeom prst="rect">
            <a:avLst/>
          </a:prstGeom>
        </p:spPr>
        <p:txBody>
          <a:bodyPr anchor="t" rtlCol="false" tIns="0" lIns="0" bIns="0" rIns="0">
            <a:spAutoFit/>
          </a:bodyPr>
          <a:lstStyle/>
          <a:p>
            <a:pPr algn="ctr">
              <a:lnSpc>
                <a:spcPts val="8640"/>
              </a:lnSpc>
              <a:spcBef>
                <a:spcPct val="0"/>
              </a:spcBef>
            </a:pPr>
            <a:r>
              <a:rPr lang="en-US" sz="7200">
                <a:solidFill>
                  <a:srgbClr val="E5645E"/>
                </a:solidFill>
                <a:latin typeface="Saira"/>
                <a:ea typeface="Saira"/>
                <a:cs typeface="Saira"/>
                <a:sym typeface="Saira"/>
              </a:rPr>
              <a:t>Đánh giá</a:t>
            </a:r>
          </a:p>
        </p:txBody>
      </p:sp>
      <p:sp>
        <p:nvSpPr>
          <p:cNvPr name="Freeform 8" id="8"/>
          <p:cNvSpPr/>
          <p:nvPr/>
        </p:nvSpPr>
        <p:spPr>
          <a:xfrm flipH="false" flipV="false" rot="0">
            <a:off x="1061262" y="5627905"/>
            <a:ext cx="1819372" cy="1425726"/>
          </a:xfrm>
          <a:custGeom>
            <a:avLst/>
            <a:gdLst/>
            <a:ahLst/>
            <a:cxnLst/>
            <a:rect r="r" b="b" t="t" l="l"/>
            <a:pathLst>
              <a:path h="1425726" w="1819372">
                <a:moveTo>
                  <a:pt x="0" y="0"/>
                </a:moveTo>
                <a:lnTo>
                  <a:pt x="1819372" y="0"/>
                </a:lnTo>
                <a:lnTo>
                  <a:pt x="1819372" y="1425727"/>
                </a:lnTo>
                <a:lnTo>
                  <a:pt x="0" y="14257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slow">
    <p:cover dir="l"/>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3062225" y="2333954"/>
            <a:ext cx="12163550" cy="7160779"/>
            <a:chOff x="0" y="0"/>
            <a:chExt cx="16218067" cy="9547705"/>
          </a:xfrm>
        </p:grpSpPr>
        <p:sp>
          <p:nvSpPr>
            <p:cNvPr name="TextBox 9" id="9"/>
            <p:cNvSpPr txBox="true"/>
            <p:nvPr/>
          </p:nvSpPr>
          <p:spPr>
            <a:xfrm rot="0">
              <a:off x="0" y="1653809"/>
              <a:ext cx="16218067" cy="7893896"/>
            </a:xfrm>
            <a:prstGeom prst="rect">
              <a:avLst/>
            </a:prstGeom>
          </p:spPr>
          <p:txBody>
            <a:bodyPr anchor="t" rtlCol="false" tIns="0" lIns="0" bIns="0" rIns="0">
              <a:spAutoFit/>
            </a:bodyPr>
            <a:lstStyle/>
            <a:p>
              <a:pPr algn="l" marL="561342" indent="-280671" lvl="1">
                <a:lnSpc>
                  <a:spcPts val="3640"/>
                </a:lnSpc>
                <a:buFont typeface="Arial"/>
                <a:buChar char="•"/>
              </a:pPr>
              <a:r>
                <a:rPr lang="en-US" b="true" sz="2600">
                  <a:solidFill>
                    <a:srgbClr val="E5645E"/>
                  </a:solidFill>
                  <a:latin typeface="Asap Medium"/>
                  <a:ea typeface="Asap Medium"/>
                  <a:cs typeface="Asap Medium"/>
                  <a:sym typeface="Asap Medium"/>
                </a:rPr>
                <a:t>BLEU (Bilingual Evaluation Understudy) là một trong những metric phổ biến nhất để đánh giá chất lượng của các mô hình tạo văn bản.</a:t>
              </a:r>
            </a:p>
            <a:p>
              <a:pPr algn="l">
                <a:lnSpc>
                  <a:spcPts val="3640"/>
                </a:lnSpc>
              </a:pPr>
            </a:p>
            <a:p>
              <a:pPr algn="l" marL="561342" indent="-280671" lvl="1">
                <a:lnSpc>
                  <a:spcPts val="3640"/>
                </a:lnSpc>
                <a:buFont typeface="Arial"/>
                <a:buChar char="•"/>
              </a:pPr>
              <a:r>
                <a:rPr lang="en-US" b="true" sz="2600">
                  <a:solidFill>
                    <a:srgbClr val="E5645E"/>
                  </a:solidFill>
                  <a:latin typeface="Asap Medium"/>
                  <a:ea typeface="Asap Medium"/>
                  <a:cs typeface="Asap Medium"/>
                  <a:sym typeface="Asap Medium"/>
                </a:rPr>
                <a:t>Tại sao sử dụng BLEU?</a:t>
              </a:r>
            </a:p>
            <a:p>
              <a:pPr algn="l" marL="1122684" indent="-374228" lvl="2">
                <a:lnSpc>
                  <a:spcPts val="3640"/>
                </a:lnSpc>
                <a:buFont typeface="Arial"/>
                <a:buChar char="⚬"/>
              </a:pPr>
              <a:r>
                <a:rPr lang="en-US" b="true" sz="2600">
                  <a:solidFill>
                    <a:srgbClr val="E5645E"/>
                  </a:solidFill>
                  <a:latin typeface="Asap Medium"/>
                  <a:ea typeface="Asap Medium"/>
                  <a:cs typeface="Asap Medium"/>
                  <a:sym typeface="Asap Medium"/>
                </a:rPr>
                <a:t>Đơn giản</a:t>
              </a:r>
            </a:p>
            <a:p>
              <a:pPr algn="l" marL="1122684" indent="-374228" lvl="2">
                <a:lnSpc>
                  <a:spcPts val="3640"/>
                </a:lnSpc>
                <a:buFont typeface="Arial"/>
                <a:buChar char="⚬"/>
              </a:pPr>
              <a:r>
                <a:rPr lang="en-US" b="true" sz="2600">
                  <a:solidFill>
                    <a:srgbClr val="E5645E"/>
                  </a:solidFill>
                  <a:latin typeface="Asap Medium"/>
                  <a:ea typeface="Asap Medium"/>
                  <a:cs typeface="Asap Medium"/>
                  <a:sym typeface="Asap Medium"/>
                </a:rPr>
                <a:t>Hiệu quả</a:t>
              </a:r>
            </a:p>
            <a:p>
              <a:pPr algn="l" marL="1122684" indent="-374228" lvl="2">
                <a:lnSpc>
                  <a:spcPts val="3640"/>
                </a:lnSpc>
                <a:buFont typeface="Arial"/>
                <a:buChar char="⚬"/>
              </a:pPr>
              <a:r>
                <a:rPr lang="en-US" b="true" sz="2600">
                  <a:solidFill>
                    <a:srgbClr val="E5645E"/>
                  </a:solidFill>
                  <a:latin typeface="Asap Medium"/>
                  <a:ea typeface="Asap Medium"/>
                  <a:cs typeface="Asap Medium"/>
                  <a:sym typeface="Asap Medium"/>
                </a:rPr>
                <a:t>Phổ biến</a:t>
              </a:r>
            </a:p>
            <a:p>
              <a:pPr algn="l" marL="561342" indent="-280671" lvl="1">
                <a:lnSpc>
                  <a:spcPts val="3640"/>
                </a:lnSpc>
                <a:buFont typeface="Arial"/>
                <a:buChar char="•"/>
              </a:pPr>
              <a:r>
                <a:rPr lang="en-US" b="true" sz="2600">
                  <a:solidFill>
                    <a:srgbClr val="E5645E"/>
                  </a:solidFill>
                  <a:latin typeface="Asap Medium"/>
                  <a:ea typeface="Asap Medium"/>
                  <a:cs typeface="Asap Medium"/>
                  <a:sym typeface="Asap Medium"/>
                </a:rPr>
                <a:t>Hạn chế của BLEU</a:t>
              </a:r>
            </a:p>
            <a:p>
              <a:pPr algn="l" marL="1122684" indent="-374228" lvl="2">
                <a:lnSpc>
                  <a:spcPts val="3640"/>
                </a:lnSpc>
                <a:buFont typeface="Arial"/>
                <a:buChar char="⚬"/>
              </a:pPr>
              <a:r>
                <a:rPr lang="en-US" b="true" sz="2600">
                  <a:solidFill>
                    <a:srgbClr val="E5645E"/>
                  </a:solidFill>
                  <a:latin typeface="Asap Medium"/>
                  <a:ea typeface="Asap Medium"/>
                  <a:cs typeface="Asap Medium"/>
                  <a:sym typeface="Asap Medium"/>
                </a:rPr>
                <a:t>Chỉ đo lường sự trùng lặp, không đánh giá được tính lưu loát, ý nghĩa của câu.</a:t>
              </a:r>
            </a:p>
            <a:p>
              <a:pPr algn="l" marL="1122684" indent="-374228" lvl="2">
                <a:lnSpc>
                  <a:spcPts val="3640"/>
                </a:lnSpc>
                <a:buFont typeface="Arial"/>
                <a:buChar char="⚬"/>
              </a:pPr>
              <a:r>
                <a:rPr lang="en-US" b="true" sz="2600">
                  <a:solidFill>
                    <a:srgbClr val="E5645E"/>
                  </a:solidFill>
                  <a:latin typeface="Asap Medium"/>
                  <a:ea typeface="Asap Medium"/>
                  <a:cs typeface="Asap Medium"/>
                  <a:sym typeface="Asap Medium"/>
                </a:rPr>
                <a:t>Không đánh giá sự đa dạng</a:t>
              </a:r>
            </a:p>
            <a:p>
              <a:pPr algn="l" marL="1122684" indent="-374228" lvl="2">
                <a:lnSpc>
                  <a:spcPts val="3640"/>
                </a:lnSpc>
                <a:buFont typeface="Arial"/>
                <a:buChar char="⚬"/>
              </a:pPr>
              <a:r>
                <a:rPr lang="en-US" b="true" sz="2600">
                  <a:solidFill>
                    <a:srgbClr val="E5645E"/>
                  </a:solidFill>
                  <a:latin typeface="Asap Medium"/>
                  <a:ea typeface="Asap Medium"/>
                  <a:cs typeface="Asap Medium"/>
                  <a:sym typeface="Asap Medium"/>
                </a:rPr>
                <a:t>Nhạy cảm với các từ hiếm</a:t>
              </a:r>
            </a:p>
            <a:p>
              <a:pPr algn="l">
                <a:lnSpc>
                  <a:spcPts val="3640"/>
                </a:lnSpc>
              </a:pPr>
            </a:p>
          </p:txBody>
        </p:sp>
        <p:sp>
          <p:nvSpPr>
            <p:cNvPr name="TextBox 10" id="10"/>
            <p:cNvSpPr txBox="true"/>
            <p:nvPr/>
          </p:nvSpPr>
          <p:spPr>
            <a:xfrm rot="0">
              <a:off x="0" y="9525"/>
              <a:ext cx="16218067" cy="1285875"/>
            </a:xfrm>
            <a:prstGeom prst="rect">
              <a:avLst/>
            </a:prstGeom>
          </p:spPr>
          <p:txBody>
            <a:bodyPr anchor="t" rtlCol="false" tIns="0" lIns="0" bIns="0" rIns="0">
              <a:spAutoFit/>
            </a:bodyPr>
            <a:lstStyle/>
            <a:p>
              <a:pPr algn="l">
                <a:lnSpc>
                  <a:spcPts val="7679"/>
                </a:lnSpc>
                <a:spcBef>
                  <a:spcPct val="0"/>
                </a:spcBef>
              </a:pPr>
              <a:r>
                <a:rPr lang="en-US" b="true" sz="6399">
                  <a:solidFill>
                    <a:srgbClr val="E5645E"/>
                  </a:solidFill>
                  <a:latin typeface="Saira Bold"/>
                  <a:ea typeface="Saira Bold"/>
                  <a:cs typeface="Saira Bold"/>
                  <a:sym typeface="Saira Bold"/>
                </a:rPr>
                <a:t>Độ đo BLEU Score</a:t>
              </a:r>
            </a:p>
          </p:txBody>
        </p:sp>
      </p:grpSp>
    </p:spTree>
  </p:cSld>
  <p:clrMapOvr>
    <a:masterClrMapping/>
  </p:clrMapOvr>
  <p:transition spd="slow">
    <p:cover dir="l"/>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3793110" y="4069895"/>
            <a:ext cx="10685028" cy="1726176"/>
          </a:xfrm>
          <a:custGeom>
            <a:avLst/>
            <a:gdLst/>
            <a:ahLst/>
            <a:cxnLst/>
            <a:rect r="r" b="b" t="t" l="l"/>
            <a:pathLst>
              <a:path h="1726176" w="10685028">
                <a:moveTo>
                  <a:pt x="0" y="0"/>
                </a:moveTo>
                <a:lnTo>
                  <a:pt x="10685028" y="0"/>
                </a:lnTo>
                <a:lnTo>
                  <a:pt x="10685028" y="1726176"/>
                </a:lnTo>
                <a:lnTo>
                  <a:pt x="0" y="1726176"/>
                </a:lnTo>
                <a:lnTo>
                  <a:pt x="0" y="0"/>
                </a:lnTo>
                <a:close/>
              </a:path>
            </a:pathLst>
          </a:custGeom>
          <a:blipFill>
            <a:blip r:embed="rId8"/>
            <a:stretch>
              <a:fillRect l="0" t="0" r="0" b="0"/>
            </a:stretch>
          </a:blipFill>
        </p:spPr>
      </p:sp>
      <p:sp>
        <p:nvSpPr>
          <p:cNvPr name="Freeform 9" id="9"/>
          <p:cNvSpPr/>
          <p:nvPr/>
        </p:nvSpPr>
        <p:spPr>
          <a:xfrm flipH="false" flipV="false" rot="0">
            <a:off x="3794139" y="6043905"/>
            <a:ext cx="10699722" cy="2404432"/>
          </a:xfrm>
          <a:custGeom>
            <a:avLst/>
            <a:gdLst/>
            <a:ahLst/>
            <a:cxnLst/>
            <a:rect r="r" b="b" t="t" l="l"/>
            <a:pathLst>
              <a:path h="2404432" w="10699722">
                <a:moveTo>
                  <a:pt x="0" y="0"/>
                </a:moveTo>
                <a:lnTo>
                  <a:pt x="10699722" y="0"/>
                </a:lnTo>
                <a:lnTo>
                  <a:pt x="10699722" y="2404432"/>
                </a:lnTo>
                <a:lnTo>
                  <a:pt x="0" y="2404432"/>
                </a:lnTo>
                <a:lnTo>
                  <a:pt x="0" y="0"/>
                </a:lnTo>
                <a:close/>
              </a:path>
            </a:pathLst>
          </a:custGeom>
          <a:blipFill>
            <a:blip r:embed="rId9"/>
            <a:stretch>
              <a:fillRect l="0" t="0" r="0" b="0"/>
            </a:stretch>
          </a:blipFill>
        </p:spPr>
      </p:sp>
      <p:grpSp>
        <p:nvGrpSpPr>
          <p:cNvPr name="Group 10" id="10"/>
          <p:cNvGrpSpPr/>
          <p:nvPr/>
        </p:nvGrpSpPr>
        <p:grpSpPr>
          <a:xfrm rot="0">
            <a:off x="3084834" y="2395517"/>
            <a:ext cx="8840052" cy="1674379"/>
            <a:chOff x="0" y="0"/>
            <a:chExt cx="11786737" cy="2232505"/>
          </a:xfrm>
        </p:grpSpPr>
        <p:sp>
          <p:nvSpPr>
            <p:cNvPr name="TextBox 11" id="11"/>
            <p:cNvSpPr txBox="true"/>
            <p:nvPr/>
          </p:nvSpPr>
          <p:spPr>
            <a:xfrm rot="0">
              <a:off x="0" y="1653809"/>
              <a:ext cx="11786737" cy="578696"/>
            </a:xfrm>
            <a:prstGeom prst="rect">
              <a:avLst/>
            </a:prstGeom>
          </p:spPr>
          <p:txBody>
            <a:bodyPr anchor="t" rtlCol="false" tIns="0" lIns="0" bIns="0" rIns="0">
              <a:spAutoFit/>
            </a:bodyPr>
            <a:lstStyle/>
            <a:p>
              <a:pPr algn="l">
                <a:lnSpc>
                  <a:spcPts val="3640"/>
                </a:lnSpc>
              </a:pPr>
            </a:p>
          </p:txBody>
        </p:sp>
        <p:sp>
          <p:nvSpPr>
            <p:cNvPr name="TextBox 12" id="12"/>
            <p:cNvSpPr txBox="true"/>
            <p:nvPr/>
          </p:nvSpPr>
          <p:spPr>
            <a:xfrm rot="0">
              <a:off x="0" y="9525"/>
              <a:ext cx="11786737" cy="1285875"/>
            </a:xfrm>
            <a:prstGeom prst="rect">
              <a:avLst/>
            </a:prstGeom>
          </p:spPr>
          <p:txBody>
            <a:bodyPr anchor="t" rtlCol="false" tIns="0" lIns="0" bIns="0" rIns="0">
              <a:spAutoFit/>
            </a:bodyPr>
            <a:lstStyle/>
            <a:p>
              <a:pPr algn="l">
                <a:lnSpc>
                  <a:spcPts val="7679"/>
                </a:lnSpc>
                <a:spcBef>
                  <a:spcPct val="0"/>
                </a:spcBef>
              </a:pPr>
              <a:r>
                <a:rPr lang="en-US" b="true" sz="6399">
                  <a:solidFill>
                    <a:srgbClr val="E5645E"/>
                  </a:solidFill>
                  <a:latin typeface="Saira Bold"/>
                  <a:ea typeface="Saira Bold"/>
                  <a:cs typeface="Saira Bold"/>
                  <a:sym typeface="Saira Bold"/>
                </a:rPr>
                <a:t>Độ đo BLEU Score</a:t>
              </a:r>
            </a:p>
          </p:txBody>
        </p:sp>
      </p:grpSp>
      <p:sp>
        <p:nvSpPr>
          <p:cNvPr name="TextBox 13" id="13"/>
          <p:cNvSpPr txBox="true"/>
          <p:nvPr/>
        </p:nvSpPr>
        <p:spPr>
          <a:xfrm rot="0">
            <a:off x="3794139" y="3673655"/>
            <a:ext cx="2836783" cy="39624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E5645E"/>
                </a:solidFill>
                <a:latin typeface="Saira"/>
                <a:ea typeface="Saira"/>
                <a:cs typeface="Saira"/>
                <a:sym typeface="Saira"/>
              </a:rPr>
              <a:t>Precision 1-gram</a:t>
            </a:r>
          </a:p>
        </p:txBody>
      </p:sp>
      <p:sp>
        <p:nvSpPr>
          <p:cNvPr name="TextBox 14" id="14"/>
          <p:cNvSpPr txBox="true"/>
          <p:nvPr/>
        </p:nvSpPr>
        <p:spPr>
          <a:xfrm rot="0">
            <a:off x="3794139" y="6005805"/>
            <a:ext cx="2907863" cy="39624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E5645E"/>
                </a:solidFill>
                <a:latin typeface="Saira"/>
                <a:ea typeface="Saira"/>
                <a:cs typeface="Saira"/>
                <a:sym typeface="Saira"/>
              </a:rPr>
              <a:t>Precision 2-gram</a:t>
            </a:r>
          </a:p>
        </p:txBody>
      </p:sp>
    </p:spTree>
  </p:cSld>
  <p:clrMapOvr>
    <a:masterClrMapping/>
  </p:clrMapOvr>
  <p:transition spd="slow">
    <p:cover dir="l"/>
  </p:transition>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3620239" y="4069895"/>
            <a:ext cx="11047523" cy="3243871"/>
          </a:xfrm>
          <a:custGeom>
            <a:avLst/>
            <a:gdLst/>
            <a:ahLst/>
            <a:cxnLst/>
            <a:rect r="r" b="b" t="t" l="l"/>
            <a:pathLst>
              <a:path h="3243871" w="11047523">
                <a:moveTo>
                  <a:pt x="0" y="0"/>
                </a:moveTo>
                <a:lnTo>
                  <a:pt x="11047522" y="0"/>
                </a:lnTo>
                <a:lnTo>
                  <a:pt x="11047522" y="3243871"/>
                </a:lnTo>
                <a:lnTo>
                  <a:pt x="0" y="3243871"/>
                </a:lnTo>
                <a:lnTo>
                  <a:pt x="0" y="0"/>
                </a:lnTo>
                <a:close/>
              </a:path>
            </a:pathLst>
          </a:custGeom>
          <a:blipFill>
            <a:blip r:embed="rId8"/>
            <a:stretch>
              <a:fillRect l="0" t="0" r="0" b="0"/>
            </a:stretch>
          </a:blipFill>
        </p:spPr>
      </p:sp>
      <p:grpSp>
        <p:nvGrpSpPr>
          <p:cNvPr name="Group 9" id="9"/>
          <p:cNvGrpSpPr/>
          <p:nvPr/>
        </p:nvGrpSpPr>
        <p:grpSpPr>
          <a:xfrm rot="0">
            <a:off x="3084834" y="2395517"/>
            <a:ext cx="8840052" cy="1674379"/>
            <a:chOff x="0" y="0"/>
            <a:chExt cx="11786737" cy="2232505"/>
          </a:xfrm>
        </p:grpSpPr>
        <p:sp>
          <p:nvSpPr>
            <p:cNvPr name="TextBox 10" id="10"/>
            <p:cNvSpPr txBox="true"/>
            <p:nvPr/>
          </p:nvSpPr>
          <p:spPr>
            <a:xfrm rot="0">
              <a:off x="0" y="1653809"/>
              <a:ext cx="11786737" cy="578696"/>
            </a:xfrm>
            <a:prstGeom prst="rect">
              <a:avLst/>
            </a:prstGeom>
          </p:spPr>
          <p:txBody>
            <a:bodyPr anchor="t" rtlCol="false" tIns="0" lIns="0" bIns="0" rIns="0">
              <a:spAutoFit/>
            </a:bodyPr>
            <a:lstStyle/>
            <a:p>
              <a:pPr algn="l">
                <a:lnSpc>
                  <a:spcPts val="3640"/>
                </a:lnSpc>
              </a:pPr>
            </a:p>
          </p:txBody>
        </p:sp>
        <p:sp>
          <p:nvSpPr>
            <p:cNvPr name="TextBox 11" id="11"/>
            <p:cNvSpPr txBox="true"/>
            <p:nvPr/>
          </p:nvSpPr>
          <p:spPr>
            <a:xfrm rot="0">
              <a:off x="0" y="9525"/>
              <a:ext cx="11786737" cy="1285875"/>
            </a:xfrm>
            <a:prstGeom prst="rect">
              <a:avLst/>
            </a:prstGeom>
          </p:spPr>
          <p:txBody>
            <a:bodyPr anchor="t" rtlCol="false" tIns="0" lIns="0" bIns="0" rIns="0">
              <a:spAutoFit/>
            </a:bodyPr>
            <a:lstStyle/>
            <a:p>
              <a:pPr algn="l">
                <a:lnSpc>
                  <a:spcPts val="7679"/>
                </a:lnSpc>
                <a:spcBef>
                  <a:spcPct val="0"/>
                </a:spcBef>
              </a:pPr>
              <a:r>
                <a:rPr lang="en-US" b="true" sz="6399">
                  <a:solidFill>
                    <a:srgbClr val="E5645E"/>
                  </a:solidFill>
                  <a:latin typeface="Saira Bold"/>
                  <a:ea typeface="Saira Bold"/>
                  <a:cs typeface="Saira Bold"/>
                  <a:sym typeface="Saira Bold"/>
                </a:rPr>
                <a:t>Độ đo BLEU Score</a:t>
              </a:r>
            </a:p>
          </p:txBody>
        </p:sp>
      </p:grpSp>
    </p:spTree>
  </p:cSld>
  <p:clrMapOvr>
    <a:masterClrMapping/>
  </p:clrMapOvr>
  <p:transition spd="slow">
    <p:cover dir="l"/>
  </p:transition>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4084046" y="4003679"/>
            <a:ext cx="10119908" cy="2279642"/>
          </a:xfrm>
          <a:custGeom>
            <a:avLst/>
            <a:gdLst/>
            <a:ahLst/>
            <a:cxnLst/>
            <a:rect r="r" b="b" t="t" l="l"/>
            <a:pathLst>
              <a:path h="2279642" w="10119908">
                <a:moveTo>
                  <a:pt x="0" y="0"/>
                </a:moveTo>
                <a:lnTo>
                  <a:pt x="10119908" y="0"/>
                </a:lnTo>
                <a:lnTo>
                  <a:pt x="10119908" y="2279642"/>
                </a:lnTo>
                <a:lnTo>
                  <a:pt x="0" y="2279642"/>
                </a:lnTo>
                <a:lnTo>
                  <a:pt x="0" y="0"/>
                </a:lnTo>
                <a:close/>
              </a:path>
            </a:pathLst>
          </a:custGeom>
          <a:blipFill>
            <a:blip r:embed="rId8"/>
            <a:stretch>
              <a:fillRect l="0" t="0" r="0" b="0"/>
            </a:stretch>
          </a:blipFill>
        </p:spPr>
      </p:sp>
      <p:grpSp>
        <p:nvGrpSpPr>
          <p:cNvPr name="Group 9" id="9"/>
          <p:cNvGrpSpPr/>
          <p:nvPr/>
        </p:nvGrpSpPr>
        <p:grpSpPr>
          <a:xfrm rot="0">
            <a:off x="3084834" y="2395517"/>
            <a:ext cx="8840052" cy="1674379"/>
            <a:chOff x="0" y="0"/>
            <a:chExt cx="11786737" cy="2232505"/>
          </a:xfrm>
        </p:grpSpPr>
        <p:sp>
          <p:nvSpPr>
            <p:cNvPr name="TextBox 10" id="10"/>
            <p:cNvSpPr txBox="true"/>
            <p:nvPr/>
          </p:nvSpPr>
          <p:spPr>
            <a:xfrm rot="0">
              <a:off x="0" y="1653809"/>
              <a:ext cx="11786737" cy="578696"/>
            </a:xfrm>
            <a:prstGeom prst="rect">
              <a:avLst/>
            </a:prstGeom>
          </p:spPr>
          <p:txBody>
            <a:bodyPr anchor="t" rtlCol="false" tIns="0" lIns="0" bIns="0" rIns="0">
              <a:spAutoFit/>
            </a:bodyPr>
            <a:lstStyle/>
            <a:p>
              <a:pPr algn="l">
                <a:lnSpc>
                  <a:spcPts val="3640"/>
                </a:lnSpc>
              </a:pPr>
            </a:p>
          </p:txBody>
        </p:sp>
        <p:sp>
          <p:nvSpPr>
            <p:cNvPr name="TextBox 11" id="11"/>
            <p:cNvSpPr txBox="true"/>
            <p:nvPr/>
          </p:nvSpPr>
          <p:spPr>
            <a:xfrm rot="0">
              <a:off x="0" y="9525"/>
              <a:ext cx="11786737" cy="1285875"/>
            </a:xfrm>
            <a:prstGeom prst="rect">
              <a:avLst/>
            </a:prstGeom>
          </p:spPr>
          <p:txBody>
            <a:bodyPr anchor="t" rtlCol="false" tIns="0" lIns="0" bIns="0" rIns="0">
              <a:spAutoFit/>
            </a:bodyPr>
            <a:lstStyle/>
            <a:p>
              <a:pPr algn="l">
                <a:lnSpc>
                  <a:spcPts val="7679"/>
                </a:lnSpc>
                <a:spcBef>
                  <a:spcPct val="0"/>
                </a:spcBef>
              </a:pPr>
              <a:r>
                <a:rPr lang="en-US" b="true" sz="6399">
                  <a:solidFill>
                    <a:srgbClr val="E5645E"/>
                  </a:solidFill>
                  <a:latin typeface="Saira Bold"/>
                  <a:ea typeface="Saira Bold"/>
                  <a:cs typeface="Saira Bold"/>
                  <a:sym typeface="Saira Bold"/>
                </a:rPr>
                <a:t>Độ đo BLEU Score</a:t>
              </a:r>
            </a:p>
          </p:txBody>
        </p:sp>
      </p:grpSp>
      <p:sp>
        <p:nvSpPr>
          <p:cNvPr name="TextBox 12" id="12"/>
          <p:cNvSpPr txBox="true"/>
          <p:nvPr/>
        </p:nvSpPr>
        <p:spPr>
          <a:xfrm rot="0">
            <a:off x="4084046" y="6408151"/>
            <a:ext cx="10708124" cy="9766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E5645E"/>
                </a:solidFill>
                <a:latin typeface="Saira"/>
                <a:ea typeface="Saira"/>
                <a:cs typeface="Saira"/>
                <a:sym typeface="Saira"/>
              </a:rPr>
              <a:t>c là predicted length = số lượng từ có trong predicted sentence</a:t>
            </a:r>
          </a:p>
          <a:p>
            <a:pPr algn="l" marL="604519" indent="-302260" lvl="1">
              <a:lnSpc>
                <a:spcPts val="3919"/>
              </a:lnSpc>
              <a:buFont typeface="Arial"/>
              <a:buChar char="•"/>
            </a:pPr>
            <a:r>
              <a:rPr lang="en-US" sz="2799">
                <a:solidFill>
                  <a:srgbClr val="E5645E"/>
                </a:solidFill>
                <a:latin typeface="Saira"/>
                <a:ea typeface="Saira"/>
                <a:cs typeface="Saira"/>
                <a:sym typeface="Saira"/>
              </a:rPr>
              <a:t>r là target length = số lượng từ có trong target sentence</a:t>
            </a:r>
          </a:p>
        </p:txBody>
      </p:sp>
    </p:spTree>
  </p:cSld>
  <p:clrMapOvr>
    <a:masterClrMapping/>
  </p:clrMapOvr>
  <p:transition spd="slow">
    <p:cover dir="l"/>
  </p:transition>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3630733" y="3640328"/>
            <a:ext cx="10847405" cy="1192561"/>
          </a:xfrm>
          <a:custGeom>
            <a:avLst/>
            <a:gdLst/>
            <a:ahLst/>
            <a:cxnLst/>
            <a:rect r="r" b="b" t="t" l="l"/>
            <a:pathLst>
              <a:path h="1192561" w="10847405">
                <a:moveTo>
                  <a:pt x="0" y="0"/>
                </a:moveTo>
                <a:lnTo>
                  <a:pt x="10847405" y="0"/>
                </a:lnTo>
                <a:lnTo>
                  <a:pt x="10847405" y="1192561"/>
                </a:lnTo>
                <a:lnTo>
                  <a:pt x="0" y="1192561"/>
                </a:lnTo>
                <a:lnTo>
                  <a:pt x="0" y="0"/>
                </a:lnTo>
                <a:close/>
              </a:path>
            </a:pathLst>
          </a:custGeom>
          <a:blipFill>
            <a:blip r:embed="rId8"/>
            <a:stretch>
              <a:fillRect l="0" t="0" r="0" b="0"/>
            </a:stretch>
          </a:blipFill>
        </p:spPr>
      </p:sp>
      <p:grpSp>
        <p:nvGrpSpPr>
          <p:cNvPr name="Group 9" id="9"/>
          <p:cNvGrpSpPr/>
          <p:nvPr/>
        </p:nvGrpSpPr>
        <p:grpSpPr>
          <a:xfrm rot="0">
            <a:off x="3084834" y="2395517"/>
            <a:ext cx="8840052" cy="1674379"/>
            <a:chOff x="0" y="0"/>
            <a:chExt cx="11786737" cy="2232505"/>
          </a:xfrm>
        </p:grpSpPr>
        <p:sp>
          <p:nvSpPr>
            <p:cNvPr name="TextBox 10" id="10"/>
            <p:cNvSpPr txBox="true"/>
            <p:nvPr/>
          </p:nvSpPr>
          <p:spPr>
            <a:xfrm rot="0">
              <a:off x="0" y="1653809"/>
              <a:ext cx="11786737" cy="578696"/>
            </a:xfrm>
            <a:prstGeom prst="rect">
              <a:avLst/>
            </a:prstGeom>
          </p:spPr>
          <p:txBody>
            <a:bodyPr anchor="t" rtlCol="false" tIns="0" lIns="0" bIns="0" rIns="0">
              <a:spAutoFit/>
            </a:bodyPr>
            <a:lstStyle/>
            <a:p>
              <a:pPr algn="l">
                <a:lnSpc>
                  <a:spcPts val="3640"/>
                </a:lnSpc>
              </a:pPr>
            </a:p>
          </p:txBody>
        </p:sp>
        <p:sp>
          <p:nvSpPr>
            <p:cNvPr name="TextBox 11" id="11"/>
            <p:cNvSpPr txBox="true"/>
            <p:nvPr/>
          </p:nvSpPr>
          <p:spPr>
            <a:xfrm rot="0">
              <a:off x="0" y="9525"/>
              <a:ext cx="11786737" cy="1285875"/>
            </a:xfrm>
            <a:prstGeom prst="rect">
              <a:avLst/>
            </a:prstGeom>
          </p:spPr>
          <p:txBody>
            <a:bodyPr anchor="t" rtlCol="false" tIns="0" lIns="0" bIns="0" rIns="0">
              <a:spAutoFit/>
            </a:bodyPr>
            <a:lstStyle/>
            <a:p>
              <a:pPr algn="l">
                <a:lnSpc>
                  <a:spcPts val="7679"/>
                </a:lnSpc>
                <a:spcBef>
                  <a:spcPct val="0"/>
                </a:spcBef>
              </a:pPr>
              <a:r>
                <a:rPr lang="en-US" b="true" sz="6399">
                  <a:solidFill>
                    <a:srgbClr val="E5645E"/>
                  </a:solidFill>
                  <a:latin typeface="Saira Bold"/>
                  <a:ea typeface="Saira Bold"/>
                  <a:cs typeface="Saira Bold"/>
                  <a:sym typeface="Saira Bold"/>
                </a:rPr>
                <a:t>Độ đo BLEU Score</a:t>
              </a:r>
            </a:p>
          </p:txBody>
        </p:sp>
      </p:grpSp>
      <p:sp>
        <p:nvSpPr>
          <p:cNvPr name="TextBox 12" id="12"/>
          <p:cNvSpPr txBox="true"/>
          <p:nvPr/>
        </p:nvSpPr>
        <p:spPr>
          <a:xfrm rot="0">
            <a:off x="4026033" y="5231496"/>
            <a:ext cx="10235933" cy="3339465"/>
          </a:xfrm>
          <a:prstGeom prst="rect">
            <a:avLst/>
          </a:prstGeom>
        </p:spPr>
        <p:txBody>
          <a:bodyPr anchor="t" rtlCol="false" tIns="0" lIns="0" bIns="0" rIns="0">
            <a:spAutoFit/>
          </a:bodyPr>
          <a:lstStyle/>
          <a:p>
            <a:pPr algn="l">
              <a:lnSpc>
                <a:spcPts val="3359"/>
              </a:lnSpc>
            </a:pPr>
            <a:r>
              <a:rPr lang="en-US" b="true" sz="2400">
                <a:solidFill>
                  <a:srgbClr val="E5645E"/>
                </a:solidFill>
                <a:latin typeface="Asap Medium"/>
                <a:ea typeface="Asap Medium"/>
                <a:cs typeface="Asap Medium"/>
                <a:sym typeface="Asap Medium"/>
              </a:rPr>
              <a:t>Bleu Score có thể tính toán cho nhiều giá trị N khác nhau. Cụ thể trong trường hợp N = 4.</a:t>
            </a:r>
          </a:p>
          <a:p>
            <a:pPr algn="l" marL="518160" indent="-259080" lvl="1">
              <a:lnSpc>
                <a:spcPts val="3359"/>
              </a:lnSpc>
              <a:buFont typeface="Arial"/>
              <a:buChar char="•"/>
            </a:pPr>
            <a:r>
              <a:rPr lang="en-US" b="true" sz="2400">
                <a:solidFill>
                  <a:srgbClr val="E5645E"/>
                </a:solidFill>
                <a:latin typeface="Asap Medium"/>
                <a:ea typeface="Asap Medium"/>
                <a:cs typeface="Asap Medium"/>
                <a:sym typeface="Asap Medium"/>
              </a:rPr>
              <a:t>BLEU-1 sử dụng unigram Precision Score.</a:t>
            </a:r>
          </a:p>
          <a:p>
            <a:pPr algn="l" marL="518160" indent="-259080" lvl="1">
              <a:lnSpc>
                <a:spcPts val="3359"/>
              </a:lnSpc>
              <a:buFont typeface="Arial"/>
              <a:buChar char="•"/>
            </a:pPr>
            <a:r>
              <a:rPr lang="en-US" b="true" sz="2400">
                <a:solidFill>
                  <a:srgbClr val="E5645E"/>
                </a:solidFill>
                <a:latin typeface="Asap Medium"/>
                <a:ea typeface="Asap Medium"/>
                <a:cs typeface="Asap Medium"/>
                <a:sym typeface="Asap Medium"/>
              </a:rPr>
              <a:t>BLEU-2 sử dụng geometric average of unigram and bigram Precision Score.</a:t>
            </a:r>
          </a:p>
          <a:p>
            <a:pPr algn="l" marL="518160" indent="-259080" lvl="1">
              <a:lnSpc>
                <a:spcPts val="3359"/>
              </a:lnSpc>
              <a:buFont typeface="Arial"/>
              <a:buChar char="•"/>
            </a:pPr>
            <a:r>
              <a:rPr lang="en-US" b="true" sz="2400">
                <a:solidFill>
                  <a:srgbClr val="E5645E"/>
                </a:solidFill>
                <a:latin typeface="Asap Medium"/>
                <a:ea typeface="Asap Medium"/>
                <a:cs typeface="Asap Medium"/>
                <a:sym typeface="Asap Medium"/>
              </a:rPr>
              <a:t>BLEU-3 sử dụng geometric average of unigram, bigram, and trigram Precision Score.</a:t>
            </a:r>
          </a:p>
          <a:p>
            <a:pPr algn="l" marL="518160" indent="-259080" lvl="1">
              <a:lnSpc>
                <a:spcPts val="3359"/>
              </a:lnSpc>
              <a:buFont typeface="Arial"/>
              <a:buChar char="•"/>
            </a:pPr>
            <a:r>
              <a:rPr lang="en-US" b="true" sz="2400">
                <a:solidFill>
                  <a:srgbClr val="E5645E"/>
                </a:solidFill>
                <a:latin typeface="Asap Medium"/>
                <a:ea typeface="Asap Medium"/>
                <a:cs typeface="Asap Medium"/>
                <a:sym typeface="Asap Medium"/>
              </a:rPr>
              <a:t>Và cứ tiếp tục như thế cho đến BLEU-N.</a:t>
            </a:r>
          </a:p>
        </p:txBody>
      </p:sp>
    </p:spTree>
  </p:cSld>
  <p:clrMapOvr>
    <a:masterClrMapping/>
  </p:clrMapOvr>
  <p:transition spd="slow">
    <p:cover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ECC9"/>
        </a:solidFill>
      </p:bgPr>
    </p:bg>
    <p:spTree>
      <p:nvGrpSpPr>
        <p:cNvPr id="1" name=""/>
        <p:cNvGrpSpPr/>
        <p:nvPr/>
      </p:nvGrpSpPr>
      <p:grpSpPr>
        <a:xfrm>
          <a:off x="0" y="0"/>
          <a:ext cx="0" cy="0"/>
          <a:chOff x="0" y="0"/>
          <a:chExt cx="0" cy="0"/>
        </a:xfrm>
      </p:grpSpPr>
      <p:grpSp>
        <p:nvGrpSpPr>
          <p:cNvPr name="Group 2" id="2"/>
          <p:cNvGrpSpPr/>
          <p:nvPr/>
        </p:nvGrpSpPr>
        <p:grpSpPr>
          <a:xfrm rot="0">
            <a:off x="1970948" y="1542493"/>
            <a:ext cx="14280979" cy="6179769"/>
            <a:chOff x="0" y="0"/>
            <a:chExt cx="19041306" cy="8239692"/>
          </a:xfrm>
        </p:grpSpPr>
        <p:grpSp>
          <p:nvGrpSpPr>
            <p:cNvPr name="Group 3" id="3"/>
            <p:cNvGrpSpPr/>
            <p:nvPr/>
          </p:nvGrpSpPr>
          <p:grpSpPr>
            <a:xfrm rot="0">
              <a:off x="148027" y="2347862"/>
              <a:ext cx="18760682" cy="5652794"/>
              <a:chOff x="0" y="0"/>
              <a:chExt cx="1844847" cy="555872"/>
            </a:xfrm>
          </p:grpSpPr>
          <p:sp>
            <p:nvSpPr>
              <p:cNvPr name="Freeform 4" id="4"/>
              <p:cNvSpPr/>
              <p:nvPr/>
            </p:nvSpPr>
            <p:spPr>
              <a:xfrm flipH="false" flipV="false" rot="0">
                <a:off x="0" y="0"/>
                <a:ext cx="1844847" cy="555872"/>
              </a:xfrm>
              <a:custGeom>
                <a:avLst/>
                <a:gdLst/>
                <a:ahLst/>
                <a:cxnLst/>
                <a:rect r="r" b="b" t="t" l="l"/>
                <a:pathLst>
                  <a:path h="555872" w="1844847">
                    <a:moveTo>
                      <a:pt x="0" y="0"/>
                    </a:moveTo>
                    <a:lnTo>
                      <a:pt x="1844847" y="0"/>
                    </a:lnTo>
                    <a:lnTo>
                      <a:pt x="1844847" y="555872"/>
                    </a:lnTo>
                    <a:lnTo>
                      <a:pt x="0" y="555872"/>
                    </a:lnTo>
                    <a:close/>
                  </a:path>
                </a:pathLst>
              </a:custGeom>
              <a:solidFill>
                <a:srgbClr val="FFFFFF"/>
              </a:solidFill>
            </p:spPr>
          </p:sp>
        </p:grpSp>
        <p:sp>
          <p:nvSpPr>
            <p:cNvPr name="Freeform 5" id="5"/>
            <p:cNvSpPr/>
            <p:nvPr/>
          </p:nvSpPr>
          <p:spPr>
            <a:xfrm flipH="false" flipV="false" rot="0">
              <a:off x="0" y="0"/>
              <a:ext cx="19041306" cy="8239692"/>
            </a:xfrm>
            <a:custGeom>
              <a:avLst/>
              <a:gdLst/>
              <a:ahLst/>
              <a:cxnLst/>
              <a:rect r="r" b="b" t="t" l="l"/>
              <a:pathLst>
                <a:path h="8239692" w="19041306">
                  <a:moveTo>
                    <a:pt x="0" y="0"/>
                  </a:moveTo>
                  <a:lnTo>
                    <a:pt x="19041306" y="0"/>
                  </a:lnTo>
                  <a:lnTo>
                    <a:pt x="19041306" y="8239692"/>
                  </a:lnTo>
                  <a:lnTo>
                    <a:pt x="0" y="8239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6" id="6"/>
          <p:cNvSpPr/>
          <p:nvPr/>
        </p:nvSpPr>
        <p:spPr>
          <a:xfrm flipH="false" flipV="false" rot="900993">
            <a:off x="15422980" y="3739552"/>
            <a:ext cx="1496488" cy="2569078"/>
          </a:xfrm>
          <a:custGeom>
            <a:avLst/>
            <a:gdLst/>
            <a:ahLst/>
            <a:cxnLst/>
            <a:rect r="r" b="b" t="t" l="l"/>
            <a:pathLst>
              <a:path h="2569078" w="1496488">
                <a:moveTo>
                  <a:pt x="0" y="0"/>
                </a:moveTo>
                <a:lnTo>
                  <a:pt x="1496488" y="0"/>
                </a:lnTo>
                <a:lnTo>
                  <a:pt x="1496488" y="2569078"/>
                </a:lnTo>
                <a:lnTo>
                  <a:pt x="0" y="2569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125270" y="4830370"/>
            <a:ext cx="9972335" cy="1095375"/>
          </a:xfrm>
          <a:prstGeom prst="rect">
            <a:avLst/>
          </a:prstGeom>
        </p:spPr>
        <p:txBody>
          <a:bodyPr anchor="t" rtlCol="false" tIns="0" lIns="0" bIns="0" rIns="0">
            <a:spAutoFit/>
          </a:bodyPr>
          <a:lstStyle/>
          <a:p>
            <a:pPr algn="ctr">
              <a:lnSpc>
                <a:spcPts val="8640"/>
              </a:lnSpc>
              <a:spcBef>
                <a:spcPct val="0"/>
              </a:spcBef>
            </a:pPr>
            <a:r>
              <a:rPr lang="en-US" sz="7200">
                <a:solidFill>
                  <a:srgbClr val="E5645E"/>
                </a:solidFill>
                <a:latin typeface="Saira"/>
                <a:ea typeface="Saira"/>
                <a:cs typeface="Saira"/>
                <a:sym typeface="Saira"/>
              </a:rPr>
              <a:t>Giới thiệu</a:t>
            </a:r>
          </a:p>
        </p:txBody>
      </p:sp>
      <p:sp>
        <p:nvSpPr>
          <p:cNvPr name="Freeform 8" id="8"/>
          <p:cNvSpPr/>
          <p:nvPr/>
        </p:nvSpPr>
        <p:spPr>
          <a:xfrm flipH="false" flipV="false" rot="0">
            <a:off x="1061262" y="5627905"/>
            <a:ext cx="1819372" cy="1425726"/>
          </a:xfrm>
          <a:custGeom>
            <a:avLst/>
            <a:gdLst/>
            <a:ahLst/>
            <a:cxnLst/>
            <a:rect r="r" b="b" t="t" l="l"/>
            <a:pathLst>
              <a:path h="1425726" w="1819372">
                <a:moveTo>
                  <a:pt x="0" y="0"/>
                </a:moveTo>
                <a:lnTo>
                  <a:pt x="1819372" y="0"/>
                </a:lnTo>
                <a:lnTo>
                  <a:pt x="1819372" y="1425727"/>
                </a:lnTo>
                <a:lnTo>
                  <a:pt x="0" y="14257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slow">
    <p:cover dir="l"/>
  </p:transition>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FECC9"/>
        </a:solidFill>
      </p:bgPr>
    </p:bg>
    <p:spTree>
      <p:nvGrpSpPr>
        <p:cNvPr id="1" name=""/>
        <p:cNvGrpSpPr/>
        <p:nvPr/>
      </p:nvGrpSpPr>
      <p:grpSpPr>
        <a:xfrm>
          <a:off x="0" y="0"/>
          <a:ext cx="0" cy="0"/>
          <a:chOff x="0" y="0"/>
          <a:chExt cx="0" cy="0"/>
        </a:xfrm>
      </p:grpSpPr>
      <p:grpSp>
        <p:nvGrpSpPr>
          <p:cNvPr name="Group 2" id="2"/>
          <p:cNvGrpSpPr/>
          <p:nvPr/>
        </p:nvGrpSpPr>
        <p:grpSpPr>
          <a:xfrm rot="0">
            <a:off x="1970948" y="1542493"/>
            <a:ext cx="14280979" cy="6179769"/>
            <a:chOff x="0" y="0"/>
            <a:chExt cx="19041306" cy="8239692"/>
          </a:xfrm>
        </p:grpSpPr>
        <p:grpSp>
          <p:nvGrpSpPr>
            <p:cNvPr name="Group 3" id="3"/>
            <p:cNvGrpSpPr/>
            <p:nvPr/>
          </p:nvGrpSpPr>
          <p:grpSpPr>
            <a:xfrm rot="0">
              <a:off x="148027" y="2347862"/>
              <a:ext cx="18760682" cy="5652794"/>
              <a:chOff x="0" y="0"/>
              <a:chExt cx="1844847" cy="555872"/>
            </a:xfrm>
          </p:grpSpPr>
          <p:sp>
            <p:nvSpPr>
              <p:cNvPr name="Freeform 4" id="4"/>
              <p:cNvSpPr/>
              <p:nvPr/>
            </p:nvSpPr>
            <p:spPr>
              <a:xfrm flipH="false" flipV="false" rot="0">
                <a:off x="0" y="0"/>
                <a:ext cx="1844847" cy="555872"/>
              </a:xfrm>
              <a:custGeom>
                <a:avLst/>
                <a:gdLst/>
                <a:ahLst/>
                <a:cxnLst/>
                <a:rect r="r" b="b" t="t" l="l"/>
                <a:pathLst>
                  <a:path h="555872" w="1844847">
                    <a:moveTo>
                      <a:pt x="0" y="0"/>
                    </a:moveTo>
                    <a:lnTo>
                      <a:pt x="1844847" y="0"/>
                    </a:lnTo>
                    <a:lnTo>
                      <a:pt x="1844847" y="555872"/>
                    </a:lnTo>
                    <a:lnTo>
                      <a:pt x="0" y="555872"/>
                    </a:lnTo>
                    <a:close/>
                  </a:path>
                </a:pathLst>
              </a:custGeom>
              <a:solidFill>
                <a:srgbClr val="FFFFFF"/>
              </a:solidFill>
            </p:spPr>
          </p:sp>
        </p:grpSp>
        <p:sp>
          <p:nvSpPr>
            <p:cNvPr name="Freeform 5" id="5"/>
            <p:cNvSpPr/>
            <p:nvPr/>
          </p:nvSpPr>
          <p:spPr>
            <a:xfrm flipH="false" flipV="false" rot="0">
              <a:off x="0" y="0"/>
              <a:ext cx="19041306" cy="8239692"/>
            </a:xfrm>
            <a:custGeom>
              <a:avLst/>
              <a:gdLst/>
              <a:ahLst/>
              <a:cxnLst/>
              <a:rect r="r" b="b" t="t" l="l"/>
              <a:pathLst>
                <a:path h="8239692" w="19041306">
                  <a:moveTo>
                    <a:pt x="0" y="0"/>
                  </a:moveTo>
                  <a:lnTo>
                    <a:pt x="19041306" y="0"/>
                  </a:lnTo>
                  <a:lnTo>
                    <a:pt x="19041306" y="8239692"/>
                  </a:lnTo>
                  <a:lnTo>
                    <a:pt x="0" y="8239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6" id="6"/>
          <p:cNvSpPr/>
          <p:nvPr/>
        </p:nvSpPr>
        <p:spPr>
          <a:xfrm flipH="false" flipV="false" rot="900993">
            <a:off x="15422980" y="3739552"/>
            <a:ext cx="1496488" cy="2569078"/>
          </a:xfrm>
          <a:custGeom>
            <a:avLst/>
            <a:gdLst/>
            <a:ahLst/>
            <a:cxnLst/>
            <a:rect r="r" b="b" t="t" l="l"/>
            <a:pathLst>
              <a:path h="2569078" w="1496488">
                <a:moveTo>
                  <a:pt x="0" y="0"/>
                </a:moveTo>
                <a:lnTo>
                  <a:pt x="1496488" y="0"/>
                </a:lnTo>
                <a:lnTo>
                  <a:pt x="1496488" y="2569078"/>
                </a:lnTo>
                <a:lnTo>
                  <a:pt x="0" y="2569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125270" y="4830370"/>
            <a:ext cx="9972335" cy="1095375"/>
          </a:xfrm>
          <a:prstGeom prst="rect">
            <a:avLst/>
          </a:prstGeom>
        </p:spPr>
        <p:txBody>
          <a:bodyPr anchor="t" rtlCol="false" tIns="0" lIns="0" bIns="0" rIns="0">
            <a:spAutoFit/>
          </a:bodyPr>
          <a:lstStyle/>
          <a:p>
            <a:pPr algn="ctr">
              <a:lnSpc>
                <a:spcPts val="8640"/>
              </a:lnSpc>
              <a:spcBef>
                <a:spcPct val="0"/>
              </a:spcBef>
            </a:pPr>
            <a:r>
              <a:rPr lang="en-US" sz="7200">
                <a:solidFill>
                  <a:srgbClr val="E5645E"/>
                </a:solidFill>
                <a:latin typeface="Saira"/>
                <a:ea typeface="Saira"/>
                <a:cs typeface="Saira"/>
                <a:sym typeface="Saira"/>
              </a:rPr>
              <a:t>Hướng phát triển</a:t>
            </a:r>
          </a:p>
        </p:txBody>
      </p:sp>
      <p:sp>
        <p:nvSpPr>
          <p:cNvPr name="Freeform 8" id="8"/>
          <p:cNvSpPr/>
          <p:nvPr/>
        </p:nvSpPr>
        <p:spPr>
          <a:xfrm flipH="false" flipV="false" rot="0">
            <a:off x="1061262" y="5627905"/>
            <a:ext cx="1819372" cy="1425726"/>
          </a:xfrm>
          <a:custGeom>
            <a:avLst/>
            <a:gdLst/>
            <a:ahLst/>
            <a:cxnLst/>
            <a:rect r="r" b="b" t="t" l="l"/>
            <a:pathLst>
              <a:path h="1425726" w="1819372">
                <a:moveTo>
                  <a:pt x="0" y="0"/>
                </a:moveTo>
                <a:lnTo>
                  <a:pt x="1819372" y="0"/>
                </a:lnTo>
                <a:lnTo>
                  <a:pt x="1819372" y="1425727"/>
                </a:lnTo>
                <a:lnTo>
                  <a:pt x="0" y="14257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slow">
    <p:cover dir="l"/>
  </p:transition>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3107442" y="2662093"/>
            <a:ext cx="11551566" cy="3503179"/>
            <a:chOff x="0" y="0"/>
            <a:chExt cx="15402088" cy="4670905"/>
          </a:xfrm>
        </p:grpSpPr>
        <p:sp>
          <p:nvSpPr>
            <p:cNvPr name="TextBox 9" id="9"/>
            <p:cNvSpPr txBox="true"/>
            <p:nvPr/>
          </p:nvSpPr>
          <p:spPr>
            <a:xfrm rot="0">
              <a:off x="0" y="1653809"/>
              <a:ext cx="15402088" cy="3017096"/>
            </a:xfrm>
            <a:prstGeom prst="rect">
              <a:avLst/>
            </a:prstGeom>
          </p:spPr>
          <p:txBody>
            <a:bodyPr anchor="t" rtlCol="false" tIns="0" lIns="0" bIns="0" rIns="0">
              <a:spAutoFit/>
            </a:bodyPr>
            <a:lstStyle/>
            <a:p>
              <a:pPr algn="just" marL="561342" indent="-280671" lvl="1">
                <a:lnSpc>
                  <a:spcPts val="3640"/>
                </a:lnSpc>
                <a:buFont typeface="Arial"/>
                <a:buChar char="•"/>
              </a:pPr>
              <a:r>
                <a:rPr lang="en-US" b="true" sz="2600">
                  <a:solidFill>
                    <a:srgbClr val="E5645E"/>
                  </a:solidFill>
                  <a:latin typeface="Asap Medium"/>
                  <a:ea typeface="Asap Medium"/>
                  <a:cs typeface="Asap Medium"/>
                  <a:sym typeface="Asap Medium"/>
                </a:rPr>
                <a:t>Cải thiện chất lượng chú thích (đa dạng, chi tiết, theo ngữ cảnh)</a:t>
              </a:r>
            </a:p>
            <a:p>
              <a:pPr algn="just" marL="561342" indent="-280671" lvl="1">
                <a:lnSpc>
                  <a:spcPts val="3640"/>
                </a:lnSpc>
                <a:buFont typeface="Arial"/>
                <a:buChar char="•"/>
              </a:pPr>
              <a:r>
                <a:rPr lang="en-US" b="true" sz="2600">
                  <a:solidFill>
                    <a:srgbClr val="E5645E"/>
                  </a:solidFill>
                  <a:latin typeface="Asap Medium"/>
                  <a:ea typeface="Asap Medium"/>
                  <a:cs typeface="Asap Medium"/>
                  <a:sym typeface="Asap Medium"/>
                </a:rPr>
                <a:t>Xử lý trên dữ liệu đa dạng và phức tạp hơn</a:t>
              </a:r>
            </a:p>
            <a:p>
              <a:pPr algn="just" marL="561342" indent="-280671" lvl="1">
                <a:lnSpc>
                  <a:spcPts val="3640"/>
                </a:lnSpc>
                <a:buFont typeface="Arial"/>
                <a:buChar char="•"/>
              </a:pPr>
              <a:r>
                <a:rPr lang="en-US" b="true" sz="2600">
                  <a:solidFill>
                    <a:srgbClr val="E5645E"/>
                  </a:solidFill>
                  <a:latin typeface="Asap Medium"/>
                  <a:ea typeface="Asap Medium"/>
                  <a:cs typeface="Asap Medium"/>
                  <a:sym typeface="Asap Medium"/>
                </a:rPr>
                <a:t>Video captioning</a:t>
              </a:r>
            </a:p>
            <a:p>
              <a:pPr algn="just" marL="561342" indent="-280671" lvl="1">
                <a:lnSpc>
                  <a:spcPts val="3640"/>
                </a:lnSpc>
                <a:buFont typeface="Arial"/>
                <a:buChar char="•"/>
              </a:pPr>
              <a:r>
                <a:rPr lang="en-US" b="true" sz="2600">
                  <a:solidFill>
                    <a:srgbClr val="E5645E"/>
                  </a:solidFill>
                  <a:latin typeface="Asap Medium"/>
                  <a:ea typeface="Asap Medium"/>
                  <a:cs typeface="Asap Medium"/>
                  <a:sym typeface="Asap Medium"/>
                </a:rPr>
                <a:t>Multimodal learning: Kết hợp thông tin từ nhiều modal khác nhau (ví dụ: văn bản, âm thanh) để tạo ra các mô tả phong phú hơn.</a:t>
              </a:r>
            </a:p>
          </p:txBody>
        </p:sp>
        <p:sp>
          <p:nvSpPr>
            <p:cNvPr name="TextBox 10" id="10"/>
            <p:cNvSpPr txBox="true"/>
            <p:nvPr/>
          </p:nvSpPr>
          <p:spPr>
            <a:xfrm rot="0">
              <a:off x="0" y="9525"/>
              <a:ext cx="15402088" cy="1285875"/>
            </a:xfrm>
            <a:prstGeom prst="rect">
              <a:avLst/>
            </a:prstGeom>
          </p:spPr>
          <p:txBody>
            <a:bodyPr anchor="t" rtlCol="false" tIns="0" lIns="0" bIns="0" rIns="0">
              <a:spAutoFit/>
            </a:bodyPr>
            <a:lstStyle/>
            <a:p>
              <a:pPr algn="l">
                <a:lnSpc>
                  <a:spcPts val="7679"/>
                </a:lnSpc>
                <a:spcBef>
                  <a:spcPct val="0"/>
                </a:spcBef>
              </a:pPr>
              <a:r>
                <a:rPr lang="en-US" sz="6399">
                  <a:solidFill>
                    <a:srgbClr val="E5645E"/>
                  </a:solidFill>
                  <a:latin typeface="Saira"/>
                  <a:ea typeface="Saira"/>
                  <a:cs typeface="Saira"/>
                  <a:sym typeface="Saira"/>
                </a:rPr>
                <a:t>Hướng phát triển</a:t>
              </a:r>
            </a:p>
          </p:txBody>
        </p:sp>
      </p:grpSp>
    </p:spTree>
  </p:cSld>
  <p:clrMapOvr>
    <a:masterClrMapping/>
  </p:clrMapOvr>
  <p:transition spd="slow">
    <p:cover dir="l"/>
  </p:transition>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6000935" y="2974022"/>
            <a:ext cx="2392325" cy="1961706"/>
          </a:xfrm>
          <a:custGeom>
            <a:avLst/>
            <a:gdLst/>
            <a:ahLst/>
            <a:cxnLst/>
            <a:rect r="r" b="b" t="t" l="l"/>
            <a:pathLst>
              <a:path h="1961706" w="2392325">
                <a:moveTo>
                  <a:pt x="0" y="0"/>
                </a:moveTo>
                <a:lnTo>
                  <a:pt x="2392325" y="0"/>
                </a:lnTo>
                <a:lnTo>
                  <a:pt x="2392325" y="1961706"/>
                </a:lnTo>
                <a:lnTo>
                  <a:pt x="0" y="19617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a:grpSpLocks noChangeAspect="true"/>
          </p:cNvGrpSpPr>
          <p:nvPr/>
        </p:nvGrpSpPr>
        <p:grpSpPr>
          <a:xfrm rot="0">
            <a:off x="11938935" y="2717977"/>
            <a:ext cx="5320365" cy="5321429"/>
            <a:chOff x="0" y="0"/>
            <a:chExt cx="6348730" cy="6350000"/>
          </a:xfrm>
        </p:grpSpPr>
        <p:sp>
          <p:nvSpPr>
            <p:cNvPr name="Freeform 9" id="9"/>
            <p:cNvSpPr/>
            <p:nvPr/>
          </p:nvSpPr>
          <p:spPr>
            <a:xfrm flipH="false" flipV="false" rot="0">
              <a:off x="12700" y="524510"/>
              <a:ext cx="6324600" cy="5812790"/>
            </a:xfrm>
            <a:custGeom>
              <a:avLst/>
              <a:gdLst/>
              <a:ahLst/>
              <a:cxnLst/>
              <a:rect r="r" b="b" t="t" l="l"/>
              <a:pathLst>
                <a:path h="5812790" w="6324600">
                  <a:moveTo>
                    <a:pt x="6323330" y="591820"/>
                  </a:moveTo>
                  <a:lnTo>
                    <a:pt x="6324600" y="5812790"/>
                  </a:lnTo>
                  <a:lnTo>
                    <a:pt x="6324600" y="5812790"/>
                  </a:lnTo>
                  <a:lnTo>
                    <a:pt x="0" y="5812790"/>
                  </a:lnTo>
                  <a:lnTo>
                    <a:pt x="0" y="0"/>
                  </a:lnTo>
                  <a:lnTo>
                    <a:pt x="6323330" y="0"/>
                  </a:lnTo>
                  <a:moveTo>
                    <a:pt x="6323330" y="0"/>
                  </a:moveTo>
                  <a:lnTo>
                    <a:pt x="6323330" y="591820"/>
                  </a:lnTo>
                </a:path>
              </a:pathLst>
            </a:custGeom>
            <a:blipFill>
              <a:blip r:embed="rId8"/>
              <a:stretch>
                <a:fillRect l="0" t="-49080" r="0" b="-14228"/>
              </a:stretch>
            </a:blipFill>
          </p:spPr>
        </p:sp>
        <p:sp>
          <p:nvSpPr>
            <p:cNvPr name="Freeform 10" id="10"/>
            <p:cNvSpPr/>
            <p:nvPr/>
          </p:nvSpPr>
          <p:spPr>
            <a:xfrm flipH="false" flipV="false" rot="0">
              <a:off x="12700" y="12700"/>
              <a:ext cx="6324600" cy="511810"/>
            </a:xfrm>
            <a:custGeom>
              <a:avLst/>
              <a:gdLst/>
              <a:ahLst/>
              <a:cxnLst/>
              <a:rect r="r" b="b" t="t" l="l"/>
              <a:pathLst>
                <a:path h="511810" w="6324600">
                  <a:moveTo>
                    <a:pt x="6323330" y="0"/>
                  </a:moveTo>
                  <a:lnTo>
                    <a:pt x="6323330" y="232410"/>
                  </a:lnTo>
                  <a:moveTo>
                    <a:pt x="6323330" y="232410"/>
                  </a:moveTo>
                  <a:lnTo>
                    <a:pt x="6324600" y="511810"/>
                  </a:lnTo>
                  <a:lnTo>
                    <a:pt x="6324600" y="511810"/>
                  </a:lnTo>
                  <a:lnTo>
                    <a:pt x="0" y="511810"/>
                  </a:lnTo>
                  <a:lnTo>
                    <a:pt x="0" y="0"/>
                  </a:lnTo>
                  <a:lnTo>
                    <a:pt x="6323330" y="0"/>
                  </a:lnTo>
                </a:path>
              </a:pathLst>
            </a:custGeom>
            <a:solidFill>
              <a:srgbClr val="F6BBB7"/>
            </a:solidFill>
          </p:spPr>
        </p:sp>
        <p:sp>
          <p:nvSpPr>
            <p:cNvPr name="Freeform 11" id="11"/>
            <p:cNvSpPr/>
            <p:nvPr/>
          </p:nvSpPr>
          <p:spPr>
            <a:xfrm flipH="false" flipV="false" rot="0">
              <a:off x="5062220" y="129540"/>
              <a:ext cx="1275080" cy="6207760"/>
            </a:xfrm>
            <a:custGeom>
              <a:avLst/>
              <a:gdLst/>
              <a:ahLst/>
              <a:cxnLst/>
              <a:rect r="r" b="b" t="t" l="l"/>
              <a:pathLst>
                <a:path h="6207760" w="1275080">
                  <a:moveTo>
                    <a:pt x="1275080" y="6207760"/>
                  </a:moveTo>
                  <a:lnTo>
                    <a:pt x="1037590" y="6207760"/>
                  </a:lnTo>
                  <a:lnTo>
                    <a:pt x="1037590" y="394970"/>
                  </a:lnTo>
                  <a:lnTo>
                    <a:pt x="1275080" y="394970"/>
                  </a:lnTo>
                  <a:lnTo>
                    <a:pt x="1275080" y="6207760"/>
                  </a:lnTo>
                  <a:close/>
                  <a:moveTo>
                    <a:pt x="279400" y="0"/>
                  </a:moveTo>
                  <a:lnTo>
                    <a:pt x="0" y="0"/>
                  </a:lnTo>
                  <a:lnTo>
                    <a:pt x="0" y="279400"/>
                  </a:lnTo>
                  <a:lnTo>
                    <a:pt x="279400" y="279400"/>
                  </a:lnTo>
                  <a:lnTo>
                    <a:pt x="279400" y="0"/>
                  </a:lnTo>
                  <a:close/>
                  <a:moveTo>
                    <a:pt x="1106170" y="0"/>
                  </a:moveTo>
                  <a:lnTo>
                    <a:pt x="826770" y="0"/>
                  </a:lnTo>
                  <a:lnTo>
                    <a:pt x="826770" y="279400"/>
                  </a:lnTo>
                  <a:lnTo>
                    <a:pt x="1106170" y="279400"/>
                  </a:lnTo>
                  <a:lnTo>
                    <a:pt x="1106170" y="0"/>
                  </a:lnTo>
                  <a:close/>
                  <a:moveTo>
                    <a:pt x="692150" y="0"/>
                  </a:moveTo>
                  <a:lnTo>
                    <a:pt x="412750" y="0"/>
                  </a:lnTo>
                  <a:lnTo>
                    <a:pt x="412750" y="279400"/>
                  </a:lnTo>
                  <a:lnTo>
                    <a:pt x="692150" y="279400"/>
                  </a:lnTo>
                  <a:lnTo>
                    <a:pt x="692150" y="0"/>
                  </a:lnTo>
                  <a:close/>
                </a:path>
              </a:pathLst>
            </a:custGeom>
            <a:solidFill>
              <a:srgbClr val="F6BBB7"/>
            </a:solidFill>
          </p:spPr>
        </p:sp>
        <p:sp>
          <p:nvSpPr>
            <p:cNvPr name="Freeform 12" id="12"/>
            <p:cNvSpPr/>
            <p:nvPr/>
          </p:nvSpPr>
          <p:spPr>
            <a:xfrm flipH="false" flipV="false" rot="0">
              <a:off x="6099810" y="1642110"/>
              <a:ext cx="237490" cy="2237740"/>
            </a:xfrm>
            <a:custGeom>
              <a:avLst/>
              <a:gdLst/>
              <a:ahLst/>
              <a:cxnLst/>
              <a:rect r="r" b="b" t="t" l="l"/>
              <a:pathLst>
                <a:path h="2237740" w="237490">
                  <a:moveTo>
                    <a:pt x="237490" y="0"/>
                  </a:moveTo>
                  <a:lnTo>
                    <a:pt x="237490" y="2237740"/>
                  </a:lnTo>
                  <a:lnTo>
                    <a:pt x="0" y="2237740"/>
                  </a:lnTo>
                  <a:lnTo>
                    <a:pt x="0" y="0"/>
                  </a:lnTo>
                  <a:moveTo>
                    <a:pt x="0" y="0"/>
                  </a:moveTo>
                  <a:lnTo>
                    <a:pt x="237490" y="0"/>
                  </a:lnTo>
                </a:path>
              </a:pathLst>
            </a:custGeom>
            <a:solidFill>
              <a:srgbClr val="FFECC9"/>
            </a:solidFill>
          </p:spPr>
        </p:sp>
        <p:sp>
          <p:nvSpPr>
            <p:cNvPr name="Freeform 13" id="13"/>
            <p:cNvSpPr/>
            <p:nvPr/>
          </p:nvSpPr>
          <p:spPr>
            <a:xfrm flipH="false" flipV="false" rot="0">
              <a:off x="0" y="0"/>
              <a:ext cx="6348730" cy="6350000"/>
            </a:xfrm>
            <a:custGeom>
              <a:avLst/>
              <a:gdLst/>
              <a:ahLst/>
              <a:cxnLst/>
              <a:rect r="r" b="b" t="t" l="l"/>
              <a:pathLst>
                <a:path h="6350000" w="6348730">
                  <a:moveTo>
                    <a:pt x="12700" y="6350000"/>
                  </a:moveTo>
                  <a:cubicBezTo>
                    <a:pt x="6350" y="6350000"/>
                    <a:pt x="0" y="6344920"/>
                    <a:pt x="0" y="6337300"/>
                  </a:cubicBezTo>
                  <a:lnTo>
                    <a:pt x="0" y="12700"/>
                  </a:lnTo>
                  <a:cubicBezTo>
                    <a:pt x="0" y="6350"/>
                    <a:pt x="6350" y="0"/>
                    <a:pt x="12700" y="0"/>
                  </a:cubicBezTo>
                  <a:lnTo>
                    <a:pt x="6337300" y="0"/>
                  </a:lnTo>
                  <a:cubicBezTo>
                    <a:pt x="6341110" y="0"/>
                    <a:pt x="6344920" y="1270"/>
                    <a:pt x="6346190" y="5080"/>
                  </a:cubicBezTo>
                  <a:cubicBezTo>
                    <a:pt x="6348730" y="7620"/>
                    <a:pt x="6348730" y="10160"/>
                    <a:pt x="6348730" y="13970"/>
                  </a:cubicBezTo>
                  <a:lnTo>
                    <a:pt x="6348730" y="524510"/>
                  </a:lnTo>
                  <a:lnTo>
                    <a:pt x="6348730" y="6337300"/>
                  </a:lnTo>
                  <a:cubicBezTo>
                    <a:pt x="6348730" y="6343650"/>
                    <a:pt x="6343650" y="6350000"/>
                    <a:pt x="6336030" y="6350000"/>
                  </a:cubicBezTo>
                  <a:lnTo>
                    <a:pt x="12700" y="6350000"/>
                  </a:lnTo>
                  <a:close/>
                  <a:moveTo>
                    <a:pt x="6323330" y="6323330"/>
                  </a:moveTo>
                  <a:lnTo>
                    <a:pt x="6323330" y="3892550"/>
                  </a:lnTo>
                  <a:lnTo>
                    <a:pt x="6112510" y="3892550"/>
                  </a:lnTo>
                  <a:lnTo>
                    <a:pt x="6112510" y="6323330"/>
                  </a:lnTo>
                  <a:lnTo>
                    <a:pt x="6323330" y="6323330"/>
                  </a:lnTo>
                  <a:close/>
                  <a:moveTo>
                    <a:pt x="6085840" y="6323330"/>
                  </a:moveTo>
                  <a:lnTo>
                    <a:pt x="6085840" y="537210"/>
                  </a:lnTo>
                  <a:lnTo>
                    <a:pt x="26670" y="537210"/>
                  </a:lnTo>
                  <a:lnTo>
                    <a:pt x="26670" y="6323330"/>
                  </a:lnTo>
                  <a:lnTo>
                    <a:pt x="6085840" y="6323330"/>
                  </a:lnTo>
                  <a:close/>
                  <a:moveTo>
                    <a:pt x="6323330" y="3865880"/>
                  </a:moveTo>
                  <a:lnTo>
                    <a:pt x="6323330" y="1656080"/>
                  </a:lnTo>
                  <a:lnTo>
                    <a:pt x="6112510" y="1656080"/>
                  </a:lnTo>
                  <a:lnTo>
                    <a:pt x="6112510" y="3865880"/>
                  </a:lnTo>
                  <a:lnTo>
                    <a:pt x="6323330" y="3865880"/>
                  </a:lnTo>
                  <a:close/>
                  <a:moveTo>
                    <a:pt x="6323330" y="1629410"/>
                  </a:moveTo>
                  <a:lnTo>
                    <a:pt x="6323330" y="537210"/>
                  </a:lnTo>
                  <a:lnTo>
                    <a:pt x="6112510" y="537210"/>
                  </a:lnTo>
                  <a:lnTo>
                    <a:pt x="6112510" y="1629410"/>
                  </a:lnTo>
                  <a:lnTo>
                    <a:pt x="6323330" y="1629410"/>
                  </a:lnTo>
                  <a:close/>
                  <a:moveTo>
                    <a:pt x="6324600" y="511810"/>
                  </a:moveTo>
                  <a:lnTo>
                    <a:pt x="6324600" y="26670"/>
                  </a:lnTo>
                  <a:lnTo>
                    <a:pt x="26670" y="26670"/>
                  </a:lnTo>
                  <a:lnTo>
                    <a:pt x="26670" y="511810"/>
                  </a:lnTo>
                  <a:lnTo>
                    <a:pt x="6324600" y="511810"/>
                  </a:lnTo>
                  <a:close/>
                  <a:moveTo>
                    <a:pt x="5888990" y="421640"/>
                  </a:moveTo>
                  <a:cubicBezTo>
                    <a:pt x="5882640" y="421640"/>
                    <a:pt x="5876290" y="416560"/>
                    <a:pt x="5876290" y="408940"/>
                  </a:cubicBezTo>
                  <a:lnTo>
                    <a:pt x="5876290" y="129540"/>
                  </a:lnTo>
                  <a:cubicBezTo>
                    <a:pt x="5876290" y="121920"/>
                    <a:pt x="5882640" y="116840"/>
                    <a:pt x="5888990" y="116840"/>
                  </a:cubicBezTo>
                  <a:lnTo>
                    <a:pt x="6168390" y="116840"/>
                  </a:lnTo>
                  <a:cubicBezTo>
                    <a:pt x="6174740" y="116840"/>
                    <a:pt x="6181090" y="121920"/>
                    <a:pt x="6181090" y="129540"/>
                  </a:cubicBezTo>
                  <a:lnTo>
                    <a:pt x="6181090" y="408940"/>
                  </a:lnTo>
                  <a:cubicBezTo>
                    <a:pt x="6181090" y="415290"/>
                    <a:pt x="6176010" y="421640"/>
                    <a:pt x="6168390" y="421640"/>
                  </a:cubicBezTo>
                  <a:lnTo>
                    <a:pt x="5888990" y="421640"/>
                  </a:lnTo>
                  <a:close/>
                  <a:moveTo>
                    <a:pt x="6155690" y="394970"/>
                  </a:moveTo>
                  <a:lnTo>
                    <a:pt x="6155690" y="142240"/>
                  </a:lnTo>
                  <a:lnTo>
                    <a:pt x="5902960" y="142240"/>
                  </a:lnTo>
                  <a:lnTo>
                    <a:pt x="5902960" y="394970"/>
                  </a:lnTo>
                  <a:cubicBezTo>
                    <a:pt x="5902960" y="394970"/>
                    <a:pt x="6155690" y="394970"/>
                    <a:pt x="6155690" y="394970"/>
                  </a:cubicBezTo>
                  <a:close/>
                  <a:moveTo>
                    <a:pt x="5476240" y="421640"/>
                  </a:moveTo>
                  <a:cubicBezTo>
                    <a:pt x="5469890" y="421640"/>
                    <a:pt x="5463540" y="416560"/>
                    <a:pt x="5463540" y="408940"/>
                  </a:cubicBezTo>
                  <a:lnTo>
                    <a:pt x="5463540" y="129540"/>
                  </a:lnTo>
                  <a:cubicBezTo>
                    <a:pt x="5463540" y="123190"/>
                    <a:pt x="5468620" y="116840"/>
                    <a:pt x="5476240" y="116840"/>
                  </a:cubicBezTo>
                  <a:lnTo>
                    <a:pt x="5755640" y="116840"/>
                  </a:lnTo>
                  <a:cubicBezTo>
                    <a:pt x="5760720" y="116840"/>
                    <a:pt x="5764530" y="118110"/>
                    <a:pt x="5765800" y="120650"/>
                  </a:cubicBezTo>
                  <a:cubicBezTo>
                    <a:pt x="5768340" y="123190"/>
                    <a:pt x="5768340" y="125730"/>
                    <a:pt x="5768340" y="129540"/>
                  </a:cubicBezTo>
                  <a:lnTo>
                    <a:pt x="5768340" y="407670"/>
                  </a:lnTo>
                  <a:cubicBezTo>
                    <a:pt x="5768340" y="414020"/>
                    <a:pt x="5763260" y="420370"/>
                    <a:pt x="5755640" y="420370"/>
                  </a:cubicBezTo>
                  <a:lnTo>
                    <a:pt x="5476240" y="420370"/>
                  </a:lnTo>
                  <a:lnTo>
                    <a:pt x="5476240" y="421640"/>
                  </a:lnTo>
                  <a:close/>
                  <a:moveTo>
                    <a:pt x="5741670" y="394970"/>
                  </a:moveTo>
                  <a:lnTo>
                    <a:pt x="5741670" y="142240"/>
                  </a:lnTo>
                  <a:lnTo>
                    <a:pt x="5488940" y="142240"/>
                  </a:lnTo>
                  <a:lnTo>
                    <a:pt x="5488940" y="394970"/>
                  </a:lnTo>
                  <a:cubicBezTo>
                    <a:pt x="5488940" y="394970"/>
                    <a:pt x="5741670" y="394970"/>
                    <a:pt x="5741670" y="394970"/>
                  </a:cubicBezTo>
                  <a:close/>
                  <a:moveTo>
                    <a:pt x="5062220" y="421640"/>
                  </a:moveTo>
                  <a:cubicBezTo>
                    <a:pt x="5055870" y="421640"/>
                    <a:pt x="5049520" y="416560"/>
                    <a:pt x="5049520" y="408940"/>
                  </a:cubicBezTo>
                  <a:lnTo>
                    <a:pt x="5049520" y="129540"/>
                  </a:lnTo>
                  <a:cubicBezTo>
                    <a:pt x="5049520" y="123190"/>
                    <a:pt x="5054600" y="116840"/>
                    <a:pt x="5062220" y="116840"/>
                  </a:cubicBezTo>
                  <a:lnTo>
                    <a:pt x="5341620" y="116840"/>
                  </a:lnTo>
                  <a:cubicBezTo>
                    <a:pt x="5346700" y="116840"/>
                    <a:pt x="5350510" y="118110"/>
                    <a:pt x="5351780" y="120650"/>
                  </a:cubicBezTo>
                  <a:cubicBezTo>
                    <a:pt x="5354320" y="123190"/>
                    <a:pt x="5354320" y="125730"/>
                    <a:pt x="5354320" y="129540"/>
                  </a:cubicBezTo>
                  <a:lnTo>
                    <a:pt x="5354320" y="407670"/>
                  </a:lnTo>
                  <a:cubicBezTo>
                    <a:pt x="5354320" y="414020"/>
                    <a:pt x="5349240" y="420370"/>
                    <a:pt x="5341620" y="420370"/>
                  </a:cubicBezTo>
                  <a:lnTo>
                    <a:pt x="5062220" y="420370"/>
                  </a:lnTo>
                  <a:lnTo>
                    <a:pt x="5062220" y="421640"/>
                  </a:lnTo>
                  <a:close/>
                  <a:moveTo>
                    <a:pt x="5328920" y="394970"/>
                  </a:moveTo>
                  <a:lnTo>
                    <a:pt x="5328920" y="142240"/>
                  </a:lnTo>
                  <a:lnTo>
                    <a:pt x="5076190" y="142240"/>
                  </a:lnTo>
                  <a:lnTo>
                    <a:pt x="5076190" y="394970"/>
                  </a:lnTo>
                  <a:cubicBezTo>
                    <a:pt x="5076190" y="394970"/>
                    <a:pt x="5328920" y="394970"/>
                    <a:pt x="5328920" y="394970"/>
                  </a:cubicBezTo>
                  <a:close/>
                  <a:moveTo>
                    <a:pt x="6098540" y="351790"/>
                  </a:moveTo>
                  <a:cubicBezTo>
                    <a:pt x="6096000" y="351790"/>
                    <a:pt x="6092190" y="350520"/>
                    <a:pt x="6089650" y="349250"/>
                  </a:cubicBezTo>
                  <a:lnTo>
                    <a:pt x="6028690" y="288290"/>
                  </a:lnTo>
                  <a:lnTo>
                    <a:pt x="5967730" y="349250"/>
                  </a:lnTo>
                  <a:cubicBezTo>
                    <a:pt x="5963920" y="353060"/>
                    <a:pt x="5961380" y="353060"/>
                    <a:pt x="5958840" y="353060"/>
                  </a:cubicBezTo>
                  <a:cubicBezTo>
                    <a:pt x="5956300" y="353060"/>
                    <a:pt x="5952490" y="351790"/>
                    <a:pt x="5949950" y="350520"/>
                  </a:cubicBezTo>
                  <a:cubicBezTo>
                    <a:pt x="5944870" y="345440"/>
                    <a:pt x="5944870" y="336550"/>
                    <a:pt x="5948680" y="331470"/>
                  </a:cubicBezTo>
                  <a:lnTo>
                    <a:pt x="6009640" y="270510"/>
                  </a:lnTo>
                  <a:lnTo>
                    <a:pt x="5948680" y="209550"/>
                  </a:lnTo>
                  <a:cubicBezTo>
                    <a:pt x="5943600" y="204470"/>
                    <a:pt x="5943600" y="195580"/>
                    <a:pt x="5948680" y="190500"/>
                  </a:cubicBezTo>
                  <a:cubicBezTo>
                    <a:pt x="5951220" y="187960"/>
                    <a:pt x="5953760" y="186690"/>
                    <a:pt x="5957570" y="186690"/>
                  </a:cubicBezTo>
                  <a:cubicBezTo>
                    <a:pt x="5961380" y="186690"/>
                    <a:pt x="5965190" y="187960"/>
                    <a:pt x="5966460" y="190500"/>
                  </a:cubicBezTo>
                  <a:lnTo>
                    <a:pt x="6027420" y="251460"/>
                  </a:lnTo>
                  <a:lnTo>
                    <a:pt x="6088380" y="190500"/>
                  </a:lnTo>
                  <a:cubicBezTo>
                    <a:pt x="6090920" y="187960"/>
                    <a:pt x="6093460" y="186690"/>
                    <a:pt x="6097270" y="186690"/>
                  </a:cubicBezTo>
                  <a:cubicBezTo>
                    <a:pt x="6101080" y="186690"/>
                    <a:pt x="6104890" y="187960"/>
                    <a:pt x="6106160" y="190500"/>
                  </a:cubicBezTo>
                  <a:cubicBezTo>
                    <a:pt x="6108700" y="193040"/>
                    <a:pt x="6109970" y="196850"/>
                    <a:pt x="6109970" y="201930"/>
                  </a:cubicBezTo>
                  <a:cubicBezTo>
                    <a:pt x="6109970" y="205740"/>
                    <a:pt x="6108700" y="208280"/>
                    <a:pt x="6106160" y="209550"/>
                  </a:cubicBezTo>
                  <a:lnTo>
                    <a:pt x="6046470" y="269240"/>
                  </a:lnTo>
                  <a:lnTo>
                    <a:pt x="6107430" y="330200"/>
                  </a:lnTo>
                  <a:cubicBezTo>
                    <a:pt x="6112510" y="335280"/>
                    <a:pt x="6112510" y="344170"/>
                    <a:pt x="6107430" y="349250"/>
                  </a:cubicBezTo>
                  <a:cubicBezTo>
                    <a:pt x="6104890" y="351790"/>
                    <a:pt x="6101080" y="351790"/>
                    <a:pt x="6098540" y="351790"/>
                  </a:cubicBezTo>
                  <a:close/>
                  <a:moveTo>
                    <a:pt x="5538470" y="351790"/>
                  </a:moveTo>
                  <a:cubicBezTo>
                    <a:pt x="5532120" y="351790"/>
                    <a:pt x="5525770" y="345440"/>
                    <a:pt x="5525770" y="339090"/>
                  </a:cubicBezTo>
                  <a:lnTo>
                    <a:pt x="5525770" y="199390"/>
                  </a:lnTo>
                  <a:cubicBezTo>
                    <a:pt x="5525770" y="193040"/>
                    <a:pt x="5530850" y="186690"/>
                    <a:pt x="5538470" y="186690"/>
                  </a:cubicBezTo>
                  <a:lnTo>
                    <a:pt x="5692140" y="186690"/>
                  </a:lnTo>
                  <a:cubicBezTo>
                    <a:pt x="5698490" y="186690"/>
                    <a:pt x="5704840" y="191770"/>
                    <a:pt x="5704840" y="199390"/>
                  </a:cubicBezTo>
                  <a:lnTo>
                    <a:pt x="5704840" y="339090"/>
                  </a:lnTo>
                  <a:cubicBezTo>
                    <a:pt x="5704840" y="345440"/>
                    <a:pt x="5699760" y="351790"/>
                    <a:pt x="5692140" y="351790"/>
                  </a:cubicBezTo>
                  <a:lnTo>
                    <a:pt x="5538470" y="351790"/>
                  </a:lnTo>
                  <a:close/>
                  <a:moveTo>
                    <a:pt x="5679440" y="325120"/>
                  </a:moveTo>
                  <a:lnTo>
                    <a:pt x="5679440" y="245110"/>
                  </a:lnTo>
                  <a:lnTo>
                    <a:pt x="5551170" y="245110"/>
                  </a:lnTo>
                  <a:lnTo>
                    <a:pt x="5551170" y="325120"/>
                  </a:lnTo>
                  <a:cubicBezTo>
                    <a:pt x="5551170" y="325120"/>
                    <a:pt x="5679440" y="325120"/>
                    <a:pt x="5679440" y="325120"/>
                  </a:cubicBezTo>
                  <a:close/>
                  <a:moveTo>
                    <a:pt x="5116830" y="351790"/>
                  </a:moveTo>
                  <a:cubicBezTo>
                    <a:pt x="5109210" y="351790"/>
                    <a:pt x="5104130" y="345440"/>
                    <a:pt x="5104130" y="339090"/>
                  </a:cubicBezTo>
                  <a:cubicBezTo>
                    <a:pt x="5104130" y="331470"/>
                    <a:pt x="5110480" y="326390"/>
                    <a:pt x="5116830" y="326390"/>
                  </a:cubicBezTo>
                  <a:lnTo>
                    <a:pt x="5288280" y="326390"/>
                  </a:lnTo>
                  <a:cubicBezTo>
                    <a:pt x="5295900" y="326390"/>
                    <a:pt x="5300980" y="332740"/>
                    <a:pt x="5300980" y="339090"/>
                  </a:cubicBezTo>
                  <a:cubicBezTo>
                    <a:pt x="5300980" y="346710"/>
                    <a:pt x="5294630" y="351790"/>
                    <a:pt x="5288280" y="351790"/>
                  </a:cubicBezTo>
                  <a:lnTo>
                    <a:pt x="5116830" y="351790"/>
                  </a:lnTo>
                  <a:close/>
                </a:path>
              </a:pathLst>
            </a:custGeom>
            <a:solidFill>
              <a:srgbClr val="E5645E"/>
            </a:solidFill>
          </p:spPr>
        </p:sp>
      </p:grpSp>
      <p:grpSp>
        <p:nvGrpSpPr>
          <p:cNvPr name="Group 14" id="14"/>
          <p:cNvGrpSpPr/>
          <p:nvPr/>
        </p:nvGrpSpPr>
        <p:grpSpPr>
          <a:xfrm rot="0">
            <a:off x="3289171" y="5359634"/>
            <a:ext cx="7815853" cy="2462949"/>
            <a:chOff x="0" y="0"/>
            <a:chExt cx="10421138" cy="3283932"/>
          </a:xfrm>
        </p:grpSpPr>
        <p:sp>
          <p:nvSpPr>
            <p:cNvPr name="TextBox 15" id="15"/>
            <p:cNvSpPr txBox="true"/>
            <p:nvPr/>
          </p:nvSpPr>
          <p:spPr>
            <a:xfrm rot="0">
              <a:off x="0" y="2683223"/>
              <a:ext cx="10421138" cy="600709"/>
            </a:xfrm>
            <a:prstGeom prst="rect">
              <a:avLst/>
            </a:prstGeom>
          </p:spPr>
          <p:txBody>
            <a:bodyPr anchor="t" rtlCol="false" tIns="0" lIns="0" bIns="0" rIns="0">
              <a:spAutoFit/>
            </a:bodyPr>
            <a:lstStyle/>
            <a:p>
              <a:pPr algn="ctr">
                <a:lnSpc>
                  <a:spcPts val="3780"/>
                </a:lnSpc>
              </a:pPr>
            </a:p>
          </p:txBody>
        </p:sp>
        <p:sp>
          <p:nvSpPr>
            <p:cNvPr name="TextBox 16" id="16"/>
            <p:cNvSpPr txBox="true"/>
            <p:nvPr/>
          </p:nvSpPr>
          <p:spPr>
            <a:xfrm rot="0">
              <a:off x="0" y="9"/>
              <a:ext cx="10421138" cy="2260600"/>
            </a:xfrm>
            <a:prstGeom prst="rect">
              <a:avLst/>
            </a:prstGeom>
          </p:spPr>
          <p:txBody>
            <a:bodyPr anchor="t" rtlCol="false" tIns="0" lIns="0" bIns="0" rIns="0">
              <a:spAutoFit/>
            </a:bodyPr>
            <a:lstStyle/>
            <a:p>
              <a:pPr algn="ctr">
                <a:lnSpc>
                  <a:spcPts val="6720"/>
                </a:lnSpc>
                <a:spcBef>
                  <a:spcPct val="0"/>
                </a:spcBef>
              </a:pPr>
              <a:r>
                <a:rPr lang="en-US" b="true" sz="5600">
                  <a:solidFill>
                    <a:srgbClr val="E5645E"/>
                  </a:solidFill>
                  <a:latin typeface="Saira Bold"/>
                  <a:ea typeface="Saira Bold"/>
                  <a:cs typeface="Saira Bold"/>
                  <a:sym typeface="Saira Bold"/>
                </a:rPr>
                <a:t>Cảm ơn thầy và các bạn đã lắng nghe</a:t>
              </a:r>
            </a:p>
          </p:txBody>
        </p:sp>
      </p:grpSp>
    </p:spTree>
  </p:cSld>
  <p:clrMapOvr>
    <a:masterClrMapping/>
  </p:clrMapOvr>
  <p:transition spd="slow">
    <p:cover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3559619" y="2780674"/>
            <a:ext cx="8713447" cy="3848619"/>
            <a:chOff x="0" y="0"/>
            <a:chExt cx="11617929" cy="5131491"/>
          </a:xfrm>
        </p:grpSpPr>
        <p:sp>
          <p:nvSpPr>
            <p:cNvPr name="TextBox 9" id="9"/>
            <p:cNvSpPr txBox="true"/>
            <p:nvPr/>
          </p:nvSpPr>
          <p:spPr>
            <a:xfrm rot="0">
              <a:off x="0" y="1653809"/>
              <a:ext cx="11617929" cy="3477683"/>
            </a:xfrm>
            <a:prstGeom prst="rect">
              <a:avLst/>
            </a:prstGeom>
          </p:spPr>
          <p:txBody>
            <a:bodyPr anchor="t" rtlCol="false" tIns="0" lIns="0" bIns="0" rIns="0">
              <a:spAutoFit/>
            </a:bodyPr>
            <a:lstStyle/>
            <a:p>
              <a:pPr algn="just">
                <a:lnSpc>
                  <a:spcPts val="3500"/>
                </a:lnSpc>
              </a:pPr>
              <a:r>
                <a:rPr lang="en-US" b="true" sz="2500">
                  <a:solidFill>
                    <a:srgbClr val="E5645E"/>
                  </a:solidFill>
                  <a:latin typeface="Asap Medium"/>
                  <a:ea typeface="Asap Medium"/>
                  <a:cs typeface="Asap Medium"/>
                  <a:sym typeface="Asap Medium"/>
                </a:rPr>
                <a:t>Bài toán image captioning (tạo chú thích cho hình ảnh) là một lĩnh vực rất hấp dẫn trong thị giác máy tính và xử lý ngôn ngữ tự nhiên. Đây là một bài toán phức tạp, đòi hỏi máy tính không chỉ hiểu được nội dung của hình ảnh mà còn có khả năng diễn đạt chúng bằng ngôn ngữ tự nhiên một cách chính xác và mạch lạc.</a:t>
              </a:r>
            </a:p>
          </p:txBody>
        </p:sp>
        <p:sp>
          <p:nvSpPr>
            <p:cNvPr name="TextBox 10" id="10"/>
            <p:cNvSpPr txBox="true"/>
            <p:nvPr/>
          </p:nvSpPr>
          <p:spPr>
            <a:xfrm rot="0">
              <a:off x="0" y="9525"/>
              <a:ext cx="11617929" cy="1285875"/>
            </a:xfrm>
            <a:prstGeom prst="rect">
              <a:avLst/>
            </a:prstGeom>
          </p:spPr>
          <p:txBody>
            <a:bodyPr anchor="t" rtlCol="false" tIns="0" lIns="0" bIns="0" rIns="0">
              <a:spAutoFit/>
            </a:bodyPr>
            <a:lstStyle/>
            <a:p>
              <a:pPr algn="l">
                <a:lnSpc>
                  <a:spcPts val="7679"/>
                </a:lnSpc>
                <a:spcBef>
                  <a:spcPct val="0"/>
                </a:spcBef>
              </a:pPr>
              <a:r>
                <a:rPr lang="en-US" b="true" sz="6399">
                  <a:solidFill>
                    <a:srgbClr val="E5645E"/>
                  </a:solidFill>
                  <a:latin typeface="Saira Bold"/>
                  <a:ea typeface="Saira Bold"/>
                  <a:cs typeface="Saira Bold"/>
                  <a:sym typeface="Saira Bold"/>
                </a:rPr>
                <a:t>Mô tả bài toán</a:t>
              </a:r>
            </a:p>
          </p:txBody>
        </p:sp>
      </p:grpSp>
    </p:spTree>
  </p:cSld>
  <p:clrMapOvr>
    <a:masterClrMapping/>
  </p:clrMapOvr>
  <p:transition spd="slow">
    <p:cover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3618557" y="4570320"/>
            <a:ext cx="11050885" cy="4432582"/>
          </a:xfrm>
          <a:custGeom>
            <a:avLst/>
            <a:gdLst/>
            <a:ahLst/>
            <a:cxnLst/>
            <a:rect r="r" b="b" t="t" l="l"/>
            <a:pathLst>
              <a:path h="4432582" w="11050885">
                <a:moveTo>
                  <a:pt x="0" y="0"/>
                </a:moveTo>
                <a:lnTo>
                  <a:pt x="11050886" y="0"/>
                </a:lnTo>
                <a:lnTo>
                  <a:pt x="11050886" y="4432582"/>
                </a:lnTo>
                <a:lnTo>
                  <a:pt x="0" y="4432582"/>
                </a:lnTo>
                <a:lnTo>
                  <a:pt x="0" y="0"/>
                </a:lnTo>
                <a:close/>
              </a:path>
            </a:pathLst>
          </a:custGeom>
          <a:blipFill>
            <a:blip r:embed="rId8"/>
            <a:stretch>
              <a:fillRect l="0" t="0" r="0" b="0"/>
            </a:stretch>
          </a:blipFill>
        </p:spPr>
      </p:sp>
      <p:grpSp>
        <p:nvGrpSpPr>
          <p:cNvPr name="Group 9" id="9"/>
          <p:cNvGrpSpPr/>
          <p:nvPr/>
        </p:nvGrpSpPr>
        <p:grpSpPr>
          <a:xfrm rot="0">
            <a:off x="3785707" y="2255226"/>
            <a:ext cx="8713447" cy="2096019"/>
            <a:chOff x="0" y="0"/>
            <a:chExt cx="11617929" cy="2794691"/>
          </a:xfrm>
        </p:grpSpPr>
        <p:sp>
          <p:nvSpPr>
            <p:cNvPr name="TextBox 10" id="10"/>
            <p:cNvSpPr txBox="true"/>
            <p:nvPr/>
          </p:nvSpPr>
          <p:spPr>
            <a:xfrm rot="0">
              <a:off x="0" y="1653809"/>
              <a:ext cx="11617929" cy="1140883"/>
            </a:xfrm>
            <a:prstGeom prst="rect">
              <a:avLst/>
            </a:prstGeom>
          </p:spPr>
          <p:txBody>
            <a:bodyPr anchor="t" rtlCol="false" tIns="0" lIns="0" bIns="0" rIns="0">
              <a:spAutoFit/>
            </a:bodyPr>
            <a:lstStyle/>
            <a:p>
              <a:pPr algn="l" marL="539753" indent="-269876" lvl="1">
                <a:lnSpc>
                  <a:spcPts val="3500"/>
                </a:lnSpc>
                <a:buFont typeface="Arial"/>
                <a:buChar char="•"/>
              </a:pPr>
              <a:r>
                <a:rPr lang="en-US" b="true" sz="2500">
                  <a:solidFill>
                    <a:srgbClr val="E5645E"/>
                  </a:solidFill>
                  <a:latin typeface="Asap Medium"/>
                  <a:ea typeface="Asap Medium"/>
                  <a:cs typeface="Asap Medium"/>
                  <a:sym typeface="Asap Medium"/>
                </a:rPr>
                <a:t>Input: Hình ảnh</a:t>
              </a:r>
            </a:p>
            <a:p>
              <a:pPr algn="l" marL="539753" indent="-269876" lvl="1">
                <a:lnSpc>
                  <a:spcPts val="3500"/>
                </a:lnSpc>
                <a:buFont typeface="Arial"/>
                <a:buChar char="•"/>
              </a:pPr>
              <a:r>
                <a:rPr lang="en-US" b="true" sz="2500">
                  <a:solidFill>
                    <a:srgbClr val="E5645E"/>
                  </a:solidFill>
                  <a:latin typeface="Asap Medium"/>
                  <a:ea typeface="Asap Medium"/>
                  <a:cs typeface="Asap Medium"/>
                  <a:sym typeface="Asap Medium"/>
                </a:rPr>
                <a:t>Output: Câu mô tả nội dung hình ảnh</a:t>
              </a:r>
            </a:p>
          </p:txBody>
        </p:sp>
        <p:sp>
          <p:nvSpPr>
            <p:cNvPr name="TextBox 11" id="11"/>
            <p:cNvSpPr txBox="true"/>
            <p:nvPr/>
          </p:nvSpPr>
          <p:spPr>
            <a:xfrm rot="0">
              <a:off x="0" y="9525"/>
              <a:ext cx="11617929" cy="1285875"/>
            </a:xfrm>
            <a:prstGeom prst="rect">
              <a:avLst/>
            </a:prstGeom>
          </p:spPr>
          <p:txBody>
            <a:bodyPr anchor="t" rtlCol="false" tIns="0" lIns="0" bIns="0" rIns="0">
              <a:spAutoFit/>
            </a:bodyPr>
            <a:lstStyle/>
            <a:p>
              <a:pPr algn="l">
                <a:lnSpc>
                  <a:spcPts val="7679"/>
                </a:lnSpc>
                <a:spcBef>
                  <a:spcPct val="0"/>
                </a:spcBef>
              </a:pPr>
              <a:r>
                <a:rPr lang="en-US" b="true" sz="6399">
                  <a:solidFill>
                    <a:srgbClr val="E5645E"/>
                  </a:solidFill>
                  <a:latin typeface="Saira Bold"/>
                  <a:ea typeface="Saira Bold"/>
                  <a:cs typeface="Saira Bold"/>
                  <a:sym typeface="Saira Bold"/>
                </a:rPr>
                <a:t>Mô tả bài toán</a:t>
              </a:r>
            </a:p>
          </p:txBody>
        </p:sp>
      </p:grpSp>
    </p:spTree>
  </p:cSld>
  <p:clrMapOvr>
    <a:masterClrMapping/>
  </p:clrMapOvr>
  <p:transition spd="slow">
    <p:cover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3549099" y="2532923"/>
            <a:ext cx="8713447" cy="2972319"/>
            <a:chOff x="0" y="0"/>
            <a:chExt cx="11617929" cy="3963091"/>
          </a:xfrm>
        </p:grpSpPr>
        <p:sp>
          <p:nvSpPr>
            <p:cNvPr name="TextBox 9" id="9"/>
            <p:cNvSpPr txBox="true"/>
            <p:nvPr/>
          </p:nvSpPr>
          <p:spPr>
            <a:xfrm rot="0">
              <a:off x="0" y="1653809"/>
              <a:ext cx="11617929" cy="2309283"/>
            </a:xfrm>
            <a:prstGeom prst="rect">
              <a:avLst/>
            </a:prstGeom>
          </p:spPr>
          <p:txBody>
            <a:bodyPr anchor="t" rtlCol="false" tIns="0" lIns="0" bIns="0" rIns="0">
              <a:spAutoFit/>
            </a:bodyPr>
            <a:lstStyle/>
            <a:p>
              <a:pPr algn="l" marL="539753" indent="-269876" lvl="1">
                <a:lnSpc>
                  <a:spcPts val="3500"/>
                </a:lnSpc>
                <a:buFont typeface="Arial"/>
                <a:buChar char="•"/>
              </a:pPr>
              <a:r>
                <a:rPr lang="en-US" b="true" sz="2500">
                  <a:solidFill>
                    <a:srgbClr val="E5645E"/>
                  </a:solidFill>
                  <a:latin typeface="Asap Medium"/>
                  <a:ea typeface="Asap Medium"/>
                  <a:cs typeface="Asap Medium"/>
                  <a:sym typeface="Asap Medium"/>
                </a:rPr>
                <a:t>Tìm kiếm hình ảnh dựa trên văn bản</a:t>
              </a:r>
            </a:p>
            <a:p>
              <a:pPr algn="l" marL="539753" indent="-269876" lvl="1">
                <a:lnSpc>
                  <a:spcPts val="3500"/>
                </a:lnSpc>
                <a:buFont typeface="Arial"/>
                <a:buChar char="•"/>
              </a:pPr>
              <a:r>
                <a:rPr lang="en-US" b="true" sz="2500">
                  <a:solidFill>
                    <a:srgbClr val="E5645E"/>
                  </a:solidFill>
                  <a:latin typeface="Asap Medium"/>
                  <a:ea typeface="Asap Medium"/>
                  <a:cs typeface="Asap Medium"/>
                  <a:sym typeface="Asap Medium"/>
                </a:rPr>
                <a:t>Hỗ trợ người khuyết tật</a:t>
              </a:r>
            </a:p>
            <a:p>
              <a:pPr algn="l" marL="539753" indent="-269876" lvl="1">
                <a:lnSpc>
                  <a:spcPts val="3500"/>
                </a:lnSpc>
                <a:buFont typeface="Arial"/>
                <a:buChar char="•"/>
              </a:pPr>
              <a:r>
                <a:rPr lang="en-US" b="true" sz="2500">
                  <a:solidFill>
                    <a:srgbClr val="E5645E"/>
                  </a:solidFill>
                  <a:latin typeface="Asap Medium"/>
                  <a:ea typeface="Asap Medium"/>
                  <a:cs typeface="Asap Medium"/>
                  <a:sym typeface="Asap Medium"/>
                </a:rPr>
                <a:t>Truyền thông xã hội</a:t>
              </a:r>
            </a:p>
            <a:p>
              <a:pPr algn="l" marL="539753" indent="-269876" lvl="1">
                <a:lnSpc>
                  <a:spcPts val="3500"/>
                </a:lnSpc>
                <a:buFont typeface="Arial"/>
                <a:buChar char="•"/>
              </a:pPr>
              <a:r>
                <a:rPr lang="en-US" b="true" sz="2500">
                  <a:solidFill>
                    <a:srgbClr val="E5645E"/>
                  </a:solidFill>
                  <a:latin typeface="Asap Medium"/>
                  <a:ea typeface="Asap Medium"/>
                  <a:cs typeface="Asap Medium"/>
                  <a:sym typeface="Asap Medium"/>
                </a:rPr>
                <a:t>Phân tích hình ảnh y tế</a:t>
              </a:r>
            </a:p>
          </p:txBody>
        </p:sp>
        <p:sp>
          <p:nvSpPr>
            <p:cNvPr name="TextBox 10" id="10"/>
            <p:cNvSpPr txBox="true"/>
            <p:nvPr/>
          </p:nvSpPr>
          <p:spPr>
            <a:xfrm rot="0">
              <a:off x="0" y="9525"/>
              <a:ext cx="11617929" cy="1285875"/>
            </a:xfrm>
            <a:prstGeom prst="rect">
              <a:avLst/>
            </a:prstGeom>
          </p:spPr>
          <p:txBody>
            <a:bodyPr anchor="t" rtlCol="false" tIns="0" lIns="0" bIns="0" rIns="0">
              <a:spAutoFit/>
            </a:bodyPr>
            <a:lstStyle/>
            <a:p>
              <a:pPr algn="l">
                <a:lnSpc>
                  <a:spcPts val="7679"/>
                </a:lnSpc>
                <a:spcBef>
                  <a:spcPct val="0"/>
                </a:spcBef>
              </a:pPr>
              <a:r>
                <a:rPr lang="en-US" b="true" sz="6399">
                  <a:solidFill>
                    <a:srgbClr val="E5645E"/>
                  </a:solidFill>
                  <a:latin typeface="Saira Bold"/>
                  <a:ea typeface="Saira Bold"/>
                  <a:cs typeface="Saira Bold"/>
                  <a:sym typeface="Saira Bold"/>
                </a:rPr>
                <a:t>Ứng dụng</a:t>
              </a:r>
            </a:p>
          </p:txBody>
        </p:sp>
      </p:grpSp>
    </p:spTree>
  </p:cSld>
  <p:clrMapOvr>
    <a:masterClrMapping/>
  </p:clrMapOvr>
  <p:transition spd="slow">
    <p:cover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3808316" y="2542672"/>
            <a:ext cx="8713447" cy="3848619"/>
            <a:chOff x="0" y="0"/>
            <a:chExt cx="11617929" cy="5131491"/>
          </a:xfrm>
        </p:grpSpPr>
        <p:sp>
          <p:nvSpPr>
            <p:cNvPr name="TextBox 9" id="9"/>
            <p:cNvSpPr txBox="true"/>
            <p:nvPr/>
          </p:nvSpPr>
          <p:spPr>
            <a:xfrm rot="0">
              <a:off x="0" y="1653809"/>
              <a:ext cx="11617929" cy="3477683"/>
            </a:xfrm>
            <a:prstGeom prst="rect">
              <a:avLst/>
            </a:prstGeom>
          </p:spPr>
          <p:txBody>
            <a:bodyPr anchor="t" rtlCol="false" tIns="0" lIns="0" bIns="0" rIns="0">
              <a:spAutoFit/>
            </a:bodyPr>
            <a:lstStyle/>
            <a:p>
              <a:pPr algn="l" marL="539753" indent="-269876" lvl="1">
                <a:lnSpc>
                  <a:spcPts val="3500"/>
                </a:lnSpc>
                <a:buFont typeface="Arial"/>
                <a:buChar char="•"/>
              </a:pPr>
              <a:r>
                <a:rPr lang="en-US" b="true" sz="2500">
                  <a:solidFill>
                    <a:srgbClr val="E5645E"/>
                  </a:solidFill>
                  <a:latin typeface="Asap Medium"/>
                  <a:ea typeface="Asap Medium"/>
                  <a:cs typeface="Asap Medium"/>
                  <a:sym typeface="Asap Medium"/>
                </a:rPr>
                <a:t>Nhiều cách diễn đạt</a:t>
              </a:r>
            </a:p>
            <a:p>
              <a:pPr algn="l" marL="539753" indent="-269876" lvl="1">
                <a:lnSpc>
                  <a:spcPts val="3500"/>
                </a:lnSpc>
                <a:buFont typeface="Arial"/>
                <a:buChar char="•"/>
              </a:pPr>
              <a:r>
                <a:rPr lang="en-US" b="true" sz="2500">
                  <a:solidFill>
                    <a:srgbClr val="E5645E"/>
                  </a:solidFill>
                  <a:latin typeface="Asap Medium"/>
                  <a:ea typeface="Asap Medium"/>
                  <a:cs typeface="Asap Medium"/>
                  <a:sym typeface="Asap Medium"/>
                </a:rPr>
                <a:t>Chi tiết phức tạp</a:t>
              </a:r>
            </a:p>
            <a:p>
              <a:pPr algn="l" marL="539753" indent="-269876" lvl="1">
                <a:lnSpc>
                  <a:spcPts val="3500"/>
                </a:lnSpc>
                <a:buFont typeface="Arial"/>
                <a:buChar char="•"/>
              </a:pPr>
              <a:r>
                <a:rPr lang="en-US" b="true" sz="2500">
                  <a:solidFill>
                    <a:srgbClr val="E5645E"/>
                  </a:solidFill>
                  <a:latin typeface="Asap Medium"/>
                  <a:ea typeface="Asap Medium"/>
                  <a:cs typeface="Asap Medium"/>
                  <a:sym typeface="Asap Medium"/>
                </a:rPr>
                <a:t>Ngữ cảnh</a:t>
              </a:r>
            </a:p>
            <a:p>
              <a:pPr algn="l" marL="539753" indent="-269876" lvl="1">
                <a:lnSpc>
                  <a:spcPts val="3500"/>
                </a:lnSpc>
                <a:buFont typeface="Arial"/>
                <a:buChar char="•"/>
              </a:pPr>
              <a:r>
                <a:rPr lang="en-US" b="true" sz="2500">
                  <a:solidFill>
                    <a:srgbClr val="E5645E"/>
                  </a:solidFill>
                  <a:latin typeface="Asap Medium"/>
                  <a:ea typeface="Asap Medium"/>
                  <a:cs typeface="Asap Medium"/>
                  <a:sym typeface="Asap Medium"/>
                </a:rPr>
                <a:t>Hình ảnh có nhiều đối tượng, các mối quan hệ phức tạp giữa các đối tượng</a:t>
              </a:r>
            </a:p>
            <a:p>
              <a:pPr algn="l" marL="539753" indent="-269876" lvl="1">
                <a:lnSpc>
                  <a:spcPts val="3500"/>
                </a:lnSpc>
                <a:buFont typeface="Arial"/>
                <a:buChar char="•"/>
              </a:pPr>
              <a:r>
                <a:rPr lang="en-US" b="true" sz="2500">
                  <a:solidFill>
                    <a:srgbClr val="E5645E"/>
                  </a:solidFill>
                  <a:latin typeface="Asap Medium"/>
                  <a:ea typeface="Asap Medium"/>
                  <a:cs typeface="Asap Medium"/>
                  <a:sym typeface="Asap Medium"/>
                </a:rPr>
                <a:t>Hình ảnh có đối tượng nhỏ hoặc bị che khuất</a:t>
              </a:r>
            </a:p>
          </p:txBody>
        </p:sp>
        <p:sp>
          <p:nvSpPr>
            <p:cNvPr name="TextBox 10" id="10"/>
            <p:cNvSpPr txBox="true"/>
            <p:nvPr/>
          </p:nvSpPr>
          <p:spPr>
            <a:xfrm rot="0">
              <a:off x="0" y="9525"/>
              <a:ext cx="11617929" cy="1285875"/>
            </a:xfrm>
            <a:prstGeom prst="rect">
              <a:avLst/>
            </a:prstGeom>
          </p:spPr>
          <p:txBody>
            <a:bodyPr anchor="t" rtlCol="false" tIns="0" lIns="0" bIns="0" rIns="0">
              <a:spAutoFit/>
            </a:bodyPr>
            <a:lstStyle/>
            <a:p>
              <a:pPr algn="l">
                <a:lnSpc>
                  <a:spcPts val="7679"/>
                </a:lnSpc>
                <a:spcBef>
                  <a:spcPct val="0"/>
                </a:spcBef>
              </a:pPr>
              <a:r>
                <a:rPr lang="en-US" b="true" sz="6399">
                  <a:solidFill>
                    <a:srgbClr val="E5645E"/>
                  </a:solidFill>
                  <a:latin typeface="Saira Bold"/>
                  <a:ea typeface="Saira Bold"/>
                  <a:cs typeface="Saira Bold"/>
                  <a:sym typeface="Saira Bold"/>
                </a:rPr>
                <a:t>Thách thức</a:t>
              </a:r>
            </a:p>
          </p:txBody>
        </p:sp>
      </p:grpSp>
    </p:spTree>
  </p:cSld>
  <p:clrMapOvr>
    <a:masterClrMapping/>
  </p:clrMapOvr>
  <p:transition spd="slow">
    <p:cover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ECC9"/>
        </a:solidFill>
      </p:bgPr>
    </p:bg>
    <p:spTree>
      <p:nvGrpSpPr>
        <p:cNvPr id="1" name=""/>
        <p:cNvGrpSpPr/>
        <p:nvPr/>
      </p:nvGrpSpPr>
      <p:grpSpPr>
        <a:xfrm>
          <a:off x="0" y="0"/>
          <a:ext cx="0" cy="0"/>
          <a:chOff x="0" y="0"/>
          <a:chExt cx="0" cy="0"/>
        </a:xfrm>
      </p:grpSpPr>
      <p:grpSp>
        <p:nvGrpSpPr>
          <p:cNvPr name="Group 2" id="2"/>
          <p:cNvGrpSpPr/>
          <p:nvPr/>
        </p:nvGrpSpPr>
        <p:grpSpPr>
          <a:xfrm rot="0">
            <a:off x="1970948" y="1542493"/>
            <a:ext cx="14280979" cy="6179769"/>
            <a:chOff x="0" y="0"/>
            <a:chExt cx="19041306" cy="8239692"/>
          </a:xfrm>
        </p:grpSpPr>
        <p:grpSp>
          <p:nvGrpSpPr>
            <p:cNvPr name="Group 3" id="3"/>
            <p:cNvGrpSpPr/>
            <p:nvPr/>
          </p:nvGrpSpPr>
          <p:grpSpPr>
            <a:xfrm rot="0">
              <a:off x="148027" y="2347862"/>
              <a:ext cx="18760682" cy="5652794"/>
              <a:chOff x="0" y="0"/>
              <a:chExt cx="1844847" cy="555872"/>
            </a:xfrm>
          </p:grpSpPr>
          <p:sp>
            <p:nvSpPr>
              <p:cNvPr name="Freeform 4" id="4"/>
              <p:cNvSpPr/>
              <p:nvPr/>
            </p:nvSpPr>
            <p:spPr>
              <a:xfrm flipH="false" flipV="false" rot="0">
                <a:off x="0" y="0"/>
                <a:ext cx="1844847" cy="555872"/>
              </a:xfrm>
              <a:custGeom>
                <a:avLst/>
                <a:gdLst/>
                <a:ahLst/>
                <a:cxnLst/>
                <a:rect r="r" b="b" t="t" l="l"/>
                <a:pathLst>
                  <a:path h="555872" w="1844847">
                    <a:moveTo>
                      <a:pt x="0" y="0"/>
                    </a:moveTo>
                    <a:lnTo>
                      <a:pt x="1844847" y="0"/>
                    </a:lnTo>
                    <a:lnTo>
                      <a:pt x="1844847" y="555872"/>
                    </a:lnTo>
                    <a:lnTo>
                      <a:pt x="0" y="555872"/>
                    </a:lnTo>
                    <a:close/>
                  </a:path>
                </a:pathLst>
              </a:custGeom>
              <a:solidFill>
                <a:srgbClr val="FFFFFF"/>
              </a:solidFill>
            </p:spPr>
          </p:sp>
        </p:grpSp>
        <p:sp>
          <p:nvSpPr>
            <p:cNvPr name="Freeform 5" id="5"/>
            <p:cNvSpPr/>
            <p:nvPr/>
          </p:nvSpPr>
          <p:spPr>
            <a:xfrm flipH="false" flipV="false" rot="0">
              <a:off x="0" y="0"/>
              <a:ext cx="19041306" cy="8239692"/>
            </a:xfrm>
            <a:custGeom>
              <a:avLst/>
              <a:gdLst/>
              <a:ahLst/>
              <a:cxnLst/>
              <a:rect r="r" b="b" t="t" l="l"/>
              <a:pathLst>
                <a:path h="8239692" w="19041306">
                  <a:moveTo>
                    <a:pt x="0" y="0"/>
                  </a:moveTo>
                  <a:lnTo>
                    <a:pt x="19041306" y="0"/>
                  </a:lnTo>
                  <a:lnTo>
                    <a:pt x="19041306" y="8239692"/>
                  </a:lnTo>
                  <a:lnTo>
                    <a:pt x="0" y="8239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6" id="6"/>
          <p:cNvSpPr/>
          <p:nvPr/>
        </p:nvSpPr>
        <p:spPr>
          <a:xfrm flipH="false" flipV="false" rot="900993">
            <a:off x="15422980" y="3739552"/>
            <a:ext cx="1496488" cy="2569078"/>
          </a:xfrm>
          <a:custGeom>
            <a:avLst/>
            <a:gdLst/>
            <a:ahLst/>
            <a:cxnLst/>
            <a:rect r="r" b="b" t="t" l="l"/>
            <a:pathLst>
              <a:path h="2569078" w="1496488">
                <a:moveTo>
                  <a:pt x="0" y="0"/>
                </a:moveTo>
                <a:lnTo>
                  <a:pt x="1496488" y="0"/>
                </a:lnTo>
                <a:lnTo>
                  <a:pt x="1496488" y="2569078"/>
                </a:lnTo>
                <a:lnTo>
                  <a:pt x="0" y="2569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125270" y="4830370"/>
            <a:ext cx="9972335" cy="1095375"/>
          </a:xfrm>
          <a:prstGeom prst="rect">
            <a:avLst/>
          </a:prstGeom>
        </p:spPr>
        <p:txBody>
          <a:bodyPr anchor="t" rtlCol="false" tIns="0" lIns="0" bIns="0" rIns="0">
            <a:spAutoFit/>
          </a:bodyPr>
          <a:lstStyle/>
          <a:p>
            <a:pPr algn="ctr">
              <a:lnSpc>
                <a:spcPts val="8640"/>
              </a:lnSpc>
              <a:spcBef>
                <a:spcPct val="0"/>
              </a:spcBef>
            </a:pPr>
            <a:r>
              <a:rPr lang="en-US" sz="7200">
                <a:solidFill>
                  <a:srgbClr val="E5645E"/>
                </a:solidFill>
                <a:latin typeface="Saira"/>
                <a:ea typeface="Saira"/>
                <a:cs typeface="Saira"/>
                <a:sym typeface="Saira"/>
              </a:rPr>
              <a:t>Dataset</a:t>
            </a:r>
          </a:p>
        </p:txBody>
      </p:sp>
      <p:sp>
        <p:nvSpPr>
          <p:cNvPr name="Freeform 8" id="8"/>
          <p:cNvSpPr/>
          <p:nvPr/>
        </p:nvSpPr>
        <p:spPr>
          <a:xfrm flipH="false" flipV="false" rot="0">
            <a:off x="1061262" y="5627905"/>
            <a:ext cx="1819372" cy="1425726"/>
          </a:xfrm>
          <a:custGeom>
            <a:avLst/>
            <a:gdLst/>
            <a:ahLst/>
            <a:cxnLst/>
            <a:rect r="r" b="b" t="t" l="l"/>
            <a:pathLst>
              <a:path h="1425726" w="1819372">
                <a:moveTo>
                  <a:pt x="0" y="0"/>
                </a:moveTo>
                <a:lnTo>
                  <a:pt x="1819372" y="0"/>
                </a:lnTo>
                <a:lnTo>
                  <a:pt x="1819372" y="1425727"/>
                </a:lnTo>
                <a:lnTo>
                  <a:pt x="0" y="14257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slow">
    <p:cover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486025" y="1939163"/>
            <a:ext cx="13363575" cy="7477125"/>
            <a:chOff x="0" y="0"/>
            <a:chExt cx="3420621" cy="1913890"/>
          </a:xfrm>
        </p:grpSpPr>
        <p:sp>
          <p:nvSpPr>
            <p:cNvPr name="Freeform 4" id="4"/>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5" id="5"/>
          <p:cNvSpPr/>
          <p:nvPr/>
        </p:nvSpPr>
        <p:spPr>
          <a:xfrm flipH="false" flipV="false" rot="0">
            <a:off x="2308025" y="656615"/>
            <a:ext cx="13671950" cy="8973771"/>
          </a:xfrm>
          <a:custGeom>
            <a:avLst/>
            <a:gdLst/>
            <a:ahLst/>
            <a:cxnLst/>
            <a:rect r="r" b="b" t="t" l="l"/>
            <a:pathLst>
              <a:path h="8973771" w="13671950">
                <a:moveTo>
                  <a:pt x="0" y="0"/>
                </a:moveTo>
                <a:lnTo>
                  <a:pt x="13671950" y="0"/>
                </a:lnTo>
                <a:lnTo>
                  <a:pt x="13671950" y="8973770"/>
                </a:lnTo>
                <a:lnTo>
                  <a:pt x="0" y="8973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509894" y="5605862"/>
            <a:ext cx="4346292" cy="3259719"/>
          </a:xfrm>
          <a:custGeom>
            <a:avLst/>
            <a:gdLst/>
            <a:ahLst/>
            <a:cxnLst/>
            <a:rect r="r" b="b" t="t" l="l"/>
            <a:pathLst>
              <a:path h="3259719" w="4346292">
                <a:moveTo>
                  <a:pt x="0" y="0"/>
                </a:moveTo>
                <a:lnTo>
                  <a:pt x="4346292" y="0"/>
                </a:lnTo>
                <a:lnTo>
                  <a:pt x="4346292" y="3259719"/>
                </a:lnTo>
                <a:lnTo>
                  <a:pt x="0" y="3259719"/>
                </a:lnTo>
                <a:lnTo>
                  <a:pt x="0" y="0"/>
                </a:lnTo>
                <a:close/>
              </a:path>
            </a:pathLst>
          </a:custGeom>
          <a:blipFill>
            <a:blip r:embed="rId6"/>
            <a:stretch>
              <a:fillRect l="0" t="0" r="0" b="0"/>
            </a:stretch>
          </a:blipFill>
        </p:spPr>
      </p:sp>
      <p:sp>
        <p:nvSpPr>
          <p:cNvPr name="TextBox 7" id="7"/>
          <p:cNvSpPr txBox="true"/>
          <p:nvPr/>
        </p:nvSpPr>
        <p:spPr>
          <a:xfrm rot="0">
            <a:off x="8126153" y="5528021"/>
            <a:ext cx="6351984" cy="3337560"/>
          </a:xfrm>
          <a:prstGeom prst="rect">
            <a:avLst/>
          </a:prstGeom>
        </p:spPr>
        <p:txBody>
          <a:bodyPr anchor="t" rtlCol="false" tIns="0" lIns="0" bIns="0" rIns="0">
            <a:spAutoFit/>
          </a:bodyPr>
          <a:lstStyle/>
          <a:p>
            <a:pPr algn="l" marL="453390" indent="-226695" lvl="1">
              <a:lnSpc>
                <a:spcPts val="2940"/>
              </a:lnSpc>
              <a:buFont typeface="Arial"/>
              <a:buChar char="•"/>
            </a:pPr>
            <a:r>
              <a:rPr lang="en-US" sz="2100">
                <a:solidFill>
                  <a:srgbClr val="E5645E"/>
                </a:solidFill>
                <a:latin typeface="Asap"/>
                <a:ea typeface="Asap"/>
                <a:cs typeface="Asap"/>
                <a:sym typeface="Asap"/>
              </a:rPr>
              <a:t>Một cậu bé đang chống đẩy trên quả banh.</a:t>
            </a:r>
          </a:p>
          <a:p>
            <a:pPr algn="l" marL="453390" indent="-226695" lvl="1">
              <a:lnSpc>
                <a:spcPts val="2940"/>
              </a:lnSpc>
              <a:buFont typeface="Arial"/>
              <a:buChar char="•"/>
            </a:pPr>
            <a:r>
              <a:rPr lang="en-US" sz="2100">
                <a:solidFill>
                  <a:srgbClr val="E5645E"/>
                </a:solidFill>
                <a:latin typeface="Asap"/>
                <a:ea typeface="Asap"/>
                <a:cs typeface="Asap"/>
                <a:sym typeface="Asap"/>
              </a:rPr>
              <a:t>Một cậu bé đang chống đầu lên quả bóng đá hít đất.</a:t>
            </a:r>
          </a:p>
          <a:p>
            <a:pPr algn="l" marL="453390" indent="-226695" lvl="1">
              <a:lnSpc>
                <a:spcPts val="2940"/>
              </a:lnSpc>
              <a:buFont typeface="Arial"/>
              <a:buChar char="•"/>
            </a:pPr>
            <a:r>
              <a:rPr lang="en-US" sz="2100">
                <a:solidFill>
                  <a:srgbClr val="E5645E"/>
                </a:solidFill>
                <a:latin typeface="Asap"/>
                <a:ea typeface="Asap"/>
                <a:cs typeface="Asap"/>
                <a:sym typeface="Asap"/>
              </a:rPr>
              <a:t>Một cậu bé đang hít đất đầu trên quả banh trên cỏ.</a:t>
            </a:r>
          </a:p>
          <a:p>
            <a:pPr algn="l" marL="453390" indent="-226695" lvl="1">
              <a:lnSpc>
                <a:spcPts val="2940"/>
              </a:lnSpc>
              <a:buFont typeface="Arial"/>
              <a:buChar char="•"/>
            </a:pPr>
            <a:r>
              <a:rPr lang="en-US" sz="2100">
                <a:solidFill>
                  <a:srgbClr val="E5645E"/>
                </a:solidFill>
                <a:latin typeface="Asap"/>
                <a:ea typeface="Asap"/>
                <a:cs typeface="Asap"/>
                <a:sym typeface="Asap"/>
              </a:rPr>
              <a:t>Một cậu bé đang hít đất cùng quả bóng và một cậu bé đang quan sát.</a:t>
            </a:r>
          </a:p>
          <a:p>
            <a:pPr algn="l" marL="453390" indent="-226695" lvl="1">
              <a:lnSpc>
                <a:spcPts val="2940"/>
              </a:lnSpc>
              <a:buFont typeface="Arial"/>
              <a:buChar char="•"/>
            </a:pPr>
            <a:r>
              <a:rPr lang="en-US" sz="2100">
                <a:solidFill>
                  <a:srgbClr val="E5645E"/>
                </a:solidFill>
                <a:latin typeface="Asap"/>
                <a:ea typeface="Asap"/>
                <a:cs typeface="Asap"/>
                <a:sym typeface="Asap"/>
              </a:rPr>
              <a:t>Một cậu bé đang chống đẩy trên một quả bóng đá.</a:t>
            </a:r>
          </a:p>
        </p:txBody>
      </p:sp>
      <p:sp>
        <p:nvSpPr>
          <p:cNvPr name="Freeform 8" id="8"/>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3509894" y="2603097"/>
            <a:ext cx="9956933" cy="2534169"/>
            <a:chOff x="0" y="0"/>
            <a:chExt cx="13275910" cy="3378891"/>
          </a:xfrm>
        </p:grpSpPr>
        <p:sp>
          <p:nvSpPr>
            <p:cNvPr name="TextBox 10" id="10"/>
            <p:cNvSpPr txBox="true"/>
            <p:nvPr/>
          </p:nvSpPr>
          <p:spPr>
            <a:xfrm rot="0">
              <a:off x="0" y="1653809"/>
              <a:ext cx="13275910" cy="1725083"/>
            </a:xfrm>
            <a:prstGeom prst="rect">
              <a:avLst/>
            </a:prstGeom>
          </p:spPr>
          <p:txBody>
            <a:bodyPr anchor="t" rtlCol="false" tIns="0" lIns="0" bIns="0" rIns="0">
              <a:spAutoFit/>
            </a:bodyPr>
            <a:lstStyle/>
            <a:p>
              <a:pPr algn="l" marL="539753" indent="-269876" lvl="1">
                <a:lnSpc>
                  <a:spcPts val="3500"/>
                </a:lnSpc>
                <a:buFont typeface="Arial"/>
                <a:buChar char="•"/>
              </a:pPr>
              <a:r>
                <a:rPr lang="en-US" b="true" sz="2500">
                  <a:solidFill>
                    <a:srgbClr val="E5645E"/>
                  </a:solidFill>
                  <a:latin typeface="Asap Medium"/>
                  <a:ea typeface="Asap Medium"/>
                  <a:cs typeface="Asap Medium"/>
                  <a:sym typeface="Asap Medium"/>
                </a:rPr>
                <a:t>Sử dụng UIT-ViIC (version 1.0)</a:t>
              </a:r>
            </a:p>
            <a:p>
              <a:pPr algn="l" marL="539753" indent="-269876" lvl="1">
                <a:lnSpc>
                  <a:spcPts val="3500"/>
                </a:lnSpc>
                <a:buFont typeface="Arial"/>
                <a:buChar char="•"/>
              </a:pPr>
              <a:r>
                <a:rPr lang="en-US" b="true" sz="2500">
                  <a:solidFill>
                    <a:srgbClr val="E5645E"/>
                  </a:solidFill>
                  <a:latin typeface="Asap Medium"/>
                  <a:ea typeface="Asap Medium"/>
                  <a:cs typeface="Asap Medium"/>
                  <a:sym typeface="Asap Medium"/>
                </a:rPr>
                <a:t>Bộ dữ liệu có 3850 hình ảnh chủ đề thể thao lấy từ MS-COCO với 19250 câu caption bằng tiếng Việt (5 câu cho mỗi hình ảnh)</a:t>
              </a:r>
            </a:p>
          </p:txBody>
        </p:sp>
        <p:sp>
          <p:nvSpPr>
            <p:cNvPr name="TextBox 11" id="11"/>
            <p:cNvSpPr txBox="true"/>
            <p:nvPr/>
          </p:nvSpPr>
          <p:spPr>
            <a:xfrm rot="0">
              <a:off x="0" y="9525"/>
              <a:ext cx="13275910" cy="1285875"/>
            </a:xfrm>
            <a:prstGeom prst="rect">
              <a:avLst/>
            </a:prstGeom>
          </p:spPr>
          <p:txBody>
            <a:bodyPr anchor="t" rtlCol="false" tIns="0" lIns="0" bIns="0" rIns="0">
              <a:spAutoFit/>
            </a:bodyPr>
            <a:lstStyle/>
            <a:p>
              <a:pPr algn="l">
                <a:lnSpc>
                  <a:spcPts val="7679"/>
                </a:lnSpc>
                <a:spcBef>
                  <a:spcPct val="0"/>
                </a:spcBef>
              </a:pPr>
              <a:r>
                <a:rPr lang="en-US" sz="6399">
                  <a:solidFill>
                    <a:srgbClr val="E5645E"/>
                  </a:solidFill>
                  <a:latin typeface="Saira"/>
                  <a:ea typeface="Saira"/>
                  <a:cs typeface="Saira"/>
                  <a:sym typeface="Saira"/>
                </a:rPr>
                <a:t>Dataset</a:t>
              </a:r>
            </a:p>
          </p:txBody>
        </p:sp>
      </p:grpSp>
    </p:spTree>
  </p:cSld>
  <p:clrMapOvr>
    <a:masterClrMapping/>
  </p:clrMapOvr>
  <p:transition spd="slow">
    <p:cover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ECC9"/>
        </a:solidFill>
      </p:bgPr>
    </p:bg>
    <p:spTree>
      <p:nvGrpSpPr>
        <p:cNvPr id="1" name=""/>
        <p:cNvGrpSpPr/>
        <p:nvPr/>
      </p:nvGrpSpPr>
      <p:grpSpPr>
        <a:xfrm>
          <a:off x="0" y="0"/>
          <a:ext cx="0" cy="0"/>
          <a:chOff x="0" y="0"/>
          <a:chExt cx="0" cy="0"/>
        </a:xfrm>
      </p:grpSpPr>
      <p:grpSp>
        <p:nvGrpSpPr>
          <p:cNvPr name="Group 2" id="2"/>
          <p:cNvGrpSpPr/>
          <p:nvPr/>
        </p:nvGrpSpPr>
        <p:grpSpPr>
          <a:xfrm rot="0">
            <a:off x="1970948" y="1542493"/>
            <a:ext cx="14280979" cy="6179769"/>
            <a:chOff x="0" y="0"/>
            <a:chExt cx="19041306" cy="8239692"/>
          </a:xfrm>
        </p:grpSpPr>
        <p:grpSp>
          <p:nvGrpSpPr>
            <p:cNvPr name="Group 3" id="3"/>
            <p:cNvGrpSpPr/>
            <p:nvPr/>
          </p:nvGrpSpPr>
          <p:grpSpPr>
            <a:xfrm rot="0">
              <a:off x="148027" y="2347862"/>
              <a:ext cx="18760682" cy="5652794"/>
              <a:chOff x="0" y="0"/>
              <a:chExt cx="1844847" cy="555872"/>
            </a:xfrm>
          </p:grpSpPr>
          <p:sp>
            <p:nvSpPr>
              <p:cNvPr name="Freeform 4" id="4"/>
              <p:cNvSpPr/>
              <p:nvPr/>
            </p:nvSpPr>
            <p:spPr>
              <a:xfrm flipH="false" flipV="false" rot="0">
                <a:off x="0" y="0"/>
                <a:ext cx="1844847" cy="555872"/>
              </a:xfrm>
              <a:custGeom>
                <a:avLst/>
                <a:gdLst/>
                <a:ahLst/>
                <a:cxnLst/>
                <a:rect r="r" b="b" t="t" l="l"/>
                <a:pathLst>
                  <a:path h="555872" w="1844847">
                    <a:moveTo>
                      <a:pt x="0" y="0"/>
                    </a:moveTo>
                    <a:lnTo>
                      <a:pt x="1844847" y="0"/>
                    </a:lnTo>
                    <a:lnTo>
                      <a:pt x="1844847" y="555872"/>
                    </a:lnTo>
                    <a:lnTo>
                      <a:pt x="0" y="555872"/>
                    </a:lnTo>
                    <a:close/>
                  </a:path>
                </a:pathLst>
              </a:custGeom>
              <a:solidFill>
                <a:srgbClr val="FFFFFF"/>
              </a:solidFill>
            </p:spPr>
          </p:sp>
        </p:grpSp>
        <p:sp>
          <p:nvSpPr>
            <p:cNvPr name="Freeform 5" id="5"/>
            <p:cNvSpPr/>
            <p:nvPr/>
          </p:nvSpPr>
          <p:spPr>
            <a:xfrm flipH="false" flipV="false" rot="0">
              <a:off x="0" y="0"/>
              <a:ext cx="19041306" cy="8239692"/>
            </a:xfrm>
            <a:custGeom>
              <a:avLst/>
              <a:gdLst/>
              <a:ahLst/>
              <a:cxnLst/>
              <a:rect r="r" b="b" t="t" l="l"/>
              <a:pathLst>
                <a:path h="8239692" w="19041306">
                  <a:moveTo>
                    <a:pt x="0" y="0"/>
                  </a:moveTo>
                  <a:lnTo>
                    <a:pt x="19041306" y="0"/>
                  </a:lnTo>
                  <a:lnTo>
                    <a:pt x="19041306" y="8239692"/>
                  </a:lnTo>
                  <a:lnTo>
                    <a:pt x="0" y="8239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6" id="6"/>
          <p:cNvSpPr/>
          <p:nvPr/>
        </p:nvSpPr>
        <p:spPr>
          <a:xfrm flipH="false" flipV="false" rot="900993">
            <a:off x="15422980" y="3739552"/>
            <a:ext cx="1496488" cy="2569078"/>
          </a:xfrm>
          <a:custGeom>
            <a:avLst/>
            <a:gdLst/>
            <a:ahLst/>
            <a:cxnLst/>
            <a:rect r="r" b="b" t="t" l="l"/>
            <a:pathLst>
              <a:path h="2569078" w="1496488">
                <a:moveTo>
                  <a:pt x="0" y="0"/>
                </a:moveTo>
                <a:lnTo>
                  <a:pt x="1496488" y="0"/>
                </a:lnTo>
                <a:lnTo>
                  <a:pt x="1496488" y="2569078"/>
                </a:lnTo>
                <a:lnTo>
                  <a:pt x="0" y="2569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125270" y="4830370"/>
            <a:ext cx="9972335" cy="1095375"/>
          </a:xfrm>
          <a:prstGeom prst="rect">
            <a:avLst/>
          </a:prstGeom>
        </p:spPr>
        <p:txBody>
          <a:bodyPr anchor="t" rtlCol="false" tIns="0" lIns="0" bIns="0" rIns="0">
            <a:spAutoFit/>
          </a:bodyPr>
          <a:lstStyle/>
          <a:p>
            <a:pPr algn="ctr">
              <a:lnSpc>
                <a:spcPts val="8640"/>
              </a:lnSpc>
              <a:spcBef>
                <a:spcPct val="0"/>
              </a:spcBef>
            </a:pPr>
            <a:r>
              <a:rPr lang="en-US" sz="7200">
                <a:solidFill>
                  <a:srgbClr val="E5645E"/>
                </a:solidFill>
                <a:latin typeface="Saira"/>
                <a:ea typeface="Saira"/>
                <a:cs typeface="Saira"/>
                <a:sym typeface="Saira"/>
              </a:rPr>
              <a:t>Phương pháp</a:t>
            </a:r>
          </a:p>
        </p:txBody>
      </p:sp>
      <p:sp>
        <p:nvSpPr>
          <p:cNvPr name="Freeform 8" id="8"/>
          <p:cNvSpPr/>
          <p:nvPr/>
        </p:nvSpPr>
        <p:spPr>
          <a:xfrm flipH="false" flipV="false" rot="0">
            <a:off x="1061262" y="5627905"/>
            <a:ext cx="1819372" cy="1425726"/>
          </a:xfrm>
          <a:custGeom>
            <a:avLst/>
            <a:gdLst/>
            <a:ahLst/>
            <a:cxnLst/>
            <a:rect r="r" b="b" t="t" l="l"/>
            <a:pathLst>
              <a:path h="1425726" w="1819372">
                <a:moveTo>
                  <a:pt x="0" y="0"/>
                </a:moveTo>
                <a:lnTo>
                  <a:pt x="1819372" y="0"/>
                </a:lnTo>
                <a:lnTo>
                  <a:pt x="1819372" y="1425727"/>
                </a:lnTo>
                <a:lnTo>
                  <a:pt x="0" y="14257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slow">
    <p:cover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DAGUyO-hFEw</dc:identifier>
  <dcterms:modified xsi:type="dcterms:W3CDTF">2011-08-01T06:04:30Z</dcterms:modified>
  <cp:revision>1</cp:revision>
  <dc:title>21521465_CS406_P11_serminar</dc:title>
</cp:coreProperties>
</file>