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1A6-DA99-8A34-34F9-F481B90F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A71D5-D590-809F-C96D-B982B3B5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9CE1-0EE8-70FE-5E5A-6BB0400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605F-5D22-CD36-6291-4AE138E4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C0EA-A9FF-E539-4A89-140C3E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C57-11C5-EB72-5865-6230F794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1B50-63D5-507F-8C8D-B57D4E3E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FE0A-B18F-81C8-605A-8C3AA97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1C6-A08B-4853-E1ED-B963080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EA9B-30F0-C033-8051-599C875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423B8-8716-7EEF-E647-C1E3C5FA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8C79-8C66-26E4-A4FB-FB36912A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4EB-9FA8-0F05-5FE2-ADA92B3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644D-218D-D4CF-77C0-AA5AF704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B77C-958F-AA21-E41C-6EEE1BF9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E73-85A2-EF29-D868-1BCA702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0E2C-72CA-5AE3-93C6-3F0FA157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1A4-916D-7950-D9A9-DF1E6F2C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3E77-72C7-DC82-B2DD-1A7E5E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3077-8812-42B3-971B-6176FA7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7F39-D836-507C-C4AF-41FD56E0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DD0E-6D17-6BE3-19F8-1D3D301D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04DF-8A49-840C-DAB4-0888E43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6F2B-A228-04F9-3B6E-6A34262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8A37-9264-F880-F3E6-D2AA722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510-310C-132E-B1F3-C329A8E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AA8-1170-D28A-46FE-62C45DC9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34F3-9C40-7759-D19B-15B3C776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465-C86E-D93F-2F92-187FCE2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5C3C-7D8E-76BC-B7D8-F615768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6DD6-F2FA-4451-D072-1D680795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56D6-4B03-7044-5D1A-F51D13C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7599-E13B-6C75-19CE-36B8430B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8CA9-9C8E-D580-B107-D9660F6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3381-0C9F-3296-27B8-E058A144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D2C2F-1298-0F36-0A7C-72AE1A5DB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AC1D-6DBD-8913-2769-F446F19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7007-A3B5-9C68-22F5-F3119FD4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9AB0-788D-FEA9-3CCD-D574EBF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B64-0AC4-A80A-2B32-035973B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99E8-8D06-9829-B321-7EFD64B4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4AB3-BF74-8B4B-A0F9-CCA8297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CC6B-4A9A-9526-C3B9-35D26E44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9A63-367F-572B-DB5B-05CF9CC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454E9-E28C-7A55-9CB9-2DCC50D1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0DEE-70C8-4E00-ACF3-797C8E2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3C-6AA5-4985-D527-D8D532F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7C65-627E-1CBF-48C1-0F8E78FE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C147-601E-37AE-9F56-D926F190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4293-17A9-A4F4-BE60-060C087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B726-26E9-F090-49A0-6A2AC158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031D-4CE8-438D-0321-1D9DFF1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5E9-0D82-A527-9D72-37AA857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EB38-7400-6A64-3372-B172C865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E25D-7926-2941-55F3-DB435B7E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C77C-9FF7-06F4-177E-AC8EB77E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5758-FAC3-FB5A-17DF-9854DF0A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9E43-4554-1D09-6708-563A22A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69C51-657A-4DA4-79D3-42B6751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4CDD-C51C-0AEE-EAC8-8E4989B1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8412-BE3D-D5E8-5C21-5E1FF336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BA8-C812-244F-6588-512E95E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7E5-12D3-6A86-B558-15FCDE59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1FF5E-E2BC-7DFB-F70B-2C5406B9FC4C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177989-EFC5-7A0D-29DD-C8D038540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94682"/>
              </p:ext>
            </p:extLst>
          </p:nvPr>
        </p:nvGraphicFramePr>
        <p:xfrm>
          <a:off x="437535" y="1059286"/>
          <a:ext cx="1131693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10">
                  <a:extLst>
                    <a:ext uri="{9D8B030D-6E8A-4147-A177-3AD203B41FA5}">
                      <a16:colId xmlns:a16="http://schemas.microsoft.com/office/drawing/2014/main" val="285182483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39385418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16820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0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0.9704 - loss: 0.1029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0.9672 - loss: 0.1230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0.9677 - loss: 0.1454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0.9687 - loss: 0.1122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3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EC3C00-C379-424A-A4F3-ED22129A3B74}"/>
              </a:ext>
            </a:extLst>
          </p:cNvPr>
          <p:cNvSpPr txBox="1"/>
          <p:nvPr/>
        </p:nvSpPr>
        <p:spPr>
          <a:xfrm>
            <a:off x="1242250" y="274455"/>
            <a:ext cx="839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layers:</a:t>
            </a:r>
            <a:br>
              <a:rPr lang="en-US" dirty="0"/>
            </a:br>
            <a:r>
              <a:rPr lang="en-US" dirty="0"/>
              <a:t>Flatten -&gt; Dense(32, </a:t>
            </a:r>
            <a:r>
              <a:rPr lang="en-US" dirty="0" err="1"/>
              <a:t>relu</a:t>
            </a:r>
            <a:r>
              <a:rPr lang="en-US" dirty="0"/>
              <a:t>) -&gt; Dense(16,relu)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CC49-1B65-E750-4E57-35E891569EE5}"/>
              </a:ext>
            </a:extLst>
          </p:cNvPr>
          <p:cNvSpPr txBox="1"/>
          <p:nvPr/>
        </p:nvSpPr>
        <p:spPr>
          <a:xfrm>
            <a:off x="1066799" y="5614048"/>
            <a:ext cx="52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accuracy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84DBDB-98C4-47B2-0756-12EE1475F1C5}"/>
              </a:ext>
            </a:extLst>
          </p:cNvPr>
          <p:cNvSpPr/>
          <p:nvPr/>
        </p:nvSpPr>
        <p:spPr>
          <a:xfrm>
            <a:off x="363794" y="5619587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FC32-9E3C-7A07-E298-035861DA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7866F-EC87-9A40-8D28-AA53DE504CC2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9C63-E99B-A8B4-69D3-01B18F6A5006}"/>
              </a:ext>
            </a:extLst>
          </p:cNvPr>
          <p:cNvSpPr txBox="1"/>
          <p:nvPr/>
        </p:nvSpPr>
        <p:spPr>
          <a:xfrm>
            <a:off x="1242250" y="274455"/>
            <a:ext cx="996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 xen </a:t>
            </a:r>
            <a:r>
              <a:rPr lang="en-US" dirty="0" err="1"/>
              <a:t>kẽ</a:t>
            </a:r>
            <a:r>
              <a:rPr lang="en-US" dirty="0"/>
              <a:t> dropout(0.2):</a:t>
            </a:r>
            <a:br>
              <a:rPr lang="en-US" dirty="0"/>
            </a:br>
            <a:r>
              <a:rPr lang="en-US" dirty="0"/>
              <a:t>Flatten -&gt; Dense(512, </a:t>
            </a:r>
            <a:r>
              <a:rPr lang="en-US" dirty="0" err="1"/>
              <a:t>relu</a:t>
            </a:r>
            <a:r>
              <a:rPr lang="en-US" dirty="0"/>
              <a:t>) -&gt; Dense(256, </a:t>
            </a:r>
            <a:r>
              <a:rPr lang="en-US" dirty="0" err="1"/>
              <a:t>relu</a:t>
            </a:r>
            <a:r>
              <a:rPr lang="en-US" dirty="0"/>
              <a:t>) -&gt; Dense(128, </a:t>
            </a:r>
            <a:r>
              <a:rPr lang="en-US" dirty="0" err="1"/>
              <a:t>relu</a:t>
            </a:r>
            <a:r>
              <a:rPr lang="en-US" dirty="0"/>
              <a:t>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A09C-2034-A796-5171-033B15752868}"/>
              </a:ext>
            </a:extLst>
          </p:cNvPr>
          <p:cNvSpPr txBox="1"/>
          <p:nvPr/>
        </p:nvSpPr>
        <p:spPr>
          <a:xfrm>
            <a:off x="1526950" y="3429000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hyperparameter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29A2D0-8121-2387-A9F9-D99E1A1BBB4C}"/>
              </a:ext>
            </a:extLst>
          </p:cNvPr>
          <p:cNvSpPr/>
          <p:nvPr/>
        </p:nvSpPr>
        <p:spPr>
          <a:xfrm>
            <a:off x="776314" y="343453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4DB0CE-97E1-321C-D3FE-4A06F51B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20840"/>
              </p:ext>
            </p:extLst>
          </p:nvPr>
        </p:nvGraphicFramePr>
        <p:xfrm>
          <a:off x="589936" y="1280104"/>
          <a:ext cx="11012127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09">
                  <a:extLst>
                    <a:ext uri="{9D8B030D-6E8A-4147-A177-3AD203B41FA5}">
                      <a16:colId xmlns:a16="http://schemas.microsoft.com/office/drawing/2014/main" val="2464195453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2729473819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176730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8146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0.9803 - loss: 0.1064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7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B7EB-E043-2D18-20F7-33BBC6A9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1A577-E540-E361-3A07-611A94D62D64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27BA8-C041-B41A-CD29-78E3D81222A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86E3-C417-EF1C-92D1-C9C67EBF9AD2}"/>
              </a:ext>
            </a:extLst>
          </p:cNvPr>
          <p:cNvSpPr txBox="1"/>
          <p:nvPr/>
        </p:nvSpPr>
        <p:spPr>
          <a:xfrm>
            <a:off x="1322438" y="3623886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Mô hình CNN đạt </a:t>
            </a:r>
            <a:r>
              <a:rPr lang="vi-VN" b="1" dirty="0"/>
              <a:t>độ chính xác (accuracy)</a:t>
            </a:r>
            <a:r>
              <a:rPr lang="vi-VN" dirty="0"/>
              <a:t> cao hơn đáng kể so với DNN.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572329-FA47-DE5F-DF53-122138B8DDDD}"/>
              </a:ext>
            </a:extLst>
          </p:cNvPr>
          <p:cNvSpPr/>
          <p:nvPr/>
        </p:nvSpPr>
        <p:spPr>
          <a:xfrm>
            <a:off x="686727" y="3623886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291E3-BA77-CCB7-EB76-1C7D0F599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4056"/>
              </p:ext>
            </p:extLst>
          </p:nvPr>
        </p:nvGraphicFramePr>
        <p:xfrm>
          <a:off x="865239" y="1221112"/>
          <a:ext cx="104615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74">
                  <a:extLst>
                    <a:ext uri="{9D8B030D-6E8A-4147-A177-3AD203B41FA5}">
                      <a16:colId xmlns:a16="http://schemas.microsoft.com/office/drawing/2014/main" val="908737680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2914612288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1555324922"/>
                    </a:ext>
                  </a:extLst>
                </a:gridCol>
              </a:tblGrid>
              <a:tr h="293056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0.9916 - loss: 0.0460 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5A83-F77A-6131-066E-3B517DC8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78FD7-C7F8-19D4-132A-4C72BE0354F0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4766-0091-85D6-1BB7-76158E9F314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DNN </a:t>
            </a:r>
            <a:r>
              <a:rPr lang="en-US" dirty="0" err="1"/>
              <a:t>và</a:t>
            </a:r>
            <a:r>
              <a:rPr lang="en-US" dirty="0"/>
              <a:t> CNN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2D86AB-1338-962F-D153-B7E69A3A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3467"/>
              </p:ext>
            </p:extLst>
          </p:nvPr>
        </p:nvGraphicFramePr>
        <p:xfrm>
          <a:off x="176982" y="1260440"/>
          <a:ext cx="118380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03">
                  <a:extLst>
                    <a:ext uri="{9D8B030D-6E8A-4147-A177-3AD203B41FA5}">
                      <a16:colId xmlns:a16="http://schemas.microsoft.com/office/drawing/2014/main" val="149886060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933225427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095340580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82715335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695703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73066731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48045346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31930641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51019903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80222807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68207052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16805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6FC79C-F746-D011-9043-5ED7514C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75" y="1314083"/>
            <a:ext cx="492168" cy="49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3A2B0-8533-4F23-2345-FAB6203F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1" y="1314083"/>
            <a:ext cx="492168" cy="492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09352-E894-320B-CA62-5DD5287C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86" y="1314083"/>
            <a:ext cx="492169" cy="492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DF740-084A-8CAE-4B55-5D3AF2EAF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22" y="1318562"/>
            <a:ext cx="487689" cy="487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1B7AA-DD9B-630B-D05E-3E8E3981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78" y="1314083"/>
            <a:ext cx="502929" cy="50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7B0DA-0BF3-102D-EAE9-D27098CD6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2" y="1314083"/>
            <a:ext cx="502928" cy="502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7D90B7-A424-6435-4068-8A8E47C63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5" y="1308703"/>
            <a:ext cx="502928" cy="502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92982D-2A32-3A7D-062C-B31F2F6AE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6" y="1318562"/>
            <a:ext cx="502927" cy="502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81524F-8176-DBB0-13C9-DDF90BBE0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27" y="1303325"/>
            <a:ext cx="502926" cy="502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511254-80BB-EEF4-4CFA-E61009475A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0" y="1303325"/>
            <a:ext cx="502926" cy="502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D4788E-AD2A-60C6-2683-C5FAE2821597}"/>
              </a:ext>
            </a:extLst>
          </p:cNvPr>
          <p:cNvSpPr txBox="1"/>
          <p:nvPr/>
        </p:nvSpPr>
        <p:spPr>
          <a:xfrm>
            <a:off x="1058172" y="3261360"/>
            <a:ext cx="109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CNN cho kết quả vượt trội rõ rệt so với DNN nhờ khả năng trích xuất đặc trưng không gian hiệu quả hơn.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CFA150-EFE1-ADF1-C908-D5CA28648323}"/>
              </a:ext>
            </a:extLst>
          </p:cNvPr>
          <p:cNvSpPr/>
          <p:nvPr/>
        </p:nvSpPr>
        <p:spPr>
          <a:xfrm>
            <a:off x="440813" y="326689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431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2</cp:revision>
  <dcterms:created xsi:type="dcterms:W3CDTF">2025-10-05T17:51:59Z</dcterms:created>
  <dcterms:modified xsi:type="dcterms:W3CDTF">2025-10-06T03:23:54Z</dcterms:modified>
</cp:coreProperties>
</file>