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771A6-DA99-8A34-34F9-F481B90F1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BA71D5-D590-809F-C96D-B982B3B575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449CE1-0EE8-70FE-5E5A-6BB0400A7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6D605F-5D22-CD36-6291-4AE138E4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0C0EA-A9FF-E539-4A89-140C3EC72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3860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10C57-11C5-EB72-5865-6230F7945E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791B50-63D5-507F-8C8D-B57D4E3E41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EFE0A-B18F-81C8-605A-8C3AA974D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761C6-A08B-4853-E1ED-B96308024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4EA9B-30F0-C033-8051-599C8757D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052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48423B8-8716-7EEF-E647-C1E3C5FAA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58C79-8C66-26E4-A4FB-FB36912A0A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64EB-9FA8-0F05-5FE2-ADA92B3C1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644D-218D-D4CF-77C0-AA5AF704C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50B77C-958F-AA21-E41C-6EEE1BF98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881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BAE73-85A2-EF29-D868-1BCA7021B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C0E2C-72CA-5AE3-93C6-3F0FA1577A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F341A4-916D-7950-D9A9-DF1E6F2C8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CA3E77-72C7-DC82-B2DD-1A7E5E7BA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E33077-8812-42B3-971B-6176FA786F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268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87F39-D836-507C-C4AF-41FD56E0C5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6DD0E-6D17-6BE3-19F8-1D3D301D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E04DF-8A49-840C-DAB4-0888E43B7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636F2B-A228-04F9-3B6E-6A34262A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B78A37-9264-F880-F3E6-D2AA722B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389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F1510-310C-132E-B1F3-C329A8E61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B9AA8-1170-D28A-46FE-62C45DC9E9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034F3-9C40-7759-D19B-15B3C7769D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C1E465-C86E-D93F-2F92-187FCE2918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2E5C3C-7D8E-76BC-B7D8-F61576849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F66DD6-F2FA-4451-D072-1D6807958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924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956D6-4B03-7044-5D1A-F51D13C36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7D7599-E13B-6C75-19CE-36B8430B72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88CA9-9C8E-D580-B107-D9660F638F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013381-0C9F-3296-27B8-E058A144271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ED2C2F-1298-0F36-0A7C-72AE1A5DB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764AC1D-6DBD-8913-2769-F446F1944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867007-A3B5-9C68-22F5-F3119FD4E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C39AB0-788D-FEA9-3CCD-D574EBF28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3575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A7B64-0AC4-A80A-2B32-035973B36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A899E8-8D06-9829-B321-7EFD64B44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434AB3-BF74-8B4B-A0F9-CCA8297FE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08CC6B-4A9A-9526-C3B9-35D26E444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631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3819A63-367F-572B-DB5B-05CF9CCE8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F454E9-E28C-7A55-9CB9-2DCC50D1F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580DEE-70C8-4E00-ACF3-797C8E2E56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99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4E13C-6AA5-4985-D527-D8D532FA6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A7C65-627E-1CBF-48C1-0F8E78FEF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3FC147-601E-37AE-9F56-D926F19043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554293-17A9-A4F4-BE60-060C087083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2B726-26E9-F090-49A0-6A2AC1584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62031D-4CE8-438D-0321-1D9DFF1B3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51152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05E9-0D82-A527-9D72-37AA85775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F38EB38-7400-6A64-3372-B172C8655A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DCE25D-7926-2941-55F3-DB435B7EC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C0C77C-9FF7-06F4-177E-AC8EB77E6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BF5758-FAC3-FB5A-17DF-9854DF0AC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F09E43-4554-1D09-6708-563A22ADA9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63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D69C51-657A-4DA4-79D3-42B6751C0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394CDD-C51C-0AEE-EAC8-8E4989B16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7A8412-BE3D-D5E8-5C21-5E1FF3364E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B75984-E8BA-4FE0-83EB-17C0975EDBA8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99BA8-C812-244F-6588-512E95EF5F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47E5-12D3-6A86-B558-15FCDE5910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C8FF9D-2E82-4B16-8A6C-9494EB4D3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026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91FF5E-E2BC-7DFB-F70B-2C5406B9FC4C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D177989-EFC5-7A0D-29DD-C8D0385407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1694682"/>
              </p:ext>
            </p:extLst>
          </p:nvPr>
        </p:nvGraphicFramePr>
        <p:xfrm>
          <a:off x="437535" y="1059286"/>
          <a:ext cx="11316930" cy="4150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2310">
                  <a:extLst>
                    <a:ext uri="{9D8B030D-6E8A-4147-A177-3AD203B41FA5}">
                      <a16:colId xmlns:a16="http://schemas.microsoft.com/office/drawing/2014/main" val="285182483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393854182"/>
                    </a:ext>
                  </a:extLst>
                </a:gridCol>
                <a:gridCol w="3772310">
                  <a:extLst>
                    <a:ext uri="{9D8B030D-6E8A-4147-A177-3AD203B41FA5}">
                      <a16:colId xmlns:a16="http://schemas.microsoft.com/office/drawing/2014/main" val="21682046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803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0.9704 - loss: 0.1029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8973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16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0.9672 - loss: 0.1230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60308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32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0.9677 - loss: 0.1454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5176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0.9687 - loss: 0.1122 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10236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CEC3C00-C379-424A-A4F3-ED22129A3B74}"/>
              </a:ext>
            </a:extLst>
          </p:cNvPr>
          <p:cNvSpPr txBox="1"/>
          <p:nvPr/>
        </p:nvSpPr>
        <p:spPr>
          <a:xfrm>
            <a:off x="1242250" y="274455"/>
            <a:ext cx="8393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layers:</a:t>
            </a:r>
            <a:br>
              <a:rPr lang="en-US" dirty="0"/>
            </a:br>
            <a:r>
              <a:rPr lang="en-US" dirty="0"/>
              <a:t>Flatten -&gt; Dense(32, </a:t>
            </a:r>
            <a:r>
              <a:rPr lang="en-US" dirty="0" err="1"/>
              <a:t>relu</a:t>
            </a:r>
            <a:r>
              <a:rPr lang="en-US" dirty="0"/>
              <a:t>) -&gt; Dense(16,relu)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11CC49-1B65-E750-4E57-35E891569EE5}"/>
              </a:ext>
            </a:extLst>
          </p:cNvPr>
          <p:cNvSpPr txBox="1"/>
          <p:nvPr/>
        </p:nvSpPr>
        <p:spPr>
          <a:xfrm>
            <a:off x="1066799" y="5614048"/>
            <a:ext cx="5241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Nhìn</a:t>
            </a:r>
            <a:r>
              <a:rPr lang="en-US" dirty="0"/>
              <a:t> </a:t>
            </a:r>
            <a:r>
              <a:rPr lang="en-US" dirty="0" err="1"/>
              <a:t>chung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suất</a:t>
            </a:r>
            <a:r>
              <a:rPr lang="en-US" dirty="0"/>
              <a:t> </a:t>
            </a:r>
            <a:r>
              <a:rPr lang="en-US" dirty="0" err="1"/>
              <a:t>tốt</a:t>
            </a:r>
            <a:r>
              <a:rPr lang="en-US" dirty="0"/>
              <a:t>, accuracy </a:t>
            </a:r>
            <a:r>
              <a:rPr lang="en-US" dirty="0" err="1"/>
              <a:t>cao</a:t>
            </a:r>
            <a:r>
              <a:rPr lang="en-US" dirty="0"/>
              <a:t> 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D484DBDB-98C4-47B2-0756-12EE1475F1C5}"/>
              </a:ext>
            </a:extLst>
          </p:cNvPr>
          <p:cNvSpPr/>
          <p:nvPr/>
        </p:nvSpPr>
        <p:spPr>
          <a:xfrm>
            <a:off x="363794" y="5619587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4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0FC32-9E3C-7A07-E298-035861DA5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207866F-EC87-9A40-8D28-AA53DE504CC2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5A9C63-E99B-A8B4-69D3-01B18F6A5006}"/>
              </a:ext>
            </a:extLst>
          </p:cNvPr>
          <p:cNvSpPr txBox="1"/>
          <p:nvPr/>
        </p:nvSpPr>
        <p:spPr>
          <a:xfrm>
            <a:off x="1242250" y="274455"/>
            <a:ext cx="99665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</a:t>
            </a:r>
            <a:r>
              <a:rPr lang="en-US" dirty="0" err="1"/>
              <a:t>với</a:t>
            </a:r>
            <a:r>
              <a:rPr lang="en-US" dirty="0"/>
              <a:t> 4 </a:t>
            </a:r>
            <a:r>
              <a:rPr lang="en-US" dirty="0" err="1"/>
              <a:t>lớp</a:t>
            </a:r>
            <a:r>
              <a:rPr lang="en-US" dirty="0"/>
              <a:t> layers xen </a:t>
            </a:r>
            <a:r>
              <a:rPr lang="en-US" dirty="0" err="1"/>
              <a:t>kẽ</a:t>
            </a:r>
            <a:r>
              <a:rPr lang="en-US" dirty="0"/>
              <a:t> dropout(0.2):</a:t>
            </a:r>
            <a:br>
              <a:rPr lang="en-US" dirty="0"/>
            </a:br>
            <a:r>
              <a:rPr lang="en-US" dirty="0"/>
              <a:t>Flatten -&gt; Dense(512, </a:t>
            </a:r>
            <a:r>
              <a:rPr lang="en-US" dirty="0" err="1"/>
              <a:t>relu</a:t>
            </a:r>
            <a:r>
              <a:rPr lang="en-US" dirty="0"/>
              <a:t>) -&gt; Dense(256, </a:t>
            </a:r>
            <a:r>
              <a:rPr lang="en-US" dirty="0" err="1"/>
              <a:t>relu</a:t>
            </a:r>
            <a:r>
              <a:rPr lang="en-US" dirty="0"/>
              <a:t>) -&gt; Dense(128, </a:t>
            </a:r>
            <a:r>
              <a:rPr lang="en-US" dirty="0" err="1"/>
              <a:t>relu</a:t>
            </a:r>
            <a:r>
              <a:rPr lang="en-US" dirty="0"/>
              <a:t>) -&gt; Dense(</a:t>
            </a:r>
            <a:r>
              <a:rPr lang="en-US" dirty="0" err="1"/>
              <a:t>softmax</a:t>
            </a:r>
            <a:r>
              <a:rPr lang="en-US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704A09C-2034-A796-5171-033B15752868}"/>
              </a:ext>
            </a:extLst>
          </p:cNvPr>
          <p:cNvSpPr txBox="1"/>
          <p:nvPr/>
        </p:nvSpPr>
        <p:spPr>
          <a:xfrm>
            <a:off x="1526950" y="3429000"/>
            <a:ext cx="9397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chỉnh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hyperparameter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DNN, accuracy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</a:t>
            </a:r>
            <a:r>
              <a:rPr lang="en-US" dirty="0" err="1"/>
              <a:t>tăng</a:t>
            </a:r>
            <a:r>
              <a:rPr lang="en-US" dirty="0"/>
              <a:t> </a:t>
            </a:r>
            <a:r>
              <a:rPr lang="en-US" dirty="0" err="1"/>
              <a:t>đáng</a:t>
            </a:r>
            <a:r>
              <a:rPr lang="en-US" dirty="0"/>
              <a:t> </a:t>
            </a:r>
            <a:r>
              <a:rPr lang="en-US" dirty="0" err="1"/>
              <a:t>kể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C29A2D0-8121-2387-A9F9-D99E1A1BBB4C}"/>
              </a:ext>
            </a:extLst>
          </p:cNvPr>
          <p:cNvSpPr/>
          <p:nvPr/>
        </p:nvSpPr>
        <p:spPr>
          <a:xfrm>
            <a:off x="776314" y="343453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94DB0CE-97E1-321C-D3FE-4A06F51B91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7692934"/>
              </p:ext>
            </p:extLst>
          </p:nvPr>
        </p:nvGraphicFramePr>
        <p:xfrm>
          <a:off x="589936" y="1280104"/>
          <a:ext cx="11012127" cy="1315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70709">
                  <a:extLst>
                    <a:ext uri="{9D8B030D-6E8A-4147-A177-3AD203B41FA5}">
                      <a16:colId xmlns:a16="http://schemas.microsoft.com/office/drawing/2014/main" val="2464195453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2729473819"/>
                    </a:ext>
                  </a:extLst>
                </a:gridCol>
                <a:gridCol w="3670709">
                  <a:extLst>
                    <a:ext uri="{9D8B030D-6E8A-4147-A177-3AD203B41FA5}">
                      <a16:colId xmlns:a16="http://schemas.microsoft.com/office/drawing/2014/main" val="17673054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1181461"/>
                  </a:ext>
                </a:extLst>
              </a:tr>
              <a:tr h="419893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128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</a:t>
                      </a:r>
                      <a:r>
                        <a:rPr lang="en-US" sz="14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 25</a:t>
                      </a:r>
                      <a:endParaRPr lang="en-US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0.9803 - loss: 0.1064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76712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32622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5B7EB-E043-2D18-20F7-33BBC6A9B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5F1A577-E540-E361-3A07-611A94D62D64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427BA8-C041-B41A-CD29-78E3D81222A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Triển</a:t>
            </a:r>
            <a:r>
              <a:rPr lang="en-US" dirty="0"/>
              <a:t> </a:t>
            </a:r>
            <a:r>
              <a:rPr lang="en-US" dirty="0" err="1"/>
              <a:t>khai</a:t>
            </a:r>
            <a:r>
              <a:rPr lang="en-US" dirty="0"/>
              <a:t> </a:t>
            </a:r>
            <a:r>
              <a:rPr lang="en-US" dirty="0" err="1"/>
              <a:t>mô</a:t>
            </a:r>
            <a:r>
              <a:rPr lang="en-US" dirty="0"/>
              <a:t> </a:t>
            </a:r>
            <a:r>
              <a:rPr lang="en-US" dirty="0" err="1"/>
              <a:t>hình</a:t>
            </a:r>
            <a:r>
              <a:rPr lang="en-US" dirty="0"/>
              <a:t> CNN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dữ</a:t>
            </a:r>
            <a:r>
              <a:rPr lang="en-US" dirty="0"/>
              <a:t> </a:t>
            </a:r>
            <a:r>
              <a:rPr lang="en-US" dirty="0" err="1"/>
              <a:t>liệu</a:t>
            </a:r>
            <a:r>
              <a:rPr lang="en-US" dirty="0"/>
              <a:t> MNIST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B7A86E3-C417-EF1C-92D1-C9C67EBF9AD2}"/>
              </a:ext>
            </a:extLst>
          </p:cNvPr>
          <p:cNvSpPr txBox="1"/>
          <p:nvPr/>
        </p:nvSpPr>
        <p:spPr>
          <a:xfrm>
            <a:off x="1322438" y="3623886"/>
            <a:ext cx="77700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Mô hình CNN đạt </a:t>
            </a:r>
            <a:r>
              <a:rPr lang="vi-VN" b="1" dirty="0"/>
              <a:t>độ chính xác (accuracy)</a:t>
            </a:r>
            <a:r>
              <a:rPr lang="vi-VN" dirty="0"/>
              <a:t> cao hơn đáng kể so với DNN.</a:t>
            </a:r>
            <a:endParaRPr lang="en-US" dirty="0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8572329-FA47-DE5F-DF53-122138B8DDDD}"/>
              </a:ext>
            </a:extLst>
          </p:cNvPr>
          <p:cNvSpPr/>
          <p:nvPr/>
        </p:nvSpPr>
        <p:spPr>
          <a:xfrm>
            <a:off x="686727" y="3623886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56291E3-BA77-CCB7-EB76-1C7D0F599A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5964056"/>
              </p:ext>
            </p:extLst>
          </p:nvPr>
        </p:nvGraphicFramePr>
        <p:xfrm>
          <a:off x="865239" y="1221112"/>
          <a:ext cx="10461522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87174">
                  <a:extLst>
                    <a:ext uri="{9D8B030D-6E8A-4147-A177-3AD203B41FA5}">
                      <a16:colId xmlns:a16="http://schemas.microsoft.com/office/drawing/2014/main" val="908737680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2914612288"/>
                    </a:ext>
                  </a:extLst>
                </a:gridCol>
                <a:gridCol w="3487174">
                  <a:extLst>
                    <a:ext uri="{9D8B030D-6E8A-4147-A177-3AD203B41FA5}">
                      <a16:colId xmlns:a16="http://schemas.microsoft.com/office/drawing/2014/main" val="1555324922"/>
                    </a:ext>
                  </a:extLst>
                </a:gridCol>
              </a:tblGrid>
              <a:tr h="293056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Thông </a:t>
                      </a:r>
                      <a:r>
                        <a:rPr lang="en-US" dirty="0" err="1"/>
                        <a:t>số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 – loss (</a:t>
                      </a:r>
                      <a:r>
                        <a:rPr lang="en-US" dirty="0" err="1"/>
                        <a:t>tập</a:t>
                      </a:r>
                      <a:r>
                        <a:rPr lang="en-US" dirty="0"/>
                        <a:t> test)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294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Optimizer = ‘</a:t>
                      </a:r>
                      <a:r>
                        <a:rPr lang="en-US" sz="1400" dirty="0" err="1"/>
                        <a:t>adam</a:t>
                      </a:r>
                      <a:r>
                        <a:rPr lang="en-US" sz="1400" dirty="0"/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Loss = ‘</a:t>
                      </a: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sparse_categorical_crossentropy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’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Epochs = 10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Batch_size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64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validation_data</a:t>
                      </a:r>
                      <a:r>
                        <a:rPr lang="en-US" sz="14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 test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accuracy: 0.9916 - loss: 0.0460 </a:t>
                      </a:r>
                    </a:p>
                    <a:p>
                      <a:b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</a:b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886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722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55A83-F77A-6131-066E-3B517DC82E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2C78FD7-C7F8-19D4-132A-4C72BE0354F0}"/>
              </a:ext>
            </a:extLst>
          </p:cNvPr>
          <p:cNvSpPr txBox="1"/>
          <p:nvPr/>
        </p:nvSpPr>
        <p:spPr>
          <a:xfrm>
            <a:off x="570271" y="412955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Bài</a:t>
            </a:r>
            <a:r>
              <a:rPr lang="en-US" dirty="0"/>
              <a:t> 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F54766-0091-85D6-1BB7-76158E9F3147}"/>
              </a:ext>
            </a:extLst>
          </p:cNvPr>
          <p:cNvSpPr txBox="1"/>
          <p:nvPr/>
        </p:nvSpPr>
        <p:spPr>
          <a:xfrm>
            <a:off x="1242250" y="412955"/>
            <a:ext cx="8393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DNN </a:t>
            </a:r>
            <a:r>
              <a:rPr lang="en-US" dirty="0" err="1"/>
              <a:t>và</a:t>
            </a:r>
            <a:r>
              <a:rPr lang="en-US" dirty="0"/>
              <a:t> CNN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diện</a:t>
            </a:r>
            <a:r>
              <a:rPr lang="en-US" dirty="0"/>
              <a:t> </a:t>
            </a:r>
            <a:r>
              <a:rPr lang="en-US" dirty="0" err="1"/>
              <a:t>chữ</a:t>
            </a:r>
            <a:r>
              <a:rPr lang="en-US" dirty="0"/>
              <a:t> </a:t>
            </a:r>
            <a:r>
              <a:rPr lang="en-US" dirty="0" err="1"/>
              <a:t>viết</a:t>
            </a:r>
            <a:r>
              <a:rPr lang="en-US" dirty="0"/>
              <a:t> </a:t>
            </a:r>
            <a:r>
              <a:rPr lang="en-US" dirty="0" err="1"/>
              <a:t>tay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B2D86AB-1338-962F-D153-B7E69A3AE3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63467"/>
              </p:ext>
            </p:extLst>
          </p:nvPr>
        </p:nvGraphicFramePr>
        <p:xfrm>
          <a:off x="176982" y="1260440"/>
          <a:ext cx="11838036" cy="1381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6503">
                  <a:extLst>
                    <a:ext uri="{9D8B030D-6E8A-4147-A177-3AD203B41FA5}">
                      <a16:colId xmlns:a16="http://schemas.microsoft.com/office/drawing/2014/main" val="149886060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933225427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095340580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82715335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695703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73066731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480453469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2631930641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51019903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802228074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1682070526"/>
                    </a:ext>
                  </a:extLst>
                </a:gridCol>
                <a:gridCol w="986503">
                  <a:extLst>
                    <a:ext uri="{9D8B030D-6E8A-4147-A177-3AD203B41FA5}">
                      <a16:colId xmlns:a16="http://schemas.microsoft.com/office/drawing/2014/main" val="31680524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Mô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hình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Kết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quả</a:t>
                      </a:r>
                      <a:r>
                        <a:rPr lang="en-US" dirty="0"/>
                        <a:t> </a:t>
                      </a:r>
                      <a:r>
                        <a:rPr lang="en-US" dirty="0" err="1"/>
                        <a:t>đúng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79669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9541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7/10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2034868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1C6FC79C-F746-D011-9043-5ED7514C98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6975" y="1314083"/>
            <a:ext cx="492168" cy="49216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A13A2B0-8533-4F23-2345-FAB6203F99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311" y="1314083"/>
            <a:ext cx="492168" cy="49216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9D09352-E894-320B-CA62-5DD5287CFF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4986" y="1314083"/>
            <a:ext cx="492169" cy="4921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D0DF740-084A-8CAE-4B55-5D3AF2EAF77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322" y="1318562"/>
            <a:ext cx="487689" cy="48768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F31B7AA-DD9B-630B-D05E-3E8E3981904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178" y="1314083"/>
            <a:ext cx="502929" cy="50292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45F7B0DA-0BF3-102D-EAE9-D27098CD6F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6092" y="1314083"/>
            <a:ext cx="502928" cy="50292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27D90B7-A424-6435-4068-8A8E47C63D1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9005" y="1308703"/>
            <a:ext cx="502928" cy="50292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B192982D-2A32-3A7D-062C-B31F2F6AEAE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3046" y="1318562"/>
            <a:ext cx="502927" cy="502927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B181524F-8176-DBB0-13C9-DDF90BBE0C4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2627" y="1303325"/>
            <a:ext cx="502926" cy="502926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B4511254-80BB-EEF4-4CFA-E61009475A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5540" y="1303325"/>
            <a:ext cx="502926" cy="502926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07D4788E-AD2A-60C6-2683-C5FAE2821597}"/>
              </a:ext>
            </a:extLst>
          </p:cNvPr>
          <p:cNvSpPr txBox="1"/>
          <p:nvPr/>
        </p:nvSpPr>
        <p:spPr>
          <a:xfrm>
            <a:off x="1058172" y="3261360"/>
            <a:ext cx="109568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vi-VN" dirty="0"/>
              <a:t>CNN cho kết quả vượt trội rõ rệt so với DNN nhờ khả năng trích xuất đặc trưng không gian hiệu quả hơn.</a:t>
            </a:r>
            <a:endParaRPr lang="en-US" dirty="0"/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ADCFA150-EFE1-ADF1-C908-D5CA28648323}"/>
              </a:ext>
            </a:extLst>
          </p:cNvPr>
          <p:cNvSpPr/>
          <p:nvPr/>
        </p:nvSpPr>
        <p:spPr>
          <a:xfrm>
            <a:off x="440813" y="3266899"/>
            <a:ext cx="555523" cy="363793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1687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431</Words>
  <Application>Microsoft Office PowerPoint</Application>
  <PresentationFormat>Widescreen</PresentationFormat>
  <Paragraphs>85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Truong Ngoc Tien</dc:creator>
  <cp:lastModifiedBy>Truong Ngoc Tien</cp:lastModifiedBy>
  <cp:revision>3</cp:revision>
  <dcterms:created xsi:type="dcterms:W3CDTF">2025-10-05T17:51:59Z</dcterms:created>
  <dcterms:modified xsi:type="dcterms:W3CDTF">2025-10-06T04:04:40Z</dcterms:modified>
</cp:coreProperties>
</file>