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7" r:id="rId4"/>
    <p:sldId id="258" r:id="rId5"/>
    <p:sldId id="268" r:id="rId6"/>
    <p:sldId id="259" r:id="rId7"/>
    <p:sldId id="269" r:id="rId8"/>
    <p:sldId id="260" r:id="rId9"/>
    <p:sldId id="270" r:id="rId10"/>
    <p:sldId id="261" r:id="rId11"/>
    <p:sldId id="271" r:id="rId12"/>
    <p:sldId id="262" r:id="rId13"/>
    <p:sldId id="272" r:id="rId14"/>
    <p:sldId id="263" r:id="rId15"/>
    <p:sldId id="273" r:id="rId16"/>
    <p:sldId id="264" r:id="rId17"/>
    <p:sldId id="274" r:id="rId18"/>
    <p:sldId id="265" r:id="rId19"/>
    <p:sldId id="275" r:id="rId20"/>
    <p:sldId id="266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8514B-618A-48A4-845B-2490595935D3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9F15B-6F29-4272-944E-2596BBDF6D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70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6A088-AB71-6186-B66F-BA684D6B5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2D4377-C268-2849-3FCE-A1CBFDB2A2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7BB04-CBDF-5E93-1D8A-34B8722E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B44D-8424-47A1-909D-93A7E985E0A1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D4CD9-97A6-7065-7F3F-3F4157C89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98F5C-AA04-412E-23E0-C4EA0BCC8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B3F-CCE3-4848-AD29-B217DAF3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7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7FA53-3E6C-D2B5-99B6-8641024A7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9DEA9-38E0-B375-0395-336276D13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65CD4-751A-1B4F-7121-43AD8F0D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B44D-8424-47A1-909D-93A7E985E0A1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47F70-FDAB-B98B-6177-06D74EDDA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9A6DF-6968-5C83-9EA2-5C1C4510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B3F-CCE3-4848-AD29-B217DAF3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049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036A58-46CE-7931-0E97-769466E500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8D743-E245-F4D8-F594-3F78722E2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CAB06-70B3-12E1-6228-D9BF73ECA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B44D-8424-47A1-909D-93A7E985E0A1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73A22-6876-FA87-AB35-E1B0268D4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51776-7656-049F-87F6-E7D9C7AFF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B3F-CCE3-4848-AD29-B217DAF3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2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8E4E8-B2F2-3046-28C6-9C640AE84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96E7D-C28F-4F09-B087-DC3D28294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5C925-24B3-5A51-3B28-93BC7E264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B44D-8424-47A1-909D-93A7E985E0A1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CBE54-A2EC-4C1E-3D63-2EBFC99BD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A1E80-14B2-C913-8D37-721FDB04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B3F-CCE3-4848-AD29-B217DAF3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78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267FB-12F6-DBD2-24D8-D30AD6561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40794-5111-309E-14D5-B95CC07BB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17B3F-D54E-44E0-2D07-64B45E4D1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B44D-8424-47A1-909D-93A7E985E0A1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E1A9F-F701-534A-3EE6-0B46273DE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792D5-A768-D785-6D52-BB977588C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B3F-CCE3-4848-AD29-B217DAF3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61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F7FC3-CAAA-10D4-B7EE-562D93FB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68576-8421-238B-8A83-490B262F8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9D51F-DA64-9426-F5A9-C553857D3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2BEAF-B7E2-3030-CDE9-21C7CE9C1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B44D-8424-47A1-909D-93A7E985E0A1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CFD2E-40A1-3A93-72FF-E53FA444A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DED36-B5F2-CFF7-E2B1-6A0AFC05C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B3F-CCE3-4848-AD29-B217DAF3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38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5E8D4-0D6B-D6DB-DD82-B21ACD265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BD9BE-EEC7-0EC4-F98B-0BA1842E5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9B9164-D61E-56AC-C86F-DD6F48B9C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8AFFD7-C671-D71D-3D9C-594E60244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DF5815-9B19-9B57-E376-2FE463AED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49DAB9-0CAE-35EB-D1B3-6CE261CC1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B44D-8424-47A1-909D-93A7E985E0A1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B675B-BF08-71CD-E380-53587ECB9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3B680B-2A31-0746-069F-45245018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B3F-CCE3-4848-AD29-B217DAF3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2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03811-DA92-74A6-0B1A-5F135A51A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369051-6138-5A9B-831B-6645A2EA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B44D-8424-47A1-909D-93A7E985E0A1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BD140-846B-931E-D378-A5BE565F2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356341-9A75-588B-D93D-0514BEC6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B3F-CCE3-4848-AD29-B217DAF3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98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55D0AE-C713-CA5E-A144-389788530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B44D-8424-47A1-909D-93A7E985E0A1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DFDFD6-B795-3B81-EC42-76E327CF0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53D1A-1B57-8861-9593-9F52F4634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B3F-CCE3-4848-AD29-B217DAF3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6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B3B09-4D6D-E545-4C6F-99DE045C3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45063-2CCE-AEA5-41CF-4B6825E92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9CE0B-9DDE-C053-157C-E5816040D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72500-B6BB-CF99-B5CA-9133A8B1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B44D-8424-47A1-909D-93A7E985E0A1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191EB-53D9-1329-46D6-362FA662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19C1B-21DC-C5DE-5E15-1969E548F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B3F-CCE3-4848-AD29-B217DAF3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3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3C1D-767A-4099-E600-BB26972EB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6DC2AC-A95E-3470-F32A-5651C83FA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0A492-61CD-66E0-3933-FBB780983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A8760-5312-6177-F456-8B2AA87E7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6B44D-8424-47A1-909D-93A7E985E0A1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23FA2-BD69-1F5A-2030-3091D20DE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20519-95FF-4310-FA2A-923162F66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25B3F-CCE3-4848-AD29-B217DAF3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65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234311-73FF-00FC-291A-5CCBBD3D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D4878-F557-5B2D-1EF1-CBA01C56F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65668-B3E7-7C3A-6653-60459DE2E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26B44D-8424-47A1-909D-93A7E985E0A1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43CE0-E463-C409-E952-572F13E42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15962-0F05-FEA8-A747-AD6E7764D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C25B3F-CCE3-4848-AD29-B217DAF3D7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84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B499D6-2051-AAD2-CBDC-7CFB8AC5A6BD}"/>
              </a:ext>
            </a:extLst>
          </p:cNvPr>
          <p:cNvSpPr txBox="1"/>
          <p:nvPr/>
        </p:nvSpPr>
        <p:spPr>
          <a:xfrm>
            <a:off x="416397" y="288578"/>
            <a:ext cx="97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8: Network Intrusion Detection Systems 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D46C13-6ABC-E9EB-3429-5A7D1A99778F}"/>
              </a:ext>
            </a:extLst>
          </p:cNvPr>
          <p:cNvSpPr txBox="1"/>
          <p:nvPr/>
        </p:nvSpPr>
        <p:spPr>
          <a:xfrm>
            <a:off x="943896" y="973394"/>
            <a:ext cx="2016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A8E93E-1D11-D729-0FBD-4F66C4E4E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746152"/>
              </p:ext>
            </p:extLst>
          </p:nvPr>
        </p:nvGraphicFramePr>
        <p:xfrm>
          <a:off x="1247058" y="1992506"/>
          <a:ext cx="9697884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8942">
                  <a:extLst>
                    <a:ext uri="{9D8B030D-6E8A-4147-A177-3AD203B41FA5}">
                      <a16:colId xmlns:a16="http://schemas.microsoft.com/office/drawing/2014/main" val="3422552808"/>
                    </a:ext>
                  </a:extLst>
                </a:gridCol>
                <a:gridCol w="4848942">
                  <a:extLst>
                    <a:ext uri="{9D8B030D-6E8A-4147-A177-3AD203B41FA5}">
                      <a16:colId xmlns:a16="http://schemas.microsoft.com/office/drawing/2014/main" val="2397636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235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Xóa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cột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'id', 'rate', '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spkts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dpkts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swin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sbytes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dloss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is_sm_ips_ports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'ct_srv_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dst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','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is_ftp_login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ct_srv_src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ct_src_dport_ltm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tcprtt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', '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attack_cat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467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Scaler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MinMaxScaler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898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Encoder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OneHotEncoder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3496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Cân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bằng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dữ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liệu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3612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982B698-A123-F2CD-0790-6A61E1D97ED6}"/>
              </a:ext>
            </a:extLst>
          </p:cNvPr>
          <p:cNvSpPr txBox="1"/>
          <p:nvPr/>
        </p:nvSpPr>
        <p:spPr>
          <a:xfrm>
            <a:off x="1887794" y="5171768"/>
            <a:ext cx="7420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Sau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188 </a:t>
            </a:r>
            <a:r>
              <a:rPr lang="en-US" dirty="0" err="1"/>
              <a:t>cột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sạch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20C7511-D536-4F2F-1181-264998586371}"/>
              </a:ext>
            </a:extLst>
          </p:cNvPr>
          <p:cNvSpPr/>
          <p:nvPr/>
        </p:nvSpPr>
        <p:spPr>
          <a:xfrm>
            <a:off x="1170040" y="5171768"/>
            <a:ext cx="717754" cy="3693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6E435B-5F1F-1BA9-46FF-936F9208E237}"/>
              </a:ext>
            </a:extLst>
          </p:cNvPr>
          <p:cNvSpPr txBox="1"/>
          <p:nvPr/>
        </p:nvSpPr>
        <p:spPr>
          <a:xfrm>
            <a:off x="943896" y="1473544"/>
            <a:ext cx="11193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scaler, encoder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2 </a:t>
            </a:r>
            <a:r>
              <a:rPr lang="en-US" dirty="0" err="1"/>
              <a:t>cột</a:t>
            </a:r>
            <a:r>
              <a:rPr lang="en-US" dirty="0"/>
              <a:t> ‘id’, ‘</a:t>
            </a:r>
            <a:r>
              <a:rPr lang="en-US" dirty="0" err="1"/>
              <a:t>attack_cat</a:t>
            </a:r>
            <a:r>
              <a:rPr lang="en-US" dirty="0"/>
              <a:t>’ </a:t>
            </a:r>
            <a:r>
              <a:rPr lang="en-US" dirty="0" err="1"/>
              <a:t>cho</a:t>
            </a:r>
            <a:r>
              <a:rPr lang="en-US" dirty="0"/>
              <a:t> 2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feature selection </a:t>
            </a:r>
            <a:r>
              <a:rPr lang="en-US" dirty="0" err="1"/>
              <a:t>và</a:t>
            </a:r>
            <a:r>
              <a:rPr lang="en-US" dirty="0"/>
              <a:t> feature extraction</a:t>
            </a:r>
          </a:p>
        </p:txBody>
      </p:sp>
    </p:spTree>
    <p:extLst>
      <p:ext uri="{BB962C8B-B14F-4D97-AF65-F5344CB8AC3E}">
        <p14:creationId xmlns:p14="http://schemas.microsoft.com/office/powerpoint/2010/main" val="4061867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46065-42B9-B37E-8716-A8C531270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6AB804-F545-4AE0-1925-8A1F0289920B}"/>
              </a:ext>
            </a:extLst>
          </p:cNvPr>
          <p:cNvSpPr txBox="1"/>
          <p:nvPr/>
        </p:nvSpPr>
        <p:spPr>
          <a:xfrm>
            <a:off x="416397" y="288578"/>
            <a:ext cx="97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8: Network Intrusion Detection Systems 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194A20-157F-D863-DBAE-B76AAC9C14E1}"/>
              </a:ext>
            </a:extLst>
          </p:cNvPr>
          <p:cNvSpPr txBox="1"/>
          <p:nvPr/>
        </p:nvSpPr>
        <p:spPr>
          <a:xfrm>
            <a:off x="648928" y="726835"/>
            <a:ext cx="2452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KNeighborsClassifier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A53EFE2-3D82-0E3F-5A9A-03FD55102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897535"/>
              </p:ext>
            </p:extLst>
          </p:nvPr>
        </p:nvGraphicFramePr>
        <p:xfrm>
          <a:off x="344129" y="1496415"/>
          <a:ext cx="116119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975">
                  <a:extLst>
                    <a:ext uri="{9D8B030D-6E8A-4147-A177-3AD203B41FA5}">
                      <a16:colId xmlns:a16="http://schemas.microsoft.com/office/drawing/2014/main" val="557607048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3116818281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4195964155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3866104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Phương </a:t>
                      </a:r>
                      <a:r>
                        <a:rPr lang="en-US" sz="1400" dirty="0" err="1"/>
                        <a:t>pháp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Thông </a:t>
                      </a:r>
                      <a:r>
                        <a:rPr lang="en-US" sz="1400" dirty="0" err="1"/>
                        <a:t>số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mô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hình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Thời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gian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chạy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chương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trình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59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n_neighbors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0.87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0.92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0.88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0.90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0.89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103.087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96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Chỉ</a:t>
                      </a:r>
                      <a:r>
                        <a:rPr lang="en-US" sz="1400" dirty="0"/>
                        <a:t> feature extraction (PCA n =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n_neighbors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0.86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0.92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0.87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0.89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0.88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2.280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428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Chỉ</a:t>
                      </a:r>
                      <a:r>
                        <a:rPr lang="en-US" sz="1400" dirty="0"/>
                        <a:t> feature selection(</a:t>
                      </a:r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VarianceThreshold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dirty="0"/>
                        <a:t>n = 0.011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n_neighbors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0.85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0.92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0.87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0.89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0.88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26.469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91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982E33D-6CC0-4092-80F7-5F947A96CBAA}"/>
              </a:ext>
            </a:extLst>
          </p:cNvPr>
          <p:cNvSpPr txBox="1"/>
          <p:nvPr/>
        </p:nvSpPr>
        <p:spPr>
          <a:xfrm>
            <a:off x="1632154" y="5534149"/>
            <a:ext cx="10559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preprocessing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</a:p>
          <a:p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541F37F-2C46-4057-8A04-B05A152DAE03}"/>
              </a:ext>
            </a:extLst>
          </p:cNvPr>
          <p:cNvSpPr/>
          <p:nvPr/>
        </p:nvSpPr>
        <p:spPr>
          <a:xfrm>
            <a:off x="416397" y="6028080"/>
            <a:ext cx="1012722" cy="3048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55FEF6-A8CD-02B7-3DEF-60E667766204}"/>
              </a:ext>
            </a:extLst>
          </p:cNvPr>
          <p:cNvSpPr txBox="1"/>
          <p:nvPr/>
        </p:nvSpPr>
        <p:spPr>
          <a:xfrm>
            <a:off x="1632154" y="6272980"/>
            <a:ext cx="8489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feature extraction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043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9164E-C78E-2A11-6067-6C5F63400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4B4FCA-1D3A-9541-CD5F-97CE4517604F}"/>
              </a:ext>
            </a:extLst>
          </p:cNvPr>
          <p:cNvSpPr txBox="1"/>
          <p:nvPr/>
        </p:nvSpPr>
        <p:spPr>
          <a:xfrm>
            <a:off x="416397" y="288578"/>
            <a:ext cx="97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8: Network Intrusion Detection Systems 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946E8A-0F0C-8ECC-12BA-EEC400993A8D}"/>
              </a:ext>
            </a:extLst>
          </p:cNvPr>
          <p:cNvSpPr txBox="1"/>
          <p:nvPr/>
        </p:nvSpPr>
        <p:spPr>
          <a:xfrm>
            <a:off x="648928" y="726835"/>
            <a:ext cx="2452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KNeighborsClassifier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BBE8AA-9357-4035-E726-6AD098E74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7" y="1301698"/>
            <a:ext cx="3586778" cy="28592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EA82A1-F52D-0583-5C38-5430B465F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707" y="1301698"/>
            <a:ext cx="3363974" cy="28677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AA9501-45EE-8243-E373-9427642DF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213" y="1301698"/>
            <a:ext cx="3746745" cy="28426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2641D1-BEF4-779A-FFB5-3DF7E0B4D513}"/>
              </a:ext>
            </a:extLst>
          </p:cNvPr>
          <p:cNvSpPr txBox="1"/>
          <p:nvPr/>
        </p:nvSpPr>
        <p:spPr>
          <a:xfrm>
            <a:off x="1875065" y="4804723"/>
            <a:ext cx="10196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+ Phương </a:t>
            </a:r>
            <a:r>
              <a:rPr lang="en-US" dirty="0" err="1"/>
              <a:t>pháp</a:t>
            </a:r>
            <a:r>
              <a:rPr lang="en-US" dirty="0"/>
              <a:t> feature extraction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A5D7195-0D9D-B76B-57DC-6F2D8FBE03A1}"/>
              </a:ext>
            </a:extLst>
          </p:cNvPr>
          <p:cNvSpPr/>
          <p:nvPr/>
        </p:nvSpPr>
        <p:spPr>
          <a:xfrm>
            <a:off x="416397" y="4804723"/>
            <a:ext cx="1458668" cy="3693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5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ABCB4-736F-971D-D934-85633BE52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76409B-2450-860D-4885-5A64C067611C}"/>
              </a:ext>
            </a:extLst>
          </p:cNvPr>
          <p:cNvSpPr txBox="1"/>
          <p:nvPr/>
        </p:nvSpPr>
        <p:spPr>
          <a:xfrm>
            <a:off x="416397" y="288578"/>
            <a:ext cx="97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8: Network Intrusion Detection Systems 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A8532E-94FE-AA58-C243-399803547391}"/>
              </a:ext>
            </a:extLst>
          </p:cNvPr>
          <p:cNvSpPr txBox="1"/>
          <p:nvPr/>
        </p:nvSpPr>
        <p:spPr>
          <a:xfrm>
            <a:off x="648928" y="726835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GaussianNB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D7C7D6-C10E-5683-AA0A-829CF01B9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217702"/>
              </p:ext>
            </p:extLst>
          </p:nvPr>
        </p:nvGraphicFramePr>
        <p:xfrm>
          <a:off x="344129" y="1496415"/>
          <a:ext cx="116119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975">
                  <a:extLst>
                    <a:ext uri="{9D8B030D-6E8A-4147-A177-3AD203B41FA5}">
                      <a16:colId xmlns:a16="http://schemas.microsoft.com/office/drawing/2014/main" val="557607048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3116818281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4195964155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3866104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Phương </a:t>
                      </a:r>
                      <a:r>
                        <a:rPr lang="en-US" sz="1400" dirty="0" err="1"/>
                        <a:t>pháp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Thông </a:t>
                      </a:r>
                      <a:r>
                        <a:rPr lang="en-US" sz="1400" dirty="0" err="1"/>
                        <a:t>số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mô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hình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Thời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gian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chạy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chương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trình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59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1.00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0.19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0.56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0.32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0.62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12.001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96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Chỉ</a:t>
                      </a:r>
                      <a:r>
                        <a:rPr lang="en-US" sz="1400" dirty="0"/>
                        <a:t> feature extraction (PCA n =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0.70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0.92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0.74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0.80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0.86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1.403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428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Chỉ</a:t>
                      </a:r>
                      <a:r>
                        <a:rPr lang="en-US" sz="1400" dirty="0"/>
                        <a:t> feature selection(</a:t>
                      </a:r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VarianceThreshold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dirty="0"/>
                        <a:t>n = 0.011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0.73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0.86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0.75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0.79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0.85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2.478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91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F43F85D-4EFA-B18A-F2A4-87ECB3C21D4A}"/>
              </a:ext>
            </a:extLst>
          </p:cNvPr>
          <p:cNvSpPr txBox="1"/>
          <p:nvPr/>
        </p:nvSpPr>
        <p:spPr>
          <a:xfrm>
            <a:off x="855406" y="5534149"/>
            <a:ext cx="11022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lí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GaussianNB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UNSW-NB15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tốt</a:t>
            </a:r>
            <a:endParaRPr lang="en-US" dirty="0"/>
          </a:p>
          <a:p>
            <a:r>
              <a:rPr lang="en-US" dirty="0"/>
              <a:t>Khi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 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7A33CA2-2BCB-4AC5-7595-5463C692E9C5}"/>
              </a:ext>
            </a:extLst>
          </p:cNvPr>
          <p:cNvSpPr/>
          <p:nvPr/>
        </p:nvSpPr>
        <p:spPr>
          <a:xfrm>
            <a:off x="58993" y="5714746"/>
            <a:ext cx="796413" cy="28513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51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70F09-3DC1-3B07-F7CD-9DC5A828F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54B799-2267-F9B2-0E8A-ABCFD2FB031A}"/>
              </a:ext>
            </a:extLst>
          </p:cNvPr>
          <p:cNvSpPr txBox="1"/>
          <p:nvPr/>
        </p:nvSpPr>
        <p:spPr>
          <a:xfrm>
            <a:off x="416397" y="288578"/>
            <a:ext cx="97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8: Network Intrusion Detection Systems 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B2C3CD-6305-7610-F197-1FBF1E61277B}"/>
              </a:ext>
            </a:extLst>
          </p:cNvPr>
          <p:cNvSpPr txBox="1"/>
          <p:nvPr/>
        </p:nvSpPr>
        <p:spPr>
          <a:xfrm>
            <a:off x="648928" y="726835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GaussianNB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E67AE0-3BD7-BEF6-B211-CDDE6A1BB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7" y="1373166"/>
            <a:ext cx="3120072" cy="26598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479A77-18E6-9678-F7C9-09FEAA4CA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008" y="1373166"/>
            <a:ext cx="3120071" cy="26598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8724CA-DD90-8864-2FD9-B227B55D3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1618" y="1415075"/>
            <a:ext cx="3120071" cy="25760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4B6919B-70E5-B5F5-BA87-EA5432855196}"/>
              </a:ext>
            </a:extLst>
          </p:cNvPr>
          <p:cNvSpPr txBox="1"/>
          <p:nvPr/>
        </p:nvSpPr>
        <p:spPr>
          <a:xfrm>
            <a:off x="1887793" y="4748265"/>
            <a:ext cx="7322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Phương </a:t>
            </a:r>
            <a:r>
              <a:rPr lang="en-US" dirty="0" err="1"/>
              <a:t>pháp</a:t>
            </a:r>
            <a:r>
              <a:rPr lang="en-US" dirty="0"/>
              <a:t> preprocessing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mắc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lầm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2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tuyệt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.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FB431AC-3FD5-7D6A-087B-3BBD6E809745}"/>
              </a:ext>
            </a:extLst>
          </p:cNvPr>
          <p:cNvSpPr/>
          <p:nvPr/>
        </p:nvSpPr>
        <p:spPr>
          <a:xfrm>
            <a:off x="766915" y="4748265"/>
            <a:ext cx="1022555" cy="3693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36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7265C-D619-627E-7320-EFA61F972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F9FF9A-4D01-A17F-43C2-1F060B3DCE37}"/>
              </a:ext>
            </a:extLst>
          </p:cNvPr>
          <p:cNvSpPr txBox="1"/>
          <p:nvPr/>
        </p:nvSpPr>
        <p:spPr>
          <a:xfrm>
            <a:off x="416397" y="288578"/>
            <a:ext cx="97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8: Network Intrusion Detection Systems 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867B0-2F18-24C4-1939-E6968FAC367D}"/>
              </a:ext>
            </a:extLst>
          </p:cNvPr>
          <p:cNvSpPr txBox="1"/>
          <p:nvPr/>
        </p:nvSpPr>
        <p:spPr>
          <a:xfrm>
            <a:off x="648928" y="726835"/>
            <a:ext cx="2581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DecisionTreeClassifier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FE94E05-185D-B1C4-AC0A-7DA6AC099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525710"/>
              </p:ext>
            </p:extLst>
          </p:nvPr>
        </p:nvGraphicFramePr>
        <p:xfrm>
          <a:off x="344129" y="1496415"/>
          <a:ext cx="116119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975">
                  <a:extLst>
                    <a:ext uri="{9D8B030D-6E8A-4147-A177-3AD203B41FA5}">
                      <a16:colId xmlns:a16="http://schemas.microsoft.com/office/drawing/2014/main" val="557607048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3116818281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4195964155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3866104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Phương </a:t>
                      </a:r>
                      <a:r>
                        <a:rPr lang="en-US" sz="1400" dirty="0" err="1"/>
                        <a:t>pháp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Thông </a:t>
                      </a:r>
                      <a:r>
                        <a:rPr lang="en-US" sz="1400" dirty="0" err="1"/>
                        <a:t>số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mô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hình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Thời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gian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chạy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chương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trình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59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0.83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0.96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0.87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0.89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0.87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17.099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96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Chỉ</a:t>
                      </a:r>
                      <a:r>
                        <a:rPr lang="en-US" sz="1400" dirty="0"/>
                        <a:t> feature extraction (PCA n =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0.81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0.95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0.85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0.87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0.84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3.409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428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Chỉ</a:t>
                      </a:r>
                      <a:r>
                        <a:rPr lang="en-US" sz="1400" dirty="0"/>
                        <a:t> feature selection(</a:t>
                      </a:r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VarianceThreshold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dirty="0"/>
                        <a:t>n = 0.011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0.82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0.96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0.86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0.88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0.85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4.173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91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6331F17-F071-7F0E-DA91-64251768B9A2}"/>
              </a:ext>
            </a:extLst>
          </p:cNvPr>
          <p:cNvSpPr txBox="1"/>
          <p:nvPr/>
        </p:nvSpPr>
        <p:spPr>
          <a:xfrm>
            <a:off x="1484211" y="5664364"/>
            <a:ext cx="10216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preprocessing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feature selection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2C1A486-639E-33FF-9F76-7D13B5B0B9A6}"/>
              </a:ext>
            </a:extLst>
          </p:cNvPr>
          <p:cNvSpPr/>
          <p:nvPr/>
        </p:nvSpPr>
        <p:spPr>
          <a:xfrm>
            <a:off x="648928" y="5842127"/>
            <a:ext cx="865239" cy="29080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98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B4E20-E9FF-EF4B-EEF3-2B820A1E1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9B65AD-AE1A-0DEC-CCBF-6736EA7A908D}"/>
              </a:ext>
            </a:extLst>
          </p:cNvPr>
          <p:cNvSpPr txBox="1"/>
          <p:nvPr/>
        </p:nvSpPr>
        <p:spPr>
          <a:xfrm>
            <a:off x="416397" y="288578"/>
            <a:ext cx="97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8: Network Intrusion Detection Systems 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DC1945-0A66-B5EA-8647-EB7C575FDC76}"/>
              </a:ext>
            </a:extLst>
          </p:cNvPr>
          <p:cNvSpPr txBox="1"/>
          <p:nvPr/>
        </p:nvSpPr>
        <p:spPr>
          <a:xfrm>
            <a:off x="648928" y="726835"/>
            <a:ext cx="25816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DecisionTreeClassifier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4ED412-6D8D-9D49-2DDA-AD9F11FD7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7" y="1442091"/>
            <a:ext cx="3570923" cy="28180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D0D847-FD81-587A-8B75-EAEE9D5E8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819" y="1442090"/>
            <a:ext cx="3305614" cy="28180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DEEDF3-1A8A-6C1A-31A2-0EB40929B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9565" y="1442090"/>
            <a:ext cx="3786038" cy="28180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F6AB96-02C7-A1A9-46BA-066A3ED53FE5}"/>
              </a:ext>
            </a:extLst>
          </p:cNvPr>
          <p:cNvSpPr txBox="1"/>
          <p:nvPr/>
        </p:nvSpPr>
        <p:spPr>
          <a:xfrm>
            <a:off x="1875065" y="4804723"/>
            <a:ext cx="10196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preprocessing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BB5F5D-5286-5215-84B2-0D51CEA05845}"/>
              </a:ext>
            </a:extLst>
          </p:cNvPr>
          <p:cNvSpPr/>
          <p:nvPr/>
        </p:nvSpPr>
        <p:spPr>
          <a:xfrm>
            <a:off x="416397" y="4804723"/>
            <a:ext cx="1458668" cy="3693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60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4533E-31AB-A9AF-2D9A-083C80EF3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4648D0-4DF2-B222-6B17-87E73EA4620F}"/>
              </a:ext>
            </a:extLst>
          </p:cNvPr>
          <p:cNvSpPr txBox="1"/>
          <p:nvPr/>
        </p:nvSpPr>
        <p:spPr>
          <a:xfrm>
            <a:off x="416397" y="288578"/>
            <a:ext cx="97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8: Network Intrusion Detection Systems 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2306A-9C1F-2060-0A28-4B35C70FA131}"/>
              </a:ext>
            </a:extLst>
          </p:cNvPr>
          <p:cNvSpPr txBox="1"/>
          <p:nvPr/>
        </p:nvSpPr>
        <p:spPr>
          <a:xfrm>
            <a:off x="648928" y="726835"/>
            <a:ext cx="1729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XGBClassifier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577776-29BD-E949-E129-2AE5957F2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595224"/>
              </p:ext>
            </p:extLst>
          </p:nvPr>
        </p:nvGraphicFramePr>
        <p:xfrm>
          <a:off x="344129" y="1496415"/>
          <a:ext cx="116119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975">
                  <a:extLst>
                    <a:ext uri="{9D8B030D-6E8A-4147-A177-3AD203B41FA5}">
                      <a16:colId xmlns:a16="http://schemas.microsoft.com/office/drawing/2014/main" val="557607048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3116818281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4195964155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3866104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Phương </a:t>
                      </a:r>
                      <a:r>
                        <a:rPr lang="en-US" sz="1400" dirty="0" err="1"/>
                        <a:t>pháp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Thông </a:t>
                      </a:r>
                      <a:r>
                        <a:rPr lang="en-US" sz="1400" dirty="0" err="1"/>
                        <a:t>số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mô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hình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Thời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gian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chạy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chương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trình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59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0.85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0.99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0.90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0.91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0.99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13.490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96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Chỉ</a:t>
                      </a:r>
                      <a:r>
                        <a:rPr lang="en-US" sz="1400" dirty="0"/>
                        <a:t> feature extraction (PCA n =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0.77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0.99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0.83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0.86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0.97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1.454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428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Chỉ</a:t>
                      </a:r>
                      <a:r>
                        <a:rPr lang="en-US" sz="1400" dirty="0"/>
                        <a:t> feature selection(</a:t>
                      </a:r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VarianceThreshold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dirty="0"/>
                        <a:t>n = 0.011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0.82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0.98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0.87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0.89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0.98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2.122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91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49F77DF-A656-BA73-99D2-F5B2E3CA6E21}"/>
              </a:ext>
            </a:extLst>
          </p:cNvPr>
          <p:cNvSpPr txBox="1"/>
          <p:nvPr/>
        </p:nvSpPr>
        <p:spPr>
          <a:xfrm>
            <a:off x="1484211" y="5644044"/>
            <a:ext cx="10216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preprocessing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feature selection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76CCA4A-8156-0AFB-5FA9-6370FB258DB5}"/>
              </a:ext>
            </a:extLst>
          </p:cNvPr>
          <p:cNvSpPr/>
          <p:nvPr/>
        </p:nvSpPr>
        <p:spPr>
          <a:xfrm>
            <a:off x="648928" y="5821807"/>
            <a:ext cx="865239" cy="29080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87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C05A7-A27C-8B5D-FF72-D28F14356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EE4AFC-E71A-9080-8154-54FB299E1A90}"/>
              </a:ext>
            </a:extLst>
          </p:cNvPr>
          <p:cNvSpPr txBox="1"/>
          <p:nvPr/>
        </p:nvSpPr>
        <p:spPr>
          <a:xfrm>
            <a:off x="416397" y="288578"/>
            <a:ext cx="97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8: Network Intrusion Detection Systems 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5706BF-757E-D70E-DB46-E0D9CA71DD45}"/>
              </a:ext>
            </a:extLst>
          </p:cNvPr>
          <p:cNvSpPr txBox="1"/>
          <p:nvPr/>
        </p:nvSpPr>
        <p:spPr>
          <a:xfrm>
            <a:off x="648928" y="726835"/>
            <a:ext cx="1729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XGBClassifier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593757-82A9-44FB-7DF6-E168986B5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7" y="1526858"/>
            <a:ext cx="3160078" cy="26823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21B09B-3719-3BE0-7681-36CF23BE5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5998" y="1526858"/>
            <a:ext cx="3252153" cy="27724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DFD738-0D3D-A2D9-0735-63B8A33A0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7675" y="1532968"/>
            <a:ext cx="3392805" cy="276633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2BE426-5A9D-C929-84BD-E6805D446ABE}"/>
              </a:ext>
            </a:extLst>
          </p:cNvPr>
          <p:cNvSpPr txBox="1"/>
          <p:nvPr/>
        </p:nvSpPr>
        <p:spPr>
          <a:xfrm>
            <a:off x="1875065" y="4804723"/>
            <a:ext cx="101960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preprocessing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0C6CE9C-1785-3384-B931-B69D1709C203}"/>
              </a:ext>
            </a:extLst>
          </p:cNvPr>
          <p:cNvSpPr/>
          <p:nvPr/>
        </p:nvSpPr>
        <p:spPr>
          <a:xfrm>
            <a:off x="416397" y="4804723"/>
            <a:ext cx="1458668" cy="3693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0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B8727-0D87-2F9E-2828-853A3E24C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C429D6-793F-7D21-8057-84908589C674}"/>
              </a:ext>
            </a:extLst>
          </p:cNvPr>
          <p:cNvSpPr txBox="1"/>
          <p:nvPr/>
        </p:nvSpPr>
        <p:spPr>
          <a:xfrm>
            <a:off x="416397" y="288578"/>
            <a:ext cx="97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8: Network Intrusion Detection Systems 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132A0-EBD8-9D10-A158-1E72A4506F18}"/>
              </a:ext>
            </a:extLst>
          </p:cNvPr>
          <p:cNvSpPr txBox="1"/>
          <p:nvPr/>
        </p:nvSpPr>
        <p:spPr>
          <a:xfrm>
            <a:off x="648928" y="726835"/>
            <a:ext cx="2739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Support vector machine</a:t>
            </a:r>
          </a:p>
          <a:p>
            <a:r>
              <a:rPr lang="en-US" dirty="0"/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A9E41A9-483A-CD98-43E4-0DADCBC53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603087"/>
              </p:ext>
            </p:extLst>
          </p:nvPr>
        </p:nvGraphicFramePr>
        <p:xfrm>
          <a:off x="344129" y="1496415"/>
          <a:ext cx="116119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975">
                  <a:extLst>
                    <a:ext uri="{9D8B030D-6E8A-4147-A177-3AD203B41FA5}">
                      <a16:colId xmlns:a16="http://schemas.microsoft.com/office/drawing/2014/main" val="557607048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3116818281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4195964155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3866104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Phương </a:t>
                      </a:r>
                      <a:r>
                        <a:rPr lang="en-US" sz="1400" dirty="0" err="1"/>
                        <a:t>pháp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Thông </a:t>
                      </a:r>
                      <a:r>
                        <a:rPr lang="en-US" sz="1400" dirty="0" err="1"/>
                        <a:t>số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mô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hình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Thời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gian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chạy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chương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trình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590597"/>
                  </a:ext>
                </a:extLst>
              </a:tr>
              <a:tr h="459221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0.80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0.99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0.86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3678.511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96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Chỉ</a:t>
                      </a:r>
                      <a:r>
                        <a:rPr lang="en-US" sz="1400" dirty="0"/>
                        <a:t> feature extraction (PCA n =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0.75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1.00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0.81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920.243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428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Chỉ</a:t>
                      </a:r>
                      <a:r>
                        <a:rPr lang="en-US" sz="1400" dirty="0"/>
                        <a:t> feature selection(</a:t>
                      </a:r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VarianceThreshold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dirty="0"/>
                        <a:t>n = 0.011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0.75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1.00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0.82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725.765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91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E3AE26E-6A2D-AD23-6A05-BEA0129C9D14}"/>
              </a:ext>
            </a:extLst>
          </p:cNvPr>
          <p:cNvSpPr txBox="1"/>
          <p:nvPr/>
        </p:nvSpPr>
        <p:spPr>
          <a:xfrm>
            <a:off x="648928" y="5240594"/>
            <a:ext cx="7370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Preprocessing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8250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6BB9A-0503-E32F-0F75-9D116296F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04640E-911F-237D-8009-F2FA41FBBB6E}"/>
              </a:ext>
            </a:extLst>
          </p:cNvPr>
          <p:cNvSpPr txBox="1"/>
          <p:nvPr/>
        </p:nvSpPr>
        <p:spPr>
          <a:xfrm>
            <a:off x="416397" y="288578"/>
            <a:ext cx="97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8: Network Intrusion Detection Systems 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CCFCB3-4BA7-5A52-F5E1-BC6CB43AC804}"/>
              </a:ext>
            </a:extLst>
          </p:cNvPr>
          <p:cNvSpPr txBox="1"/>
          <p:nvPr/>
        </p:nvSpPr>
        <p:spPr>
          <a:xfrm>
            <a:off x="648928" y="726835"/>
            <a:ext cx="2739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Support vector machine</a:t>
            </a:r>
          </a:p>
          <a:p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8D97D5-5127-CA2A-FC0F-95CF8E920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7" y="1373166"/>
            <a:ext cx="3282633" cy="27984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456ABE-E27E-F801-1A64-56A5C030E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848" y="1373165"/>
            <a:ext cx="3282634" cy="27984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2C81E6-FF58-EFD5-EEA4-2EE7299DF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1741" y="1373165"/>
            <a:ext cx="3282634" cy="27984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5A406CC-58D6-9A30-5930-EBEF52F6FE03}"/>
              </a:ext>
            </a:extLst>
          </p:cNvPr>
          <p:cNvSpPr txBox="1"/>
          <p:nvPr/>
        </p:nvSpPr>
        <p:spPr>
          <a:xfrm>
            <a:off x="1465006" y="4739148"/>
            <a:ext cx="7934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lắm</a:t>
            </a:r>
            <a:r>
              <a:rPr lang="en-US" dirty="0"/>
              <a:t>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giả</a:t>
            </a:r>
            <a:r>
              <a:rPr lang="en-US" dirty="0"/>
              <a:t>,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feature selection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70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37A67-519B-6C3A-F7C1-272375388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0F8DFC-9D1E-4A78-778D-27EB1CDC9ADB}"/>
              </a:ext>
            </a:extLst>
          </p:cNvPr>
          <p:cNvSpPr txBox="1"/>
          <p:nvPr/>
        </p:nvSpPr>
        <p:spPr>
          <a:xfrm>
            <a:off x="416397" y="288578"/>
            <a:ext cx="97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8: Network Intrusion Detection Systems 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48FB20-E134-B10B-4E4C-3B7960F3A11B}"/>
              </a:ext>
            </a:extLst>
          </p:cNvPr>
          <p:cNvSpPr txBox="1"/>
          <p:nvPr/>
        </p:nvSpPr>
        <p:spPr>
          <a:xfrm>
            <a:off x="648928" y="726835"/>
            <a:ext cx="2817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RandomForestClassifier</a:t>
            </a:r>
            <a:r>
              <a:rPr lang="en-US" dirty="0"/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4D860BA-3112-96C9-E696-B5F6CF502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28969"/>
              </p:ext>
            </p:extLst>
          </p:nvPr>
        </p:nvGraphicFramePr>
        <p:xfrm>
          <a:off x="344129" y="1496415"/>
          <a:ext cx="116119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975">
                  <a:extLst>
                    <a:ext uri="{9D8B030D-6E8A-4147-A177-3AD203B41FA5}">
                      <a16:colId xmlns:a16="http://schemas.microsoft.com/office/drawing/2014/main" val="557607048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3116818281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4195964155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3866104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Phương </a:t>
                      </a:r>
                      <a:r>
                        <a:rPr lang="en-US" sz="1400" dirty="0" err="1"/>
                        <a:t>pháp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Thông </a:t>
                      </a:r>
                      <a:r>
                        <a:rPr lang="en-US" sz="1400" dirty="0" err="1"/>
                        <a:t>số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mô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hình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Thời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gian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chạy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chương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trình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59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0.84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0.98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0.89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0.91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0.98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73.716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96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Chỉ</a:t>
                      </a:r>
                      <a:r>
                        <a:rPr lang="en-US" sz="1400" dirty="0"/>
                        <a:t> feature extraction (PCA n =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0.79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0.97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0.85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0.87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0.97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65.279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428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Chỉ</a:t>
                      </a:r>
                      <a:r>
                        <a:rPr lang="en-US" sz="1400" dirty="0"/>
                        <a:t> feature selection(</a:t>
                      </a:r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VarianceThreshold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dirty="0"/>
                        <a:t>n = 0.011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0.82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0.99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0.87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0.89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0.98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37.776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91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F6AF5BD-F1EC-B075-F074-D71F905DC1B4}"/>
              </a:ext>
            </a:extLst>
          </p:cNvPr>
          <p:cNvSpPr txBox="1"/>
          <p:nvPr/>
        </p:nvSpPr>
        <p:spPr>
          <a:xfrm>
            <a:off x="1233157" y="5643716"/>
            <a:ext cx="10837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Chỉ</a:t>
            </a:r>
            <a:r>
              <a:rPr lang="en-US" dirty="0"/>
              <a:t> preprocessing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metrics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  <a:p>
            <a:r>
              <a:rPr lang="en-US" dirty="0"/>
              <a:t>+ Thay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feature selection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metric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1F53150-39A2-B23F-688D-75F819FA3C7C}"/>
              </a:ext>
            </a:extLst>
          </p:cNvPr>
          <p:cNvSpPr/>
          <p:nvPr/>
        </p:nvSpPr>
        <p:spPr>
          <a:xfrm>
            <a:off x="235971" y="5673213"/>
            <a:ext cx="934065" cy="45795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97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86E4A-037A-EE70-01C1-ADA4035B2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EF3A9D-CB93-8800-BBB0-0F44C159E3D8}"/>
              </a:ext>
            </a:extLst>
          </p:cNvPr>
          <p:cNvSpPr txBox="1"/>
          <p:nvPr/>
        </p:nvSpPr>
        <p:spPr>
          <a:xfrm>
            <a:off x="416397" y="288578"/>
            <a:ext cx="97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8: Network Intrusion Detection Systems 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D75277-60AD-491D-48CC-C0315BE9FD15}"/>
              </a:ext>
            </a:extLst>
          </p:cNvPr>
          <p:cNvSpPr txBox="1"/>
          <p:nvPr/>
        </p:nvSpPr>
        <p:spPr>
          <a:xfrm>
            <a:off x="648928" y="726835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LightGBM</a:t>
            </a:r>
            <a:r>
              <a:rPr lang="en-US" dirty="0"/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191AAB-9B39-BB11-EB7B-DDC81C510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809262"/>
              </p:ext>
            </p:extLst>
          </p:nvPr>
        </p:nvGraphicFramePr>
        <p:xfrm>
          <a:off x="344129" y="1496415"/>
          <a:ext cx="116119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975">
                  <a:extLst>
                    <a:ext uri="{9D8B030D-6E8A-4147-A177-3AD203B41FA5}">
                      <a16:colId xmlns:a16="http://schemas.microsoft.com/office/drawing/2014/main" val="557607048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3116818281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4195964155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3866104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Phương </a:t>
                      </a:r>
                      <a:r>
                        <a:rPr lang="en-US" sz="1400" dirty="0" err="1"/>
                        <a:t>pháp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Thông </a:t>
                      </a:r>
                      <a:r>
                        <a:rPr lang="en-US" sz="1400" dirty="0" err="1"/>
                        <a:t>số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mô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hình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Thời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gian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chạy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chương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trình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59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0.85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0.99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0.90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0.91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0.99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11.377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96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Chỉ</a:t>
                      </a:r>
                      <a:r>
                        <a:rPr lang="en-US" sz="1400" dirty="0"/>
                        <a:t> feature extraction (PCA n =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0.75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1.00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0.82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0.86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0.97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1.665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428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Chỉ</a:t>
                      </a:r>
                      <a:r>
                        <a:rPr lang="en-US" sz="1400" dirty="0"/>
                        <a:t> feature selection(</a:t>
                      </a:r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VarianceThreshold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dirty="0"/>
                        <a:t>n = 0.011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0.82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0.99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0.88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0.90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0.99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2.164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br>
                        <a:rPr lang="en-US" sz="1100" dirty="0"/>
                      </a:b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91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C3929DC-6D5F-0D52-32AD-5E789796EE9D}"/>
              </a:ext>
            </a:extLst>
          </p:cNvPr>
          <p:cNvSpPr txBox="1"/>
          <p:nvPr/>
        </p:nvSpPr>
        <p:spPr>
          <a:xfrm>
            <a:off x="416397" y="5968181"/>
            <a:ext cx="958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feature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0868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30207-FC84-9832-9290-255122B6B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C4893C-19DD-E047-76D1-FB8A030D35A8}"/>
              </a:ext>
            </a:extLst>
          </p:cNvPr>
          <p:cNvSpPr txBox="1"/>
          <p:nvPr/>
        </p:nvSpPr>
        <p:spPr>
          <a:xfrm>
            <a:off x="416397" y="288578"/>
            <a:ext cx="97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8: Network Intrusion Detection Systems 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AEF959-1734-C6ED-5C49-35AA12F11DDE}"/>
              </a:ext>
            </a:extLst>
          </p:cNvPr>
          <p:cNvSpPr txBox="1"/>
          <p:nvPr/>
        </p:nvSpPr>
        <p:spPr>
          <a:xfrm>
            <a:off x="648928" y="726835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LightGBM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DC3517-1BB4-BA46-C48F-716944CFE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29" y="1282035"/>
            <a:ext cx="3197174" cy="26790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C68530-D8FB-D934-2AED-16EA3EA82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247" y="1282035"/>
            <a:ext cx="3197175" cy="2725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8CAD96-50F9-A5FE-5EC0-371859BE8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1266" y="1282035"/>
            <a:ext cx="3326697" cy="26790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B7482C-81A4-8EF6-3646-E934EA137BF3}"/>
              </a:ext>
            </a:extLst>
          </p:cNvPr>
          <p:cNvSpPr txBox="1"/>
          <p:nvPr/>
        </p:nvSpPr>
        <p:spPr>
          <a:xfrm>
            <a:off x="2795256" y="4837471"/>
            <a:ext cx="6601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chấp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</a:p>
          <a:p>
            <a:r>
              <a:rPr lang="en-US" dirty="0"/>
              <a:t>preprocessing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A7EB320-EED6-51CC-AD9B-56AB8F10954C}"/>
              </a:ext>
            </a:extLst>
          </p:cNvPr>
          <p:cNvSpPr/>
          <p:nvPr/>
        </p:nvSpPr>
        <p:spPr>
          <a:xfrm>
            <a:off x="1582993" y="4999053"/>
            <a:ext cx="1042219" cy="323166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37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7EF21-AD5A-02E1-49B0-DF3B57AD3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B4D2A4-71E1-BEA1-180D-A5A2893C5D8B}"/>
              </a:ext>
            </a:extLst>
          </p:cNvPr>
          <p:cNvSpPr txBox="1"/>
          <p:nvPr/>
        </p:nvSpPr>
        <p:spPr>
          <a:xfrm>
            <a:off x="416397" y="288578"/>
            <a:ext cx="97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8: Network Intrusion Detection Systems 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CD08F5-E1FF-B369-1A0B-491C33B94C1B}"/>
              </a:ext>
            </a:extLst>
          </p:cNvPr>
          <p:cNvSpPr txBox="1"/>
          <p:nvPr/>
        </p:nvSpPr>
        <p:spPr>
          <a:xfrm>
            <a:off x="648928" y="726835"/>
            <a:ext cx="2817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RandomForestClassifier</a:t>
            </a:r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D11A38-F1EE-1A8A-C3F0-765CBA18DF3C}"/>
              </a:ext>
            </a:extLst>
          </p:cNvPr>
          <p:cNvSpPr txBox="1"/>
          <p:nvPr/>
        </p:nvSpPr>
        <p:spPr>
          <a:xfrm>
            <a:off x="3252556" y="4736384"/>
            <a:ext cx="692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Phương </a:t>
            </a:r>
            <a:r>
              <a:rPr lang="en-US" dirty="0" err="1"/>
              <a:t>pháp</a:t>
            </a:r>
            <a:r>
              <a:rPr lang="en-US" dirty="0"/>
              <a:t> feature select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mắc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lầm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2 </a:t>
            </a:r>
            <a:r>
              <a:rPr lang="en-US" dirty="0" err="1"/>
              <a:t>nhất</a:t>
            </a:r>
            <a:r>
              <a:rPr lang="en-US" dirty="0"/>
              <a:t>. 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5053409-C301-145F-5B66-A84C64E73CD9}"/>
              </a:ext>
            </a:extLst>
          </p:cNvPr>
          <p:cNvSpPr/>
          <p:nvPr/>
        </p:nvSpPr>
        <p:spPr>
          <a:xfrm>
            <a:off x="2318491" y="4647764"/>
            <a:ext cx="934065" cy="45795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920474-E6E5-09AB-5E4F-43B067ACE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28" y="1520042"/>
            <a:ext cx="3339127" cy="25985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90535F-5DB0-B662-95C1-7B713ABD2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651" y="1520042"/>
            <a:ext cx="3379839" cy="28626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8575FD2-F40F-7236-D8D8-A61454C4E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086" y="1538689"/>
            <a:ext cx="3532341" cy="256127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C85071-A79B-3C9C-8554-91D3BDC8D609}"/>
              </a:ext>
            </a:extLst>
          </p:cNvPr>
          <p:cNvSpPr txBox="1"/>
          <p:nvPr/>
        </p:nvSpPr>
        <p:spPr>
          <a:xfrm>
            <a:off x="2138205" y="5459393"/>
            <a:ext cx="8181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Trong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RandomForest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UNSW-NB15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</a:p>
          <a:p>
            <a:r>
              <a:rPr lang="en-US" dirty="0"/>
              <a:t>feature selection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FBDD493-BDBC-9383-C83A-4DE8A9BA26B4}"/>
              </a:ext>
            </a:extLst>
          </p:cNvPr>
          <p:cNvSpPr/>
          <p:nvPr/>
        </p:nvSpPr>
        <p:spPr>
          <a:xfrm>
            <a:off x="966556" y="5553582"/>
            <a:ext cx="934065" cy="45795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9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76F38-32C8-4DEA-8403-ECBE3171E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06C3AC-7569-CFC4-FE17-A0764F80AFA1}"/>
              </a:ext>
            </a:extLst>
          </p:cNvPr>
          <p:cNvSpPr txBox="1"/>
          <p:nvPr/>
        </p:nvSpPr>
        <p:spPr>
          <a:xfrm>
            <a:off x="416397" y="288578"/>
            <a:ext cx="97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8: Network Intrusion Detection Systems 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17B0-559E-B83F-8517-3212FD388173}"/>
              </a:ext>
            </a:extLst>
          </p:cNvPr>
          <p:cNvSpPr txBox="1"/>
          <p:nvPr/>
        </p:nvSpPr>
        <p:spPr>
          <a:xfrm>
            <a:off x="648928" y="726835"/>
            <a:ext cx="3036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GradientBoostingClassifier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A968ACA-E6BA-95B9-E67B-8F7134F28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411362"/>
              </p:ext>
            </p:extLst>
          </p:nvPr>
        </p:nvGraphicFramePr>
        <p:xfrm>
          <a:off x="344129" y="1496415"/>
          <a:ext cx="116119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975">
                  <a:extLst>
                    <a:ext uri="{9D8B030D-6E8A-4147-A177-3AD203B41FA5}">
                      <a16:colId xmlns:a16="http://schemas.microsoft.com/office/drawing/2014/main" val="557607048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3116818281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4195964155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3866104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Phương </a:t>
                      </a:r>
                      <a:r>
                        <a:rPr lang="en-US" sz="1400" dirty="0" err="1"/>
                        <a:t>pháp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Thông </a:t>
                      </a:r>
                      <a:r>
                        <a:rPr lang="en-US" sz="1400" dirty="0" err="1"/>
                        <a:t>số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mô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hình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Thời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gian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chạy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chương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trình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59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0.85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0.98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0.90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0.91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0.99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291.387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96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Chỉ</a:t>
                      </a:r>
                      <a:r>
                        <a:rPr lang="en-US" sz="1400" dirty="0"/>
                        <a:t> feature extraction (PCA n =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0.74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1.00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0.81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0.85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0.96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59.791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428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Chỉ</a:t>
                      </a:r>
                      <a:r>
                        <a:rPr lang="en-US" sz="1400" dirty="0"/>
                        <a:t> feature selection(</a:t>
                      </a:r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VarianceThreshold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dirty="0"/>
                        <a:t>n = 0.011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0.79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0.98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0.85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0.88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0.98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84.345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91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812E974-848F-DEFA-A3C1-2DCDE82C15C0}"/>
              </a:ext>
            </a:extLst>
          </p:cNvPr>
          <p:cNvSpPr txBox="1"/>
          <p:nvPr/>
        </p:nvSpPr>
        <p:spPr>
          <a:xfrm>
            <a:off x="1015731" y="5633884"/>
            <a:ext cx="10160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chỉ</a:t>
            </a:r>
            <a:r>
              <a:rPr lang="en-US" dirty="0"/>
              <a:t> preprocessing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385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A561A-ACD2-EE7F-C495-3A98CF856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CEA82F-4F5F-7E47-898F-CDE238ADEABC}"/>
              </a:ext>
            </a:extLst>
          </p:cNvPr>
          <p:cNvSpPr txBox="1"/>
          <p:nvPr/>
        </p:nvSpPr>
        <p:spPr>
          <a:xfrm>
            <a:off x="416397" y="288578"/>
            <a:ext cx="97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8: Network Intrusion Detection Systems 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8BD7F-04A1-902F-A292-142271597144}"/>
              </a:ext>
            </a:extLst>
          </p:cNvPr>
          <p:cNvSpPr txBox="1"/>
          <p:nvPr/>
        </p:nvSpPr>
        <p:spPr>
          <a:xfrm>
            <a:off x="648928" y="726835"/>
            <a:ext cx="3036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GradientBoostingClassifier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D65C86-473F-7B0A-E376-755C61B8B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24" y="1373166"/>
            <a:ext cx="3802888" cy="2825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A32D64-1B3E-B4D7-2199-7AD37C3E2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815" y="1373166"/>
            <a:ext cx="3421881" cy="28252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3E1370-9AA6-E8E5-980A-1557B5621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3696" y="1379492"/>
            <a:ext cx="4066936" cy="28188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FFB9D8-6DEA-E691-6CA6-73FD5AE8786D}"/>
              </a:ext>
            </a:extLst>
          </p:cNvPr>
          <p:cNvSpPr txBox="1"/>
          <p:nvPr/>
        </p:nvSpPr>
        <p:spPr>
          <a:xfrm>
            <a:off x="1120877" y="4739148"/>
            <a:ext cx="10346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feature extraction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mắc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lầm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2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mắc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lầm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1.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41F661-FBDA-B4B7-ABFE-EA8CE59DBB03}"/>
              </a:ext>
            </a:extLst>
          </p:cNvPr>
          <p:cNvSpPr txBox="1"/>
          <p:nvPr/>
        </p:nvSpPr>
        <p:spPr>
          <a:xfrm>
            <a:off x="1120877" y="5109176"/>
            <a:ext cx="9434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dù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preprocessing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0D4D735-C181-D100-0839-048168DB592C}"/>
              </a:ext>
            </a:extLst>
          </p:cNvPr>
          <p:cNvSpPr/>
          <p:nvPr/>
        </p:nvSpPr>
        <p:spPr>
          <a:xfrm>
            <a:off x="232778" y="4924510"/>
            <a:ext cx="832300" cy="369332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90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97248-9FA9-C75B-DFDF-B70BF3026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BFFAF7-8899-30BB-A60C-15D53AED96EA}"/>
              </a:ext>
            </a:extLst>
          </p:cNvPr>
          <p:cNvSpPr txBox="1"/>
          <p:nvPr/>
        </p:nvSpPr>
        <p:spPr>
          <a:xfrm>
            <a:off x="416397" y="288578"/>
            <a:ext cx="97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8: Network Intrusion Detection Systems 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9455A5-CA20-D7B4-8465-E89208F19E9F}"/>
              </a:ext>
            </a:extLst>
          </p:cNvPr>
          <p:cNvSpPr txBox="1"/>
          <p:nvPr/>
        </p:nvSpPr>
        <p:spPr>
          <a:xfrm>
            <a:off x="648928" y="726835"/>
            <a:ext cx="2267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AdaBoostClassifier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13B86DE-479B-8619-219A-188643C72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011347"/>
              </p:ext>
            </p:extLst>
          </p:nvPr>
        </p:nvGraphicFramePr>
        <p:xfrm>
          <a:off x="344129" y="1496415"/>
          <a:ext cx="116119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975">
                  <a:extLst>
                    <a:ext uri="{9D8B030D-6E8A-4147-A177-3AD203B41FA5}">
                      <a16:colId xmlns:a16="http://schemas.microsoft.com/office/drawing/2014/main" val="557607048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3116818281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4195964155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3866104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Phương </a:t>
                      </a:r>
                      <a:r>
                        <a:rPr lang="en-US" sz="1400" dirty="0" err="1"/>
                        <a:t>pháp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Thông </a:t>
                      </a:r>
                      <a:r>
                        <a:rPr lang="en-US" sz="1400" dirty="0" err="1"/>
                        <a:t>số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mô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hình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Thời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gian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chạy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chương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trình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59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0.82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0.98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0.87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0.89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0.97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77.434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96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Chỉ</a:t>
                      </a:r>
                      <a:r>
                        <a:rPr lang="en-US" sz="1400" dirty="0"/>
                        <a:t> feature extraction (PCA n =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0.73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0.99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0.79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0.84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0.93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13.159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428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Chỉ</a:t>
                      </a:r>
                      <a:r>
                        <a:rPr lang="en-US" sz="1400" dirty="0"/>
                        <a:t> feature selection(</a:t>
                      </a:r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VarianceThreshold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dirty="0"/>
                        <a:t>n = 0.011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0.77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0.97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0.82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0.86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0.95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21.038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91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B5ABDE6-A386-A045-EC8E-82BCC6B49031}"/>
              </a:ext>
            </a:extLst>
          </p:cNvPr>
          <p:cNvSpPr txBox="1"/>
          <p:nvPr/>
        </p:nvSpPr>
        <p:spPr>
          <a:xfrm>
            <a:off x="1350462" y="5534149"/>
            <a:ext cx="10127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feature extraction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recall score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</a:p>
          <a:p>
            <a:r>
              <a:rPr lang="en-US" dirty="0" err="1"/>
              <a:t>các</a:t>
            </a:r>
            <a:r>
              <a:rPr lang="en-US" dirty="0"/>
              <a:t> metrics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274DB317-C2DB-54F1-16E5-E2352E7E6382}"/>
              </a:ext>
            </a:extLst>
          </p:cNvPr>
          <p:cNvSpPr/>
          <p:nvPr/>
        </p:nvSpPr>
        <p:spPr>
          <a:xfrm>
            <a:off x="344129" y="5613589"/>
            <a:ext cx="1006333" cy="48744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03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D17A9-2FA8-5416-5948-824BC3B67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A87FCB-11D7-0BF4-085C-C55807ABEA90}"/>
              </a:ext>
            </a:extLst>
          </p:cNvPr>
          <p:cNvSpPr txBox="1"/>
          <p:nvPr/>
        </p:nvSpPr>
        <p:spPr>
          <a:xfrm>
            <a:off x="416397" y="288578"/>
            <a:ext cx="97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8: Network Intrusion Detection Systems 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A34BB7-C290-60FB-7F41-2C0F39942E85}"/>
              </a:ext>
            </a:extLst>
          </p:cNvPr>
          <p:cNvSpPr txBox="1"/>
          <p:nvPr/>
        </p:nvSpPr>
        <p:spPr>
          <a:xfrm>
            <a:off x="648928" y="726835"/>
            <a:ext cx="2267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AdaBoostClassifier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1A6AB0-A82A-9AC4-DB96-E8032BCB2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28" y="1373166"/>
            <a:ext cx="3332368" cy="27002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BB560B-83A5-D083-CFBE-3BD2E426D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3345" y="1373165"/>
            <a:ext cx="3167467" cy="27002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BAC009-1E13-5E0E-AF1D-79330E6AF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861" y="1373164"/>
            <a:ext cx="3456044" cy="27002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9548E5-C7F4-B78B-11CF-EAFD71684ABB}"/>
              </a:ext>
            </a:extLst>
          </p:cNvPr>
          <p:cNvSpPr txBox="1"/>
          <p:nvPr/>
        </p:nvSpPr>
        <p:spPr>
          <a:xfrm>
            <a:off x="1337187" y="4719744"/>
            <a:ext cx="1041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feature extraction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mắc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lầm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2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mắc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lầm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1.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67A5BC-5FEA-E4B8-F786-30611321D346}"/>
              </a:ext>
            </a:extLst>
          </p:cNvPr>
          <p:cNvSpPr txBox="1"/>
          <p:nvPr/>
        </p:nvSpPr>
        <p:spPr>
          <a:xfrm>
            <a:off x="1337186" y="5161668"/>
            <a:ext cx="103042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dù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lâu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preprocessing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tin </a:t>
            </a:r>
            <a:r>
              <a:rPr lang="en-US" dirty="0" err="1"/>
              <a:t>cậy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0404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0BC80-CB75-DE98-711C-EC123003B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743CCF-AF19-F777-69FB-D07C5B8AEC3E}"/>
              </a:ext>
            </a:extLst>
          </p:cNvPr>
          <p:cNvSpPr txBox="1"/>
          <p:nvPr/>
        </p:nvSpPr>
        <p:spPr>
          <a:xfrm>
            <a:off x="416397" y="288578"/>
            <a:ext cx="97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8: Network Intrusion Detection Systems 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F4C302-2DB6-23C8-4C32-F7C60225D556}"/>
              </a:ext>
            </a:extLst>
          </p:cNvPr>
          <p:cNvSpPr txBox="1"/>
          <p:nvPr/>
        </p:nvSpPr>
        <p:spPr>
          <a:xfrm>
            <a:off x="648928" y="726835"/>
            <a:ext cx="2227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LogisticRegression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CF37C1-545E-2F46-368E-D8E11347D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171455"/>
              </p:ext>
            </p:extLst>
          </p:nvPr>
        </p:nvGraphicFramePr>
        <p:xfrm>
          <a:off x="344129" y="1496415"/>
          <a:ext cx="116119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975">
                  <a:extLst>
                    <a:ext uri="{9D8B030D-6E8A-4147-A177-3AD203B41FA5}">
                      <a16:colId xmlns:a16="http://schemas.microsoft.com/office/drawing/2014/main" val="557607048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3116818281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4195964155"/>
                    </a:ext>
                  </a:extLst>
                </a:gridCol>
                <a:gridCol w="2902975">
                  <a:extLst>
                    <a:ext uri="{9D8B030D-6E8A-4147-A177-3AD203B41FA5}">
                      <a16:colId xmlns:a16="http://schemas.microsoft.com/office/drawing/2014/main" val="3866104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Phương </a:t>
                      </a:r>
                      <a:r>
                        <a:rPr lang="en-US" sz="1400" dirty="0" err="1"/>
                        <a:t>pháp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Thông </a:t>
                      </a:r>
                      <a:r>
                        <a:rPr lang="en-US" sz="1400" dirty="0" err="1"/>
                        <a:t>số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mô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hình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Thời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gian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chạy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chương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trình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59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0.80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0.96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0.85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0.87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0.96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15.057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96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Chỉ</a:t>
                      </a:r>
                      <a:r>
                        <a:rPr lang="en-US" sz="1400" dirty="0"/>
                        <a:t> feature extraction (PCA n =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0.68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0.89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0.71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0.77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0.85</a:t>
                      </a:r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1.683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428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Chỉ</a:t>
                      </a:r>
                      <a:r>
                        <a:rPr lang="en-US" sz="1400" dirty="0"/>
                        <a:t> feature selection(</a:t>
                      </a:r>
                      <a:r>
                        <a:rPr lang="en-US" sz="105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VarianceThreshold</a:t>
                      </a:r>
                      <a:r>
                        <a:rPr lang="en-US" sz="105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dirty="0"/>
                        <a:t>n = 0.011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Random_state</a:t>
                      </a:r>
                      <a:r>
                        <a:rPr lang="en-US" sz="1400" dirty="0"/>
                        <a:t> = 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Precision score: 0.75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Recall score: 0.98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 score: 0.81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F1 score: 0.85 </a:t>
                      </a:r>
                    </a:p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AUC score: 0.95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3.036 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giây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091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CB87915-065F-BA0C-E329-1404F8E33D56}"/>
              </a:ext>
            </a:extLst>
          </p:cNvPr>
          <p:cNvSpPr txBox="1"/>
          <p:nvPr/>
        </p:nvSpPr>
        <p:spPr>
          <a:xfrm>
            <a:off x="1350462" y="5534149"/>
            <a:ext cx="9759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feature extraction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huấn</a:t>
            </a:r>
            <a:r>
              <a:rPr lang="en-US" dirty="0"/>
              <a:t> </a:t>
            </a:r>
            <a:r>
              <a:rPr lang="en-US" dirty="0" err="1"/>
              <a:t>luyện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metrics </a:t>
            </a:r>
            <a:r>
              <a:rPr lang="en-US" dirty="0" err="1"/>
              <a:t>khá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so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065A587-6813-F84B-D295-01D7C3290396}"/>
              </a:ext>
            </a:extLst>
          </p:cNvPr>
          <p:cNvSpPr/>
          <p:nvPr/>
        </p:nvSpPr>
        <p:spPr>
          <a:xfrm>
            <a:off x="344129" y="5613589"/>
            <a:ext cx="1006333" cy="48744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54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D5974-83EA-A218-AAFB-83CABDC48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D840A14-37A0-C8A9-5DCC-25533B840AD1}"/>
              </a:ext>
            </a:extLst>
          </p:cNvPr>
          <p:cNvSpPr txBox="1"/>
          <p:nvPr/>
        </p:nvSpPr>
        <p:spPr>
          <a:xfrm>
            <a:off x="416397" y="288578"/>
            <a:ext cx="9779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8: Network Intrusion Detection Systems -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37F8F8-3785-3DB3-6E9B-F15085E2FE31}"/>
              </a:ext>
            </a:extLst>
          </p:cNvPr>
          <p:cNvSpPr txBox="1"/>
          <p:nvPr/>
        </p:nvSpPr>
        <p:spPr>
          <a:xfrm>
            <a:off x="648928" y="726835"/>
            <a:ext cx="2227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LogisticRegression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985754-AA5E-0AE1-FD7A-024EE7781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7" y="1272202"/>
            <a:ext cx="3647581" cy="29556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433B46-B25A-13E9-4314-D0ADBB5B1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458" y="1373166"/>
            <a:ext cx="3467084" cy="29556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6F95CB-6897-3E56-53C2-64089737C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7172" y="1322684"/>
            <a:ext cx="3647581" cy="30566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85F4DD-C974-DB3D-77FB-462E4B0297FC}"/>
              </a:ext>
            </a:extLst>
          </p:cNvPr>
          <p:cNvSpPr txBox="1"/>
          <p:nvPr/>
        </p:nvSpPr>
        <p:spPr>
          <a:xfrm>
            <a:off x="1278194" y="4955458"/>
            <a:ext cx="9511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dù</a:t>
            </a:r>
            <a:r>
              <a:rPr lang="en-US" dirty="0"/>
              <a:t> preprocessing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metrics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</a:p>
          <a:p>
            <a:r>
              <a:rPr lang="en-US" dirty="0"/>
              <a:t>feature selection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tin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4E6436C-EC23-5D95-02F7-A2134C496110}"/>
              </a:ext>
            </a:extLst>
          </p:cNvPr>
          <p:cNvSpPr/>
          <p:nvPr/>
        </p:nvSpPr>
        <p:spPr>
          <a:xfrm>
            <a:off x="291850" y="5077061"/>
            <a:ext cx="986344" cy="40312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76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2115</Words>
  <Application>Microsoft Office PowerPoint</Application>
  <PresentationFormat>Widescreen</PresentationFormat>
  <Paragraphs>370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Truong Ngoc Tien</dc:creator>
  <cp:lastModifiedBy>Truong Ngoc Tien</cp:lastModifiedBy>
  <cp:revision>4</cp:revision>
  <dcterms:created xsi:type="dcterms:W3CDTF">2025-10-09T08:51:22Z</dcterms:created>
  <dcterms:modified xsi:type="dcterms:W3CDTF">2025-10-11T13:46:54Z</dcterms:modified>
</cp:coreProperties>
</file>