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648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presProps" Target="pres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FA0B-C62B-FED1-20F8-4F893B29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DB377-FA6C-B3E7-33DA-E06B507CA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2F8F-D15F-18B2-A1E9-E649BC7C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6E451-EB91-0704-7A5A-6E26D87F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501C9-F49C-2677-E72B-4C455796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2401-1258-7ED3-E4CC-D82BC914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B8AC-361A-CF11-5728-AD34DC7BD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69A8B-00C1-2734-605C-53B0DBF0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3656-EAF9-C1F5-52DD-40F3247D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CB885-8585-E759-1827-9AA48117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2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6BC30-3EEC-E3E7-6D05-6B86DBE2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A9F78-FAD2-8CB2-84D9-3CE10B331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A8DD-8264-1FA1-4602-E43E030C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450C-C230-2C8B-9DA7-33A35F1A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2547D-82B0-CEE6-ECA0-22271CDC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8132-8B70-1D14-913D-9D78C2C26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ECFE1-8B44-AB4E-6CA6-B9735CE3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C90C-91FC-A279-6CBB-ABACFA8D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2A6E-87F7-2B96-AC5A-68684C33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A32B-5327-0221-B575-FD136361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9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FAE2-3E1B-76E3-E235-A67F89F1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7DF7-AAD2-9A51-56B4-3772D5A7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FCA0-210C-3554-237C-79AD3C45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1D6C-13D4-2C54-B8BC-B396E1FF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F4C4-7437-2C6D-5667-4C7C10B6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3182-2AA2-3536-FB2C-4E23FE3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0DE0-E0D7-B188-7264-D7BD095A6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BBBC-6B21-43AB-E85D-FFE0DAFF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91E71-6C7F-47EC-4ADA-6086C855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73B3-5E05-EF18-3684-7993FD30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5805-2E99-06AD-7BD2-290CE346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E59D-CCF8-9A1C-2193-2366A5E69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33E23-091A-0091-64FF-6AF2980A8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2F234-687B-9BEA-8489-BD93E219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AD0F-E64F-09F4-A389-6C24E986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5C62A-6994-BB65-2E52-A21487B8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5D01-6295-C981-25AE-59C523F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75111-B8B2-2C07-1943-34008F99D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A573-E1CE-FCCE-806F-CE0C2B0D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3841F-0F0F-8468-9019-FEFE012A5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4C0D8-8761-8663-A03C-0A378F2A8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2EF27-1916-2943-2507-CD31259F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73C72-6AA9-0B69-EA53-0223F51B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FABD4-CF8F-7916-0E15-B3FC3D0B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6389-54F1-8519-35F0-F4DBBC0A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B8BCD-6F05-2521-F421-084F524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15FB8-86F7-2A96-7C80-8696045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E3E0-133E-59A7-9A8D-7F30092A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4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77FBD-9238-FAE5-18C3-B8365BC8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B5DE5-8908-22F3-3883-6ADA06BD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275CA-F0AA-6385-18E4-146648B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4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DE56-30CF-2BD5-DC97-FB10DF8C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F4F2-07B7-75E0-7F09-1B8D05167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E76B4-C99D-1365-0E05-295FA9645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33794-4A1C-33B8-1A75-26F2841F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1EDB2-4EF6-4C5E-3305-F05D19F4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8B4FF-0348-6D04-E6EA-5F17C0F2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8354-28AD-2C6F-1F90-410C8220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B524-1133-712D-820F-EC5B94E63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A307-A7CE-2F6B-E50E-54D4D639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B77CF-C7A6-56A7-C21A-3E2EF5F9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F72A-EEE3-84F3-D64D-4DD5FF5D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7FD8-F8B6-4674-AA88-1ACFA327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E89A3-7DC2-805A-0FCE-6AB9EE067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EDB25-A14C-5CAB-4F26-0D3C11135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3B8D-0958-A5A1-13B8-42E7E947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0643E-BC89-AD63-B81B-19CDBFD7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2FFB5-BEAD-7634-D901-19BED6AE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8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C730-0346-803D-A588-B304882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62E5E-6754-BFDC-22BF-72F7BDE4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6FFC1-D455-117E-3E3C-C6BD631D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A79C-B159-C537-1495-BB12B7E7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1223-6D92-9609-92C4-9CC6FDE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6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D9817-7BA6-8FEA-3FC2-285889CA4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095E-51E0-95BC-C4BF-A59642FF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72DC-17C0-7659-3C79-EF9661C1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9AB7-9F08-A78A-65D6-CD34FF90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2B69-475A-AB53-B56A-C8E45865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49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71A6-DA99-8A34-34F9-F481B90F1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A71D5-D590-809F-C96D-B982B3B57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9CE1-0EE8-70FE-5E5A-6BB0400A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605F-5D22-CD36-6291-4AE138E4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0C0EA-A9FF-E539-4A89-140C3EC7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0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AE73-85A2-EF29-D868-1BCA7021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0E2C-72CA-5AE3-93C6-3F0FA157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41A4-916D-7950-D9A9-DF1E6F2C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3E77-72C7-DC82-B2DD-1A7E5E7B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3077-8812-42B3-971B-6176FA78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86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7F39-D836-507C-C4AF-41FD56E0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DD0E-6D17-6BE3-19F8-1D3D301D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04DF-8A49-840C-DAB4-0888E43B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6F2B-A228-04F9-3B6E-6A34262A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8A37-9264-F880-F3E6-D2AA722B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9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510-310C-132E-B1F3-C329A8E6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9AA8-1170-D28A-46FE-62C45DC9E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034F3-9C40-7759-D19B-15B3C7769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E465-C86E-D93F-2F92-187FCE2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E5C3C-7D8E-76BC-B7D8-F6157684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6DD6-F2FA-4451-D072-1D680795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4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56D6-4B03-7044-5D1A-F51D13C3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7599-E13B-6C75-19CE-36B8430B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88CA9-9C8E-D580-B107-D9660F638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13381-0C9F-3296-27B8-E058A144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D2C2F-1298-0F36-0A7C-72AE1A5DB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AC1D-6DBD-8913-2769-F446F194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67007-A3B5-9C68-22F5-F3119FD4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39AB0-788D-FEA9-3CCD-D574EBF2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7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7B64-0AC4-A80A-2B32-035973B3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899E8-8D06-9829-B321-7EFD64B4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4AB3-BF74-8B4B-A0F9-CCA8297F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8CC6B-4A9A-9526-C3B9-35D26E44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18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19A63-367F-572B-DB5B-05CF9CCE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454E9-E28C-7A55-9CB9-2DCC50D1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80DEE-70C8-4E00-ACF3-797C8E2E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5079-7445-0720-6F28-B131EE10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2816D-A984-879B-1356-0AD21829C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6CFC-285D-ECEE-1CA3-889AB23B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2DA1-E7AA-58BD-01DD-BF494B71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3D867-75E4-E0BA-751E-F40CD44E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70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E13C-6AA5-4985-D527-D8D532FA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7C65-627E-1CBF-48C1-0F8E78FE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FC147-601E-37AE-9F56-D926F190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54293-17A9-A4F4-BE60-060C0870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2B726-26E9-F090-49A0-6A2AC158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2031D-4CE8-438D-0321-1D9DFF1B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5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05E9-0D82-A527-9D72-37AA8577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8EB38-7400-6A64-3372-B172C8655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CE25D-7926-2941-55F3-DB435B7E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C77C-9FF7-06F4-177E-AC8EB77E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F5758-FAC3-FB5A-17DF-9854DF0A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09E43-4554-1D09-6708-563A22AD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35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C57-11C5-EB72-5865-6230F794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1B50-63D5-507F-8C8D-B57D4E3E4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FE0A-B18F-81C8-605A-8C3AA97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61C6-A08B-4853-E1ED-B9630802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4EA9B-30F0-C033-8051-599C8757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22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423B8-8716-7EEF-E647-C1E3C5FAA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58C79-8C66-26E4-A4FB-FB36912A0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64EB-9FA8-0F05-5FE2-ADA92B3C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644D-218D-D4CF-77C0-AA5AF704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B77C-958F-AA21-E41C-6EEE1BF9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10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8A39-F5F3-4219-A04D-103AE21B0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C0E1-A106-7026-649B-5F427C895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83E4-631D-F925-BE68-B3EB933B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333F-5921-2CB1-EED9-DE51A8D8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2FD5-3D48-8CD6-7EED-FB8CA29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7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112C-EAD6-47BA-5CDB-6FB95C9A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A993-6957-FAC9-6D77-AD3B58EC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EC34-F337-F0B1-8A6B-73262929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29A16-D034-AF2A-6938-712D38A5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845F-57DC-E6CC-FE55-4C0B742B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1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814E-D9A8-B90D-78B8-23563CAF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7378-E71F-23CF-3535-69DC2390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8775-67E4-ECDA-AC5E-231F816C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58CB-487F-EFA6-D3E9-7A0B42F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F89F-8F8C-70F1-7B0E-16674E5E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512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BA0D-BFB2-32BA-7A55-5A7BBC9C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D829-C6ED-23EF-8597-9422D2516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FE253-C142-B95D-4FD8-9D5BF4ADE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E42F3-DDDE-72BF-2195-D9CB2FF2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4AD83-63DA-50EF-0BDC-FA079473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5F502-A0B4-D1ED-6FFC-C668CB1F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51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88D1-056F-202B-6B36-A6758B50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D1F4-9D3D-95A2-B5A4-38AF0788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35CA5-B9C6-4789-65C7-299AF0C03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EC29A-ABC9-415A-5D98-A69353EBD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6D542-4469-6FBE-7EF3-B84EAB8C6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05946-16C8-5B2B-A658-D3CB09F9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12AA4-6683-9478-D02C-9D378BB4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283C7-F299-DDDA-C8AB-796C122F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46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1971-0E2B-3B76-B093-880A963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6CD0E-E19A-8480-A09E-99B44E5C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25DC5-52F3-A0C1-8466-604774EC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6D55B-82A3-3DFA-A473-F82254F2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BDC1-EC56-710E-BB27-580A8507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D037-1819-69F0-826E-C8916807E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78D8C-AB52-8043-F392-0E5BBEC5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007C8-60BB-8F76-14C5-F32F7C58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8E912-1E62-F242-B9D6-857BC323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2BACD-3B72-043C-8D7A-79651EDD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3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D84C0-20DA-F385-C5AA-C5599929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D2520-3243-FAEF-CD34-1BFBB954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8EBAB-75A5-DF97-110B-9ECD93B0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251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A2F2-2B4F-3D98-AF1C-418A56E0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6ADB-BD0F-B4DF-4F2C-FD83F4C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4D1CB-C64E-36B5-9EE8-C0888E672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2CC1A-9B76-490B-4FD5-64A6B43D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54161-7623-DA3A-00F5-9F53D377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FB83A-9F5C-B00F-85E4-934E171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34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F1BB-4E3A-CD9E-A959-D685D83E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955CE-C8CB-79D3-A454-731F80C16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49AA-9559-15A2-B2EA-47654DBB9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04EAA-CFB1-CF76-A6B1-C6795259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1D24B-F87D-289C-E56F-ECB26E9F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47BEB-E2BE-2872-ACE5-76A3E23A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0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29F4-EE06-1E7D-A15B-97A13FA8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CBC47-65DC-2E56-AF16-087AC5449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CAC9-D966-9CA5-8525-6B90E13F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2AA1-DD96-6F6D-7ACA-16BA4945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E769-609C-67BB-8C71-22721F75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951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862D1-3F65-6785-6EBC-1E3CD13D6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2110F-F9AB-9A92-D898-58BFAF40F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42CF-7D87-4AAE-5E54-D0B4DD03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28CDD-2784-72FB-ACAC-884A771C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933A-BD44-0CAC-E333-1AEC054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485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C1E9-EACF-8EB5-A23D-FAC7436DA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0C694-6FB0-6752-C197-9A181F5D7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587B-AB88-DE94-9888-638197CE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DC43-DF8F-FE0A-40F3-F695554F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9800-7641-92C9-E4C3-93321243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89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6D2-F201-37D0-8D1E-2EBE4092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C56-AE9B-ABA1-B29E-6092E0D1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F6B4-E880-DFC7-49AA-9477E703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F740-1019-3AC7-D48A-C3F95014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8013-8E0A-CEDA-3109-BEB6FA9C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2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6FC4-28F5-CBB8-0382-B9C45826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B88A-778F-F7E2-9E5D-9950B5F6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AC53-A064-5F71-3603-36649CF7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D6DB-3B37-13F2-BB15-8E45C8E1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FDDF-C1D9-A88B-2DF9-4892483A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80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A2BA-8908-210C-6BF4-41FFC0ED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9E7B-D9B4-D699-6E29-97DAC31D8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70AAE-0F31-4E2F-6330-F0A0D9172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5C7D3-0137-AD30-4F77-37683ED8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DFEC-608B-A813-CF8B-A731A029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F3E4-A348-4777-9E2C-A90A2DDB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09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7164-C7E1-8F06-55C4-A5B6CE0D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B075-7C4B-AFF3-A11D-04F0A542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3EBCC-E710-46EF-D01B-38030DA9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0A13-C55A-A15B-1C9B-8BFA4A422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0FD55-6199-9E94-8F89-F4244935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6BEFE-541C-C622-7D16-25C38DB2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E156F-3F2E-57D5-CA18-39E7129F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398B-AFE2-2B56-CA6C-AF03A6AE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B1F0-5F90-B61C-4E24-50230831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91F20-177C-E4D5-AA49-92A1B60A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1EC81-F185-09E9-F2B4-068C583FE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66D7-68E8-EDF8-78A9-89A564F2C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F805A-2152-FB0E-DA15-75251F4C5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AC53B-4071-F3BE-70F2-6BE6B686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51048-DF99-799E-1E76-250BC1C6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561F2-A399-5D83-2997-05AA9A9E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7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494-D6F9-E9AC-F08C-23FEB618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67ABA-B2D5-FBEF-2C9E-9A355DAB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80908-E0AF-6402-A4A9-4A395EFF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9026C-9CA3-7F90-FEA4-1EEDE610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22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7B350-A697-246C-0C38-AD2E0770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DAD96-A9EA-DEAD-907F-4EA0C222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CF78-B5E9-CD5D-2B14-D282E524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6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D777-1895-9164-9ECE-130EBC5A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AD4F-3E6D-5AD6-B416-DA34C3DF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5F05-D515-5E0D-F6CF-D518CA03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C1ED-0E66-D366-BA73-91FCB576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672A-B510-288F-A3A5-547649FF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CB8B5-204F-649C-F8CA-56B3FAF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87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CC6A-15C7-33E4-0736-3C45365B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F41C9-8019-F6F5-D11D-2069EDAA9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70F2-DC48-A1FD-DF1E-45BB5771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5458-BA61-9334-86FB-7A9E390E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234A-F102-1488-501B-FB50ABBE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1CEC-1EF3-3A4A-2939-2E6E39D4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24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ADD9-88EA-5977-9D13-55599EF3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68DE5-6095-2283-3E52-3AB3E9E77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BC7A-E6E6-91E1-0208-3908583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5212-A16F-F8A0-D891-232B1446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0F2B-6F20-F5A8-556E-E0FDA919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50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30AC9-1015-8B94-35B9-86BB48A42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7A65-10FD-3DE8-1416-0ECE52C5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F094-666C-6893-E706-A169B721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F96E-A032-99EE-EB7A-6630FB63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F5A8-4345-A7C0-7651-33200B79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70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83E0-C284-021D-FBE8-A5E6B3AE2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2C2CF-0ADA-4042-953D-BFED36E7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68DB-68AD-6047-5D25-BF7BCEB9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2670-2C11-EE32-B4AA-D6FBDCC7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2C71-EACD-A272-EC26-10CA347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99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272C-E7F7-D5BC-FB13-CC363EF9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4AC5-EAF2-A434-23EC-DD847F9E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B903-C581-78CA-2612-A984BDC9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8EA5-3070-58BF-745C-BC879A87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1BDB-BCFE-3026-2604-E8D3F92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11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A1CA-9051-5D76-F240-077CD97D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F3247-4FFB-6E0D-2A9A-25C0B1EC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15715-AE5A-5F3E-1F12-1C30A57C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C131-9606-F62B-156A-1F9A365E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1918-27D1-B1F3-4F01-3ADC1ADB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89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F443-5E80-921B-07B8-86171BCA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62BA-9A06-5CD6-BCCB-6E6430A63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1A5C-279A-ADB5-B82E-8AF39DA7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13A29-C52C-332B-C5F8-AD34E180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A4BCF-6FE7-FE54-F1AF-B7C89975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70D5-5064-24AC-C24F-4170017E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BB59-8BB1-7D60-A6BB-83711568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6BA6F-FC0B-C42D-824D-E262361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5BA74-7A62-F872-D0F9-75322111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BF7FE-0102-7736-DF16-6A7BCD96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87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29-AD18-F87B-A71C-673A50B4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253C-A4DE-F15F-C341-8A26CB17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2D0E5-EA22-BF2D-DF68-289C9FCC1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2023C-DEB8-DD72-EB62-8BAD05A04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47589-2C6C-804A-7694-E67AF8F81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46007-C6CB-702E-1A6E-6C96AEB9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FFD2D-88D4-539D-49A1-9FFA8143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4623E-3031-770B-79F0-64F21CA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675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1BA0-57D6-EB24-8C91-C8C49524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5F042-035F-A2DD-AF96-CEFF7CC3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07EA5-FED6-F23C-BE48-1CDF6C8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8F255-D6E5-8D52-ED10-DA62082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09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15C5-148A-BCF3-F3ED-1F0A5E6B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51B37-44BF-575A-2D8F-4098721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C060-89D2-A9D0-DE84-28FDDB82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40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1D6-6E4A-C040-5EAE-4BCDC105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EF28-6598-6E66-3C4F-AF41E9C2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AEAC8-65BF-8D7D-80EE-F29C7F58A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7EF55-3D51-ECBF-E3AD-0378EB1B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D93DF-4673-792E-8D2D-CDDF7BCE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D62-2623-33C9-E981-1F3A643C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52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7617-8823-C4F7-650C-59FA9D51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E2418-95FA-9C56-8D91-D33C01840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06474-2F6B-95E5-FE4D-7E4C4983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27FB-B978-F102-094D-38CE6C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BE8E-FF3F-79FD-9615-3CB921E4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1ECA-E129-C400-B9A0-05F84F66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75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E9A1-C774-08AA-DEF0-95E469C9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E958C-897F-A5DC-E43B-C97D419CC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24CC-8DB9-7A55-8D34-E209D361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1AF0-EFC0-E939-51E5-5F2B3E00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666F-3C7D-4192-F239-3313B602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80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5EAD5-42BC-A8B8-F75B-5ECC21A0C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1C0F-FCE3-B494-AB57-B85351D8D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0C61-7B50-58BB-FF40-E8D46DEE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74EE-D347-DF61-091D-571F18AB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07AC-33A9-FAFB-3FF6-FF020D1F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94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651A-3C32-A03E-721E-D029B93AD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AA519-C3A6-C76C-E8AD-C664C260F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2168-B82F-06DC-EDFD-3EBEF01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9EC2-ECC9-083F-D9E6-993BF858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4906-0B07-BE8B-AC6E-4A69BA7D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009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6417-9B07-A3D0-729D-803DC46F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C4A6-C0CA-0B5C-544E-00F4177F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5E56-D3FD-2C6A-5989-D1BBB27A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35BA-978A-AD81-A112-E3A4CE06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F449A-8ABC-A0C7-4F5E-01D6104D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753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FDB8-5665-C2E6-B8AB-31E32A71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26D4-FDF2-BD29-9491-6877520D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82EA8-9071-DC31-CA3E-B223E6BC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9F61-83C3-64B6-A8D5-99C87F3B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3502-5B8D-647F-9179-D5794E81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7BB08-4F40-79C6-0FFA-52579E7C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ACF05-9744-382B-98EF-CA0BC82F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E2CEB-3ED6-2BBA-69FA-B25C2858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645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3DA4-0CCB-4AA2-03DD-BCF7AD9B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0F6A-47FE-4E3C-EC84-D376371AD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6DD22-82E3-FA6D-FA79-EDDF3051B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4C86-D24D-6DFD-A84C-12F4F8FE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C7C1B-8AB1-A8E5-8D65-72F398A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30D4E-4F86-FE84-A18B-E2B45364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109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EEE5-5217-0C2F-A315-AD67E89F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942C-CC3B-1AE5-3776-2B0E05113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7B839-CFE4-D993-1D8F-CD10489D8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942D2-BE8E-0555-8376-FFF427C2F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6D804-E472-00F9-4697-67DD2542C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2D3E8-B595-241E-AC02-14B06270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A47FA-8710-C6B2-9DB1-9503E558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3FEDD-C3D3-27EA-0861-0F819E67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389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F26A-6741-F7E8-C914-7D162C08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FCC13-E207-1723-34C4-33213D99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CFCCE-2BA7-210D-2DE0-4CDA8DE0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E7826-D401-1B4D-6DBB-B842E026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08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340E9-A498-A3DF-CB0F-0661E170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B1096-0C91-C134-B25C-B8BF0107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616DA-67B3-2C81-D563-15C2492F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858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7619-1488-D174-1F1B-70CCBB2E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0A06-2F89-2537-02C4-AE2700E7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0DA8-EDBC-048E-D676-8C960EFEC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875D2-AE41-A06C-0B1D-09CA8F3F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62986-FD93-FCCE-3686-CBC747D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A2B2-2B34-7DA4-E08B-30A3A6B2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60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1B0A-DB4C-5C73-3E45-30E1068D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C7197-BA1B-E0D4-BA29-964DEBA37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5FDC-9DB8-7BEB-C559-14BB3140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8B654-0771-A596-F8D1-FB7543F4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E3ADE-F524-EB93-E910-23FAD90E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E5F7-126C-F8E8-ED6F-AE79505F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90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F7E6-8754-567A-3ACA-E0ACB46D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BD50B-28A8-359A-FCB0-51BA16C88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80D9A-0494-F0B1-0362-9969973C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45AB-9121-2B97-171F-5C13FA1E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EA0FF-9978-0FC4-9DE6-790F7E32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39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F8E1B-6C7E-83C2-F06C-BA3EDF3E0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2A82F-FAD2-67A9-3FD4-96C9BC6E7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19DE-D29A-8866-370D-6CDE40D5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775E-C49A-E99B-F877-E53653A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1A7D-1DDA-421E-70DE-47915F38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5403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AD12-35C8-F2C9-809E-9E274543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F7F5-3A8A-9BAF-8F55-470A44AFF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E99D-12F0-92C5-129F-D73ED4BB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BF86-D564-7F0D-62F0-F51D3A40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49AE-C104-7C1D-006D-1103D4F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4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14D7-A857-AB69-5422-CBD087A2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714B-696D-C1B5-8F02-A475949E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5F7B-3A40-D618-E412-4EF5670D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EC975-9EC8-9606-4F80-594867A4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3E19-5A37-CBF9-EEEF-4D97123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5C36-CE96-CD83-FE5B-CC3388F8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D936-302A-011B-B23F-649D95D5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FF52-B18D-68C4-27DA-B7997E65C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69974-CCDE-2CC1-32DB-FED79E7E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C700-D0D0-591A-2098-C63F33CE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D5D3D-64BC-7D92-C093-8EA48401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29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F5D-AC4A-48B7-D418-F64AE906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6AD0-8AC1-E4CA-D569-AC050B00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D3D8-19CA-B52F-DA50-3737190D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DF31-AFE7-19C4-04EF-89704EC8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2031-97A0-C463-C0D8-CD8D202B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90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5BC7-A141-4B71-6717-D0EEFBC0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5530-AA1E-31DC-5B09-B3BB59C8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ADF1E-A3FB-8DBA-8BD7-AE763B60C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CBC60-7DE2-B680-F282-AAA1C350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25C84-B672-9DBC-C1D7-912FB5DE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4ED2B-ADF8-179A-E20F-4D3E0EE9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67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8042-6AE5-0F72-432A-0076A384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F0DC-CA9F-5DEE-5F3E-06A1D3E0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CA50-67D3-412D-FD78-C28A60D1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3B4DB-085F-26EB-C994-C369E8C24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0CA65-A465-7E23-6AF8-7D2FDCDFE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04179-0963-EA35-3CC0-F7438A5B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63C99-7CED-CE54-E93A-FF8C024D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65064-6183-9724-8998-C24FB7BE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30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162C-84EB-DD97-083F-3F9CBA5F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1D9B3-1A45-9960-AA2D-4A340B11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205C9-ECA3-2F8F-9ECC-2C685E99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9C0DA-C8B4-E0F8-7AA8-F53A0BF5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31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D9874-D413-D523-752A-94784DE2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2AAB2-C048-8AA7-33B6-578EEC47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FC48B-EA71-F5E8-BD32-4390649B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95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58D4-0244-0B08-450B-3908C26D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EFA3-09CF-9CA3-60A8-03260762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7C053-3DFD-F19F-7718-0A5852221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A89E0-04E1-4D12-0AA2-AAE93209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A864-5015-EA13-26BC-E74C83D7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551C-1414-2128-180E-E80751BC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17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B2FF-0E0E-C497-48C1-87DDDA5C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3815-9DC6-512B-77D2-1EF1FAB3B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7C33C-456F-6B0B-9A46-0B8A16810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3BF97-5C33-443A-DDA8-E56C1E4D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C0DF2-0CD5-87CC-13E5-542A6A9A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FC4FE-5812-1B37-D41B-84D649F8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406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223C-CF74-59AC-E78C-0FC231D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C5659-D804-7FE0-F43E-12DD7A71A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44B3-A577-B2E9-2864-39347AC3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5C9E-4FBA-2D2C-88E2-771EE535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79EA-6356-77F7-CADF-FFD379FA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018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7DAD8-B4DB-6034-0639-F5882476A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6F46B-0771-D8E4-A232-33A5F3560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14BC-B04E-60DC-5EBE-EDA44E9D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D83-3E71-52CF-1D5D-6D1591F5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E55C-7C73-CB02-6E9F-DF73CDE6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68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A088-AB71-6186-B66F-BA684D6B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D4377-C268-2849-3FCE-A1CBFDB2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BB04-CBDF-5E93-1D8A-34B8722E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4CD9-97A6-7065-7F3F-3F4157C8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8F5C-AA04-412E-23E0-C4EA0BCC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397-EA01-5B86-AC1F-FFC23C06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A46F5-0BF6-9CE7-4A32-4F24032F6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B1FE5-745A-6987-3435-7B166B5B6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5B37F-6236-761F-84B8-079DD0A9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7A4B6-E490-ADC4-23ED-0230E893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62E25-E484-1596-32C1-456AEE40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83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E4E8-B2F2-3046-28C6-9C640AE8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6E7D-C28F-4F09-B087-DC3D2829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5C925-24B3-5A51-3B28-93BC7E26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BE54-A2EC-4C1E-3D63-2EBFC99B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A1E80-14B2-C913-8D37-721FDB04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83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7FB-12F6-DBD2-24D8-D30AD656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0794-5111-309E-14D5-B95CC07B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7B3F-D54E-44E0-2D07-64B45E4D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1A9F-F701-534A-3EE6-0B46273D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792D5-A768-D785-6D52-BB977588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14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7FC3-CAAA-10D4-B7EE-562D93FB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8576-8421-238B-8A83-490B262F8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D51F-DA64-9426-F5A9-C553857D3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BEAF-B7E2-3030-CDE9-21C7CE9C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CFD2E-40A1-3A93-72FF-E53FA444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DED36-B5F2-CFF7-E2B1-6A0AFC05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8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E8D4-0D6B-D6DB-DD82-B21ACD26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D9BE-EEC7-0EC4-F98B-0BA1842E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B9164-D61E-56AC-C86F-DD6F48B9C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AFFD7-C671-D71D-3D9C-594E60244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F5815-9B19-9B57-E376-2FE463AED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9DAB9-0CAE-35EB-D1B3-6CE261CC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B675B-BF08-71CD-E380-53587ECB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B680B-2A31-0746-069F-45245018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958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3811-DA92-74A6-0B1A-5F135A51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69051-6138-5A9B-831B-6645A2EA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D140-846B-931E-D378-A5BE565F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56341-9A75-588B-D93D-0514BEC6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81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5D0AE-C713-CA5E-A144-3897885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FDFD6-B795-3B81-EC42-76E327CF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53D1A-1B57-8861-9593-9F52F463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693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3B09-4D6D-E545-4C6F-99DE045C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5063-2CCE-AEA5-41CF-4B6825E9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9CE0B-9DDE-C053-157C-E5816040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2500-B6BB-CF99-B5CA-9133A8B1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91EB-53D9-1329-46D6-362FA662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9C1B-21DC-C5DE-5E15-1969E548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87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C1D-767A-4099-E600-BB26972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DC2AC-A95E-3470-F32A-5651C83FA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0A492-61CD-66E0-3933-FBB78098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A8760-5312-6177-F456-8B2AA87E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23FA2-BD69-1F5A-2030-3091D20D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0519-95FF-4310-FA2A-923162F6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53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FA53-3E6C-D2B5-99B6-8641024A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9DEA9-38E0-B375-0395-336276D13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5CD4-751A-1B4F-7121-43AD8F0D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7F70-FDAB-B98B-6177-06D74EDD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A6DF-6968-5C83-9EA2-5C1C4510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95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36A58-46CE-7931-0E97-769466E50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8D743-E245-F4D8-F594-3F78722E2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CAB06-70B3-12E1-6228-D9BF73EC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3A22-6876-FA87-AB35-E1B0268D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776-7656-049F-87F6-E7D9C7AF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FE5A9-5E02-B65C-504B-8C807321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19951-186E-3944-8242-EBF0D1BB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544E0-65C3-4455-B4E7-B4589714E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CD232-5492-4818-97F8-83ED2102036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5907-A446-6BA1-7389-A124B3E65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65444-C3C4-83AB-0635-1B6C07221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DEDCB-3284-4338-96F0-345BABE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32D59-C732-017A-CCF6-408F1DD7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83AB6-C3D5-C11C-3FC2-383E8D81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89E1-95B6-B0B2-044D-5AA030984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B9498-2CBC-4FCC-A053-03D5C59189D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2731-D8F2-5D7D-7233-69615A16D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AA494-264F-E30E-0D62-26DE55A22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69C51-657A-4DA4-79D3-42B6751C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4CDD-C51C-0AEE-EAC8-8E4989B16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8412-BE3D-D5E8-5C21-5E1FF3364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75984-E8BA-4FE0-83EB-17C0975EDB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9BA8-C812-244F-6588-512E95EF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47E5-12D3-6A86-B558-15FCDE59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B2B42-279B-E0A5-E32D-00AF5F5B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9F2A-E18B-CD98-7224-65B777D3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02EA2-94D0-E7D2-494B-8F74DEFE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3D332-3E6F-42C2-926F-F292F09FA7D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419A-ED69-6845-2192-B7D885A6B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0DC58-0BA4-27A1-AC5D-B05FF01B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F35FF-93EA-4706-A991-CC43BEE7A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61478-1A27-5ECC-3B20-C2A9E4D7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F8AB1-CB2A-915E-DC3C-27042F4F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B355-6B01-1311-0D93-7DDFCD8BE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485C3C-2B77-4E27-AB1C-7EEA5DEF213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C279-3AAD-FCA8-1EDB-5642CB491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61F2-BA58-6DFC-D053-39A81575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86E30-BC71-6D48-6C87-B3D46D09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A4D5-1D6B-9B69-ACED-38563059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6A3E-957D-A850-E384-EEB98B709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DFD75-9F15-440B-ACF6-9AD743C306A8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A638-FE19-01EF-00C7-024E188C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F5B5-D41D-A433-DE0F-4DEC2EE9E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C1744-391C-C8AD-5E40-B211A63A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4B42E-3C14-B367-5B1C-4A72C8184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6F46-EDC3-D44D-6E16-6024F4C1C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F6DCA-606B-48BB-AE58-FCC3E45248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3BDD-C751-08FF-C1DB-BE3D059AE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420F3-1084-7462-3021-49B25587F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C1F01-9159-4080-9E03-585EAE4A9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09AB2-C81E-A85A-DFDC-AD171519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E641D-9CC2-FA5F-75EE-D769FBA11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4E498-EAD7-1AEE-907D-E151B2C30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E0CD7-3599-4E98-8709-BD173EA09C4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E480-295F-5357-9FDE-A5887607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F368-DC4B-D383-DD6D-6EBD06F04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34311-73FF-00FC-291A-5CCBBD3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D4878-F557-5B2D-1EF1-CBA01C56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5668-B3E7-7C3A-6653-60459DE2E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43CE0-E463-C409-E952-572F13E42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15962-0F05-FEA8-A747-AD6E7764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9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B2BF2A-14E2-DD55-735B-C4D50CF5D7AD}"/>
              </a:ext>
            </a:extLst>
          </p:cNvPr>
          <p:cNvSpPr txBox="1"/>
          <p:nvPr/>
        </p:nvSpPr>
        <p:spPr>
          <a:xfrm>
            <a:off x="3048000" y="2176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BÁO CÁO TIẾN ĐỘ TUẦN 1 </a:t>
            </a:r>
          </a:p>
          <a:p>
            <a:pPr algn="ctr"/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Business AI Lab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D2D922-7C6D-838D-81FF-88314897D12E}"/>
              </a:ext>
            </a:extLst>
          </p:cNvPr>
          <p:cNvCxnSpPr/>
          <p:nvPr/>
        </p:nvCxnSpPr>
        <p:spPr>
          <a:xfrm>
            <a:off x="963561" y="863940"/>
            <a:ext cx="104910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E87F08-DF4A-59E0-A58F-AFF166A88BFB}"/>
              </a:ext>
            </a:extLst>
          </p:cNvPr>
          <p:cNvSpPr txBox="1"/>
          <p:nvPr/>
        </p:nvSpPr>
        <p:spPr>
          <a:xfrm>
            <a:off x="963561" y="95502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Tóm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nhiệm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b="1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Học Machine Learning, Deep Learning .</a:t>
            </a:r>
          </a:p>
          <a:p>
            <a:r>
              <a:rPr lang="en-US" dirty="0"/>
              <a:t>-    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27EB6-4D8F-F26C-88D5-4DCDB9606B58}"/>
              </a:ext>
            </a:extLst>
          </p:cNvPr>
          <p:cNvSpPr txBox="1"/>
          <p:nvPr/>
        </p:nvSpPr>
        <p:spPr>
          <a:xfrm>
            <a:off x="963561" y="19163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Tóm</a:t>
            </a:r>
            <a:r>
              <a:rPr lang="en-US" b="1" dirty="0"/>
              <a:t> </a:t>
            </a:r>
            <a:r>
              <a:rPr lang="en-US" b="1" dirty="0" err="1"/>
              <a:t>tắt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:</a:t>
            </a:r>
          </a:p>
          <a:p>
            <a:r>
              <a:rPr lang="en-US" dirty="0"/>
              <a:t>-     Hoàn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E6C7B-AEF6-726F-7224-F5ADC182B60C}"/>
              </a:ext>
            </a:extLst>
          </p:cNvPr>
          <p:cNvSpPr txBox="1"/>
          <p:nvPr/>
        </p:nvSpPr>
        <p:spPr>
          <a:xfrm>
            <a:off x="963561" y="26005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hoạch</a:t>
            </a:r>
            <a:r>
              <a:rPr lang="en-US" b="1" dirty="0"/>
              <a:t> </a:t>
            </a:r>
            <a:r>
              <a:rPr lang="en-US" b="1" dirty="0" err="1"/>
              <a:t>tuần</a:t>
            </a:r>
            <a:r>
              <a:rPr lang="en-US" b="1" dirty="0"/>
              <a:t> </a:t>
            </a:r>
            <a:r>
              <a:rPr lang="en-US" b="1" dirty="0" err="1"/>
              <a:t>tới</a:t>
            </a:r>
            <a:r>
              <a:rPr lang="en-US" b="1" dirty="0"/>
              <a:t>: </a:t>
            </a:r>
          </a:p>
          <a:p>
            <a:r>
              <a:rPr lang="en-US" dirty="0"/>
              <a:t>- </a:t>
            </a:r>
            <a:r>
              <a:rPr lang="en-US" dirty="0" err="1"/>
              <a:t>Đón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EF478-0D22-4501-3E28-DB58E9A549B8}"/>
              </a:ext>
            </a:extLst>
          </p:cNvPr>
          <p:cNvSpPr txBox="1"/>
          <p:nvPr/>
        </p:nvSpPr>
        <p:spPr>
          <a:xfrm>
            <a:off x="963561" y="3284856"/>
            <a:ext cx="8308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Kết luận/ Đánh giá: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Aptos" panose="020B0004020202020204" pitchFamily="34" charset="0"/>
              </a:rPr>
              <a:t>-    Em </a:t>
            </a:r>
            <a:r>
              <a:rPr lang="en-US" dirty="0" err="1">
                <a:solidFill>
                  <a:prstClr val="black"/>
                </a:solidFill>
                <a:latin typeface="Aptos" panose="020B0004020202020204" pitchFamily="34" charset="0"/>
              </a:rPr>
              <a:t>đánh</a:t>
            </a:r>
            <a:r>
              <a:rPr lang="en-US" dirty="0">
                <a:solidFill>
                  <a:prstClr val="black"/>
                </a:solidFill>
                <a:latin typeface="Aptos" panose="020B0004020202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0B0004020202020204" pitchFamily="34" charset="0"/>
              </a:rPr>
              <a:t>giá</a:t>
            </a:r>
            <a:r>
              <a:rPr lang="en-US" dirty="0">
                <a:solidFill>
                  <a:prstClr val="black"/>
                </a:solidFill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thời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gian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vừa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rồi em làm việc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chưa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hiệu quả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nhưng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có thời gian lên Lab thường xuyên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  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thấy môi trường Lab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s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làm việc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cực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kì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chuyên nghiệp. Mọi người trong Lab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vui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vẻ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hòa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đồng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, </a:t>
            </a:r>
            <a:r>
              <a:rPr kumimoji="0" lang="vi-V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sẵn sàng giúp đỡ em cộng thêm thái độ làm việc nghiêm túc chăm chỉ đã thúc đẩy em cố gắng hơn trong quá trình thử thách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35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55A83-F77A-6131-066E-3B517DC82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C78FD7-C7F8-19D4-132A-4C72BE0354F0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54766-0091-85D6-1BB7-76158E9F3147}"/>
              </a:ext>
            </a:extLst>
          </p:cNvPr>
          <p:cNvSpPr txBox="1"/>
          <p:nvPr/>
        </p:nvSpPr>
        <p:spPr>
          <a:xfrm>
            <a:off x="1242250" y="412955"/>
            <a:ext cx="839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DNN </a:t>
            </a:r>
            <a:r>
              <a:rPr lang="en-US" dirty="0" err="1"/>
              <a:t>và</a:t>
            </a:r>
            <a:r>
              <a:rPr lang="en-US" dirty="0"/>
              <a:t> CNN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2D86AB-1338-962F-D153-B7E69A3AE34D}"/>
              </a:ext>
            </a:extLst>
          </p:cNvPr>
          <p:cNvGraphicFramePr>
            <a:graphicFrameLocks noGrp="1"/>
          </p:cNvGraphicFramePr>
          <p:nvPr/>
        </p:nvGraphicFramePr>
        <p:xfrm>
          <a:off x="176982" y="1260440"/>
          <a:ext cx="1183803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503">
                  <a:extLst>
                    <a:ext uri="{9D8B030D-6E8A-4147-A177-3AD203B41FA5}">
                      <a16:colId xmlns:a16="http://schemas.microsoft.com/office/drawing/2014/main" val="149886060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933225427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095340580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3827153359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6695703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730667316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480453469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631930641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51019903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80222807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682070526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3168052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6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348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C6FC79C-F746-D011-9043-5ED7514C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75" y="1314083"/>
            <a:ext cx="492168" cy="492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3A2B0-8533-4F23-2345-FAB6203F9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11" y="1314083"/>
            <a:ext cx="492168" cy="492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D09352-E894-320B-CA62-5DD5287CF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86" y="1314083"/>
            <a:ext cx="492169" cy="492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DF740-084A-8CAE-4B55-5D3AF2EAF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22" y="1318562"/>
            <a:ext cx="487689" cy="487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1B7AA-DD9B-630B-D05E-3E8E3981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78" y="1314083"/>
            <a:ext cx="502929" cy="502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F7B0DA-0BF3-102D-EAE9-D27098CD6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92" y="1314083"/>
            <a:ext cx="502928" cy="5029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7D90B7-A424-6435-4068-8A8E47C63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05" y="1308703"/>
            <a:ext cx="502928" cy="5029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92982D-2A32-3A7D-062C-B31F2F6AEA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6" y="1318562"/>
            <a:ext cx="502927" cy="5029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81524F-8176-DBB0-13C9-DDF90BBE0C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27" y="1303325"/>
            <a:ext cx="502926" cy="5029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511254-80BB-EEF4-4CFA-E61009475A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0" y="1303325"/>
            <a:ext cx="502926" cy="5029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D4788E-AD2A-60C6-2683-C5FAE2821597}"/>
              </a:ext>
            </a:extLst>
          </p:cNvPr>
          <p:cNvSpPr txBox="1"/>
          <p:nvPr/>
        </p:nvSpPr>
        <p:spPr>
          <a:xfrm>
            <a:off x="1058172" y="3261360"/>
            <a:ext cx="109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CNN cho kết quả vượt trội rõ rệt so với DNN nhờ khả năng trích xuất đặc trưng không gian hiệu quả hơn.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DCFA150-EFE1-ADF1-C908-D5CA28648323}"/>
              </a:ext>
            </a:extLst>
          </p:cNvPr>
          <p:cNvSpPr/>
          <p:nvPr/>
        </p:nvSpPr>
        <p:spPr>
          <a:xfrm>
            <a:off x="440813" y="3266899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9451EB-F176-7C34-E684-F387F033084A}"/>
              </a:ext>
            </a:extLst>
          </p:cNvPr>
          <p:cNvSpPr txBox="1"/>
          <p:nvPr/>
        </p:nvSpPr>
        <p:spPr>
          <a:xfrm>
            <a:off x="521110" y="353961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3 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CNN </a:t>
            </a:r>
            <a:r>
              <a:rPr lang="en-US" dirty="0" err="1"/>
              <a:t>và</a:t>
            </a:r>
            <a:r>
              <a:rPr lang="en-US" dirty="0"/>
              <a:t> DNN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A9C87F-82FD-BDDD-6898-237776DAAE17}"/>
              </a:ext>
            </a:extLst>
          </p:cNvPr>
          <p:cNvGraphicFramePr>
            <a:graphicFrameLocks noGrp="1"/>
          </p:cNvGraphicFramePr>
          <p:nvPr/>
        </p:nvGraphicFramePr>
        <p:xfrm>
          <a:off x="830826" y="1260441"/>
          <a:ext cx="10530348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116">
                  <a:extLst>
                    <a:ext uri="{9D8B030D-6E8A-4147-A177-3AD203B41FA5}">
                      <a16:colId xmlns:a16="http://schemas.microsoft.com/office/drawing/2014/main" val="262088729"/>
                    </a:ext>
                  </a:extLst>
                </a:gridCol>
                <a:gridCol w="3510116">
                  <a:extLst>
                    <a:ext uri="{9D8B030D-6E8A-4147-A177-3AD203B41FA5}">
                      <a16:colId xmlns:a16="http://schemas.microsoft.com/office/drawing/2014/main" val="3428075444"/>
                    </a:ext>
                  </a:extLst>
                </a:gridCol>
                <a:gridCol w="3510116">
                  <a:extLst>
                    <a:ext uri="{9D8B030D-6E8A-4147-A177-3AD203B41FA5}">
                      <a16:colId xmlns:a16="http://schemas.microsoft.com/office/drawing/2014/main" val="3760277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tess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74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0.9802 - loss: 0.0731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76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validation_data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0.9910 - loss: 0.0341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396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0309C4-7B05-832B-F504-4961CBAA3E79}"/>
              </a:ext>
            </a:extLst>
          </p:cNvPr>
          <p:cNvSpPr txBox="1"/>
          <p:nvPr/>
        </p:nvSpPr>
        <p:spPr>
          <a:xfrm>
            <a:off x="1727838" y="4011562"/>
            <a:ext cx="9923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(MNIST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), accuracy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chút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DNN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B39DA0-23E9-87E1-A328-BBE9B1B36606}"/>
              </a:ext>
            </a:extLst>
          </p:cNvPr>
          <p:cNvSpPr/>
          <p:nvPr/>
        </p:nvSpPr>
        <p:spPr>
          <a:xfrm>
            <a:off x="830826" y="4188542"/>
            <a:ext cx="781664" cy="42278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B84A7-63A2-1FFA-261B-F523E423A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83F05-E2B5-6124-1410-F53111F7933D}"/>
              </a:ext>
            </a:extLst>
          </p:cNvPr>
          <p:cNvSpPr txBox="1"/>
          <p:nvPr/>
        </p:nvSpPr>
        <p:spPr>
          <a:xfrm>
            <a:off x="521110" y="353961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3 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CNN </a:t>
            </a:r>
            <a:r>
              <a:rPr lang="en-US" dirty="0" err="1"/>
              <a:t>và</a:t>
            </a:r>
            <a:r>
              <a:rPr lang="en-US" dirty="0"/>
              <a:t> DNN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D3473E-10C3-A114-CDF2-839D3231B0FA}"/>
              </a:ext>
            </a:extLst>
          </p:cNvPr>
          <p:cNvGraphicFramePr>
            <a:graphicFrameLocks noGrp="1"/>
          </p:cNvGraphicFramePr>
          <p:nvPr/>
        </p:nvGraphicFramePr>
        <p:xfrm>
          <a:off x="691536" y="1447254"/>
          <a:ext cx="1080892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44">
                  <a:extLst>
                    <a:ext uri="{9D8B030D-6E8A-4147-A177-3AD203B41FA5}">
                      <a16:colId xmlns:a16="http://schemas.microsoft.com/office/drawing/2014/main" val="2528794452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1218934253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944507458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234242039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90300475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3890151880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1224022762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365727187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493307073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3579293685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682668296"/>
                    </a:ext>
                  </a:extLst>
                </a:gridCol>
                <a:gridCol w="900744">
                  <a:extLst>
                    <a:ext uri="{9D8B030D-6E8A-4147-A177-3AD203B41FA5}">
                      <a16:colId xmlns:a16="http://schemas.microsoft.com/office/drawing/2014/main" val="2606606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5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7121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728DD18-C1FF-74E7-D8AD-071CC659B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72" y="1529999"/>
            <a:ext cx="515110" cy="51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1CABB-EEAE-99DF-AE63-3AF6E29A9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336" y="1529999"/>
            <a:ext cx="515110" cy="515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4CBFDD-DDD2-D4F8-6827-A99435226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32" y="1529999"/>
            <a:ext cx="515110" cy="5151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F3C259-0030-784F-7238-EC7376B5F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76" y="1529999"/>
            <a:ext cx="509812" cy="509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955A74-AC0E-A262-A238-70D16CE20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99" y="1529999"/>
            <a:ext cx="509811" cy="5098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C146BC-1DCE-C842-F4FB-D3972939D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21" y="1543517"/>
            <a:ext cx="482773" cy="4827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DBE793-856D-8C3F-846B-099F5FD44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4" y="1529999"/>
            <a:ext cx="480315" cy="480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C0D765-73C8-D52F-3518-96AA8F00AF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98" y="1529999"/>
            <a:ext cx="480315" cy="480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3F07CC-2F99-963D-9F3E-5121EDBFF5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982" y="1514020"/>
            <a:ext cx="541766" cy="5417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800C406-9269-1612-1568-9A29898063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366" y="1529999"/>
            <a:ext cx="507362" cy="5073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B93A2B-2D48-FDA2-69D1-E00D24DEE4EE}"/>
              </a:ext>
            </a:extLst>
          </p:cNvPr>
          <p:cNvSpPr txBox="1"/>
          <p:nvPr/>
        </p:nvSpPr>
        <p:spPr>
          <a:xfrm>
            <a:off x="2113935" y="3368309"/>
            <a:ext cx="7964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CNN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vi-VN" dirty="0"/>
              <a:t> cho kết quả vượt trội rõ rệt so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vi-VN" dirty="0"/>
              <a:t>với DNN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EE82512-54F0-C5C8-84F4-F998D9A46E36}"/>
              </a:ext>
            </a:extLst>
          </p:cNvPr>
          <p:cNvSpPr/>
          <p:nvPr/>
        </p:nvSpPr>
        <p:spPr>
          <a:xfrm>
            <a:off x="978309" y="3368309"/>
            <a:ext cx="1052052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595B2-52C1-7D82-0FCF-640AD56CC497}"/>
              </a:ext>
            </a:extLst>
          </p:cNvPr>
          <p:cNvSpPr txBox="1"/>
          <p:nvPr/>
        </p:nvSpPr>
        <p:spPr>
          <a:xfrm>
            <a:off x="639097" y="462116"/>
            <a:ext cx="750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DBFABA-790C-E5AA-4B48-DAB465A16E3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201446"/>
          <a:ext cx="8128000" cy="175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8794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2438002"/>
                    </a:ext>
                  </a:extLst>
                </a:gridCol>
              </a:tblGrid>
              <a:tr h="439516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00442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98994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Income (k$)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00495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Spending Score (1-100)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56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C7C0ED-48BE-3E3A-9AC1-682B1955A0F7}"/>
              </a:ext>
            </a:extLst>
          </p:cNvPr>
          <p:cNvSpPr txBox="1"/>
          <p:nvPr/>
        </p:nvSpPr>
        <p:spPr>
          <a:xfrm>
            <a:off x="2032000" y="3144842"/>
            <a:ext cx="769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outliers,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3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2B4B7F-C9EC-03FE-D5DE-E03575DD648B}"/>
              </a:ext>
            </a:extLst>
          </p:cNvPr>
          <p:cNvSpPr/>
          <p:nvPr/>
        </p:nvSpPr>
        <p:spPr>
          <a:xfrm>
            <a:off x="1268361" y="3144842"/>
            <a:ext cx="68825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505DB-B580-520C-F104-C3F1E7649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1BA0C-078C-0D8B-5D6E-DEAD96B4D506}"/>
              </a:ext>
            </a:extLst>
          </p:cNvPr>
          <p:cNvSpPr txBox="1"/>
          <p:nvPr/>
        </p:nvSpPr>
        <p:spPr>
          <a:xfrm>
            <a:off x="639097" y="462116"/>
            <a:ext cx="748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EC8BB-8DCE-9AEF-C942-C0455171BD9F}"/>
              </a:ext>
            </a:extLst>
          </p:cNvPr>
          <p:cNvSpPr txBox="1"/>
          <p:nvPr/>
        </p:nvSpPr>
        <p:spPr>
          <a:xfrm>
            <a:off x="1224116" y="5122606"/>
            <a:ext cx="974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Kmean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6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F9A83-5DEE-B8E2-592D-12C26A3D945E}"/>
              </a:ext>
            </a:extLst>
          </p:cNvPr>
          <p:cNvSpPr txBox="1"/>
          <p:nvPr/>
        </p:nvSpPr>
        <p:spPr>
          <a:xfrm>
            <a:off x="2075836" y="5889919"/>
            <a:ext cx="79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6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C7EAEB-7DEB-ACED-1736-570683B9E96B}"/>
              </a:ext>
            </a:extLst>
          </p:cNvPr>
          <p:cNvSpPr/>
          <p:nvPr/>
        </p:nvSpPr>
        <p:spPr>
          <a:xfrm>
            <a:off x="1224116" y="5924954"/>
            <a:ext cx="712839" cy="3342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6FB4C8-622D-F18D-4C81-4CF809BE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23214"/>
            <a:ext cx="5257800" cy="4143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44232D-68E2-0D76-25F7-1839C92A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1" y="831448"/>
            <a:ext cx="5295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953A0-0A3F-9061-C835-54F8D61F3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1A1EF-43A3-BF8F-B698-A1C024231E1D}"/>
              </a:ext>
            </a:extLst>
          </p:cNvPr>
          <p:cNvSpPr txBox="1"/>
          <p:nvPr/>
        </p:nvSpPr>
        <p:spPr>
          <a:xfrm>
            <a:off x="639097" y="462116"/>
            <a:ext cx="748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0E349-24FE-9D13-0E22-3B950B63EBFD}"/>
              </a:ext>
            </a:extLst>
          </p:cNvPr>
          <p:cNvSpPr txBox="1"/>
          <p:nvPr/>
        </p:nvSpPr>
        <p:spPr>
          <a:xfrm>
            <a:off x="1474839" y="5614219"/>
            <a:ext cx="487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6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C902621-19DE-C1B8-981C-1D74E627BFCD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CC5D28-F148-14D7-4993-9A3F2365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941347"/>
            <a:ext cx="5246124" cy="4672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43BE63-B70E-5A96-0B72-CAD01E7E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15" y="1014216"/>
            <a:ext cx="5082506" cy="45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8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7740B-A9CE-2454-A7A5-7E3D8878F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5F6D4D-FA2D-6B24-3E64-5EBC9F85C895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BC022-DA79-8F58-6234-0C43230083DE}"/>
              </a:ext>
            </a:extLst>
          </p:cNvPr>
          <p:cNvSpPr txBox="1"/>
          <p:nvPr/>
        </p:nvSpPr>
        <p:spPr>
          <a:xfrm>
            <a:off x="7457767" y="1956619"/>
            <a:ext cx="201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 </a:t>
            </a:r>
            <a:r>
              <a:rPr lang="en-US" dirty="0" err="1"/>
              <a:t>chọn</a:t>
            </a:r>
            <a:r>
              <a:rPr lang="en-US" dirty="0"/>
              <a:t> eps = 0.25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CF633ED-F02B-6835-1A94-9201FA4DDFC4}"/>
              </a:ext>
            </a:extLst>
          </p:cNvPr>
          <p:cNvSpPr/>
          <p:nvPr/>
        </p:nvSpPr>
        <p:spPr>
          <a:xfrm>
            <a:off x="6744928" y="1974136"/>
            <a:ext cx="712839" cy="3342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5E31-24F3-7CD8-4D23-A3A495E666F4}"/>
              </a:ext>
            </a:extLst>
          </p:cNvPr>
          <p:cNvSpPr txBox="1"/>
          <p:nvPr/>
        </p:nvSpPr>
        <p:spPr>
          <a:xfrm>
            <a:off x="6845457" y="1199535"/>
            <a:ext cx="462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min_sample</a:t>
            </a:r>
            <a:r>
              <a:rPr lang="en-US" dirty="0"/>
              <a:t> = 5</a:t>
            </a:r>
          </a:p>
          <a:p>
            <a:r>
              <a:rPr lang="en-US" dirty="0"/>
              <a:t>Ta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eps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silhouette score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708F4-E793-9BCF-871E-828EB5F8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54" y="858249"/>
            <a:ext cx="5410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0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6CD73-4865-59A7-C7A6-6E9806536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416C97-68F1-F805-2974-704534036464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8BFEC-139B-3095-AEB9-85291CF8F941}"/>
              </a:ext>
            </a:extLst>
          </p:cNvPr>
          <p:cNvSpPr txBox="1"/>
          <p:nvPr/>
        </p:nvSpPr>
        <p:spPr>
          <a:xfrm>
            <a:off x="1474839" y="5614219"/>
            <a:ext cx="535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eps = 0.25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lắm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9F76E7-9148-1CFD-E490-7FF1E1A27E81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0CC5E-3282-BB30-3425-AB37535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831448"/>
            <a:ext cx="5152707" cy="4566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88E86-4051-03A5-2FB3-D42B236B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97" y="939640"/>
            <a:ext cx="5152707" cy="45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09C63-D265-D9B4-BBB6-37A80B4CA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96457D-678C-CE7F-1D37-5F7323C32528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687D0-9FD5-8CCB-7338-FE7097C75B4D}"/>
              </a:ext>
            </a:extLst>
          </p:cNvPr>
          <p:cNvSpPr txBox="1"/>
          <p:nvPr/>
        </p:nvSpPr>
        <p:spPr>
          <a:xfrm>
            <a:off x="1474839" y="5614219"/>
            <a:ext cx="102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eps = 0.52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eps = 0.25.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Kmean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175A5A-E847-DC1D-97F9-FAFB2C8C3471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BEC72-288C-AF1F-29F2-52E8DF69E2C9}"/>
              </a:ext>
            </a:extLst>
          </p:cNvPr>
          <p:cNvSpPr txBox="1"/>
          <p:nvPr/>
        </p:nvSpPr>
        <p:spPr>
          <a:xfrm>
            <a:off x="737419" y="963561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eps = 0.52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A8D4EE-B8F9-AB97-08A9-EB993CBA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62" y="1332893"/>
            <a:ext cx="4757122" cy="4215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75AF7-B773-0D81-91E8-261D2966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04" y="1321091"/>
            <a:ext cx="4757122" cy="42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0FD1-0AA3-5DC9-A372-B0E203380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9DBD7D-9FD5-5908-550C-F7776F4F37E3}"/>
              </a:ext>
            </a:extLst>
          </p:cNvPr>
          <p:cNvSpPr txBox="1"/>
          <p:nvPr/>
        </p:nvSpPr>
        <p:spPr>
          <a:xfrm>
            <a:off x="639097" y="462116"/>
            <a:ext cx="749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“OPTICS”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84E9F-CA30-0419-0CE8-5A4F7F4237BD}"/>
              </a:ext>
            </a:extLst>
          </p:cNvPr>
          <p:cNvSpPr txBox="1"/>
          <p:nvPr/>
        </p:nvSpPr>
        <p:spPr>
          <a:xfrm>
            <a:off x="1474839" y="5614219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Các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lắm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706598-ABD5-10EA-0A97-01314C7FD1E3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409DA-134E-35F6-56D2-B2FA25B1AE87}"/>
              </a:ext>
            </a:extLst>
          </p:cNvPr>
          <p:cNvSpPr txBox="1"/>
          <p:nvPr/>
        </p:nvSpPr>
        <p:spPr>
          <a:xfrm>
            <a:off x="737419" y="963561"/>
            <a:ext cx="730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min_samples</a:t>
            </a:r>
            <a:r>
              <a:rPr lang="en-US" dirty="0"/>
              <a:t> = 5, xi = 0.05, </a:t>
            </a:r>
            <a:r>
              <a:rPr lang="en-US" dirty="0" err="1"/>
              <a:t>min_cluster_size</a:t>
            </a:r>
            <a:r>
              <a:rPr lang="en-US" dirty="0"/>
              <a:t> = 0.05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67902-1C4A-0305-B14B-E6D75CF2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70" y="1742005"/>
            <a:ext cx="4265511" cy="37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5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A500D-F083-112C-F9D2-9A3901E31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01789-555F-5453-812A-F1E1D287A3C2}"/>
              </a:ext>
            </a:extLst>
          </p:cNvPr>
          <p:cNvSpPr txBox="1"/>
          <p:nvPr/>
        </p:nvSpPr>
        <p:spPr>
          <a:xfrm>
            <a:off x="2959509" y="2321004"/>
            <a:ext cx="6272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Báo </a:t>
            </a:r>
            <a:r>
              <a:rPr lang="en-US" sz="6600" dirty="0" err="1"/>
              <a:t>cáo</a:t>
            </a:r>
            <a:r>
              <a:rPr lang="en-US" sz="6600" dirty="0"/>
              <a:t> </a:t>
            </a:r>
            <a:r>
              <a:rPr lang="en-US" sz="6600" dirty="0" err="1"/>
              <a:t>kết</a:t>
            </a:r>
            <a:r>
              <a:rPr lang="en-US" sz="6600" dirty="0"/>
              <a:t> </a:t>
            </a:r>
            <a:r>
              <a:rPr lang="en-US" sz="6600" dirty="0" err="1"/>
              <a:t>quả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5947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D9EB1-FF2A-A3B4-1D18-BC5691D6BD90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E3619-6B9C-A637-790F-6A9258BF1088}"/>
              </a:ext>
            </a:extLst>
          </p:cNvPr>
          <p:cNvSpPr txBox="1"/>
          <p:nvPr/>
        </p:nvSpPr>
        <p:spPr>
          <a:xfrm>
            <a:off x="1238864" y="1081549"/>
            <a:ext cx="524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52BDF-7035-616B-788C-43B0DFD5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4" y="1916515"/>
            <a:ext cx="10197535" cy="1033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C83578-AA74-8B3A-89EA-EBB28E63D10D}"/>
              </a:ext>
            </a:extLst>
          </p:cNvPr>
          <p:cNvSpPr txBox="1"/>
          <p:nvPr/>
        </p:nvSpPr>
        <p:spPr>
          <a:xfrm>
            <a:off x="1238864" y="1450881"/>
            <a:ext cx="603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578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tai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4CC60-BBCB-A698-4A12-1AD0C7DFE92E}"/>
              </a:ext>
            </a:extLst>
          </p:cNvPr>
          <p:cNvSpPr txBox="1"/>
          <p:nvPr/>
        </p:nvSpPr>
        <p:spPr>
          <a:xfrm>
            <a:off x="1238864" y="3173362"/>
            <a:ext cx="986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Tiến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‘?’ </a:t>
            </a:r>
            <a:r>
              <a:rPr lang="en-US" dirty="0" err="1"/>
              <a:t>bằng</a:t>
            </a:r>
            <a:r>
              <a:rPr lang="en-US" dirty="0"/>
              <a:t> ‘</a:t>
            </a:r>
            <a:r>
              <a:rPr lang="en-US" dirty="0" err="1"/>
              <a:t>NaN</a:t>
            </a:r>
            <a:r>
              <a:rPr lang="en-US" dirty="0"/>
              <a:t>’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‘</a:t>
            </a:r>
            <a:r>
              <a:rPr lang="en-US" dirty="0" err="1"/>
              <a:t>NaN</a:t>
            </a:r>
            <a:r>
              <a:rPr lang="en-US" dirty="0"/>
              <a:t>’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7C263-F8BF-D60D-F72B-D2BD13DB2DD5}"/>
              </a:ext>
            </a:extLst>
          </p:cNvPr>
          <p:cNvSpPr txBox="1"/>
          <p:nvPr/>
        </p:nvSpPr>
        <p:spPr>
          <a:xfrm>
            <a:off x="1238864" y="3581487"/>
            <a:ext cx="541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Tiến </a:t>
            </a:r>
            <a:r>
              <a:rPr lang="en-US" dirty="0" err="1"/>
              <a:t>hành</a:t>
            </a:r>
            <a:r>
              <a:rPr lang="en-US" dirty="0"/>
              <a:t> encoder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6974D-5AD8-C590-E12B-7C978872AEF1}"/>
              </a:ext>
            </a:extLst>
          </p:cNvPr>
          <p:cNvSpPr txBox="1"/>
          <p:nvPr/>
        </p:nvSpPr>
        <p:spPr>
          <a:xfrm>
            <a:off x="1238864" y="3950819"/>
            <a:ext cx="715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1D3AAC-BD80-645E-F18B-0C8F0DFB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41" y="4525933"/>
            <a:ext cx="537285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F75AE-A101-0941-7C02-83C69D8D1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81C33-D82B-E8C6-AC33-6D4258BFF6F0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A99469-50BB-00D6-7107-5683FEE947A6}"/>
              </a:ext>
            </a:extLst>
          </p:cNvPr>
          <p:cNvGraphicFramePr>
            <a:graphicFrameLocks noGrp="1"/>
          </p:cNvGraphicFramePr>
          <p:nvPr/>
        </p:nvGraphicFramePr>
        <p:xfrm>
          <a:off x="548967" y="1201447"/>
          <a:ext cx="11094063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49">
                  <a:extLst>
                    <a:ext uri="{9D8B030D-6E8A-4147-A177-3AD203B41FA5}">
                      <a16:colId xmlns:a16="http://schemas.microsoft.com/office/drawing/2014/main" val="252897505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990161248"/>
                    </a:ext>
                  </a:extLst>
                </a:gridCol>
                <a:gridCol w="3560914">
                  <a:extLst>
                    <a:ext uri="{9D8B030D-6E8A-4147-A177-3AD203B41FA5}">
                      <a16:colId xmlns:a16="http://schemas.microsoft.com/office/drawing/2014/main" val="2565471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Mô 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Thông 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3, 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 'entropy'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82,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balanced_subsample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41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F210D55-215C-94FA-F958-EF06FECE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71" y="4800387"/>
            <a:ext cx="11006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train F1 = 0.64, test F1 = 0.63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train F1 = 0.91, test F1 = 0.62 → overfit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test F1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thấp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9FE56F-212A-BDE5-DDEC-7F4533782115}"/>
              </a:ext>
            </a:extLst>
          </p:cNvPr>
          <p:cNvSpPr/>
          <p:nvPr/>
        </p:nvSpPr>
        <p:spPr>
          <a:xfrm>
            <a:off x="206478" y="4955458"/>
            <a:ext cx="497271" cy="31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8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3AEE5-D716-3FB3-67B9-4145185B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1B956-809D-D549-93FF-D74AF30606C6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86A34DE-DE95-8597-B494-8C1719EB5CE2}"/>
              </a:ext>
            </a:extLst>
          </p:cNvPr>
          <p:cNvSpPr/>
          <p:nvPr/>
        </p:nvSpPr>
        <p:spPr>
          <a:xfrm>
            <a:off x="1119238" y="4750377"/>
            <a:ext cx="497271" cy="31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BD2FC4-3B80-C2E9-3DBF-C52AB223416C}"/>
              </a:ext>
            </a:extLst>
          </p:cNvPr>
          <p:cNvGraphicFramePr>
            <a:graphicFrameLocks noGrp="1"/>
          </p:cNvGraphicFramePr>
          <p:nvPr/>
        </p:nvGraphicFramePr>
        <p:xfrm>
          <a:off x="1119238" y="1260440"/>
          <a:ext cx="9953522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761">
                  <a:extLst>
                    <a:ext uri="{9D8B030D-6E8A-4147-A177-3AD203B41FA5}">
                      <a16:colId xmlns:a16="http://schemas.microsoft.com/office/drawing/2014/main" val="1302254511"/>
                    </a:ext>
                  </a:extLst>
                </a:gridCol>
                <a:gridCol w="4976761">
                  <a:extLst>
                    <a:ext uri="{9D8B030D-6E8A-4147-A177-3AD203B41FA5}">
                      <a16:colId xmlns:a16="http://schemas.microsoft.com/office/drawing/2014/main" val="163094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thuộc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incident_severity_Major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policy_deductable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months_as_customer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capital-gains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capital-loss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8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incident_severity_Major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injury_claim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incident_severity_Minor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443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856E10-761E-1E42-47E3-F4E93A62F55A}"/>
              </a:ext>
            </a:extLst>
          </p:cNvPr>
          <p:cNvSpPr txBox="1"/>
          <p:nvPr/>
        </p:nvSpPr>
        <p:spPr>
          <a:xfrm>
            <a:off x="1818968" y="466992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vi-VN" dirty="0"/>
              <a:t>Hai mô hình chỉ có 1 feature chung trong top 5 cho thấy cơ chế đánh giá quan trọng khác nhau. </a:t>
            </a:r>
            <a:endParaRPr lang="en-US" dirty="0"/>
          </a:p>
          <a:p>
            <a:r>
              <a:rPr lang="en-US" dirty="0"/>
              <a:t>+ </a:t>
            </a:r>
            <a:r>
              <a:rPr lang="vi-VN" dirty="0"/>
              <a:t>Feature chung duy nhất là yếu tố quan trọng nhất, các feature còn lại khác nhau do cách học riêng của từng mô hình.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6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214980-D883-D46E-533B-B48334B97671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3CCC54-4E83-0A48-3A35-8B37666048E9}"/>
              </a:ext>
            </a:extLst>
          </p:cNvPr>
          <p:cNvGraphicFramePr>
            <a:graphicFrameLocks noGrp="1"/>
          </p:cNvGraphicFramePr>
          <p:nvPr/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0.76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Vector Machine(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scaler)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1, gamma = 'scale'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0.67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0.63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scaler)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0.72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0.69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522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074A4-935D-2F4D-541C-8FB651D95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DF7AEC-0DDB-F72A-2360-8FFE18225060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F61E1B-0D93-2089-59A7-27E8158527AA}"/>
              </a:ext>
            </a:extLst>
          </p:cNvPr>
          <p:cNvGraphicFramePr>
            <a:graphicFrameLocks noGrp="1"/>
          </p:cNvGraphicFramePr>
          <p:nvPr/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60625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Thông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max_iter=1000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penalty='l1’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solver='saga'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0.76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0.73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150 criterion='entropy’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Support Vector Machine(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scaler)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'scale’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weights='distance'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85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91C4E-9BD5-5EF2-70A1-B466615D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91E459-EB27-99C4-579E-219D75A8D354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32876-BD4A-8E91-82E2-087D8A376E53}"/>
              </a:ext>
            </a:extLst>
          </p:cNvPr>
          <p:cNvGraphicFramePr>
            <a:graphicFrameLocks noGrp="1"/>
          </p:cNvGraphicFramePr>
          <p:nvPr/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6142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55108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Thông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max_iter=1000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penalty='l1’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solver='saga'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150 criterion='entropy’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0.95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Support Vector Machine(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scaler)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'scale’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weights='distance'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527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41EE3-4DD9-217F-9947-AC6E9B58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373E2F-FBB9-C6BE-38C8-0BD65A7D5C12}"/>
              </a:ext>
            </a:extLst>
          </p:cNvPr>
          <p:cNvSpPr txBox="1"/>
          <p:nvPr/>
        </p:nvSpPr>
        <p:spPr>
          <a:xfrm>
            <a:off x="727587" y="422787"/>
            <a:ext cx="641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6: Credit Scoring in Banking: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F4B36E-F444-E0FC-B88D-AA3F2A1791BF}"/>
              </a:ext>
            </a:extLst>
          </p:cNvPr>
          <p:cNvGraphicFramePr>
            <a:graphicFrameLocks noGrp="1"/>
          </p:cNvGraphicFramePr>
          <p:nvPr/>
        </p:nvGraphicFramePr>
        <p:xfrm>
          <a:off x="480143" y="792119"/>
          <a:ext cx="10818759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253">
                  <a:extLst>
                    <a:ext uri="{9D8B030D-6E8A-4147-A177-3AD203B41FA5}">
                      <a16:colId xmlns:a16="http://schemas.microsoft.com/office/drawing/2014/main" val="2954100243"/>
                    </a:ext>
                  </a:extLst>
                </a:gridCol>
                <a:gridCol w="3661423">
                  <a:extLst>
                    <a:ext uri="{9D8B030D-6E8A-4147-A177-3AD203B41FA5}">
                      <a16:colId xmlns:a16="http://schemas.microsoft.com/office/drawing/2014/main" val="2581602349"/>
                    </a:ext>
                  </a:extLst>
                </a:gridCol>
                <a:gridCol w="3551083">
                  <a:extLst>
                    <a:ext uri="{9D8B030D-6E8A-4147-A177-3AD203B41FA5}">
                      <a16:colId xmlns:a16="http://schemas.microsoft.com/office/drawing/2014/main" val="166335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Mô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Thông </a:t>
                      </a:r>
                      <a:r>
                        <a:rPr lang="en-US" sz="1600" dirty="0" err="1"/>
                        <a:t>số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3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LogisticRegression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C=10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max_iter=1000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penalty='l1’</a:t>
                      </a:r>
                    </a:p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solver='saga'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var_smoothing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0.81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0.74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8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150 criterion='entropy’</a:t>
                      </a:r>
                    </a:p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0.95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03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Support Vector Machine(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scaler)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'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'scale’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'balanced'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72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TomekLinks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=14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weights='distance'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 </a:t>
                      </a:r>
                    </a:p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5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0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39763B-1477-FE20-0CEB-948C64F68ACB}"/>
              </a:ext>
            </a:extLst>
          </p:cNvPr>
          <p:cNvSpPr txBox="1"/>
          <p:nvPr/>
        </p:nvSpPr>
        <p:spPr>
          <a:xfrm>
            <a:off x="530942" y="373626"/>
            <a:ext cx="34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7: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PCA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945440-1383-7C6E-7CE9-A29AA6E5254A}"/>
              </a:ext>
            </a:extLst>
          </p:cNvPr>
          <p:cNvGraphicFramePr>
            <a:graphicFrameLocks noGrp="1"/>
          </p:cNvGraphicFramePr>
          <p:nvPr/>
        </p:nvGraphicFramePr>
        <p:xfrm>
          <a:off x="137652" y="1203960"/>
          <a:ext cx="1191669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232">
                  <a:extLst>
                    <a:ext uri="{9D8B030D-6E8A-4147-A177-3AD203B41FA5}">
                      <a16:colId xmlns:a16="http://schemas.microsoft.com/office/drawing/2014/main" val="2181905082"/>
                    </a:ext>
                  </a:extLst>
                </a:gridCol>
                <a:gridCol w="3972232">
                  <a:extLst>
                    <a:ext uri="{9D8B030D-6E8A-4147-A177-3AD203B41FA5}">
                      <a16:colId xmlns:a16="http://schemas.microsoft.com/office/drawing/2014/main" val="3082362593"/>
                    </a:ext>
                  </a:extLst>
                </a:gridCol>
                <a:gridCol w="3972232">
                  <a:extLst>
                    <a:ext uri="{9D8B030D-6E8A-4147-A177-3AD203B41FA5}">
                      <a16:colId xmlns:a16="http://schemas.microsoft.com/office/drawing/2014/main" val="308969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F1 -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1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GradientBoostingClassifier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6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7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362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2DD763-1C9C-FB48-7E43-FAB9B9732392}"/>
              </a:ext>
            </a:extLst>
          </p:cNvPr>
          <p:cNvSpPr txBox="1"/>
          <p:nvPr/>
        </p:nvSpPr>
        <p:spPr>
          <a:xfrm>
            <a:off x="530942" y="742958"/>
            <a:ext cx="9578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dùng</a:t>
            </a:r>
            <a:r>
              <a:rPr lang="en-US" dirty="0"/>
              <a:t> PCA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n_components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f1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768BB-BEDE-4151-94D0-5635DCFC74B4}"/>
              </a:ext>
            </a:extLst>
          </p:cNvPr>
          <p:cNvSpPr txBox="1"/>
          <p:nvPr/>
        </p:nvSpPr>
        <p:spPr>
          <a:xfrm>
            <a:off x="4247224" y="4866870"/>
            <a:ext cx="369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f1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n_components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333695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6CC47-0C75-B787-9849-BEC3C98D7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4CD1D-8C3A-82B7-14FF-BF41DD6C6078}"/>
              </a:ext>
            </a:extLst>
          </p:cNvPr>
          <p:cNvSpPr txBox="1"/>
          <p:nvPr/>
        </p:nvSpPr>
        <p:spPr>
          <a:xfrm>
            <a:off x="530942" y="373626"/>
            <a:ext cx="34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7: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E1267-7DA6-A071-1A35-F8DE12AECFE2}"/>
              </a:ext>
            </a:extLst>
          </p:cNvPr>
          <p:cNvSpPr txBox="1"/>
          <p:nvPr/>
        </p:nvSpPr>
        <p:spPr>
          <a:xfrm>
            <a:off x="1284738" y="855406"/>
            <a:ext cx="540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PCA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DA3778-4E91-4699-113B-ABA930B8DD02}"/>
              </a:ext>
            </a:extLst>
          </p:cNvPr>
          <p:cNvGraphicFramePr>
            <a:graphicFrameLocks noGrp="1"/>
          </p:cNvGraphicFramePr>
          <p:nvPr/>
        </p:nvGraphicFramePr>
        <p:xfrm>
          <a:off x="548967" y="1396181"/>
          <a:ext cx="1109406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49">
                  <a:extLst>
                    <a:ext uri="{9D8B030D-6E8A-4147-A177-3AD203B41FA5}">
                      <a16:colId xmlns:a16="http://schemas.microsoft.com/office/drawing/2014/main" val="252897505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990161248"/>
                    </a:ext>
                  </a:extLst>
                </a:gridCol>
                <a:gridCol w="3560914">
                  <a:extLst>
                    <a:ext uri="{9D8B030D-6E8A-4147-A177-3AD203B41FA5}">
                      <a16:colId xmlns:a16="http://schemas.microsoft.com/office/drawing/2014/main" val="2565471639"/>
                    </a:ext>
                  </a:extLst>
                </a:gridCol>
              </a:tblGrid>
              <a:tr h="176106">
                <a:tc>
                  <a:txBody>
                    <a:bodyPr/>
                    <a:lstStyle/>
                    <a:p>
                      <a:r>
                        <a:rPr lang="en-US"/>
                        <a:t>Mô 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Thông 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3, 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 'entropy'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82,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balanced_subsample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41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A62BD6-2E69-2C0E-10D5-D5B40ACF4A43}"/>
              </a:ext>
            </a:extLst>
          </p:cNvPr>
          <p:cNvSpPr txBox="1"/>
          <p:nvPr/>
        </p:nvSpPr>
        <p:spPr>
          <a:xfrm>
            <a:off x="875071" y="5466735"/>
            <a:ext cx="100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PCA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5,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98612F1-8235-83C6-F973-EAD489A5E30D}"/>
              </a:ext>
            </a:extLst>
          </p:cNvPr>
          <p:cNvSpPr/>
          <p:nvPr/>
        </p:nvSpPr>
        <p:spPr>
          <a:xfrm>
            <a:off x="270387" y="5461819"/>
            <a:ext cx="639097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499D6-2051-AAD2-CBDC-7CFB8AC5A6BD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46C13-6ABC-E9EB-3429-5A7D1A99778F}"/>
              </a:ext>
            </a:extLst>
          </p:cNvPr>
          <p:cNvSpPr txBox="1"/>
          <p:nvPr/>
        </p:nvSpPr>
        <p:spPr>
          <a:xfrm>
            <a:off x="943896" y="97339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A8E93E-1D11-D729-0FBD-4F66C4E4E622}"/>
              </a:ext>
            </a:extLst>
          </p:cNvPr>
          <p:cNvGraphicFramePr>
            <a:graphicFrameLocks noGrp="1"/>
          </p:cNvGraphicFramePr>
          <p:nvPr/>
        </p:nvGraphicFramePr>
        <p:xfrm>
          <a:off x="1247058" y="1992506"/>
          <a:ext cx="9697884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942">
                  <a:extLst>
                    <a:ext uri="{9D8B030D-6E8A-4147-A177-3AD203B41FA5}">
                      <a16:colId xmlns:a16="http://schemas.microsoft.com/office/drawing/2014/main" val="3422552808"/>
                    </a:ext>
                  </a:extLst>
                </a:gridCol>
                <a:gridCol w="4848942">
                  <a:extLst>
                    <a:ext uri="{9D8B030D-6E8A-4147-A177-3AD203B41FA5}">
                      <a16:colId xmlns:a16="http://schemas.microsoft.com/office/drawing/2014/main" val="2397636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cột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'id', 'rate',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spkts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dpkts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sbytes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dloss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is_sm_ips_ports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'ct_srv_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is_ftp_login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ct_srv_src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ct_src_dport_ltm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tcprtt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attack_cat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6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MinMaxScaler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9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OneHotEncoder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61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82B698-A123-F2CD-0790-6A61E1D97ED6}"/>
              </a:ext>
            </a:extLst>
          </p:cNvPr>
          <p:cNvSpPr txBox="1"/>
          <p:nvPr/>
        </p:nvSpPr>
        <p:spPr>
          <a:xfrm>
            <a:off x="1887794" y="5171768"/>
            <a:ext cx="742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188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0C7511-D536-4F2F-1181-264998586371}"/>
              </a:ext>
            </a:extLst>
          </p:cNvPr>
          <p:cNvSpPr/>
          <p:nvPr/>
        </p:nvSpPr>
        <p:spPr>
          <a:xfrm>
            <a:off x="1170040" y="5171768"/>
            <a:ext cx="717754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E435B-5F1F-1BA9-46FF-936F9208E237}"/>
              </a:ext>
            </a:extLst>
          </p:cNvPr>
          <p:cNvSpPr txBox="1"/>
          <p:nvPr/>
        </p:nvSpPr>
        <p:spPr>
          <a:xfrm>
            <a:off x="943896" y="1473544"/>
            <a:ext cx="1119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scaler, encoder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2 </a:t>
            </a:r>
            <a:r>
              <a:rPr lang="en-US" dirty="0" err="1"/>
              <a:t>cột</a:t>
            </a:r>
            <a:r>
              <a:rPr lang="en-US" dirty="0"/>
              <a:t> ‘id’, ‘</a:t>
            </a:r>
            <a:r>
              <a:rPr lang="en-US" dirty="0" err="1"/>
              <a:t>attack_cat</a:t>
            </a:r>
            <a:r>
              <a:rPr lang="en-US" dirty="0"/>
              <a:t>’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selection </a:t>
            </a:r>
            <a:r>
              <a:rPr lang="en-US" dirty="0" err="1"/>
              <a:t>và</a:t>
            </a:r>
            <a:r>
              <a:rPr lang="en-US" dirty="0"/>
              <a:t>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406186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3785D-2DA2-7883-2E74-992ECA8068CC}"/>
              </a:ext>
            </a:extLst>
          </p:cNvPr>
          <p:cNvGraphicFramePr>
            <a:graphicFrameLocks noGrp="1"/>
          </p:cNvGraphicFramePr>
          <p:nvPr/>
        </p:nvGraphicFramePr>
        <p:xfrm>
          <a:off x="501445" y="857318"/>
          <a:ext cx="1063850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084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773084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773084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773084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773084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773084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8024A9-82E7-BE71-DD3A-62E08D88081E}"/>
              </a:ext>
            </a:extLst>
          </p:cNvPr>
          <p:cNvSpPr txBox="1"/>
          <p:nvPr/>
        </p:nvSpPr>
        <p:spPr>
          <a:xfrm>
            <a:off x="1223384" y="5152103"/>
            <a:ext cx="974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Các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phi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GaussianNB</a:t>
            </a:r>
            <a:r>
              <a:rPr lang="en-US" dirty="0"/>
              <a:t>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C435C56-63BE-F775-F5B7-22C0AAAE1EE1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D42E5-C7D4-F206-0129-32C97B886620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1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A1861-3B1E-6E54-B731-B875842148B2}"/>
              </a:ext>
            </a:extLst>
          </p:cNvPr>
          <p:cNvSpPr txBox="1"/>
          <p:nvPr/>
        </p:nvSpPr>
        <p:spPr>
          <a:xfrm>
            <a:off x="1494503" y="196645"/>
            <a:ext cx="709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feature, train (</a:t>
            </a:r>
            <a:r>
              <a:rPr lang="en-US" dirty="0" err="1"/>
              <a:t>không</a:t>
            </a:r>
            <a:r>
              <a:rPr lang="en-US" dirty="0"/>
              <a:t> scaler)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37A67-519B-6C3A-F7C1-272375388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0F8DFC-9D1E-4A78-778D-27EB1CDC9ADB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8FB20-E134-B10B-4E4C-3B7960F3A11B}"/>
              </a:ext>
            </a:extLst>
          </p:cNvPr>
          <p:cNvSpPr txBox="1"/>
          <p:nvPr/>
        </p:nvSpPr>
        <p:spPr>
          <a:xfrm>
            <a:off x="648928" y="726835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RandomForestClassifier</a:t>
            </a:r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D860BA-3112-96C9-E696-B5F6CF5022BE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73.716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65.279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37.776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6AF5BD-F1EC-B075-F074-D71F905DC1B4}"/>
              </a:ext>
            </a:extLst>
          </p:cNvPr>
          <p:cNvSpPr txBox="1"/>
          <p:nvPr/>
        </p:nvSpPr>
        <p:spPr>
          <a:xfrm>
            <a:off x="1233157" y="5643716"/>
            <a:ext cx="108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Chỉ</a:t>
            </a:r>
            <a:r>
              <a:rPr lang="en-US" dirty="0"/>
              <a:t>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metrics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/>
              <a:t>+ Thay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feature selection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metric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F53150-39A2-B23F-688D-75F819FA3C7C}"/>
              </a:ext>
            </a:extLst>
          </p:cNvPr>
          <p:cNvSpPr/>
          <p:nvPr/>
        </p:nvSpPr>
        <p:spPr>
          <a:xfrm>
            <a:off x="235971" y="5673213"/>
            <a:ext cx="934065" cy="4579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7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EF21-AD5A-02E1-49B0-DF3B57AD3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4D2A4-71E1-BEA1-180D-A5A2893C5D8B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D08F5-E1FF-B369-1A0B-491C33B94C1B}"/>
              </a:ext>
            </a:extLst>
          </p:cNvPr>
          <p:cNvSpPr txBox="1"/>
          <p:nvPr/>
        </p:nvSpPr>
        <p:spPr>
          <a:xfrm>
            <a:off x="648928" y="726835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RandomForestClassifier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11A38-F1EE-1A8A-C3F0-765CBA18DF3C}"/>
              </a:ext>
            </a:extLst>
          </p:cNvPr>
          <p:cNvSpPr txBox="1"/>
          <p:nvPr/>
        </p:nvSpPr>
        <p:spPr>
          <a:xfrm>
            <a:off x="3252556" y="4736384"/>
            <a:ext cx="69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feature select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5053409-C301-145F-5B66-A84C64E73CD9}"/>
              </a:ext>
            </a:extLst>
          </p:cNvPr>
          <p:cNvSpPr/>
          <p:nvPr/>
        </p:nvSpPr>
        <p:spPr>
          <a:xfrm>
            <a:off x="2318491" y="4647764"/>
            <a:ext cx="934065" cy="4579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20474-E6E5-09AB-5E4F-43B067AC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1520042"/>
            <a:ext cx="3339127" cy="2598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0535F-5DB0-B662-95C1-7B713ABD2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51" y="1520042"/>
            <a:ext cx="3379839" cy="2862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575FD2-F40F-7236-D8D8-A61454C4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086" y="1538689"/>
            <a:ext cx="3532341" cy="25612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C85071-A79B-3C9C-8554-91D3BDC8D609}"/>
              </a:ext>
            </a:extLst>
          </p:cNvPr>
          <p:cNvSpPr txBox="1"/>
          <p:nvPr/>
        </p:nvSpPr>
        <p:spPr>
          <a:xfrm>
            <a:off x="2138205" y="5459393"/>
            <a:ext cx="8181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Trong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RandomForest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UNSW-NB15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r>
              <a:rPr lang="en-US" dirty="0"/>
              <a:t>feature selection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BDD493-BDBC-9383-C83A-4DE8A9BA26B4}"/>
              </a:ext>
            </a:extLst>
          </p:cNvPr>
          <p:cNvSpPr/>
          <p:nvPr/>
        </p:nvSpPr>
        <p:spPr>
          <a:xfrm>
            <a:off x="966556" y="5553582"/>
            <a:ext cx="934065" cy="4579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9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76F38-32C8-4DEA-8403-ECBE3171E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6C3AC-7569-CFC4-FE17-A0764F80AFA1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17B0-559E-B83F-8517-3212FD388173}"/>
              </a:ext>
            </a:extLst>
          </p:cNvPr>
          <p:cNvSpPr txBox="1"/>
          <p:nvPr/>
        </p:nvSpPr>
        <p:spPr>
          <a:xfrm>
            <a:off x="648928" y="726835"/>
            <a:ext cx="303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GradientBoostingClassifier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968ACA-E6BA-95B9-E67B-8F7134F285D1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291.387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59.791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84.345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12E974-848F-DEFA-A3C1-2DCDE82C15C0}"/>
              </a:ext>
            </a:extLst>
          </p:cNvPr>
          <p:cNvSpPr txBox="1"/>
          <p:nvPr/>
        </p:nvSpPr>
        <p:spPr>
          <a:xfrm>
            <a:off x="1015731" y="5633884"/>
            <a:ext cx="101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chỉ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85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A561A-ACD2-EE7F-C495-3A98CF856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EA82F-4F5F-7E47-898F-CDE238ADEABC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8BD7F-04A1-902F-A292-142271597144}"/>
              </a:ext>
            </a:extLst>
          </p:cNvPr>
          <p:cNvSpPr txBox="1"/>
          <p:nvPr/>
        </p:nvSpPr>
        <p:spPr>
          <a:xfrm>
            <a:off x="648928" y="726835"/>
            <a:ext cx="303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GradientBoostingClassifier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65C86-473F-7B0A-E376-755C61B8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4" y="1373166"/>
            <a:ext cx="3802888" cy="2825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32D64-1B3E-B4D7-2199-7AD37C3E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15" y="1373166"/>
            <a:ext cx="3421881" cy="2825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3E1370-9AA6-E8E5-980A-1557B562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696" y="1379492"/>
            <a:ext cx="4066936" cy="2818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FFB9D8-6DEA-E691-6CA6-73FD5AE8786D}"/>
              </a:ext>
            </a:extLst>
          </p:cNvPr>
          <p:cNvSpPr txBox="1"/>
          <p:nvPr/>
        </p:nvSpPr>
        <p:spPr>
          <a:xfrm>
            <a:off x="1120877" y="4739148"/>
            <a:ext cx="103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1F661-FBDA-B4B7-ABFE-EA8CE59DBB03}"/>
              </a:ext>
            </a:extLst>
          </p:cNvPr>
          <p:cNvSpPr txBox="1"/>
          <p:nvPr/>
        </p:nvSpPr>
        <p:spPr>
          <a:xfrm>
            <a:off x="1120877" y="5109176"/>
            <a:ext cx="943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0D4D735-C181-D100-0839-048168DB592C}"/>
              </a:ext>
            </a:extLst>
          </p:cNvPr>
          <p:cNvSpPr/>
          <p:nvPr/>
        </p:nvSpPr>
        <p:spPr>
          <a:xfrm>
            <a:off x="232778" y="4924510"/>
            <a:ext cx="8323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0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97248-9FA9-C75B-DFDF-B70BF302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FFAF7-8899-30BB-A60C-15D53AED96EA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455A5-CA20-D7B4-8465-E89208F19E9F}"/>
              </a:ext>
            </a:extLst>
          </p:cNvPr>
          <p:cNvSpPr txBox="1"/>
          <p:nvPr/>
        </p:nvSpPr>
        <p:spPr>
          <a:xfrm>
            <a:off x="648928" y="726835"/>
            <a:ext cx="2267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AdaBoostClassifier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3B86DE-479B-8619-219A-188643C72536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77.434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13.159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21.038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5ABDE6-A386-A045-EC8E-82BCC6B49031}"/>
              </a:ext>
            </a:extLst>
          </p:cNvPr>
          <p:cNvSpPr txBox="1"/>
          <p:nvPr/>
        </p:nvSpPr>
        <p:spPr>
          <a:xfrm>
            <a:off x="1350462" y="5534149"/>
            <a:ext cx="10127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recall score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metrics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4DB317-C2DB-54F1-16E5-E2352E7E6382}"/>
              </a:ext>
            </a:extLst>
          </p:cNvPr>
          <p:cNvSpPr/>
          <p:nvPr/>
        </p:nvSpPr>
        <p:spPr>
          <a:xfrm>
            <a:off x="344129" y="5613589"/>
            <a:ext cx="1006333" cy="487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03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D17A9-2FA8-5416-5948-824BC3B67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87FCB-11D7-0BF4-085C-C55807ABEA90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34BB7-C290-60FB-7F41-2C0F39942E85}"/>
              </a:ext>
            </a:extLst>
          </p:cNvPr>
          <p:cNvSpPr txBox="1"/>
          <p:nvPr/>
        </p:nvSpPr>
        <p:spPr>
          <a:xfrm>
            <a:off x="648928" y="726835"/>
            <a:ext cx="2267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AdaBoostClassifier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6AB0-A82A-9AC4-DB96-E8032BCB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1373166"/>
            <a:ext cx="3332368" cy="2700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B560B-83A5-D083-CFBE-3BD2E426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345" y="1373165"/>
            <a:ext cx="3167467" cy="2700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AC009-1E13-5E0E-AF1D-79330E6AF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861" y="1373164"/>
            <a:ext cx="3456044" cy="2700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9548E5-C7F4-B78B-11CF-EAFD71684ABB}"/>
              </a:ext>
            </a:extLst>
          </p:cNvPr>
          <p:cNvSpPr txBox="1"/>
          <p:nvPr/>
        </p:nvSpPr>
        <p:spPr>
          <a:xfrm>
            <a:off x="1337187" y="4719744"/>
            <a:ext cx="104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7A5BC-5FEA-E4B8-F786-30611321D346}"/>
              </a:ext>
            </a:extLst>
          </p:cNvPr>
          <p:cNvSpPr txBox="1"/>
          <p:nvPr/>
        </p:nvSpPr>
        <p:spPr>
          <a:xfrm>
            <a:off x="1337186" y="5161668"/>
            <a:ext cx="1030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404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BC80-CB75-DE98-711C-EC123003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43CCF-AF19-F777-69FB-D07C5B8AEC3E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4C302-2DB6-23C8-4C32-F7C60225D556}"/>
              </a:ext>
            </a:extLst>
          </p:cNvPr>
          <p:cNvSpPr txBox="1"/>
          <p:nvPr/>
        </p:nvSpPr>
        <p:spPr>
          <a:xfrm>
            <a:off x="648928" y="726835"/>
            <a:ext cx="222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CF37C1-545E-2F46-368E-D8E11347DEAA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0.80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15.057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0.68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3.036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B87915-065F-BA0C-E329-1404F8E33D56}"/>
              </a:ext>
            </a:extLst>
          </p:cNvPr>
          <p:cNvSpPr txBox="1"/>
          <p:nvPr/>
        </p:nvSpPr>
        <p:spPr>
          <a:xfrm>
            <a:off x="1350462" y="5534149"/>
            <a:ext cx="975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metrics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65A587-6813-F84B-D295-01D7C3290396}"/>
              </a:ext>
            </a:extLst>
          </p:cNvPr>
          <p:cNvSpPr/>
          <p:nvPr/>
        </p:nvSpPr>
        <p:spPr>
          <a:xfrm>
            <a:off x="344129" y="5613589"/>
            <a:ext cx="1006333" cy="487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4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5974-83EA-A218-AAFB-83CABDC48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40A14-37A0-C8A9-5DCC-25533B840AD1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7F8F8-3785-3DB3-6E9B-F15085E2FE31}"/>
              </a:ext>
            </a:extLst>
          </p:cNvPr>
          <p:cNvSpPr txBox="1"/>
          <p:nvPr/>
        </p:nvSpPr>
        <p:spPr>
          <a:xfrm>
            <a:off x="648928" y="726835"/>
            <a:ext cx="222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85754-AA5E-0AE1-FD7A-024EE778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272202"/>
            <a:ext cx="3647581" cy="2955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33B46-B25A-13E9-4314-D0ADBB5B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8" y="1373166"/>
            <a:ext cx="3467084" cy="2955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6F95CB-6897-3E56-53C2-64089737C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72" y="1322684"/>
            <a:ext cx="3647581" cy="3056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85F4DD-C974-DB3D-77FB-462E4B0297FC}"/>
              </a:ext>
            </a:extLst>
          </p:cNvPr>
          <p:cNvSpPr txBox="1"/>
          <p:nvPr/>
        </p:nvSpPr>
        <p:spPr>
          <a:xfrm>
            <a:off x="1278194" y="4955458"/>
            <a:ext cx="95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metrics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r>
              <a:rPr lang="en-US" dirty="0"/>
              <a:t>feature selection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E6436C-EC23-5D95-02F7-A2134C496110}"/>
              </a:ext>
            </a:extLst>
          </p:cNvPr>
          <p:cNvSpPr/>
          <p:nvPr/>
        </p:nvSpPr>
        <p:spPr>
          <a:xfrm>
            <a:off x="291850" y="5077061"/>
            <a:ext cx="986344" cy="4031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6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6065-42B9-B37E-8716-A8C531270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AB804-F545-4AE0-1925-8A1F0289920B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94A20-157F-D863-DBAE-B76AAC9C14E1}"/>
              </a:ext>
            </a:extLst>
          </p:cNvPr>
          <p:cNvSpPr txBox="1"/>
          <p:nvPr/>
        </p:nvSpPr>
        <p:spPr>
          <a:xfrm>
            <a:off x="648928" y="726835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53EFE2-3D82-0E3F-5A9A-03FD55102B68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0.88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103.087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2.280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26.469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82E33D-6CC0-4092-80F7-5F947A96CBAA}"/>
              </a:ext>
            </a:extLst>
          </p:cNvPr>
          <p:cNvSpPr txBox="1"/>
          <p:nvPr/>
        </p:nvSpPr>
        <p:spPr>
          <a:xfrm>
            <a:off x="1632154" y="5534149"/>
            <a:ext cx="1055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541F37F-2C46-4057-8A04-B05A152DAE03}"/>
              </a:ext>
            </a:extLst>
          </p:cNvPr>
          <p:cNvSpPr/>
          <p:nvPr/>
        </p:nvSpPr>
        <p:spPr>
          <a:xfrm>
            <a:off x="416397" y="6028080"/>
            <a:ext cx="1012722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5FEF6-A8CD-02B7-3DEF-60E667766204}"/>
              </a:ext>
            </a:extLst>
          </p:cNvPr>
          <p:cNvSpPr txBox="1"/>
          <p:nvPr/>
        </p:nvSpPr>
        <p:spPr>
          <a:xfrm>
            <a:off x="1632154" y="6272980"/>
            <a:ext cx="848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43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9164E-C78E-2A11-6067-6C5F63400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B4FCA-1D3A-9541-CD5F-97CE4517604F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46E8A-0F0C-8ECC-12BA-EEC400993A8D}"/>
              </a:ext>
            </a:extLst>
          </p:cNvPr>
          <p:cNvSpPr txBox="1"/>
          <p:nvPr/>
        </p:nvSpPr>
        <p:spPr>
          <a:xfrm>
            <a:off x="648928" y="726835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BE8AA-9357-4035-E726-6AD098E7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301698"/>
            <a:ext cx="3586778" cy="285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A82A1-F52D-0583-5C38-5430B465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07" y="1301698"/>
            <a:ext cx="3363974" cy="2867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AA9501-45EE-8243-E373-9427642D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213" y="1301698"/>
            <a:ext cx="3746745" cy="284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2641D1-BEF4-779A-FFB5-3DF7E0B4D513}"/>
              </a:ext>
            </a:extLst>
          </p:cNvPr>
          <p:cNvSpPr txBox="1"/>
          <p:nvPr/>
        </p:nvSpPr>
        <p:spPr>
          <a:xfrm>
            <a:off x="1875065" y="4804723"/>
            <a:ext cx="1019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Phương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A5D7195-0D9D-B76B-57DC-6F2D8FBE03A1}"/>
              </a:ext>
            </a:extLst>
          </p:cNvPr>
          <p:cNvSpPr/>
          <p:nvPr/>
        </p:nvSpPr>
        <p:spPr>
          <a:xfrm>
            <a:off x="416397" y="4804723"/>
            <a:ext cx="145866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E2034-DD9D-B714-0636-DF253B7E6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F3432D-2AD6-54A3-2951-B0E5E6C165D8}"/>
              </a:ext>
            </a:extLst>
          </p:cNvPr>
          <p:cNvGraphicFramePr>
            <a:graphicFrameLocks noGrp="1"/>
          </p:cNvGraphicFramePr>
          <p:nvPr/>
        </p:nvGraphicFramePr>
        <p:xfrm>
          <a:off x="1494503" y="857318"/>
          <a:ext cx="8806422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37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C478A5-041F-901E-1E31-D2A3564D1507}"/>
              </a:ext>
            </a:extLst>
          </p:cNvPr>
          <p:cNvSpPr txBox="1"/>
          <p:nvPr/>
        </p:nvSpPr>
        <p:spPr>
          <a:xfrm>
            <a:off x="1223384" y="5152103"/>
            <a:ext cx="864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feature Gender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9A553C7-3299-D10D-E9FC-31EEFBC740DB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A2422-4E6C-B231-15CB-3B453AEBDAD9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1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093A-97EE-C75A-6EE0-6BFF64A856D3}"/>
              </a:ext>
            </a:extLst>
          </p:cNvPr>
          <p:cNvSpPr txBox="1"/>
          <p:nvPr/>
        </p:nvSpPr>
        <p:spPr>
          <a:xfrm>
            <a:off x="1386348" y="196645"/>
            <a:ext cx="779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feature Gender,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train (</a:t>
            </a:r>
            <a:r>
              <a:rPr lang="en-US" dirty="0" err="1"/>
              <a:t>không</a:t>
            </a:r>
            <a:r>
              <a:rPr lang="en-US" dirty="0"/>
              <a:t> scaler)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73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ABCB4-736F-971D-D934-85633BE5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76409B-2450-860D-4885-5A64C067611C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8532E-94FE-AA58-C243-399803547391}"/>
              </a:ext>
            </a:extLst>
          </p:cNvPr>
          <p:cNvSpPr txBox="1"/>
          <p:nvPr/>
        </p:nvSpPr>
        <p:spPr>
          <a:xfrm>
            <a:off x="648928" y="72683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D7C7D6-C10E-5683-AA0A-829CF01B9FDD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0.19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0.56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0.32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0.62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12.001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1.403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2.478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43F85D-4EFA-B18A-F2A4-87ECB3C21D4A}"/>
              </a:ext>
            </a:extLst>
          </p:cNvPr>
          <p:cNvSpPr txBox="1"/>
          <p:nvPr/>
        </p:nvSpPr>
        <p:spPr>
          <a:xfrm>
            <a:off x="855406" y="5534149"/>
            <a:ext cx="1102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GaussianNB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UNSW-NB15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/>
              <a:t>Khi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A33CA2-2BCB-4AC5-7595-5463C692E9C5}"/>
              </a:ext>
            </a:extLst>
          </p:cNvPr>
          <p:cNvSpPr/>
          <p:nvPr/>
        </p:nvSpPr>
        <p:spPr>
          <a:xfrm>
            <a:off x="58993" y="5714746"/>
            <a:ext cx="796413" cy="28513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1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70F09-3DC1-3B07-F7CD-9DC5A828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4B799-2267-F9B2-0E8A-ABCFD2FB031A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2C3CD-6305-7610-F197-1FBF1E61277B}"/>
              </a:ext>
            </a:extLst>
          </p:cNvPr>
          <p:cNvSpPr txBox="1"/>
          <p:nvPr/>
        </p:nvSpPr>
        <p:spPr>
          <a:xfrm>
            <a:off x="648928" y="72683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67AE0-3BD7-BEF6-B211-CDDE6A1B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373166"/>
            <a:ext cx="3120072" cy="2659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479A77-18E6-9678-F7C9-09FEAA4C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08" y="1373166"/>
            <a:ext cx="3120071" cy="2659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8724CA-DD90-8864-2FD9-B227B55D3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618" y="1415075"/>
            <a:ext cx="3120071" cy="2576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B6919B-70E5-B5F5-BA87-EA5432855196}"/>
              </a:ext>
            </a:extLst>
          </p:cNvPr>
          <p:cNvSpPr txBox="1"/>
          <p:nvPr/>
        </p:nvSpPr>
        <p:spPr>
          <a:xfrm>
            <a:off x="1887793" y="4748265"/>
            <a:ext cx="732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FB431AC-3FD5-7D6A-087B-3BBD6E809745}"/>
              </a:ext>
            </a:extLst>
          </p:cNvPr>
          <p:cNvSpPr/>
          <p:nvPr/>
        </p:nvSpPr>
        <p:spPr>
          <a:xfrm>
            <a:off x="766915" y="4748265"/>
            <a:ext cx="1022555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6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7265C-D619-627E-7320-EFA61F972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9FF9A-4D01-A17F-43C2-1F060B3DCE37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867B0-2F18-24C4-1939-E6968FAC367D}"/>
              </a:ext>
            </a:extLst>
          </p:cNvPr>
          <p:cNvSpPr txBox="1"/>
          <p:nvPr/>
        </p:nvSpPr>
        <p:spPr>
          <a:xfrm>
            <a:off x="648928" y="726835"/>
            <a:ext cx="2581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DecisionTreeClassifier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E94E05-185D-B1C4-AC0A-7DA6AC09948B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17.099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4.173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331F17-F071-7F0E-DA91-64251768B9A2}"/>
              </a:ext>
            </a:extLst>
          </p:cNvPr>
          <p:cNvSpPr txBox="1"/>
          <p:nvPr/>
        </p:nvSpPr>
        <p:spPr>
          <a:xfrm>
            <a:off x="1484211" y="5664364"/>
            <a:ext cx="1021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feature selection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C1A486-639E-33FF-9F76-7D13B5B0B9A6}"/>
              </a:ext>
            </a:extLst>
          </p:cNvPr>
          <p:cNvSpPr/>
          <p:nvPr/>
        </p:nvSpPr>
        <p:spPr>
          <a:xfrm>
            <a:off x="648928" y="5842127"/>
            <a:ext cx="865239" cy="290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8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B4E20-E9FF-EF4B-EEF3-2B820A1E1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B65AD-AE1A-0DEC-CCBF-6736EA7A908D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C1945-0A66-B5EA-8647-EB7C575FDC76}"/>
              </a:ext>
            </a:extLst>
          </p:cNvPr>
          <p:cNvSpPr txBox="1"/>
          <p:nvPr/>
        </p:nvSpPr>
        <p:spPr>
          <a:xfrm>
            <a:off x="648928" y="726835"/>
            <a:ext cx="2581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DecisionTreeClassifier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ED412-6D8D-9D49-2DDA-AD9F11FD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442091"/>
            <a:ext cx="3570923" cy="2818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0D847-FD81-587A-8B75-EAEE9D5E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19" y="1442090"/>
            <a:ext cx="3305614" cy="2818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EEDF3-1A8A-6C1A-31A2-0EB40929B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565" y="1442090"/>
            <a:ext cx="3786038" cy="2818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F6AB96-02C7-A1A9-46BA-066A3ED53FE5}"/>
              </a:ext>
            </a:extLst>
          </p:cNvPr>
          <p:cNvSpPr txBox="1"/>
          <p:nvPr/>
        </p:nvSpPr>
        <p:spPr>
          <a:xfrm>
            <a:off x="1875065" y="4804723"/>
            <a:ext cx="1019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BB5F5D-5286-5215-84B2-0D51CEA05845}"/>
              </a:ext>
            </a:extLst>
          </p:cNvPr>
          <p:cNvSpPr/>
          <p:nvPr/>
        </p:nvSpPr>
        <p:spPr>
          <a:xfrm>
            <a:off x="416397" y="4804723"/>
            <a:ext cx="145866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0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4533E-31AB-A9AF-2D9A-083C80EF3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648D0-4DF2-B222-6B17-87E73EA4620F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2306A-9C1F-2060-0A28-4B35C70FA131}"/>
              </a:ext>
            </a:extLst>
          </p:cNvPr>
          <p:cNvSpPr txBox="1"/>
          <p:nvPr/>
        </p:nvSpPr>
        <p:spPr>
          <a:xfrm>
            <a:off x="648928" y="726835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577776-29BD-E949-E129-2AE5957F2568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13.490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2.122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9F77DF-A656-BA73-99D2-F5B2E3CA6E21}"/>
              </a:ext>
            </a:extLst>
          </p:cNvPr>
          <p:cNvSpPr txBox="1"/>
          <p:nvPr/>
        </p:nvSpPr>
        <p:spPr>
          <a:xfrm>
            <a:off x="1484211" y="5644044"/>
            <a:ext cx="1021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feature selection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6CCA4A-8156-0AFB-5FA9-6370FB258DB5}"/>
              </a:ext>
            </a:extLst>
          </p:cNvPr>
          <p:cNvSpPr/>
          <p:nvPr/>
        </p:nvSpPr>
        <p:spPr>
          <a:xfrm>
            <a:off x="648928" y="5821807"/>
            <a:ext cx="865239" cy="290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7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C05A7-A27C-8B5D-FF72-D28F14356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E4AFC-E71A-9080-8154-54FB299E1A90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706BF-757E-D70E-DB46-E0D9CA71DD45}"/>
              </a:ext>
            </a:extLst>
          </p:cNvPr>
          <p:cNvSpPr txBox="1"/>
          <p:nvPr/>
        </p:nvSpPr>
        <p:spPr>
          <a:xfrm>
            <a:off x="648928" y="726835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93757-82A9-44FB-7DF6-E168986B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526858"/>
            <a:ext cx="3160078" cy="2682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1B09B-3719-3BE0-7681-36CF23BE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98" y="1526858"/>
            <a:ext cx="3252153" cy="2772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DFD738-0D3D-A2D9-0735-63B8A33A0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675" y="1532968"/>
            <a:ext cx="3392805" cy="2766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2BE426-5A9D-C929-84BD-E6805D446ABE}"/>
              </a:ext>
            </a:extLst>
          </p:cNvPr>
          <p:cNvSpPr txBox="1"/>
          <p:nvPr/>
        </p:nvSpPr>
        <p:spPr>
          <a:xfrm>
            <a:off x="1875065" y="4804723"/>
            <a:ext cx="1019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C6CE9C-1785-3384-B931-B69D1709C203}"/>
              </a:ext>
            </a:extLst>
          </p:cNvPr>
          <p:cNvSpPr/>
          <p:nvPr/>
        </p:nvSpPr>
        <p:spPr>
          <a:xfrm>
            <a:off x="416397" y="4804723"/>
            <a:ext cx="145866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B8727-0D87-2F9E-2828-853A3E24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429D6-793F-7D21-8057-84908589C674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132A0-EBD8-9D10-A158-1E72A4506F18}"/>
              </a:ext>
            </a:extLst>
          </p:cNvPr>
          <p:cNvSpPr txBox="1"/>
          <p:nvPr/>
        </p:nvSpPr>
        <p:spPr>
          <a:xfrm>
            <a:off x="648928" y="726835"/>
            <a:ext cx="273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Support vector machine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9E41A9-483A-CD98-43E4-0DADCBC53C1B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459221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3678.511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920.243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725.765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AE26E-6A2D-AD23-6A05-BEA0129C9D14}"/>
              </a:ext>
            </a:extLst>
          </p:cNvPr>
          <p:cNvSpPr txBox="1"/>
          <p:nvPr/>
        </p:nvSpPr>
        <p:spPr>
          <a:xfrm>
            <a:off x="648928" y="5240594"/>
            <a:ext cx="73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250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6BB9A-0503-E32F-0F75-9D116296F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4640E-911F-237D-8009-F2FA41FBBB6E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CFCB3-4BA7-5A52-F5E1-BC6CB43AC804}"/>
              </a:ext>
            </a:extLst>
          </p:cNvPr>
          <p:cNvSpPr txBox="1"/>
          <p:nvPr/>
        </p:nvSpPr>
        <p:spPr>
          <a:xfrm>
            <a:off x="648928" y="726835"/>
            <a:ext cx="273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Support vector machine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D97D5-5127-CA2A-FC0F-95CF8E92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373166"/>
            <a:ext cx="3282633" cy="2798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56ABE-E27E-F801-1A64-56A5C030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48" y="1373165"/>
            <a:ext cx="3282634" cy="2798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2C81E6-FF58-EFD5-EEA4-2EE7299D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741" y="1373165"/>
            <a:ext cx="3282634" cy="2798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A406CC-58D6-9A30-5930-EBEF52F6FE03}"/>
              </a:ext>
            </a:extLst>
          </p:cNvPr>
          <p:cNvSpPr txBox="1"/>
          <p:nvPr/>
        </p:nvSpPr>
        <p:spPr>
          <a:xfrm>
            <a:off x="1465006" y="4739148"/>
            <a:ext cx="793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selection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07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86E4A-037A-EE70-01C1-ADA4035B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F3A9D-CB93-8800-BBB0-0F44C159E3D8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75277-60AD-491D-48CC-C0315BE9FD15}"/>
              </a:ext>
            </a:extLst>
          </p:cNvPr>
          <p:cNvSpPr txBox="1"/>
          <p:nvPr/>
        </p:nvSpPr>
        <p:spPr>
          <a:xfrm>
            <a:off x="648928" y="72683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LightGBM</a:t>
            </a:r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191AAB-9B39-BB11-EB7B-DDC81C510EA5}"/>
              </a:ext>
            </a:extLst>
          </p:cNvPr>
          <p:cNvGraphicFramePr>
            <a:graphicFrameLocks noGrp="1"/>
          </p:cNvGraphicFramePr>
          <p:nvPr/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11.377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1.665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2.164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100" dirty="0"/>
                      </a:b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3929DC-6D5F-0D52-32AD-5E789796EE9D}"/>
              </a:ext>
            </a:extLst>
          </p:cNvPr>
          <p:cNvSpPr txBox="1"/>
          <p:nvPr/>
        </p:nvSpPr>
        <p:spPr>
          <a:xfrm>
            <a:off x="416397" y="5968181"/>
            <a:ext cx="958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868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30207-FC84-9832-9290-255122B6B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4893C-19DD-E047-76D1-FB8A030D35A8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EF959-1734-C6ED-5C49-35AA12F11DDE}"/>
              </a:ext>
            </a:extLst>
          </p:cNvPr>
          <p:cNvSpPr txBox="1"/>
          <p:nvPr/>
        </p:nvSpPr>
        <p:spPr>
          <a:xfrm>
            <a:off x="648928" y="72683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LightGBM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C3517-1BB4-BA46-C48F-716944CF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29" y="1282035"/>
            <a:ext cx="3197174" cy="267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68530-D8FB-D934-2AED-16EA3EA8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47" y="1282035"/>
            <a:ext cx="3197175" cy="2725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8CAD96-50F9-A5FE-5EC0-371859BE8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266" y="1282035"/>
            <a:ext cx="3326697" cy="2679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B7482C-81A4-8EF6-3646-E934EA137BF3}"/>
              </a:ext>
            </a:extLst>
          </p:cNvPr>
          <p:cNvSpPr txBox="1"/>
          <p:nvPr/>
        </p:nvSpPr>
        <p:spPr>
          <a:xfrm>
            <a:off x="2795256" y="4837471"/>
            <a:ext cx="6601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r>
              <a:rPr lang="en-US" dirty="0"/>
              <a:t>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7EB320-EED6-51CC-AD9B-56AB8F10954C}"/>
              </a:ext>
            </a:extLst>
          </p:cNvPr>
          <p:cNvSpPr/>
          <p:nvPr/>
        </p:nvSpPr>
        <p:spPr>
          <a:xfrm>
            <a:off x="1582993" y="4999053"/>
            <a:ext cx="1042219" cy="3231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3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2674A-EA9B-AB35-BD46-0CC13A43F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697C62-43A0-1166-0CFA-046F65F31BC8}"/>
              </a:ext>
            </a:extLst>
          </p:cNvPr>
          <p:cNvGraphicFramePr>
            <a:graphicFrameLocks noGrp="1"/>
          </p:cNvGraphicFramePr>
          <p:nvPr/>
        </p:nvGraphicFramePr>
        <p:xfrm>
          <a:off x="1494503" y="857318"/>
          <a:ext cx="8806422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37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341957-BD93-F109-657E-FBBB61D27FD4}"/>
              </a:ext>
            </a:extLst>
          </p:cNvPr>
          <p:cNvSpPr txBox="1"/>
          <p:nvPr/>
        </p:nvSpPr>
        <p:spPr>
          <a:xfrm>
            <a:off x="1223384" y="5152103"/>
            <a:ext cx="968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 Age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có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động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kể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khi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loại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bỏ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feature Age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đã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làm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giảm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rõ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rệt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hiểu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quả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của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mô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hình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F33697-94FB-93B7-EDD7-5F3699EC2BEA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708D3-3901-133A-D94F-1B8033BE2A50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Bài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1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A2470-AF2B-200D-F916-9841D237285D}"/>
              </a:ext>
            </a:extLst>
          </p:cNvPr>
          <p:cNvSpPr txBox="1"/>
          <p:nvPr/>
        </p:nvSpPr>
        <p:spPr>
          <a:xfrm>
            <a:off x="1386348" y="196645"/>
            <a:ext cx="743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feature Age,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tiếp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tục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train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scaler)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với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mặc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định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44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FF88C-F21A-EF0D-99A5-B04F5223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43FF0-6AD6-8498-ACC8-2B53F5AD0ED0}"/>
              </a:ext>
            </a:extLst>
          </p:cNvPr>
          <p:cNvGraphicFramePr>
            <a:graphicFrameLocks noGrp="1"/>
          </p:cNvGraphicFramePr>
          <p:nvPr/>
        </p:nvGraphicFramePr>
        <p:xfrm>
          <a:off x="1494503" y="857318"/>
          <a:ext cx="8806422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37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Hyperparameter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76C7EC-4EF6-FA4F-3DA8-39E571A7F70E}"/>
              </a:ext>
            </a:extLst>
          </p:cNvPr>
          <p:cNvSpPr txBox="1"/>
          <p:nvPr/>
        </p:nvSpPr>
        <p:spPr>
          <a:xfrm>
            <a:off x="1223383" y="5152103"/>
            <a:ext cx="935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 </a:t>
            </a:r>
            <a:r>
              <a:rPr lang="en-US" dirty="0" err="1"/>
              <a:t>EstimatedSalary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có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động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tương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đối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kể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khi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loại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bỏ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feature </a:t>
            </a:r>
            <a:r>
              <a:rPr lang="en-US" dirty="0" err="1"/>
              <a:t>EstimatedSalary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đã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làm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giảm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hiểu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quả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của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mô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hình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FB3D744-4A8A-93BC-5FFB-6A5E3C06BDD2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E0569-F2F8-26C9-0EAE-32820D9B8BF5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Bài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1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99A51-62D5-D6D4-DBD1-1711A01F6519}"/>
              </a:ext>
            </a:extLst>
          </p:cNvPr>
          <p:cNvSpPr txBox="1"/>
          <p:nvPr/>
        </p:nvSpPr>
        <p:spPr>
          <a:xfrm>
            <a:off x="1386347" y="196645"/>
            <a:ext cx="970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feature </a:t>
            </a:r>
            <a:r>
              <a:rPr lang="en-US" dirty="0" err="1"/>
              <a:t>EstimatedSalary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tiếp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tục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train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scaler)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với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mặc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định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0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91FF5E-E2BC-7DFB-F70B-2C5406B9FC4C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177989-EFC5-7A0D-29DD-C8D038540768}"/>
              </a:ext>
            </a:extLst>
          </p:cNvPr>
          <p:cNvGraphicFramePr>
            <a:graphicFrameLocks noGrp="1"/>
          </p:cNvGraphicFramePr>
          <p:nvPr/>
        </p:nvGraphicFramePr>
        <p:xfrm>
          <a:off x="437535" y="1059286"/>
          <a:ext cx="1131693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10">
                  <a:extLst>
                    <a:ext uri="{9D8B030D-6E8A-4147-A177-3AD203B41FA5}">
                      <a16:colId xmlns:a16="http://schemas.microsoft.com/office/drawing/2014/main" val="2851824832"/>
                    </a:ext>
                  </a:extLst>
                </a:gridCol>
                <a:gridCol w="3772310">
                  <a:extLst>
                    <a:ext uri="{9D8B030D-6E8A-4147-A177-3AD203B41FA5}">
                      <a16:colId xmlns:a16="http://schemas.microsoft.com/office/drawing/2014/main" val="2393854182"/>
                    </a:ext>
                  </a:extLst>
                </a:gridCol>
                <a:gridCol w="3772310">
                  <a:extLst>
                    <a:ext uri="{9D8B030D-6E8A-4147-A177-3AD203B41FA5}">
                      <a16:colId xmlns:a16="http://schemas.microsoft.com/office/drawing/2014/main" val="2168204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0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0.9704 - loss: 0.1029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0.9672 - loss: 0.1230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3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0.9677 - loss: 0.1454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0.9687 - loss: 0.1122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23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EC3C00-C379-424A-A4F3-ED22129A3B74}"/>
              </a:ext>
            </a:extLst>
          </p:cNvPr>
          <p:cNvSpPr txBox="1"/>
          <p:nvPr/>
        </p:nvSpPr>
        <p:spPr>
          <a:xfrm>
            <a:off x="1242250" y="274455"/>
            <a:ext cx="839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lớp</a:t>
            </a:r>
            <a:r>
              <a:rPr lang="en-US" dirty="0"/>
              <a:t> layers:</a:t>
            </a:r>
            <a:br>
              <a:rPr lang="en-US" dirty="0"/>
            </a:br>
            <a:r>
              <a:rPr lang="en-US" dirty="0"/>
              <a:t>Flatten -&gt; Dense(32, </a:t>
            </a:r>
            <a:r>
              <a:rPr lang="en-US" dirty="0" err="1"/>
              <a:t>relu</a:t>
            </a:r>
            <a:r>
              <a:rPr lang="en-US" dirty="0"/>
              <a:t>) -&gt; Dense(16,relu) -&gt; Dense(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CC49-1B65-E750-4E57-35E891569EE5}"/>
              </a:ext>
            </a:extLst>
          </p:cNvPr>
          <p:cNvSpPr txBox="1"/>
          <p:nvPr/>
        </p:nvSpPr>
        <p:spPr>
          <a:xfrm>
            <a:off x="1066799" y="5614048"/>
            <a:ext cx="524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accuracy </a:t>
            </a:r>
            <a:r>
              <a:rPr lang="en-US" dirty="0" err="1"/>
              <a:t>cao</a:t>
            </a:r>
            <a:r>
              <a:rPr lang="en-US" dirty="0"/>
              <a:t>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484DBDB-98C4-47B2-0756-12EE1475F1C5}"/>
              </a:ext>
            </a:extLst>
          </p:cNvPr>
          <p:cNvSpPr/>
          <p:nvPr/>
        </p:nvSpPr>
        <p:spPr>
          <a:xfrm>
            <a:off x="363794" y="5619587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0FC32-9E3C-7A07-E298-035861DA5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07866F-EC87-9A40-8D28-AA53DE504CC2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A9C63-E99B-A8B4-69D3-01B18F6A5006}"/>
              </a:ext>
            </a:extLst>
          </p:cNvPr>
          <p:cNvSpPr txBox="1"/>
          <p:nvPr/>
        </p:nvSpPr>
        <p:spPr>
          <a:xfrm>
            <a:off x="1242250" y="274455"/>
            <a:ext cx="996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lớp</a:t>
            </a:r>
            <a:r>
              <a:rPr lang="en-US" dirty="0"/>
              <a:t> layers xen </a:t>
            </a:r>
            <a:r>
              <a:rPr lang="en-US" dirty="0" err="1"/>
              <a:t>kẽ</a:t>
            </a:r>
            <a:r>
              <a:rPr lang="en-US" dirty="0"/>
              <a:t> dropout(0.2):</a:t>
            </a:r>
            <a:br>
              <a:rPr lang="en-US" dirty="0"/>
            </a:br>
            <a:r>
              <a:rPr lang="en-US" dirty="0"/>
              <a:t>Flatten -&gt; Dense(512, </a:t>
            </a:r>
            <a:r>
              <a:rPr lang="en-US" dirty="0" err="1"/>
              <a:t>relu</a:t>
            </a:r>
            <a:r>
              <a:rPr lang="en-US" dirty="0"/>
              <a:t>) -&gt; Dense(256, </a:t>
            </a:r>
            <a:r>
              <a:rPr lang="en-US" dirty="0" err="1"/>
              <a:t>relu</a:t>
            </a:r>
            <a:r>
              <a:rPr lang="en-US" dirty="0"/>
              <a:t>) -&gt; Dense(128, </a:t>
            </a:r>
            <a:r>
              <a:rPr lang="en-US" dirty="0" err="1"/>
              <a:t>relu</a:t>
            </a:r>
            <a:r>
              <a:rPr lang="en-US" dirty="0"/>
              <a:t>) -&gt; Dense(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4A09C-2034-A796-5171-033B15752868}"/>
              </a:ext>
            </a:extLst>
          </p:cNvPr>
          <p:cNvSpPr txBox="1"/>
          <p:nvPr/>
        </p:nvSpPr>
        <p:spPr>
          <a:xfrm>
            <a:off x="1526950" y="3429000"/>
            <a:ext cx="939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hyperparameter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DNN, accuracy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29A2D0-8121-2387-A9F9-D99E1A1BBB4C}"/>
              </a:ext>
            </a:extLst>
          </p:cNvPr>
          <p:cNvSpPr/>
          <p:nvPr/>
        </p:nvSpPr>
        <p:spPr>
          <a:xfrm>
            <a:off x="776314" y="3434539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4DB0CE-97E1-321C-D3FE-4A06F51B918D}"/>
              </a:ext>
            </a:extLst>
          </p:cNvPr>
          <p:cNvGraphicFramePr>
            <a:graphicFrameLocks noGrp="1"/>
          </p:cNvGraphicFramePr>
          <p:nvPr/>
        </p:nvGraphicFramePr>
        <p:xfrm>
          <a:off x="589936" y="1280104"/>
          <a:ext cx="11012127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709">
                  <a:extLst>
                    <a:ext uri="{9D8B030D-6E8A-4147-A177-3AD203B41FA5}">
                      <a16:colId xmlns:a16="http://schemas.microsoft.com/office/drawing/2014/main" val="2464195453"/>
                    </a:ext>
                  </a:extLst>
                </a:gridCol>
                <a:gridCol w="3670709">
                  <a:extLst>
                    <a:ext uri="{9D8B030D-6E8A-4147-A177-3AD203B41FA5}">
                      <a16:colId xmlns:a16="http://schemas.microsoft.com/office/drawing/2014/main" val="2729473819"/>
                    </a:ext>
                  </a:extLst>
                </a:gridCol>
                <a:gridCol w="3670709">
                  <a:extLst>
                    <a:ext uri="{9D8B030D-6E8A-4147-A177-3AD203B41FA5}">
                      <a16:colId xmlns:a16="http://schemas.microsoft.com/office/drawing/2014/main" val="176730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81461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</a:t>
                      </a: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25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0.9803 - loss: 0.1064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7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6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5B7EB-E043-2D18-20F7-33BBC6A9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1A577-E540-E361-3A07-611A94D62D64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27BA8-C041-B41A-CD29-78E3D81222A7}"/>
              </a:ext>
            </a:extLst>
          </p:cNvPr>
          <p:cNvSpPr txBox="1"/>
          <p:nvPr/>
        </p:nvSpPr>
        <p:spPr>
          <a:xfrm>
            <a:off x="1242250" y="412955"/>
            <a:ext cx="839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A86E3-C417-EF1C-92D1-C9C67EBF9AD2}"/>
              </a:ext>
            </a:extLst>
          </p:cNvPr>
          <p:cNvSpPr txBox="1"/>
          <p:nvPr/>
        </p:nvSpPr>
        <p:spPr>
          <a:xfrm>
            <a:off x="1322438" y="3623886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Mô hình CNN đạt </a:t>
            </a:r>
            <a:r>
              <a:rPr lang="vi-VN" b="1" dirty="0"/>
              <a:t>độ chính xác (accuracy)</a:t>
            </a:r>
            <a:r>
              <a:rPr lang="vi-VN" dirty="0"/>
              <a:t> cao hơn đáng kể so với DNN.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572329-FA47-DE5F-DF53-122138B8DDDD}"/>
              </a:ext>
            </a:extLst>
          </p:cNvPr>
          <p:cNvSpPr/>
          <p:nvPr/>
        </p:nvSpPr>
        <p:spPr>
          <a:xfrm>
            <a:off x="686727" y="3623886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6291E3-BA77-CCB7-EB76-1C7D0F599AFC}"/>
              </a:ext>
            </a:extLst>
          </p:cNvPr>
          <p:cNvGraphicFramePr>
            <a:graphicFrameLocks noGrp="1"/>
          </p:cNvGraphicFramePr>
          <p:nvPr/>
        </p:nvGraphicFramePr>
        <p:xfrm>
          <a:off x="865239" y="1221112"/>
          <a:ext cx="1046152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174">
                  <a:extLst>
                    <a:ext uri="{9D8B030D-6E8A-4147-A177-3AD203B41FA5}">
                      <a16:colId xmlns:a16="http://schemas.microsoft.com/office/drawing/2014/main" val="908737680"/>
                    </a:ext>
                  </a:extLst>
                </a:gridCol>
                <a:gridCol w="3487174">
                  <a:extLst>
                    <a:ext uri="{9D8B030D-6E8A-4147-A177-3AD203B41FA5}">
                      <a16:colId xmlns:a16="http://schemas.microsoft.com/office/drawing/2014/main" val="2914612288"/>
                    </a:ext>
                  </a:extLst>
                </a:gridCol>
                <a:gridCol w="3487174">
                  <a:extLst>
                    <a:ext uri="{9D8B030D-6E8A-4147-A177-3AD203B41FA5}">
                      <a16:colId xmlns:a16="http://schemas.microsoft.com/office/drawing/2014/main" val="1555324922"/>
                    </a:ext>
                  </a:extLst>
                </a:gridCol>
              </a:tblGrid>
              <a:tr h="293056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9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validation_data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0.9916 - loss: 0.0460 </a:t>
                      </a:r>
                    </a:p>
                    <a:p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2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4810</Words>
  <Application>Microsoft Office PowerPoint</Application>
  <PresentationFormat>Widescreen</PresentationFormat>
  <Paragraphs>951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Aptos</vt:lpstr>
      <vt:lpstr>Aptos Display</vt:lpstr>
      <vt:lpstr>Arial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1</cp:revision>
  <dcterms:created xsi:type="dcterms:W3CDTF">2025-10-11T13:50:57Z</dcterms:created>
  <dcterms:modified xsi:type="dcterms:W3CDTF">2025-10-11T14:02:24Z</dcterms:modified>
</cp:coreProperties>
</file>