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bc1ca24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bc1ca24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bc1ca24c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bc1ca24c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bc1ca24c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bc1ca24c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bd025c010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bd025c010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bd025c010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bd025c010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7bd025c010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bd025c010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bd025c010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bd025c010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bc1ca24c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bc1ca24c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7bd025c010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bd025c010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c9574e2820e8ea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c9574e2820e8ea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bc1ca24c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bc1ca24c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bc1ca24c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bc1ca24c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bc1ca24c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bc1ca24c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bd025c01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bd025c01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bc1ca24c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bc1ca24c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bc1ca24c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bc1ca24c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bd025c010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bd025c010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bd025c010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bd025c010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952900" y="1726625"/>
            <a:ext cx="6191100" cy="144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a:t>HTML</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2"/>
          <p:cNvSpPr txBox="1"/>
          <p:nvPr>
            <p:ph type="ctrTitle"/>
          </p:nvPr>
        </p:nvSpPr>
        <p:spPr>
          <a:xfrm>
            <a:off x="2952900" y="1726625"/>
            <a:ext cx="6191100" cy="144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a:t>Các thẻ HTML cơ bản</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3"/>
          <p:cNvSpPr txBox="1"/>
          <p:nvPr>
            <p:ph idx="1" type="body"/>
          </p:nvPr>
        </p:nvSpPr>
        <p:spPr>
          <a:xfrm>
            <a:off x="1258125" y="592050"/>
            <a:ext cx="7644900" cy="455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rgbClr val="FF0000"/>
                </a:solidFill>
                <a:latin typeface="Montserrat"/>
                <a:ea typeface="Montserrat"/>
                <a:cs typeface="Montserrat"/>
                <a:sym typeface="Montserrat"/>
              </a:rPr>
              <a:t>Headings (Tiêu đề)</a:t>
            </a:r>
            <a:endParaRPr>
              <a:solidFill>
                <a:srgbClr val="FFFFFF"/>
              </a:solidFill>
              <a:latin typeface="Montserrat"/>
              <a:ea typeface="Montserrat"/>
              <a:cs typeface="Montserrat"/>
              <a:sym typeface="Montserrat"/>
            </a:endParaRPr>
          </a:p>
          <a:p>
            <a:pPr indent="0" lvl="0" marL="0" rtl="0" algn="l">
              <a:spcBef>
                <a:spcPts val="1600"/>
              </a:spcBef>
              <a:spcAft>
                <a:spcPts val="0"/>
              </a:spcAft>
              <a:buNone/>
            </a:pPr>
            <a:r>
              <a:rPr lang="vi">
                <a:solidFill>
                  <a:srgbClr val="FFFFFF"/>
                </a:solidFill>
                <a:latin typeface="Montserrat"/>
                <a:ea typeface="Montserrat"/>
                <a:cs typeface="Montserrat"/>
                <a:sym typeface="Montserrat"/>
              </a:rPr>
              <a:t>Những phần tiêu đề được hiển thị to và in đậm hơn để phân biệt chúng với các phần còn lại của văn bản. Chúng ta cũng có thể hiển thị phần tiêu đề theo một trong sáu kích thước từ &lt;h1&gt; đến &lt;h6&gt;</a:t>
            </a:r>
            <a:endParaRPr>
              <a:solidFill>
                <a:srgbClr val="FFFFFF"/>
              </a:solidFill>
              <a:latin typeface="Montserrat"/>
              <a:ea typeface="Montserrat"/>
              <a:cs typeface="Montserrat"/>
              <a:sym typeface="Montserrat"/>
            </a:endParaRPr>
          </a:p>
          <a:p>
            <a:pPr indent="0" lvl="0" marL="0" rtl="0" algn="l">
              <a:spcBef>
                <a:spcPts val="1600"/>
              </a:spcBef>
              <a:spcAft>
                <a:spcPts val="0"/>
              </a:spcAft>
              <a:buNone/>
            </a:pPr>
            <a:r>
              <a:rPr lang="vi" sz="1800">
                <a:solidFill>
                  <a:srgbClr val="FF0000"/>
                </a:solidFill>
                <a:latin typeface="Montserrat"/>
                <a:ea typeface="Montserrat"/>
                <a:cs typeface="Montserrat"/>
                <a:sym typeface="Montserrat"/>
              </a:rPr>
              <a:t>Thẻ link</a:t>
            </a:r>
            <a:endParaRPr sz="1800">
              <a:solidFill>
                <a:srgbClr val="FF0000"/>
              </a:solidFill>
              <a:latin typeface="Montserrat"/>
              <a:ea typeface="Montserrat"/>
              <a:cs typeface="Montserrat"/>
              <a:sym typeface="Montserrat"/>
            </a:endParaRPr>
          </a:p>
          <a:p>
            <a:pPr indent="0" lvl="0" marL="0" rtl="0" algn="l">
              <a:spcBef>
                <a:spcPts val="1600"/>
              </a:spcBef>
              <a:spcAft>
                <a:spcPts val="0"/>
              </a:spcAft>
              <a:buNone/>
            </a:pPr>
            <a:r>
              <a:rPr lang="vi">
                <a:latin typeface="Montserrat"/>
                <a:ea typeface="Montserrat"/>
                <a:cs typeface="Montserrat"/>
                <a:sym typeface="Montserrat"/>
              </a:rPr>
              <a:t>Là thẻ dùng để chèn một đường dẫn liên kết vào một đoạn văn bản, ảnh trong website</a:t>
            </a:r>
            <a:endParaRPr>
              <a:latin typeface="Montserrat"/>
              <a:ea typeface="Montserrat"/>
              <a:cs typeface="Montserrat"/>
              <a:sym typeface="Montserrat"/>
            </a:endParaRPr>
          </a:p>
          <a:p>
            <a:pPr indent="0" lvl="0" marL="0" rtl="0" algn="l">
              <a:spcBef>
                <a:spcPts val="1600"/>
              </a:spcBef>
              <a:spcAft>
                <a:spcPts val="0"/>
              </a:spcAft>
              <a:buNone/>
            </a:pPr>
            <a:r>
              <a:rPr lang="vi" sz="1800">
                <a:solidFill>
                  <a:srgbClr val="FF0000"/>
                </a:solidFill>
                <a:latin typeface="Montserrat"/>
                <a:ea typeface="Montserrat"/>
                <a:cs typeface="Montserrat"/>
                <a:sym typeface="Montserrat"/>
              </a:rPr>
              <a:t>Thẻ image</a:t>
            </a:r>
            <a:endParaRPr>
              <a:latin typeface="Montserrat"/>
              <a:ea typeface="Montserrat"/>
              <a:cs typeface="Montserrat"/>
              <a:sym typeface="Montserrat"/>
            </a:endParaRPr>
          </a:p>
          <a:p>
            <a:pPr indent="0" lvl="0" marL="0" rtl="0" algn="l">
              <a:spcBef>
                <a:spcPts val="1600"/>
              </a:spcBef>
              <a:spcAft>
                <a:spcPts val="0"/>
              </a:spcAft>
              <a:buNone/>
            </a:pPr>
            <a:r>
              <a:rPr lang="vi">
                <a:latin typeface="Montserrat"/>
                <a:ea typeface="Montserrat"/>
                <a:cs typeface="Montserrat"/>
                <a:sym typeface="Montserrat"/>
              </a:rPr>
              <a:t>Là thẻ dùng để chèn hình ảnh vào trong website</a:t>
            </a:r>
            <a:endParaRPr>
              <a:latin typeface="Montserrat"/>
              <a:ea typeface="Montserrat"/>
              <a:cs typeface="Montserrat"/>
              <a:sym typeface="Montserrat"/>
            </a:endParaRPr>
          </a:p>
          <a:p>
            <a:pPr indent="0" lvl="0" marL="0" rtl="0" algn="l">
              <a:spcBef>
                <a:spcPts val="1600"/>
              </a:spcBef>
              <a:spcAft>
                <a:spcPts val="1600"/>
              </a:spcAft>
              <a:buNone/>
            </a:pPr>
            <a:r>
              <a:t/>
            </a:r>
            <a:endParaRPr>
              <a:solidFill>
                <a:srgbClr val="FFFFFF"/>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4"/>
          <p:cNvSpPr txBox="1"/>
          <p:nvPr>
            <p:ph idx="1" type="body"/>
          </p:nvPr>
        </p:nvSpPr>
        <p:spPr>
          <a:xfrm>
            <a:off x="1258125" y="592050"/>
            <a:ext cx="7644900" cy="455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rgbClr val="FF0000"/>
                </a:solidFill>
                <a:latin typeface="Montserrat"/>
                <a:ea typeface="Montserrat"/>
                <a:cs typeface="Montserrat"/>
                <a:sym typeface="Montserrat"/>
              </a:rPr>
              <a:t>List</a:t>
            </a:r>
            <a:endParaRPr>
              <a:solidFill>
                <a:srgbClr val="FFFFFF"/>
              </a:solidFill>
              <a:latin typeface="Montserrat"/>
              <a:ea typeface="Montserrat"/>
              <a:cs typeface="Montserrat"/>
              <a:sym typeface="Montserrat"/>
            </a:endParaRPr>
          </a:p>
          <a:p>
            <a:pPr indent="-311150" lvl="0" marL="457200" rtl="0" algn="l">
              <a:spcBef>
                <a:spcPts val="1600"/>
              </a:spcBef>
              <a:spcAft>
                <a:spcPts val="0"/>
              </a:spcAft>
              <a:buClr>
                <a:srgbClr val="FFFFFF"/>
              </a:buClr>
              <a:buSzPts val="1300"/>
              <a:buFont typeface="Montserrat"/>
              <a:buChar char="●"/>
            </a:pPr>
            <a:r>
              <a:rPr lang="vi">
                <a:solidFill>
                  <a:srgbClr val="FFFFFF"/>
                </a:solidFill>
                <a:latin typeface="Montserrat"/>
                <a:ea typeface="Montserrat"/>
                <a:cs typeface="Montserrat"/>
                <a:sym typeface="Montserrat"/>
              </a:rPr>
              <a:t>&lt;ul&gt; xác định 1 danh sách không có thứ tự</a:t>
            </a:r>
            <a:endParaRPr>
              <a:solidFill>
                <a:srgbClr val="FFFFFF"/>
              </a:solidFill>
              <a:latin typeface="Montserrat"/>
              <a:ea typeface="Montserrat"/>
              <a:cs typeface="Montserrat"/>
              <a:sym typeface="Montserrat"/>
            </a:endParaRPr>
          </a:p>
          <a:p>
            <a:pPr indent="-311150" lvl="0" marL="457200" rtl="0" algn="l">
              <a:spcBef>
                <a:spcPts val="0"/>
              </a:spcBef>
              <a:spcAft>
                <a:spcPts val="0"/>
              </a:spcAft>
              <a:buClr>
                <a:srgbClr val="FFFFFF"/>
              </a:buClr>
              <a:buSzPts val="1300"/>
              <a:buFont typeface="Montserrat"/>
              <a:buChar char="●"/>
            </a:pPr>
            <a:r>
              <a:rPr lang="vi">
                <a:solidFill>
                  <a:srgbClr val="FFFFFF"/>
                </a:solidFill>
                <a:latin typeface="Montserrat"/>
                <a:ea typeface="Montserrat"/>
                <a:cs typeface="Montserrat"/>
                <a:sym typeface="Montserrat"/>
              </a:rPr>
              <a:t>&lt;ol&gt; xác định 1 danh sách có thứ tự</a:t>
            </a:r>
            <a:endParaRPr>
              <a:solidFill>
                <a:srgbClr val="FFFFFF"/>
              </a:solidFill>
              <a:latin typeface="Montserrat"/>
              <a:ea typeface="Montserrat"/>
              <a:cs typeface="Montserrat"/>
              <a:sym typeface="Montserrat"/>
            </a:endParaRPr>
          </a:p>
          <a:p>
            <a:pPr indent="-311150" lvl="0" marL="457200" rtl="0" algn="l">
              <a:spcBef>
                <a:spcPts val="0"/>
              </a:spcBef>
              <a:spcAft>
                <a:spcPts val="0"/>
              </a:spcAft>
              <a:buClr>
                <a:srgbClr val="FFFFFF"/>
              </a:buClr>
              <a:buSzPts val="1300"/>
              <a:buFont typeface="Montserrat"/>
              <a:buChar char="●"/>
            </a:pPr>
            <a:r>
              <a:rPr lang="vi">
                <a:solidFill>
                  <a:srgbClr val="FFFFFF"/>
                </a:solidFill>
                <a:latin typeface="Montserrat"/>
                <a:ea typeface="Montserrat"/>
                <a:cs typeface="Montserrat"/>
                <a:sym typeface="Montserrat"/>
              </a:rPr>
              <a:t>&lt;li&gt; xác định 1 danh mục trong 1 danh sách</a:t>
            </a:r>
            <a:endParaRPr>
              <a:solidFill>
                <a:srgbClr val="FFFFFF"/>
              </a:solidFill>
              <a:latin typeface="Montserrat"/>
              <a:ea typeface="Montserrat"/>
              <a:cs typeface="Montserrat"/>
              <a:sym typeface="Montserrat"/>
            </a:endParaRPr>
          </a:p>
          <a:p>
            <a:pPr indent="0" lvl="0" marL="0" rtl="0" algn="l">
              <a:spcBef>
                <a:spcPts val="1600"/>
              </a:spcBef>
              <a:spcAft>
                <a:spcPts val="0"/>
              </a:spcAft>
              <a:buNone/>
            </a:pPr>
            <a:r>
              <a:rPr lang="vi" sz="1800">
                <a:solidFill>
                  <a:srgbClr val="FF0000"/>
                </a:solidFill>
                <a:latin typeface="Montserrat"/>
                <a:ea typeface="Montserrat"/>
                <a:cs typeface="Montserrat"/>
                <a:sym typeface="Montserrat"/>
              </a:rPr>
              <a:t>Thẻ khối</a:t>
            </a:r>
            <a:endParaRPr sz="1800">
              <a:solidFill>
                <a:srgbClr val="FF0000"/>
              </a:solidFill>
              <a:latin typeface="Montserrat"/>
              <a:ea typeface="Montserrat"/>
              <a:cs typeface="Montserrat"/>
              <a:sym typeface="Montserrat"/>
            </a:endParaRPr>
          </a:p>
          <a:p>
            <a:pPr indent="0" lvl="0" marL="0" rtl="0" algn="l">
              <a:spcBef>
                <a:spcPts val="1600"/>
              </a:spcBef>
              <a:spcAft>
                <a:spcPts val="0"/>
              </a:spcAft>
              <a:buNone/>
            </a:pPr>
            <a:r>
              <a:rPr lang="vi">
                <a:latin typeface="Montserrat"/>
                <a:ea typeface="Montserrat"/>
                <a:cs typeface="Montserrat"/>
                <a:sym typeface="Montserrat"/>
              </a:rPr>
              <a:t>Là thẻ dùng để xây dựng bố cục và các thành phần trong website, có nhiều loại thẻ tạo khối nhưng khi học và làm việc chúng ta sẽ sử dụng thẻ &lt;div&gt;&lt;/div&gt;</a:t>
            </a:r>
            <a:endParaRPr>
              <a:latin typeface="Montserrat"/>
              <a:ea typeface="Montserrat"/>
              <a:cs typeface="Montserrat"/>
              <a:sym typeface="Montserrat"/>
            </a:endParaRPr>
          </a:p>
          <a:p>
            <a:pPr indent="0" lvl="0" marL="0" rtl="0" algn="l">
              <a:spcBef>
                <a:spcPts val="1600"/>
              </a:spcBef>
              <a:spcAft>
                <a:spcPts val="0"/>
              </a:spcAft>
              <a:buNone/>
            </a:pPr>
            <a:r>
              <a:rPr lang="vi" sz="1800">
                <a:solidFill>
                  <a:srgbClr val="FF0000"/>
                </a:solidFill>
                <a:latin typeface="Montserrat"/>
                <a:ea typeface="Montserrat"/>
                <a:cs typeface="Montserrat"/>
                <a:sym typeface="Montserrat"/>
              </a:rPr>
              <a:t>Table</a:t>
            </a:r>
            <a:endParaRPr>
              <a:latin typeface="Montserrat"/>
              <a:ea typeface="Montserrat"/>
              <a:cs typeface="Montserrat"/>
              <a:sym typeface="Montserrat"/>
            </a:endParaRPr>
          </a:p>
          <a:p>
            <a:pPr indent="-311150" lvl="0" marL="457200" rtl="0" algn="l">
              <a:spcBef>
                <a:spcPts val="1600"/>
              </a:spcBef>
              <a:spcAft>
                <a:spcPts val="0"/>
              </a:spcAft>
              <a:buSzPts val="1300"/>
              <a:buFont typeface="Montserrat"/>
              <a:buChar char="●"/>
            </a:pPr>
            <a:r>
              <a:rPr lang="vi">
                <a:latin typeface="Montserrat"/>
                <a:ea typeface="Montserrat"/>
                <a:cs typeface="Montserrat"/>
                <a:sym typeface="Montserrat"/>
              </a:rPr>
              <a:t>&lt;table&gt; xác định phần tử là 1 cái bảng</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vi">
                <a:latin typeface="Montserrat"/>
                <a:ea typeface="Montserrat"/>
                <a:cs typeface="Montserrat"/>
                <a:sym typeface="Montserrat"/>
              </a:rPr>
              <a:t>&lt;tr&gt; xác định phần tử là 1 hàng trong bảng</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vi">
                <a:latin typeface="Montserrat"/>
                <a:ea typeface="Montserrat"/>
                <a:cs typeface="Montserrat"/>
                <a:sym typeface="Montserrat"/>
              </a:rPr>
              <a:t>&lt;td&gt; xác định phần tử là 1 ô trong bảng</a:t>
            </a:r>
            <a:endParaRPr sz="1800">
              <a:solidFill>
                <a:srgbClr val="FF0000"/>
              </a:solidFill>
              <a:latin typeface="Montserrat"/>
              <a:ea typeface="Montserrat"/>
              <a:cs typeface="Montserrat"/>
              <a:sym typeface="Montserrat"/>
            </a:endParaRPr>
          </a:p>
          <a:p>
            <a:pPr indent="0" lvl="0" marL="0" rtl="0" algn="l">
              <a:spcBef>
                <a:spcPts val="1600"/>
              </a:spcBef>
              <a:spcAft>
                <a:spcPts val="1600"/>
              </a:spcAft>
              <a:buNone/>
            </a:pPr>
            <a:r>
              <a:t/>
            </a:r>
            <a:endParaRPr>
              <a:solidFill>
                <a:srgbClr val="FFFFFF"/>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5"/>
          <p:cNvSpPr txBox="1"/>
          <p:nvPr>
            <p:ph type="ctrTitle"/>
          </p:nvPr>
        </p:nvSpPr>
        <p:spPr>
          <a:xfrm>
            <a:off x="2952900" y="1726625"/>
            <a:ext cx="6191100" cy="144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a:t>Các thẻ HTML5</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6"/>
          <p:cNvSpPr txBox="1"/>
          <p:nvPr>
            <p:ph idx="1" type="body"/>
          </p:nvPr>
        </p:nvSpPr>
        <p:spPr>
          <a:xfrm>
            <a:off x="1258125" y="592050"/>
            <a:ext cx="7644900" cy="455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rgbClr val="FF0000"/>
                </a:solidFill>
                <a:latin typeface="Montserrat"/>
                <a:ea typeface="Montserrat"/>
                <a:cs typeface="Montserrat"/>
                <a:sym typeface="Montserrat"/>
              </a:rPr>
              <a:t>Ưu điểm</a:t>
            </a:r>
            <a:endParaRPr>
              <a:solidFill>
                <a:srgbClr val="FFFFFF"/>
              </a:solidFill>
              <a:latin typeface="Montserrat"/>
              <a:ea typeface="Montserrat"/>
              <a:cs typeface="Montserrat"/>
              <a:sym typeface="Montserrat"/>
            </a:endParaRPr>
          </a:p>
          <a:p>
            <a:pPr indent="-311150" lvl="0" marL="457200" rtl="0" algn="l">
              <a:spcBef>
                <a:spcPts val="1600"/>
              </a:spcBef>
              <a:spcAft>
                <a:spcPts val="0"/>
              </a:spcAft>
              <a:buClr>
                <a:srgbClr val="FFFFFF"/>
              </a:buClr>
              <a:buSzPts val="1300"/>
              <a:buFont typeface="Montserrat"/>
              <a:buChar char="●"/>
            </a:pPr>
            <a:r>
              <a:rPr lang="vi">
                <a:solidFill>
                  <a:srgbClr val="FFFFFF"/>
                </a:solidFill>
                <a:latin typeface="Montserrat"/>
                <a:ea typeface="Montserrat"/>
                <a:cs typeface="Montserrat"/>
                <a:sym typeface="Montserrat"/>
              </a:rPr>
              <a:t>Tích hợp tính năng Video/Audio</a:t>
            </a:r>
            <a:endParaRPr>
              <a:solidFill>
                <a:srgbClr val="FFFFFF"/>
              </a:solidFill>
              <a:latin typeface="Montserrat"/>
              <a:ea typeface="Montserrat"/>
              <a:cs typeface="Montserrat"/>
              <a:sym typeface="Montserrat"/>
            </a:endParaRPr>
          </a:p>
          <a:p>
            <a:pPr indent="-311150" lvl="0" marL="457200" rtl="0" algn="l">
              <a:spcBef>
                <a:spcPts val="0"/>
              </a:spcBef>
              <a:spcAft>
                <a:spcPts val="0"/>
              </a:spcAft>
              <a:buClr>
                <a:srgbClr val="FFFFFF"/>
              </a:buClr>
              <a:buSzPts val="1300"/>
              <a:buFont typeface="Montserrat"/>
              <a:buChar char="●"/>
            </a:pPr>
            <a:r>
              <a:rPr lang="vi">
                <a:solidFill>
                  <a:srgbClr val="FFFFFF"/>
                </a:solidFill>
                <a:latin typeface="Montserrat"/>
                <a:ea typeface="Montserrat"/>
                <a:cs typeface="Montserrat"/>
                <a:sym typeface="Montserrat"/>
              </a:rPr>
              <a:t>Hỗ trợ SVG, canvas và những hình dạng vector</a:t>
            </a:r>
            <a:endParaRPr>
              <a:solidFill>
                <a:srgbClr val="FFFFFF"/>
              </a:solidFill>
              <a:latin typeface="Montserrat"/>
              <a:ea typeface="Montserrat"/>
              <a:cs typeface="Montserrat"/>
              <a:sym typeface="Montserrat"/>
            </a:endParaRPr>
          </a:p>
          <a:p>
            <a:pPr indent="-311150" lvl="0" marL="457200" rtl="0" algn="l">
              <a:spcBef>
                <a:spcPts val="0"/>
              </a:spcBef>
              <a:spcAft>
                <a:spcPts val="0"/>
              </a:spcAft>
              <a:buClr>
                <a:srgbClr val="FFFFFF"/>
              </a:buClr>
              <a:buSzPts val="1300"/>
              <a:buFont typeface="Montserrat"/>
              <a:buChar char="●"/>
            </a:pPr>
            <a:r>
              <a:rPr lang="vi">
                <a:solidFill>
                  <a:srgbClr val="FFFFFF"/>
                </a:solidFill>
                <a:latin typeface="Montserrat"/>
                <a:ea typeface="Montserrat"/>
                <a:cs typeface="Montserrat"/>
                <a:sym typeface="Montserrat"/>
              </a:rPr>
              <a:t>Mã nguồn gọn nhẹ</a:t>
            </a:r>
            <a:endParaRPr>
              <a:solidFill>
                <a:srgbClr val="FFFFFF"/>
              </a:solidFill>
              <a:latin typeface="Montserrat"/>
              <a:ea typeface="Montserrat"/>
              <a:cs typeface="Montserrat"/>
              <a:sym typeface="Montserrat"/>
            </a:endParaRPr>
          </a:p>
          <a:p>
            <a:pPr indent="-311150" lvl="0" marL="457200" rtl="0" algn="l">
              <a:spcBef>
                <a:spcPts val="0"/>
              </a:spcBef>
              <a:spcAft>
                <a:spcPts val="0"/>
              </a:spcAft>
              <a:buClr>
                <a:srgbClr val="FFFFFF"/>
              </a:buClr>
              <a:buSzPts val="1300"/>
              <a:buFont typeface="Montserrat"/>
              <a:buChar char="●"/>
            </a:pPr>
            <a:r>
              <a:rPr lang="vi">
                <a:solidFill>
                  <a:srgbClr val="FFFFFF"/>
                </a:solidFill>
                <a:latin typeface="Montserrat"/>
                <a:ea typeface="Montserrat"/>
                <a:cs typeface="Montserrat"/>
                <a:sym typeface="Montserrat"/>
              </a:rPr>
              <a:t>HTML không cho phép JavaScript chạy trong web browser, trong khi đó HTML5 hỗ trợ hoàn toàn cho JavaScript để chạy nền</a:t>
            </a:r>
            <a:endParaRPr>
              <a:solidFill>
                <a:srgbClr val="FFFFFF"/>
              </a:solidFill>
              <a:latin typeface="Montserrat"/>
              <a:ea typeface="Montserrat"/>
              <a:cs typeface="Montserrat"/>
              <a:sym typeface="Montserrat"/>
            </a:endParaRPr>
          </a:p>
          <a:p>
            <a:pPr indent="-311150" lvl="0" marL="457200" rtl="0" algn="l">
              <a:spcBef>
                <a:spcPts val="0"/>
              </a:spcBef>
              <a:spcAft>
                <a:spcPts val="0"/>
              </a:spcAft>
              <a:buClr>
                <a:srgbClr val="FFFFFF"/>
              </a:buClr>
              <a:buSzPts val="1300"/>
              <a:buFont typeface="Montserrat"/>
              <a:buChar char="●"/>
            </a:pPr>
            <a:r>
              <a:rPr lang="vi">
                <a:solidFill>
                  <a:srgbClr val="FFFFFF"/>
                </a:solidFill>
                <a:latin typeface="Montserrat"/>
                <a:ea typeface="Montserrat"/>
                <a:cs typeface="Montserrat"/>
                <a:sym typeface="Montserrat"/>
              </a:rPr>
              <a:t>HTML5 hỗ trợ nhiều loại điều khiển form, ví dụ: ngày giờ, email, số lượng, khoảng, số điện thoại, URL, tìm kiếm,...</a:t>
            </a:r>
            <a:endParaRPr>
              <a:solidFill>
                <a:srgbClr val="FFFFFF"/>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7"/>
          <p:cNvSpPr txBox="1"/>
          <p:nvPr>
            <p:ph idx="1" type="body"/>
          </p:nvPr>
        </p:nvSpPr>
        <p:spPr>
          <a:xfrm>
            <a:off x="1258125" y="592050"/>
            <a:ext cx="7644900" cy="455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rgbClr val="FF0000"/>
                </a:solidFill>
                <a:latin typeface="Montserrat"/>
                <a:ea typeface="Montserrat"/>
                <a:cs typeface="Montserrat"/>
                <a:sym typeface="Montserrat"/>
              </a:rPr>
              <a:t>Thẻ nổi bật</a:t>
            </a:r>
            <a:endParaRPr>
              <a:solidFill>
                <a:srgbClr val="FFFFFF"/>
              </a:solidFill>
              <a:latin typeface="Montserrat"/>
              <a:ea typeface="Montserrat"/>
              <a:cs typeface="Montserrat"/>
              <a:sym typeface="Montserrat"/>
            </a:endParaRPr>
          </a:p>
          <a:p>
            <a:pPr indent="-311150" lvl="0" marL="457200" rtl="0" algn="l">
              <a:spcBef>
                <a:spcPts val="1600"/>
              </a:spcBef>
              <a:spcAft>
                <a:spcPts val="0"/>
              </a:spcAft>
              <a:buClr>
                <a:srgbClr val="FFFFFF"/>
              </a:buClr>
              <a:buSzPts val="1300"/>
              <a:buFont typeface="Montserrat"/>
              <a:buChar char="●"/>
            </a:pPr>
            <a:r>
              <a:rPr lang="vi">
                <a:solidFill>
                  <a:srgbClr val="FFFFFF"/>
                </a:solidFill>
                <a:latin typeface="Montserrat"/>
                <a:ea typeface="Montserrat"/>
                <a:cs typeface="Montserrat"/>
                <a:sym typeface="Montserrat"/>
              </a:rPr>
              <a:t>&lt;header&gt; Định nghĩa khu vực header (phần đầu) của trang.</a:t>
            </a:r>
            <a:endParaRPr>
              <a:solidFill>
                <a:srgbClr val="FFFFFF"/>
              </a:solidFill>
              <a:latin typeface="Montserrat"/>
              <a:ea typeface="Montserrat"/>
              <a:cs typeface="Montserrat"/>
              <a:sym typeface="Montserrat"/>
            </a:endParaRPr>
          </a:p>
          <a:p>
            <a:pPr indent="-311150" lvl="0" marL="457200" rtl="0" algn="l">
              <a:spcBef>
                <a:spcPts val="0"/>
              </a:spcBef>
              <a:spcAft>
                <a:spcPts val="0"/>
              </a:spcAft>
              <a:buClr>
                <a:srgbClr val="FFFFFF"/>
              </a:buClr>
              <a:buSzPts val="1300"/>
              <a:buFont typeface="Montserrat"/>
              <a:buChar char="●"/>
            </a:pPr>
            <a:r>
              <a:rPr lang="vi">
                <a:solidFill>
                  <a:srgbClr val="FFFFFF"/>
                </a:solidFill>
                <a:latin typeface="Montserrat"/>
                <a:ea typeface="Montserrat"/>
                <a:cs typeface="Montserrat"/>
                <a:sym typeface="Montserrat"/>
              </a:rPr>
              <a:t>&lt;main&gt; </a:t>
            </a:r>
            <a:r>
              <a:rPr lang="vi">
                <a:latin typeface="Montserrat"/>
                <a:ea typeface="Montserrat"/>
                <a:cs typeface="Montserrat"/>
                <a:sym typeface="Montserrat"/>
              </a:rPr>
              <a:t>Định nghĩa khu vực giữa trang.</a:t>
            </a:r>
            <a:endParaRPr>
              <a:solidFill>
                <a:srgbClr val="FFFFFF"/>
              </a:solidFill>
              <a:latin typeface="Montserrat"/>
              <a:ea typeface="Montserrat"/>
              <a:cs typeface="Montserrat"/>
              <a:sym typeface="Montserrat"/>
            </a:endParaRPr>
          </a:p>
          <a:p>
            <a:pPr indent="-311150" lvl="0" marL="457200" rtl="0" algn="l">
              <a:spcBef>
                <a:spcPts val="0"/>
              </a:spcBef>
              <a:spcAft>
                <a:spcPts val="0"/>
              </a:spcAft>
              <a:buClr>
                <a:srgbClr val="FFFFFF"/>
              </a:buClr>
              <a:buSzPts val="1300"/>
              <a:buFont typeface="Montserrat"/>
              <a:buChar char="●"/>
            </a:pPr>
            <a:r>
              <a:rPr lang="vi">
                <a:solidFill>
                  <a:srgbClr val="FFFFFF"/>
                </a:solidFill>
                <a:latin typeface="Montserrat"/>
                <a:ea typeface="Montserrat"/>
                <a:cs typeface="Montserrat"/>
                <a:sym typeface="Montserrat"/>
              </a:rPr>
              <a:t>&lt;footer&gt; Định nghĩa khu vực footer (phần cuối) của trang.</a:t>
            </a:r>
            <a:endParaRPr>
              <a:solidFill>
                <a:srgbClr val="FFFFFF"/>
              </a:solidFill>
              <a:latin typeface="Montserrat"/>
              <a:ea typeface="Montserrat"/>
              <a:cs typeface="Montserrat"/>
              <a:sym typeface="Montserrat"/>
            </a:endParaRPr>
          </a:p>
          <a:p>
            <a:pPr indent="-311150" lvl="0" marL="457200" rtl="0" algn="l">
              <a:spcBef>
                <a:spcPts val="0"/>
              </a:spcBef>
              <a:spcAft>
                <a:spcPts val="0"/>
              </a:spcAft>
              <a:buClr>
                <a:srgbClr val="FFFFFF"/>
              </a:buClr>
              <a:buSzPts val="1300"/>
              <a:buFont typeface="Montserrat"/>
              <a:buChar char="●"/>
            </a:pPr>
            <a:r>
              <a:rPr lang="vi">
                <a:solidFill>
                  <a:srgbClr val="FFFFFF"/>
                </a:solidFill>
                <a:latin typeface="Montserrat"/>
                <a:ea typeface="Montserrat"/>
                <a:cs typeface="Montserrat"/>
                <a:sym typeface="Montserrat"/>
              </a:rPr>
              <a:t>&lt;nav&gt; Định nghĩa link danh mục (navigation).</a:t>
            </a:r>
            <a:endParaRPr>
              <a:solidFill>
                <a:srgbClr val="FFFFFF"/>
              </a:solidFill>
              <a:latin typeface="Montserrat"/>
              <a:ea typeface="Montserrat"/>
              <a:cs typeface="Montserrat"/>
              <a:sym typeface="Montserrat"/>
            </a:endParaRPr>
          </a:p>
          <a:p>
            <a:pPr indent="-311150" lvl="0" marL="457200" rtl="0" algn="l">
              <a:spcBef>
                <a:spcPts val="0"/>
              </a:spcBef>
              <a:spcAft>
                <a:spcPts val="0"/>
              </a:spcAft>
              <a:buClr>
                <a:srgbClr val="FFFFFF"/>
              </a:buClr>
              <a:buSzPts val="1300"/>
              <a:buFont typeface="Montserrat"/>
              <a:buChar char="●"/>
            </a:pPr>
            <a:r>
              <a:rPr lang="vi">
                <a:solidFill>
                  <a:srgbClr val="FFFFFF"/>
                </a:solidFill>
                <a:latin typeface="Montserrat"/>
                <a:ea typeface="Montserrat"/>
                <a:cs typeface="Montserrat"/>
                <a:sym typeface="Montserrat"/>
              </a:rPr>
              <a:t>&lt;time&gt; Xác định thời gian, ngày tháng, hoặc năm sinh.</a:t>
            </a:r>
            <a:endParaRPr>
              <a:solidFill>
                <a:srgbClr val="FFFFFF"/>
              </a:solidFill>
              <a:latin typeface="Montserrat"/>
              <a:ea typeface="Montserrat"/>
              <a:cs typeface="Montserrat"/>
              <a:sym typeface="Montserrat"/>
            </a:endParaRPr>
          </a:p>
          <a:p>
            <a:pPr indent="-311150" lvl="0" marL="457200" rtl="0" algn="l">
              <a:spcBef>
                <a:spcPts val="0"/>
              </a:spcBef>
              <a:spcAft>
                <a:spcPts val="0"/>
              </a:spcAft>
              <a:buClr>
                <a:srgbClr val="FFFFFF"/>
              </a:buClr>
              <a:buSzPts val="1300"/>
              <a:buFont typeface="Montserrat"/>
              <a:buChar char="●"/>
            </a:pPr>
            <a:r>
              <a:rPr lang="vi">
                <a:solidFill>
                  <a:srgbClr val="FFFFFF"/>
                </a:solidFill>
                <a:latin typeface="Montserrat"/>
                <a:ea typeface="Montserrat"/>
                <a:cs typeface="Montserrat"/>
                <a:sym typeface="Montserrat"/>
              </a:rPr>
              <a:t>&lt;video&gt; Xác định một video, chẳng hạn như một đoạn phim hoặc một trường video.</a:t>
            </a:r>
            <a:endParaRPr>
              <a:solidFill>
                <a:srgbClr val="FFFFFF"/>
              </a:solidFill>
              <a:latin typeface="Montserrat"/>
              <a:ea typeface="Montserrat"/>
              <a:cs typeface="Montserrat"/>
              <a:sym typeface="Montserrat"/>
            </a:endParaRPr>
          </a:p>
          <a:p>
            <a:pPr indent="-311150" lvl="0" marL="457200" rtl="0" algn="l">
              <a:spcBef>
                <a:spcPts val="0"/>
              </a:spcBef>
              <a:spcAft>
                <a:spcPts val="0"/>
              </a:spcAft>
              <a:buClr>
                <a:srgbClr val="FFFFFF"/>
              </a:buClr>
              <a:buSzPts val="1300"/>
              <a:buFont typeface="Montserrat"/>
              <a:buChar char="●"/>
            </a:pPr>
            <a:r>
              <a:rPr lang="vi">
                <a:solidFill>
                  <a:srgbClr val="FFFFFF"/>
                </a:solidFill>
                <a:latin typeface="Montserrat"/>
                <a:ea typeface="Montserrat"/>
                <a:cs typeface="Montserrat"/>
                <a:sym typeface="Montserrat"/>
              </a:rPr>
              <a:t>&lt;audio&gt; Định nghĩa âm thanh, như nhạc hay trường audio khác.</a:t>
            </a:r>
            <a:endParaRPr>
              <a:solidFill>
                <a:srgbClr val="FFFFFF"/>
              </a:solidFill>
              <a:latin typeface="Montserrat"/>
              <a:ea typeface="Montserrat"/>
              <a:cs typeface="Montserrat"/>
              <a:sym typeface="Montserrat"/>
            </a:endParaRPr>
          </a:p>
          <a:p>
            <a:pPr indent="-311150" lvl="0" marL="457200" rtl="0" algn="l">
              <a:spcBef>
                <a:spcPts val="0"/>
              </a:spcBef>
              <a:spcAft>
                <a:spcPts val="0"/>
              </a:spcAft>
              <a:buClr>
                <a:srgbClr val="FFFFFF"/>
              </a:buClr>
              <a:buSzPts val="1300"/>
              <a:buFont typeface="Montserrat"/>
              <a:buChar char="●"/>
            </a:pPr>
            <a:r>
              <a:rPr lang="vi">
                <a:solidFill>
                  <a:srgbClr val="FFFFFF"/>
                </a:solidFill>
                <a:latin typeface="Montserrat"/>
                <a:ea typeface="Montserrat"/>
                <a:cs typeface="Montserrat"/>
                <a:sym typeface="Montserrat"/>
              </a:rPr>
              <a:t>&lt;canvas&gt; Được dùng để hiển thị đồ họa.</a:t>
            </a:r>
            <a:endParaRPr>
              <a:solidFill>
                <a:srgbClr val="FFFFFF"/>
              </a:solidFill>
              <a:latin typeface="Montserrat"/>
              <a:ea typeface="Montserrat"/>
              <a:cs typeface="Montserrat"/>
              <a:sym typeface="Montserrat"/>
            </a:endParaRPr>
          </a:p>
          <a:p>
            <a:pPr indent="-311150" lvl="0" marL="457200" rtl="0" algn="l">
              <a:spcBef>
                <a:spcPts val="0"/>
              </a:spcBef>
              <a:spcAft>
                <a:spcPts val="0"/>
              </a:spcAft>
              <a:buClr>
                <a:srgbClr val="FFFFFF"/>
              </a:buClr>
              <a:buSzPts val="1300"/>
              <a:buFont typeface="Montserrat"/>
              <a:buChar char="●"/>
            </a:pPr>
            <a:r>
              <a:rPr lang="vi">
                <a:solidFill>
                  <a:srgbClr val="FFFFFF"/>
                </a:solidFill>
                <a:latin typeface="Montserrat"/>
                <a:ea typeface="Montserrat"/>
                <a:cs typeface="Montserrat"/>
                <a:sym typeface="Montserrat"/>
              </a:rPr>
              <a:t>&lt;article&gt; Định nghĩa một bài viết, một nội dung riêng biệt.</a:t>
            </a:r>
            <a:endParaRPr>
              <a:solidFill>
                <a:srgbClr val="FFFFFF"/>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8"/>
          <p:cNvSpPr txBox="1"/>
          <p:nvPr>
            <p:ph type="ctrTitle"/>
          </p:nvPr>
        </p:nvSpPr>
        <p:spPr>
          <a:xfrm>
            <a:off x="2952900" y="1726625"/>
            <a:ext cx="6191100" cy="144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a:t>Thẻ Form</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9"/>
          <p:cNvSpPr txBox="1"/>
          <p:nvPr>
            <p:ph idx="1" type="body"/>
          </p:nvPr>
        </p:nvSpPr>
        <p:spPr>
          <a:xfrm>
            <a:off x="1258125" y="592050"/>
            <a:ext cx="7644900" cy="455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FFFFFF"/>
              </a:buClr>
              <a:buSzPts val="1300"/>
              <a:buFont typeface="Montserrat"/>
              <a:buChar char="●"/>
            </a:pPr>
            <a:r>
              <a:rPr lang="vi">
                <a:solidFill>
                  <a:srgbClr val="FFFFFF"/>
                </a:solidFill>
                <a:latin typeface="Montserrat"/>
                <a:ea typeface="Montserrat"/>
                <a:cs typeface="Montserrat"/>
                <a:sym typeface="Montserrat"/>
              </a:rPr>
              <a:t>&lt;form&gt; được dùng để tạo một "biểu mẫu" HTML cho người dùng. Dùng để truyền dữ liệu lên máy chủ.</a:t>
            </a:r>
            <a:endParaRPr>
              <a:solidFill>
                <a:srgbClr val="FFFFFF"/>
              </a:solidFill>
              <a:latin typeface="Montserrat"/>
              <a:ea typeface="Montserrat"/>
              <a:cs typeface="Montserrat"/>
              <a:sym typeface="Montserrat"/>
            </a:endParaRPr>
          </a:p>
          <a:p>
            <a:pPr indent="-311150" lvl="0" marL="457200" rtl="0" algn="l">
              <a:spcBef>
                <a:spcPts val="0"/>
              </a:spcBef>
              <a:spcAft>
                <a:spcPts val="0"/>
              </a:spcAft>
              <a:buClr>
                <a:srgbClr val="FFFFFF"/>
              </a:buClr>
              <a:buSzPts val="1300"/>
              <a:buFont typeface="Montserrat"/>
              <a:buChar char="●"/>
            </a:pPr>
            <a:r>
              <a:rPr lang="vi">
                <a:solidFill>
                  <a:srgbClr val="FFFFFF"/>
                </a:solidFill>
                <a:latin typeface="Montserrat"/>
                <a:ea typeface="Montserrat"/>
                <a:cs typeface="Montserrat"/>
                <a:sym typeface="Montserrat"/>
              </a:rPr>
              <a:t>&lt;input&gt; dạng text</a:t>
            </a:r>
            <a:endParaRPr>
              <a:solidFill>
                <a:srgbClr val="FFFFFF"/>
              </a:solidFill>
              <a:latin typeface="Montserrat"/>
              <a:ea typeface="Montserrat"/>
              <a:cs typeface="Montserrat"/>
              <a:sym typeface="Montserrat"/>
            </a:endParaRPr>
          </a:p>
          <a:p>
            <a:pPr indent="-311150" lvl="0" marL="457200" rtl="0" algn="l">
              <a:spcBef>
                <a:spcPts val="0"/>
              </a:spcBef>
              <a:spcAft>
                <a:spcPts val="0"/>
              </a:spcAft>
              <a:buClr>
                <a:srgbClr val="FFFFFF"/>
              </a:buClr>
              <a:buSzPts val="1300"/>
              <a:buFont typeface="Montserrat"/>
              <a:buChar char="●"/>
            </a:pPr>
            <a:r>
              <a:rPr lang="vi">
                <a:solidFill>
                  <a:srgbClr val="FFFFFF"/>
                </a:solidFill>
                <a:latin typeface="Montserrat"/>
                <a:ea typeface="Montserrat"/>
                <a:cs typeface="Montserrat"/>
                <a:sym typeface="Montserrat"/>
              </a:rPr>
              <a:t>&lt;input&gt; dạng email</a:t>
            </a:r>
            <a:endParaRPr>
              <a:solidFill>
                <a:srgbClr val="FFFFFF"/>
              </a:solidFill>
              <a:latin typeface="Montserrat"/>
              <a:ea typeface="Montserrat"/>
              <a:cs typeface="Montserrat"/>
              <a:sym typeface="Montserrat"/>
            </a:endParaRPr>
          </a:p>
          <a:p>
            <a:pPr indent="-311150" lvl="0" marL="457200" rtl="0" algn="l">
              <a:spcBef>
                <a:spcPts val="0"/>
              </a:spcBef>
              <a:spcAft>
                <a:spcPts val="0"/>
              </a:spcAft>
              <a:buClr>
                <a:srgbClr val="FFFFFF"/>
              </a:buClr>
              <a:buSzPts val="1300"/>
              <a:buFont typeface="Montserrat"/>
              <a:buChar char="●"/>
            </a:pPr>
            <a:r>
              <a:rPr lang="vi">
                <a:solidFill>
                  <a:srgbClr val="FFFFFF"/>
                </a:solidFill>
                <a:latin typeface="Montserrat"/>
                <a:ea typeface="Montserrat"/>
                <a:cs typeface="Montserrat"/>
                <a:sym typeface="Montserrat"/>
              </a:rPr>
              <a:t>&lt;input&gt; dạng password</a:t>
            </a:r>
            <a:endParaRPr>
              <a:solidFill>
                <a:srgbClr val="FFFFFF"/>
              </a:solidFill>
              <a:latin typeface="Montserrat"/>
              <a:ea typeface="Montserrat"/>
              <a:cs typeface="Montserrat"/>
              <a:sym typeface="Montserrat"/>
            </a:endParaRPr>
          </a:p>
          <a:p>
            <a:pPr indent="-311150" lvl="0" marL="457200" rtl="0" algn="l">
              <a:spcBef>
                <a:spcPts val="0"/>
              </a:spcBef>
              <a:spcAft>
                <a:spcPts val="0"/>
              </a:spcAft>
              <a:buClr>
                <a:srgbClr val="FFFFFF"/>
              </a:buClr>
              <a:buSzPts val="1300"/>
              <a:buFont typeface="Montserrat"/>
              <a:buChar char="●"/>
            </a:pPr>
            <a:r>
              <a:rPr lang="vi">
                <a:solidFill>
                  <a:srgbClr val="FFFFFF"/>
                </a:solidFill>
                <a:latin typeface="Montserrat"/>
                <a:ea typeface="Montserrat"/>
                <a:cs typeface="Montserrat"/>
                <a:sym typeface="Montserrat"/>
              </a:rPr>
              <a:t>&lt;input&gt; dạng number</a:t>
            </a:r>
            <a:endParaRPr>
              <a:solidFill>
                <a:srgbClr val="FFFFFF"/>
              </a:solidFill>
              <a:latin typeface="Montserrat"/>
              <a:ea typeface="Montserrat"/>
              <a:cs typeface="Montserrat"/>
              <a:sym typeface="Montserrat"/>
            </a:endParaRPr>
          </a:p>
          <a:p>
            <a:pPr indent="-311150" lvl="0" marL="457200" rtl="0" algn="l">
              <a:spcBef>
                <a:spcPts val="0"/>
              </a:spcBef>
              <a:spcAft>
                <a:spcPts val="0"/>
              </a:spcAft>
              <a:buClr>
                <a:srgbClr val="FFFFFF"/>
              </a:buClr>
              <a:buSzPts val="1300"/>
              <a:buFont typeface="Montserrat"/>
              <a:buChar char="●"/>
            </a:pPr>
            <a:r>
              <a:rPr lang="vi">
                <a:solidFill>
                  <a:srgbClr val="FFFFFF"/>
                </a:solidFill>
                <a:latin typeface="Montserrat"/>
                <a:ea typeface="Montserrat"/>
                <a:cs typeface="Montserrat"/>
                <a:sym typeface="Montserrat"/>
              </a:rPr>
              <a:t>&lt;input&gt; dạng radio</a:t>
            </a:r>
            <a:endParaRPr>
              <a:solidFill>
                <a:srgbClr val="FFFFFF"/>
              </a:solidFill>
              <a:latin typeface="Montserrat"/>
              <a:ea typeface="Montserrat"/>
              <a:cs typeface="Montserrat"/>
              <a:sym typeface="Montserrat"/>
            </a:endParaRPr>
          </a:p>
          <a:p>
            <a:pPr indent="-311150" lvl="0" marL="457200" rtl="0" algn="l">
              <a:spcBef>
                <a:spcPts val="0"/>
              </a:spcBef>
              <a:spcAft>
                <a:spcPts val="0"/>
              </a:spcAft>
              <a:buClr>
                <a:srgbClr val="FFFFFF"/>
              </a:buClr>
              <a:buSzPts val="1300"/>
              <a:buFont typeface="Montserrat"/>
              <a:buChar char="●"/>
            </a:pPr>
            <a:r>
              <a:rPr lang="vi">
                <a:solidFill>
                  <a:srgbClr val="FFFFFF"/>
                </a:solidFill>
                <a:latin typeface="Montserrat"/>
                <a:ea typeface="Montserrat"/>
                <a:cs typeface="Montserrat"/>
                <a:sym typeface="Montserrat"/>
              </a:rPr>
              <a:t>&lt;input&gt; dạng checkbox</a:t>
            </a:r>
            <a:endParaRPr>
              <a:solidFill>
                <a:srgbClr val="FFFFFF"/>
              </a:solidFill>
              <a:latin typeface="Montserrat"/>
              <a:ea typeface="Montserrat"/>
              <a:cs typeface="Montserrat"/>
              <a:sym typeface="Montserrat"/>
            </a:endParaRPr>
          </a:p>
          <a:p>
            <a:pPr indent="-311150" lvl="0" marL="457200" rtl="0" algn="l">
              <a:spcBef>
                <a:spcPts val="0"/>
              </a:spcBef>
              <a:spcAft>
                <a:spcPts val="0"/>
              </a:spcAft>
              <a:buClr>
                <a:srgbClr val="FFFFFF"/>
              </a:buClr>
              <a:buSzPts val="1300"/>
              <a:buFont typeface="Montserrat"/>
              <a:buChar char="●"/>
            </a:pPr>
            <a:r>
              <a:rPr lang="vi">
                <a:solidFill>
                  <a:srgbClr val="FFFFFF"/>
                </a:solidFill>
                <a:latin typeface="Montserrat"/>
                <a:ea typeface="Montserrat"/>
                <a:cs typeface="Montserrat"/>
                <a:sym typeface="Montserrat"/>
              </a:rPr>
              <a:t>&lt;input&gt; dạng date/datetime-local</a:t>
            </a:r>
            <a:endParaRPr>
              <a:solidFill>
                <a:srgbClr val="FFFFFF"/>
              </a:solidFill>
              <a:latin typeface="Montserrat"/>
              <a:ea typeface="Montserrat"/>
              <a:cs typeface="Montserrat"/>
              <a:sym typeface="Montserrat"/>
            </a:endParaRPr>
          </a:p>
          <a:p>
            <a:pPr indent="-311150" lvl="0" marL="457200" rtl="0" algn="l">
              <a:spcBef>
                <a:spcPts val="0"/>
              </a:spcBef>
              <a:spcAft>
                <a:spcPts val="0"/>
              </a:spcAft>
              <a:buClr>
                <a:srgbClr val="FFFFFF"/>
              </a:buClr>
              <a:buSzPts val="1300"/>
              <a:buFont typeface="Montserrat"/>
              <a:buChar char="●"/>
            </a:pPr>
            <a:r>
              <a:rPr lang="vi">
                <a:latin typeface="Montserrat"/>
                <a:ea typeface="Montserrat"/>
                <a:cs typeface="Montserrat"/>
                <a:sym typeface="Montserrat"/>
              </a:rPr>
              <a:t>&lt;select&gt; tạo ra một danh sách các lựa chọn</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vi">
                <a:latin typeface="Montserrat"/>
                <a:ea typeface="Montserrat"/>
                <a:cs typeface="Montserrat"/>
                <a:sym typeface="Montserrat"/>
              </a:rPr>
              <a:t>&lt;textarea&gt; tạo ra một vùng văn bản</a:t>
            </a:r>
            <a:endParaRPr>
              <a:latin typeface="Montserrat"/>
              <a:ea typeface="Montserrat"/>
              <a:cs typeface="Montserrat"/>
              <a:sym typeface="Montserrat"/>
            </a:endParaRPr>
          </a:p>
          <a:p>
            <a:pPr indent="-311150" lvl="0" marL="457200" rtl="0" algn="l">
              <a:spcBef>
                <a:spcPts val="0"/>
              </a:spcBef>
              <a:spcAft>
                <a:spcPts val="0"/>
              </a:spcAft>
              <a:buClr>
                <a:srgbClr val="FFFFFF"/>
              </a:buClr>
              <a:buSzPts val="1300"/>
              <a:buFont typeface="Montserrat"/>
              <a:buChar char="●"/>
            </a:pPr>
            <a:r>
              <a:rPr lang="vi">
                <a:solidFill>
                  <a:srgbClr val="FFFFFF"/>
                </a:solidFill>
                <a:latin typeface="Montserrat"/>
                <a:ea typeface="Montserrat"/>
                <a:cs typeface="Montserrat"/>
                <a:sym typeface="Montserrat"/>
              </a:rPr>
              <a:t>&lt;input&gt; dạng submit</a:t>
            </a:r>
            <a:endParaRPr>
              <a:solidFill>
                <a:srgbClr val="FFFFFF"/>
              </a:solidFill>
              <a:latin typeface="Montserrat"/>
              <a:ea typeface="Montserrat"/>
              <a:cs typeface="Montserrat"/>
              <a:sym typeface="Montserrat"/>
            </a:endParaRPr>
          </a:p>
          <a:p>
            <a:pPr indent="-311150" lvl="0" marL="457200" rtl="0" algn="l">
              <a:spcBef>
                <a:spcPts val="0"/>
              </a:spcBef>
              <a:spcAft>
                <a:spcPts val="0"/>
              </a:spcAft>
              <a:buClr>
                <a:srgbClr val="FFFFFF"/>
              </a:buClr>
              <a:buSzPts val="1300"/>
              <a:buFont typeface="Montserrat"/>
              <a:buChar char="●"/>
            </a:pPr>
            <a:r>
              <a:rPr lang="vi">
                <a:solidFill>
                  <a:srgbClr val="FFFFFF"/>
                </a:solidFill>
                <a:latin typeface="Montserrat"/>
                <a:ea typeface="Montserrat"/>
                <a:cs typeface="Montserrat"/>
                <a:sym typeface="Montserrat"/>
              </a:rPr>
              <a:t>&lt;label&gt; định nghĩa nhãn cho thành phần &lt;input /&gt;</a:t>
            </a:r>
            <a:endParaRPr>
              <a:solidFill>
                <a:srgbClr val="FFFFFF"/>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0"/>
          <p:cNvSpPr txBox="1"/>
          <p:nvPr>
            <p:ph type="ctrTitle"/>
          </p:nvPr>
        </p:nvSpPr>
        <p:spPr>
          <a:xfrm>
            <a:off x="2952900" y="1726625"/>
            <a:ext cx="6191100" cy="144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a:t>Thực hành Form</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4"/>
          <p:cNvSpPr txBox="1"/>
          <p:nvPr>
            <p:ph type="ctrTitle"/>
          </p:nvPr>
        </p:nvSpPr>
        <p:spPr>
          <a:xfrm>
            <a:off x="2952900" y="1726625"/>
            <a:ext cx="6191100" cy="144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a:t>Khái niệm</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5"/>
          <p:cNvSpPr txBox="1"/>
          <p:nvPr>
            <p:ph idx="1" type="body"/>
          </p:nvPr>
        </p:nvSpPr>
        <p:spPr>
          <a:xfrm>
            <a:off x="1258125" y="592050"/>
            <a:ext cx="7644900" cy="455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Montserrat"/>
                <a:ea typeface="Montserrat"/>
                <a:cs typeface="Montserrat"/>
                <a:sym typeface="Montserrat"/>
              </a:rPr>
              <a:t>HTML là chữ viết tắt của </a:t>
            </a:r>
            <a:r>
              <a:rPr b="1" lang="vi">
                <a:solidFill>
                  <a:srgbClr val="FF0000"/>
                </a:solidFill>
                <a:latin typeface="Montserrat"/>
                <a:ea typeface="Montserrat"/>
                <a:cs typeface="Montserrat"/>
                <a:sym typeface="Montserrat"/>
              </a:rPr>
              <a:t>Hypertext Markup Language</a:t>
            </a:r>
            <a:r>
              <a:rPr lang="vi">
                <a:latin typeface="Montserrat"/>
                <a:ea typeface="Montserrat"/>
                <a:cs typeface="Montserrat"/>
                <a:sym typeface="Montserrat"/>
              </a:rPr>
              <a:t>.</a:t>
            </a:r>
            <a:endParaRPr>
              <a:latin typeface="Montserrat"/>
              <a:ea typeface="Montserrat"/>
              <a:cs typeface="Montserrat"/>
              <a:sym typeface="Montserrat"/>
            </a:endParaRPr>
          </a:p>
          <a:p>
            <a:pPr indent="0" lvl="0" marL="0" rtl="0" algn="l">
              <a:spcBef>
                <a:spcPts val="1600"/>
              </a:spcBef>
              <a:spcAft>
                <a:spcPts val="0"/>
              </a:spcAft>
              <a:buNone/>
            </a:pPr>
            <a:r>
              <a:rPr lang="vi">
                <a:latin typeface="Montserrat"/>
                <a:ea typeface="Montserrat"/>
                <a:cs typeface="Montserrat"/>
                <a:sym typeface="Montserrat"/>
              </a:rPr>
              <a:t>Nó dùng để định dạng bố cục của 1 website hoặc phần mềm.</a:t>
            </a:r>
            <a:endParaRPr>
              <a:latin typeface="Montserrat"/>
              <a:ea typeface="Montserrat"/>
              <a:cs typeface="Montserrat"/>
              <a:sym typeface="Montserrat"/>
            </a:endParaRPr>
          </a:p>
          <a:p>
            <a:pPr indent="0" lvl="0" marL="0" rtl="0" algn="l">
              <a:spcBef>
                <a:spcPts val="1600"/>
              </a:spcBef>
              <a:spcAft>
                <a:spcPts val="0"/>
              </a:spcAft>
              <a:buNone/>
            </a:pPr>
            <a:r>
              <a:rPr lang="vi">
                <a:latin typeface="Montserrat"/>
                <a:ea typeface="Montserrat"/>
                <a:cs typeface="Montserrat"/>
                <a:sym typeface="Montserrat"/>
              </a:rPr>
              <a:t>Trên một website có thể sẽ chứa nhiều trang và mỗi trang được quy ra là một tài liệu HTML ( HTML document ).</a:t>
            </a:r>
            <a:endParaRPr>
              <a:latin typeface="Montserrat"/>
              <a:ea typeface="Montserrat"/>
              <a:cs typeface="Montserrat"/>
              <a:sym typeface="Montserrat"/>
            </a:endParaRPr>
          </a:p>
          <a:p>
            <a:pPr indent="0" lvl="0" marL="0" rtl="0" algn="l">
              <a:spcBef>
                <a:spcPts val="1600"/>
              </a:spcBef>
              <a:spcAft>
                <a:spcPts val="0"/>
              </a:spcAft>
              <a:buNone/>
            </a:pPr>
            <a:r>
              <a:rPr lang="vi">
                <a:latin typeface="Montserrat"/>
                <a:ea typeface="Montserrat"/>
                <a:cs typeface="Montserrat"/>
                <a:sym typeface="Montserrat"/>
              </a:rPr>
              <a:t>HTML documents là files kết thúc với đuôi .html hay .htm</a:t>
            </a:r>
            <a:endParaRPr>
              <a:latin typeface="Montserrat"/>
              <a:ea typeface="Montserrat"/>
              <a:cs typeface="Montserrat"/>
              <a:sym typeface="Montserrat"/>
            </a:endParaRPr>
          </a:p>
          <a:p>
            <a:pPr indent="0" lvl="0" marL="0" rtl="0" algn="l">
              <a:spcBef>
                <a:spcPts val="1600"/>
              </a:spcBef>
              <a:spcAft>
                <a:spcPts val="0"/>
              </a:spcAft>
              <a:buNone/>
            </a:pPr>
            <a:r>
              <a:rPr lang="vi">
                <a:latin typeface="Montserrat"/>
                <a:ea typeface="Montserrat"/>
                <a:cs typeface="Montserrat"/>
                <a:sym typeface="Montserrat"/>
              </a:rPr>
              <a:t>HTML không phải là ngôn ngữ lập trình, đồng nghĩa với việc nó không thể tạo ra các chức năng “động” được.</a:t>
            </a:r>
            <a:endParaRPr>
              <a:latin typeface="Montserrat"/>
              <a:ea typeface="Montserrat"/>
              <a:cs typeface="Montserrat"/>
              <a:sym typeface="Montserrat"/>
            </a:endParaRPr>
          </a:p>
          <a:p>
            <a:pPr indent="0" lvl="0" marL="0" rtl="0" algn="l">
              <a:spcBef>
                <a:spcPts val="1600"/>
              </a:spcBef>
              <a:spcAft>
                <a:spcPts val="1600"/>
              </a:spcAft>
              <a:buNone/>
            </a:pPr>
            <a:r>
              <a:rPr lang="vi">
                <a:latin typeface="Montserrat"/>
                <a:ea typeface="Montserrat"/>
                <a:cs typeface="Montserrat"/>
                <a:sym typeface="Montserrat"/>
              </a:rPr>
              <a:t>Phiên bản mới nhất hiện tại đang được sử dung là HTML 5. </a:t>
            </a:r>
            <a:endParaRPr>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6"/>
          <p:cNvSpPr txBox="1"/>
          <p:nvPr>
            <p:ph type="ctrTitle"/>
          </p:nvPr>
        </p:nvSpPr>
        <p:spPr>
          <a:xfrm>
            <a:off x="2952900" y="1726625"/>
            <a:ext cx="6191100" cy="144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a:t>Cấu trúc HTML</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7"/>
          <p:cNvSpPr txBox="1"/>
          <p:nvPr>
            <p:ph idx="1" type="body"/>
          </p:nvPr>
        </p:nvSpPr>
        <p:spPr>
          <a:xfrm>
            <a:off x="1258125" y="592050"/>
            <a:ext cx="7644900" cy="455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Montserrat"/>
                <a:ea typeface="Montserrat"/>
                <a:cs typeface="Montserrat"/>
                <a:sym typeface="Montserrat"/>
              </a:rPr>
              <a:t>Phần lớn cấu trúc các thẻ trong HTML luôn được viết dưới dạng thẻ mở và thẻ đóng, trừ những thẻ đặc biệt hoặc những thẻ được viết tắt.</a:t>
            </a:r>
            <a:endParaRPr>
              <a:latin typeface="Montserrat"/>
              <a:ea typeface="Montserrat"/>
              <a:cs typeface="Montserrat"/>
              <a:sym typeface="Montserrat"/>
            </a:endParaRPr>
          </a:p>
          <a:p>
            <a:pPr indent="0" lvl="0" marL="0" rtl="0" algn="l">
              <a:spcBef>
                <a:spcPts val="1600"/>
              </a:spcBef>
              <a:spcAft>
                <a:spcPts val="0"/>
              </a:spcAft>
              <a:buNone/>
            </a:pPr>
            <a:r>
              <a:rPr lang="vi">
                <a:latin typeface="Montserrat"/>
                <a:ea typeface="Montserrat"/>
                <a:cs typeface="Montserrat"/>
                <a:sym typeface="Montserrat"/>
              </a:rPr>
              <a:t>CÁC THẺ ĐỂ TẠO NÊN CẤU TRÚC CỦA FILE HTML:</a:t>
            </a:r>
            <a:endParaRPr>
              <a:latin typeface="Montserrat"/>
              <a:ea typeface="Montserrat"/>
              <a:cs typeface="Montserrat"/>
              <a:sym typeface="Montserrat"/>
            </a:endParaRPr>
          </a:p>
          <a:p>
            <a:pPr indent="-311150" lvl="0" marL="457200" rtl="0" algn="l">
              <a:spcBef>
                <a:spcPts val="1600"/>
              </a:spcBef>
              <a:spcAft>
                <a:spcPts val="0"/>
              </a:spcAft>
              <a:buSzPts val="1300"/>
              <a:buFont typeface="Montserrat"/>
              <a:buChar char="●"/>
            </a:pPr>
            <a:r>
              <a:rPr lang="vi">
                <a:latin typeface="Montserrat"/>
                <a:ea typeface="Montserrat"/>
                <a:cs typeface="Montserrat"/>
                <a:sym typeface="Montserrat"/>
              </a:rPr>
              <a:t>&lt;!doctype html&gt;: Là phần khai báo chỉ cho trình duyệt biết được phiên bản ngôn ngữ đánh dấu (markup language) nào được sử dụng trong trang web.</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vi">
                <a:latin typeface="Montserrat"/>
                <a:ea typeface="Montserrat"/>
                <a:cs typeface="Montserrat"/>
                <a:sym typeface="Montserrat"/>
              </a:rPr>
              <a:t>&lt;html&gt;&lt;/html&gt;: Phần khai báo bắt đầu công việc với HTML.</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vi">
                <a:latin typeface="Montserrat"/>
                <a:ea typeface="Montserrat"/>
                <a:cs typeface="Montserrat"/>
                <a:sym typeface="Montserrat"/>
              </a:rPr>
              <a:t>&lt;head&gt;&lt;/head&gt;: Phần khai báo ban đầu, khai báo về meta, css, javascript…</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vi">
                <a:latin typeface="Montserrat"/>
                <a:ea typeface="Montserrat"/>
                <a:cs typeface="Montserrat"/>
                <a:sym typeface="Montserrat"/>
              </a:rPr>
              <a:t>&lt;body&gt;&lt;/body&gt;: Phần chứa nội dung của trang web, nơi hiển thị nội dung.</a:t>
            </a:r>
            <a:endParaRPr>
              <a:latin typeface="Montserrat"/>
              <a:ea typeface="Montserrat"/>
              <a:cs typeface="Montserrat"/>
              <a:sym typeface="Montserrat"/>
            </a:endParaRPr>
          </a:p>
          <a:p>
            <a:pPr indent="0" lvl="0" marL="0" rtl="0" algn="l">
              <a:spcBef>
                <a:spcPts val="1600"/>
              </a:spcBef>
              <a:spcAft>
                <a:spcPts val="1600"/>
              </a:spcAft>
              <a:buNone/>
            </a:pPr>
            <a:r>
              <a:rPr lang="vi">
                <a:latin typeface="Montserrat"/>
                <a:ea typeface="Montserrat"/>
                <a:cs typeface="Montserrat"/>
                <a:sym typeface="Montserrat"/>
              </a:rPr>
              <a:t>Lưu ý: Thẻ &lt;head&gt; và &lt;body&gt; là con của thẻ &lt;html&gt;</a:t>
            </a:r>
            <a:endParaRPr>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8"/>
          <p:cNvSpPr txBox="1"/>
          <p:nvPr>
            <p:ph type="ctrTitle"/>
          </p:nvPr>
        </p:nvSpPr>
        <p:spPr>
          <a:xfrm>
            <a:off x="2952900" y="1726625"/>
            <a:ext cx="6191100" cy="144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sz="3000"/>
              <a:t>Các thẻ khai báo thông tin web cơ bản</a:t>
            </a:r>
            <a:endParaRPr b="1"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9"/>
          <p:cNvSpPr txBox="1"/>
          <p:nvPr>
            <p:ph idx="1" type="body"/>
          </p:nvPr>
        </p:nvSpPr>
        <p:spPr>
          <a:xfrm>
            <a:off x="1258125" y="592050"/>
            <a:ext cx="7644900" cy="455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rgbClr val="FF0000"/>
                </a:solidFill>
                <a:latin typeface="Montserrat"/>
                <a:ea typeface="Montserrat"/>
                <a:cs typeface="Montserrat"/>
                <a:sym typeface="Montserrat"/>
              </a:rPr>
              <a:t>Cấu trúc:</a:t>
            </a:r>
            <a:endParaRPr sz="1800">
              <a:solidFill>
                <a:srgbClr val="FF0000"/>
              </a:solidFill>
              <a:latin typeface="Montserrat"/>
              <a:ea typeface="Montserrat"/>
              <a:cs typeface="Montserrat"/>
              <a:sym typeface="Montserrat"/>
            </a:endParaRPr>
          </a:p>
          <a:p>
            <a:pPr indent="0" lvl="0" marL="0" rtl="0" algn="l">
              <a:spcBef>
                <a:spcPts val="1600"/>
              </a:spcBef>
              <a:spcAft>
                <a:spcPts val="0"/>
              </a:spcAft>
              <a:buNone/>
            </a:pPr>
            <a:r>
              <a:rPr lang="vi">
                <a:solidFill>
                  <a:srgbClr val="FFFFFF"/>
                </a:solidFill>
                <a:latin typeface="Montserrat"/>
                <a:ea typeface="Montserrat"/>
                <a:cs typeface="Montserrat"/>
                <a:sym typeface="Montserrat"/>
              </a:rPr>
              <a:t>Các khai báo thông tin cho web sẽ được viết trong thẻ &lt;meta /&gt; với cấu trúc như sau:</a:t>
            </a:r>
            <a:endParaRPr>
              <a:solidFill>
                <a:srgbClr val="FFFFFF"/>
              </a:solidFill>
              <a:latin typeface="Montserrat"/>
              <a:ea typeface="Montserrat"/>
              <a:cs typeface="Montserrat"/>
              <a:sym typeface="Montserrat"/>
            </a:endParaRPr>
          </a:p>
          <a:p>
            <a:pPr indent="0" lvl="0" marL="0" rtl="0" algn="l">
              <a:spcBef>
                <a:spcPts val="1600"/>
              </a:spcBef>
              <a:spcAft>
                <a:spcPts val="1600"/>
              </a:spcAft>
              <a:buNone/>
            </a:pPr>
            <a:r>
              <a:rPr lang="vi">
                <a:solidFill>
                  <a:srgbClr val="FFFFFF"/>
                </a:solidFill>
                <a:latin typeface="Montserrat"/>
                <a:ea typeface="Montserrat"/>
                <a:cs typeface="Montserrat"/>
                <a:sym typeface="Montserrat"/>
              </a:rPr>
              <a:t>&lt;meta name=“Tên thuộc tính" content=“Nội dung"/&gt;</a:t>
            </a:r>
            <a:endParaRPr sz="1000">
              <a:solidFill>
                <a:srgbClr val="FFFFFF"/>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0"/>
          <p:cNvSpPr txBox="1"/>
          <p:nvPr>
            <p:ph idx="1" type="body"/>
          </p:nvPr>
        </p:nvSpPr>
        <p:spPr>
          <a:xfrm>
            <a:off x="1258125" y="592050"/>
            <a:ext cx="7644900" cy="455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FFFFFF"/>
                </a:solidFill>
                <a:latin typeface="Montserrat"/>
                <a:ea typeface="Montserrat"/>
                <a:cs typeface="Montserrat"/>
                <a:sym typeface="Montserrat"/>
              </a:rPr>
              <a:t>Thuộc tính charset trong thẻ Meta mục đích để khai báo cho các trình duyệt bảng mã ký tự bên trong trang web, hỗ trợ để đọc được các ngôn ngữ La Tinh, Hán Nôm…</a:t>
            </a:r>
            <a:endParaRPr>
              <a:solidFill>
                <a:srgbClr val="FFFFFF"/>
              </a:solidFill>
              <a:latin typeface="Montserrat"/>
              <a:ea typeface="Montserrat"/>
              <a:cs typeface="Montserrat"/>
              <a:sym typeface="Montserrat"/>
            </a:endParaRPr>
          </a:p>
          <a:p>
            <a:pPr indent="0" lvl="0" marL="0" rtl="0" algn="l">
              <a:spcBef>
                <a:spcPts val="1600"/>
              </a:spcBef>
              <a:spcAft>
                <a:spcPts val="0"/>
              </a:spcAft>
              <a:buNone/>
            </a:pPr>
            <a:r>
              <a:rPr lang="vi">
                <a:solidFill>
                  <a:srgbClr val="FFFFFF"/>
                </a:solidFill>
                <a:latin typeface="Montserrat"/>
                <a:ea typeface="Montserrat"/>
                <a:cs typeface="Montserrat"/>
                <a:sym typeface="Montserrat"/>
              </a:rPr>
              <a:t>Thuộc tính ” title ” : Khai báo thẻ tiêu đề website, tiêu đề này sẽ được hiển thị khi tìm kiếm trên google.</a:t>
            </a:r>
            <a:endParaRPr>
              <a:solidFill>
                <a:srgbClr val="FFFFFF"/>
              </a:solidFill>
              <a:latin typeface="Montserrat"/>
              <a:ea typeface="Montserrat"/>
              <a:cs typeface="Montserrat"/>
              <a:sym typeface="Montserrat"/>
            </a:endParaRPr>
          </a:p>
          <a:p>
            <a:pPr indent="0" lvl="0" marL="0" rtl="0" algn="l">
              <a:spcBef>
                <a:spcPts val="1600"/>
              </a:spcBef>
              <a:spcAft>
                <a:spcPts val="0"/>
              </a:spcAft>
              <a:buNone/>
            </a:pPr>
            <a:r>
              <a:rPr lang="vi">
                <a:solidFill>
                  <a:srgbClr val="FFFFFF"/>
                </a:solidFill>
                <a:latin typeface="Montserrat"/>
                <a:ea typeface="Montserrat"/>
                <a:cs typeface="Montserrat"/>
                <a:sym typeface="Montserrat"/>
              </a:rPr>
              <a:t>Thuộc tính ” author ” : Khai báo tên tác giả của trang web.</a:t>
            </a:r>
            <a:endParaRPr>
              <a:solidFill>
                <a:srgbClr val="FFFFFF"/>
              </a:solidFill>
              <a:latin typeface="Montserrat"/>
              <a:ea typeface="Montserrat"/>
              <a:cs typeface="Montserrat"/>
              <a:sym typeface="Montserrat"/>
            </a:endParaRPr>
          </a:p>
          <a:p>
            <a:pPr indent="0" lvl="0" marL="0" rtl="0" algn="l">
              <a:spcBef>
                <a:spcPts val="1600"/>
              </a:spcBef>
              <a:spcAft>
                <a:spcPts val="0"/>
              </a:spcAft>
              <a:buNone/>
            </a:pPr>
            <a:r>
              <a:rPr lang="vi">
                <a:solidFill>
                  <a:srgbClr val="FFFFFF"/>
                </a:solidFill>
                <a:latin typeface="Montserrat"/>
                <a:ea typeface="Montserrat"/>
                <a:cs typeface="Montserrat"/>
                <a:sym typeface="Montserrat"/>
              </a:rPr>
              <a:t>Thuộc tính ” keyword ” : Khai báo các từ khóa của trang web nhằm giúp các công cụ tìm kiếm định vị được từ khóa của website.</a:t>
            </a:r>
            <a:endParaRPr>
              <a:solidFill>
                <a:srgbClr val="FFFFFF"/>
              </a:solidFill>
              <a:latin typeface="Montserrat"/>
              <a:ea typeface="Montserrat"/>
              <a:cs typeface="Montserrat"/>
              <a:sym typeface="Montserrat"/>
            </a:endParaRPr>
          </a:p>
          <a:p>
            <a:pPr indent="0" lvl="0" marL="0" rtl="0" algn="l">
              <a:spcBef>
                <a:spcPts val="1600"/>
              </a:spcBef>
              <a:spcAft>
                <a:spcPts val="0"/>
              </a:spcAft>
              <a:buNone/>
            </a:pPr>
            <a:r>
              <a:rPr lang="vi">
                <a:solidFill>
                  <a:srgbClr val="FFFFFF"/>
                </a:solidFill>
                <a:latin typeface="Montserrat"/>
                <a:ea typeface="Montserrat"/>
                <a:cs typeface="Montserrat"/>
                <a:sym typeface="Montserrat"/>
              </a:rPr>
              <a:t>Thuộc tính ” description ” : Khai báo mô tả tóm tắt nội dung của trang web, trang web của bạn hoạt động về lĩnh vực gì.</a:t>
            </a:r>
            <a:endParaRPr>
              <a:solidFill>
                <a:srgbClr val="FFFFFF"/>
              </a:solidFill>
              <a:latin typeface="Montserrat"/>
              <a:ea typeface="Montserrat"/>
              <a:cs typeface="Montserrat"/>
              <a:sym typeface="Montserrat"/>
            </a:endParaRPr>
          </a:p>
          <a:p>
            <a:pPr indent="0" lvl="0" marL="0" rtl="0" algn="l">
              <a:spcBef>
                <a:spcPts val="1600"/>
              </a:spcBef>
              <a:spcAft>
                <a:spcPts val="0"/>
              </a:spcAft>
              <a:buNone/>
            </a:pPr>
            <a:r>
              <a:rPr lang="vi">
                <a:solidFill>
                  <a:srgbClr val="FFFFFF"/>
                </a:solidFill>
                <a:latin typeface="Montserrat"/>
                <a:ea typeface="Montserrat"/>
                <a:cs typeface="Montserrat"/>
                <a:sym typeface="Montserrat"/>
              </a:rPr>
              <a:t>Thuộc tính ” robots ” : Khai báo cho công cụ tìm kiếm như google tìm nạp website của bạn khi có bài viết mới, giúp google index bài viết nhanh hơn để lên thứ hạng cao hơn.</a:t>
            </a:r>
            <a:endParaRPr>
              <a:solidFill>
                <a:srgbClr val="FFFFFF"/>
              </a:solidFill>
              <a:latin typeface="Montserrat"/>
              <a:ea typeface="Montserrat"/>
              <a:cs typeface="Montserrat"/>
              <a:sym typeface="Montserrat"/>
            </a:endParaRPr>
          </a:p>
          <a:p>
            <a:pPr indent="0" lvl="0" marL="0" rtl="0" algn="l">
              <a:spcBef>
                <a:spcPts val="1600"/>
              </a:spcBef>
              <a:spcAft>
                <a:spcPts val="1600"/>
              </a:spcAft>
              <a:buNone/>
            </a:pPr>
            <a:r>
              <a:rPr lang="vi">
                <a:solidFill>
                  <a:srgbClr val="FFFFFF"/>
                </a:solidFill>
                <a:latin typeface="Montserrat"/>
                <a:ea typeface="Montserrat"/>
                <a:cs typeface="Montserrat"/>
                <a:sym typeface="Montserrat"/>
              </a:rPr>
              <a:t>Thuộc tính ” language ” : Khai báo ngôn ngữ của website bạn, thẻ này rất cần thiết trong SEO để bộ máy tìm kiếm biết được ngôn ngữ và hướng người dùng vào.</a:t>
            </a:r>
            <a:endParaRPr>
              <a:solidFill>
                <a:srgbClr val="FFFFFF"/>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1"/>
          <p:cNvSpPr txBox="1"/>
          <p:nvPr>
            <p:ph idx="1" type="body"/>
          </p:nvPr>
        </p:nvSpPr>
        <p:spPr>
          <a:xfrm>
            <a:off x="1258125" y="592050"/>
            <a:ext cx="7644900" cy="455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FFFFFF"/>
                </a:solidFill>
                <a:latin typeface="Montserrat"/>
                <a:ea typeface="Montserrat"/>
                <a:cs typeface="Montserrat"/>
                <a:sym typeface="Montserrat"/>
              </a:rPr>
              <a:t>&lt;meta name="title" content="HTML cơ bản - Lesson 1"&gt;</a:t>
            </a:r>
            <a:endParaRPr>
              <a:solidFill>
                <a:srgbClr val="FFFFFF"/>
              </a:solidFill>
              <a:latin typeface="Montserrat"/>
              <a:ea typeface="Montserrat"/>
              <a:cs typeface="Montserrat"/>
              <a:sym typeface="Montserrat"/>
            </a:endParaRPr>
          </a:p>
          <a:p>
            <a:pPr indent="0" lvl="0" marL="0" rtl="0" algn="l">
              <a:spcBef>
                <a:spcPts val="1600"/>
              </a:spcBef>
              <a:spcAft>
                <a:spcPts val="0"/>
              </a:spcAft>
              <a:buNone/>
            </a:pPr>
            <a:r>
              <a:rPr lang="vi">
                <a:solidFill>
                  <a:srgbClr val="FFFFFF"/>
                </a:solidFill>
                <a:latin typeface="Montserrat"/>
                <a:ea typeface="Montserrat"/>
                <a:cs typeface="Montserrat"/>
                <a:sym typeface="Montserrat"/>
              </a:rPr>
              <a:t>&lt;meta name="author" content="Trịnh Hưng"&gt;</a:t>
            </a:r>
            <a:endParaRPr>
              <a:solidFill>
                <a:srgbClr val="FFFFFF"/>
              </a:solidFill>
              <a:latin typeface="Montserrat"/>
              <a:ea typeface="Montserrat"/>
              <a:cs typeface="Montserrat"/>
              <a:sym typeface="Montserrat"/>
            </a:endParaRPr>
          </a:p>
          <a:p>
            <a:pPr indent="0" lvl="0" marL="0" rtl="0" algn="l">
              <a:spcBef>
                <a:spcPts val="1600"/>
              </a:spcBef>
              <a:spcAft>
                <a:spcPts val="0"/>
              </a:spcAft>
              <a:buNone/>
            </a:pPr>
            <a:r>
              <a:rPr lang="vi">
                <a:solidFill>
                  <a:srgbClr val="FFFFFF"/>
                </a:solidFill>
                <a:latin typeface="Montserrat"/>
                <a:ea typeface="Montserrat"/>
                <a:cs typeface="Montserrat"/>
                <a:sym typeface="Montserrat"/>
              </a:rPr>
              <a:t>&lt;meta name="keyword" content="Học HTML/CSS/JS"&gt;</a:t>
            </a:r>
            <a:endParaRPr>
              <a:solidFill>
                <a:srgbClr val="FFFFFF"/>
              </a:solidFill>
              <a:latin typeface="Montserrat"/>
              <a:ea typeface="Montserrat"/>
              <a:cs typeface="Montserrat"/>
              <a:sym typeface="Montserrat"/>
            </a:endParaRPr>
          </a:p>
          <a:p>
            <a:pPr indent="0" lvl="0" marL="0" rtl="0" algn="l">
              <a:spcBef>
                <a:spcPts val="1600"/>
              </a:spcBef>
              <a:spcAft>
                <a:spcPts val="0"/>
              </a:spcAft>
              <a:buNone/>
            </a:pPr>
            <a:r>
              <a:rPr lang="vi">
                <a:solidFill>
                  <a:srgbClr val="FFFFFF"/>
                </a:solidFill>
                <a:latin typeface="Montserrat"/>
                <a:ea typeface="Montserrat"/>
                <a:cs typeface="Montserrat"/>
                <a:sym typeface="Montserrat"/>
              </a:rPr>
              <a:t>&lt;meta name="description" content="Thiết kế website"&gt;</a:t>
            </a:r>
            <a:endParaRPr>
              <a:solidFill>
                <a:srgbClr val="FFFFFF"/>
              </a:solidFill>
              <a:latin typeface="Montserrat"/>
              <a:ea typeface="Montserrat"/>
              <a:cs typeface="Montserrat"/>
              <a:sym typeface="Montserrat"/>
            </a:endParaRPr>
          </a:p>
          <a:p>
            <a:pPr indent="0" lvl="0" marL="0" rtl="0" algn="l">
              <a:spcBef>
                <a:spcPts val="1600"/>
              </a:spcBef>
              <a:spcAft>
                <a:spcPts val="0"/>
              </a:spcAft>
              <a:buNone/>
            </a:pPr>
            <a:r>
              <a:rPr lang="vi">
                <a:solidFill>
                  <a:srgbClr val="FFFFFF"/>
                </a:solidFill>
                <a:latin typeface="Montserrat"/>
                <a:ea typeface="Montserrat"/>
                <a:cs typeface="Montserrat"/>
                <a:sym typeface="Montserrat"/>
              </a:rPr>
              <a:t>&lt;meta name="robots" content="index, follow"&gt;</a:t>
            </a:r>
            <a:endParaRPr>
              <a:solidFill>
                <a:srgbClr val="FFFFFF"/>
              </a:solidFill>
              <a:latin typeface="Montserrat"/>
              <a:ea typeface="Montserrat"/>
              <a:cs typeface="Montserrat"/>
              <a:sym typeface="Montserrat"/>
            </a:endParaRPr>
          </a:p>
          <a:p>
            <a:pPr indent="0" lvl="0" marL="0" rtl="0" algn="l">
              <a:spcBef>
                <a:spcPts val="1600"/>
              </a:spcBef>
              <a:spcAft>
                <a:spcPts val="0"/>
              </a:spcAft>
              <a:buNone/>
            </a:pPr>
            <a:r>
              <a:rPr lang="vi">
                <a:solidFill>
                  <a:srgbClr val="FFFFFF"/>
                </a:solidFill>
                <a:latin typeface="Montserrat"/>
                <a:ea typeface="Montserrat"/>
                <a:cs typeface="Montserrat"/>
                <a:sym typeface="Montserrat"/>
              </a:rPr>
              <a:t>&lt;meta http-equiv="content-language" content="english"/&gt;</a:t>
            </a:r>
            <a:endParaRPr>
              <a:solidFill>
                <a:srgbClr val="FFFFFF"/>
              </a:solidFill>
              <a:latin typeface="Montserrat"/>
              <a:ea typeface="Montserrat"/>
              <a:cs typeface="Montserrat"/>
              <a:sym typeface="Montserrat"/>
            </a:endParaRPr>
          </a:p>
          <a:p>
            <a:pPr indent="0" lvl="0" marL="0" rtl="0" algn="l">
              <a:spcBef>
                <a:spcPts val="1600"/>
              </a:spcBef>
              <a:spcAft>
                <a:spcPts val="1600"/>
              </a:spcAft>
              <a:buNone/>
            </a:pPr>
            <a:r>
              <a:rPr lang="vi">
                <a:solidFill>
                  <a:srgbClr val="FFFFFF"/>
                </a:solidFill>
                <a:latin typeface="Montserrat"/>
                <a:ea typeface="Montserrat"/>
                <a:cs typeface="Montserrat"/>
                <a:sym typeface="Montserrat"/>
              </a:rPr>
              <a:t>&lt;meta charset="UTF-8"&gt;</a:t>
            </a:r>
            <a:endParaRPr>
              <a:solidFill>
                <a:srgbClr val="FFFFFF"/>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