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ba84918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ba84918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ba8491857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a849185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ba8491857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a8491857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ba84918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ba84918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ba849185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ba849185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ba8491857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ba8491857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ba8491857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ba8491857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ba8491857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ba8491857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ba849185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ba849185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ba8491857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ba849185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Bootstrap 4</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Thực hành</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Khái niệm</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Montserrat"/>
                <a:ea typeface="Montserrat"/>
                <a:cs typeface="Montserrat"/>
                <a:sym typeface="Montserrat"/>
              </a:rPr>
              <a:t>Bootstrap 4 (viết tắt là BS4) là phiên bản mới của Bootstrap, là framework HTML, CSS và JavaScript phổ biến nhất để thiết kế web đáp ứng, ưu tiên trên nền tảng di động. Tương tự như Bootstrap 3, Bootstrap 4 hoàn toàn miễn phí tải về và tự do sử dụng.</a:t>
            </a:r>
            <a:endParaRPr>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Dễ dùng: bất cứ ai với kiến thức cơ bản về HTML và CSS đều cũng có thể sử dụng Bootstrap</a:t>
            </a:r>
            <a:endParaRPr>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Các tính năng đáp ứng: CSS đáp ứng của Bootstrap thích hợp với điện thoại, máy tính bảng và máy tính để bàn. </a:t>
            </a:r>
            <a:endParaRPr>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Tiếp cận ưu tiên thiết bị di động đầu tiên: Trong Bootstrap, các phong cách điện thoại di động là một phần của framework lõi. </a:t>
            </a:r>
            <a:endParaRPr>
              <a:latin typeface="Montserrat"/>
              <a:ea typeface="Montserrat"/>
              <a:cs typeface="Montserrat"/>
              <a:sym typeface="Montserrat"/>
            </a:endParaRPr>
          </a:p>
          <a:p>
            <a:pPr indent="0" lvl="0" marL="0" rtl="0" algn="l">
              <a:spcBef>
                <a:spcPts val="1600"/>
              </a:spcBef>
              <a:spcAft>
                <a:spcPts val="1600"/>
              </a:spcAft>
              <a:buNone/>
            </a:pPr>
            <a:r>
              <a:rPr lang="vi">
                <a:latin typeface="Montserrat"/>
                <a:ea typeface="Montserrat"/>
                <a:cs typeface="Montserrat"/>
                <a:sym typeface="Montserrat"/>
              </a:rPr>
              <a:t>Tương thích trình duyệt: Bootstrap 4 tương thích với các trình duyệt hiện đại (Chrome, Firefox, Internet Explorer 10+, Edge, Safari, and Opera).</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Cài đặt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Xây dựng giao diện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FFFFFF"/>
                </a:solidFill>
                <a:latin typeface="Montserrat"/>
                <a:ea typeface="Montserrat"/>
                <a:cs typeface="Montserrat"/>
                <a:sym typeface="Montserrat"/>
              </a:rPr>
              <a:t>lưu ý: </a:t>
            </a:r>
            <a:r>
              <a:rPr b="1" lang="vi">
                <a:solidFill>
                  <a:srgbClr val="FFFFFF"/>
                </a:solidFill>
                <a:highlight>
                  <a:srgbClr val="FF0000"/>
                </a:highlight>
                <a:latin typeface="Montserrat"/>
                <a:ea typeface="Montserrat"/>
                <a:cs typeface="Montserrat"/>
                <a:sym typeface="Montserrat"/>
              </a:rPr>
              <a:t>meta viewport</a:t>
            </a:r>
            <a:endParaRPr b="1">
              <a:solidFill>
                <a:srgbClr val="FFFFFF"/>
              </a:solidFill>
              <a:highlight>
                <a:srgbClr val="FF0000"/>
              </a:highlight>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TẠO VÙNG CHỨA:</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Vùng chứa là vùng chứa toàn bộ giao diện website. Theo cách thiết kế website cũ, vùng chứa chính là thẻ div chính bao toàn bộ nội dung website. Không khác gì BS3, BS4 cũng chứa 2 dạng vùng chứa:</a:t>
            </a:r>
            <a:endParaRPr>
              <a:solidFill>
                <a:srgbClr val="FFFFFF"/>
              </a:solidFill>
              <a:latin typeface="Montserrat"/>
              <a:ea typeface="Montserrat"/>
              <a:cs typeface="Montserrat"/>
              <a:sym typeface="Montserrat"/>
            </a:endParaRPr>
          </a:p>
          <a:p>
            <a:pPr indent="-311150" lvl="0" marL="457200" rtl="0" algn="l">
              <a:spcBef>
                <a:spcPts val="160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Lớp .container cung cấp vùng chứa có độ rộng cố định.</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Lớp .container-fluid cung cấp độ rộng toàn phần, tùy theo kích thước màn hình.</a:t>
            </a:r>
            <a:endParaRPr>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Hệ thống lưới</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Bootstrap 4 cũng có hệ thống lưới 12 cột. Nếu bạn không muốn dùng 12 cột riêng lẻ, bạn có thể gom nhiều cột lại thành một cột rộng hơn.</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Hệ thống lưới có tính đáp ứng, các cột sẽ tự động sắp xếp lại tùy theo kích thước màn hình. Bạn hãy chắn chắn tổng các cột phải là 12 hoặc ít hơn.</a:t>
            </a:r>
            <a:endParaRPr>
              <a:solidFill>
                <a:srgbClr val="FFFFFF"/>
              </a:solidFill>
              <a:latin typeface="Montserrat"/>
              <a:ea typeface="Montserrat"/>
              <a:cs typeface="Montserrat"/>
              <a:sym typeface="Montserrat"/>
            </a:endParaRPr>
          </a:p>
          <a:p>
            <a:pPr indent="0" lvl="0" marL="0" rtl="0" algn="l">
              <a:spcBef>
                <a:spcPts val="1600"/>
              </a:spcBef>
              <a:spcAft>
                <a:spcPts val="1600"/>
              </a:spcAft>
              <a:buNone/>
            </a:pPr>
            <a:r>
              <a:t/>
            </a:r>
            <a:endParaRPr>
              <a:solidFill>
                <a:srgbClr val="FFFFFF"/>
              </a:solidFill>
              <a:latin typeface="Montserrat"/>
              <a:ea typeface="Montserrat"/>
              <a:cs typeface="Montserrat"/>
              <a:sym typeface="Montserrat"/>
            </a:endParaRPr>
          </a:p>
        </p:txBody>
      </p:sp>
      <p:pic>
        <p:nvPicPr>
          <p:cNvPr id="170" name="Google Shape;170;p20"/>
          <p:cNvPicPr preferRelativeResize="0"/>
          <p:nvPr/>
        </p:nvPicPr>
        <p:blipFill>
          <a:blip r:embed="rId3">
            <a:alphaModFix/>
          </a:blip>
          <a:stretch>
            <a:fillRect/>
          </a:stretch>
        </p:blipFill>
        <p:spPr>
          <a:xfrm>
            <a:off x="120488" y="1961025"/>
            <a:ext cx="8903026" cy="28033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FFFFFF"/>
                </a:solidFill>
                <a:latin typeface="Montserrat"/>
                <a:ea typeface="Montserrat"/>
                <a:cs typeface="Montserrat"/>
                <a:sym typeface="Montserrat"/>
              </a:rPr>
              <a:t>Bootstrap 4 là hệ thống lưới có 5 lớp.</a:t>
            </a:r>
            <a:endParaRPr>
              <a:solidFill>
                <a:srgbClr val="FFFFFF"/>
              </a:solidFill>
              <a:latin typeface="Montserrat"/>
              <a:ea typeface="Montserrat"/>
              <a:cs typeface="Montserrat"/>
              <a:sym typeface="Montserrat"/>
            </a:endParaRPr>
          </a:p>
          <a:p>
            <a:pPr indent="-311150" lvl="0" marL="457200" rtl="0" algn="l">
              <a:spcBef>
                <a:spcPts val="160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.col- (thiết bị cực nhỏ – độ rộng màn hình ít hơn 576px)</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.col-sm- (thiết bị nhỏ – kích thước màn hình &gt;= 576px)</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.col-md- (thiết bị trung bình – kích thước màn hình &gt;= 768px)</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.col-lg- (thiết bị lớn – kích thước màn hình &gt;= 992px)</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.col-xl- (thiết bị siêu lớn – kích thước màn hình &gt;= 1200px)</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Để định nghĩa một lưới BS4, định nghĩa thẻ div với lớp </a:t>
            </a:r>
            <a:r>
              <a:rPr lang="vi">
                <a:solidFill>
                  <a:srgbClr val="FF0000"/>
                </a:solidFill>
                <a:latin typeface="Montserrat"/>
                <a:ea typeface="Montserrat"/>
                <a:cs typeface="Montserrat"/>
                <a:sym typeface="Montserrat"/>
              </a:rPr>
              <a:t>.row</a:t>
            </a:r>
            <a:r>
              <a:rPr lang="vi">
                <a:solidFill>
                  <a:srgbClr val="FFFFFF"/>
                </a:solidFill>
                <a:latin typeface="Montserrat"/>
                <a:ea typeface="Montserrat"/>
                <a:cs typeface="Montserrat"/>
                <a:sym typeface="Montserrat"/>
              </a:rPr>
              <a:t> ở ngoài, bên trong là các thẻ div với các lớp </a:t>
            </a:r>
            <a:r>
              <a:rPr lang="vi">
                <a:solidFill>
                  <a:srgbClr val="FF0000"/>
                </a:solidFill>
                <a:latin typeface="Montserrat"/>
                <a:ea typeface="Montserrat"/>
                <a:cs typeface="Montserrat"/>
                <a:sym typeface="Montserrat"/>
              </a:rPr>
              <a:t>.col-*-*</a:t>
            </a:r>
            <a:r>
              <a:rPr lang="vi">
                <a:solidFill>
                  <a:srgbClr val="FFFFFF"/>
                </a:solidFill>
                <a:latin typeface="Montserrat"/>
                <a:ea typeface="Montserrat"/>
                <a:cs typeface="Montserrat"/>
                <a:sym typeface="Montserrat"/>
              </a:rPr>
              <a:t> định nghĩa cách hiển thị ở các kích thước màn hình.</a:t>
            </a:r>
            <a:endParaRPr>
              <a:solidFill>
                <a:srgbClr val="FFFFFF"/>
              </a:solidFill>
              <a:latin typeface="Montserrat"/>
              <a:ea typeface="Montserrat"/>
              <a:cs typeface="Montserrat"/>
              <a:sym typeface="Montserrat"/>
            </a:endParaRPr>
          </a:p>
          <a:p>
            <a:pPr indent="0" lvl="0" marL="0" marR="152400" rtl="0" algn="l">
              <a:spcBef>
                <a:spcPts val="1600"/>
              </a:spcBef>
              <a:spcAft>
                <a:spcPts val="0"/>
              </a:spcAft>
              <a:buNone/>
            </a:pPr>
            <a:r>
              <a:rPr lang="vi" sz="1200">
                <a:solidFill>
                  <a:srgbClr val="000000"/>
                </a:solidFill>
                <a:highlight>
                  <a:srgbClr val="FFFFFF"/>
                </a:highlight>
                <a:latin typeface="Courier New"/>
                <a:ea typeface="Courier New"/>
                <a:cs typeface="Courier New"/>
                <a:sym typeface="Courier New"/>
              </a:rPr>
              <a:t>&lt;div class="row"&gt;</a:t>
            </a:r>
            <a:endParaRPr sz="1200">
              <a:solidFill>
                <a:srgbClr val="000000"/>
              </a:solidFill>
              <a:highlight>
                <a:srgbClr val="FFFFFF"/>
              </a:highlight>
              <a:latin typeface="Courier New"/>
              <a:ea typeface="Courier New"/>
              <a:cs typeface="Courier New"/>
              <a:sym typeface="Courier New"/>
            </a:endParaRPr>
          </a:p>
          <a:p>
            <a:pPr indent="304800" lvl="0" marL="152400" marR="152400" rtl="0" algn="l">
              <a:spcBef>
                <a:spcPts val="0"/>
              </a:spcBef>
              <a:spcAft>
                <a:spcPts val="0"/>
              </a:spcAft>
              <a:buNone/>
            </a:pPr>
            <a:r>
              <a:rPr lang="vi" sz="1200">
                <a:solidFill>
                  <a:srgbClr val="000000"/>
                </a:solidFill>
                <a:highlight>
                  <a:srgbClr val="FFFFFF"/>
                </a:highlight>
                <a:latin typeface="Courier New"/>
                <a:ea typeface="Courier New"/>
                <a:cs typeface="Courier New"/>
                <a:sym typeface="Courier New"/>
              </a:rPr>
              <a:t>&lt;div class="col-*-*"&gt;&lt;/div&gt;</a:t>
            </a:r>
            <a:endParaRPr sz="1200">
              <a:solidFill>
                <a:srgbClr val="000000"/>
              </a:solidFill>
              <a:highlight>
                <a:srgbClr val="FFFFFF"/>
              </a:highlight>
              <a:latin typeface="Courier New"/>
              <a:ea typeface="Courier New"/>
              <a:cs typeface="Courier New"/>
              <a:sym typeface="Courier New"/>
            </a:endParaRPr>
          </a:p>
          <a:p>
            <a:pPr indent="304800" lvl="0" marL="152400" marR="152400" rtl="0" algn="l">
              <a:spcBef>
                <a:spcPts val="0"/>
              </a:spcBef>
              <a:spcAft>
                <a:spcPts val="0"/>
              </a:spcAft>
              <a:buNone/>
            </a:pPr>
            <a:r>
              <a:rPr lang="vi" sz="1200">
                <a:solidFill>
                  <a:srgbClr val="000000"/>
                </a:solidFill>
                <a:highlight>
                  <a:srgbClr val="FFFFFF"/>
                </a:highlight>
                <a:latin typeface="Courier New"/>
                <a:ea typeface="Courier New"/>
                <a:cs typeface="Courier New"/>
                <a:sym typeface="Courier New"/>
              </a:rPr>
              <a:t>&lt;div class="col-*-*"&gt;&lt;/div&gt;</a:t>
            </a:r>
            <a:endParaRPr sz="1200">
              <a:solidFill>
                <a:srgbClr val="000000"/>
              </a:solidFill>
              <a:highlight>
                <a:srgbClr val="FFFFFF"/>
              </a:highlight>
              <a:latin typeface="Courier New"/>
              <a:ea typeface="Courier New"/>
              <a:cs typeface="Courier New"/>
              <a:sym typeface="Courier New"/>
            </a:endParaRPr>
          </a:p>
          <a:p>
            <a:pPr indent="304800" lvl="0" marL="152400" marR="152400" rtl="0" algn="l">
              <a:spcBef>
                <a:spcPts val="0"/>
              </a:spcBef>
              <a:spcAft>
                <a:spcPts val="0"/>
              </a:spcAft>
              <a:buNone/>
            </a:pPr>
            <a:r>
              <a:rPr lang="vi" sz="1200">
                <a:solidFill>
                  <a:srgbClr val="000000"/>
                </a:solidFill>
                <a:highlight>
                  <a:srgbClr val="FFFFFF"/>
                </a:highlight>
                <a:latin typeface="Courier New"/>
                <a:ea typeface="Courier New"/>
                <a:cs typeface="Courier New"/>
                <a:sym typeface="Courier New"/>
              </a:rPr>
              <a:t>&lt;div class="col-*-*"&gt;&lt;/div&gt;</a:t>
            </a:r>
            <a:endParaRPr sz="1200">
              <a:solidFill>
                <a:srgbClr val="000000"/>
              </a:solidFill>
              <a:highlight>
                <a:srgbClr val="FFFFFF"/>
              </a:highlight>
              <a:latin typeface="Courier New"/>
              <a:ea typeface="Courier New"/>
              <a:cs typeface="Courier New"/>
              <a:sym typeface="Courier New"/>
            </a:endParaRPr>
          </a:p>
          <a:p>
            <a:pPr indent="0" lvl="0" marL="0" marR="152400" rtl="0" algn="l">
              <a:spcBef>
                <a:spcPts val="0"/>
              </a:spcBef>
              <a:spcAft>
                <a:spcPts val="0"/>
              </a:spcAft>
              <a:buNone/>
            </a:pPr>
            <a:r>
              <a:rPr lang="vi" sz="1200">
                <a:solidFill>
                  <a:srgbClr val="000000"/>
                </a:solidFill>
                <a:highlight>
                  <a:srgbClr val="FFFFFF"/>
                </a:highlight>
                <a:latin typeface="Courier New"/>
                <a:ea typeface="Courier New"/>
                <a:cs typeface="Courier New"/>
                <a:sym typeface="Courier New"/>
              </a:rPr>
              <a:t>&lt;/div&gt;</a:t>
            </a:r>
            <a:endParaRPr sz="12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1600"/>
              </a:spcBef>
              <a:spcAft>
                <a:spcPts val="160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