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3" r:id="rId5"/>
    <p:sldId id="260" r:id="rId6"/>
    <p:sldId id="269" r:id="rId7"/>
    <p:sldId id="284" r:id="rId8"/>
    <p:sldId id="285" r:id="rId9"/>
    <p:sldId id="286" r:id="rId10"/>
    <p:sldId id="287" r:id="rId11"/>
    <p:sldId id="288" r:id="rId12"/>
    <p:sldId id="289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explosion val="6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5A0-4D08-B4CB-473E33CE814B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31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7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49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11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252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02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2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90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1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xmlns="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xmlns="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xmlns="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xmlns="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xmlns="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xmlns="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xmlns="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xmlns="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xmlns="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xmlns="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xmlns="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xmlns="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51.svg"/><Relationship Id="rId9" Type="http://schemas.openxmlformats.org/officeDocument/2006/relationships/image" Target="../media/image5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061" y="3125117"/>
            <a:ext cx="4099187" cy="2078700"/>
          </a:xfrm>
        </p:spPr>
        <p:txBody>
          <a:bodyPr/>
          <a:lstStyle/>
          <a:p>
            <a:r>
              <a:rPr lang="en-US" sz="6600" dirty="0" err="1" smtClean="0"/>
              <a:t>APPIum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0347" y="5571642"/>
            <a:ext cx="5651653" cy="1048939"/>
          </a:xfrm>
        </p:spPr>
        <p:txBody>
          <a:bodyPr/>
          <a:lstStyle/>
          <a:p>
            <a:pPr algn="ctr"/>
            <a:r>
              <a:rPr lang="en-US" sz="2800" cap="none" noProof="1" smtClean="0"/>
              <a:t>Automation test for Mobile App using Appium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178A0520-36DB-4CF2-AE3A-5DFDAF9E6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3" y="1143000"/>
            <a:ext cx="5563994" cy="4572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DAE98AA7-EEC8-4349-B75F-8C7B0A80C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477B249B-6BEA-434A-BC3B-4AD29BAA51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085420" y="973200"/>
            <a:ext cx="985859" cy="97285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9172D952-E964-4C1C-8560-9E3363212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3240284" y="4310354"/>
            <a:ext cx="985859" cy="97285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A83BEAAC-1010-4C46-BBDE-3A328DBB8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085420" y="4310354"/>
            <a:ext cx="985859" cy="97285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9FB1F0B7-718A-49B0-BF43-C972DC25B2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3240284" y="973200"/>
            <a:ext cx="985859" cy="97285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xmlns="" id="{78FA785D-9264-466B-AEAA-8E2A8AC23BFF}"/>
              </a:ext>
            </a:extLst>
          </p:cNvPr>
          <p:cNvGrpSpPr/>
          <p:nvPr/>
        </p:nvGrpSpPr>
        <p:grpSpPr>
          <a:xfrm>
            <a:off x="1534586" y="1158373"/>
            <a:ext cx="2456706" cy="1919914"/>
            <a:chOff x="635303" y="993330"/>
            <a:chExt cx="2456706" cy="191991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xmlns="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219658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xmlns="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78986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3" name="Graphic 12" descr="Network" title="Placeholder Icon">
              <a:extLst>
                <a:ext uri="{FF2B5EF4-FFF2-40B4-BE49-F238E27FC236}">
                  <a16:creationId xmlns:a16="http://schemas.microsoft.com/office/drawing/2014/main" xmlns="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98EBE49-96A3-40F1-8428-4AF4B4291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32959" y="1805534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xmlns="" id="{990D619C-FBD3-434E-BFD3-36EFCE176C70}"/>
              </a:ext>
            </a:extLst>
          </p:cNvPr>
          <p:cNvGrpSpPr/>
          <p:nvPr/>
        </p:nvGrpSpPr>
        <p:grpSpPr>
          <a:xfrm>
            <a:off x="1345045" y="4610045"/>
            <a:ext cx="2646247" cy="1841390"/>
            <a:chOff x="428369" y="2759296"/>
            <a:chExt cx="2646247" cy="184139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xmlns="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88403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xmlns="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7730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Newspaper" title="Placeholder Icon">
              <a:extLst>
                <a:ext uri="{FF2B5EF4-FFF2-40B4-BE49-F238E27FC236}">
                  <a16:creationId xmlns:a16="http://schemas.microsoft.com/office/drawing/2014/main" xmlns="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5ADA92C-D40B-46C7-9ACC-07A371CA5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 flipV="1">
            <a:off x="4135238" y="4986109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xmlns="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17839"/>
              </p:ext>
            </p:extLst>
          </p:nvPr>
        </p:nvGraphicFramePr>
        <p:xfrm>
          <a:off x="3861992" y="2192246"/>
          <a:ext cx="4468016" cy="301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xmlns="" id="{B1EA58AE-DF29-4AFB-8B2D-5941C37C8B1C}"/>
              </a:ext>
            </a:extLst>
          </p:cNvPr>
          <p:cNvGrpSpPr/>
          <p:nvPr/>
        </p:nvGrpSpPr>
        <p:grpSpPr>
          <a:xfrm>
            <a:off x="8300141" y="1185681"/>
            <a:ext cx="2391394" cy="1896014"/>
            <a:chOff x="635303" y="4653927"/>
            <a:chExt cx="2391394" cy="1896014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xmlns="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833286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xmlns="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426557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7" name="Graphic 16" descr="Satellite" title="Placeholder Icon">
              <a:extLst>
                <a:ext uri="{FF2B5EF4-FFF2-40B4-BE49-F238E27FC236}">
                  <a16:creationId xmlns:a16="http://schemas.microsoft.com/office/drawing/2014/main" xmlns="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86F7A2F-659A-4006-8D19-8ED4E02D5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323259" y="1827903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xmlns="" id="{059A3F79-6A32-438A-BEFD-DD7037DBEFCC}"/>
              </a:ext>
            </a:extLst>
          </p:cNvPr>
          <p:cNvGrpSpPr/>
          <p:nvPr/>
        </p:nvGrpSpPr>
        <p:grpSpPr>
          <a:xfrm>
            <a:off x="8300141" y="4498537"/>
            <a:ext cx="2778261" cy="2132541"/>
            <a:chOff x="8881417" y="2193156"/>
            <a:chExt cx="2778261" cy="2132541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xmlns="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421107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xmlns="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3014378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9" name="Graphic 8" descr="Bullseye" title="Placeholder Icon">
              <a:extLst>
                <a:ext uri="{FF2B5EF4-FFF2-40B4-BE49-F238E27FC236}">
                  <a16:creationId xmlns:a16="http://schemas.microsoft.com/office/drawing/2014/main" xmlns="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881417" y="2193156"/>
              <a:ext cx="567771" cy="56777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1D62F4C-F7AD-49CD-8499-3FBAD8FFF4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V="1">
            <a:off x="7379398" y="4984320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BCC787-1A83-470D-B4AB-87F5237EA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xmlns="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65727" y="3149061"/>
            <a:ext cx="3863221" cy="720000"/>
          </a:xfrm>
        </p:spPr>
        <p:txBody>
          <a:bodyPr/>
          <a:lstStyle/>
          <a:p>
            <a:r>
              <a:rPr lang="en-US" sz="5400" dirty="0" smtClean="0"/>
              <a:t>CONTENT</a:t>
            </a:r>
            <a:endParaRPr lang="en-US" sz="5400" dirty="0"/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:a16="http://schemas.microsoft.com/office/drawing/2014/main" xmlns="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87C2AC9A-0FD0-4DA8-99B4-C440A1D15DA4}"/>
              </a:ext>
            </a:extLst>
          </p:cNvPr>
          <p:cNvSpPr txBox="1">
            <a:spLocks/>
          </p:cNvSpPr>
          <p:nvPr/>
        </p:nvSpPr>
        <p:spPr bwMode="gray">
          <a:xfrm>
            <a:off x="336543" y="1492474"/>
            <a:ext cx="3863221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1. What is </a:t>
            </a:r>
            <a:r>
              <a:rPr lang="en-US" sz="4000" dirty="0" err="1" smtClean="0">
                <a:solidFill>
                  <a:schemeClr val="tx1"/>
                </a:solidFill>
              </a:rPr>
              <a:t>Appium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87C2AC9A-0FD0-4DA8-99B4-C440A1D15DA4}"/>
              </a:ext>
            </a:extLst>
          </p:cNvPr>
          <p:cNvSpPr txBox="1">
            <a:spLocks/>
          </p:cNvSpPr>
          <p:nvPr/>
        </p:nvSpPr>
        <p:spPr bwMode="gray">
          <a:xfrm>
            <a:off x="336543" y="2360740"/>
            <a:ext cx="6195172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2. How </a:t>
            </a:r>
            <a:r>
              <a:rPr lang="en-US" sz="4000" dirty="0" err="1" smtClean="0">
                <a:solidFill>
                  <a:schemeClr val="tx1"/>
                </a:solidFill>
              </a:rPr>
              <a:t>Appium</a:t>
            </a:r>
            <a:r>
              <a:rPr lang="en-US" sz="4000" dirty="0" smtClean="0">
                <a:solidFill>
                  <a:schemeClr val="tx1"/>
                </a:solidFill>
              </a:rPr>
              <a:t> Work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87C2AC9A-0FD0-4DA8-99B4-C440A1D15DA4}"/>
              </a:ext>
            </a:extLst>
          </p:cNvPr>
          <p:cNvSpPr txBox="1">
            <a:spLocks/>
          </p:cNvSpPr>
          <p:nvPr/>
        </p:nvSpPr>
        <p:spPr bwMode="gray">
          <a:xfrm>
            <a:off x="336543" y="3229006"/>
            <a:ext cx="6195172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. </a:t>
            </a:r>
            <a:r>
              <a:rPr lang="en-US" sz="4000" dirty="0" err="1" smtClean="0">
                <a:solidFill>
                  <a:schemeClr val="tx1"/>
                </a:solidFill>
              </a:rPr>
              <a:t>Appium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on Android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xmlns="" id="{87C2AC9A-0FD0-4DA8-99B4-C440A1D15DA4}"/>
              </a:ext>
            </a:extLst>
          </p:cNvPr>
          <p:cNvSpPr txBox="1">
            <a:spLocks/>
          </p:cNvSpPr>
          <p:nvPr/>
        </p:nvSpPr>
        <p:spPr bwMode="gray">
          <a:xfrm>
            <a:off x="336543" y="4097272"/>
            <a:ext cx="6195172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/>
                </a:solidFill>
              </a:rPr>
              <a:t>4</a:t>
            </a:r>
            <a:r>
              <a:rPr lang="en-US" sz="4000" dirty="0" smtClean="0">
                <a:solidFill>
                  <a:schemeClr val="tx1"/>
                </a:solidFill>
              </a:rPr>
              <a:t>.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tx1"/>
                </a:solidFill>
              </a:rPr>
              <a:t>Limitations of </a:t>
            </a:r>
            <a:r>
              <a:rPr lang="en-US" sz="4000" dirty="0" err="1">
                <a:solidFill>
                  <a:schemeClr val="tx1"/>
                </a:solidFill>
              </a:rPr>
              <a:t>Appium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 smtClean="0"/>
              <a:t>1. </a:t>
            </a:r>
            <a:r>
              <a:rPr lang="en-US" sz="4000" dirty="0" smtClean="0"/>
              <a:t>What is </a:t>
            </a:r>
            <a:r>
              <a:rPr lang="en-US" sz="4000" dirty="0" err="1" smtClean="0"/>
              <a:t>Appium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198304" y="864000"/>
            <a:ext cx="11069610" cy="287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0" dirty="0"/>
              <a:t>- </a:t>
            </a:r>
            <a:r>
              <a:rPr lang="en-US" b="0" dirty="0" err="1"/>
              <a:t>Appium</a:t>
            </a:r>
            <a:r>
              <a:rPr lang="en-US" b="0" dirty="0"/>
              <a:t> is an open-source, cross platform tool for automated testing of native, mobile web and hybrid applications on </a:t>
            </a:r>
            <a:r>
              <a:rPr lang="en-US" b="0" dirty="0" err="1"/>
              <a:t>ios</a:t>
            </a:r>
            <a:r>
              <a:rPr lang="en-US" b="0" dirty="0"/>
              <a:t>, android, windows desktop platform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7" name="Picture 4" descr="Kết quả hình ảnh cho native, mobile web and hybrid application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72" y="3127568"/>
            <a:ext cx="6481348" cy="30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 smtClean="0"/>
              <a:t>1. </a:t>
            </a:r>
            <a:r>
              <a:rPr lang="en-US" sz="4000" dirty="0" smtClean="0"/>
              <a:t>What is </a:t>
            </a:r>
            <a:r>
              <a:rPr lang="en-US" sz="4000" dirty="0" err="1" smtClean="0"/>
              <a:t>Appium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208601" y="1508489"/>
            <a:ext cx="11069610" cy="42985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0" dirty="0" smtClean="0"/>
              <a:t>-</a:t>
            </a:r>
            <a:r>
              <a:rPr lang="en-US" b="0" dirty="0" err="1" smtClean="0"/>
              <a:t>Appium</a:t>
            </a:r>
            <a:r>
              <a:rPr lang="en-US" b="0" dirty="0" smtClean="0"/>
              <a:t> supports most of the Programming languages like java, ruby, PHP,  C#,</a:t>
            </a:r>
            <a:r>
              <a:rPr lang="en-US" b="0" dirty="0" err="1" smtClean="0"/>
              <a:t>etc</a:t>
            </a:r>
            <a:r>
              <a:rPr lang="en-US" b="0" dirty="0" smtClean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b="0" dirty="0" smtClean="0"/>
              <a:t>Prerequisite to use </a:t>
            </a:r>
            <a:r>
              <a:rPr lang="en-US" b="0" dirty="0" err="1" smtClean="0"/>
              <a:t>Appium</a:t>
            </a:r>
            <a:r>
              <a:rPr lang="en-US" b="0" dirty="0" smtClean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	</a:t>
            </a:r>
            <a:r>
              <a:rPr lang="en-US" sz="2400" b="0" dirty="0" smtClean="0">
                <a:latin typeface="Corbel (Headings)"/>
              </a:rPr>
              <a:t>Java JDK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Corbel (Headings)"/>
              </a:rPr>
              <a:t>	</a:t>
            </a:r>
            <a:r>
              <a:rPr lang="en-US" sz="2400" b="0" dirty="0" smtClean="0">
                <a:latin typeface="Corbel (Headings)"/>
              </a:rPr>
              <a:t>Android SDK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Corbel (Headings)"/>
              </a:rPr>
              <a:t>	</a:t>
            </a:r>
            <a:r>
              <a:rPr lang="en-US" sz="2400" b="0" dirty="0" smtClean="0">
                <a:latin typeface="Corbel (Headings)"/>
              </a:rPr>
              <a:t>Eclipse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Corbel (Headings)"/>
              </a:rPr>
              <a:t>	</a:t>
            </a:r>
            <a:r>
              <a:rPr lang="en-US" sz="2400" b="0" dirty="0" smtClean="0">
                <a:latin typeface="Corbel (Headings)"/>
              </a:rPr>
              <a:t>Selenium  </a:t>
            </a:r>
            <a:r>
              <a:rPr lang="en-US" sz="2400" b="0" dirty="0" err="1" smtClean="0">
                <a:latin typeface="Corbel (Headings)"/>
              </a:rPr>
              <a:t>WebDriver</a:t>
            </a:r>
            <a:r>
              <a:rPr lang="en-US" sz="2400" b="0" dirty="0" smtClean="0">
                <a:latin typeface="Corbel (Headings)"/>
              </a:rPr>
              <a:t> JAR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Corbel (Headings)"/>
              </a:rPr>
              <a:t>	</a:t>
            </a:r>
            <a:r>
              <a:rPr lang="en-US" sz="2400" b="0" dirty="0" err="1" smtClean="0">
                <a:latin typeface="Corbel (Headings)"/>
              </a:rPr>
              <a:t>Appium</a:t>
            </a:r>
            <a:r>
              <a:rPr lang="en-US" sz="2400" b="0" dirty="0" smtClean="0">
                <a:latin typeface="Corbel (Headings)"/>
              </a:rPr>
              <a:t> for windows</a:t>
            </a:r>
          </a:p>
          <a:p>
            <a:pPr>
              <a:lnSpc>
                <a:spcPct val="150000"/>
              </a:lnSpc>
            </a:pPr>
            <a:r>
              <a:rPr lang="en-US" b="0" dirty="0"/>
              <a:t>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0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 smtClean="0"/>
              <a:t>2.How </a:t>
            </a:r>
            <a:r>
              <a:rPr lang="en-US" sz="4000" dirty="0" err="1" smtClean="0"/>
              <a:t>Appium</a:t>
            </a:r>
            <a:r>
              <a:rPr lang="en-US" sz="4000" dirty="0" smtClean="0"/>
              <a:t> Work?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074" name="Picture 2" descr="Kết quả hình ảnh cho Appium Architect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1" y="1370194"/>
            <a:ext cx="5268327" cy="425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138483" y="1469526"/>
            <a:ext cx="7151079" cy="4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0" dirty="0" smtClean="0"/>
              <a:t>From Web-driver, Automation Commands sent in form of JSON via HTTP request to </a:t>
            </a:r>
            <a:r>
              <a:rPr lang="en-US" sz="2800" b="0" dirty="0" err="1" smtClean="0"/>
              <a:t>Appium</a:t>
            </a:r>
            <a:r>
              <a:rPr lang="en-US" sz="2800" b="0" dirty="0" smtClean="0"/>
              <a:t> Server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b="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0" dirty="0" err="1" smtClean="0"/>
              <a:t>Appium</a:t>
            </a:r>
            <a:r>
              <a:rPr lang="en-US" sz="2800" b="0" dirty="0" smtClean="0"/>
              <a:t> server invokes Vendor specific mechanism to execute those commands on the Mobile-Device</a:t>
            </a:r>
          </a:p>
        </p:txBody>
      </p:sp>
    </p:spTree>
    <p:extLst>
      <p:ext uri="{BB962C8B-B14F-4D97-AF65-F5344CB8AC3E}">
        <p14:creationId xmlns:p14="http://schemas.microsoft.com/office/powerpoint/2010/main" val="120749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 smtClean="0"/>
              <a:t>2.How </a:t>
            </a:r>
            <a:r>
              <a:rPr lang="en-US" sz="4000" dirty="0" err="1" smtClean="0"/>
              <a:t>Appium</a:t>
            </a:r>
            <a:r>
              <a:rPr lang="en-US" sz="4000" dirty="0" smtClean="0"/>
              <a:t> Work?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074" name="Picture 2" descr="Kết quả hình ảnh cho Appium Architect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53" y="1529698"/>
            <a:ext cx="4975595" cy="401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138483" y="1469526"/>
            <a:ext cx="7151079" cy="4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0" dirty="0" smtClean="0"/>
              <a:t>  3.      Client </a:t>
            </a:r>
            <a:r>
              <a:rPr lang="en-US" sz="2800" b="0" dirty="0"/>
              <a:t>sends back the message to the </a:t>
            </a:r>
            <a:r>
              <a:rPr lang="en-US" sz="2800" b="0" dirty="0" err="1"/>
              <a:t>Appium</a:t>
            </a:r>
            <a:r>
              <a:rPr lang="en-US" sz="2800" b="0" dirty="0"/>
              <a:t> </a:t>
            </a:r>
            <a:r>
              <a:rPr lang="en-US" sz="2800" b="0" dirty="0" smtClean="0"/>
              <a:t>server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b="0" dirty="0"/>
          </a:p>
          <a:p>
            <a:pPr>
              <a:lnSpc>
                <a:spcPct val="150000"/>
              </a:lnSpc>
            </a:pPr>
            <a:r>
              <a:rPr lang="en-US" sz="2800" b="0" dirty="0" smtClean="0"/>
              <a:t>  4.     </a:t>
            </a:r>
            <a:r>
              <a:rPr lang="en-US" sz="2800" b="0" dirty="0" err="1" smtClean="0"/>
              <a:t>Appium</a:t>
            </a:r>
            <a:r>
              <a:rPr lang="en-US" sz="2800" b="0" dirty="0" smtClean="0"/>
              <a:t> </a:t>
            </a:r>
            <a:r>
              <a:rPr lang="en-US" sz="2800" b="0" dirty="0"/>
              <a:t>Server logs the result in the console of the Web Driver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99735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/>
              <a:t>3.Appium on Android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138484" y="1469526"/>
            <a:ext cx="6450324" cy="4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0" dirty="0"/>
              <a:t>  </a:t>
            </a:r>
            <a:r>
              <a:rPr lang="en-US" sz="2600" b="0" dirty="0" err="1" smtClean="0"/>
              <a:t>Appium</a:t>
            </a:r>
            <a:r>
              <a:rPr lang="en-US" sz="2600" b="0" dirty="0" smtClean="0"/>
              <a:t> </a:t>
            </a:r>
            <a:r>
              <a:rPr lang="en-US" sz="2600" b="0" dirty="0"/>
              <a:t>client </a:t>
            </a:r>
            <a:r>
              <a:rPr lang="en-US" sz="2600" b="0" dirty="0" smtClean="0"/>
              <a:t>connects </a:t>
            </a:r>
            <a:r>
              <a:rPr lang="en-US" sz="2600" b="0" dirty="0"/>
              <a:t>with </a:t>
            </a:r>
            <a:r>
              <a:rPr lang="en-US" sz="2600" b="0" dirty="0" err="1"/>
              <a:t>Appium</a:t>
            </a:r>
            <a:r>
              <a:rPr lang="en-US" sz="2600" b="0" dirty="0"/>
              <a:t> Server and communicates via JSON Wire Protocol</a:t>
            </a:r>
            <a:r>
              <a:rPr lang="en-US" sz="2600" b="0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600" b="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0" dirty="0" err="1"/>
              <a:t>Appium</a:t>
            </a:r>
            <a:r>
              <a:rPr lang="en-US" sz="2600" b="0" dirty="0"/>
              <a:t> Server then creates an automation session for the client and also checks the desired capabilities of the client. (It then connects with the respective vendor-provided frameworks like </a:t>
            </a:r>
            <a:r>
              <a:rPr lang="en-US" sz="2600" b="0" dirty="0" err="1"/>
              <a:t>UIAutomator</a:t>
            </a:r>
            <a:r>
              <a:rPr lang="en-US" sz="2600" b="0" dirty="0" smtClean="0"/>
              <a:t>.)</a:t>
            </a:r>
            <a:endParaRPr lang="en-US" sz="2600" b="0" dirty="0"/>
          </a:p>
        </p:txBody>
      </p:sp>
      <p:pic>
        <p:nvPicPr>
          <p:cNvPr id="5124" name="Picture 4" descr="Appium on Android - Appium Architecture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73" y="1689864"/>
            <a:ext cx="5850052" cy="31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7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/>
              <a:t>3.Appium on Android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138484" y="1469526"/>
            <a:ext cx="6450324" cy="4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0" dirty="0" smtClean="0"/>
              <a:t> </a:t>
            </a:r>
            <a:r>
              <a:rPr lang="en-US" sz="2800" b="0" dirty="0"/>
              <a:t>  </a:t>
            </a:r>
            <a:r>
              <a:rPr lang="en-US" sz="2600" b="0" dirty="0"/>
              <a:t>4. 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UIAutomator</a:t>
            </a:r>
            <a:r>
              <a:rPr lang="en-US" sz="2600" b="0" dirty="0" smtClean="0"/>
              <a:t> </a:t>
            </a:r>
            <a:r>
              <a:rPr lang="en-US" sz="2600" b="0" dirty="0"/>
              <a:t>will then communicate with bootstrap.jar which is running in simulator/emulator/real device for performing client operations</a:t>
            </a:r>
            <a:r>
              <a:rPr lang="en-US" sz="2600" b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600" b="0" dirty="0"/>
              <a:t>  5. bootstrap.jar plays the role of a TCP server, which we can use to send the test command in order to perform the action on the Android device using </a:t>
            </a:r>
            <a:r>
              <a:rPr lang="en-US" sz="2600" b="0" dirty="0" err="1"/>
              <a:t>UIAutomator</a:t>
            </a:r>
            <a:r>
              <a:rPr lang="en-US" sz="2600" b="0" dirty="0"/>
              <a:t>.</a:t>
            </a:r>
            <a:endParaRPr lang="en-US" sz="2600" b="0" dirty="0"/>
          </a:p>
        </p:txBody>
      </p:sp>
      <p:pic>
        <p:nvPicPr>
          <p:cNvPr id="5124" name="Picture 4" descr="Appium on Android - Appium Architecture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73" y="1689864"/>
            <a:ext cx="5850052" cy="31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39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277764"/>
            <a:ext cx="10143235" cy="432000"/>
          </a:xfrm>
        </p:spPr>
        <p:txBody>
          <a:bodyPr/>
          <a:lstStyle/>
          <a:p>
            <a:r>
              <a:rPr lang="en-US" sz="4000" dirty="0" smtClean="0"/>
              <a:t>4. Limitations of </a:t>
            </a:r>
            <a:r>
              <a:rPr lang="en-US" sz="4000" dirty="0" err="1" smtClean="0"/>
              <a:t>Appium</a:t>
            </a:r>
            <a:endParaRPr lang="en-US" sz="4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304" y="864000"/>
            <a:ext cx="11674644" cy="6610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463821FC-5A1C-47E8-A586-3177C3498204}"/>
              </a:ext>
            </a:extLst>
          </p:cNvPr>
          <p:cNvSpPr txBox="1">
            <a:spLocks/>
          </p:cNvSpPr>
          <p:nvPr/>
        </p:nvSpPr>
        <p:spPr>
          <a:xfrm>
            <a:off x="138483" y="1469526"/>
            <a:ext cx="11351901" cy="4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dirty="0" smtClean="0"/>
              <a:t> </a:t>
            </a:r>
            <a:r>
              <a:rPr lang="en-US" sz="2600" b="0" dirty="0" smtClean="0"/>
              <a:t>Doesn’t support image comparison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dirty="0" err="1" smtClean="0"/>
              <a:t>Doesn</a:t>
            </a:r>
            <a:r>
              <a:rPr lang="en-US" sz="2600" b="0" dirty="0" smtClean="0"/>
              <a:t>’ t support testing  of Android  Version lower than 4.2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dirty="0" smtClean="0"/>
              <a:t>Limited support for testing Hybrid App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dirty="0" smtClean="0"/>
              <a:t>Long time to configure </a:t>
            </a:r>
            <a:r>
              <a:rPr lang="en-US" sz="2600" b="0" dirty="0" err="1" smtClean="0"/>
              <a:t>Appium</a:t>
            </a:r>
            <a:r>
              <a:rPr lang="en-US" sz="2600" b="0" dirty="0" smtClean="0"/>
              <a:t> for both Android and </a:t>
            </a:r>
            <a:r>
              <a:rPr lang="en-US" sz="2600" b="0" dirty="0" err="1" smtClean="0"/>
              <a:t>iOS</a:t>
            </a:r>
            <a:endParaRPr lang="en-US" sz="2600" b="0" dirty="0" smtClean="0"/>
          </a:p>
          <a:p>
            <a:pPr>
              <a:lnSpc>
                <a:spcPct val="150000"/>
              </a:lnSpc>
            </a:pP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8701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78E46C-0F2F-4D8F-8685-D890AF38A4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pitch deck</Template>
  <TotalTime>0</TotalTime>
  <Words>371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Corbel (Headings)</vt:lpstr>
      <vt:lpstr>Courier New</vt:lpstr>
      <vt:lpstr>Times New Roman</vt:lpstr>
      <vt:lpstr>Office Theme</vt:lpstr>
      <vt:lpstr>APPIum</vt:lpstr>
      <vt:lpstr>CONTENT</vt:lpstr>
      <vt:lpstr>1. What is Appium?</vt:lpstr>
      <vt:lpstr>1. What is Appium?</vt:lpstr>
      <vt:lpstr>2.How Appium Work?</vt:lpstr>
      <vt:lpstr>2.How Appium Work?</vt:lpstr>
      <vt:lpstr>3.Appium on Android</vt:lpstr>
      <vt:lpstr>3.Appium on Android</vt:lpstr>
      <vt:lpstr>4. Limitations of Appium</vt:lpstr>
      <vt:lpstr>Funding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2019-12-06T11:57:25Z</dcterms:created>
  <dcterms:modified xsi:type="dcterms:W3CDTF">2019-12-06T15:35:32Z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