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25"/>
  </p:notesMasterIdLst>
  <p:sldIdLst>
    <p:sldId id="256" r:id="rId2"/>
    <p:sldId id="305" r:id="rId3"/>
    <p:sldId id="306" r:id="rId4"/>
    <p:sldId id="308" r:id="rId5"/>
    <p:sldId id="309" r:id="rId6"/>
    <p:sldId id="310" r:id="rId7"/>
    <p:sldId id="311" r:id="rId8"/>
    <p:sldId id="321" r:id="rId9"/>
    <p:sldId id="312" r:id="rId10"/>
    <p:sldId id="313" r:id="rId11"/>
    <p:sldId id="314" r:id="rId12"/>
    <p:sldId id="323" r:id="rId13"/>
    <p:sldId id="315" r:id="rId14"/>
    <p:sldId id="330" r:id="rId15"/>
    <p:sldId id="325" r:id="rId16"/>
    <p:sldId id="316" r:id="rId17"/>
    <p:sldId id="326" r:id="rId18"/>
    <p:sldId id="327" r:id="rId19"/>
    <p:sldId id="317" r:id="rId20"/>
    <p:sldId id="328" r:id="rId21"/>
    <p:sldId id="318" r:id="rId22"/>
    <p:sldId id="319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FF99"/>
    <a:srgbClr val="99CCFF"/>
    <a:srgbClr val="FF0000"/>
    <a:srgbClr val="F1CFC1"/>
    <a:srgbClr val="FFFFCC"/>
    <a:srgbClr val="CCECFF"/>
    <a:srgbClr val="FFFFFF"/>
    <a:srgbClr val="D7E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267" autoAdjust="0"/>
  </p:normalViewPr>
  <p:slideViewPr>
    <p:cSldViewPr snapToGrid="0">
      <p:cViewPr>
        <p:scale>
          <a:sx n="50" d="100"/>
          <a:sy n="50" d="100"/>
        </p:scale>
        <p:origin x="-1500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BC0235B-B625-4DF1-9E9F-AC80EFCD8F3C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63DAC0F-FF9A-41D5-A245-0A9D2CB1FB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2920-2961 methyne</a:t>
            </a:r>
            <a:r>
              <a:rPr lang="vi-VN" baseline="0" dirty="0" smtClean="0"/>
              <a:t> </a:t>
            </a:r>
            <a:r>
              <a:rPr lang="vi-VN" dirty="0" smtClean="0"/>
              <a:t>, 3218 </a:t>
            </a:r>
            <a:r>
              <a:rPr lang="vi-VN" baseline="0" dirty="0" smtClean="0"/>
              <a:t> N-H,     3411 OH</a:t>
            </a:r>
          </a:p>
          <a:p>
            <a:r>
              <a:rPr lang="vi-VN" baseline="0" dirty="0" smtClean="0"/>
              <a:t>P=O 1224 </a:t>
            </a:r>
          </a:p>
          <a:p>
            <a:r>
              <a:rPr lang="vi-VN" baseline="0" dirty="0" smtClean="0"/>
              <a:t>P-C 1382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9.51-9.54 O-H </a:t>
            </a:r>
          </a:p>
          <a:p>
            <a:r>
              <a:rPr lang="vi-VN" dirty="0" smtClean="0"/>
              <a:t>9.1-8.9 N-H</a:t>
            </a:r>
          </a:p>
          <a:p>
            <a:r>
              <a:rPr lang="vi-VN" dirty="0" smtClean="0"/>
              <a:t>5.85-5.57 c thủ</a:t>
            </a:r>
            <a:r>
              <a:rPr lang="vi-VN" baseline="0" dirty="0" smtClean="0"/>
              <a:t> tính</a:t>
            </a:r>
          </a:p>
          <a:p>
            <a:r>
              <a:rPr lang="vi-VN" baseline="0" dirty="0" smtClean="0"/>
              <a:t>Phổ p 28.29 P=0 và 29.96 P-C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5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4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N-H,</a:t>
            </a:r>
            <a:r>
              <a:rPr lang="vi-VN" baseline="0" dirty="0" smtClean="0"/>
              <a:t> 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97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UL noi truoc</a:t>
            </a:r>
          </a:p>
          <a:p>
            <a:r>
              <a:rPr lang="vi-VN" dirty="0" smtClean="0"/>
              <a:t>Hinh + bang CC =&gt; chung slide, can thi tach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8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DPA có</a:t>
            </a:r>
            <a:r>
              <a:rPr lang="vi-VN" baseline="0" dirty="0" smtClean="0"/>
              <a:t> khả năng pha loãng nhiện liệu , úc chế ngọn lửa , giảm các chất bay hơi có khả năng cháy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Đỉnh 1360 D hình</a:t>
            </a:r>
            <a:r>
              <a:rPr lang="vi-VN" baseline="0" dirty="0" smtClean="0"/>
              <a:t> dạng vô định hình của than</a:t>
            </a:r>
            <a:endParaRPr lang="vi-VN" dirty="0" smtClean="0"/>
          </a:p>
          <a:p>
            <a:r>
              <a:rPr lang="vi-VN" dirty="0" smtClean="0"/>
              <a:t>1590 G c</a:t>
            </a:r>
            <a:r>
              <a:rPr lang="vi-VN" baseline="0" dirty="0" smtClean="0"/>
              <a:t> sp2</a:t>
            </a:r>
          </a:p>
          <a:p>
            <a:r>
              <a:rPr lang="vi-VN" baseline="0" dirty="0" smtClean="0"/>
              <a:t>Kính thước của cấu trúc than EP nhỏ hơn =&gt; khả năng bảo vệ thấp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6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61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PHBA benz, tolu, phenol</a:t>
            </a:r>
          </a:p>
          <a:p>
            <a:r>
              <a:rPr lang="vi-VN" dirty="0" smtClean="0"/>
              <a:t>DOPO</a:t>
            </a:r>
            <a:r>
              <a:rPr lang="vi-VN" baseline="0" dirty="0" smtClean="0"/>
              <a:t>  biphenyl,  fluorene, o hydroxybiphenyl, 9, phenyl fluoren</a:t>
            </a:r>
          </a:p>
          <a:p>
            <a:r>
              <a:rPr lang="vi-VN" baseline="0" smtClean="0"/>
              <a:t>Lưu huỳnh : benzothiazole, 2, aminobenzothiazole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5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-nhựa</a:t>
            </a:r>
            <a:r>
              <a:rPr lang="vi-VN" baseline="0" dirty="0" smtClean="0"/>
              <a:t> nhiệt rắn.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Có tính chống ăn mòn, tính chất điện môi thấp, độ kết đính cao, độ bền cơ học cao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Ứng dụng : lớp phủ, keo dán, vật liệu composite,..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vi-VN" dirty="0" smtClean="0"/>
              <a:t>Để tạo</a:t>
            </a:r>
            <a:r>
              <a:rPr lang="vi-VN" baseline="0" dirty="0" smtClean="0"/>
              <a:t> nhựa có đắc tính tối ưu, cần đóng rắn nhựa</a:t>
            </a:r>
          </a:p>
          <a:p>
            <a:pPr marL="0" indent="0">
              <a:buFontTx/>
              <a:buNone/>
            </a:pPr>
            <a:r>
              <a:rPr lang="vi-VN" baseline="0" dirty="0" smtClean="0"/>
              <a:t>Có 2 dạng chất dóng rắn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Nhược điểm</a:t>
            </a:r>
            <a:r>
              <a:rPr lang="vi-VN" baseline="0" dirty="0" smtClean="0"/>
              <a:t> là dễ cháy và không có khả năng tự dập tắt gây ra thiệt hại về tài sản của con người</a:t>
            </a:r>
          </a:p>
          <a:p>
            <a:r>
              <a:rPr lang="vi-VN" baseline="0" dirty="0" smtClean="0"/>
              <a:t>Vì vậy cần tăng khả năng chống cháy cho nhựa epoxy</a:t>
            </a:r>
          </a:p>
          <a:p>
            <a:r>
              <a:rPr lang="vi-VN" baseline="0" dirty="0" smtClean="0"/>
              <a:t>Các nhà khao học đã nghiên cứu ra một số loại chất chống cháy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0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Cụ thể</a:t>
            </a:r>
            <a:r>
              <a:rPr lang="vi-VN" baseline="0" dirty="0" smtClean="0"/>
              <a:t> là: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5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Bị phân</a:t>
            </a:r>
            <a:r>
              <a:rPr lang="vi-VN" baseline="0" dirty="0" smtClean="0"/>
              <a:t> hủy thường tạo ra nước làm mát bề mặt pl</a:t>
            </a:r>
          </a:p>
          <a:p>
            <a:r>
              <a:rPr lang="vi-VN" baseline="0" dirty="0" smtClean="0"/>
              <a:t>Ngoài ra tạo ra 1 lớp ràn cản có thể bảo vệ bề mặt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aseline="0" dirty="0" smtClean="0"/>
              <a:t>Hình thành lớp bảo vệ: phụ gia chống cháy sẽ tạo 1 lớp bảo vệ có khả năng dẫn nhiệt thấp, làm giảm lượng nhiệt bên ngoài lên pol</a:t>
            </a:r>
          </a:p>
          <a:p>
            <a:r>
              <a:rPr lang="vi-VN" baseline="0" dirty="0" smtClean="0"/>
              <a:t>Giảm lượng khí dễ cháy</a:t>
            </a:r>
          </a:p>
          <a:p>
            <a:endParaRPr lang="vi-VN" baseline="0" dirty="0" smtClean="0"/>
          </a:p>
          <a:p>
            <a:endParaRPr lang="vi-VN" baseline="0" dirty="0" smtClean="0"/>
          </a:p>
          <a:p>
            <a:r>
              <a:rPr lang="vi-VN" baseline="0" dirty="0" smtClean="0"/>
              <a:t>Ức chế bề mặt: FR phân hủy tạo ra lớp tro hoạt động như 1 rào cản ngăn kh cho o , và nhiệt tiếp xúc vs pl</a:t>
            </a:r>
            <a:endParaRPr lang="vi-V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5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2-aminobenzothiazole ( ABZ)</a:t>
            </a:r>
          </a:p>
          <a:p>
            <a:r>
              <a:rPr lang="vi-VN" dirty="0" smtClean="0"/>
              <a:t>P huydroben</a:t>
            </a:r>
            <a:r>
              <a:rPr lang="vi-VN" baseline="0" dirty="0" smtClean="0"/>
              <a:t>zadehic ( phba)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DAC0F-FF9A-41D5-A245-0A9D2CB1FB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6E4D54-990B-457A-A34E-B46FAE48D9EA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1443AE-72E3-4D38-B1B5-1AC4EB1F176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4EA64A-A27B-4EF5-858A-95847C185E1C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2C969-897B-479C-A378-BE4EA0BD4674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ED910-7E98-4A69-9E1E-8AE0AB94E2F5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9FACB4-C37A-4C09-8560-DC8CC9EEF33B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126951-9BBD-4086-A6DE-2675C2E5D400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A1C88-7A76-4600-8C2F-87F9F2094B28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1463C-3E88-47CD-BA85-0AFBD515387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394189-0B13-4D12-A62E-39BEC5E9BD93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BB2FF7-4CD2-445C-A464-36616E122AD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FB82CC-0ADF-4193-AE76-782AC9042A41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501E1F-8DDF-439E-836C-E084D550C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tm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tmp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tmp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.tmp"/><Relationship Id="rId15" Type="http://schemas.openxmlformats.org/officeDocument/2006/relationships/image" Target="../media/image17.tmp"/><Relationship Id="rId10" Type="http://schemas.openxmlformats.org/officeDocument/2006/relationships/image" Target="../media/image8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image" Target="../media/image28.jpeg"/><Relationship Id="rId7" Type="http://schemas.openxmlformats.org/officeDocument/2006/relationships/image" Target="../media/image3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7.png"/><Relationship Id="rId4" Type="http://schemas.openxmlformats.org/officeDocument/2006/relationships/image" Target="../media/image3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hcmus.edu.vn/images/stories/logo-khtn.png">
            <a:extLst>
              <a:ext uri="{FF2B5EF4-FFF2-40B4-BE49-F238E27FC236}">
                <a16:creationId xmlns="" xmlns:a16="http://schemas.microsoft.com/office/drawing/2014/main" id="{32289CD9-ADBD-4FC6-84AA-1569A02B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07" y="540563"/>
            <a:ext cx="1525103" cy="119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BD666D7-0756-4C26-8797-4C215F271962}"/>
              </a:ext>
            </a:extLst>
          </p:cNvPr>
          <p:cNvSpPr/>
          <p:nvPr/>
        </p:nvSpPr>
        <p:spPr>
          <a:xfrm>
            <a:off x="2841576" y="357049"/>
            <a:ext cx="6508851" cy="19543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ĐẠI HỌC QUỐC GIA THÀNH PHỐ HỒ CHÍ MINH</a:t>
            </a:r>
          </a:p>
          <a:p>
            <a:pPr algn="ctr">
              <a:spcAft>
                <a:spcPts val="9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ĐẠI HỌC KHOA HỌC TỰ NHIÊN</a:t>
            </a:r>
            <a:endParaRPr lang="vi-V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spcAft>
                <a:spcPts val="900"/>
              </a:spcAft>
            </a:pPr>
            <a:r>
              <a:rPr lang="vi-V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KHOA HÓA </a:t>
            </a:r>
            <a:r>
              <a:rPr lang="vi-VN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HỌC- HÓA POLYMER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algn="ctr">
              <a:spcAft>
                <a:spcPts val="900"/>
              </a:spcAft>
            </a:pP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Seminar</a:t>
            </a:r>
            <a:r>
              <a:rPr lang="vi-V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chuyên ngành</a:t>
            </a:r>
            <a:endParaRPr lang="en-US" sz="2400" dirty="0">
              <a:ln w="0"/>
              <a:latin typeface="Arial" panose="020B0604020202020204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21630E66-78AF-4999-8F08-38DFD237D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61" y="505977"/>
            <a:ext cx="1674979" cy="1198079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="" xmlns:a16="http://schemas.microsoft.com/office/drawing/2014/main" id="{26BB180F-34F2-4DCF-A50F-4C1B1DD74511}"/>
              </a:ext>
            </a:extLst>
          </p:cNvPr>
          <p:cNvSpPr txBox="1"/>
          <p:nvPr/>
        </p:nvSpPr>
        <p:spPr>
          <a:xfrm>
            <a:off x="1380107" y="2719022"/>
            <a:ext cx="10488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</a:t>
            </a:r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 VỀ CHỐNG CHÁY CHO NHỰA EPOXY </a:t>
            </a:r>
            <a:endParaRPr lang="vi-V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</a:t>
            </a:r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 VỀ PHỤ GIA CHỐNG CHÁY CHỨA PHỐT PHO, NITƠ, LƯU HUỲNH CHO NHỰA EPOXY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7B193EDD-D007-4E9D-A01D-4229DD3F740D}"/>
              </a:ext>
            </a:extLst>
          </p:cNvPr>
          <p:cNvSpPr txBox="1"/>
          <p:nvPr/>
        </p:nvSpPr>
        <p:spPr>
          <a:xfrm>
            <a:off x="1380107" y="4756838"/>
            <a:ext cx="4982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TS.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Nguyễn Công Tránh </a:t>
            </a:r>
          </a:p>
          <a:p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HVCH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 Nguyễn Kim Hưng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1511" y="4808326"/>
            <a:ext cx="3281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i="1" dirty="0" smtClean="0">
                <a:latin typeface="Times New Roman" pitchFamily="18" charset="0"/>
                <a:cs typeface="Times New Roman" pitchFamily="18" charset="0"/>
              </a:rPr>
              <a:t>HỌ TÊN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Long Thị Qúy       </a:t>
            </a:r>
          </a:p>
          <a:p>
            <a:r>
              <a:rPr lang="vi-VN" sz="2000" i="1" dirty="0" smtClean="0"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:        1514211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z="2000" b="1" smtClean="0">
                <a:solidFill>
                  <a:schemeClr val="tx1"/>
                </a:solidFill>
              </a:rPr>
              <a:pPr/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2392"/>
              </p:ext>
            </p:extLst>
          </p:nvPr>
        </p:nvGraphicFramePr>
        <p:xfrm>
          <a:off x="1912907" y="1647829"/>
          <a:ext cx="9471805" cy="431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476"/>
                <a:gridCol w="1789465"/>
                <a:gridCol w="1651388"/>
                <a:gridCol w="1944111"/>
                <a:gridCol w="1695365"/>
              </a:tblGrid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Mẫu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DGEBA (g)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DDM</a:t>
                      </a:r>
                      <a:r>
                        <a:rPr lang="vi-VN" baseline="0" dirty="0" smtClean="0"/>
                        <a:t> (g)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D-P-A (g)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% P</a:t>
                      </a:r>
                      <a:r>
                        <a:rPr lang="vi-VN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EP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EP/5.0% D-P-A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20.44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EP/7.5% D-P-A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19.74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9.73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862965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EP/10.0% D-P-A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CHẤT CHỐNG CHÁY </a:t>
            </a:r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D-P-A – Chuẩn bị mẫu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16782"/>
            <a:ext cx="7905751" cy="754771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quả- </a:t>
            </a:r>
            <a:r>
              <a:rPr lang="vi-V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hợp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27" y="1164220"/>
            <a:ext cx="6517111" cy="51437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950" y="150495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 smtClean="0">
                <a:solidFill>
                  <a:srgbClr val="7030A0"/>
                </a:solidFill>
              </a:rPr>
              <a:t>Phan tich IR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85866"/>
            <a:ext cx="2749806" cy="27004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700" y="5086349"/>
            <a:ext cx="1732529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Cấu trúc D-P-A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821938" y="3270765"/>
            <a:ext cx="4762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8188" y="2988617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3"/>
                </a:solidFill>
              </a:rPr>
              <a:t>Tồn tại đủ các nhóm chức trong D-P-A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2" y="152400"/>
            <a:ext cx="7905751" cy="533403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quả- </a:t>
            </a:r>
            <a:r>
              <a:rPr lang="vi-V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hợp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11" y="885526"/>
            <a:ext cx="6829060" cy="5439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720" y="148590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Phân tích NMR</a:t>
            </a:r>
            <a:endParaRPr lang="en-US" b="1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85866"/>
            <a:ext cx="2749806" cy="27004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720" y="5343525"/>
            <a:ext cx="17427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Cấu trúc D-P-A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0119571" y="2762250"/>
            <a:ext cx="47222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91800" y="2762250"/>
            <a:ext cx="140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rgbClr val="FF0000"/>
                </a:solidFill>
              </a:rPr>
              <a:t>Tổng hợp thành công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7" y="89050"/>
            <a:ext cx="11001375" cy="887412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TÍCH NHIỆT CÁC MẪU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52" y="1814431"/>
            <a:ext cx="4942840" cy="3851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5971" y="1303268"/>
            <a:ext cx="931653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DSC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58038"/>
              </p:ext>
            </p:extLst>
          </p:nvPr>
        </p:nvGraphicFramePr>
        <p:xfrm>
          <a:off x="7315200" y="1662906"/>
          <a:ext cx="3943350" cy="398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202"/>
                <a:gridCol w="2294148"/>
              </a:tblGrid>
              <a:tr h="62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vi-VN" sz="2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20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27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7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7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EP/5.0%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7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EP/7.5%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7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EP/10.0%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0115550" y="5734050"/>
            <a:ext cx="0" cy="2857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CHẤT CHỐNG CHÁY </a:t>
            </a:r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D-P-A – Chuẩn bị mẫu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28441"/>
            <a:ext cx="8058151" cy="41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94" y="171450"/>
            <a:ext cx="9997440" cy="7239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 TÍCH NHIỆT CÁC MẪU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47"/>
              </p:ext>
            </p:extLst>
          </p:nvPr>
        </p:nvGraphicFramePr>
        <p:xfrm>
          <a:off x="5962650" y="1186012"/>
          <a:ext cx="5448301" cy="47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67"/>
                <a:gridCol w="788995"/>
                <a:gridCol w="891273"/>
                <a:gridCol w="1060450"/>
                <a:gridCol w="1521016"/>
              </a:tblGrid>
              <a:tr h="1220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vi-VN" sz="2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5%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20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</a:t>
                      </a:r>
                      <a:r>
                        <a:rPr kumimoji="0" lang="vi-VN" sz="2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20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KL</a:t>
                      </a:r>
                      <a:r>
                        <a:rPr lang="vi-V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bị mất tại 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kumimoji="0" lang="vi-VN" sz="20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(%)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Tro </a:t>
                      </a:r>
                      <a:r>
                        <a:rPr lang="vi-V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tại 800 </a:t>
                      </a:r>
                      <a:r>
                        <a:rPr kumimoji="0" lang="vi-VN" sz="20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r>
                        <a:rPr kumimoji="0" lang="vi-VN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0" lang="vi-VN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(%)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84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227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275    492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6.1  </a:t>
                      </a:r>
                    </a:p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28.5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84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371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391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18.0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18.4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84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EP/5.0%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343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378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12.1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19.5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84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EP/7.5%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335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380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11.3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19.0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1845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EP/10.0% D-P-A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337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376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10.4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21.6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69071" y="1186012"/>
            <a:ext cx="4679231" cy="4376445"/>
            <a:chOff x="6712671" y="976462"/>
            <a:chExt cx="4679231" cy="4376445"/>
          </a:xfrm>
        </p:grpSpPr>
        <p:sp>
          <p:nvSpPr>
            <p:cNvPr id="7" name="TextBox 6"/>
            <p:cNvSpPr txBox="1"/>
            <p:nvPr/>
          </p:nvSpPr>
          <p:spPr>
            <a:xfrm>
              <a:off x="8183277" y="976462"/>
              <a:ext cx="2225615" cy="5232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TG VÀ DTG</a:t>
              </a:r>
              <a:endPara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671" y="1511740"/>
              <a:ext cx="4679231" cy="3841167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 flipV="1">
            <a:off x="10820400" y="6076950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372600" y="6076950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01050" y="6076950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81900" y="6076950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644" y="179388"/>
            <a:ext cx="9997440" cy="982662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vi-V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QUẢ- </a:t>
            </a:r>
            <a:r>
              <a:rPr lang="vi-V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 TÍNH CHÁY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9436356"/>
                  </p:ext>
                </p:extLst>
              </p:nvPr>
            </p:nvGraphicFramePr>
            <p:xfrm>
              <a:off x="1528762" y="1927891"/>
              <a:ext cx="9996488" cy="3350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122"/>
                    <a:gridCol w="2499122"/>
                    <a:gridCol w="2499122"/>
                    <a:gridCol w="2499122"/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Mẫu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%m P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UL-94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LOI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25.1 </a:t>
                          </a:r>
                          <a14:m>
                            <m:oMath xmlns:m="http://schemas.openxmlformats.org/officeDocument/2006/math">
                              <m:r>
                                <a:rPr kumimoji="0" lang="vi-VN" sz="2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0.5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EP/5.0%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0.33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V-1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29.3 </a:t>
                          </a:r>
                          <a14:m>
                            <m:oMath xmlns:m="http://schemas.openxmlformats.org/officeDocument/2006/math">
                              <m:r>
                                <a:rPr kumimoji="0" lang="vi-VN" sz="2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0.5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851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EP/7.5%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29.6 </a:t>
                          </a:r>
                          <a14:m>
                            <m:oMath xmlns:m="http://schemas.openxmlformats.org/officeDocument/2006/math">
                              <m:r>
                                <a:rPr kumimoji="0" lang="vi-VN" sz="2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0.5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EP/10.0%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0.66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vi-VN" sz="2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31.5</a:t>
                          </a:r>
                          <a14:m>
                            <m:oMath xmlns:m="http://schemas.openxmlformats.org/officeDocument/2006/math">
                              <m:r>
                                <a:rPr kumimoji="0" lang="vi-VN" sz="2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0.5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9436356"/>
                  </p:ext>
                </p:extLst>
              </p:nvPr>
            </p:nvGraphicFramePr>
            <p:xfrm>
              <a:off x="1528762" y="1927891"/>
              <a:ext cx="9996488" cy="3350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122"/>
                    <a:gridCol w="2499122"/>
                    <a:gridCol w="2499122"/>
                    <a:gridCol w="2499122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Mẫu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%m P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UL-94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LOI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244" t="-111765" b="-48000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EP/5.0%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0.33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V-1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244" t="-211765" b="-380000"/>
                          </a:stretch>
                        </a:blipFill>
                      </a:tcPr>
                    </a:tc>
                  </a:tr>
                  <a:tr h="851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EP/7.5%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244" t="-189286" b="-130714"/>
                          </a:stretch>
                        </a:blipFill>
                      </a:tcPr>
                    </a:tc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EP/10.0% D-P-A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0.66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V-0</a:t>
                          </a:r>
                          <a:endParaRPr 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244" t="-261290" b="-180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10800000">
            <a:off x="9867900" y="5391150"/>
            <a:ext cx="60960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91700" y="6029984"/>
            <a:ext cx="116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94" y="61536"/>
            <a:ext cx="8582406" cy="73533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QUẢ-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 TÍNH CHÁY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94658" y="1386181"/>
            <a:ext cx="2873861" cy="4243764"/>
            <a:chOff x="13944602" y="-863845"/>
            <a:chExt cx="4476751" cy="4739054"/>
          </a:xfrm>
        </p:grpSpPr>
        <p:pic>
          <p:nvPicPr>
            <p:cNvPr id="6" name="Picture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1208" y="-1"/>
              <a:ext cx="4430145" cy="387521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944602" y="-863845"/>
              <a:ext cx="4476751" cy="70351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b="1" dirty="0" smtClean="0">
                  <a:latin typeface="Times New Roman" pitchFamily="18" charset="0"/>
                  <a:cs typeface="Times New Roman" pitchFamily="18" charset="0"/>
                </a:rPr>
                <a:t>Kiểm tra CC  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25055"/>
              </p:ext>
            </p:extLst>
          </p:nvPr>
        </p:nvGraphicFramePr>
        <p:xfrm>
          <a:off x="4453423" y="1092549"/>
          <a:ext cx="743377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65"/>
                <a:gridCol w="1009158"/>
                <a:gridCol w="1026244"/>
                <a:gridCol w="861133"/>
                <a:gridCol w="1017701"/>
                <a:gridCol w="1122081"/>
                <a:gridCol w="1282196"/>
              </a:tblGrid>
              <a:tr h="130795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Mẫu</a:t>
                      </a:r>
                      <a:r>
                        <a:rPr lang="vi-V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PHRRkW/</a:t>
                      </a:r>
                      <a:r>
                        <a:rPr kumimoji="0" lang="vi-V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vi-VN" sz="18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vi-V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Mj/</a:t>
                      </a:r>
                      <a:r>
                        <a:rPr kumimoji="0" lang="vi-V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vi-VN" sz="24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3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EHC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MJ/</a:t>
                      </a:r>
                      <a:r>
                        <a:rPr kumimoji="0" lang="vi-VN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</a:t>
                      </a:r>
                      <a:endParaRPr lang="en-US" sz="3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Av-COY</a:t>
                      </a:r>
                    </a:p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Kg/Kg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Av-CO2Y</a:t>
                      </a:r>
                    </a:p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Kg/Kg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Tro (%)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38086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EP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1137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22.3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0.095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1.634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8.7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78855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EP/5% D-P-A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956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20.8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0.124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1.497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9.4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1139024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EP/7.5% D-P-A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713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20.5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0.104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1.207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11.4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1139024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EP/10</a:t>
                      </a:r>
                      <a:r>
                        <a:rPr lang="vi-V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% D-P-A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749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20.5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1.463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11.6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94" y="61536"/>
            <a:ext cx="8582406" cy="73533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 LUẬN KẾT QUẢ-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ĐẶC TÍNH CHÁY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5" y="1985010"/>
            <a:ext cx="9724895" cy="2796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81577" y="1371600"/>
            <a:ext cx="3638550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Lượng tro sau khi đốt CC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6900" y="506730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EP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0" y="5067300"/>
            <a:ext cx="220510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EP/5.0% D-P-A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4648" y="5067300"/>
            <a:ext cx="194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EP/7.5%D-P-A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10650" y="506730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EP/10.0%D-P-A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2276475" y="4781550"/>
            <a:ext cx="2381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5198301" y="4648200"/>
            <a:ext cx="13569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96199" y="4781550"/>
            <a:ext cx="266701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10086975" y="4648200"/>
            <a:ext cx="0" cy="41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2276475" y="6076950"/>
            <a:ext cx="8667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950" y="5767685"/>
            <a:ext cx="337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Hàm lượng D-P-A càng cao tro càng liện tục và nhỏ gọn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99" y="171450"/>
            <a:ext cx="8777666" cy="7620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vi-V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 TÍNH CHÁY</a:t>
            </a:r>
            <a:r>
              <a:rPr lang="vi-VN" b="1" dirty="0" smtClean="0">
                <a:solidFill>
                  <a:schemeClr val="tx1"/>
                </a:solidFill>
              </a:rPr>
              <a:t>-</a:t>
            </a:r>
            <a:r>
              <a:rPr lang="vi-V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CHẾ CHỐNG CHÁY</a:t>
            </a:r>
            <a:endParaRPr lang="en-US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0475" y="1206554"/>
            <a:ext cx="4486275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Phân tích dư lượng than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83444" y="2184370"/>
            <a:ext cx="6050757" cy="4153203"/>
            <a:chOff x="252411" y="2447743"/>
            <a:chExt cx="7310301" cy="4153202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1" y="3057584"/>
              <a:ext cx="6234326" cy="21716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1967" y="2447743"/>
              <a:ext cx="5791199" cy="70788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dirty="0" smtClean="0">
                  <a:latin typeface="Times New Roman" pitchFamily="18" charset="0"/>
                  <a:cs typeface="Times New Roman" pitchFamily="18" charset="0"/>
                </a:rPr>
                <a:t>ẢNH SEM CỦA CẤU HÌNH THAN SAU KHI KIỂM TRA CC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413" y="5800725"/>
              <a:ext cx="1347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Mẫu EP</a:t>
              </a:r>
              <a:endPara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85800" y="4676835"/>
              <a:ext cx="240508" cy="1123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200275" y="4457700"/>
              <a:ext cx="142875" cy="7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5305425"/>
              <a:ext cx="1914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>
                  <a:latin typeface="Times New Roman" pitchFamily="18" charset="0"/>
                  <a:cs typeface="Times New Roman" pitchFamily="18" charset="0"/>
                </a:rPr>
                <a:t>EP/5.0% D-P-A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00475" y="4457700"/>
              <a:ext cx="314325" cy="15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148012" y="6200835"/>
              <a:ext cx="230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 smtClean="0">
                  <a:latin typeface="Times New Roman" pitchFamily="18" charset="0"/>
                  <a:cs typeface="Times New Roman" pitchFamily="18" charset="0"/>
                </a:rPr>
                <a:t>EP/7.5% D-P-A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457825" y="4457700"/>
              <a:ext cx="257175" cy="847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00636" y="5391120"/>
              <a:ext cx="246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>
                  <a:latin typeface="Times New Roman" pitchFamily="18" charset="0"/>
                  <a:cs typeface="Times New Roman" pitchFamily="18" charset="0"/>
                </a:rPr>
                <a:t>EP/10% D-P-A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81888" y="2094078"/>
            <a:ext cx="4286251" cy="4243495"/>
            <a:chOff x="7543800" y="2125411"/>
            <a:chExt cx="4286250" cy="3715962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962" y="2850523"/>
              <a:ext cx="3781425" cy="299085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543800" y="2125411"/>
              <a:ext cx="4286250" cy="707886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PHỔ RAMAN  CỦA EP VÀ EP/7.5% D-P-A</a:t>
              </a:r>
              <a:endPara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368" y="414070"/>
            <a:ext cx="320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 smtClean="0">
                <a:solidFill>
                  <a:srgbClr val="FF0000"/>
                </a:solidFill>
                <a:latin typeface="+mj-lt"/>
              </a:rPr>
              <a:t>I. TỔNG QUAN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75853" y="3001994"/>
            <a:ext cx="2484407" cy="14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1"/>
                </a:solidFill>
                <a:latin typeface="+mj-lt"/>
              </a:rPr>
              <a:t>EPOXY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88" y="1138688"/>
            <a:ext cx="3419835" cy="229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87" y="1138687"/>
            <a:ext cx="3502324" cy="229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88" y="4140683"/>
            <a:ext cx="3419835" cy="2437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87" y="4140683"/>
            <a:ext cx="3502324" cy="2437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35111" y="6340419"/>
            <a:ext cx="609600" cy="476250"/>
          </a:xfrm>
        </p:spPr>
        <p:txBody>
          <a:bodyPr/>
          <a:lstStyle/>
          <a:p>
            <a:fld id="{BA501E1F-8DDF-439E-836C-E084D550C0A9}" type="slidenum">
              <a:rPr lang="en-US" sz="2000" b="1" smtClean="0">
                <a:solidFill>
                  <a:schemeClr val="tx1"/>
                </a:solidFill>
              </a:rPr>
              <a:pPr/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469" y="198120"/>
            <a:ext cx="8572881" cy="67818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vi-V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 TÍNH CHÁY </a:t>
            </a:r>
            <a:r>
              <a:rPr lang="vi-VN" b="1" dirty="0" smtClean="0">
                <a:solidFill>
                  <a:schemeClr val="tx1"/>
                </a:solidFill>
              </a:rPr>
              <a:t>-</a:t>
            </a:r>
            <a:r>
              <a:rPr lang="vi-V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CHẾ CHỐNG CHÁY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4827" y="1196372"/>
            <a:ext cx="4486275" cy="523220"/>
          </a:xfrm>
          <a:prstGeom prst="rect">
            <a:avLst/>
          </a:prstGeom>
          <a:solidFill>
            <a:srgbClr val="FF8B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Phân tích dư lượng than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78807" y="1919873"/>
            <a:ext cx="9746453" cy="4613022"/>
            <a:chOff x="12761405" y="141969"/>
            <a:chExt cx="6032055" cy="5397548"/>
          </a:xfrm>
        </p:grpSpPr>
        <p:pic>
          <p:nvPicPr>
            <p:cNvPr id="26" name="Picture 2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1625" y="1232312"/>
              <a:ext cx="5791835" cy="430720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2761405" y="141969"/>
              <a:ext cx="5791835" cy="46815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 smtClean="0">
                  <a:latin typeface="Times New Roman" pitchFamily="18" charset="0"/>
                  <a:cs typeface="Times New Roman" pitchFamily="18" charset="0"/>
                </a:rPr>
                <a:t>PHÂN TÍCH XPS CỦA THAN SAU KHI THỬ NGHIỂM LOI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152400"/>
            <a:ext cx="8391527" cy="838200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ĐẶC TÍNH CHÁY- CƠ CHẾ CHỐNG CHáy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91026" y="1359339"/>
            <a:ext cx="5080000" cy="698500"/>
          </a:xfrm>
          <a:solidFill>
            <a:srgbClr val="FF8B8B"/>
          </a:solidFill>
        </p:spPr>
        <p:txBody>
          <a:bodyPr>
            <a:normAutofit fontScale="92500"/>
          </a:bodyPr>
          <a:lstStyle/>
          <a:p>
            <a:pPr algn="ctr"/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Phân tích sản phẩm pha khí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2209798"/>
            <a:ext cx="4857749" cy="4362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200276" y="4305298"/>
            <a:ext cx="2714627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200276" y="4762498"/>
            <a:ext cx="2371725" cy="971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5" y="4300540"/>
            <a:ext cx="1943100" cy="1015663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Sẩn phẩm nhiệt phân có chứa lưu huỳnh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FF0000"/>
                </a:solidFill>
              </a:rPr>
              <a:t>III. KẾT LUẬN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Tổng hợp thành công chất chông cháy D-P-A </a:t>
            </a:r>
          </a:p>
          <a:p>
            <a:pPr algn="just">
              <a:buFont typeface="Wingdings" pitchFamily="2" charset="2"/>
              <a:buChar char="q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ác mẫu EP/D-P-A đã vượt qua tiêu chuẩn UL-94 V-0 theo chiều dọc. Đạt giá trị LOI cao và tăng dần khi hàm lượng D-P-A càng nhiều.</a:t>
            </a:r>
          </a:p>
          <a:p>
            <a:pPr algn="just">
              <a:buFont typeface="Wingdings" pitchFamily="2" charset="2"/>
              <a:buChar char="q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D-P-A chống cháy theo cả pha rắn và pha hơi 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Tạo ra khí trơ NH3 và SO2 để pha loãng O2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Hình thành lượng than liên tục và nhỏ ức chế sự truyền nhiệt và O2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4420" y="984515"/>
            <a:ext cx="168835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• AMINE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9773" y="1832660"/>
            <a:ext cx="31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mine bậc 1, bậc 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3534" y="3592391"/>
            <a:ext cx="222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Amine thơm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98313" y="5459718"/>
            <a:ext cx="2220503" cy="1175507"/>
            <a:chOff x="12812624" y="3240445"/>
            <a:chExt cx="2220503" cy="1175507"/>
          </a:xfrm>
          <a:noFill/>
        </p:grpSpPr>
        <p:sp>
          <p:nvSpPr>
            <p:cNvPr id="7" name="TextBox 6"/>
            <p:cNvSpPr txBox="1"/>
            <p:nvPr/>
          </p:nvSpPr>
          <p:spPr>
            <a:xfrm>
              <a:off x="12812624" y="3240445"/>
              <a:ext cx="222050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lang="vi-VN" sz="2400" b="1" dirty="0" smtClean="0">
                  <a:latin typeface="Times New Roman" pitchFamily="18" charset="0"/>
                  <a:cs typeface="Times New Roman" pitchFamily="18" charset="0"/>
                </a:rPr>
                <a:t>Amine vòng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1" name="image31.png">
              <a:extLst>
                <a:ext uri="{FF2B5EF4-FFF2-40B4-BE49-F238E27FC236}">
                  <a16:creationId xmlns:a16="http://schemas.microsoft.com/office/drawing/2014/main" xmlns="" id="{B5830DF5-17D8-4C06-BA74-8755DAB19B7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2377" y="3702110"/>
              <a:ext cx="565819" cy="713842"/>
            </a:xfrm>
            <a:prstGeom prst="rect">
              <a:avLst/>
            </a:prstGeom>
            <a:grpFill/>
          </p:spPr>
        </p:pic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63727" y="71121"/>
            <a:ext cx="9997440" cy="741680"/>
          </a:xfrm>
        </p:spPr>
        <p:txBody>
          <a:bodyPr>
            <a:normAutofit fontScale="90000"/>
          </a:bodyPr>
          <a:lstStyle/>
          <a:p>
            <a:r>
              <a:rPr lang="vi-V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vi-V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vi-V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QUAN-</a:t>
            </a:r>
            <a:r>
              <a:rPr lang="vi-V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Đóng rắn nhựa epoxy</a:t>
            </a:r>
            <a:endParaRPr lang="en-US" sz="3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z="2000" b="1" smtClean="0">
                <a:solidFill>
                  <a:schemeClr val="tx1"/>
                </a:solidFill>
              </a:rPr>
              <a:pPr/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5" idx="0"/>
            <a:endCxn id="5" idx="0"/>
          </p:cNvCxnSpPr>
          <p:nvPr/>
        </p:nvCxnSpPr>
        <p:spPr>
          <a:xfrm>
            <a:off x="7772817" y="183266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7476" y="984515"/>
            <a:ext cx="186057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•</a:t>
            </a:r>
            <a:r>
              <a:rPr lang="vi-V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ACID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3320" y="1811680"/>
            <a:ext cx="378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cid cabonxylic đa chức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3321" y="3952034"/>
            <a:ext cx="260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Acid anhydrie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509542" y="2378043"/>
            <a:ext cx="3881608" cy="585717"/>
            <a:chOff x="1509542" y="2378043"/>
            <a:chExt cx="3881608" cy="585717"/>
          </a:xfrm>
        </p:grpSpPr>
        <p:pic>
          <p:nvPicPr>
            <p:cNvPr id="43" name="Picture 42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542" y="2378043"/>
              <a:ext cx="2109958" cy="58571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771900" y="2486235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 smtClean="0"/>
                <a:t>Acid Malonic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87897" y="4413699"/>
            <a:ext cx="3584492" cy="962159"/>
            <a:chOff x="1487897" y="4413699"/>
            <a:chExt cx="3584492" cy="962159"/>
          </a:xfrm>
        </p:grpSpPr>
        <p:sp>
          <p:nvSpPr>
            <p:cNvPr id="53" name="TextBox 52"/>
            <p:cNvSpPr txBox="1"/>
            <p:nvPr/>
          </p:nvSpPr>
          <p:spPr>
            <a:xfrm>
              <a:off x="2471410" y="4710112"/>
              <a:ext cx="2600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anhydride phthalic (PA)</a:t>
              </a:r>
              <a:endParaRPr lang="en-US" dirty="0"/>
            </a:p>
          </p:txBody>
        </p:sp>
        <p:pic>
          <p:nvPicPr>
            <p:cNvPr id="54" name="Picture 53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97" y="4413699"/>
              <a:ext cx="819264" cy="962159"/>
            </a:xfrm>
            <a:prstGeom prst="rect">
              <a:avLst/>
            </a:prstGeom>
          </p:spPr>
        </p:pic>
      </p:grpSp>
      <p:pic>
        <p:nvPicPr>
          <p:cNvPr id="56" name="Picture 5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8" y="5680661"/>
            <a:ext cx="952633" cy="94310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07160" y="5921383"/>
            <a:ext cx="33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Anhydride hydrophthalic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vi-VN" dirty="0"/>
              <a:t>HHPA</a:t>
            </a:r>
            <a:r>
              <a:rPr lang="en-US" dirty="0"/>
              <a:t>)</a:t>
            </a:r>
          </a:p>
        </p:txBody>
      </p:sp>
      <p:pic>
        <p:nvPicPr>
          <p:cNvPr id="60" name="Picture 5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3" y="2352733"/>
            <a:ext cx="2777584" cy="56315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130270" y="2378043"/>
            <a:ext cx="30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Triethylenetetramine (TETA)</a:t>
            </a:r>
            <a:endParaRPr lang="en-US" dirty="0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24346"/>
              </p:ext>
            </p:extLst>
          </p:nvPr>
        </p:nvGraphicFramePr>
        <p:xfrm>
          <a:off x="6133185" y="3180171"/>
          <a:ext cx="2802152" cy="41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S ChemDraw Drawing" r:id="rId9" imgW="2058712" imgH="310801" progId="ChemDraw.Document.6.0">
                  <p:embed/>
                </p:oleObj>
              </mc:Choice>
              <mc:Fallback>
                <p:oleObj name="CS ChemDraw Drawing" r:id="rId9" imgW="2058712" imgH="31080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185" y="3180171"/>
                        <a:ext cx="2802152" cy="412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9130270" y="3314700"/>
            <a:ext cx="22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1,4-Butanediamine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817" y="5985662"/>
            <a:ext cx="12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Piperidine</a:t>
            </a:r>
            <a:endParaRPr lang="en-US" dirty="0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66620"/>
              </p:ext>
            </p:extLst>
          </p:nvPr>
        </p:nvGraphicFramePr>
        <p:xfrm>
          <a:off x="9325861" y="5704539"/>
          <a:ext cx="7810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S ChemDraw Drawing" r:id="rId11" imgW="784451" imgH="893743" progId="ChemDraw.Document.6.0">
                  <p:embed/>
                </p:oleObj>
              </mc:Choice>
              <mc:Fallback>
                <p:oleObj name="CS ChemDraw Drawing" r:id="rId11" imgW="784451" imgH="893743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861" y="5704539"/>
                        <a:ext cx="7810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0280135" y="5985662"/>
            <a:ext cx="143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Pyrimidine</a:t>
            </a:r>
            <a:endParaRPr lang="en-US" dirty="0"/>
          </a:p>
        </p:txBody>
      </p:sp>
      <p:pic>
        <p:nvPicPr>
          <p:cNvPr id="74" name="Picture 73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34" y="4228997"/>
            <a:ext cx="2457793" cy="485843"/>
          </a:xfrm>
          <a:prstGeom prst="rect">
            <a:avLst/>
          </a:prstGeom>
        </p:spPr>
      </p:pic>
      <p:pic>
        <p:nvPicPr>
          <p:cNvPr id="75" name="Picture 74" descr="Screen Clippi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17" y="4804278"/>
            <a:ext cx="2505425" cy="57158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921156" y="4340780"/>
            <a:ext cx="319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4-diaminodiphenylmethane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97357" y="4999302"/>
            <a:ext cx="3042243" cy="38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4,4’-Diaminodiphenylsunfon</a:t>
            </a:r>
            <a:endParaRPr lang="en-US" dirty="0"/>
          </a:p>
        </p:txBody>
      </p:sp>
      <p:pic>
        <p:nvPicPr>
          <p:cNvPr id="78" name="Picture 77" descr="Screen Clippi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52" y="3160997"/>
            <a:ext cx="2266488" cy="52303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924300" y="3314702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Acid adipic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ết quả hình ảnh cho cháy ô tô">
            <a:extLst>
              <a:ext uri="{FF2B5EF4-FFF2-40B4-BE49-F238E27FC236}">
                <a16:creationId xmlns:a16="http://schemas.microsoft.com/office/drawing/2014/main" xmlns="" id="{C9084AA8-7228-46DA-A081-DCD4A6CCC0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35" y="1735520"/>
            <a:ext cx="3969327" cy="23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59" y="1735520"/>
            <a:ext cx="3678383" cy="2372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34" y="4398690"/>
            <a:ext cx="3704409" cy="2161309"/>
          </a:xfrm>
          <a:prstGeom prst="rect">
            <a:avLst/>
          </a:prstGeom>
        </p:spPr>
      </p:pic>
      <p:pic>
        <p:nvPicPr>
          <p:cNvPr id="5" name="Picture 4" descr="Kết quả hình ảnh cho fire Printed Circuit Boards">
            <a:extLst>
              <a:ext uri="{FF2B5EF4-FFF2-40B4-BE49-F238E27FC236}">
                <a16:creationId xmlns:a16="http://schemas.microsoft.com/office/drawing/2014/main" xmlns="" id="{90331641-6B60-4F47-956D-E28139B1615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259" y="4462508"/>
            <a:ext cx="3678383" cy="20974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7894" y="179070"/>
            <a:ext cx="8049006" cy="925830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TỔNG QUAN- </a:t>
            </a:r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Nhược điểm của epoxy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693230" y="1602700"/>
            <a:ext cx="2909455" cy="1939308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 CHỐNG CHÁY CÓ CHỨA HALOGEN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03" y="4633483"/>
            <a:ext cx="7668491" cy="168332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8838" y="1396794"/>
            <a:ext cx="3664531" cy="2351119"/>
            <a:chOff x="-6040587" y="1310701"/>
            <a:chExt cx="3664531" cy="23511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1E301DC-9ACD-4AE3-AF5D-AE6FFFF6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590222" y="1310701"/>
              <a:ext cx="2763803" cy="155334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-6040587" y="2953934"/>
              <a:ext cx="3664531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GB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Bis</a:t>
              </a:r>
              <a:r>
                <a:rPr lang="en-GB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hexachlorocyclopentadieno</a:t>
              </a:r>
              <a:r>
                <a:rPr lang="en-GB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lvl="0"/>
              <a:r>
                <a:rPr lang="en-GB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cyclooctane</a:t>
              </a:r>
              <a:endPara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80083" y="1453428"/>
            <a:ext cx="3585188" cy="2237852"/>
            <a:chOff x="14921346" y="403958"/>
            <a:chExt cx="3585188" cy="2237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A1F4E30-76DF-475B-8068-310A8CEB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64246" y="403958"/>
              <a:ext cx="2899388" cy="140797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4921346" y="1933924"/>
              <a:ext cx="3585188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2,2 ,6,6 -tetrabromo-3,3, 5,5 -tetramethyl-4,4 -</a:t>
              </a:r>
              <a:r>
                <a:rPr lang="en-GB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biphenol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4343" y="100469"/>
            <a:ext cx="10400928" cy="755876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TỔNG QUAN- Chất chống cháy cho nhựa Epoxy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17498" y="2182095"/>
            <a:ext cx="2888672" cy="1724891"/>
          </a:xfrm>
          <a:prstGeom prst="ellipse">
            <a:avLst/>
          </a:prstGeom>
          <a:solidFill>
            <a:srgbClr val="FF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 CHỐNG CÓ CHỨA  HỢP CHẤT VÔ CƠ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994" y="160338"/>
            <a:ext cx="9382506" cy="811212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TỔNG QUAN- Chất chống cháy cho nhựa Epoxy</a:t>
            </a:r>
            <a:endParaRPr lang="en-US" sz="3200" dirty="0"/>
          </a:p>
        </p:txBody>
      </p:sp>
      <p:pic>
        <p:nvPicPr>
          <p:cNvPr id="5" name="Content Placeholder 4" descr="Kết quả hình ảnh cho Aluminium oxide hydrate">
            <a:extLst>
              <a:ext uri="{FF2B5EF4-FFF2-40B4-BE49-F238E27FC236}">
                <a16:creationId xmlns:a16="http://schemas.microsoft.com/office/drawing/2014/main" xmlns="" id="{73B1D3C4-A34B-4213-9195-CEEF96F17CA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" t="4413" r="53180" b="46701"/>
          <a:stretch/>
        </p:blipFill>
        <p:spPr bwMode="auto">
          <a:xfrm>
            <a:off x="276648" y="1857479"/>
            <a:ext cx="4266778" cy="2551849"/>
          </a:xfrm>
          <a:prstGeom prst="rect">
            <a:avLst/>
          </a:prstGeom>
          <a:solidFill>
            <a:srgbClr val="FFFF00"/>
          </a:solidFill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xmlns="" id="{5A540C16-41C7-4139-832D-37F02B3F7C8D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4127" t="40788" r="21892" b="37045"/>
          <a:stretch/>
        </p:blipFill>
        <p:spPr bwMode="auto">
          <a:xfrm>
            <a:off x="8077200" y="1827016"/>
            <a:ext cx="3867149" cy="2435048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6" y="5151436"/>
            <a:ext cx="8486774" cy="12414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54355" y="601845"/>
            <a:ext cx="6013709" cy="853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 CHẤT CÓ CHỨA PHOTPHO, NITƠ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386350" y="0"/>
            <a:ext cx="10706099" cy="601845"/>
          </a:xfrm>
        </p:spPr>
        <p:txBody>
          <a:bodyPr>
            <a:noAutofit/>
          </a:bodyPr>
          <a:lstStyle/>
          <a:p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TỔNG QUAN- Chất chống cháy cho nhựa Epoxy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9385" y="3766345"/>
            <a:ext cx="3761509" cy="2777152"/>
            <a:chOff x="15830548" y="-488374"/>
            <a:chExt cx="3761509" cy="2191598"/>
          </a:xfrm>
        </p:grpSpPr>
        <p:sp>
          <p:nvSpPr>
            <p:cNvPr id="13" name="TextBox 12"/>
            <p:cNvSpPr txBox="1"/>
            <p:nvPr/>
          </p:nvSpPr>
          <p:spPr>
            <a:xfrm>
              <a:off x="15830548" y="-488374"/>
              <a:ext cx="3761509" cy="677108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Melamine polyphosphate (MPP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endParaRPr lang="en-US" dirty="0"/>
            </a:p>
          </p:txBody>
        </p:sp>
        <p:pic>
          <p:nvPicPr>
            <p:cNvPr id="14" name="Picture 2" descr="Kết quả hình ảnh cho Melamine Polyphosphate">
              <a:extLst>
                <a:ext uri="{FF2B5EF4-FFF2-40B4-BE49-F238E27FC236}">
                  <a16:creationId xmlns:a16="http://schemas.microsoft.com/office/drawing/2014/main" xmlns="" id="{B7EEC7AA-D9A4-4504-8966-F6DD05B03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713" y="140444"/>
              <a:ext cx="3221181" cy="1562780"/>
            </a:xfrm>
            <a:prstGeom prst="rect">
              <a:avLst/>
            </a:prstGeom>
            <a:ln w="1905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294911" y="3877724"/>
            <a:ext cx="3782291" cy="2665773"/>
            <a:chOff x="13774259" y="6082573"/>
            <a:chExt cx="3782291" cy="2562929"/>
          </a:xfrm>
        </p:grpSpPr>
        <p:sp>
          <p:nvSpPr>
            <p:cNvPr id="16" name="TextBox 15"/>
            <p:cNvSpPr txBox="1"/>
            <p:nvPr/>
          </p:nvSpPr>
          <p:spPr>
            <a:xfrm>
              <a:off x="13774259" y="6082573"/>
              <a:ext cx="3782291" cy="87215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Melamine poly(zinc phosphate) </a:t>
              </a:r>
            </a:p>
            <a:p>
              <a:endParaRPr lang="en-US" sz="2000" dirty="0"/>
            </a:p>
          </p:txBody>
        </p:sp>
        <p:pic>
          <p:nvPicPr>
            <p:cNvPr id="17" name="Picture 16" descr="Kết quả hình ảnh cho Melamine poly(zinc phosphate)">
              <a:extLst>
                <a:ext uri="{FF2B5EF4-FFF2-40B4-BE49-F238E27FC236}">
                  <a16:creationId xmlns:a16="http://schemas.microsoft.com/office/drawing/2014/main" xmlns="" id="{1F7BA691-60FC-429A-B890-AFD45A663189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65" r="63275" b="60702"/>
            <a:stretch/>
          </p:blipFill>
          <p:spPr bwMode="auto">
            <a:xfrm>
              <a:off x="14256326" y="6790459"/>
              <a:ext cx="2818156" cy="1855043"/>
            </a:xfrm>
            <a:prstGeom prst="rect">
              <a:avLst/>
            </a:prstGeom>
            <a:ln w="28575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726819" y="3688566"/>
            <a:ext cx="3304308" cy="2783426"/>
            <a:chOff x="12745194" y="2809849"/>
            <a:chExt cx="3304308" cy="2053099"/>
          </a:xfrm>
        </p:grpSpPr>
        <p:sp>
          <p:nvSpPr>
            <p:cNvPr id="19" name="TextBox 18"/>
            <p:cNvSpPr txBox="1"/>
            <p:nvPr/>
          </p:nvSpPr>
          <p:spPr>
            <a:xfrm>
              <a:off x="12745194" y="2809849"/>
              <a:ext cx="3304308" cy="40011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Melamine </a:t>
              </a:r>
              <a:r>
                <a:rPr lang="en-GB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cyanurate</a:t>
              </a:r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(MCA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pic>
          <p:nvPicPr>
            <p:cNvPr id="20" name="Content Placeholder 24">
              <a:extLst>
                <a:ext uri="{FF2B5EF4-FFF2-40B4-BE49-F238E27FC236}">
                  <a16:creationId xmlns:a16="http://schemas.microsoft.com/office/drawing/2014/main" xmlns="" id="{D6D235E5-BCFB-430C-B77E-5BDAE0F16C6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7831" y="3351443"/>
              <a:ext cx="2892014" cy="1511505"/>
            </a:xfrm>
            <a:prstGeom prst="rect">
              <a:avLst/>
            </a:prstGeom>
            <a:ln w="28575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grpSp>
        <p:nvGrpSpPr>
          <p:cNvPr id="5" name="Group 4"/>
          <p:cNvGrpSpPr/>
          <p:nvPr/>
        </p:nvGrpSpPr>
        <p:grpSpPr>
          <a:xfrm>
            <a:off x="8365377" y="1645429"/>
            <a:ext cx="3552318" cy="1516160"/>
            <a:chOff x="7820532" y="1539222"/>
            <a:chExt cx="3552318" cy="1516160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32" y="1539222"/>
              <a:ext cx="3552318" cy="1000653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8096757" y="2686050"/>
              <a:ext cx="2999868" cy="369332"/>
            </a:xfrm>
            <a:prstGeom prst="rect">
              <a:avLst/>
            </a:prstGeom>
            <a:solidFill>
              <a:srgbClr val="FF8B8B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ammonium polyphosphate </a:t>
              </a:r>
            </a:p>
          </p:txBody>
        </p:sp>
      </p:grp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78" y="1507251"/>
            <a:ext cx="2527834" cy="1335261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475025" y="2818811"/>
            <a:ext cx="3890351" cy="923330"/>
          </a:xfrm>
          <a:prstGeom prst="rect">
            <a:avLst/>
          </a:prstGeom>
          <a:solidFill>
            <a:srgbClr val="FF8B8B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9,10-Dihydro-9-oxa-10-phosphaphenanthrene-10-oxide (DOPO</a:t>
            </a:r>
            <a:r>
              <a:rPr lang="en-US" dirty="0"/>
              <a:t>)</a:t>
            </a:r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45428"/>
            <a:ext cx="2524994" cy="178357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2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894" y="0"/>
            <a:ext cx="9997440" cy="876300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TỔNG QUAN- </a:t>
            </a:r>
            <a:r>
              <a:rPr lang="vi-V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 chế chống cháy chung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964681" y="1013463"/>
            <a:ext cx="3800475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latin typeface="Times New Roman" pitchFamily="18" charset="0"/>
                <a:cs typeface="Times New Roman" pitchFamily="18" charset="0"/>
              </a:rPr>
              <a:t>Cơ chế hóa học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4681" y="1887136"/>
            <a:ext cx="497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vi-VN" dirty="0" smtClean="0"/>
              <a:t> ức chế pha hơi</a:t>
            </a:r>
          </a:p>
          <a:p>
            <a:r>
              <a:rPr lang="vi-VN" dirty="0" smtClean="0"/>
              <a:t>Khi polymer cháy tạo ra các gốc tự do có hoạt tính cao (</a:t>
            </a:r>
            <a:r>
              <a:rPr lang="en-US" b="1" dirty="0" smtClean="0"/>
              <a:t>OH</a:t>
            </a:r>
            <a:r>
              <a:rPr lang="en-US" b="1" baseline="30000" dirty="0"/>
              <a:t>•</a:t>
            </a:r>
            <a:r>
              <a:rPr lang="en-US" b="1" dirty="0"/>
              <a:t> </a:t>
            </a:r>
            <a:r>
              <a:rPr lang="vi-VN" dirty="0"/>
              <a:t>và </a:t>
            </a:r>
            <a:r>
              <a:rPr lang="en-US" b="1" dirty="0"/>
              <a:t>H</a:t>
            </a:r>
            <a:r>
              <a:rPr lang="en-US" b="1" baseline="30000" dirty="0"/>
              <a:t>•</a:t>
            </a:r>
            <a:r>
              <a:rPr lang="vi-VN" dirty="0" smtClean="0"/>
              <a:t>) </a:t>
            </a:r>
          </a:p>
          <a:p>
            <a:r>
              <a:rPr lang="vi-VN" dirty="0" smtClean="0"/>
              <a:t>FR tạo các hợp chất có khả năng bắt gộc tự  </a:t>
            </a:r>
            <a:endParaRPr lang="vi-VN" dirty="0"/>
          </a:p>
          <a:p>
            <a:pPr marL="285750" indent="-285750">
              <a:buFont typeface="Wingdings" pitchFamily="2" charset="2"/>
              <a:buChar char="q"/>
            </a:pPr>
            <a:r>
              <a:rPr lang="vi-VN" dirty="0" smtClean="0"/>
              <a:t> ức chế pha bề mặt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3" y="3672606"/>
            <a:ext cx="4156710" cy="19348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19236" y="1013463"/>
            <a:ext cx="3057526" cy="623962"/>
          </a:xfrm>
          <a:prstGeom prst="roundRect">
            <a:avLst/>
          </a:prstGeom>
          <a:solidFill>
            <a:srgbClr val="FF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Cơ chế vật lý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8771" y="2260431"/>
            <a:ext cx="3981451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Khả năng dẫn nhiệt thấp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Giảm lượng nhiệt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Giảm hàm lượng khí dễ cháy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1" y="4199423"/>
            <a:ext cx="4457705" cy="946786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09698" y="1887136"/>
            <a:ext cx="3009901" cy="369332"/>
          </a:xfrm>
          <a:prstGeom prst="rect">
            <a:avLst/>
          </a:prstGeom>
          <a:solidFill>
            <a:srgbClr val="99CCFF"/>
          </a:solidFill>
          <a:ln>
            <a:solidFill>
              <a:srgbClr val="CCEC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b="1" dirty="0" smtClean="0">
                <a:cs typeface="Times New Roman" pitchFamily="18" charset="0"/>
              </a:rPr>
              <a:t>Hình thành lớp bảo vệ 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698" y="3830091"/>
            <a:ext cx="1638301" cy="369332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b="1" dirty="0" smtClean="0"/>
              <a:t>Làm lạnh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28744" y="5244870"/>
            <a:ext cx="2900365" cy="369332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b="1" dirty="0" smtClean="0"/>
              <a:t>Hiệu ứng pha loãng</a:t>
            </a:r>
            <a:endParaRPr lang="en-US" b="1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28270"/>
              </p:ext>
            </p:extLst>
          </p:nvPr>
        </p:nvGraphicFramePr>
        <p:xfrm>
          <a:off x="1628771" y="5829300"/>
          <a:ext cx="425767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S ChemDraw Drawing" r:id="rId6" imgW="3229715" imgH="764116" progId="ChemDraw.Document.6.0">
                  <p:embed/>
                </p:oleObj>
              </mc:Choice>
              <mc:Fallback>
                <p:oleObj name="CS ChemDraw Drawing" r:id="rId6" imgW="3229715" imgH="764116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1" y="5829300"/>
                        <a:ext cx="4257679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0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847" y="179388"/>
            <a:ext cx="8010906" cy="715962"/>
          </a:xfrm>
        </p:spPr>
        <p:txBody>
          <a:bodyPr>
            <a:normAutofit/>
          </a:bodyPr>
          <a:lstStyle/>
          <a:p>
            <a:r>
              <a:rPr lang="vi-VN" sz="3200" b="1" dirty="0" smtClean="0">
                <a:solidFill>
                  <a:srgbClr val="FF0000"/>
                </a:solidFill>
                <a:cs typeface="Times New Roman" pitchFamily="18" charset="0"/>
              </a:rPr>
              <a:t>II. CHẤT CHỐNG CHÁY D-P-A</a:t>
            </a:r>
            <a:endParaRPr 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31" y="2546296"/>
            <a:ext cx="10266219" cy="2320117"/>
          </a:xfrm>
          <a:prstGeom prst="rect">
            <a:avLst/>
          </a:prstGeom>
          <a:noFill/>
          <a:ln w="38100" cmpd="thickThin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1E1F-8DDF-439E-836C-E084D550C0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10248900" y="4850507"/>
            <a:ext cx="6096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334500" y="5505848"/>
            <a:ext cx="2305050" cy="10473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rgbClr val="FF0000"/>
                </a:solidFill>
              </a:rPr>
              <a:t>Chống cháy cho nhựa Epoxy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772400" y="5933133"/>
            <a:ext cx="1409700" cy="331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5107682"/>
            <a:ext cx="2533650" cy="1557181"/>
          </a:xfrm>
          <a:prstGeom prst="rect">
            <a:avLst/>
          </a:prstGeom>
          <a:solidFill>
            <a:srgbClr val="F1CFC1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dirty="0" smtClean="0">
                <a:solidFill>
                  <a:schemeClr val="tx1"/>
                </a:solidFill>
              </a:rPr>
              <a:t>Phân tích IR ,NMR</a:t>
            </a:r>
          </a:p>
          <a:p>
            <a:r>
              <a:rPr lang="vi-VN" b="1" dirty="0" smtClean="0">
                <a:solidFill>
                  <a:schemeClr val="tx1"/>
                </a:solidFill>
              </a:rPr>
              <a:t>Kiểm tra LOI, UL-94</a:t>
            </a:r>
          </a:p>
          <a:p>
            <a:r>
              <a:rPr lang="vi-VN" b="1" dirty="0" smtClean="0">
                <a:solidFill>
                  <a:schemeClr val="tx1"/>
                </a:solidFill>
              </a:rPr>
              <a:t>Phân tích TG</a:t>
            </a:r>
          </a:p>
          <a:p>
            <a:r>
              <a:rPr lang="vi-VN" b="1" dirty="0" smtClean="0">
                <a:solidFill>
                  <a:schemeClr val="tx1"/>
                </a:solidFill>
              </a:rPr>
              <a:t>DSC</a:t>
            </a:r>
          </a:p>
          <a:p>
            <a:r>
              <a:rPr lang="vi-VN" b="1" dirty="0" smtClean="0">
                <a:solidFill>
                  <a:schemeClr val="tx1"/>
                </a:solidFill>
              </a:rPr>
              <a:t>Raman</a:t>
            </a:r>
          </a:p>
          <a:p>
            <a:pPr algn="ctr"/>
            <a:endParaRPr lang="vi-V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5732" y="990600"/>
            <a:ext cx="1011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 </a:t>
            </a:r>
            <a:r>
              <a:rPr lang="en-US" dirty="0" smtClean="0"/>
              <a:t>Wan</a:t>
            </a:r>
            <a:r>
              <a:rPr lang="vi-VN" dirty="0" smtClean="0"/>
              <a:t>ga</a:t>
            </a:r>
            <a:r>
              <a:rPr lang="en-US" dirty="0" smtClean="0"/>
              <a:t>, </a:t>
            </a:r>
            <a:r>
              <a:rPr lang="en-US" dirty="0"/>
              <a:t>Long </a:t>
            </a:r>
            <a:r>
              <a:rPr lang="en-US" dirty="0" smtClean="0"/>
              <a:t>Xi</a:t>
            </a:r>
            <a:r>
              <a:rPr lang="vi-VN" dirty="0" smtClean="0"/>
              <a:t>aa</a:t>
            </a:r>
            <a:r>
              <a:rPr lang="en-US" dirty="0" smtClean="0"/>
              <a:t>, R</a:t>
            </a:r>
            <a:r>
              <a:rPr lang="vi-VN" dirty="0" smtClean="0"/>
              <a:t>ongkungJiana</a:t>
            </a:r>
            <a:r>
              <a:rPr lang="en-US" dirty="0" smtClean="0"/>
              <a:t> </a:t>
            </a:r>
            <a:r>
              <a:rPr lang="vi-VN" dirty="0" smtClean="0"/>
              <a:t>Yuapang Aia</a:t>
            </a:r>
            <a:r>
              <a:rPr lang="en-US" dirty="0" smtClean="0"/>
              <a:t>, </a:t>
            </a:r>
            <a:r>
              <a:rPr lang="vi-VN" dirty="0" smtClean="0"/>
              <a:t>Xuelin</a:t>
            </a:r>
            <a:r>
              <a:rPr lang="en-US" dirty="0" smtClean="0"/>
              <a:t> </a:t>
            </a:r>
            <a:r>
              <a:rPr lang="vi-VN" dirty="0" smtClean="0"/>
              <a:t>Zhenga</a:t>
            </a:r>
            <a:r>
              <a:rPr lang="en-US" dirty="0" smtClean="0"/>
              <a:t>, </a:t>
            </a:r>
            <a:r>
              <a:rPr lang="en-US" dirty="0"/>
              <a:t>Guilin </a:t>
            </a:r>
            <a:r>
              <a:rPr lang="vi-VN" dirty="0" smtClean="0"/>
              <a:t>Chenb</a:t>
            </a:r>
            <a:r>
              <a:rPr lang="en-US" dirty="0" smtClean="0"/>
              <a:t>, </a:t>
            </a:r>
            <a:r>
              <a:rPr lang="vi-VN" dirty="0" smtClean="0"/>
              <a:t>Jungshen </a:t>
            </a:r>
            <a:r>
              <a:rPr lang="en-US" dirty="0" smtClean="0"/>
              <a:t>Wang</a:t>
            </a:r>
            <a:r>
              <a:rPr lang="vi-VN" dirty="0" smtClean="0"/>
              <a:t> </a:t>
            </a:r>
            <a:r>
              <a:rPr lang="vi-VN" dirty="0"/>
              <a:t>(2018), “</a:t>
            </a:r>
            <a:r>
              <a:rPr lang="en-US" dirty="0"/>
              <a:t>Flame-retarding epoxy resin with an efficient P/S-containing flame retardant: Preparation, thermal stability, and flame </a:t>
            </a:r>
            <a:r>
              <a:rPr lang="en-US" dirty="0" smtClean="0"/>
              <a:t>ret</a:t>
            </a:r>
            <a:r>
              <a:rPr lang="vi-VN" dirty="0" smtClean="0"/>
              <a:t>ardant”, </a:t>
            </a:r>
            <a:r>
              <a:rPr lang="vi-VN" i="1" dirty="0" smtClean="0"/>
              <a:t>Polymer</a:t>
            </a:r>
            <a:r>
              <a:rPr lang="en-US" i="1" dirty="0" smtClean="0"/>
              <a:t>Degradation </a:t>
            </a:r>
            <a:r>
              <a:rPr lang="en-US" i="1" dirty="0"/>
              <a:t>and Stability</a:t>
            </a:r>
            <a:r>
              <a:rPr lang="vi-VN" dirty="0"/>
              <a:t>, </a:t>
            </a:r>
            <a:r>
              <a:rPr lang="en-US" dirty="0"/>
              <a:t>149</a:t>
            </a:r>
            <a:r>
              <a:rPr lang="vi-VN" dirty="0"/>
              <a:t>,</a:t>
            </a:r>
            <a:r>
              <a:rPr lang="en-US" dirty="0"/>
              <a:t> 69–77</a:t>
            </a:r>
          </a:p>
        </p:txBody>
      </p:sp>
    </p:spTree>
    <p:extLst>
      <p:ext uri="{BB962C8B-B14F-4D97-AF65-F5344CB8AC3E}">
        <p14:creationId xmlns:p14="http://schemas.microsoft.com/office/powerpoint/2010/main" val="4318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3526</TotalTime>
  <Words>1249</Words>
  <Application>Microsoft Office PowerPoint</Application>
  <PresentationFormat>Custom</PresentationFormat>
  <Paragraphs>315</Paragraphs>
  <Slides>23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CS ChemDraw Drawing</vt:lpstr>
      <vt:lpstr>PowerPoint Presentation</vt:lpstr>
      <vt:lpstr>PowerPoint Presentation</vt:lpstr>
      <vt:lpstr>I. TỔNG QUAN- Đóng rắn nhựa epoxy</vt:lpstr>
      <vt:lpstr>I. TỔNG QUAN- Nhược điểm của epoxy</vt:lpstr>
      <vt:lpstr>I. TỔNG QUAN- Chất chống cháy cho nhựa Epoxy</vt:lpstr>
      <vt:lpstr>I. TỔNG QUAN- Chất chống cháy cho nhựa Epoxy</vt:lpstr>
      <vt:lpstr>I. TỔNG QUAN- Chất chống cháy cho nhựa Epoxy</vt:lpstr>
      <vt:lpstr>I. TỔNG QUAN- Cơ chế chống cháy chung</vt:lpstr>
      <vt:lpstr>II. CHẤT CHỐNG CHÁY D-P-A</vt:lpstr>
      <vt:lpstr>II. CHẤT CHỐNG CHÁY D-P-A – Chuẩn bị mẫu</vt:lpstr>
      <vt:lpstr>Thảo luận kết quả- tổng hợp</vt:lpstr>
      <vt:lpstr>Thảo luận kết quả- tổng hợp</vt:lpstr>
      <vt:lpstr>THẢO LUẬN KẾT QUẢ-PHÂN TÍCH NHIỆT CÁC MẪU</vt:lpstr>
      <vt:lpstr>II. CHẤT CHỐNG CHÁY D-P-A – Chuẩn bị mẫu</vt:lpstr>
      <vt:lpstr>THẢO LUẬN KẾT QUẢ-PHÂN TÍCH NHIỆT CÁC MẪU</vt:lpstr>
      <vt:lpstr>THẢO LUẬN KẾT QUẢ- ĐẶC TÍNH CHÁY</vt:lpstr>
      <vt:lpstr>THẢO LUẬN KẾT QUẢ- ĐẶC TÍNH CHÁY</vt:lpstr>
      <vt:lpstr>THẢO LUẬN KẾT QUẢ- ĐẶC TÍNH CHÁY</vt:lpstr>
      <vt:lpstr> ĐẶC TÍNH CHÁY-CƠ CHẾ CHỐNG CHÁY</vt:lpstr>
      <vt:lpstr> ĐẶC TÍNH CHÁY -CƠ CHẾ CHỐNG CHÁY</vt:lpstr>
      <vt:lpstr>ĐẶC TÍNH CHÁY- CƠ CHẾ CHỐNG CHáy</vt:lpstr>
      <vt:lpstr>III. 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USER</dc:creator>
  <cp:lastModifiedBy>ASUS</cp:lastModifiedBy>
  <cp:revision>272</cp:revision>
  <dcterms:created xsi:type="dcterms:W3CDTF">2018-03-14T17:58:40Z</dcterms:created>
  <dcterms:modified xsi:type="dcterms:W3CDTF">2018-07-23T05:14:24Z</dcterms:modified>
</cp:coreProperties>
</file>