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90" r:id="rId5"/>
    <p:sldId id="263" r:id="rId6"/>
    <p:sldId id="264" r:id="rId7"/>
    <p:sldId id="265" r:id="rId8"/>
    <p:sldId id="267" r:id="rId9"/>
    <p:sldId id="287" r:id="rId10"/>
    <p:sldId id="292" r:id="rId11"/>
    <p:sldId id="270" r:id="rId12"/>
    <p:sldId id="271" r:id="rId13"/>
    <p:sldId id="293" r:id="rId14"/>
    <p:sldId id="294" r:id="rId15"/>
    <p:sldId id="273" r:id="rId16"/>
    <p:sldId id="274" r:id="rId17"/>
    <p:sldId id="295" r:id="rId18"/>
    <p:sldId id="278" r:id="rId19"/>
    <p:sldId id="296" r:id="rId20"/>
    <p:sldId id="297" r:id="rId21"/>
    <p:sldId id="298" r:id="rId22"/>
    <p:sldId id="299" r:id="rId23"/>
    <p:sldId id="28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F4637"/>
    <a:srgbClr val="963D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74617" autoAdjust="0"/>
  </p:normalViewPr>
  <p:slideViewPr>
    <p:cSldViewPr>
      <p:cViewPr varScale="1">
        <p:scale>
          <a:sx n="90" d="100"/>
          <a:sy n="90" d="100"/>
        </p:scale>
        <p:origin x="-224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D2E17-398D-4056-ACD6-7A4BCCB89C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00DAE-5458-4158-8F0D-5235ED8D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offline),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40-50p -&gt;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Clr>
                <a:srgbClr val="963D00"/>
              </a:buClr>
              <a:buSzPct val="90000"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D00"/>
              </a:buClr>
              <a:buSzPct val="90000"/>
              <a:buFontTx/>
              <a:buNone/>
              <a:tabLst/>
              <a:defRPr/>
            </a:pPr>
            <a:r>
              <a:rPr lang="en-US" b="1" dirty="0" err="1" smtClean="0">
                <a:solidFill>
                  <a:schemeClr val="tx2"/>
                </a:solidFill>
              </a:rPr>
              <a:t>Lưu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trữ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tốn</a:t>
            </a:r>
            <a:r>
              <a:rPr lang="en-US" b="1" dirty="0" smtClean="0">
                <a:solidFill>
                  <a:schemeClr val="tx2"/>
                </a:solidFill>
              </a:rPr>
              <a:t> : 1 </a:t>
            </a:r>
            <a:r>
              <a:rPr lang="en-US" b="1" dirty="0" err="1" smtClean="0">
                <a:solidFill>
                  <a:schemeClr val="tx2"/>
                </a:solidFill>
              </a:rPr>
              <a:t>bài</a:t>
            </a:r>
            <a:r>
              <a:rPr lang="en-US" b="1" baseline="0" dirty="0" smtClean="0">
                <a:solidFill>
                  <a:schemeClr val="tx2"/>
                </a:solidFill>
              </a:rPr>
              <a:t> 40-50p video -&gt; </a:t>
            </a:r>
            <a:r>
              <a:rPr lang="en-US" b="1" baseline="0" dirty="0" err="1" smtClean="0">
                <a:solidFill>
                  <a:schemeClr val="tx2"/>
                </a:solidFill>
              </a:rPr>
              <a:t>vài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trăm</a:t>
            </a:r>
            <a:r>
              <a:rPr lang="en-US" b="1" baseline="0" dirty="0" smtClean="0">
                <a:solidFill>
                  <a:schemeClr val="tx2"/>
                </a:solidFill>
              </a:rPr>
              <a:t> Mb</a:t>
            </a:r>
            <a:endParaRPr lang="en-US" b="1" dirty="0" smtClean="0">
              <a:solidFill>
                <a:schemeClr val="tx2"/>
              </a:solidFill>
            </a:endParaRPr>
          </a:p>
          <a:p>
            <a:pPr>
              <a:buClr>
                <a:srgbClr val="963D00"/>
              </a:buClr>
              <a:buSzPct val="90000"/>
            </a:pPr>
            <a:r>
              <a:rPr lang="en-US" b="1" dirty="0" err="1" smtClean="0">
                <a:solidFill>
                  <a:schemeClr val="tx2"/>
                </a:solidFill>
              </a:rPr>
              <a:t>Bài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giảng</a:t>
            </a:r>
            <a:r>
              <a:rPr lang="en-US" b="1" dirty="0" smtClean="0">
                <a:solidFill>
                  <a:schemeClr val="tx2"/>
                </a:solidFill>
              </a:rPr>
              <a:t> video </a:t>
            </a:r>
            <a:r>
              <a:rPr lang="en-US" b="1" dirty="0" err="1" smtClean="0">
                <a:solidFill>
                  <a:schemeClr val="tx2"/>
                </a:solidFill>
              </a:rPr>
              <a:t>truyền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tải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chậm</a:t>
            </a:r>
            <a:r>
              <a:rPr lang="en-US" b="1" dirty="0" smtClean="0">
                <a:solidFill>
                  <a:schemeClr val="tx2"/>
                </a:solidFill>
              </a:rPr>
              <a:t> :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trong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việc</a:t>
            </a:r>
            <a:r>
              <a:rPr lang="en-US" b="1" baseline="0" dirty="0" smtClean="0">
                <a:solidFill>
                  <a:schemeClr val="tx2"/>
                </a:solidFill>
              </a:rPr>
              <a:t> download </a:t>
            </a:r>
            <a:r>
              <a:rPr lang="en-US" b="1" baseline="0" dirty="0" err="1" smtClean="0">
                <a:solidFill>
                  <a:schemeClr val="tx2"/>
                </a:solidFill>
              </a:rPr>
              <a:t>bài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giảng</a:t>
            </a:r>
            <a:r>
              <a:rPr lang="en-US" b="1" baseline="0" dirty="0" smtClean="0">
                <a:solidFill>
                  <a:schemeClr val="tx2"/>
                </a:solidFill>
              </a:rPr>
              <a:t> (</a:t>
            </a:r>
            <a:r>
              <a:rPr lang="en-US" b="1" baseline="0" dirty="0" err="1" smtClean="0">
                <a:solidFill>
                  <a:schemeClr val="tx2"/>
                </a:solidFill>
              </a:rPr>
              <a:t>học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viên</a:t>
            </a:r>
            <a:r>
              <a:rPr lang="en-US" b="1" baseline="0" dirty="0" smtClean="0">
                <a:solidFill>
                  <a:schemeClr val="tx2"/>
                </a:solidFill>
              </a:rPr>
              <a:t>), upload </a:t>
            </a:r>
            <a:r>
              <a:rPr lang="en-US" b="1" baseline="0" dirty="0" err="1" smtClean="0">
                <a:solidFill>
                  <a:schemeClr val="tx2"/>
                </a:solidFill>
              </a:rPr>
              <a:t>bài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giảng</a:t>
            </a:r>
            <a:r>
              <a:rPr lang="en-US" b="1" baseline="0" dirty="0" smtClean="0">
                <a:solidFill>
                  <a:schemeClr val="tx2"/>
                </a:solidFill>
              </a:rPr>
              <a:t> (</a:t>
            </a:r>
            <a:r>
              <a:rPr lang="en-US" b="1" baseline="0" dirty="0" err="1" smtClean="0">
                <a:solidFill>
                  <a:schemeClr val="tx2"/>
                </a:solidFill>
              </a:rPr>
              <a:t>người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thầy</a:t>
            </a:r>
            <a:r>
              <a:rPr lang="en-US" b="1" baseline="0" dirty="0" smtClean="0">
                <a:solidFill>
                  <a:schemeClr val="tx2"/>
                </a:solidFill>
              </a:rPr>
              <a:t>)</a:t>
            </a:r>
            <a:endParaRPr lang="en-US" b="1" dirty="0" smtClean="0">
              <a:solidFill>
                <a:schemeClr val="tx2"/>
              </a:solidFill>
            </a:endParaRPr>
          </a:p>
          <a:p>
            <a:pPr>
              <a:buClr>
                <a:srgbClr val="963D00"/>
              </a:buClr>
              <a:buSzPct val="90000"/>
            </a:pPr>
            <a:r>
              <a:rPr lang="en-US" b="1" dirty="0" err="1" smtClean="0">
                <a:solidFill>
                  <a:schemeClr val="tx2"/>
                </a:solidFill>
              </a:rPr>
              <a:t>Tạo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bài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tốn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nhiều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tiền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</a:rPr>
              <a:t>phí</a:t>
            </a:r>
            <a:r>
              <a:rPr lang="en-US" b="1" dirty="0" smtClean="0">
                <a:solidFill>
                  <a:schemeClr val="tx2"/>
                </a:solidFill>
              </a:rPr>
              <a:t> : Video </a:t>
            </a:r>
            <a:r>
              <a:rPr lang="en-US" b="1" dirty="0" err="1" smtClean="0">
                <a:solidFill>
                  <a:schemeClr val="tx2"/>
                </a:solidFill>
              </a:rPr>
              <a:t>dàn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dựng</a:t>
            </a:r>
            <a:r>
              <a:rPr lang="en-US" b="1" baseline="0" dirty="0" smtClean="0">
                <a:solidFill>
                  <a:schemeClr val="tx2"/>
                </a:solidFill>
              </a:rPr>
              <a:t> ở studio </a:t>
            </a:r>
            <a:r>
              <a:rPr lang="en-US" b="1" baseline="0" dirty="0" err="1" smtClean="0">
                <a:solidFill>
                  <a:schemeClr val="tx2"/>
                </a:solidFill>
              </a:rPr>
              <a:t>hoặc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cần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hỗ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trợ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thiết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bị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ghi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hình</a:t>
            </a:r>
            <a:r>
              <a:rPr lang="en-US" b="1" baseline="0" dirty="0" smtClean="0">
                <a:solidFill>
                  <a:schemeClr val="tx2"/>
                </a:solidFill>
              </a:rPr>
              <a:t> , </a:t>
            </a:r>
            <a:r>
              <a:rPr lang="en-US" b="1" baseline="0" dirty="0" err="1" smtClean="0">
                <a:solidFill>
                  <a:schemeClr val="tx2"/>
                </a:solidFill>
              </a:rPr>
              <a:t>ghi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âm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tốn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kém</a:t>
            </a:r>
            <a:r>
              <a:rPr lang="en-US" b="1" baseline="0" dirty="0" smtClean="0">
                <a:solidFill>
                  <a:schemeClr val="tx2"/>
                </a:solidFill>
              </a:rPr>
              <a:t>, </a:t>
            </a:r>
            <a:r>
              <a:rPr lang="en-US" b="1" baseline="0" dirty="0" err="1" smtClean="0">
                <a:solidFill>
                  <a:schemeClr val="tx2"/>
                </a:solidFill>
              </a:rPr>
              <a:t>hoặc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cần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các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phần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mềm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chuyên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nghiệp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có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bản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quyền</a:t>
            </a:r>
            <a:endParaRPr lang="en-US" b="1" dirty="0" smtClean="0">
              <a:solidFill>
                <a:schemeClr val="tx2"/>
              </a:solidFill>
            </a:endParaRPr>
          </a:p>
          <a:p>
            <a:pPr>
              <a:buClr>
                <a:srgbClr val="963D00"/>
              </a:buClr>
              <a:buSzPct val="90000"/>
            </a:pPr>
            <a:r>
              <a:rPr lang="en-US" b="1" dirty="0" err="1" smtClean="0">
                <a:solidFill>
                  <a:schemeClr val="tx2"/>
                </a:solidFill>
              </a:rPr>
              <a:t>Không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sinh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động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</a:rPr>
              <a:t>thiếu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tương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tác</a:t>
            </a:r>
            <a:r>
              <a:rPr lang="en-US" b="1" dirty="0" smtClean="0">
                <a:solidFill>
                  <a:schemeClr val="tx2"/>
                </a:solidFill>
              </a:rPr>
              <a:t> : </a:t>
            </a:r>
            <a:r>
              <a:rPr lang="en-US" b="1" dirty="0" err="1" smtClean="0">
                <a:solidFill>
                  <a:schemeClr val="tx2"/>
                </a:solidFill>
              </a:rPr>
              <a:t>bài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giảng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kéo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dài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với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dữ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liệu</a:t>
            </a:r>
            <a:r>
              <a:rPr lang="en-US" b="1" baseline="0" dirty="0" smtClean="0">
                <a:solidFill>
                  <a:schemeClr val="tx2"/>
                </a:solidFill>
              </a:rPr>
              <a:t> video </a:t>
            </a:r>
            <a:r>
              <a:rPr lang="en-US" b="1" baseline="0" dirty="0" err="1" smtClean="0">
                <a:solidFill>
                  <a:schemeClr val="tx2"/>
                </a:solidFill>
              </a:rPr>
              <a:t>nhàm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chán</a:t>
            </a:r>
            <a:r>
              <a:rPr lang="en-US" b="1" baseline="0" dirty="0" smtClean="0">
                <a:solidFill>
                  <a:schemeClr val="tx2"/>
                </a:solidFill>
              </a:rPr>
              <a:t>, </a:t>
            </a:r>
            <a:r>
              <a:rPr lang="en-US" b="1" baseline="0" dirty="0" err="1" smtClean="0">
                <a:solidFill>
                  <a:schemeClr val="tx2"/>
                </a:solidFill>
              </a:rPr>
              <a:t>ko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có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tính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tương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baseline="0" dirty="0" err="1" smtClean="0">
                <a:solidFill>
                  <a:schemeClr val="tx2"/>
                </a:solidFill>
              </a:rPr>
              <a:t>tác</a:t>
            </a:r>
            <a:endParaRPr lang="en-US" b="1" baseline="0" dirty="0" smtClean="0">
              <a:solidFill>
                <a:schemeClr val="tx2"/>
              </a:solidFill>
            </a:endParaRPr>
          </a:p>
          <a:p>
            <a:pPr>
              <a:buClr>
                <a:srgbClr val="963D00"/>
              </a:buClr>
              <a:buSzPct val="90000"/>
            </a:pPr>
            <a:r>
              <a:rPr lang="en-US" b="1" dirty="0" err="1" smtClean="0"/>
              <a:t>Không</a:t>
            </a:r>
            <a:r>
              <a:rPr lang="en-US" b="1" dirty="0" smtClean="0"/>
              <a:t> 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thích</a:t>
            </a:r>
            <a:r>
              <a:rPr lang="en-US" b="1" dirty="0" smtClean="0"/>
              <a:t> </a:t>
            </a:r>
            <a:r>
              <a:rPr lang="en-US" b="1" dirty="0" err="1" smtClean="0"/>
              <a:t>nhiều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bị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00DAE-5458-4158-8F0D-5235ED8DE7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00DAE-5458-4158-8F0D-5235ED8DE7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java (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 :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java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window,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GUI, widget -&gt;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code java sang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mã HTML và Javascript mà GWT tạo ra khá nặng.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 lập chỉ mục tìm kiếm: các trang web được tạo ra bởi GWT sẽ không được lập chỉ mục của công cụ tìm kiếm vì các nội dung được tạo ra tự động.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GWT chưa quen thuộc với các nhà thiết kế web cổ điển khi họ muốn thay đổi ở html, css.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Cộng đồng phát triển còn khá ít.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 framework giúp lập trình viên viết ứng dụng Native chỉ bằng Javascript,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View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native UI,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 còn thiếu các component view cho Android: Map, Modal, Slider, Spinner hoặc các module như Camera Roll, Media, PushNotificationIOS.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không thể build được ứng dụng “quá phức tạp” nếu bạn không biết Swift/Objecive-C, Java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vi-V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00DAE-5458-4158-8F0D-5235ED8DE7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0" y="4241800"/>
            <a:ext cx="9144000" cy="2616200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0" y="0"/>
            <a:ext cx="9144000" cy="45085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gray">
          <a:xfrm>
            <a:off x="7439025" y="4508500"/>
            <a:ext cx="1704975" cy="93663"/>
          </a:xfrm>
          <a:prstGeom prst="rect">
            <a:avLst/>
          </a:prstGeom>
          <a:solidFill>
            <a:schemeClr val="accent1">
              <a:alpha val="8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gray">
          <a:xfrm>
            <a:off x="1619250" y="404813"/>
            <a:ext cx="7524750" cy="1655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gray">
          <a:xfrm>
            <a:off x="0" y="2781300"/>
            <a:ext cx="7451725" cy="2303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84" name="Picture 12" descr="11"/>
          <p:cNvPicPr>
            <a:picLocks noChangeAspect="1" noChangeArrowheads="1"/>
          </p:cNvPicPr>
          <p:nvPr/>
        </p:nvPicPr>
        <p:blipFill>
          <a:blip r:embed="rId3" cstate="print"/>
          <a:srcRect b="16513"/>
          <a:stretch>
            <a:fillRect/>
          </a:stretch>
        </p:blipFill>
        <p:spPr bwMode="gray">
          <a:xfrm>
            <a:off x="533400" y="5567363"/>
            <a:ext cx="1435100" cy="1155700"/>
          </a:xfrm>
          <a:prstGeom prst="rect">
            <a:avLst/>
          </a:prstGeom>
          <a:noFill/>
        </p:spPr>
      </p:pic>
      <p:grpSp>
        <p:nvGrpSpPr>
          <p:cNvPr id="3098" name="Group 26"/>
          <p:cNvGrpSpPr>
            <a:grpSpLocks/>
          </p:cNvGrpSpPr>
          <p:nvPr/>
        </p:nvGrpSpPr>
        <p:grpSpPr bwMode="auto">
          <a:xfrm>
            <a:off x="0" y="2781300"/>
            <a:ext cx="4235450" cy="2295525"/>
            <a:chOff x="0" y="1752"/>
            <a:chExt cx="2668" cy="1446"/>
          </a:xfrm>
        </p:grpSpPr>
        <p:pic>
          <p:nvPicPr>
            <p:cNvPr id="3087" name="Picture 15" descr="2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0" y="1752"/>
              <a:ext cx="2668" cy="1446"/>
            </a:xfrm>
            <a:prstGeom prst="rect">
              <a:avLst/>
            </a:prstGeom>
            <a:noFill/>
          </p:spPr>
        </p:pic>
        <p:pic>
          <p:nvPicPr>
            <p:cNvPr id="3090" name="Picture 18" descr="5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gray">
            <a:xfrm>
              <a:off x="0" y="1752"/>
              <a:ext cx="2562" cy="102"/>
            </a:xfrm>
            <a:prstGeom prst="rect">
              <a:avLst/>
            </a:prstGeom>
            <a:noFill/>
          </p:spPr>
        </p:pic>
      </p:grp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2843213" y="404813"/>
            <a:ext cx="6300787" cy="1660525"/>
            <a:chOff x="1791" y="255"/>
            <a:chExt cx="3969" cy="1046"/>
          </a:xfrm>
        </p:grpSpPr>
        <p:pic>
          <p:nvPicPr>
            <p:cNvPr id="3086" name="Picture 14" descr="3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gray">
            <a:xfrm>
              <a:off x="1791" y="255"/>
              <a:ext cx="3969" cy="1046"/>
            </a:xfrm>
            <a:prstGeom prst="rect">
              <a:avLst/>
            </a:prstGeom>
            <a:noFill/>
          </p:spPr>
        </p:pic>
        <p:pic>
          <p:nvPicPr>
            <p:cNvPr id="3091" name="Picture 19" descr="6"/>
            <p:cNvPicPr>
              <a:picLocks noChangeAspect="1" noChangeArrowheads="1"/>
            </p:cNvPicPr>
            <p:nvPr userDrawn="1"/>
          </p:nvPicPr>
          <p:blipFill>
            <a:blip r:embed="rId7"/>
            <a:srcRect/>
            <a:stretch>
              <a:fillRect/>
            </a:stretch>
          </p:blipFill>
          <p:spPr bwMode="gray">
            <a:xfrm>
              <a:off x="2200" y="255"/>
              <a:ext cx="3560" cy="117"/>
            </a:xfrm>
            <a:prstGeom prst="rect">
              <a:avLst/>
            </a:prstGeom>
            <a:noFill/>
          </p:spPr>
        </p:pic>
      </p:grpSp>
      <p:pic>
        <p:nvPicPr>
          <p:cNvPr id="3092" name="Picture 20" descr="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0" y="0"/>
            <a:ext cx="2990850" cy="24288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5257800"/>
            <a:ext cx="7772400" cy="990600"/>
          </a:xfrm>
        </p:spPr>
        <p:txBody>
          <a:bodyPr/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6096000"/>
            <a:ext cx="4419600" cy="533400"/>
          </a:xfrm>
        </p:spPr>
        <p:txBody>
          <a:bodyPr/>
          <a:lstStyle>
            <a:lvl1pPr marL="0" indent="0">
              <a:buFontTx/>
              <a:buNone/>
              <a:defRPr sz="180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505575"/>
            <a:ext cx="12192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371600" y="6505575"/>
            <a:ext cx="12192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667000" y="6505575"/>
            <a:ext cx="1219200" cy="244475"/>
          </a:xfrm>
        </p:spPr>
        <p:txBody>
          <a:bodyPr/>
          <a:lstStyle>
            <a:lvl1pPr>
              <a:defRPr/>
            </a:lvl1pPr>
          </a:lstStyle>
          <a:p>
            <a:fld id="{033916E7-7025-4CAD-BC7B-7CF07A6A2C1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gray">
          <a:xfrm>
            <a:off x="63500" y="293688"/>
            <a:ext cx="13033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FFFF"/>
                </a:solidFill>
                <a:latin typeface="Arial Black" pitchFamily="34" charset="0"/>
              </a:rPr>
              <a:t>L/O/G/O</a:t>
            </a:r>
          </a:p>
        </p:txBody>
      </p:sp>
      <p:pic>
        <p:nvPicPr>
          <p:cNvPr id="3088" name="Picture 16" descr="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gray">
          <a:xfrm rot="2324177" flipH="1">
            <a:off x="1733550" y="3008313"/>
            <a:ext cx="822325" cy="3721100"/>
          </a:xfrm>
          <a:prstGeom prst="rect">
            <a:avLst/>
          </a:prstGeom>
          <a:noFill/>
        </p:spPr>
      </p:pic>
      <p:pic>
        <p:nvPicPr>
          <p:cNvPr id="3089" name="Picture 17" descr="4"/>
          <p:cNvPicPr>
            <a:picLocks noChangeAspect="1" noChangeArrowheads="1"/>
          </p:cNvPicPr>
          <p:nvPr/>
        </p:nvPicPr>
        <p:blipFill>
          <a:blip r:embed="rId10"/>
          <a:srcRect l="23305" b="32939"/>
          <a:stretch>
            <a:fillRect/>
          </a:stretch>
        </p:blipFill>
        <p:spPr bwMode="gray">
          <a:xfrm>
            <a:off x="2268538" y="0"/>
            <a:ext cx="6875462" cy="45085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 userDrawn="1"/>
        </p:nvSpPr>
        <p:spPr>
          <a:xfrm>
            <a:off x="7452512" y="6627168"/>
            <a:ext cx="16914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mtClean="0">
                <a:solidFill>
                  <a:srgbClr val="C00000"/>
                </a:solidFill>
                <a:latin typeface="+mn-lt"/>
              </a:rPr>
              <a:t>http://dichvudanhvanban.com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94F4-58B5-4213-83CB-75C5DB98B9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239713"/>
            <a:ext cx="2066925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9713"/>
            <a:ext cx="60515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43344-0D6A-4048-B144-A2414FC8B7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239713"/>
            <a:ext cx="7773987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EA58CC-A4B4-448B-A4AB-56B942383C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239713"/>
            <a:ext cx="7773987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F16FECB-8397-4DEF-863C-DD8E218D2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87388-F386-4DBF-95D2-90D3C221109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B0DBC-C347-487E-A44B-BADD6FDF78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C99F8-9E08-429F-A41B-C2CEF9DD6D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5091C-7EC4-44DF-89BD-3D244C942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1CFDE-E78D-4169-A3F6-34EECE3BCF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FC8F9-4B7B-4545-8442-8CB88EDD5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078BC-3576-4B88-8990-35265323D5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2982E-9AD8-4A6F-85F1-9EE3CF531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1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gray">
          <a:xfrm>
            <a:off x="0" y="828675"/>
            <a:ext cx="9144000" cy="602932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685800"/>
            <a:ext cx="9144000" cy="381000"/>
          </a:xfrm>
          <a:prstGeom prst="rect">
            <a:avLst/>
          </a:prstGeom>
          <a:solidFill>
            <a:schemeClr val="accent1">
              <a:alpha val="8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gray">
          <a:xfrm>
            <a:off x="838200" y="146050"/>
            <a:ext cx="8305800" cy="815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6" name="Picture 12" descr="6"/>
          <p:cNvPicPr>
            <a:picLocks noChangeAspect="1" noChangeArrowheads="1"/>
          </p:cNvPicPr>
          <p:nvPr/>
        </p:nvPicPr>
        <p:blipFill>
          <a:blip r:embed="rId16"/>
          <a:srcRect r="48404" b="35051"/>
          <a:stretch>
            <a:fillRect/>
          </a:stretch>
        </p:blipFill>
        <p:spPr bwMode="gray">
          <a:xfrm>
            <a:off x="7046913" y="127000"/>
            <a:ext cx="2097087" cy="8413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AD6A4EE1-DEF4-49A4-A883-7DD9FE2801B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11"/>
          <p:cNvPicPr>
            <a:picLocks noChangeAspect="1" noChangeArrowheads="1"/>
          </p:cNvPicPr>
          <p:nvPr/>
        </p:nvPicPr>
        <p:blipFill>
          <a:blip r:embed="rId17" cstate="print"/>
          <a:srcRect b="16513"/>
          <a:stretch>
            <a:fillRect/>
          </a:stretch>
        </p:blipFill>
        <p:spPr bwMode="gray">
          <a:xfrm rot="10395266">
            <a:off x="228600" y="1306513"/>
            <a:ext cx="860425" cy="404812"/>
          </a:xfrm>
          <a:prstGeom prst="rect">
            <a:avLst/>
          </a:prstGeom>
          <a:noFill/>
        </p:spPr>
      </p:pic>
      <p:pic>
        <p:nvPicPr>
          <p:cNvPr id="1039" name="Picture 15" descr="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gray">
          <a:xfrm rot="-936155">
            <a:off x="304800" y="-76200"/>
            <a:ext cx="442913" cy="1676400"/>
          </a:xfrm>
          <a:prstGeom prst="rect">
            <a:avLst/>
          </a:prstGeom>
          <a:noFill/>
        </p:spPr>
      </p:pic>
      <p:pic>
        <p:nvPicPr>
          <p:cNvPr id="1035" name="Picture 11" descr="3"/>
          <p:cNvPicPr>
            <a:picLocks noChangeAspect="1" noChangeArrowheads="1"/>
          </p:cNvPicPr>
          <p:nvPr/>
        </p:nvPicPr>
        <p:blipFill>
          <a:blip r:embed="rId19"/>
          <a:srcRect r="32556"/>
          <a:stretch>
            <a:fillRect/>
          </a:stretch>
        </p:blipFill>
        <p:spPr bwMode="gray">
          <a:xfrm>
            <a:off x="6096000" y="127000"/>
            <a:ext cx="3048000" cy="93662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54088" y="239713"/>
            <a:ext cx="7773987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2512" y="6627168"/>
            <a:ext cx="16914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mtClean="0">
                <a:solidFill>
                  <a:srgbClr val="C00000"/>
                </a:solidFill>
                <a:latin typeface="+mn-lt"/>
              </a:rPr>
              <a:t>http://dichvudanhvanban.com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953000"/>
            <a:ext cx="7391400" cy="990600"/>
          </a:xfrm>
        </p:spPr>
        <p:txBody>
          <a:bodyPr/>
          <a:lstStyle/>
          <a:p>
            <a:pPr algn="ctr"/>
            <a:r>
              <a:rPr lang="en-US" sz="2500" dirty="0" err="1" smtClean="0"/>
              <a:t>Nghiên</a:t>
            </a:r>
            <a:r>
              <a:rPr lang="en-US" sz="2500" dirty="0" smtClean="0"/>
              <a:t> </a:t>
            </a:r>
            <a:r>
              <a:rPr lang="en-US" sz="2500" dirty="0" err="1" smtClean="0"/>
              <a:t>cứu</a:t>
            </a:r>
            <a:r>
              <a:rPr lang="en-US" sz="2500" dirty="0" smtClean="0"/>
              <a:t>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dirty="0" err="1" smtClean="0"/>
              <a:t>xây</a:t>
            </a:r>
            <a:r>
              <a:rPr lang="en-US" sz="2500" dirty="0" smtClean="0"/>
              <a:t> </a:t>
            </a:r>
            <a:r>
              <a:rPr lang="en-US" sz="2500" dirty="0" err="1" smtClean="0"/>
              <a:t>dựng</a:t>
            </a:r>
            <a:r>
              <a:rPr lang="en-US" sz="2500" dirty="0" smtClean="0"/>
              <a:t> </a:t>
            </a:r>
            <a:r>
              <a:rPr lang="en-US" sz="2500" dirty="0" err="1" smtClean="0"/>
              <a:t>công</a:t>
            </a:r>
            <a:r>
              <a:rPr lang="en-US" sz="2500" dirty="0" smtClean="0"/>
              <a:t> </a:t>
            </a:r>
            <a:r>
              <a:rPr lang="en-US" sz="2500" dirty="0" err="1" smtClean="0"/>
              <a:t>cụ</a:t>
            </a:r>
            <a:r>
              <a:rPr lang="en-US" sz="2500" dirty="0" smtClean="0"/>
              <a:t> </a:t>
            </a:r>
            <a:r>
              <a:rPr lang="en-US" sz="2500" dirty="0" err="1" smtClean="0"/>
              <a:t>hỗ</a:t>
            </a:r>
            <a:r>
              <a:rPr lang="en-US" sz="2500" dirty="0" smtClean="0"/>
              <a:t> </a:t>
            </a:r>
            <a:r>
              <a:rPr lang="en-US" sz="2500" dirty="0" err="1" smtClean="0"/>
              <a:t>trợ</a:t>
            </a:r>
            <a:r>
              <a:rPr lang="en-US" sz="2500" dirty="0" smtClean="0"/>
              <a:t> </a:t>
            </a:r>
            <a:r>
              <a:rPr lang="en-US" sz="2500" dirty="0" err="1" smtClean="0"/>
              <a:t>học</a:t>
            </a:r>
            <a:r>
              <a:rPr lang="en-US" sz="2500" dirty="0" smtClean="0"/>
              <a:t> </a:t>
            </a:r>
            <a:br>
              <a:rPr lang="en-US" sz="2500" dirty="0" smtClean="0"/>
            </a:br>
            <a:r>
              <a:rPr lang="en-US" sz="2500" dirty="0" err="1" smtClean="0"/>
              <a:t>trực</a:t>
            </a:r>
            <a:r>
              <a:rPr lang="en-US" sz="2500" dirty="0" smtClean="0"/>
              <a:t> </a:t>
            </a:r>
            <a:r>
              <a:rPr lang="en-US" sz="2500" dirty="0" err="1" smtClean="0"/>
              <a:t>tuyến</a:t>
            </a:r>
            <a:r>
              <a:rPr lang="en-US" sz="2500" dirty="0" smtClean="0"/>
              <a:t> </a:t>
            </a:r>
            <a:r>
              <a:rPr lang="en-US" sz="2500" dirty="0" err="1" smtClean="0"/>
              <a:t>cho</a:t>
            </a:r>
            <a:r>
              <a:rPr lang="en-US" sz="2500" dirty="0" smtClean="0"/>
              <a:t> </a:t>
            </a:r>
            <a:r>
              <a:rPr lang="en-US" sz="2500" dirty="0" err="1" smtClean="0"/>
              <a:t>học</a:t>
            </a:r>
            <a:r>
              <a:rPr lang="en-US" sz="2500" dirty="0" smtClean="0"/>
              <a:t> </a:t>
            </a:r>
            <a:r>
              <a:rPr lang="en-US" sz="2500" dirty="0" err="1" smtClean="0"/>
              <a:t>sinh</a:t>
            </a:r>
            <a:r>
              <a:rPr lang="en-US" sz="2500" dirty="0" smtClean="0"/>
              <a:t>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dirty="0" err="1" smtClean="0"/>
              <a:t>sinh</a:t>
            </a:r>
            <a:r>
              <a:rPr lang="en-US" sz="2500" dirty="0" smtClean="0"/>
              <a:t> </a:t>
            </a:r>
            <a:r>
              <a:rPr lang="en-US" sz="2500" dirty="0" err="1" smtClean="0"/>
              <a:t>viên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867400"/>
            <a:ext cx="4762500" cy="533400"/>
          </a:xfrm>
        </p:spPr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: </a:t>
            </a:r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endParaRPr lang="en-US" dirty="0" smtClean="0"/>
          </a:p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: TS.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gray">
          <a:xfrm>
            <a:off x="3276600" y="6128951"/>
            <a:ext cx="74613" cy="152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204368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954088" y="239713"/>
            <a:ext cx="7773987" cy="6889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mtClean="0"/>
              <a:t>Định hướng công nghệ</a:t>
            </a:r>
            <a:endParaRPr lang="en-US" dirty="0"/>
          </a:p>
        </p:txBody>
      </p:sp>
      <p:sp>
        <p:nvSpPr>
          <p:cNvPr id="36" name="Slide Number Placeholder 1"/>
          <p:cNvSpPr txBox="1">
            <a:spLocks/>
          </p:cNvSpPr>
          <p:nvPr/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F987388-F386-4DBF-95D2-90D3C221109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806450" y="1681797"/>
            <a:ext cx="39941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Hiển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thị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bài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giảng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PDF</a:t>
            </a:r>
          </a:p>
        </p:txBody>
      </p:sp>
      <p:sp>
        <p:nvSpPr>
          <p:cNvPr id="38" name="Oval 37"/>
          <p:cNvSpPr/>
          <p:nvPr/>
        </p:nvSpPr>
        <p:spPr>
          <a:xfrm>
            <a:off x="4572000" y="1516330"/>
            <a:ext cx="1868488" cy="13446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258887" y="2981688"/>
            <a:ext cx="2398713" cy="3351642"/>
            <a:chOff x="685800" y="2981688"/>
            <a:chExt cx="2398713" cy="3351642"/>
          </a:xfrm>
        </p:grpSpPr>
        <p:grpSp>
          <p:nvGrpSpPr>
            <p:cNvPr id="40" name="Group 39"/>
            <p:cNvGrpSpPr/>
            <p:nvPr/>
          </p:nvGrpSpPr>
          <p:grpSpPr>
            <a:xfrm>
              <a:off x="685800" y="3392487"/>
              <a:ext cx="2398713" cy="2940843"/>
              <a:chOff x="685800" y="3392487"/>
              <a:chExt cx="2398713" cy="2940843"/>
            </a:xfrm>
          </p:grpSpPr>
          <p:grpSp>
            <p:nvGrpSpPr>
              <p:cNvPr id="42" name="Group 9"/>
              <p:cNvGrpSpPr>
                <a:grpSpLocks/>
              </p:cNvGrpSpPr>
              <p:nvPr/>
            </p:nvGrpSpPr>
            <p:grpSpPr bwMode="auto">
              <a:xfrm>
                <a:off x="685800" y="3392487"/>
                <a:ext cx="2398713" cy="2940843"/>
                <a:chOff x="797" y="1945"/>
                <a:chExt cx="1489" cy="1584"/>
              </a:xfrm>
            </p:grpSpPr>
            <p:sp>
              <p:nvSpPr>
                <p:cNvPr id="45" name="AutoShape 10"/>
                <p:cNvSpPr>
                  <a:spLocks noChangeArrowheads="1"/>
                </p:cNvSpPr>
                <p:nvPr/>
              </p:nvSpPr>
              <p:spPr bwMode="gray">
                <a:xfrm>
                  <a:off x="799" y="1945"/>
                  <a:ext cx="1487" cy="1584"/>
                </a:xfrm>
                <a:prstGeom prst="roundRect">
                  <a:avLst>
                    <a:gd name="adj" fmla="val 12574"/>
                  </a:avLst>
                </a:pr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AutoShape 11"/>
                <p:cNvSpPr>
                  <a:spLocks noChangeArrowheads="1"/>
                </p:cNvSpPr>
                <p:nvPr/>
              </p:nvSpPr>
              <p:spPr bwMode="gray">
                <a:xfrm>
                  <a:off x="797" y="3118"/>
                  <a:ext cx="1488" cy="408"/>
                </a:xfrm>
                <a:prstGeom prst="roundRect">
                  <a:avLst>
                    <a:gd name="adj" fmla="val 49755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AutoShape 12"/>
                <p:cNvSpPr>
                  <a:spLocks noChangeArrowheads="1"/>
                </p:cNvSpPr>
                <p:nvPr/>
              </p:nvSpPr>
              <p:spPr bwMode="gray">
                <a:xfrm>
                  <a:off x="817" y="1950"/>
                  <a:ext cx="1462" cy="408"/>
                </a:xfrm>
                <a:prstGeom prst="roundRect">
                  <a:avLst>
                    <a:gd name="adj" fmla="val 38727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33333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Text Box 13"/>
              <p:cNvSpPr txBox="1">
                <a:spLocks noChangeArrowheads="1"/>
              </p:cNvSpPr>
              <p:nvPr/>
            </p:nvSpPr>
            <p:spPr bwMode="white">
              <a:xfrm>
                <a:off x="806451" y="4191000"/>
                <a:ext cx="2166938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hiển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thị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tốt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PDF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trên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android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nguồn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mở</a:t>
                </a:r>
                <a:endPara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Không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đa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nền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tảng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44" name="WordArt 20"/>
              <p:cNvSpPr>
                <a:spLocks noChangeArrowheads="1" noChangeShapeType="1" noTextEdit="1"/>
              </p:cNvSpPr>
              <p:nvPr/>
            </p:nvSpPr>
            <p:spPr bwMode="black">
              <a:xfrm>
                <a:off x="1041400" y="3484562"/>
                <a:ext cx="558800" cy="5318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01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412161" y="298168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muPDF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383088" y="2043540"/>
            <a:ext cx="2170112" cy="3900060"/>
            <a:chOff x="6059488" y="1670210"/>
            <a:chExt cx="2170112" cy="3900060"/>
          </a:xfrm>
        </p:grpSpPr>
        <p:grpSp>
          <p:nvGrpSpPr>
            <p:cNvPr id="58" name="Group 57"/>
            <p:cNvGrpSpPr/>
            <p:nvPr/>
          </p:nvGrpSpPr>
          <p:grpSpPr>
            <a:xfrm>
              <a:off x="6059488" y="2487612"/>
              <a:ext cx="2170112" cy="3082658"/>
              <a:chOff x="6059488" y="2487612"/>
              <a:chExt cx="2170112" cy="3583364"/>
            </a:xfrm>
          </p:grpSpPr>
          <p:sp>
            <p:nvSpPr>
              <p:cNvPr id="60" name="AutoShape 2"/>
              <p:cNvSpPr>
                <a:spLocks noChangeArrowheads="1"/>
              </p:cNvSpPr>
              <p:nvPr/>
            </p:nvSpPr>
            <p:spPr bwMode="gray">
              <a:xfrm>
                <a:off x="6062663" y="2706687"/>
                <a:ext cx="2166937" cy="2994025"/>
              </a:xfrm>
              <a:prstGeom prst="roundRect">
                <a:avLst>
                  <a:gd name="adj" fmla="val 12574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3"/>
              <p:cNvSpPr>
                <a:spLocks noChangeArrowheads="1"/>
              </p:cNvSpPr>
              <p:nvPr/>
            </p:nvSpPr>
            <p:spPr bwMode="gray">
              <a:xfrm>
                <a:off x="6059488" y="4924425"/>
                <a:ext cx="2159000" cy="1146551"/>
              </a:xfrm>
              <a:prstGeom prst="roundRect">
                <a:avLst>
                  <a:gd name="adj" fmla="val 32134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AutoShape 4"/>
              <p:cNvSpPr>
                <a:spLocks noChangeArrowheads="1"/>
              </p:cNvSpPr>
              <p:nvPr/>
            </p:nvSpPr>
            <p:spPr bwMode="gray">
              <a:xfrm>
                <a:off x="6078538" y="2487612"/>
                <a:ext cx="2130425" cy="712635"/>
              </a:xfrm>
              <a:prstGeom prst="roundRect">
                <a:avLst>
                  <a:gd name="adj" fmla="val 31319"/>
                </a:avLst>
              </a:prstGeom>
              <a:gradFill rotWithShape="1">
                <a:gsLst>
                  <a:gs pos="0">
                    <a:schemeClr val="folHlink">
                      <a:gamma/>
                      <a:tint val="33333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5"/>
              <p:cNvSpPr txBox="1">
                <a:spLocks noChangeArrowheads="1"/>
              </p:cNvSpPr>
              <p:nvPr/>
            </p:nvSpPr>
            <p:spPr bwMode="white">
              <a:xfrm>
                <a:off x="6159500" y="3276600"/>
                <a:ext cx="1957388" cy="1423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nguồn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mở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đa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nền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tảng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Dễ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cài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đặt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64" name="WordArt 22"/>
              <p:cNvSpPr>
                <a:spLocks noChangeArrowheads="1" noChangeShapeType="1" noTextEdit="1"/>
              </p:cNvSpPr>
              <p:nvPr/>
            </p:nvSpPr>
            <p:spPr bwMode="black">
              <a:xfrm>
                <a:off x="6146800" y="2590800"/>
                <a:ext cx="560388" cy="533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02</a:t>
                </a:r>
                <a:endParaRPr lang="en-US" sz="36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39609" y="167021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PDFjs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6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10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381000" y="1681797"/>
            <a:ext cx="39941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Mô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hệ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thống</a:t>
            </a:r>
            <a:endParaRPr lang="en-US" b="1" dirty="0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1" name="Content Placeholder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133600"/>
            <a:ext cx="6010843" cy="4187825"/>
          </a:xfrm>
          <a:prstGeom prst="rect">
            <a:avLst/>
          </a:prstGeom>
          <a:noFill/>
        </p:spPr>
      </p:pic>
      <p:sp>
        <p:nvSpPr>
          <p:cNvPr id="52" name="Oval 51"/>
          <p:cNvSpPr/>
          <p:nvPr/>
        </p:nvSpPr>
        <p:spPr>
          <a:xfrm>
            <a:off x="2743200" y="1842294"/>
            <a:ext cx="3657600" cy="13446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17950" y="3276600"/>
            <a:ext cx="3657600" cy="3429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11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19015" y="2124501"/>
            <a:ext cx="5447783" cy="603250"/>
            <a:chOff x="919015" y="1889551"/>
            <a:chExt cx="5634184" cy="603250"/>
          </a:xfrm>
        </p:grpSpPr>
        <p:sp>
          <p:nvSpPr>
            <p:cNvPr id="29" name="AutoShape 25"/>
            <p:cNvSpPr>
              <a:spLocks noChangeArrowheads="1"/>
            </p:cNvSpPr>
            <p:nvPr/>
          </p:nvSpPr>
          <p:spPr bwMode="gray">
            <a:xfrm>
              <a:off x="961876" y="1889551"/>
              <a:ext cx="5591323" cy="592137"/>
            </a:xfrm>
            <a:prstGeom prst="roundRect">
              <a:avLst>
                <a:gd name="adj" fmla="val 50000"/>
              </a:avLst>
            </a:prstGeom>
            <a:solidFill>
              <a:srgbClr val="5F5F5F"/>
            </a:soli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6"/>
            <p:cNvGrpSpPr>
              <a:grpSpLocks/>
            </p:cNvGrpSpPr>
            <p:nvPr/>
          </p:nvGrpSpPr>
          <p:grpSpPr bwMode="auto">
            <a:xfrm>
              <a:off x="919015" y="1908601"/>
              <a:ext cx="552450" cy="584200"/>
              <a:chOff x="2959" y="1568"/>
              <a:chExt cx="454" cy="480"/>
            </a:xfrm>
          </p:grpSpPr>
          <p:grpSp>
            <p:nvGrpSpPr>
              <p:cNvPr id="31" name="Group 27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33" name="Picture 28" descr="light_shadow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" name="Picture 29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35" name="Oval 30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hlink">
                        <a:alpha val="55000"/>
                      </a:schemeClr>
                    </a:gs>
                    <a:gs pos="100000">
                      <a:schemeClr val="hlink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32" name="Picture 31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sp>
          <p:nvSpPr>
            <p:cNvPr id="36" name="Rectangle 32"/>
            <p:cNvSpPr>
              <a:spLocks noChangeArrowheads="1"/>
            </p:cNvSpPr>
            <p:nvPr/>
          </p:nvSpPr>
          <p:spPr bwMode="gray">
            <a:xfrm>
              <a:off x="1574652" y="1991151"/>
              <a:ext cx="1992853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Liệt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kê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bài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giảng</a:t>
              </a:r>
              <a:endParaRPr lang="en-US" dirty="0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9015" y="2892851"/>
            <a:ext cx="5447783" cy="603250"/>
            <a:chOff x="919015" y="2657901"/>
            <a:chExt cx="5634184" cy="603250"/>
          </a:xfrm>
        </p:grpSpPr>
        <p:sp>
          <p:nvSpPr>
            <p:cNvPr id="37" name="AutoShape 33"/>
            <p:cNvSpPr>
              <a:spLocks noChangeArrowheads="1"/>
            </p:cNvSpPr>
            <p:nvPr/>
          </p:nvSpPr>
          <p:spPr bwMode="gray">
            <a:xfrm>
              <a:off x="961876" y="2657901"/>
              <a:ext cx="5591323" cy="592137"/>
            </a:xfrm>
            <a:prstGeom prst="roundRect">
              <a:avLst>
                <a:gd name="adj" fmla="val 50000"/>
              </a:avLst>
            </a:prstGeom>
            <a:solidFill>
              <a:srgbClr val="5F5F5F"/>
            </a:soli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34"/>
            <p:cNvGrpSpPr>
              <a:grpSpLocks/>
            </p:cNvGrpSpPr>
            <p:nvPr/>
          </p:nvGrpSpPr>
          <p:grpSpPr bwMode="auto">
            <a:xfrm>
              <a:off x="919015" y="2676951"/>
              <a:ext cx="552450" cy="584200"/>
              <a:chOff x="2959" y="1568"/>
              <a:chExt cx="454" cy="480"/>
            </a:xfrm>
          </p:grpSpPr>
          <p:grpSp>
            <p:nvGrpSpPr>
              <p:cNvPr id="39" name="Group 35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41" name="Picture 36" descr="light_shadow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" name="Picture 37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43" name="Oval 38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folHlink">
                        <a:alpha val="55000"/>
                      </a:schemeClr>
                    </a:gs>
                    <a:gs pos="100000">
                      <a:schemeClr val="folHlink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0" name="Picture 39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sp>
          <p:nvSpPr>
            <p:cNvPr id="44" name="Rectangle 40"/>
            <p:cNvSpPr>
              <a:spLocks noChangeArrowheads="1"/>
            </p:cNvSpPr>
            <p:nvPr/>
          </p:nvSpPr>
          <p:spPr bwMode="gray">
            <a:xfrm>
              <a:off x="1574652" y="2759501"/>
              <a:ext cx="3300904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Download,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quản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lý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bài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giảng</a:t>
              </a:r>
              <a:endParaRPr lang="en-US" dirty="0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9015" y="3669138"/>
            <a:ext cx="5447783" cy="603250"/>
            <a:chOff x="919015" y="3434188"/>
            <a:chExt cx="5634184" cy="603250"/>
          </a:xfrm>
        </p:grpSpPr>
        <p:sp>
          <p:nvSpPr>
            <p:cNvPr id="45" name="AutoShape 41"/>
            <p:cNvSpPr>
              <a:spLocks noChangeArrowheads="1"/>
            </p:cNvSpPr>
            <p:nvPr/>
          </p:nvSpPr>
          <p:spPr bwMode="gray">
            <a:xfrm>
              <a:off x="961876" y="3434188"/>
              <a:ext cx="5591323" cy="592138"/>
            </a:xfrm>
            <a:prstGeom prst="roundRect">
              <a:avLst>
                <a:gd name="adj" fmla="val 50000"/>
              </a:avLst>
            </a:prstGeom>
            <a:solidFill>
              <a:srgbClr val="5F5F5F"/>
            </a:soli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42"/>
            <p:cNvGrpSpPr>
              <a:grpSpLocks/>
            </p:cNvGrpSpPr>
            <p:nvPr/>
          </p:nvGrpSpPr>
          <p:grpSpPr bwMode="auto">
            <a:xfrm>
              <a:off x="919015" y="3453238"/>
              <a:ext cx="552450" cy="584200"/>
              <a:chOff x="2959" y="1568"/>
              <a:chExt cx="454" cy="480"/>
            </a:xfrm>
          </p:grpSpPr>
          <p:grpSp>
            <p:nvGrpSpPr>
              <p:cNvPr id="47" name="Group 43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49" name="Picture 44" descr="light_shadow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50" name="Picture 45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51" name="Oval 46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accent2">
                        <a:alpha val="55000"/>
                      </a:schemeClr>
                    </a:gs>
                    <a:gs pos="100000">
                      <a:schemeClr val="accent2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8" name="Picture 47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sp>
          <p:nvSpPr>
            <p:cNvPr id="52" name="Rectangle 48"/>
            <p:cNvSpPr>
              <a:spLocks noChangeArrowheads="1"/>
            </p:cNvSpPr>
            <p:nvPr/>
          </p:nvSpPr>
          <p:spPr bwMode="gray">
            <a:xfrm>
              <a:off x="1574652" y="3535788"/>
              <a:ext cx="296747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Hiển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thị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bài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giảng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viết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tay</a:t>
              </a:r>
              <a:endParaRPr lang="en-US" dirty="0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9015" y="4405738"/>
            <a:ext cx="5447783" cy="603250"/>
            <a:chOff x="919015" y="4170788"/>
            <a:chExt cx="5634184" cy="603250"/>
          </a:xfrm>
        </p:grpSpPr>
        <p:sp>
          <p:nvSpPr>
            <p:cNvPr id="53" name="AutoShape 49"/>
            <p:cNvSpPr>
              <a:spLocks noChangeArrowheads="1"/>
            </p:cNvSpPr>
            <p:nvPr/>
          </p:nvSpPr>
          <p:spPr bwMode="gray">
            <a:xfrm>
              <a:off x="961876" y="4170788"/>
              <a:ext cx="5591323" cy="592138"/>
            </a:xfrm>
            <a:prstGeom prst="roundRect">
              <a:avLst>
                <a:gd name="adj" fmla="val 50000"/>
              </a:avLst>
            </a:prstGeom>
            <a:solidFill>
              <a:srgbClr val="5F5F5F"/>
            </a:soli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015" y="4189838"/>
              <a:ext cx="552450" cy="584200"/>
              <a:chOff x="2959" y="1568"/>
              <a:chExt cx="454" cy="480"/>
            </a:xfrm>
          </p:grpSpPr>
          <p:grpSp>
            <p:nvGrpSpPr>
              <p:cNvPr id="55" name="Group 51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57" name="Picture 52" descr="light_shadow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58" name="Picture 53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59" name="Oval 54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accent1">
                        <a:alpha val="55000"/>
                      </a:schemeClr>
                    </a:gs>
                    <a:gs pos="100000">
                      <a:schemeClr val="accent1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6" name="Picture 55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sp>
          <p:nvSpPr>
            <p:cNvPr id="60" name="Rectangle 56"/>
            <p:cNvSpPr>
              <a:spLocks noChangeArrowheads="1"/>
            </p:cNvSpPr>
            <p:nvPr/>
          </p:nvSpPr>
          <p:spPr bwMode="gray">
            <a:xfrm>
              <a:off x="1574652" y="4272388"/>
              <a:ext cx="2634054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Hiển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thị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bài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giảng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PDF</a:t>
              </a:r>
              <a:endParaRPr lang="en-US" dirty="0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53017" y="5170258"/>
            <a:ext cx="5447783" cy="603250"/>
            <a:chOff x="953017" y="4935308"/>
            <a:chExt cx="5634184" cy="603250"/>
          </a:xfrm>
        </p:grpSpPr>
        <p:sp>
          <p:nvSpPr>
            <p:cNvPr id="61" name="AutoShape 49"/>
            <p:cNvSpPr>
              <a:spLocks noChangeArrowheads="1"/>
            </p:cNvSpPr>
            <p:nvPr/>
          </p:nvSpPr>
          <p:spPr bwMode="gray">
            <a:xfrm>
              <a:off x="995878" y="4935308"/>
              <a:ext cx="5591323" cy="592138"/>
            </a:xfrm>
            <a:prstGeom prst="roundRect">
              <a:avLst>
                <a:gd name="adj" fmla="val 50000"/>
              </a:avLst>
            </a:prstGeom>
            <a:solidFill>
              <a:srgbClr val="5F5F5F"/>
            </a:soli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50"/>
            <p:cNvGrpSpPr>
              <a:grpSpLocks/>
            </p:cNvGrpSpPr>
            <p:nvPr/>
          </p:nvGrpSpPr>
          <p:grpSpPr bwMode="auto">
            <a:xfrm>
              <a:off x="953017" y="4954358"/>
              <a:ext cx="552450" cy="584200"/>
              <a:chOff x="2959" y="1568"/>
              <a:chExt cx="454" cy="480"/>
            </a:xfrm>
          </p:grpSpPr>
          <p:grpSp>
            <p:nvGrpSpPr>
              <p:cNvPr id="63" name="Group 51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65" name="Picture 52" descr="light_shadow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66" name="Picture 53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67" name="Oval 54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64" name="Picture 63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sp>
          <p:nvSpPr>
            <p:cNvPr id="68" name="Rectangle 56"/>
            <p:cNvSpPr>
              <a:spLocks noChangeArrowheads="1"/>
            </p:cNvSpPr>
            <p:nvPr/>
          </p:nvSpPr>
          <p:spPr bwMode="gray">
            <a:xfrm>
              <a:off x="1608654" y="5036908"/>
              <a:ext cx="226215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Quản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lý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đăng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nhập</a:t>
              </a:r>
              <a:endParaRPr lang="en-US" dirty="0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7738" y="5949950"/>
            <a:ext cx="5420011" cy="603250"/>
            <a:chOff x="947738" y="5715000"/>
            <a:chExt cx="5605462" cy="603250"/>
          </a:xfrm>
        </p:grpSpPr>
        <p:sp>
          <p:nvSpPr>
            <p:cNvPr id="69" name="AutoShape 49"/>
            <p:cNvSpPr>
              <a:spLocks noChangeArrowheads="1"/>
            </p:cNvSpPr>
            <p:nvPr/>
          </p:nvSpPr>
          <p:spPr bwMode="gray">
            <a:xfrm>
              <a:off x="990600" y="5715000"/>
              <a:ext cx="5562600" cy="592138"/>
            </a:xfrm>
            <a:prstGeom prst="roundRect">
              <a:avLst>
                <a:gd name="adj" fmla="val 50000"/>
              </a:avLst>
            </a:prstGeom>
            <a:solidFill>
              <a:srgbClr val="5F5F5F"/>
            </a:soli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" name="Group 50"/>
            <p:cNvGrpSpPr>
              <a:grpSpLocks/>
            </p:cNvGrpSpPr>
            <p:nvPr/>
          </p:nvGrpSpPr>
          <p:grpSpPr bwMode="auto">
            <a:xfrm>
              <a:off x="947738" y="5734050"/>
              <a:ext cx="552450" cy="584200"/>
              <a:chOff x="2959" y="1568"/>
              <a:chExt cx="454" cy="480"/>
            </a:xfrm>
          </p:grpSpPr>
          <p:grpSp>
            <p:nvGrpSpPr>
              <p:cNvPr id="71" name="Group 51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73" name="Picture 52" descr="light_shadow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74" name="Picture 53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75" name="Oval 54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72" name="Picture 71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sp>
          <p:nvSpPr>
            <p:cNvPr id="76" name="Rectangle 56"/>
            <p:cNvSpPr>
              <a:spLocks noChangeArrowheads="1"/>
            </p:cNvSpPr>
            <p:nvPr/>
          </p:nvSpPr>
          <p:spPr bwMode="gray">
            <a:xfrm>
              <a:off x="1603375" y="5816600"/>
              <a:ext cx="451598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Tương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tác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học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viên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trong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quá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trình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học</a:t>
              </a:r>
              <a:endParaRPr lang="en-US" dirty="0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381000" y="1681797"/>
            <a:ext cx="39941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Các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chức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năng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chính</a:t>
            </a:r>
            <a:endParaRPr lang="en-US" b="1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5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12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4593" y="1219200"/>
            <a:ext cx="539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Mô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hóa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dữ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liệu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video :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Dữ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liệu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bài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giảng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64" y="1676399"/>
            <a:ext cx="2987657" cy="497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04" y="1676400"/>
            <a:ext cx="2259493" cy="497637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13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4593" y="1219200"/>
            <a:ext cx="6199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Mô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hóa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dữ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liệu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video :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Bài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kiểm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tra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trắc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nghiệm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54088" y="239713"/>
            <a:ext cx="7773987" cy="6889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3074" name="Picture 2" descr="E:\Vung\xamarin\Github\Thesis\ELearningThesis\anh\quicktest 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841381" cy="49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14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381000" y="214788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Usecase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tổng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quát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94" name="Picture 19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7"/>
            <a:ext cx="4666615" cy="4329113"/>
          </a:xfrm>
          <a:prstGeom prst="rect">
            <a:avLst/>
          </a:prstGeom>
        </p:spPr>
      </p:pic>
      <p:sp>
        <p:nvSpPr>
          <p:cNvPr id="195" name="Oval 194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96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15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23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8" y="2286000"/>
            <a:ext cx="7898705" cy="3581400"/>
          </a:xfrm>
        </p:spPr>
      </p:pic>
      <p:sp>
        <p:nvSpPr>
          <p:cNvPr id="24" name="TextBox 23"/>
          <p:cNvSpPr txBox="1"/>
          <p:nvPr/>
        </p:nvSpPr>
        <p:spPr>
          <a:xfrm>
            <a:off x="495413" y="1752600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Usecase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điều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khiển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bài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16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6400800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413" y="1752600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Usecase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Liệ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kê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bài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giảng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54088" y="239713"/>
            <a:ext cx="7773987" cy="6889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17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9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81000" y="1681797"/>
            <a:ext cx="6553200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Kết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quả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thực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tế</a:t>
            </a:r>
            <a:endParaRPr lang="en-US" b="1" dirty="0" smtClean="0">
              <a:solidFill>
                <a:srgbClr val="000000"/>
              </a:solidFill>
              <a:cs typeface="Arial" charset="0"/>
            </a:endParaRP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vi-VN" i="1" dirty="0">
                <a:solidFill>
                  <a:srgbClr val="000000"/>
                </a:solidFill>
                <a:cs typeface="Arial" charset="0"/>
              </a:rPr>
              <a:t>Dung lượng binary : 20Mb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vi-VN" i="1" dirty="0">
                <a:solidFill>
                  <a:srgbClr val="000000"/>
                </a:solidFill>
                <a:cs typeface="Arial" charset="0"/>
              </a:rPr>
              <a:t>Cài đặt trên thiết bị Samsung Galaxy Note8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vi-VN" i="1" dirty="0">
                <a:solidFill>
                  <a:srgbClr val="000000"/>
                </a:solidFill>
                <a:cs typeface="Arial" charset="0"/>
              </a:rPr>
              <a:t>Hệ điều hành Android 7.1.1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endParaRPr lang="en-US" b="1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18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66800" y="767079"/>
            <a:ext cx="2744093" cy="5844513"/>
            <a:chOff x="1066800" y="304801"/>
            <a:chExt cx="2744093" cy="6306791"/>
          </a:xfrm>
        </p:grpSpPr>
        <p:pic>
          <p:nvPicPr>
            <p:cNvPr id="3" name="Content Placeholder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066800" y="304801"/>
              <a:ext cx="2744093" cy="563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1600200" y="6242260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Chào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</a:rPr>
                <a:t>mừng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8200" y="838200"/>
            <a:ext cx="2743200" cy="5780315"/>
            <a:chOff x="4648200" y="381000"/>
            <a:chExt cx="2743200" cy="62375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81000"/>
              <a:ext cx="2743200" cy="56388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79103" y="6249183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Thông</a:t>
              </a:r>
              <a:r>
                <a:rPr lang="en-US" dirty="0" smtClean="0">
                  <a:solidFill>
                    <a:schemeClr val="tx2"/>
                  </a:solidFill>
                </a:rPr>
                <a:t> tin </a:t>
              </a:r>
              <a:r>
                <a:rPr lang="en-US" dirty="0" err="1" smtClean="0">
                  <a:solidFill>
                    <a:schemeClr val="tx2"/>
                  </a:solidFill>
                </a:rPr>
                <a:t>tài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</a:rPr>
                <a:t>khoản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47330" y="228600"/>
            <a:ext cx="6553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Màn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ứng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dụng</a:t>
            </a:r>
            <a:endParaRPr lang="en-US" b="1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19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8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914400" y="2038350"/>
            <a:ext cx="7239000" cy="4210050"/>
          </a:xfrm>
          <a:prstGeom prst="roundRect">
            <a:avLst>
              <a:gd name="adj" fmla="val 7315"/>
            </a:avLst>
          </a:prstGeom>
          <a:noFill/>
          <a:ln w="19050" cap="rnd">
            <a:solidFill>
              <a:srgbClr val="1C1C1C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038350" y="4938713"/>
            <a:ext cx="5089525" cy="471487"/>
            <a:chOff x="1161" y="1572"/>
            <a:chExt cx="3206" cy="338"/>
          </a:xfrm>
        </p:grpSpPr>
        <p:sp>
          <p:nvSpPr>
            <p:cNvPr id="7171" name="AutoShape 3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2038350" y="3971924"/>
            <a:ext cx="5089525" cy="752475"/>
            <a:chOff x="1161" y="1572"/>
            <a:chExt cx="3206" cy="338"/>
          </a:xfrm>
        </p:grpSpPr>
        <p:sp>
          <p:nvSpPr>
            <p:cNvPr id="7174" name="AutoShape 6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AutoShape 7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2038350" y="3316288"/>
            <a:ext cx="5089525" cy="471487"/>
            <a:chOff x="1161" y="1572"/>
            <a:chExt cx="3206" cy="338"/>
          </a:xfrm>
        </p:grpSpPr>
        <p:sp>
          <p:nvSpPr>
            <p:cNvPr id="7180" name="AutoShape 12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AutoShape 13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2" name="Group 14"/>
          <p:cNvGrpSpPr>
            <a:grpSpLocks/>
          </p:cNvGrpSpPr>
          <p:nvPr/>
        </p:nvGrpSpPr>
        <p:grpSpPr bwMode="auto">
          <a:xfrm>
            <a:off x="2038350" y="2654300"/>
            <a:ext cx="5089525" cy="471488"/>
            <a:chOff x="1161" y="1572"/>
            <a:chExt cx="3206" cy="338"/>
          </a:xfrm>
        </p:grpSpPr>
        <p:sp>
          <p:nvSpPr>
            <p:cNvPr id="7183" name="AutoShape 15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AutoShape 16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6" name="AutoShape 18"/>
          <p:cNvSpPr>
            <a:spLocks noChangeArrowheads="1"/>
          </p:cNvSpPr>
          <p:nvPr/>
        </p:nvSpPr>
        <p:spPr bwMode="gray">
          <a:xfrm>
            <a:off x="2838450" y="3349625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n-US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Giải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pháp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và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định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hướng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công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nghệ</a:t>
            </a:r>
            <a:endParaRPr lang="en-US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gray">
          <a:xfrm>
            <a:off x="2838450" y="3994150"/>
            <a:ext cx="3505200" cy="65405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n-US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Xây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dựng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ứng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dụng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hỗ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trợ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học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sinh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</a:p>
          <a:p>
            <a:pPr algn="ctr" eaLnBrk="0" hangingPunct="0">
              <a:buFont typeface="Wingdings" pitchFamily="2" charset="2"/>
              <a:buNone/>
            </a:pP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và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sinh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viên</a:t>
            </a:r>
            <a:endParaRPr lang="en-US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188" name="AutoShape 20"/>
          <p:cNvSpPr>
            <a:spLocks noChangeArrowheads="1"/>
          </p:cNvSpPr>
          <p:nvPr/>
        </p:nvSpPr>
        <p:spPr bwMode="gray">
          <a:xfrm>
            <a:off x="2838450" y="4964113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Kết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luận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và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hướng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phát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triển</a:t>
            </a:r>
            <a:endParaRPr lang="en-US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189" name="AutoShape 21"/>
          <p:cNvSpPr>
            <a:spLocks noChangeArrowheads="1"/>
          </p:cNvSpPr>
          <p:nvPr/>
        </p:nvSpPr>
        <p:spPr bwMode="gray">
          <a:xfrm>
            <a:off x="2838450" y="5302250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n-US" b="1" dirty="0">
                <a:solidFill>
                  <a:srgbClr val="FFFFFF"/>
                </a:solidFill>
                <a:cs typeface="Arial" charset="0"/>
              </a:rPr>
              <a:t> Add your text in here</a:t>
            </a:r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auto">
          <a:xfrm>
            <a:off x="1219200" y="1773238"/>
            <a:ext cx="6553200" cy="568325"/>
          </a:xfrm>
          <a:prstGeom prst="roundRect">
            <a:avLst>
              <a:gd name="adj" fmla="val 42181"/>
            </a:avLst>
          </a:prstGeom>
          <a:solidFill>
            <a:schemeClr val="tx2"/>
          </a:solidFill>
          <a:ln w="19050" cap="rnd">
            <a:solidFill>
              <a:srgbClr val="1C1C1C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5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191" name="AutoShape 23"/>
          <p:cNvSpPr>
            <a:spLocks noChangeArrowheads="1"/>
          </p:cNvSpPr>
          <p:nvPr/>
        </p:nvSpPr>
        <p:spPr bwMode="gray">
          <a:xfrm>
            <a:off x="2838450" y="2684463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n-US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Đặt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vấn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đề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  <a:endParaRPr lang="en-US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title"/>
          </p:nvPr>
        </p:nvSpPr>
        <p:spPr>
          <a:xfrm>
            <a:off x="954088" y="239713"/>
            <a:ext cx="7772400" cy="639762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5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14401" y="838199"/>
            <a:ext cx="2819400" cy="5930931"/>
            <a:chOff x="914401" y="838199"/>
            <a:chExt cx="2819400" cy="5930931"/>
          </a:xfrm>
        </p:grpSpPr>
        <p:pic>
          <p:nvPicPr>
            <p:cNvPr id="3" name="Picture 2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1" y="838199"/>
              <a:ext cx="2819400" cy="533400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155351" y="6399798"/>
              <a:ext cx="2337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Danh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</a:rPr>
                <a:t>sách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</a:rPr>
                <a:t>bài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</a:rPr>
                <a:t>giảng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6800" y="838200"/>
            <a:ext cx="2667000" cy="5931712"/>
            <a:chOff x="4876800" y="838200"/>
            <a:chExt cx="2667000" cy="5931712"/>
          </a:xfrm>
        </p:grpSpPr>
        <p:pic>
          <p:nvPicPr>
            <p:cNvPr id="4" name="Picture 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838200"/>
              <a:ext cx="2667000" cy="53340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507665" y="6400580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Bài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</a:rPr>
                <a:t>giảng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</a:rPr>
                <a:t>viết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</a:rPr>
                <a:t>tay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47330" y="228600"/>
            <a:ext cx="6553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Màn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ứng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dụng</a:t>
            </a:r>
            <a:endParaRPr lang="en-US" b="1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20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47800" y="728123"/>
            <a:ext cx="2667000" cy="5860447"/>
            <a:chOff x="1447800" y="1114278"/>
            <a:chExt cx="2667000" cy="5474292"/>
          </a:xfrm>
        </p:grpSpPr>
        <p:pic>
          <p:nvPicPr>
            <p:cNvPr id="3" name="Picture 2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114278"/>
              <a:ext cx="2667000" cy="48006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763232" y="6219238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Bài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</a:rPr>
                <a:t>giảng</a:t>
              </a:r>
              <a:r>
                <a:rPr lang="en-US" dirty="0" smtClean="0">
                  <a:solidFill>
                    <a:schemeClr val="tx2"/>
                  </a:solidFill>
                </a:rPr>
                <a:t> PDF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95800" y="762001"/>
            <a:ext cx="2557848" cy="5829306"/>
            <a:chOff x="4495800" y="1146103"/>
            <a:chExt cx="2557848" cy="54452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1146103"/>
              <a:ext cx="2557848" cy="47687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09743" y="6221974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Bài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</a:rPr>
                <a:t>trắc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</a:rPr>
                <a:t>nghiệm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47330" y="228600"/>
            <a:ext cx="6553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Màn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ứng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dụng</a:t>
            </a:r>
            <a:endParaRPr lang="en-US" b="1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21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54088" y="239713"/>
            <a:ext cx="7773987" cy="6889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4000" dirty="0" err="1" smtClean="0"/>
              <a:t>Kết</a:t>
            </a:r>
            <a:r>
              <a:rPr lang="en-US" sz="4000" dirty="0" smtClean="0"/>
              <a:t> </a:t>
            </a:r>
            <a:r>
              <a:rPr lang="en-US" sz="4000" dirty="0" err="1" smtClean="0"/>
              <a:t>luận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hướng</a:t>
            </a:r>
            <a:r>
              <a:rPr lang="en-US" sz="4000" dirty="0" smtClean="0"/>
              <a:t> </a:t>
            </a:r>
            <a:r>
              <a:rPr lang="en-US" sz="4000" dirty="0" err="1" smtClean="0"/>
              <a:t>phát</a:t>
            </a:r>
            <a:r>
              <a:rPr lang="en-US" sz="4000" dirty="0" smtClean="0"/>
              <a:t> </a:t>
            </a:r>
            <a:r>
              <a:rPr lang="en-US" sz="4000" dirty="0" err="1" smtClean="0"/>
              <a:t>triển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66800" y="1720840"/>
            <a:ext cx="655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dirty="0">
                <a:solidFill>
                  <a:schemeClr val="tx2"/>
                </a:solidFill>
              </a:rPr>
              <a:t>Kết quả đạt được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vi-VN" dirty="0">
                <a:solidFill>
                  <a:schemeClr val="tx2"/>
                </a:solidFill>
              </a:rPr>
              <a:t>Mô hình được dữ liệu, giải quyết được các vấn đề về dung lượng dữ liệu, truyền tải.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vi-VN" dirty="0">
                <a:solidFill>
                  <a:schemeClr val="tx2"/>
                </a:solidFill>
              </a:rPr>
              <a:t>Hỗ trợ được các loại bài giảng thông dụng là viết tay và bài giảng với tài liệu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vi-VN" dirty="0">
                <a:solidFill>
                  <a:schemeClr val="tx2"/>
                </a:solidFill>
              </a:rPr>
              <a:t>Giao diện hiển thị mượt mà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vi-VN" dirty="0">
                <a:solidFill>
                  <a:schemeClr val="tx2"/>
                </a:solidFill>
              </a:rPr>
              <a:t>Hỗ trợ được 2 nền tảng thông dụng là Android và iOS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>
                <a:solidFill>
                  <a:schemeClr val="tx2"/>
                </a:solidFill>
              </a:rPr>
              <a:t>Định hướng phát triển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vi-VN" dirty="0">
                <a:solidFill>
                  <a:schemeClr val="tx2"/>
                </a:solidFill>
              </a:rPr>
              <a:t>Hỗ trợ hiển thị trên nền web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vi-VN" dirty="0">
                <a:solidFill>
                  <a:schemeClr val="tx2"/>
                </a:solidFill>
              </a:rPr>
              <a:t>Hỗ trợ việc học trực tuyến trong mạng internet</a:t>
            </a:r>
          </a:p>
        </p:txBody>
      </p:sp>
      <p:sp>
        <p:nvSpPr>
          <p:cNvPr id="6" name="Oval 5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0010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22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67000" y="5181600"/>
            <a:ext cx="6172200" cy="990600"/>
          </a:xfrm>
        </p:spPr>
        <p:txBody>
          <a:bodyPr/>
          <a:lstStyle/>
          <a:p>
            <a:r>
              <a:rPr lang="en-US" sz="5700"/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204368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gray">
          <a:xfrm>
            <a:off x="7924800" y="65532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23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239713"/>
            <a:ext cx="7773987" cy="688975"/>
          </a:xfrm>
        </p:spPr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95892" y="2408608"/>
            <a:ext cx="3757110" cy="1034787"/>
            <a:chOff x="3399900" y="1171832"/>
            <a:chExt cx="3534300" cy="10347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1171832"/>
              <a:ext cx="2209800" cy="1034787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endCxn id="5" idx="1"/>
            </p:cNvCxnSpPr>
            <p:nvPr/>
          </p:nvCxnSpPr>
          <p:spPr>
            <a:xfrm>
              <a:off x="3399900" y="1462393"/>
              <a:ext cx="1324500" cy="22683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362225" y="1219200"/>
            <a:ext cx="3690777" cy="1076191"/>
            <a:chOff x="3405033" y="2233936"/>
            <a:chExt cx="3690777" cy="107619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233936"/>
              <a:ext cx="2523810" cy="1076191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endCxn id="6" idx="1"/>
            </p:cNvCxnSpPr>
            <p:nvPr/>
          </p:nvCxnSpPr>
          <p:spPr>
            <a:xfrm flipV="1">
              <a:off x="3405033" y="2772032"/>
              <a:ext cx="1166967" cy="3712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62225" y="3086038"/>
            <a:ext cx="3733584" cy="1866838"/>
            <a:chOff x="3362225" y="3086038"/>
            <a:chExt cx="3733584" cy="18668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198" y="3534032"/>
              <a:ext cx="2447611" cy="1418844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3362225" y="3086038"/>
              <a:ext cx="1209775" cy="10287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4" y="1689225"/>
            <a:ext cx="3129230" cy="234937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362225" y="3886200"/>
            <a:ext cx="3716536" cy="2838774"/>
            <a:chOff x="3362225" y="3886200"/>
            <a:chExt cx="3716536" cy="283877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244" y="5124707"/>
              <a:ext cx="2413517" cy="1600267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3362225" y="3886200"/>
              <a:ext cx="1285973" cy="1676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19200" y="4038600"/>
            <a:ext cx="2524743" cy="2788341"/>
            <a:chOff x="1219200" y="4038600"/>
            <a:chExt cx="2524743" cy="278834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5257800"/>
              <a:ext cx="2524743" cy="1569141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>
              <a:stCxn id="19" idx="2"/>
              <a:endCxn id="9" idx="0"/>
            </p:cNvCxnSpPr>
            <p:nvPr/>
          </p:nvCxnSpPr>
          <p:spPr>
            <a:xfrm>
              <a:off x="1766719" y="4038600"/>
              <a:ext cx="714853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3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1370013" y="239713"/>
            <a:ext cx="7773987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mtClean="0"/>
              <a:t>Đặt vấn đề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0"/>
            <a:ext cx="4004149" cy="401955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648740" y="2209800"/>
            <a:ext cx="4809460" cy="3137402"/>
            <a:chOff x="4105940" y="2209800"/>
            <a:chExt cx="4809460" cy="3137402"/>
          </a:xfrm>
        </p:grpSpPr>
        <p:grpSp>
          <p:nvGrpSpPr>
            <p:cNvPr id="10" name="Group 9"/>
            <p:cNvGrpSpPr/>
            <p:nvPr/>
          </p:nvGrpSpPr>
          <p:grpSpPr>
            <a:xfrm>
              <a:off x="4105940" y="2209800"/>
              <a:ext cx="4809460" cy="3124200"/>
              <a:chOff x="4105940" y="2209800"/>
              <a:chExt cx="3971260" cy="3124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14800" y="2209800"/>
                <a:ext cx="39624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 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Bài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giảng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video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dung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lượng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nhỏ</a:t>
                </a:r>
                <a:endParaRPr lang="en-US" dirty="0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800" y="3026735"/>
                <a:ext cx="39624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Không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tốn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chi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phí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ghi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hình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thu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âm</a:t>
                </a:r>
                <a:endParaRPr lang="en-US" dirty="0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05940" y="3886200"/>
                <a:ext cx="39624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Tăng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tương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tác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bài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giảng</a:t>
                </a:r>
                <a:endParaRPr lang="en-US" dirty="0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05940" y="4724400"/>
                <a:ext cx="39624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Hỗ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trợ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trên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nhiều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thiết</a:t>
                </a:r>
                <a:r>
                  <a:rPr lang="en-US" dirty="0" smtClean="0">
                    <a:solidFill>
                      <a:schemeClr val="bg1">
                        <a:lumMod val="2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25000"/>
                      </a:schemeClr>
                    </a:solidFill>
                  </a:rPr>
                  <a:t>bị</a:t>
                </a:r>
                <a:endParaRPr lang="en-US" dirty="0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4137045" y="2238765"/>
              <a:ext cx="552450" cy="584200"/>
              <a:chOff x="2959" y="1568"/>
              <a:chExt cx="454" cy="480"/>
            </a:xfrm>
          </p:grpSpPr>
          <p:grpSp>
            <p:nvGrpSpPr>
              <p:cNvPr id="12" name="Group 27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14" name="Picture 28" descr="light_shadow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" name="Picture 29" descr="circuler_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16" name="Oval 30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hlink">
                        <a:alpha val="55000"/>
                      </a:schemeClr>
                    </a:gs>
                    <a:gs pos="100000">
                      <a:schemeClr val="hlink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13" name="Picture 31" descr="Picture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grpSp>
          <p:nvGrpSpPr>
            <p:cNvPr id="17" name="Group 34"/>
            <p:cNvGrpSpPr>
              <a:grpSpLocks/>
            </p:cNvGrpSpPr>
            <p:nvPr/>
          </p:nvGrpSpPr>
          <p:grpSpPr bwMode="auto">
            <a:xfrm>
              <a:off x="4140756" y="3073400"/>
              <a:ext cx="552450" cy="584200"/>
              <a:chOff x="2959" y="1568"/>
              <a:chExt cx="454" cy="480"/>
            </a:xfrm>
          </p:grpSpPr>
          <p:grpSp>
            <p:nvGrpSpPr>
              <p:cNvPr id="18" name="Group 35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20" name="Picture 36" descr="light_shadow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" name="Picture 37" descr="circuler_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22" name="Oval 38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folHlink">
                        <a:alpha val="55000"/>
                      </a:schemeClr>
                    </a:gs>
                    <a:gs pos="100000">
                      <a:schemeClr val="folHlink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19" name="Picture 39" descr="Picture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4195514" y="3911600"/>
              <a:ext cx="552450" cy="584200"/>
              <a:chOff x="2959" y="1568"/>
              <a:chExt cx="454" cy="480"/>
            </a:xfrm>
          </p:grpSpPr>
          <p:grpSp>
            <p:nvGrpSpPr>
              <p:cNvPr id="24" name="Group 43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26" name="Picture 44" descr="light_shadow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45" descr="circuler_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28" name="Oval 46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accent2">
                        <a:alpha val="55000"/>
                      </a:schemeClr>
                    </a:gs>
                    <a:gs pos="100000">
                      <a:schemeClr val="accent2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25" name="Picture 47" descr="Picture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50"/>
            <p:cNvGrpSpPr>
              <a:grpSpLocks/>
            </p:cNvGrpSpPr>
            <p:nvPr/>
          </p:nvGrpSpPr>
          <p:grpSpPr bwMode="auto">
            <a:xfrm>
              <a:off x="4227092" y="4763002"/>
              <a:ext cx="552450" cy="584200"/>
              <a:chOff x="2959" y="1568"/>
              <a:chExt cx="454" cy="480"/>
            </a:xfrm>
          </p:grpSpPr>
          <p:grpSp>
            <p:nvGrpSpPr>
              <p:cNvPr id="30" name="Group 51"/>
              <p:cNvGrpSpPr>
                <a:grpSpLocks/>
              </p:cNvGrpSpPr>
              <p:nvPr/>
            </p:nvGrpSpPr>
            <p:grpSpPr bwMode="auto">
              <a:xfrm>
                <a:off x="2959" y="1568"/>
                <a:ext cx="454" cy="480"/>
                <a:chOff x="192" y="1917"/>
                <a:chExt cx="1042" cy="1102"/>
              </a:xfrm>
            </p:grpSpPr>
            <p:pic>
              <p:nvPicPr>
                <p:cNvPr id="32" name="Picture 52" descr="light_shadow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-78000" contrast="-78000"/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" name="Picture 53" descr="circuler_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</p:spPr>
            </p:pic>
            <p:sp>
              <p:nvSpPr>
                <p:cNvPr id="34" name="Oval 54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36078"/>
                        <a:invGamma/>
                        <a:alpha val="89999"/>
                      </a:schemeClr>
                    </a:gs>
                    <a:gs pos="50000">
                      <a:schemeClr val="accent1">
                        <a:alpha val="55000"/>
                      </a:schemeClr>
                    </a:gs>
                    <a:gs pos="100000">
                      <a:schemeClr val="accent1">
                        <a:gamma/>
                        <a:shade val="36078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31" name="Picture 55" descr="Picture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gray">
              <a:xfrm>
                <a:off x="3004" y="1572"/>
                <a:ext cx="359" cy="15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6" name="Oval 35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4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870075"/>
            <a:ext cx="3170238" cy="4378325"/>
            <a:chOff x="762000" y="1870075"/>
            <a:chExt cx="3170238" cy="4378325"/>
          </a:xfrm>
        </p:grpSpPr>
        <p:grpSp>
          <p:nvGrpSpPr>
            <p:cNvPr id="12311" name="Group 23"/>
            <p:cNvGrpSpPr>
              <a:grpSpLocks/>
            </p:cNvGrpSpPr>
            <p:nvPr/>
          </p:nvGrpSpPr>
          <p:grpSpPr bwMode="auto">
            <a:xfrm>
              <a:off x="762000" y="3843338"/>
              <a:ext cx="522288" cy="398462"/>
              <a:chOff x="2180" y="1267"/>
              <a:chExt cx="1350" cy="1030"/>
            </a:xfrm>
          </p:grpSpPr>
          <p:sp>
            <p:nvSpPr>
              <p:cNvPr id="12312" name="Oval 24"/>
              <p:cNvSpPr>
                <a:spLocks noChangeArrowheads="1"/>
              </p:cNvSpPr>
              <p:nvPr/>
            </p:nvSpPr>
            <p:spPr bwMode="gray">
              <a:xfrm>
                <a:off x="2301" y="1267"/>
                <a:ext cx="1021" cy="1030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6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2700000" scaled="1"/>
              </a:gradFill>
              <a:ln w="28575">
                <a:solidFill>
                  <a:srgbClr val="EAEAEA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13" name="Group 25"/>
              <p:cNvGrpSpPr>
                <a:grpSpLocks/>
              </p:cNvGrpSpPr>
              <p:nvPr/>
            </p:nvGrpSpPr>
            <p:grpSpPr bwMode="auto">
              <a:xfrm rot="10082854">
                <a:off x="2180" y="2013"/>
                <a:ext cx="926" cy="237"/>
                <a:chOff x="2598" y="1026"/>
                <a:chExt cx="957" cy="242"/>
              </a:xfrm>
            </p:grpSpPr>
            <p:grpSp>
              <p:nvGrpSpPr>
                <p:cNvPr id="12314" name="Group 26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12315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12316" name="AutoShape 2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7" name="AutoShape 2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8" name="AutoShape 3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9" name="AutoShape 3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20" name="Group 32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12321" name="AutoShape 3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2" name="AutoShape 3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3" name="AutoShape 3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4" name="AutoShape 3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2325" name="Group 37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12326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12327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8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9" name="AutoShape 4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30" name="AutoShape 4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31" name="Group 43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12332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33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34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35" name="AutoShape 4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2336" name="Group 48"/>
              <p:cNvGrpSpPr>
                <a:grpSpLocks/>
              </p:cNvGrpSpPr>
              <p:nvPr/>
            </p:nvGrpSpPr>
            <p:grpSpPr bwMode="auto">
              <a:xfrm>
                <a:off x="2604" y="1361"/>
                <a:ext cx="926" cy="237"/>
                <a:chOff x="2598" y="1026"/>
                <a:chExt cx="957" cy="242"/>
              </a:xfrm>
            </p:grpSpPr>
            <p:grpSp>
              <p:nvGrpSpPr>
                <p:cNvPr id="12337" name="Group 49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12338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12339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0" name="AutoShape 52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1" name="AutoShape 53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2" name="AutoShape 54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43" name="Group 55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12344" name="AutoShape 56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5" name="AutoShape 57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6" name="AutoShape 58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7" name="AutoShape 59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2348" name="Group 6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12349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12350" name="AutoShape 62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1" name="AutoShape 63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2" name="AutoShape 64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3" name="AutoShape 65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54" name="Group 6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12355" name="AutoShape 67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6" name="AutoShape 68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7" name="AutoShape 69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8" name="AutoShape 70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2359" name="AutoShape 71"/>
            <p:cNvCxnSpPr>
              <a:cxnSpLocks noChangeShapeType="1"/>
              <a:stCxn id="12312" idx="0"/>
            </p:cNvCxnSpPr>
            <p:nvPr/>
          </p:nvCxnSpPr>
          <p:spPr bwMode="auto">
            <a:xfrm rot="16200000">
              <a:off x="640557" y="2793206"/>
              <a:ext cx="1401762" cy="669925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2360" name="AutoShape 72"/>
            <p:cNvCxnSpPr>
              <a:cxnSpLocks noChangeShapeType="1"/>
              <a:stCxn id="12312" idx="4"/>
            </p:cNvCxnSpPr>
            <p:nvPr/>
          </p:nvCxnSpPr>
          <p:spPr bwMode="auto">
            <a:xfrm rot="16200000" flipH="1">
              <a:off x="643732" y="4618831"/>
              <a:ext cx="1395412" cy="669925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grpSp>
          <p:nvGrpSpPr>
            <p:cNvPr id="12362" name="Group 74"/>
            <p:cNvGrpSpPr>
              <a:grpSpLocks/>
            </p:cNvGrpSpPr>
            <p:nvPr/>
          </p:nvGrpSpPr>
          <p:grpSpPr bwMode="auto">
            <a:xfrm>
              <a:off x="1685925" y="1870075"/>
              <a:ext cx="2239963" cy="1127125"/>
              <a:chOff x="2289" y="1260"/>
              <a:chExt cx="1335" cy="672"/>
            </a:xfrm>
          </p:grpSpPr>
          <p:sp>
            <p:nvSpPr>
              <p:cNvPr id="12363" name="AutoShape 75"/>
              <p:cNvSpPr>
                <a:spLocks noChangeArrowheads="1"/>
              </p:cNvSpPr>
              <p:nvPr/>
            </p:nvSpPr>
            <p:spPr bwMode="ltGray">
              <a:xfrm>
                <a:off x="2289" y="1260"/>
                <a:ext cx="1335" cy="672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25400">
                <a:solidFill>
                  <a:srgbClr val="FEFEFE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2364" name="Picture 76" descr="Picture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ltGray">
              <a:xfrm>
                <a:off x="2313" y="1280"/>
                <a:ext cx="386" cy="424"/>
              </a:xfrm>
              <a:prstGeom prst="rect">
                <a:avLst/>
              </a:prstGeom>
              <a:noFill/>
            </p:spPr>
          </p:pic>
        </p:grpSp>
        <p:pic>
          <p:nvPicPr>
            <p:cNvPr id="12367" name="Picture 79" descr="Picture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ltGray">
            <a:xfrm>
              <a:off x="1726015" y="3530987"/>
              <a:ext cx="647660" cy="711162"/>
            </a:xfrm>
            <a:prstGeom prst="rect">
              <a:avLst/>
            </a:prstGeom>
            <a:noFill/>
          </p:spPr>
        </p:pic>
        <p:grpSp>
          <p:nvGrpSpPr>
            <p:cNvPr id="12368" name="Group 80"/>
            <p:cNvGrpSpPr>
              <a:grpSpLocks/>
            </p:cNvGrpSpPr>
            <p:nvPr/>
          </p:nvGrpSpPr>
          <p:grpSpPr bwMode="auto">
            <a:xfrm>
              <a:off x="1692275" y="5121275"/>
              <a:ext cx="2239963" cy="1127125"/>
              <a:chOff x="2293" y="3198"/>
              <a:chExt cx="1335" cy="672"/>
            </a:xfrm>
          </p:grpSpPr>
          <p:sp>
            <p:nvSpPr>
              <p:cNvPr id="12369" name="AutoShape 81"/>
              <p:cNvSpPr>
                <a:spLocks noChangeArrowheads="1"/>
              </p:cNvSpPr>
              <p:nvPr/>
            </p:nvSpPr>
            <p:spPr bwMode="ltGray">
              <a:xfrm>
                <a:off x="2293" y="3198"/>
                <a:ext cx="1335" cy="672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25400">
                <a:solidFill>
                  <a:srgbClr val="FEFEFE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2370" name="Picture 82" descr="Picture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ltGray">
              <a:xfrm>
                <a:off x="2313" y="3216"/>
                <a:ext cx="386" cy="424"/>
              </a:xfrm>
              <a:prstGeom prst="rect">
                <a:avLst/>
              </a:prstGeom>
              <a:noFill/>
            </p:spPr>
          </p:pic>
        </p:grp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1746250" y="2087563"/>
              <a:ext cx="21145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Mô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hình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hóa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dữ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liệu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video</a:t>
              </a:r>
              <a:endParaRPr lang="en-US" b="1" dirty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1746250" y="3687763"/>
              <a:ext cx="21145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Chèn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bài</a:t>
              </a:r>
              <a:r>
                <a:rPr lang="en-US" b="1" dirty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kiểm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tra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tương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tác</a:t>
              </a:r>
              <a:endParaRPr lang="en-US" b="1" dirty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1746250" y="5338763"/>
              <a:ext cx="21145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Hỗ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trợ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đa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nền</a:t>
              </a:r>
              <a:r>
                <a:rPr lang="en-US" b="1" dirty="0" smtClean="0">
                  <a:solidFill>
                    <a:srgbClr val="FFFFFF"/>
                  </a:solidFill>
                  <a:cs typeface="Arial" charset="0"/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  <a:cs typeface="Arial" charset="0"/>
                </a:rPr>
                <a:t>tảng</a:t>
              </a:r>
              <a:endParaRPr lang="en-US" b="1" dirty="0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95733" y="1966913"/>
            <a:ext cx="4105267" cy="4043362"/>
            <a:chOff x="3895733" y="1966913"/>
            <a:chExt cx="4105267" cy="4043362"/>
          </a:xfrm>
        </p:grpSpPr>
        <p:grpSp>
          <p:nvGrpSpPr>
            <p:cNvPr id="12292" name="Group 4"/>
            <p:cNvGrpSpPr>
              <a:grpSpLocks/>
            </p:cNvGrpSpPr>
            <p:nvPr/>
          </p:nvGrpSpPr>
          <p:grpSpPr bwMode="auto">
            <a:xfrm>
              <a:off x="5346700" y="2746544"/>
              <a:ext cx="2654300" cy="2206456"/>
              <a:chOff x="2457" y="2000"/>
              <a:chExt cx="901" cy="888"/>
            </a:xfrm>
          </p:grpSpPr>
          <p:pic>
            <p:nvPicPr>
              <p:cNvPr id="12293" name="Picture 5" descr="circuler_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ltGray">
              <a:xfrm>
                <a:off x="2457" y="2000"/>
                <a:ext cx="901" cy="886"/>
              </a:xfrm>
              <a:prstGeom prst="rect">
                <a:avLst/>
              </a:prstGeom>
              <a:noFill/>
            </p:spPr>
          </p:pic>
          <p:sp>
            <p:nvSpPr>
              <p:cNvPr id="12294" name="Oval 6"/>
              <p:cNvSpPr>
                <a:spLocks noChangeArrowheads="1"/>
              </p:cNvSpPr>
              <p:nvPr/>
            </p:nvSpPr>
            <p:spPr bwMode="ltGray">
              <a:xfrm>
                <a:off x="2457" y="2000"/>
                <a:ext cx="895" cy="888"/>
              </a:xfrm>
              <a:prstGeom prst="ellipse">
                <a:avLst/>
              </a:prstGeom>
              <a:gradFill rotWithShape="1">
                <a:gsLst>
                  <a:gs pos="0">
                    <a:srgbClr val="F8F8F8">
                      <a:gamma/>
                      <a:shade val="26275"/>
                      <a:invGamma/>
                      <a:alpha val="89999"/>
                    </a:srgbClr>
                  </a:gs>
                  <a:gs pos="50000">
                    <a:srgbClr val="F8F8F8">
                      <a:alpha val="45000"/>
                    </a:srgbClr>
                  </a:gs>
                  <a:gs pos="100000">
                    <a:srgbClr val="F8F8F8">
                      <a:gamma/>
                      <a:shade val="2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5" name="Freeform 7"/>
              <p:cNvSpPr>
                <a:spLocks/>
              </p:cNvSpPr>
              <p:nvPr/>
            </p:nvSpPr>
            <p:spPr bwMode="ltGray">
              <a:xfrm>
                <a:off x="2550" y="2018"/>
                <a:ext cx="703" cy="308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296" name="Group 8"/>
              <p:cNvGrpSpPr>
                <a:grpSpLocks/>
              </p:cNvGrpSpPr>
              <p:nvPr/>
            </p:nvGrpSpPr>
            <p:grpSpPr bwMode="auto">
              <a:xfrm rot="-1297425" flipH="1" flipV="1">
                <a:off x="2525" y="2693"/>
                <a:ext cx="781" cy="188"/>
                <a:chOff x="2532" y="1051"/>
                <a:chExt cx="893" cy="246"/>
              </a:xfrm>
            </p:grpSpPr>
            <p:grpSp>
              <p:nvGrpSpPr>
                <p:cNvPr id="12297" name="Group 9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2298" name="AutoShape 10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99" name="AutoShape 11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00" name="AutoShape 12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01" name="AutoShape 13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02" name="Group 14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2303" name="AutoShape 15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04" name="AutoShape 16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05" name="AutoShape 17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06" name="AutoShape 18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2307" name="Group 19"/>
            <p:cNvGrpSpPr>
              <a:grpSpLocks/>
            </p:cNvGrpSpPr>
            <p:nvPr/>
          </p:nvGrpSpPr>
          <p:grpSpPr bwMode="auto">
            <a:xfrm rot="16200000">
              <a:off x="2499990" y="3362656"/>
              <a:ext cx="4043362" cy="1251875"/>
              <a:chOff x="564" y="2003"/>
              <a:chExt cx="2658" cy="867"/>
            </a:xfrm>
          </p:grpSpPr>
          <p:sp>
            <p:nvSpPr>
              <p:cNvPr id="12308" name="Freeform 20"/>
              <p:cNvSpPr>
                <a:spLocks/>
              </p:cNvSpPr>
              <p:nvPr/>
            </p:nvSpPr>
            <p:spPr bwMode="ltGray">
              <a:xfrm>
                <a:off x="564" y="2003"/>
                <a:ext cx="1197" cy="8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2" y="202"/>
                  </a:cxn>
                  <a:cxn ang="0">
                    <a:pos x="577" y="202"/>
                  </a:cxn>
                  <a:cxn ang="0">
                    <a:pos x="637" y="249"/>
                  </a:cxn>
                  <a:cxn ang="0">
                    <a:pos x="639" y="402"/>
                  </a:cxn>
                  <a:cxn ang="0">
                    <a:pos x="598" y="400"/>
                  </a:cxn>
                  <a:cxn ang="0">
                    <a:pos x="669" y="532"/>
                  </a:cxn>
                  <a:cxn ang="0">
                    <a:pos x="735" y="402"/>
                  </a:cxn>
                  <a:cxn ang="0">
                    <a:pos x="696" y="402"/>
                  </a:cxn>
                  <a:cxn ang="0">
                    <a:pos x="694" y="226"/>
                  </a:cxn>
                  <a:cxn ang="0">
                    <a:pos x="616" y="150"/>
                  </a:cxn>
                  <a:cxn ang="0">
                    <a:pos x="335" y="149"/>
                  </a:cxn>
                  <a:cxn ang="0">
                    <a:pos x="69" y="0"/>
                  </a:cxn>
                  <a:cxn ang="0">
                    <a:pos x="0" y="0"/>
                  </a:cxn>
                </a:cxnLst>
                <a:rect l="0" t="0" r="r" b="b"/>
                <a:pathLst>
                  <a:path w="735" h="532">
                    <a:moveTo>
                      <a:pt x="0" y="0"/>
                    </a:moveTo>
                    <a:cubicBezTo>
                      <a:pt x="0" y="0"/>
                      <a:pt x="85" y="216"/>
                      <a:pt x="382" y="202"/>
                    </a:cubicBezTo>
                    <a:cubicBezTo>
                      <a:pt x="479" y="202"/>
                      <a:pt x="577" y="202"/>
                      <a:pt x="577" y="202"/>
                    </a:cubicBezTo>
                    <a:cubicBezTo>
                      <a:pt x="577" y="202"/>
                      <a:pt x="639" y="201"/>
                      <a:pt x="637" y="249"/>
                    </a:cubicBezTo>
                    <a:cubicBezTo>
                      <a:pt x="638" y="325"/>
                      <a:pt x="639" y="402"/>
                      <a:pt x="639" y="402"/>
                    </a:cubicBezTo>
                    <a:lnTo>
                      <a:pt x="598" y="400"/>
                    </a:lnTo>
                    <a:lnTo>
                      <a:pt x="669" y="532"/>
                    </a:lnTo>
                    <a:lnTo>
                      <a:pt x="735" y="402"/>
                    </a:lnTo>
                    <a:lnTo>
                      <a:pt x="696" y="402"/>
                    </a:lnTo>
                    <a:cubicBezTo>
                      <a:pt x="696" y="402"/>
                      <a:pt x="695" y="314"/>
                      <a:pt x="694" y="226"/>
                    </a:cubicBezTo>
                    <a:cubicBezTo>
                      <a:pt x="687" y="160"/>
                      <a:pt x="616" y="150"/>
                      <a:pt x="616" y="150"/>
                    </a:cubicBezTo>
                    <a:cubicBezTo>
                      <a:pt x="556" y="137"/>
                      <a:pt x="473" y="153"/>
                      <a:pt x="335" y="149"/>
                    </a:cubicBezTo>
                    <a:cubicBezTo>
                      <a:pt x="110" y="126"/>
                      <a:pt x="69" y="0"/>
                      <a:pt x="6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Freeform 22"/>
              <p:cNvSpPr>
                <a:spLocks/>
              </p:cNvSpPr>
              <p:nvPr/>
            </p:nvSpPr>
            <p:spPr bwMode="ltGray">
              <a:xfrm flipH="1">
                <a:off x="2025" y="2003"/>
                <a:ext cx="1197" cy="8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2" y="202"/>
                  </a:cxn>
                  <a:cxn ang="0">
                    <a:pos x="577" y="202"/>
                  </a:cxn>
                  <a:cxn ang="0">
                    <a:pos x="637" y="249"/>
                  </a:cxn>
                  <a:cxn ang="0">
                    <a:pos x="639" y="402"/>
                  </a:cxn>
                  <a:cxn ang="0">
                    <a:pos x="598" y="400"/>
                  </a:cxn>
                  <a:cxn ang="0">
                    <a:pos x="669" y="532"/>
                  </a:cxn>
                  <a:cxn ang="0">
                    <a:pos x="735" y="402"/>
                  </a:cxn>
                  <a:cxn ang="0">
                    <a:pos x="696" y="402"/>
                  </a:cxn>
                  <a:cxn ang="0">
                    <a:pos x="694" y="226"/>
                  </a:cxn>
                  <a:cxn ang="0">
                    <a:pos x="616" y="150"/>
                  </a:cxn>
                  <a:cxn ang="0">
                    <a:pos x="335" y="149"/>
                  </a:cxn>
                  <a:cxn ang="0">
                    <a:pos x="69" y="0"/>
                  </a:cxn>
                  <a:cxn ang="0">
                    <a:pos x="0" y="0"/>
                  </a:cxn>
                </a:cxnLst>
                <a:rect l="0" t="0" r="r" b="b"/>
                <a:pathLst>
                  <a:path w="735" h="532">
                    <a:moveTo>
                      <a:pt x="0" y="0"/>
                    </a:moveTo>
                    <a:cubicBezTo>
                      <a:pt x="0" y="0"/>
                      <a:pt x="85" y="216"/>
                      <a:pt x="382" y="202"/>
                    </a:cubicBezTo>
                    <a:cubicBezTo>
                      <a:pt x="479" y="202"/>
                      <a:pt x="577" y="202"/>
                      <a:pt x="577" y="202"/>
                    </a:cubicBezTo>
                    <a:cubicBezTo>
                      <a:pt x="577" y="202"/>
                      <a:pt x="639" y="201"/>
                      <a:pt x="637" y="249"/>
                    </a:cubicBezTo>
                    <a:cubicBezTo>
                      <a:pt x="638" y="325"/>
                      <a:pt x="639" y="402"/>
                      <a:pt x="639" y="402"/>
                    </a:cubicBezTo>
                    <a:lnTo>
                      <a:pt x="598" y="400"/>
                    </a:lnTo>
                    <a:lnTo>
                      <a:pt x="669" y="532"/>
                    </a:lnTo>
                    <a:lnTo>
                      <a:pt x="735" y="402"/>
                    </a:lnTo>
                    <a:lnTo>
                      <a:pt x="696" y="402"/>
                    </a:lnTo>
                    <a:cubicBezTo>
                      <a:pt x="696" y="402"/>
                      <a:pt x="695" y="314"/>
                      <a:pt x="694" y="226"/>
                    </a:cubicBezTo>
                    <a:cubicBezTo>
                      <a:pt x="687" y="160"/>
                      <a:pt x="616" y="150"/>
                      <a:pt x="616" y="150"/>
                    </a:cubicBezTo>
                    <a:cubicBezTo>
                      <a:pt x="556" y="137"/>
                      <a:pt x="473" y="153"/>
                      <a:pt x="335" y="149"/>
                    </a:cubicBezTo>
                    <a:cubicBezTo>
                      <a:pt x="110" y="126"/>
                      <a:pt x="69" y="0"/>
                      <a:pt x="6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929312" y="3201650"/>
              <a:ext cx="1690688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200" b="1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Ứng</a:t>
              </a:r>
              <a:r>
                <a:rPr lang="en-US" sz="2200" b="1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 </a:t>
              </a:r>
              <a:r>
                <a:rPr lang="en-US" sz="2200" b="1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dụng</a:t>
              </a:r>
              <a:r>
                <a:rPr lang="en-US" sz="2200" b="1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 </a:t>
              </a:r>
              <a:r>
                <a:rPr lang="en-US" sz="2200" b="1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hỗ</a:t>
              </a:r>
              <a:r>
                <a:rPr lang="en-US" sz="22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 </a:t>
              </a:r>
              <a:r>
                <a:rPr lang="en-US" sz="2200" b="1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trợ</a:t>
              </a:r>
              <a:r>
                <a:rPr lang="en-US" sz="2200" b="1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 </a:t>
              </a:r>
              <a:r>
                <a:rPr lang="en-US" sz="2200" b="1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học</a:t>
              </a:r>
              <a:r>
                <a:rPr lang="en-US" sz="2200" b="1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 </a:t>
              </a:r>
              <a:r>
                <a:rPr lang="en-US" sz="2200" b="1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trực</a:t>
              </a:r>
              <a:r>
                <a:rPr lang="en-US" sz="2200" b="1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 </a:t>
              </a:r>
              <a:r>
                <a:rPr lang="en-US" sz="2200" b="1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charset="0"/>
                </a:rPr>
                <a:t>tuyến</a:t>
              </a:r>
              <a:endParaRPr lang="en-US" sz="22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90" name="Oval 89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1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5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06450" y="1862138"/>
            <a:ext cx="7526338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Mô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hóa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dữ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liệu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video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Tọa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độ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nét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bút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thứ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tự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trình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chiếu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bài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giảng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được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lưu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trữ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dưới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định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dạng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xml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Lời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giảng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được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ghi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âm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với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định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dạng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mp3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ả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nh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của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người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thầy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369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pic>
        <p:nvPicPr>
          <p:cNvPr id="59" name="Content Placeholder 4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5983802" cy="2502724"/>
          </a:xfrm>
          <a:prstGeom prst="rect">
            <a:avLst/>
          </a:prstGeom>
          <a:noFill/>
        </p:spPr>
      </p:pic>
      <p:sp>
        <p:nvSpPr>
          <p:cNvPr id="60" name="Oval 59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1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6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806450" y="1681797"/>
            <a:ext cx="75263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Hỗ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trợ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đa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nền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tảng</a:t>
            </a:r>
            <a:endParaRPr lang="en-US" b="1" dirty="0" smtClean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5800" y="2346992"/>
            <a:ext cx="2398713" cy="3986338"/>
            <a:chOff x="685800" y="2346992"/>
            <a:chExt cx="2398713" cy="3986338"/>
          </a:xfrm>
        </p:grpSpPr>
        <p:grpSp>
          <p:nvGrpSpPr>
            <p:cNvPr id="14345" name="Group 9"/>
            <p:cNvGrpSpPr>
              <a:grpSpLocks/>
            </p:cNvGrpSpPr>
            <p:nvPr/>
          </p:nvGrpSpPr>
          <p:grpSpPr bwMode="auto">
            <a:xfrm>
              <a:off x="685800" y="3392487"/>
              <a:ext cx="2398713" cy="2940843"/>
              <a:chOff x="797" y="1945"/>
              <a:chExt cx="1489" cy="1584"/>
            </a:xfrm>
          </p:grpSpPr>
          <p:sp>
            <p:nvSpPr>
              <p:cNvPr id="14346" name="AutoShape 10"/>
              <p:cNvSpPr>
                <a:spLocks noChangeArrowheads="1"/>
              </p:cNvSpPr>
              <p:nvPr/>
            </p:nvSpPr>
            <p:spPr bwMode="gray">
              <a:xfrm>
                <a:off x="799" y="1945"/>
                <a:ext cx="1487" cy="1584"/>
              </a:xfrm>
              <a:prstGeom prst="roundRect">
                <a:avLst>
                  <a:gd name="adj" fmla="val 12574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AutoShape 11"/>
              <p:cNvSpPr>
                <a:spLocks noChangeArrowheads="1"/>
              </p:cNvSpPr>
              <p:nvPr/>
            </p:nvSpPr>
            <p:spPr bwMode="gray">
              <a:xfrm>
                <a:off x="797" y="3118"/>
                <a:ext cx="1488" cy="408"/>
              </a:xfrm>
              <a:prstGeom prst="roundRect">
                <a:avLst>
                  <a:gd name="adj" fmla="val 49755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8" name="AutoShape 12"/>
              <p:cNvSpPr>
                <a:spLocks noChangeArrowheads="1"/>
              </p:cNvSpPr>
              <p:nvPr/>
            </p:nvSpPr>
            <p:spPr bwMode="gray">
              <a:xfrm>
                <a:off x="817" y="1950"/>
                <a:ext cx="1462" cy="408"/>
              </a:xfrm>
              <a:prstGeom prst="roundRect">
                <a:avLst>
                  <a:gd name="adj" fmla="val 38727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49" name="Text Box 13"/>
            <p:cNvSpPr txBox="1">
              <a:spLocks noChangeArrowheads="1"/>
            </p:cNvSpPr>
            <p:nvPr/>
          </p:nvSpPr>
          <p:spPr bwMode="white">
            <a:xfrm>
              <a:off x="806451" y="4191000"/>
              <a:ext cx="2166938" cy="1889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Mã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HTML,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Js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tạo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ra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khá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nặng</a:t>
              </a:r>
              <a:endPara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Chưa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quen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thuộc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với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nhà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thiết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kế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web</a:t>
              </a:r>
              <a:endPara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Cộng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đồng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phát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triển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còn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ít</a:t>
              </a:r>
              <a:endPara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</p:txBody>
        </p:sp>
        <p:sp>
          <p:nvSpPr>
            <p:cNvPr id="14356" name="WordArt 20"/>
            <p:cNvSpPr>
              <a:spLocks noChangeArrowheads="1" noChangeShapeType="1" noTextEdit="1"/>
            </p:cNvSpPr>
            <p:nvPr/>
          </p:nvSpPr>
          <p:spPr bwMode="black">
            <a:xfrm>
              <a:off x="1041400" y="3484562"/>
              <a:ext cx="558800" cy="5318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rPr>
                <a:t>01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39" y="2346992"/>
              <a:ext cx="811161" cy="881316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352800" y="1752600"/>
            <a:ext cx="2362200" cy="4495800"/>
            <a:chOff x="3352800" y="1752600"/>
            <a:chExt cx="2362200" cy="4495800"/>
          </a:xfrm>
        </p:grpSpPr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3352800" y="2737320"/>
              <a:ext cx="2362200" cy="3511080"/>
              <a:chOff x="2234" y="1634"/>
              <a:chExt cx="1489" cy="1862"/>
            </a:xfrm>
          </p:grpSpPr>
          <p:sp>
            <p:nvSpPr>
              <p:cNvPr id="14342" name="AutoShape 6"/>
              <p:cNvSpPr>
                <a:spLocks noChangeArrowheads="1"/>
              </p:cNvSpPr>
              <p:nvPr/>
            </p:nvSpPr>
            <p:spPr bwMode="gray">
              <a:xfrm>
                <a:off x="2236" y="1634"/>
                <a:ext cx="1487" cy="1862"/>
              </a:xfrm>
              <a:prstGeom prst="roundRect">
                <a:avLst>
                  <a:gd name="adj" fmla="val 12574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3" name="AutoShape 7"/>
              <p:cNvSpPr>
                <a:spLocks noChangeArrowheads="1"/>
              </p:cNvSpPr>
              <p:nvPr/>
            </p:nvSpPr>
            <p:spPr bwMode="gray">
              <a:xfrm>
                <a:off x="2234" y="3013"/>
                <a:ext cx="1488" cy="479"/>
              </a:xfrm>
              <a:prstGeom prst="roundRect">
                <a:avLst>
                  <a:gd name="adj" fmla="val 42588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4" name="AutoShape 8"/>
              <p:cNvSpPr>
                <a:spLocks noChangeArrowheads="1"/>
              </p:cNvSpPr>
              <p:nvPr/>
            </p:nvSpPr>
            <p:spPr bwMode="gray">
              <a:xfrm>
                <a:off x="2241" y="1640"/>
                <a:ext cx="1475" cy="479"/>
              </a:xfrm>
              <a:prstGeom prst="roundRect">
                <a:avLst>
                  <a:gd name="adj" fmla="val 35907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50" name="Text Box 14"/>
            <p:cNvSpPr txBox="1">
              <a:spLocks noChangeArrowheads="1"/>
            </p:cNvSpPr>
            <p:nvPr/>
          </p:nvSpPr>
          <p:spPr bwMode="white">
            <a:xfrm>
              <a:off x="3429001" y="3657600"/>
              <a:ext cx="2095500" cy="2456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Thiếu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nhiều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thành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phần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giao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diện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cho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Android</a:t>
              </a:r>
              <a:endPara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Không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hỗ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trợ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window phone</a:t>
              </a:r>
              <a:endPara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Ít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hỗ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trợ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ứng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dụng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thương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mại</a:t>
              </a:r>
              <a:endPara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  <a:p>
              <a:pPr marL="120650" indent="-120650">
                <a:lnSpc>
                  <a:spcPct val="9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Hạn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chế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trong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chia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sẻ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mã</a:t>
              </a:r>
              <a:r>
                <a:rPr lang="en-US" sz="16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rPr>
                <a:t>nguồn</a:t>
              </a:r>
              <a:endPara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Arial" charset="0"/>
              </a:endParaRPr>
            </a:p>
          </p:txBody>
        </p:sp>
        <p:sp>
          <p:nvSpPr>
            <p:cNvPr id="14357" name="WordArt 21"/>
            <p:cNvSpPr>
              <a:spLocks noChangeArrowheads="1" noChangeShapeType="1" noTextEdit="1"/>
            </p:cNvSpPr>
            <p:nvPr/>
          </p:nvSpPr>
          <p:spPr bwMode="black">
            <a:xfrm>
              <a:off x="3587750" y="3019841"/>
              <a:ext cx="560388" cy="5334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i="1" kern="1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rPr>
                <a:t>02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251" y="1752600"/>
              <a:ext cx="1171400" cy="77296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059488" y="1371600"/>
            <a:ext cx="2170112" cy="4699376"/>
            <a:chOff x="6059488" y="1371600"/>
            <a:chExt cx="2170112" cy="4699376"/>
          </a:xfrm>
        </p:grpSpPr>
        <p:grpSp>
          <p:nvGrpSpPr>
            <p:cNvPr id="14" name="Group 13"/>
            <p:cNvGrpSpPr/>
            <p:nvPr/>
          </p:nvGrpSpPr>
          <p:grpSpPr>
            <a:xfrm>
              <a:off x="6059488" y="2487612"/>
              <a:ext cx="2170112" cy="3583364"/>
              <a:chOff x="6059488" y="2487612"/>
              <a:chExt cx="2170112" cy="3583364"/>
            </a:xfrm>
          </p:grpSpPr>
          <p:sp>
            <p:nvSpPr>
              <p:cNvPr id="14338" name="AutoShape 2"/>
              <p:cNvSpPr>
                <a:spLocks noChangeArrowheads="1"/>
              </p:cNvSpPr>
              <p:nvPr/>
            </p:nvSpPr>
            <p:spPr bwMode="gray">
              <a:xfrm>
                <a:off x="6062663" y="2706687"/>
                <a:ext cx="2166937" cy="2994025"/>
              </a:xfrm>
              <a:prstGeom prst="roundRect">
                <a:avLst>
                  <a:gd name="adj" fmla="val 12574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9" name="AutoShape 3"/>
              <p:cNvSpPr>
                <a:spLocks noChangeArrowheads="1"/>
              </p:cNvSpPr>
              <p:nvPr/>
            </p:nvSpPr>
            <p:spPr bwMode="gray">
              <a:xfrm>
                <a:off x="6059488" y="4924425"/>
                <a:ext cx="2159000" cy="1146551"/>
              </a:xfrm>
              <a:prstGeom prst="roundRect">
                <a:avLst>
                  <a:gd name="adj" fmla="val 32134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0" name="AutoShape 4"/>
              <p:cNvSpPr>
                <a:spLocks noChangeArrowheads="1"/>
              </p:cNvSpPr>
              <p:nvPr/>
            </p:nvSpPr>
            <p:spPr bwMode="gray">
              <a:xfrm>
                <a:off x="6078538" y="2487612"/>
                <a:ext cx="2130425" cy="712635"/>
              </a:xfrm>
              <a:prstGeom prst="roundRect">
                <a:avLst>
                  <a:gd name="adj" fmla="val 31319"/>
                </a:avLst>
              </a:prstGeom>
              <a:gradFill rotWithShape="1">
                <a:gsLst>
                  <a:gs pos="0">
                    <a:schemeClr val="folHlink">
                      <a:gamma/>
                      <a:tint val="33333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1" name="Text Box 15"/>
              <p:cNvSpPr txBox="1">
                <a:spLocks noChangeArrowheads="1"/>
              </p:cNvSpPr>
              <p:nvPr/>
            </p:nvSpPr>
            <p:spPr bwMode="white">
              <a:xfrm>
                <a:off x="6159500" y="3276600"/>
                <a:ext cx="1957388" cy="2579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Chia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sẻ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nguồn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tốt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(75%)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nhiều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nền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tảng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ứng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dụng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thương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mại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IDE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đa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chức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năng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kiểm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thử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14358" name="WordArt 22"/>
              <p:cNvSpPr>
                <a:spLocks noChangeArrowheads="1" noChangeShapeType="1" noTextEdit="1"/>
              </p:cNvSpPr>
              <p:nvPr/>
            </p:nvSpPr>
            <p:spPr bwMode="black">
              <a:xfrm>
                <a:off x="6146800" y="2590800"/>
                <a:ext cx="560388" cy="533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03</a:t>
                </a:r>
                <a:endParaRPr lang="en-US" sz="36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522" y="1371600"/>
              <a:ext cx="1333218" cy="963502"/>
            </a:xfrm>
            <a:prstGeom prst="rect">
              <a:avLst/>
            </a:prstGeom>
          </p:spPr>
        </p:pic>
      </p:grpSp>
      <p:sp>
        <p:nvSpPr>
          <p:cNvPr id="8" name="Oval 7"/>
          <p:cNvSpPr/>
          <p:nvPr/>
        </p:nvSpPr>
        <p:spPr>
          <a:xfrm>
            <a:off x="6248400" y="1143000"/>
            <a:ext cx="1868488" cy="13446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2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7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8" name="Rectangle 34"/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/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533400" y="1681797"/>
            <a:ext cx="8077200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Hỗ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trợ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đa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nền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tảng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: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Xamarin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Form – Portable Class Library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vi-VN" i="1" dirty="0">
                <a:solidFill>
                  <a:srgbClr val="000000"/>
                </a:solidFill>
                <a:cs typeface="Arial" charset="0"/>
              </a:rPr>
              <a:t>Biên dịch ra các dll, hoạt động trên từng nền tảng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vi-VN" i="1" dirty="0">
                <a:solidFill>
                  <a:srgbClr val="000000"/>
                </a:solidFill>
                <a:cs typeface="Arial" charset="0"/>
              </a:rPr>
              <a:t>Vừa nhúng được shared code và native code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i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vi-VN" i="1" dirty="0">
                <a:solidFill>
                  <a:srgbClr val="000000"/>
                </a:solidFill>
                <a:cs typeface="Arial" charset="0"/>
              </a:rPr>
              <a:t>PCL project này có thể được tham chiếu dễ dàng bởi các project khác.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i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cs typeface="Arial" charset="0"/>
              </a:rPr>
              <a:t>Hỗ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cs typeface="Arial" charset="0"/>
              </a:rPr>
              <a:t>trợ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cs typeface="Arial" charset="0"/>
              </a:rPr>
              <a:t>mô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cs typeface="Arial" charset="0"/>
              </a:rPr>
              <a:t>hình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 MVVM, </a:t>
            </a:r>
            <a:r>
              <a:rPr lang="en-US" i="1" dirty="0" err="1">
                <a:solidFill>
                  <a:srgbClr val="000000"/>
                </a:solidFill>
                <a:cs typeface="Arial" charset="0"/>
              </a:rPr>
              <a:t>ngôn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cs typeface="Arial" charset="0"/>
              </a:rPr>
              <a:t>ngữ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cs typeface="Arial" charset="0"/>
              </a:rPr>
              <a:t>thiết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cs typeface="Arial" charset="0"/>
              </a:rPr>
              <a:t>kế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cs typeface="Arial" charset="0"/>
              </a:rPr>
              <a:t>giao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cs typeface="Arial" charset="0"/>
              </a:rPr>
              <a:t>diện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cs typeface="Arial" charset="0"/>
              </a:rPr>
              <a:t>XAML</a:t>
            </a: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i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vi-VN" i="1" dirty="0" smtClean="0">
                <a:solidFill>
                  <a:srgbClr val="000000"/>
                </a:solidFill>
                <a:cs typeface="Arial" charset="0"/>
              </a:rPr>
              <a:t>Có </a:t>
            </a:r>
            <a:r>
              <a:rPr lang="vi-VN" i="1" dirty="0">
                <a:solidFill>
                  <a:srgbClr val="000000"/>
                </a:solidFill>
                <a:cs typeface="Arial" charset="0"/>
              </a:rPr>
              <a:t>hầu hết các đối tượng giao diện quen thuộc, </a:t>
            </a:r>
            <a:r>
              <a:rPr lang="en-US" i="1" dirty="0" err="1" smtClean="0">
                <a:solidFill>
                  <a:srgbClr val="000000"/>
                </a:solidFill>
                <a:cs typeface="Arial" charset="0"/>
              </a:rPr>
              <a:t>có</a:t>
            </a:r>
            <a:r>
              <a:rPr lang="en-US" i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cs typeface="Arial" charset="0"/>
              </a:rPr>
              <a:t>thể</a:t>
            </a:r>
            <a:r>
              <a:rPr lang="en-US" i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cs typeface="Arial" charset="0"/>
              </a:rPr>
              <a:t>tùy</a:t>
            </a:r>
            <a:r>
              <a:rPr lang="en-US" i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cs typeface="Arial" charset="0"/>
              </a:rPr>
              <a:t>biến</a:t>
            </a:r>
            <a:endParaRPr lang="en-US" i="1" dirty="0" smtClean="0">
              <a:solidFill>
                <a:srgbClr val="000000"/>
              </a:solidFill>
              <a:cs typeface="Arial" charset="0"/>
            </a:endParaRPr>
          </a:p>
          <a:p>
            <a:pPr lvl="1"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endParaRPr lang="en-US" b="1" dirty="0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27712"/>
            <a:ext cx="4593264" cy="3101688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2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8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</p:txBody>
      </p:sp>
      <p:sp>
        <p:nvSpPr>
          <p:cNvPr id="94" name="Rectangle 2"/>
          <p:cNvSpPr>
            <a:spLocks noChangeArrowheads="1"/>
          </p:cNvSpPr>
          <p:nvPr/>
        </p:nvSpPr>
        <p:spPr bwMode="auto">
          <a:xfrm>
            <a:off x="806450" y="1681797"/>
            <a:ext cx="39941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963D00"/>
              </a:buClr>
              <a:buFont typeface="Wingdings" pitchFamily="2" charset="2"/>
              <a:buChar char="v"/>
              <a:tabLst>
                <a:tab pos="4460875" algn="l"/>
              </a:tabLs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Hiển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thị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bài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giảng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viết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tay</a:t>
            </a:r>
            <a:endParaRPr lang="en-US" b="1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248400" y="1143000"/>
            <a:ext cx="1868488" cy="13446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85800" y="2917209"/>
            <a:ext cx="2398713" cy="3416121"/>
            <a:chOff x="685800" y="2917209"/>
            <a:chExt cx="2398713" cy="3416121"/>
          </a:xfrm>
        </p:grpSpPr>
        <p:grpSp>
          <p:nvGrpSpPr>
            <p:cNvPr id="95" name="Group 94"/>
            <p:cNvGrpSpPr/>
            <p:nvPr/>
          </p:nvGrpSpPr>
          <p:grpSpPr>
            <a:xfrm>
              <a:off x="685800" y="3392487"/>
              <a:ext cx="2398713" cy="2940843"/>
              <a:chOff x="685800" y="3392487"/>
              <a:chExt cx="2398713" cy="2940843"/>
            </a:xfrm>
          </p:grpSpPr>
          <p:grpSp>
            <p:nvGrpSpPr>
              <p:cNvPr id="96" name="Group 9"/>
              <p:cNvGrpSpPr>
                <a:grpSpLocks/>
              </p:cNvGrpSpPr>
              <p:nvPr/>
            </p:nvGrpSpPr>
            <p:grpSpPr bwMode="auto">
              <a:xfrm>
                <a:off x="685800" y="3392487"/>
                <a:ext cx="2398713" cy="2940843"/>
                <a:chOff x="797" y="1945"/>
                <a:chExt cx="1489" cy="1584"/>
              </a:xfrm>
            </p:grpSpPr>
            <p:sp>
              <p:nvSpPr>
                <p:cNvPr id="100" name="AutoShape 10"/>
                <p:cNvSpPr>
                  <a:spLocks noChangeArrowheads="1"/>
                </p:cNvSpPr>
                <p:nvPr/>
              </p:nvSpPr>
              <p:spPr bwMode="gray">
                <a:xfrm>
                  <a:off x="799" y="1945"/>
                  <a:ext cx="1487" cy="1584"/>
                </a:xfrm>
                <a:prstGeom prst="roundRect">
                  <a:avLst>
                    <a:gd name="adj" fmla="val 12574"/>
                  </a:avLst>
                </a:pr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AutoShape 11"/>
                <p:cNvSpPr>
                  <a:spLocks noChangeArrowheads="1"/>
                </p:cNvSpPr>
                <p:nvPr/>
              </p:nvSpPr>
              <p:spPr bwMode="gray">
                <a:xfrm>
                  <a:off x="797" y="3118"/>
                  <a:ext cx="1488" cy="408"/>
                </a:xfrm>
                <a:prstGeom prst="roundRect">
                  <a:avLst>
                    <a:gd name="adj" fmla="val 49755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2"/>
                <p:cNvSpPr>
                  <a:spLocks noChangeArrowheads="1"/>
                </p:cNvSpPr>
                <p:nvPr/>
              </p:nvSpPr>
              <p:spPr bwMode="gray">
                <a:xfrm>
                  <a:off x="817" y="1950"/>
                  <a:ext cx="1462" cy="408"/>
                </a:xfrm>
                <a:prstGeom prst="roundRect">
                  <a:avLst>
                    <a:gd name="adj" fmla="val 38727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33333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7" name="Text Box 13"/>
              <p:cNvSpPr txBox="1">
                <a:spLocks noChangeArrowheads="1"/>
              </p:cNvSpPr>
              <p:nvPr/>
            </p:nvSpPr>
            <p:spPr bwMode="white">
              <a:xfrm>
                <a:off x="806451" y="4191000"/>
                <a:ext cx="2166938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thư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viện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drawing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rất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mạnh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Không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sử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dụng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được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trong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ứng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dụng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di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động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98" name="WordArt 20"/>
              <p:cNvSpPr>
                <a:spLocks noChangeArrowheads="1" noChangeShapeType="1" noTextEdit="1"/>
              </p:cNvSpPr>
              <p:nvPr/>
            </p:nvSpPr>
            <p:spPr bwMode="black">
              <a:xfrm>
                <a:off x="1041400" y="3484562"/>
                <a:ext cx="558800" cy="5318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01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971280" y="2917209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.Net</a:t>
              </a:r>
              <a:r>
                <a:rPr lang="en-US" dirty="0" smtClean="0">
                  <a:solidFill>
                    <a:schemeClr val="tx2"/>
                  </a:solidFill>
                </a:rPr>
                <a:t> Framework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52800" y="2225533"/>
            <a:ext cx="2362200" cy="4022867"/>
            <a:chOff x="3352800" y="2225533"/>
            <a:chExt cx="2362200" cy="4022867"/>
          </a:xfrm>
        </p:grpSpPr>
        <p:grpSp>
          <p:nvGrpSpPr>
            <p:cNvPr id="103" name="Group 102"/>
            <p:cNvGrpSpPr/>
            <p:nvPr/>
          </p:nvGrpSpPr>
          <p:grpSpPr>
            <a:xfrm>
              <a:off x="3352800" y="2737320"/>
              <a:ext cx="2362200" cy="3511080"/>
              <a:chOff x="3352800" y="2737320"/>
              <a:chExt cx="2362200" cy="3511080"/>
            </a:xfrm>
          </p:grpSpPr>
          <p:grpSp>
            <p:nvGrpSpPr>
              <p:cNvPr id="104" name="Group 5"/>
              <p:cNvGrpSpPr>
                <a:grpSpLocks/>
              </p:cNvGrpSpPr>
              <p:nvPr/>
            </p:nvGrpSpPr>
            <p:grpSpPr bwMode="auto">
              <a:xfrm>
                <a:off x="3352800" y="2737320"/>
                <a:ext cx="2362200" cy="3511080"/>
                <a:chOff x="2234" y="1634"/>
                <a:chExt cx="1489" cy="1862"/>
              </a:xfrm>
            </p:grpSpPr>
            <p:sp>
              <p:nvSpPr>
                <p:cNvPr id="108" name="AutoShape 6"/>
                <p:cNvSpPr>
                  <a:spLocks noChangeArrowheads="1"/>
                </p:cNvSpPr>
                <p:nvPr/>
              </p:nvSpPr>
              <p:spPr bwMode="gray">
                <a:xfrm>
                  <a:off x="2236" y="1634"/>
                  <a:ext cx="1487" cy="1862"/>
                </a:xfrm>
                <a:prstGeom prst="roundRect">
                  <a:avLst>
                    <a:gd name="adj" fmla="val 12574"/>
                  </a:avLst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AutoShape 7"/>
                <p:cNvSpPr>
                  <a:spLocks noChangeArrowheads="1"/>
                </p:cNvSpPr>
                <p:nvPr/>
              </p:nvSpPr>
              <p:spPr bwMode="gray">
                <a:xfrm>
                  <a:off x="2234" y="3013"/>
                  <a:ext cx="1488" cy="479"/>
                </a:xfrm>
                <a:prstGeom prst="roundRect">
                  <a:avLst>
                    <a:gd name="adj" fmla="val 42588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AutoShape 8"/>
                <p:cNvSpPr>
                  <a:spLocks noChangeArrowheads="1"/>
                </p:cNvSpPr>
                <p:nvPr/>
              </p:nvSpPr>
              <p:spPr bwMode="gray">
                <a:xfrm>
                  <a:off x="2241" y="1640"/>
                  <a:ext cx="1475" cy="479"/>
                </a:xfrm>
                <a:prstGeom prst="roundRect">
                  <a:avLst>
                    <a:gd name="adj" fmla="val 35907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33333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5" name="Text Box 14"/>
              <p:cNvSpPr txBox="1">
                <a:spLocks noChangeArrowheads="1"/>
              </p:cNvSpPr>
              <p:nvPr/>
            </p:nvSpPr>
            <p:spPr bwMode="white">
              <a:xfrm>
                <a:off x="3429001" y="3657600"/>
                <a:ext cx="2095500" cy="1545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Thư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viện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phát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triển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cho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thiết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bị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samsung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Không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cho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dòng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điện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thoại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khác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106" name="WordArt 21"/>
              <p:cNvSpPr>
                <a:spLocks noChangeArrowheads="1" noChangeShapeType="1" noTextEdit="1"/>
              </p:cNvSpPr>
              <p:nvPr/>
            </p:nvSpPr>
            <p:spPr bwMode="black">
              <a:xfrm>
                <a:off x="3587750" y="3019841"/>
                <a:ext cx="560388" cy="533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02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3845809" y="2225533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Spen</a:t>
              </a:r>
              <a:r>
                <a:rPr lang="en-US" dirty="0" smtClean="0">
                  <a:solidFill>
                    <a:schemeClr val="tx2"/>
                  </a:solidFill>
                </a:rPr>
                <a:t> SDK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59488" y="1681797"/>
            <a:ext cx="2170112" cy="3888473"/>
            <a:chOff x="6059488" y="1681797"/>
            <a:chExt cx="2170112" cy="3888473"/>
          </a:xfrm>
        </p:grpSpPr>
        <p:grpSp>
          <p:nvGrpSpPr>
            <p:cNvPr id="112" name="Group 111"/>
            <p:cNvGrpSpPr/>
            <p:nvPr/>
          </p:nvGrpSpPr>
          <p:grpSpPr>
            <a:xfrm>
              <a:off x="6059488" y="2487612"/>
              <a:ext cx="2170112" cy="3082658"/>
              <a:chOff x="6059488" y="2487612"/>
              <a:chExt cx="2170112" cy="3583364"/>
            </a:xfrm>
          </p:grpSpPr>
          <p:sp>
            <p:nvSpPr>
              <p:cNvPr id="114" name="AutoShape 2"/>
              <p:cNvSpPr>
                <a:spLocks noChangeArrowheads="1"/>
              </p:cNvSpPr>
              <p:nvPr/>
            </p:nvSpPr>
            <p:spPr bwMode="gray">
              <a:xfrm>
                <a:off x="6062663" y="2706687"/>
                <a:ext cx="2166937" cy="2994025"/>
              </a:xfrm>
              <a:prstGeom prst="roundRect">
                <a:avLst>
                  <a:gd name="adj" fmla="val 12574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3"/>
              <p:cNvSpPr>
                <a:spLocks noChangeArrowheads="1"/>
              </p:cNvSpPr>
              <p:nvPr/>
            </p:nvSpPr>
            <p:spPr bwMode="gray">
              <a:xfrm>
                <a:off x="6059488" y="4924425"/>
                <a:ext cx="2159000" cy="1146551"/>
              </a:xfrm>
              <a:prstGeom prst="roundRect">
                <a:avLst>
                  <a:gd name="adj" fmla="val 32134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4"/>
              <p:cNvSpPr>
                <a:spLocks noChangeArrowheads="1"/>
              </p:cNvSpPr>
              <p:nvPr/>
            </p:nvSpPr>
            <p:spPr bwMode="gray">
              <a:xfrm>
                <a:off x="6078538" y="2487612"/>
                <a:ext cx="2130425" cy="712635"/>
              </a:xfrm>
              <a:prstGeom prst="roundRect">
                <a:avLst>
                  <a:gd name="adj" fmla="val 31319"/>
                </a:avLst>
              </a:prstGeom>
              <a:gradFill rotWithShape="1">
                <a:gsLst>
                  <a:gs pos="0">
                    <a:schemeClr val="folHlink">
                      <a:gamma/>
                      <a:tint val="33333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Text Box 15"/>
              <p:cNvSpPr txBox="1">
                <a:spLocks noChangeArrowheads="1"/>
              </p:cNvSpPr>
              <p:nvPr/>
            </p:nvSpPr>
            <p:spPr bwMode="white">
              <a:xfrm>
                <a:off x="6159500" y="3276600"/>
                <a:ext cx="1957388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Hỗ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trợ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đa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nền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tảng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tốt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nguồn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mở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  <a:p>
                <a:pPr marL="120650" indent="-120650">
                  <a:lnSpc>
                    <a:spcPct val="9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Render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cả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2D </a:t>
                </a:r>
                <a:r>
                  <a:rPr lang="en-US" sz="1600" b="1" dirty="0" err="1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và</a:t>
                </a:r>
                <a:r>
                  <a:rPr lang="en-US" sz="160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Arial" charset="0"/>
                  </a:rPr>
                  <a:t> 3D</a:t>
                </a:r>
                <a:endParaRPr lang="en-US" sz="1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118" name="WordArt 22"/>
              <p:cNvSpPr>
                <a:spLocks noChangeArrowheads="1" noChangeShapeType="1" noTextEdit="1"/>
              </p:cNvSpPr>
              <p:nvPr/>
            </p:nvSpPr>
            <p:spPr bwMode="black">
              <a:xfrm>
                <a:off x="6146800" y="2590800"/>
                <a:ext cx="560388" cy="533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>
                        <a:alpha val="50000"/>
                      </a:srgbClr>
                    </a:solidFill>
                    <a:latin typeface="Arial Black"/>
                  </a:rPr>
                  <a:t>03</a:t>
                </a:r>
                <a:endParaRPr lang="en-US" sz="36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FFFF">
                      <a:alpha val="50000"/>
                    </a:srgbClr>
                  </a:solidFill>
                  <a:latin typeface="Arial Black"/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6551702" y="1681797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SkiaSharp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26" name="Oval 125"/>
          <p:cNvSpPr/>
          <p:nvPr/>
        </p:nvSpPr>
        <p:spPr>
          <a:xfrm>
            <a:off x="7391400" y="6553200"/>
            <a:ext cx="1752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7" name="Slide Number Placeholder 3"/>
          <p:cNvSpPr txBox="1">
            <a:spLocks/>
          </p:cNvSpPr>
          <p:nvPr/>
        </p:nvSpPr>
        <p:spPr>
          <a:xfrm>
            <a:off x="8077200" y="6553200"/>
            <a:ext cx="762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033916E7-7025-4CAD-BC7B-7CF07A6A2C16}" type="slidenum"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9</a:t>
            </a:fld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/23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theme/theme1.xml><?xml version="1.0" encoding="utf-8"?>
<a:theme xmlns:a="http://schemas.openxmlformats.org/drawingml/2006/main" name="mau 1">
  <a:themeElements>
    <a:clrScheme name="Default Design 3">
      <a:dk1>
        <a:srgbClr val="B2B9AF"/>
      </a:dk1>
      <a:lt1>
        <a:srgbClr val="D1D7C7"/>
      </a:lt1>
      <a:dk2>
        <a:srgbClr val="4F506D"/>
      </a:dk2>
      <a:lt2>
        <a:srgbClr val="333333"/>
      </a:lt2>
      <a:accent1>
        <a:srgbClr val="8C9484"/>
      </a:accent1>
      <a:accent2>
        <a:srgbClr val="A56F73"/>
      </a:accent2>
      <a:accent3>
        <a:srgbClr val="E5E8E0"/>
      </a:accent3>
      <a:accent4>
        <a:srgbClr val="979E95"/>
      </a:accent4>
      <a:accent5>
        <a:srgbClr val="C5C8C2"/>
      </a:accent5>
      <a:accent6>
        <a:srgbClr val="956468"/>
      </a:accent6>
      <a:hlink>
        <a:srgbClr val="6B7FAD"/>
      </a:hlink>
      <a:folHlink>
        <a:srgbClr val="A1836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BCB5AC"/>
        </a:dk1>
        <a:lt1>
          <a:srgbClr val="D9D3C5"/>
        </a:lt1>
        <a:dk2>
          <a:srgbClr val="537568"/>
        </a:dk2>
        <a:lt2>
          <a:srgbClr val="333333"/>
        </a:lt2>
        <a:accent1>
          <a:srgbClr val="9A9180"/>
        </a:accent1>
        <a:accent2>
          <a:srgbClr val="7573A1"/>
        </a:accent2>
        <a:accent3>
          <a:srgbClr val="E9E6DF"/>
        </a:accent3>
        <a:accent4>
          <a:srgbClr val="A09A92"/>
        </a:accent4>
        <a:accent5>
          <a:srgbClr val="CAC7C0"/>
        </a:accent5>
        <a:accent6>
          <a:srgbClr val="696891"/>
        </a:accent6>
        <a:hlink>
          <a:srgbClr val="AD6B83"/>
        </a:hlink>
        <a:folHlink>
          <a:srgbClr val="699F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ACB4BC"/>
        </a:dk1>
        <a:lt1>
          <a:srgbClr val="C5CFD9"/>
        </a:lt1>
        <a:dk2>
          <a:srgbClr val="674553"/>
        </a:dk2>
        <a:lt2>
          <a:srgbClr val="333333"/>
        </a:lt2>
        <a:accent1>
          <a:srgbClr val="778EA1"/>
        </a:accent1>
        <a:accent2>
          <a:srgbClr val="A68A6E"/>
        </a:accent2>
        <a:accent3>
          <a:srgbClr val="DFE4E9"/>
        </a:accent3>
        <a:accent4>
          <a:srgbClr val="9299A0"/>
        </a:accent4>
        <a:accent5>
          <a:srgbClr val="BDC6CD"/>
        </a:accent5>
        <a:accent6>
          <a:srgbClr val="967D63"/>
        </a:accent6>
        <a:hlink>
          <a:srgbClr val="6AAE92"/>
        </a:hlink>
        <a:folHlink>
          <a:srgbClr val="AE7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B2B9AF"/>
        </a:dk1>
        <a:lt1>
          <a:srgbClr val="D1D7C7"/>
        </a:lt1>
        <a:dk2>
          <a:srgbClr val="4F506D"/>
        </a:dk2>
        <a:lt2>
          <a:srgbClr val="333333"/>
        </a:lt2>
        <a:accent1>
          <a:srgbClr val="8C9484"/>
        </a:accent1>
        <a:accent2>
          <a:srgbClr val="A56F73"/>
        </a:accent2>
        <a:accent3>
          <a:srgbClr val="E5E8E0"/>
        </a:accent3>
        <a:accent4>
          <a:srgbClr val="979E95"/>
        </a:accent4>
        <a:accent5>
          <a:srgbClr val="C5C8C2"/>
        </a:accent5>
        <a:accent6>
          <a:srgbClr val="956468"/>
        </a:accent6>
        <a:hlink>
          <a:srgbClr val="6B7FAD"/>
        </a:hlink>
        <a:folHlink>
          <a:srgbClr val="A183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93TGp_calligraphy_light.potx" id="{FA549CAD-83C1-4717-9C88-C3DE630452E0}" vid="{C5449FDE-9B90-41EC-8715-5C05F4935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mau 1</Template>
  <TotalTime>227</TotalTime>
  <Words>1164</Words>
  <Application>Microsoft Office PowerPoint</Application>
  <PresentationFormat>On-screen Show (4:3)</PresentationFormat>
  <Paragraphs>167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mau 1</vt:lpstr>
      <vt:lpstr>Nghiên cứu và xây dựng công cụ hỗ trợ học  trực tuyến cho học sinh và sinh viên</vt:lpstr>
      <vt:lpstr>Nội dung</vt:lpstr>
      <vt:lpstr>Đặt vấn đề</vt:lpstr>
      <vt:lpstr>PowerPoint Presentation</vt:lpstr>
      <vt:lpstr>Giải pháp</vt:lpstr>
      <vt:lpstr>Giải pháp</vt:lpstr>
      <vt:lpstr>Giải pháp</vt:lpstr>
      <vt:lpstr>Định hướng công nghệ</vt:lpstr>
      <vt:lpstr>Định hướng công nghệ</vt:lpstr>
      <vt:lpstr>PowerPoint Presentation</vt:lpstr>
      <vt:lpstr>Xây dựng ứng dụng</vt:lpstr>
      <vt:lpstr>Xây dựng ứng dụng</vt:lpstr>
      <vt:lpstr>Xây dựng ứng dụng</vt:lpstr>
      <vt:lpstr>PowerPoint Presentation</vt:lpstr>
      <vt:lpstr>Xây dựng ứng dụng</vt:lpstr>
      <vt:lpstr>Xây dựng ứng dụng</vt:lpstr>
      <vt:lpstr>PowerPoint Presentation</vt:lpstr>
      <vt:lpstr>Xây dựng ứng dụng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LuuLy</dc:creator>
  <cp:lastModifiedBy>LuuLy</cp:lastModifiedBy>
  <cp:revision>38</cp:revision>
  <dcterms:created xsi:type="dcterms:W3CDTF">2017-10-24T14:42:32Z</dcterms:created>
  <dcterms:modified xsi:type="dcterms:W3CDTF">2017-10-24T18:31:05Z</dcterms:modified>
</cp:coreProperties>
</file>