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5" r:id="rId6"/>
    <p:sldId id="266" r:id="rId7"/>
    <p:sldId id="288" r:id="rId8"/>
    <p:sldId id="298" r:id="rId9"/>
    <p:sldId id="297" r:id="rId10"/>
    <p:sldId id="261" r:id="rId11"/>
    <p:sldId id="262" r:id="rId12"/>
    <p:sldId id="272" r:id="rId13"/>
    <p:sldId id="273" r:id="rId14"/>
    <p:sldId id="290" r:id="rId15"/>
    <p:sldId id="291" r:id="rId16"/>
    <p:sldId id="292" r:id="rId17"/>
    <p:sldId id="293" r:id="rId18"/>
    <p:sldId id="294" r:id="rId19"/>
    <p:sldId id="295" r:id="rId20"/>
    <p:sldId id="263" r:id="rId21"/>
    <p:sldId id="269" r:id="rId22"/>
    <p:sldId id="274" r:id="rId23"/>
    <p:sldId id="275" r:id="rId24"/>
    <p:sldId id="276" r:id="rId25"/>
    <p:sldId id="268" r:id="rId26"/>
    <p:sldId id="270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6" r:id="rId38"/>
    <p:sldId id="264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9" autoAdjust="0"/>
    <p:restoredTop sz="94364" autoAdjust="0"/>
  </p:normalViewPr>
  <p:slideViewPr>
    <p:cSldViewPr>
      <p:cViewPr varScale="1">
        <p:scale>
          <a:sx n="65" d="100"/>
          <a:sy n="65" d="100"/>
        </p:scale>
        <p:origin x="6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0F95-349F-4FCE-B024-FB2A5226AE93}" type="datetimeFigureOut">
              <a:rPr lang="vi-VN" smtClean="0"/>
              <a:t>13/08/2019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3917-8671-4F0D-B8A6-AACFAD16A5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95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 là nền tảng của .NET Framework. Chúng ta có thể hiểu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như là một agent quản lý mã nguồn khi nó được thực thi, cung cấp các dịch vụ cốt lõi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như: quản lý bộ nhớ, quản lý tiểu trình, và quản lý từ xa. Ngoài ra nó còn thúc đẩy việc sử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 kiểu an toàn và các hình thức khác của việc chính xác mã nguồn, đảm bảo cho việc thực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 được bảo mật và mạnh mẽ. Thật vậy, khái niệm quản lý mã nguồn là nguyên lý nền tảng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 runtime. Mã nguồn mà đích tới runtime thì được biết như là mã nguồn được quản lý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(managed code). Trong khi đó mã nguồn mà không có đích tới runtime thì được biết như mã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 không được quản lý (unmanaged code).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Rutime được thiết kế để cải tiến hiệu suất thực hiện. Mặc dù CLR cung cấp nhiều các tiêu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 dịch vụ runtime, nhưng mã nguồn được quản lý không bao giờ được dịch. Có một đặc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 gọi là Just-in-Time (JIT) biên dịch tất cả những mã nguồn được quản lý vào trong ngôn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 máy của hệ thống vào lúc mà nó được thực thi. Khi đó, trình quản lý bộ nhớ xóa bỏ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phân mảnh bộ nhớ nếu có thể được và gia tăng tham chiếu bộ nhớ cục bộ, và kết quả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 tăng hiệu quả thực thi.</a:t>
            </a:r>
            <a:r>
              <a:rPr lang="vi-VN" dirty="0" smtClean="0"/>
              <a:t> </a:t>
            </a:r>
            <a:br>
              <a:rPr lang="vi-VN" dirty="0" smtClean="0"/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 viện lớp, một thành phần chính khác của .NET Framework là một tập hợp hướng đối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 của các kiểu dữ liệu được dùng lại, nó cho phép chúng ta có thể phát triển những ứng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 từ những ứng dụng truyền thống command-line hay những ứng dụng có giao diện đồ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họa (GUI) đến những ứng dụng mới nhất được cung cấp bởi ASP.NET, như là Web Form và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 vụ XML Web</a:t>
            </a:r>
            <a:r>
              <a:rPr lang="vi-VN" dirty="0" smtClean="0"/>
              <a:t> 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917-8671-4F0D-B8A6-AACFAD16A53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F4380-2864-41B5-90FE-D37B63274C25}" type="slidenum">
              <a:rPr lang="en-GB" altLang="vi-VN">
                <a:latin typeface="Calibri" panose="020F0502020204030204" pitchFamily="34" charset="0"/>
              </a:rPr>
              <a:pPr eaLnBrk="1" hangingPunct="1"/>
              <a:t>16</a:t>
            </a:fld>
            <a:endParaRPr lang="en-GB" altLang="vi-VN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 smtClean="0">
                <a:solidFill>
                  <a:schemeClr val="tx2"/>
                </a:solidFill>
                <a:latin typeface="Arial Narrow" panose="020B0606020202030204" pitchFamily="34" charset="0"/>
              </a:rPr>
              <a:t> MSIL, JIT và CLR</a:t>
            </a:r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288755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 smtClean="0"/>
              <a:t> Microsoft Intermediate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2A761-EB4F-47F5-9D15-8CAC6C298D69}" type="slidenum">
              <a:rPr lang="en-US" altLang="vi-VN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vi-V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5215-A13A-41F8-AA6A-BE84D2EF94A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Tổng quan về lập trình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C7EFE-44B1-4ECB-A70C-76E815A23609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ACC65-2A65-4597-A76D-905A5D1A220B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F9960-9334-40D9-BF46-C68D21D0392E}" type="datetime1">
              <a:rPr lang="en-US"/>
              <a:pPr>
                <a:defRPr/>
              </a:pPr>
              <a:t>13-08-2019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Công nghệ .NET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9AE7DE9-CA27-4CBC-9EB4-47A0A25A88A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632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715000"/>
            <a:ext cx="2057400" cy="365125"/>
          </a:xfrm>
        </p:spPr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5715000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5938B-CD84-40AB-A6D5-92E55E796573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08C9-BAFA-4BA4-A172-BC5AF4805B76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B849E-6E01-4214-85CB-4720CE2A4545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8AAAB-1EB3-4C28-9A0B-3F6A1A14F706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D5BB6-8BE0-4AC6-83FE-BB6BB963ACE7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25D84-67F8-4D79-B7F0-493A2593BB46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679C0E-016B-4399-AA78-547BEDDA0341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Chương 1:</a:t>
            </a:r>
            <a:br>
              <a:rPr lang="en-US" smtClean="0"/>
            </a:br>
            <a:r>
              <a:rPr lang="en-US" smtClean="0"/>
              <a:t>Tổng quan về lập trình ứng dụng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86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C# là ngôn ngữ lập trình hiện đại được phát triển bởi Microsoft và được phê duyệt bởi European Computer Manufacturers Association (ECMA) và International standards Organizations (IOS)</a:t>
            </a:r>
          </a:p>
          <a:p>
            <a:pPr algn="just"/>
            <a:r>
              <a:rPr lang="en-US" dirty="0" smtClean="0"/>
              <a:t>C# được phát triền bởi Anders Hejlsberg và nhóm phát triển .NET </a:t>
            </a:r>
            <a:r>
              <a:rPr lang="en-US" dirty="0" err="1" smtClean="0"/>
              <a:t>Frmaework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Quá trình phát triển ngôn ngữ C</a:t>
            </a:r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73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chương trình sẽ gồm các thành phần sau:</a:t>
            </a:r>
          </a:p>
          <a:p>
            <a:pPr lvl="1"/>
            <a:r>
              <a:rPr lang="en-US" smtClean="0"/>
              <a:t>Namespace declaration: khai báo namespace</a:t>
            </a:r>
          </a:p>
          <a:p>
            <a:pPr lvl="1"/>
            <a:r>
              <a:rPr lang="en-US" smtClean="0"/>
              <a:t>A Class</a:t>
            </a:r>
          </a:p>
          <a:p>
            <a:pPr lvl="1"/>
            <a:r>
              <a:rPr lang="en-US" smtClean="0"/>
              <a:t>Class methods</a:t>
            </a:r>
          </a:p>
          <a:p>
            <a:pPr lvl="1"/>
            <a:r>
              <a:rPr lang="en-US" smtClean="0"/>
              <a:t>Class Attributes</a:t>
            </a:r>
          </a:p>
          <a:p>
            <a:pPr lvl="1"/>
            <a:r>
              <a:rPr lang="en-US" smtClean="0"/>
              <a:t>A Main methode</a:t>
            </a:r>
          </a:p>
          <a:p>
            <a:pPr lvl="1"/>
            <a:r>
              <a:rPr lang="en-US" smtClean="0"/>
              <a:t>Statements and expressions</a:t>
            </a:r>
          </a:p>
          <a:p>
            <a:pPr lvl="1"/>
            <a:r>
              <a:rPr lang="en-US" smtClean="0"/>
              <a:t>comments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Trình bày cấu trúc chương trình C</a:t>
            </a:r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464958" y="923367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dirty="0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29916" y="631530"/>
            <a:ext cx="7688441" cy="1193272"/>
            <a:chOff x="672" y="1104"/>
            <a:chExt cx="4464" cy="592"/>
          </a:xfrm>
        </p:grpSpPr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Write source code c# and saved file with .</a:t>
              </a:r>
              <a:r>
                <a:rPr lang="en-US" sz="3200" dirty="0" err="1" smtClean="0">
                  <a:latin typeface="+mn-lt"/>
                </a:rPr>
                <a:t>cs</a:t>
              </a:r>
              <a:r>
                <a:rPr lang="en-US" sz="3200" dirty="0" smtClean="0">
                  <a:latin typeface="+mn-lt"/>
                </a:rPr>
                <a:t> extension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64957" y="221732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sz="3200" dirty="0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929915" y="1925483"/>
            <a:ext cx="7688441" cy="1193272"/>
            <a:chOff x="672" y="1104"/>
            <a:chExt cx="4464" cy="592"/>
          </a:xfrm>
        </p:grpSpPr>
        <p:pic>
          <p:nvPicPr>
            <p:cNvPr id="13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32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C# compiler=&gt; Compile source code to an intermediate language (MSIL)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64958" y="352775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dirty="0"/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929916" y="3235919"/>
            <a:ext cx="7688441" cy="1193272"/>
            <a:chOff x="672" y="1104"/>
            <a:chExt cx="4464" cy="592"/>
          </a:xfrm>
        </p:grpSpPr>
        <p:pic>
          <p:nvPicPr>
            <p:cNvPr id="17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MSIL is contained in an assembly(.exe or .</a:t>
              </a:r>
              <a:r>
                <a:rPr lang="en-US" sz="3200" dirty="0" err="1" smtClean="0">
                  <a:latin typeface="+mn-lt"/>
                </a:rPr>
                <a:t>dll</a:t>
              </a:r>
              <a:r>
                <a:rPr lang="en-US" sz="3200" dirty="0" smtClean="0">
                  <a:latin typeface="+mn-lt"/>
                </a:rPr>
                <a:t> extension)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464957" y="489750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dirty="0"/>
          </a:p>
        </p:txBody>
      </p: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929915" y="4605663"/>
            <a:ext cx="7688441" cy="1193272"/>
            <a:chOff x="672" y="1104"/>
            <a:chExt cx="4464" cy="592"/>
          </a:xfrm>
        </p:grpSpPr>
        <p:pic>
          <p:nvPicPr>
            <p:cNvPr id="21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Can </a:t>
              </a:r>
              <a:r>
                <a:rPr lang="en-US" sz="3200" dirty="0">
                  <a:latin typeface="+mn-lt"/>
                </a:rPr>
                <a:t>use </a:t>
              </a:r>
              <a:r>
                <a:rPr lang="en-US" sz="3200" dirty="0" smtClean="0">
                  <a:latin typeface="+mn-lt"/>
                </a:rPr>
                <a:t>source code or reference .NET framework libraries</a:t>
              </a:r>
              <a:endParaRPr lang="en-US" sz="3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9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457201" y="882093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5</a:t>
            </a:r>
            <a:endParaRPr lang="en-US" sz="3200" dirty="0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1062835" y="590256"/>
            <a:ext cx="7688441" cy="1193272"/>
            <a:chOff x="672" y="1104"/>
            <a:chExt cx="4464" cy="592"/>
          </a:xfrm>
        </p:grpSpPr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16" y="1268"/>
              <a:ext cx="41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CLR runs on top of host operating system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57200" y="217604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6</a:t>
            </a:r>
            <a:endParaRPr lang="en-US" sz="3200" dirty="0"/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1062834" y="1884209"/>
            <a:ext cx="7688441" cy="1193272"/>
            <a:chOff x="672" y="1104"/>
            <a:chExt cx="4464" cy="592"/>
          </a:xfrm>
        </p:grpSpPr>
        <p:pic>
          <p:nvPicPr>
            <p:cNvPr id="26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32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CLR loads assembly &amp; uses JIT compiler to translate MSIL to native machine code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457201" y="3486482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7</a:t>
            </a:r>
            <a:endParaRPr lang="en-US" sz="3200" dirty="0"/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1062835" y="3276600"/>
            <a:ext cx="7688441" cy="1193272"/>
            <a:chOff x="672" y="1104"/>
            <a:chExt cx="4464" cy="592"/>
          </a:xfrm>
        </p:grpSpPr>
        <p:pic>
          <p:nvPicPr>
            <p:cNvPr id="30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816" y="1261"/>
              <a:ext cx="41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Load .NET libraries if need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457200" y="485622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8</a:t>
            </a:r>
            <a:endParaRPr lang="en-US" sz="3200" dirty="0"/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1062834" y="4564389"/>
            <a:ext cx="7688441" cy="1193272"/>
            <a:chOff x="672" y="1104"/>
            <a:chExt cx="4464" cy="592"/>
          </a:xfrm>
        </p:grpSpPr>
        <p:pic>
          <p:nvPicPr>
            <p:cNvPr id="34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87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MSIL code can execute on any CPUs if CPU is supported by CLR</a:t>
              </a:r>
              <a:endParaRPr lang="en-US" sz="3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505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Ngôn ngữ trung gian (MSIL)</a:t>
            </a:r>
          </a:p>
          <a:p>
            <a:pPr>
              <a:defRPr/>
            </a:pPr>
            <a:r>
              <a:rPr lang="en-US" smtClean="0"/>
              <a:t>MSIL, Just Intime Compiler, CLR</a:t>
            </a:r>
          </a:p>
          <a:p>
            <a:pPr>
              <a:defRPr/>
            </a:pPr>
            <a:r>
              <a:rPr lang="en-US" smtClean="0"/>
              <a:t>Biên dịch và thực thi trong .NET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Công nghệ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80DBC2-EF73-499A-83EB-5F2A4FD847E8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14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Biên dịch và MSIL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6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Ngôn ngữ trung gian (MSIL)</a:t>
            </a:r>
            <a:endParaRPr lang="en-US"/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.NET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C#, VB.NET,...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file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file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gian</a:t>
            </a:r>
            <a:r>
              <a:rPr lang="en-US" altLang="vi-VN" dirty="0" smtClean="0"/>
              <a:t> MSIL (Microsoft Intermediate Language).</a:t>
            </a:r>
            <a:br>
              <a:rPr lang="en-US" altLang="vi-VN" dirty="0" smtClean="0"/>
            </a:br>
            <a:endParaRPr lang="en-US" altLang="vi-VN" dirty="0" smtClean="0"/>
          </a:p>
          <a:p>
            <a:pPr algn="just"/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, MSIL </a:t>
            </a:r>
            <a:r>
              <a:rPr lang="en-US" altLang="vi-VN" dirty="0" err="1" smtClean="0"/>
              <a:t>mới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Just In Time  (JIT)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.</a:t>
            </a:r>
            <a:br>
              <a:rPr lang="en-US" altLang="vi-VN" dirty="0" smtClean="0"/>
            </a:br>
            <a:endParaRPr lang="en-US" altLang="vi-VN" dirty="0" smtClean="0"/>
          </a:p>
          <a:p>
            <a:pPr algn="just"/>
            <a:r>
              <a:rPr lang="en-US" altLang="vi-VN" dirty="0" err="1" smtClean="0"/>
              <a:t>Vì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.NET </a:t>
            </a:r>
            <a:r>
              <a:rPr lang="en-US" altLang="vi-VN" dirty="0" err="1" smtClean="0"/>
              <a:t>đều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MSIL </a:t>
            </a:r>
            <a:r>
              <a:rPr lang="en-US" altLang="vi-VN" dirty="0" err="1" smtClean="0"/>
              <a:t>nên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nguồn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263D53-6397-4FF4-9E1F-53176560FB91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15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1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1690688" y="3160713"/>
            <a:ext cx="5562600" cy="6096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Microsoft Intermediate Language (MSIL)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1690688" y="2516188"/>
            <a:ext cx="55626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Common Language Specification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7513" y="1795463"/>
            <a:ext cx="5562600" cy="609600"/>
            <a:chOff x="288" y="816"/>
            <a:chExt cx="3504" cy="384"/>
          </a:xfrm>
        </p:grpSpPr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288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VB</a:t>
              </a:r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960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C++</a:t>
              </a:r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1632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C#</a:t>
              </a:r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2304" y="816"/>
              <a:ext cx="768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JScript</a:t>
              </a:r>
            </a:p>
          </p:txBody>
        </p:sp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3120" y="816"/>
              <a:ext cx="672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J#</a:t>
              </a:r>
            </a:p>
          </p:txBody>
        </p:sp>
      </p:grp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1700213" y="4346575"/>
            <a:ext cx="5562600" cy="6858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Common Language Runtime (CLR)</a:t>
            </a: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2805113" y="3892550"/>
            <a:ext cx="3384550" cy="457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tIns="0" bIns="0">
            <a:flatTx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Just In-Time Compiler (JIT)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1697038" y="5257800"/>
            <a:ext cx="5562600" cy="6858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Operating System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 MSIL, JIT </a:t>
            </a:r>
            <a:r>
              <a:rPr lang="en-US" dirty="0" err="1" smtClean="0"/>
              <a:t>và</a:t>
            </a:r>
            <a:r>
              <a:rPr lang="en-US" dirty="0" smtClean="0"/>
              <a:t> CLR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CA4AD-5231-40C3-8BE0-CD431C39DF58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16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4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2" grpId="0" animBg="1" autoUpdateAnimBg="0"/>
      <p:bldP spid="126993" grpId="0" animBg="1" autoUpdateAnimBg="0"/>
      <p:bldP spid="127000" grpId="0" animBg="1" autoUpdateAnimBg="0"/>
      <p:bldP spid="127001" grpId="0" animBg="1" autoUpdateAnimBg="0"/>
      <p:bldP spid="1270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800100" y="1590675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C#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2622550" y="1639888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C#</a:t>
            </a:r>
            <a:b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860550" y="202088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838200" y="3079750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700">
                <a:latin typeface="Arial Narrow" panose="020B0606020202030204" pitchFamily="34" charset="0"/>
              </a:rPr>
              <a:t>Visual Basic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2622550" y="3116263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Visual</a:t>
            </a:r>
            <a:r>
              <a:rPr lang="en-US" altLang="vi-VN" sz="800">
                <a:latin typeface="Arial Narrow" panose="020B0606020202030204" pitchFamily="34" charset="0"/>
                <a:ea typeface="Arial Unicode MS" pitchFamily="34" charset="-128"/>
              </a:rPr>
              <a:t> </a:t>
            </a: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Basic</a:t>
            </a:r>
            <a:b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>
            <a:off x="1860550" y="34972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850900" y="4556125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COBOL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2622550" y="4592638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COBOL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1860550" y="49736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4876800" y="3063875"/>
            <a:ext cx="1447800" cy="88106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</a:rPr>
              <a:t>IL</a:t>
            </a: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>
            <a:off x="4038600" y="35210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4038600" y="1997075"/>
            <a:ext cx="838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V="1">
            <a:off x="4038600" y="3521075"/>
            <a:ext cx="838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6807200" y="3063875"/>
            <a:ext cx="1460500" cy="8223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JIT</a:t>
            </a:r>
            <a:b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6807200" y="5273675"/>
            <a:ext cx="1435100" cy="82232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Native</a:t>
            </a:r>
            <a:b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Code</a:t>
            </a:r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>
            <a:off x="7772400" y="4010025"/>
            <a:ext cx="0" cy="126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4" name="Line 21"/>
          <p:cNvSpPr>
            <a:spLocks noChangeShapeType="1"/>
          </p:cNvSpPr>
          <p:nvPr/>
        </p:nvSpPr>
        <p:spPr bwMode="auto">
          <a:xfrm>
            <a:off x="6324600" y="348773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Biên dịch và Thực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.NET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44824F-3E76-44D8-B45A-96293C1736C4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17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1" grpId="0" animBg="1"/>
      <p:bldP spid="24582" grpId="0" animBg="1"/>
      <p:bldP spid="24584" grpId="0" animBg="1"/>
      <p:bldP spid="24585" grpId="0" animBg="1"/>
      <p:bldP spid="24587" grpId="0" animBg="1"/>
      <p:bldP spid="24591" grpId="0" animBg="1"/>
      <p:bldP spid="245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1676400"/>
            <a:ext cx="4038600" cy="3048000"/>
          </a:xfrm>
          <a:prstGeom prst="rect">
            <a:avLst/>
          </a:prstGeom>
          <a:gradFill rotWithShape="0">
            <a:gsLst>
              <a:gs pos="0">
                <a:srgbClr val="DBCCF8"/>
              </a:gs>
              <a:gs pos="100000">
                <a:schemeClr val="bg1"/>
              </a:gs>
            </a:gsLst>
            <a:lin ang="5400000" scaled="1"/>
          </a:gradFill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 useBgFill="1"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762000" y="2157413"/>
            <a:ext cx="993775" cy="835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600">
                <a:solidFill>
                  <a:srgbClr val="FBFB17"/>
                </a:solidFill>
              </a:rPr>
              <a:t>.</a:t>
            </a:r>
            <a:r>
              <a:rPr lang="en-US" altLang="vi-VN" sz="1600">
                <a:solidFill>
                  <a:schemeClr val="hlink"/>
                </a:solidFill>
              </a:rPr>
              <a:t>NET source </a:t>
            </a:r>
          </a:p>
          <a:p>
            <a:pPr algn="ctr" eaLnBrk="1" hangingPunct="1"/>
            <a:r>
              <a:rPr lang="en-US" altLang="vi-VN" sz="1600">
                <a:solidFill>
                  <a:schemeClr val="hlink"/>
                </a:solidFill>
              </a:rPr>
              <a:t>code</a:t>
            </a:r>
          </a:p>
        </p:txBody>
      </p:sp>
      <p:sp useBgFill="1">
        <p:nvSpPr>
          <p:cNvPr id="182279" name="Text Box 7"/>
          <p:cNvSpPr txBox="1">
            <a:spLocks noChangeArrowheads="1"/>
          </p:cNvSpPr>
          <p:nvPr/>
        </p:nvSpPr>
        <p:spPr bwMode="auto">
          <a:xfrm rot="10800000" flipH="1">
            <a:off x="2212975" y="2057400"/>
            <a:ext cx="682625" cy="1143000"/>
          </a:xfrm>
          <a:prstGeom prst="rect">
            <a:avLst/>
          </a:prstGeom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600">
                <a:solidFill>
                  <a:srgbClr val="FFCC99"/>
                </a:solidFill>
              </a:rPr>
              <a:t>Language</a:t>
            </a:r>
          </a:p>
          <a:p>
            <a:pPr algn="ctr" eaLnBrk="1" hangingPunct="1"/>
            <a:r>
              <a:rPr lang="en-US" altLang="vi-VN" sz="1600">
                <a:solidFill>
                  <a:srgbClr val="FFCC99"/>
                </a:solidFill>
              </a:rPr>
              <a:t>Compiler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3352800" y="1905000"/>
            <a:ext cx="3886200" cy="2286000"/>
          </a:xfrm>
          <a:prstGeom prst="rect">
            <a:avLst/>
          </a:prstGeom>
          <a:gradFill rotWithShape="0">
            <a:gsLst>
              <a:gs pos="0">
                <a:srgbClr val="DBCCF8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 useBgFill="1"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498850" y="2133600"/>
            <a:ext cx="1041400" cy="835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600">
                <a:solidFill>
                  <a:schemeClr val="hlink"/>
                </a:solidFill>
              </a:rPr>
              <a:t>MSIL</a:t>
            </a:r>
          </a:p>
          <a:p>
            <a:pPr algn="ctr" eaLnBrk="1" hangingPunct="1"/>
            <a:r>
              <a:rPr lang="en-US" altLang="vi-VN" sz="1600">
                <a:solidFill>
                  <a:schemeClr val="hlink"/>
                </a:solidFill>
              </a:rPr>
              <a:t>+</a:t>
            </a:r>
          </a:p>
          <a:p>
            <a:pPr algn="ctr" eaLnBrk="1" hangingPunct="1"/>
            <a:r>
              <a:rPr lang="en-US" altLang="vi-VN" sz="1600">
                <a:solidFill>
                  <a:schemeClr val="hlink"/>
                </a:solidFill>
              </a:rPr>
              <a:t>Metadata</a:t>
            </a:r>
          </a:p>
        </p:txBody>
      </p:sp>
      <p:sp useBgFill="1"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6022975" y="2286000"/>
            <a:ext cx="1057275" cy="6508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>
                <a:solidFill>
                  <a:schemeClr val="hlink"/>
                </a:solidFill>
              </a:rPr>
              <a:t>Machine</a:t>
            </a:r>
          </a:p>
          <a:p>
            <a:pPr algn="ctr" eaLnBrk="1" hangingPunct="1"/>
            <a:r>
              <a:rPr lang="en-US" altLang="vi-VN">
                <a:solidFill>
                  <a:schemeClr val="hlink"/>
                </a:solidFill>
              </a:rPr>
              <a:t>code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7321550" y="2330450"/>
            <a:ext cx="116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>
                <a:solidFill>
                  <a:schemeClr val="hlink"/>
                </a:solidFill>
              </a:rPr>
              <a:t>Code </a:t>
            </a:r>
          </a:p>
          <a:p>
            <a:pPr algn="ctr" eaLnBrk="1" hangingPunct="1"/>
            <a:r>
              <a:rPr lang="en-US" altLang="vi-VN">
                <a:solidFill>
                  <a:schemeClr val="hlink"/>
                </a:solidFill>
              </a:rPr>
              <a:t>executed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79575" y="2590800"/>
            <a:ext cx="609600" cy="76200"/>
            <a:chOff x="432" y="3120"/>
            <a:chExt cx="1176" cy="48"/>
          </a:xfrm>
        </p:grpSpPr>
        <p:sp>
          <p:nvSpPr>
            <p:cNvPr id="30748" name="Line 13"/>
            <p:cNvSpPr>
              <a:spLocks noChangeShapeType="1"/>
            </p:cNvSpPr>
            <p:nvPr/>
          </p:nvSpPr>
          <p:spPr bwMode="auto">
            <a:xfrm>
              <a:off x="1080" y="313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49" name="Rectangle 14"/>
            <p:cNvSpPr>
              <a:spLocks noChangeArrowheads="1"/>
            </p:cNvSpPr>
            <p:nvPr/>
          </p:nvSpPr>
          <p:spPr bwMode="auto">
            <a:xfrm>
              <a:off x="432" y="3120"/>
              <a:ext cx="1008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98775" y="2590800"/>
            <a:ext cx="609600" cy="76200"/>
            <a:chOff x="432" y="3120"/>
            <a:chExt cx="1176" cy="48"/>
          </a:xfrm>
        </p:grpSpPr>
        <p:sp>
          <p:nvSpPr>
            <p:cNvPr id="30746" name="Line 16"/>
            <p:cNvSpPr>
              <a:spLocks noChangeShapeType="1"/>
            </p:cNvSpPr>
            <p:nvPr/>
          </p:nvSpPr>
          <p:spPr bwMode="auto">
            <a:xfrm>
              <a:off x="1080" y="313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47" name="Rectangle 17"/>
            <p:cNvSpPr>
              <a:spLocks noChangeArrowheads="1"/>
            </p:cNvSpPr>
            <p:nvPr/>
          </p:nvSpPr>
          <p:spPr bwMode="auto">
            <a:xfrm>
              <a:off x="432" y="3120"/>
              <a:ext cx="1008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498975" y="2590800"/>
            <a:ext cx="609600" cy="76200"/>
            <a:chOff x="432" y="3120"/>
            <a:chExt cx="1176" cy="48"/>
          </a:xfrm>
        </p:grpSpPr>
        <p:sp>
          <p:nvSpPr>
            <p:cNvPr id="30744" name="Line 19"/>
            <p:cNvSpPr>
              <a:spLocks noChangeShapeType="1"/>
            </p:cNvSpPr>
            <p:nvPr/>
          </p:nvSpPr>
          <p:spPr bwMode="auto">
            <a:xfrm>
              <a:off x="1080" y="313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45" name="Rectangle 20"/>
            <p:cNvSpPr>
              <a:spLocks noChangeArrowheads="1"/>
            </p:cNvSpPr>
            <p:nvPr/>
          </p:nvSpPr>
          <p:spPr bwMode="auto">
            <a:xfrm>
              <a:off x="432" y="3120"/>
              <a:ext cx="1008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89575" y="2590800"/>
            <a:ext cx="609600" cy="76200"/>
            <a:chOff x="432" y="3120"/>
            <a:chExt cx="1176" cy="48"/>
          </a:xfrm>
        </p:grpSpPr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1080" y="313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432" y="3120"/>
              <a:ext cx="1008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013575" y="2590800"/>
            <a:ext cx="609600" cy="76200"/>
            <a:chOff x="432" y="3120"/>
            <a:chExt cx="1176" cy="48"/>
          </a:xfrm>
        </p:grpSpPr>
        <p:sp>
          <p:nvSpPr>
            <p:cNvPr id="30740" name="Line 25"/>
            <p:cNvSpPr>
              <a:spLocks noChangeShapeType="1"/>
            </p:cNvSpPr>
            <p:nvPr/>
          </p:nvSpPr>
          <p:spPr bwMode="auto">
            <a:xfrm>
              <a:off x="1080" y="313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41" name="Rectangle 26"/>
            <p:cNvSpPr>
              <a:spLocks noChangeArrowheads="1"/>
            </p:cNvSpPr>
            <p:nvPr/>
          </p:nvSpPr>
          <p:spPr bwMode="auto">
            <a:xfrm>
              <a:off x="432" y="3120"/>
              <a:ext cx="1008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sp useBgFill="1">
        <p:nvSpPr>
          <p:cNvPr id="182299" name="Text Box 27"/>
          <p:cNvSpPr txBox="1">
            <a:spLocks noChangeArrowheads="1"/>
          </p:cNvSpPr>
          <p:nvPr/>
        </p:nvSpPr>
        <p:spPr bwMode="auto">
          <a:xfrm rot="10800000">
            <a:off x="5108575" y="2209800"/>
            <a:ext cx="438150" cy="838200"/>
          </a:xfrm>
          <a:prstGeom prst="rect">
            <a:avLst/>
          </a:prstGeom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600">
                <a:solidFill>
                  <a:srgbClr val="FFCC99"/>
                </a:solidFill>
              </a:rPr>
              <a:t>CLR</a:t>
            </a:r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1676400" y="4572000"/>
            <a:ext cx="2009775" cy="396875"/>
          </a:xfrm>
          <a:prstGeom prst="rect">
            <a:avLst/>
          </a:prstGeom>
          <a:solidFill>
            <a:srgbClr val="DBB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/>
              <a:t>1</a:t>
            </a:r>
            <a:r>
              <a:rPr lang="en-US" altLang="vi-VN" sz="2000" baseline="30000"/>
              <a:t>st</a:t>
            </a:r>
            <a:r>
              <a:rPr lang="en-US" altLang="vi-VN" sz="2000"/>
              <a:t> Compilation</a:t>
            </a:r>
          </a:p>
        </p:txBody>
      </p: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4267200" y="3962400"/>
            <a:ext cx="2065338" cy="396875"/>
          </a:xfrm>
          <a:prstGeom prst="rect">
            <a:avLst/>
          </a:prstGeom>
          <a:solidFill>
            <a:srgbClr val="DBB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/>
              <a:t>2</a:t>
            </a:r>
            <a:r>
              <a:rPr lang="en-US" altLang="vi-VN" sz="2000" baseline="30000"/>
              <a:t>nd</a:t>
            </a:r>
            <a:r>
              <a:rPr lang="en-US" altLang="vi-VN" sz="2000"/>
              <a:t> Compilation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/>
              <a:t>Biên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.NET</a:t>
            </a:r>
            <a:endParaRPr lang="en-US" sz="28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85168-175D-4599-8F57-1C65C01ED308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18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8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8" grpId="0" animBg="1" autoUpdateAnimBg="0"/>
      <p:bldP spid="182279" grpId="0" animBg="1" autoUpdateAnimBg="0"/>
      <p:bldP spid="182280" grpId="0" animBg="1"/>
      <p:bldP spid="182281" grpId="0" animBg="1" autoUpdateAnimBg="0"/>
      <p:bldP spid="182282" grpId="0" animBg="1" autoUpdateAnimBg="0"/>
      <p:bldP spid="182283" grpId="0" autoUpdateAnimBg="0"/>
      <p:bldP spid="182299" grpId="0" animBg="1" autoUpdateAnimBg="0"/>
      <p:bldP spid="182300" grpId="0" animBg="1" autoUpdateAnimBg="0"/>
      <p:bldP spid="18230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048294" y="1727200"/>
            <a:ext cx="7426325" cy="1143000"/>
            <a:chOff x="480" y="1296"/>
            <a:chExt cx="5041" cy="720"/>
          </a:xfrm>
        </p:grpSpPr>
        <p:sp>
          <p:nvSpPr>
            <p:cNvPr id="31759" name="Text Box 39"/>
            <p:cNvSpPr txBox="1">
              <a:spLocks noChangeArrowheads="1"/>
            </p:cNvSpPr>
            <p:nvPr/>
          </p:nvSpPr>
          <p:spPr bwMode="auto">
            <a:xfrm>
              <a:off x="480" y="1359"/>
              <a:ext cx="626" cy="52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1600"/>
                <a:t>.NET source </a:t>
              </a:r>
            </a:p>
            <a:p>
              <a:pPr algn="ctr" eaLnBrk="1" hangingPunct="1"/>
              <a:r>
                <a:rPr lang="en-US" altLang="vi-VN" sz="1600"/>
                <a:t>code</a:t>
              </a:r>
            </a:p>
          </p:txBody>
        </p:sp>
        <p:sp>
          <p:nvSpPr>
            <p:cNvPr id="31760" name="Text Box 40"/>
            <p:cNvSpPr txBox="1">
              <a:spLocks noChangeArrowheads="1"/>
            </p:cNvSpPr>
            <p:nvPr/>
          </p:nvSpPr>
          <p:spPr bwMode="auto">
            <a:xfrm rot="10800000" flipH="1">
              <a:off x="1394" y="1296"/>
              <a:ext cx="463" cy="72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1600" dirty="0"/>
                <a:t>Language</a:t>
              </a:r>
            </a:p>
            <a:p>
              <a:pPr algn="ctr" eaLnBrk="1" hangingPunct="1"/>
              <a:r>
                <a:rPr lang="en-US" altLang="vi-VN" sz="1600" dirty="0"/>
                <a:t>Compiler</a:t>
              </a:r>
            </a:p>
          </p:txBody>
        </p: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168" y="1344"/>
              <a:ext cx="730" cy="52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1600"/>
                <a:t>MSIL</a:t>
              </a:r>
            </a:p>
            <a:p>
              <a:pPr algn="ctr" eaLnBrk="1" hangingPunct="1"/>
              <a:r>
                <a:rPr lang="en-US" altLang="vi-VN" sz="1600"/>
                <a:t>+</a:t>
              </a:r>
            </a:p>
            <a:p>
              <a:pPr algn="ctr" eaLnBrk="1" hangingPunct="1"/>
              <a:r>
                <a:rPr lang="en-US" altLang="vi-VN" sz="1600"/>
                <a:t>Metadata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751" y="1440"/>
              <a:ext cx="752" cy="41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/>
                <a:t>Machine</a:t>
              </a:r>
            </a:p>
            <a:p>
              <a:pPr algn="ctr" eaLnBrk="1" hangingPunct="1"/>
              <a:r>
                <a:rPr lang="en-US" altLang="vi-VN"/>
                <a:t>code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4723" y="1468"/>
              <a:ext cx="7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/>
                <a:t>Code </a:t>
              </a:r>
            </a:p>
            <a:p>
              <a:pPr algn="ctr" eaLnBrk="1" hangingPunct="1"/>
              <a:r>
                <a:rPr lang="en-US" altLang="vi-VN"/>
                <a:t>executed</a:t>
              </a:r>
            </a:p>
          </p:txBody>
        </p:sp>
        <p:grpSp>
          <p:nvGrpSpPr>
            <p:cNvPr id="31764" name="Group 44"/>
            <p:cNvGrpSpPr>
              <a:grpSpLocks/>
            </p:cNvGrpSpPr>
            <p:nvPr/>
          </p:nvGrpSpPr>
          <p:grpSpPr bwMode="auto">
            <a:xfrm>
              <a:off x="1056" y="1632"/>
              <a:ext cx="384" cy="48"/>
              <a:chOff x="432" y="3120"/>
              <a:chExt cx="1176" cy="48"/>
            </a:xfrm>
          </p:grpSpPr>
          <p:sp>
            <p:nvSpPr>
              <p:cNvPr id="31778" name="Line 45"/>
              <p:cNvSpPr>
                <a:spLocks noChangeShapeType="1"/>
              </p:cNvSpPr>
              <p:nvPr/>
            </p:nvSpPr>
            <p:spPr bwMode="auto">
              <a:xfrm>
                <a:off x="1080" y="313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779" name="Rectangle 46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100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E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31765" name="Group 47"/>
            <p:cNvGrpSpPr>
              <a:grpSpLocks/>
            </p:cNvGrpSpPr>
            <p:nvPr/>
          </p:nvGrpSpPr>
          <p:grpSpPr bwMode="auto">
            <a:xfrm>
              <a:off x="1824" y="1632"/>
              <a:ext cx="384" cy="48"/>
              <a:chOff x="432" y="3120"/>
              <a:chExt cx="1176" cy="48"/>
            </a:xfrm>
          </p:grpSpPr>
          <p:sp>
            <p:nvSpPr>
              <p:cNvPr id="31776" name="Line 48"/>
              <p:cNvSpPr>
                <a:spLocks noChangeShapeType="1"/>
              </p:cNvSpPr>
              <p:nvPr/>
            </p:nvSpPr>
            <p:spPr bwMode="auto">
              <a:xfrm>
                <a:off x="1080" y="313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777" name="Rectangle 49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100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E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2832" y="1632"/>
              <a:ext cx="384" cy="48"/>
              <a:chOff x="432" y="3120"/>
              <a:chExt cx="1176" cy="48"/>
            </a:xfrm>
          </p:grpSpPr>
          <p:sp>
            <p:nvSpPr>
              <p:cNvPr id="31774" name="Line 51"/>
              <p:cNvSpPr>
                <a:spLocks noChangeShapeType="1"/>
              </p:cNvSpPr>
              <p:nvPr/>
            </p:nvSpPr>
            <p:spPr bwMode="auto">
              <a:xfrm>
                <a:off x="1080" y="313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775" name="Rectangle 52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100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E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31767" name="Group 53"/>
            <p:cNvGrpSpPr>
              <a:grpSpLocks/>
            </p:cNvGrpSpPr>
            <p:nvPr/>
          </p:nvGrpSpPr>
          <p:grpSpPr bwMode="auto">
            <a:xfrm>
              <a:off x="3456" y="1632"/>
              <a:ext cx="384" cy="48"/>
              <a:chOff x="432" y="3120"/>
              <a:chExt cx="1176" cy="48"/>
            </a:xfrm>
          </p:grpSpPr>
          <p:sp>
            <p:nvSpPr>
              <p:cNvPr id="31772" name="Line 54"/>
              <p:cNvSpPr>
                <a:spLocks noChangeShapeType="1"/>
              </p:cNvSpPr>
              <p:nvPr/>
            </p:nvSpPr>
            <p:spPr bwMode="auto">
              <a:xfrm>
                <a:off x="1080" y="313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773" name="Rectangle 5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100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E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grpSp>
          <p:nvGrpSpPr>
            <p:cNvPr id="31768" name="Group 56"/>
            <p:cNvGrpSpPr>
              <a:grpSpLocks/>
            </p:cNvGrpSpPr>
            <p:nvPr/>
          </p:nvGrpSpPr>
          <p:grpSpPr bwMode="auto">
            <a:xfrm>
              <a:off x="4416" y="1632"/>
              <a:ext cx="384" cy="48"/>
              <a:chOff x="432" y="3120"/>
              <a:chExt cx="1176" cy="48"/>
            </a:xfrm>
          </p:grpSpPr>
          <p:sp>
            <p:nvSpPr>
              <p:cNvPr id="31770" name="Line 57"/>
              <p:cNvSpPr>
                <a:spLocks noChangeShapeType="1"/>
              </p:cNvSpPr>
              <p:nvPr/>
            </p:nvSpPr>
            <p:spPr bwMode="auto">
              <a:xfrm>
                <a:off x="1080" y="313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771" name="Rectangle 5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100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E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sp>
          <p:nvSpPr>
            <p:cNvPr id="31769" name="Text Box 59"/>
            <p:cNvSpPr txBox="1">
              <a:spLocks noChangeArrowheads="1"/>
            </p:cNvSpPr>
            <p:nvPr/>
          </p:nvSpPr>
          <p:spPr bwMode="auto">
            <a:xfrm rot="10800000">
              <a:off x="3366" y="1406"/>
              <a:ext cx="297" cy="52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1600"/>
                <a:t>CLR</a:t>
              </a:r>
            </a:p>
          </p:txBody>
        </p:sp>
      </p:grpSp>
      <p:sp useBgFill="1"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3262313" y="1727200"/>
            <a:ext cx="2019300" cy="1063625"/>
          </a:xfrm>
          <a:prstGeom prst="rect">
            <a:avLst/>
          </a:prstGeom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6000"/>
              <a:t>MSIL</a:t>
            </a:r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774700" y="3213100"/>
            <a:ext cx="21336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/>
              <a:t>Giúp tích hợp đa ngôn ngữ</a:t>
            </a:r>
          </a:p>
        </p:txBody>
      </p: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736600" y="4076700"/>
            <a:ext cx="28956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/>
              <a:t>IL không phải bytecode nhưng gần giống như nó, do đó việc chuyển từ mã IL sang mã máy rất nhanh</a:t>
            </a:r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5397500" y="3962400"/>
            <a:ext cx="26670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 dirty="0"/>
              <a:t>IL </a:t>
            </a:r>
            <a:r>
              <a:rPr lang="en-US" altLang="vi-VN" sz="2000" dirty="0" err="1"/>
              <a:t>được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chuyển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thành</a:t>
            </a:r>
            <a:r>
              <a:rPr lang="en-US" altLang="vi-VN" sz="2000" dirty="0"/>
              <a:t> </a:t>
            </a:r>
            <a:r>
              <a:rPr lang="en-US" altLang="vi-VN" sz="2000" dirty="0" err="1"/>
              <a:t>mã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thực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đối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với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từng</a:t>
            </a:r>
            <a:r>
              <a:rPr lang="en-US" altLang="vi-VN" sz="2000" dirty="0"/>
              <a:t> CPU </a:t>
            </a:r>
            <a:r>
              <a:rPr lang="en-US" altLang="vi-VN" sz="2000" dirty="0" err="1"/>
              <a:t>cụ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thể</a:t>
            </a:r>
            <a:r>
              <a:rPr lang="en-US" altLang="vi-VN" sz="2000" dirty="0"/>
              <a:t> </a:t>
            </a:r>
            <a:r>
              <a:rPr lang="en-US" altLang="vi-VN" sz="2000" dirty="0" err="1"/>
              <a:t>bởi</a:t>
            </a:r>
            <a:r>
              <a:rPr lang="en-US" altLang="vi-VN" sz="2000" dirty="0"/>
              <a:t> CLR</a:t>
            </a:r>
          </a:p>
        </p:txBody>
      </p:sp>
      <p:sp>
        <p:nvSpPr>
          <p:cNvPr id="183360" name="Text Box 64"/>
          <p:cNvSpPr txBox="1">
            <a:spLocks noChangeArrowheads="1"/>
          </p:cNvSpPr>
          <p:nvPr/>
        </p:nvSpPr>
        <p:spPr bwMode="auto">
          <a:xfrm>
            <a:off x="3733800" y="5384800"/>
            <a:ext cx="2971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/>
              <a:t>Không phụ thuộc vào cấu trúc CPU</a:t>
            </a:r>
          </a:p>
        </p:txBody>
      </p:sp>
      <p:sp>
        <p:nvSpPr>
          <p:cNvPr id="183361" name="Line 65"/>
          <p:cNvSpPr>
            <a:spLocks noChangeShapeType="1"/>
          </p:cNvSpPr>
          <p:nvPr/>
        </p:nvSpPr>
        <p:spPr bwMode="auto">
          <a:xfrm flipH="1">
            <a:off x="2908300" y="2870200"/>
            <a:ext cx="1054100" cy="55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3362" name="Line 66"/>
          <p:cNvSpPr>
            <a:spLocks noChangeShapeType="1"/>
          </p:cNvSpPr>
          <p:nvPr/>
        </p:nvSpPr>
        <p:spPr bwMode="auto">
          <a:xfrm flipH="1">
            <a:off x="3467100" y="2946400"/>
            <a:ext cx="571500" cy="1117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3363" name="Line 67"/>
          <p:cNvSpPr>
            <a:spLocks noChangeShapeType="1"/>
          </p:cNvSpPr>
          <p:nvPr/>
        </p:nvSpPr>
        <p:spPr bwMode="auto">
          <a:xfrm>
            <a:off x="4191000" y="2946400"/>
            <a:ext cx="635000" cy="2451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3364" name="Line 68"/>
          <p:cNvSpPr>
            <a:spLocks noChangeShapeType="1"/>
          </p:cNvSpPr>
          <p:nvPr/>
        </p:nvSpPr>
        <p:spPr bwMode="auto">
          <a:xfrm>
            <a:off x="4343400" y="2946400"/>
            <a:ext cx="220980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609600" y="34291"/>
            <a:ext cx="8915400" cy="803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Microsoft Intermediate Language</a:t>
            </a:r>
            <a:endParaRPr lang="en-US" sz="28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1A8673-004F-43F2-90DD-4E71866D48A1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19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8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6" grpId="0" animBg="1" autoUpdateAnimBg="0"/>
      <p:bldP spid="183357" grpId="0" animBg="1" autoUpdateAnimBg="0"/>
      <p:bldP spid="183358" grpId="0" animBg="1" autoUpdateAnimBg="0"/>
      <p:bldP spid="183359" grpId="0" animBg="1" autoUpdateAnimBg="0"/>
      <p:bldP spid="18336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Trình bày tổng quan về lập trình ứng dụng</a:t>
            </a:r>
          </a:p>
          <a:p>
            <a:r>
              <a:rPr lang="en-US" smtClean="0"/>
              <a:t>Trình bày được kiến trúc .NET framework</a:t>
            </a:r>
          </a:p>
          <a:p>
            <a:r>
              <a:rPr lang="en-US" smtClean="0"/>
              <a:t>Trình bày được cấu trúc chương trình C#</a:t>
            </a:r>
          </a:p>
          <a:p>
            <a:r>
              <a:rPr lang="en-US" smtClean="0"/>
              <a:t>Tạo được ứng dụng cơ bản trong C# và biên dịch chương trình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2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886700" cy="194691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Tạo project Windows </a:t>
            </a:r>
            <a:r>
              <a:rPr lang="en-US" smtClean="0"/>
              <a:t>Application </a:t>
            </a:r>
            <a:r>
              <a:rPr lang="en-US"/>
              <a:t>và biên dịch chương trình C</a:t>
            </a:r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268258"/>
            <a:ext cx="2057400" cy="365125"/>
          </a:xfrm>
        </p:spPr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526825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5268258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82298"/>
            <a:ext cx="426274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463682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1</a:t>
            </a:r>
            <a:endParaRPr lang="en-US" sz="3200" dirty="0"/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35106" y="317763"/>
            <a:ext cx="2014779" cy="901437"/>
            <a:chOff x="672" y="1104"/>
            <a:chExt cx="4464" cy="592"/>
          </a:xfrm>
        </p:grpSpPr>
        <p:pic>
          <p:nvPicPr>
            <p:cNvPr id="10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16" y="1197"/>
              <a:ext cx="41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Solution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7" b="80145"/>
          <a:stretch/>
        </p:blipFill>
        <p:spPr bwMode="auto">
          <a:xfrm>
            <a:off x="2895600" y="76200"/>
            <a:ext cx="6034928" cy="14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495800" y="609601"/>
            <a:ext cx="3982023" cy="2227802"/>
            <a:chOff x="4495800" y="1676401"/>
            <a:chExt cx="3982023" cy="2227802"/>
          </a:xfrm>
        </p:grpSpPr>
        <p:pic>
          <p:nvPicPr>
            <p:cNvPr id="14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810434"/>
              <a:ext cx="3841390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V="1">
              <a:off x="6578706" y="1676401"/>
              <a:ext cx="0" cy="11505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679589" y="2826985"/>
              <a:ext cx="3798234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1. File/New/Project (or Ctrl+ Shift +N)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2400" y="2971800"/>
            <a:ext cx="9011155" cy="1093769"/>
            <a:chOff x="152400" y="2971800"/>
            <a:chExt cx="9011155" cy="1093769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724400" y="2971800"/>
              <a:ext cx="443915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2</a:t>
              </a:r>
              <a:r>
                <a:rPr lang="en-US" sz="2800" smtClean="0">
                  <a:solidFill>
                    <a:srgbClr val="FF0000"/>
                  </a:solidFill>
                </a:rPr>
                <a:t>. Chọn </a:t>
              </a:r>
              <a:r>
                <a:rPr lang="en-US" sz="2800" dirty="0" smtClean="0">
                  <a:solidFill>
                    <a:srgbClr val="FF0000"/>
                  </a:solidFill>
                </a:rPr>
                <a:t>“Visual Studio Solutions</a:t>
              </a:r>
              <a:r>
                <a:rPr lang="en-US" sz="2800" smtClean="0">
                  <a:solidFill>
                    <a:srgbClr val="FF0000"/>
                  </a:solidFill>
                </a:rPr>
                <a:t>” trong cửa sổ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2400" y="3810000"/>
              <a:ext cx="13716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Arrow Connector 19"/>
            <p:cNvCxnSpPr>
              <a:stCxn id="21" idx="3"/>
            </p:cNvCxnSpPr>
            <p:nvPr/>
          </p:nvCxnSpPr>
          <p:spPr>
            <a:xfrm flipH="1">
              <a:off x="1371600" y="3503285"/>
              <a:ext cx="3350936" cy="4210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643773" y="3048000"/>
              <a:ext cx="537827" cy="5334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247" y="2971800"/>
              <a:ext cx="4587127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152400" y="4191000"/>
            <a:ext cx="9014012" cy="1153458"/>
            <a:chOff x="152400" y="4191000"/>
            <a:chExt cx="9014012" cy="1153458"/>
          </a:xfrm>
        </p:grpSpPr>
        <p:sp>
          <p:nvSpPr>
            <p:cNvPr id="24" name="Rounded Rectangle 23"/>
            <p:cNvSpPr/>
            <p:nvPr/>
          </p:nvSpPr>
          <p:spPr>
            <a:xfrm>
              <a:off x="152400" y="4419600"/>
              <a:ext cx="3809999" cy="381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52800" y="4963458"/>
              <a:ext cx="479611" cy="381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6" name="Straight Arrow Connector 25"/>
            <p:cNvCxnSpPr>
              <a:endCxn id="24" idx="3"/>
            </p:cNvCxnSpPr>
            <p:nvPr/>
          </p:nvCxnSpPr>
          <p:spPr>
            <a:xfrm flipH="1">
              <a:off x="3962399" y="4514850"/>
              <a:ext cx="681374" cy="952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43773" y="4267200"/>
              <a:ext cx="537827" cy="5334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8" name="Straight Arrow Connector 27"/>
            <p:cNvCxnSpPr>
              <a:endCxn id="25" idx="3"/>
            </p:cNvCxnSpPr>
            <p:nvPr/>
          </p:nvCxnSpPr>
          <p:spPr>
            <a:xfrm flipH="1">
              <a:off x="3832411" y="4621306"/>
              <a:ext cx="833718" cy="532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4727257" y="4256782"/>
              <a:ext cx="443915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3</a:t>
              </a:r>
              <a:r>
                <a:rPr lang="en-US" sz="2800" smtClean="0">
                  <a:solidFill>
                    <a:srgbClr val="FF0000"/>
                  </a:solidFill>
                </a:rPr>
                <a:t>. </a:t>
              </a:r>
              <a:r>
                <a:rPr lang="en-US" sz="2800">
                  <a:solidFill>
                    <a:srgbClr val="FF0000"/>
                  </a:solidFill>
                </a:rPr>
                <a:t> </a:t>
              </a:r>
              <a:r>
                <a:rPr lang="en-US" sz="2800" smtClean="0">
                  <a:solidFill>
                    <a:srgbClr val="FF0000"/>
                  </a:solidFill>
                </a:rPr>
                <a:t>Nhập tên và chọn vị trí lưu =&gt; chọn </a:t>
              </a:r>
              <a:r>
                <a:rPr lang="en-US" sz="2800" dirty="0" smtClean="0">
                  <a:solidFill>
                    <a:srgbClr val="FF0000"/>
                  </a:solidFill>
                </a:rPr>
                <a:t>OK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pic>
          <p:nvPicPr>
            <p:cNvPr id="30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799" y="4191000"/>
              <a:ext cx="4587127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002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77370" y="762000"/>
            <a:ext cx="820943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Solutions và  Projects : </a:t>
            </a:r>
            <a:r>
              <a:rPr lang="en-US" sz="3200" smtClean="0">
                <a:latin typeface="+mn-lt"/>
                <a:cs typeface="Arial" pitchFamily="34" charset="0"/>
              </a:rPr>
              <a:t>Nhóm các yêu cầu cần thiết để tạo ra chương trình hoặc ứng dụng</a:t>
            </a:r>
            <a:endParaRPr lang="en-US" sz="3200" dirty="0" smtClean="0">
              <a:latin typeface="+mn-lt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latin typeface="+mn-lt"/>
                <a:cs typeface="Arial" pitchFamily="34" charset="0"/>
              </a:rPr>
              <a:t>Một </a:t>
            </a:r>
            <a:r>
              <a:rPr lang="en-US" sz="320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Solution</a:t>
            </a:r>
            <a:r>
              <a:rPr lang="en-US" sz="3200" smtClean="0">
                <a:latin typeface="+mn-lt"/>
                <a:cs typeface="Arial" pitchFamily="34" charset="0"/>
              </a:rPr>
              <a:t> có thể chức một hoặc nhiều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latin typeface="+mn-lt"/>
                <a:cs typeface="Arial" pitchFamily="34" charset="0"/>
              </a:rPr>
              <a:t>Một  </a:t>
            </a:r>
            <a:r>
              <a:rPr lang="en-US" sz="320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 </a:t>
            </a:r>
            <a:r>
              <a:rPr lang="en-US" sz="3200" smtClean="0">
                <a:latin typeface="+mn-lt"/>
                <a:cs typeface="Arial" pitchFamily="34" charset="0"/>
              </a:rPr>
              <a:t>đại diện cho một phần của solution</a:t>
            </a:r>
            <a:endParaRPr lang="en-US" sz="3200" dirty="0" smtClean="0">
              <a:latin typeface="+mn-lt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latin typeface="+mn-lt"/>
                <a:cs typeface="Arial" pitchFamily="34" charset="0"/>
              </a:rPr>
              <a:t>Một </a:t>
            </a:r>
            <a:r>
              <a:rPr lang="en-US" sz="320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  <a:r>
              <a:rPr lang="en-US" sz="3200" smtClean="0">
                <a:latin typeface="+mn-lt"/>
                <a:cs typeface="Arial" pitchFamily="34" charset="0"/>
              </a:rPr>
              <a:t> chứa các suorce code file, </a:t>
            </a:r>
            <a:r>
              <a:rPr lang="en-US" sz="3200" dirty="0" smtClean="0">
                <a:latin typeface="+mn-lt"/>
                <a:cs typeface="Arial" pitchFamily="34" charset="0"/>
              </a:rPr>
              <a:t>settings &amp; </a:t>
            </a:r>
            <a:r>
              <a:rPr lang="en-US" sz="3200" smtClean="0">
                <a:latin typeface="+mn-lt"/>
                <a:cs typeface="Arial" pitchFamily="34" charset="0"/>
              </a:rPr>
              <a:t>resource của ứng dụng</a:t>
            </a:r>
            <a:endParaRPr lang="en-US" sz="3200" dirty="0" smtClean="0">
              <a:latin typeface="+mn-lt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latin typeface="+mn-lt"/>
                <a:cs typeface="Arial" pitchFamily="34" charset="0"/>
              </a:rPr>
              <a:t>Một </a:t>
            </a:r>
            <a:r>
              <a:rPr lang="en-US" sz="320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  <a:r>
              <a:rPr lang="en-US" sz="3200" smtClean="0">
                <a:latin typeface="+mn-lt"/>
                <a:cs typeface="Arial" pitchFamily="34" charset="0"/>
              </a:rPr>
              <a:t> có thể chứa các lớp tham chiếu đến thư viện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smtClean="0">
                <a:latin typeface="+mn-lt"/>
                <a:cs typeface="Arial" pitchFamily="34" charset="0"/>
              </a:rPr>
              <a:t>Etc</a:t>
            </a:r>
            <a:r>
              <a:rPr lang="en-US" sz="3200" dirty="0" smtClean="0">
                <a:latin typeface="+mn-lt"/>
                <a:cs typeface="Arial" pitchFamily="34" charset="0"/>
              </a:rPr>
              <a:t>…</a:t>
            </a:r>
            <a:endParaRPr lang="en-US" sz="32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7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4" t="12377" b="8149"/>
          <a:stretch/>
        </p:blipFill>
        <p:spPr bwMode="auto">
          <a:xfrm>
            <a:off x="5943600" y="457200"/>
            <a:ext cx="2742079" cy="52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09600"/>
            <a:ext cx="4495800" cy="252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4724400" y="1259344"/>
            <a:ext cx="1828800" cy="61408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76600"/>
            <a:ext cx="4800599" cy="22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5799" y="3875782"/>
            <a:ext cx="4267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Bạn có thể xem tên “Solution1” trong của sổ phải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148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t="12990" r="10189" b="54167"/>
          <a:stretch/>
        </p:blipFill>
        <p:spPr bwMode="auto">
          <a:xfrm>
            <a:off x="1922930" y="457200"/>
            <a:ext cx="6992470" cy="240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42410"/>
            <a:ext cx="1676401" cy="26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4967" y="483158"/>
            <a:ext cx="1503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Thêm mới một Project: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5375110" y="342409"/>
            <a:ext cx="2092190" cy="2019791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" y="30480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2</a:t>
            </a:r>
            <a:endParaRPr lang="en-US" sz="3200" dirty="0"/>
          </a:p>
        </p:txBody>
      </p:sp>
      <p:pic>
        <p:nvPicPr>
          <p:cNvPr id="12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151"/>
            <a:ext cx="6477000" cy="23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362199" y="3611940"/>
            <a:ext cx="53340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Nhấn phải chuột trên Solution1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Chọn  Add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Chọn </a:t>
            </a:r>
            <a:r>
              <a:rPr lang="en-US" sz="3200" dirty="0" smtClean="0">
                <a:solidFill>
                  <a:srgbClr val="FF0000"/>
                </a:solidFill>
              </a:rPr>
              <a:t>New Project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0701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7620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28160"/>
            <a:ext cx="1295399" cy="316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890647"/>
            <a:ext cx="14276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Hộp thoại</a:t>
            </a:r>
          </a:p>
          <a:p>
            <a:pPr algn="ctr"/>
            <a:r>
              <a:rPr lang="en-US" sz="2800" smtClean="0">
                <a:solidFill>
                  <a:srgbClr val="FF0000"/>
                </a:solidFill>
              </a:rPr>
              <a:t>Thêm mới</a:t>
            </a:r>
          </a:p>
          <a:p>
            <a:pPr algn="ctr"/>
            <a:r>
              <a:rPr lang="en-US" sz="2800" smtClean="0">
                <a:solidFill>
                  <a:srgbClr val="FF0000"/>
                </a:solidFill>
              </a:rPr>
              <a:t>Một project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1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04950"/>
            <a:ext cx="2209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705600" y="1611690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Chọn loại ứng dụng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209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705600" y="3352800"/>
            <a:ext cx="2133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Nhập tên project &amp; chọn </a:t>
            </a:r>
            <a:r>
              <a:rPr lang="en-US" sz="2800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867400" y="1123950"/>
            <a:ext cx="838200" cy="3352800"/>
          </a:xfrm>
          <a:prstGeom prst="rightBrace">
            <a:avLst>
              <a:gd name="adj1" fmla="val 8333"/>
              <a:gd name="adj2" fmla="val 4077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86500" y="3790950"/>
            <a:ext cx="6477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72400" y="4563368"/>
            <a:ext cx="38100" cy="9039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081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0" t="17065" b="37169"/>
          <a:stretch/>
        </p:blipFill>
        <p:spPr bwMode="auto">
          <a:xfrm>
            <a:off x="4800600" y="457200"/>
            <a:ext cx="3657600" cy="524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1" y="2276551"/>
            <a:ext cx="3200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Có nhiều project trong một Solution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9" y="1485900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6" y="2846712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6" y="4267200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9" y="1485901"/>
            <a:ext cx="3581400" cy="27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8865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457200"/>
            <a:ext cx="8763000" cy="4921624"/>
            <a:chOff x="228600" y="1214718"/>
            <a:chExt cx="8763000" cy="492162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90" t="15625" r="2123" b="5638"/>
            <a:stretch/>
          </p:blipFill>
          <p:spPr bwMode="auto">
            <a:xfrm>
              <a:off x="4935071" y="1214718"/>
              <a:ext cx="4056529" cy="49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19201"/>
              <a:ext cx="44196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64776" y="1524000"/>
              <a:ext cx="3702424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</a:rPr>
                <a:t>Vấn đề: Bạn không biết Project nào bạn muốn chạy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012" y="2765612"/>
            <a:ext cx="4684060" cy="3034773"/>
            <a:chOff x="251012" y="3523130"/>
            <a:chExt cx="4684060" cy="3034773"/>
          </a:xfrm>
        </p:grpSpPr>
        <p:pic>
          <p:nvPicPr>
            <p:cNvPr id="1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12" y="4267199"/>
              <a:ext cx="4684060" cy="229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57200" y="4495800"/>
              <a:ext cx="4191000" cy="206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3200" smtClean="0">
                  <a:solidFill>
                    <a:srgbClr val="FF0000"/>
                  </a:solidFill>
                </a:rPr>
                <a:t>Nhấn chuột phải trên Project</a:t>
              </a:r>
              <a:endParaRPr lang="en-US" sz="3200" dirty="0" smtClean="0">
                <a:solidFill>
                  <a:srgbClr val="FF0000"/>
                </a:solidFill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en-US" sz="3200" smtClean="0">
                  <a:solidFill>
                    <a:srgbClr val="FF0000"/>
                  </a:solidFill>
                </a:rPr>
                <a:t>Chọn Set </a:t>
              </a:r>
              <a:r>
                <a:rPr lang="en-US" sz="3200" dirty="0" smtClean="0">
                  <a:solidFill>
                    <a:srgbClr val="FF0000"/>
                  </a:solidFill>
                </a:rPr>
                <a:t>as </a:t>
              </a:r>
              <a:r>
                <a:rPr lang="en-US" sz="3200" dirty="0" err="1" smtClean="0">
                  <a:solidFill>
                    <a:srgbClr val="FF0000"/>
                  </a:solidFill>
                </a:rPr>
                <a:t>StartUp</a:t>
              </a:r>
              <a:r>
                <a:rPr lang="en-US" sz="3200" dirty="0" smtClean="0">
                  <a:solidFill>
                    <a:srgbClr val="FF0000"/>
                  </a:solidFill>
                </a:rPr>
                <a:t> Project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730188" y="3523130"/>
              <a:ext cx="1371600" cy="761999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2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3752" y="152400"/>
            <a:ext cx="7886700" cy="106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Để chạy chương trình trên bất kỳ máy PC nào, chúng ta phải cấu hình cho windows như sau: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3" t="16177" b="5698"/>
          <a:stretch/>
        </p:blipFill>
        <p:spPr bwMode="auto">
          <a:xfrm>
            <a:off x="30892" y="1219200"/>
            <a:ext cx="308413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52600" y="2421901"/>
            <a:ext cx="2075795" cy="29930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2">
                    <a:lumMod val="75000"/>
                  </a:schemeClr>
                </a:solidFill>
              </a:rPr>
              <a:t>Nhấn chuột phải trên Project &amp; chọn Properties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8" b="41544"/>
          <a:stretch/>
        </p:blipFill>
        <p:spPr bwMode="auto">
          <a:xfrm>
            <a:off x="5714999" y="1511027"/>
            <a:ext cx="3124200" cy="374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47742" y="2263585"/>
            <a:ext cx="2075795" cy="31513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2">
                    <a:lumMod val="75000"/>
                  </a:schemeClr>
                </a:solidFill>
              </a:rPr>
              <a:t>Hoặc chọn menu Project &amp; chọn Project Properties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1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91000" y="510571"/>
            <a:ext cx="4648200" cy="4747229"/>
            <a:chOff x="4191000" y="1120171"/>
            <a:chExt cx="4648200" cy="474722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5" t="12623" r="46608" b="35355"/>
            <a:stretch/>
          </p:blipFill>
          <p:spPr bwMode="auto">
            <a:xfrm>
              <a:off x="4191000" y="2340078"/>
              <a:ext cx="4594372" cy="3527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120171"/>
              <a:ext cx="4648200" cy="108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419600" y="1219200"/>
              <a:ext cx="44196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Hộp thoại Project Properties </a:t>
              </a:r>
              <a:endParaRPr lang="en-US" sz="32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62800" y="3525515"/>
            <a:ext cx="1483715" cy="1024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24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400722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57200" y="1941255"/>
            <a:ext cx="33569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thẻ Build 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Platform 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target chọn “Any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CPU”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Lưu lại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project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200" y="2362200"/>
            <a:ext cx="1483715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2601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.NET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project Windows Application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106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mục mới vào Project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8600" y="1102659"/>
            <a:ext cx="4500282" cy="4307541"/>
            <a:chOff x="228600" y="1102659"/>
            <a:chExt cx="4500282" cy="430754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65" t="16451" b="54396"/>
            <a:stretch/>
          </p:blipFill>
          <p:spPr bwMode="auto">
            <a:xfrm>
              <a:off x="228600" y="1346947"/>
              <a:ext cx="2229410" cy="202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7" t="25131" r="11487" b="6801"/>
            <a:stretch/>
          </p:blipFill>
          <p:spPr bwMode="auto">
            <a:xfrm>
              <a:off x="1219200" y="1102659"/>
              <a:ext cx="2622176" cy="430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01" t="49780" r="34703" b="29289"/>
            <a:stretch/>
          </p:blipFill>
          <p:spPr bwMode="auto">
            <a:xfrm>
              <a:off x="2590800" y="3207123"/>
              <a:ext cx="2138082" cy="1324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26824" y="1656654"/>
            <a:ext cx="8164776" cy="3641708"/>
            <a:chOff x="826824" y="1925595"/>
            <a:chExt cx="8164776" cy="3641708"/>
          </a:xfrm>
        </p:grpSpPr>
        <p:sp>
          <p:nvSpPr>
            <p:cNvPr id="14" name="Circular Arrow 13"/>
            <p:cNvSpPr/>
            <p:nvPr/>
          </p:nvSpPr>
          <p:spPr>
            <a:xfrm rot="1838906">
              <a:off x="826824" y="1925595"/>
              <a:ext cx="1543610" cy="1275230"/>
            </a:xfrm>
            <a:prstGeom prst="circular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ircular Arrow 14"/>
            <p:cNvSpPr/>
            <p:nvPr/>
          </p:nvSpPr>
          <p:spPr>
            <a:xfrm rot="4509592">
              <a:off x="3492565" y="2656268"/>
              <a:ext cx="643824" cy="1275230"/>
            </a:xfrm>
            <a:prstGeom prst="circular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4" descr="empty-blue-rectang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106270"/>
              <a:ext cx="4267200" cy="245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921626" y="3505200"/>
              <a:ext cx="4069974" cy="206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1.Nhấn chuột phải trên  Project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2.Chọn Add 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3. Chọn </a:t>
              </a:r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New Item</a:t>
              </a:r>
              <a:endParaRPr lang="en-US" sz="32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3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4235" y="685800"/>
            <a:ext cx="6172200" cy="3966852"/>
            <a:chOff x="2734235" y="1371600"/>
            <a:chExt cx="6172200" cy="396685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35" y="1371600"/>
              <a:ext cx="6172200" cy="3966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2514600"/>
              <a:ext cx="16002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162800" y="2545140"/>
              <a:ext cx="16764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FF0000"/>
                  </a:solidFill>
                </a:rPr>
                <a:t>Chọn bất kỳ </a:t>
              </a:r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item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6553200" y="1828800"/>
              <a:ext cx="838200" cy="2855259"/>
            </a:xfrm>
            <a:prstGeom prst="rightBrace">
              <a:avLst>
                <a:gd name="adj1" fmla="val 8333"/>
                <a:gd name="adj2" fmla="val 4972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505200" y="3998259"/>
            <a:ext cx="914400" cy="4975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4544" y="1905000"/>
            <a:ext cx="2773456" cy="3357511"/>
            <a:chOff x="274544" y="2590800"/>
            <a:chExt cx="2773456" cy="3357511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84" t="16871" b="52942"/>
            <a:stretch/>
          </p:blipFill>
          <p:spPr bwMode="auto">
            <a:xfrm>
              <a:off x="274544" y="2590800"/>
              <a:ext cx="2240056" cy="2093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609600" y="3581400"/>
              <a:ext cx="1066800" cy="40117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4"/>
            </p:cNvCxnSpPr>
            <p:nvPr/>
          </p:nvCxnSpPr>
          <p:spPr>
            <a:xfrm flipH="1" flipV="1">
              <a:off x="1143000" y="3982570"/>
              <a:ext cx="1905000" cy="19657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895600" y="4189547"/>
            <a:ext cx="5410200" cy="1601653"/>
            <a:chOff x="2895600" y="4875347"/>
            <a:chExt cx="5410200" cy="1601653"/>
          </a:xfrm>
        </p:grpSpPr>
        <p:pic>
          <p:nvPicPr>
            <p:cNvPr id="18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5387286"/>
              <a:ext cx="4400550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162300" y="5399782"/>
              <a:ext cx="38862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FF0000"/>
                  </a:solidFill>
                </a:rPr>
                <a:t>Nhập tên chọn </a:t>
              </a:r>
              <a:r>
                <a:rPr lang="en-US" sz="3200" dirty="0" smtClean="0">
                  <a:solidFill>
                    <a:srgbClr val="FF0000"/>
                  </a:solidFill>
                </a:rPr>
                <a:t>“Add” button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391400" y="4875347"/>
              <a:ext cx="914400" cy="49754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3"/>
            </p:cNvCxnSpPr>
            <p:nvPr/>
          </p:nvCxnSpPr>
          <p:spPr>
            <a:xfrm flipV="1">
              <a:off x="7162800" y="5300025"/>
              <a:ext cx="362511" cy="648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H="1" flipV="1">
              <a:off x="4191000" y="4932830"/>
              <a:ext cx="914400" cy="466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22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8600" y="533400"/>
            <a:ext cx="8534400" cy="4975914"/>
            <a:chOff x="381000" y="1219200"/>
            <a:chExt cx="8382000" cy="4975914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1" t="16678" r="54767" b="37944"/>
            <a:stretch/>
          </p:blipFill>
          <p:spPr bwMode="auto">
            <a:xfrm>
              <a:off x="381000" y="1219200"/>
              <a:ext cx="4495800" cy="3627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4" t="16612" r="-1" b="38591"/>
            <a:stretch/>
          </p:blipFill>
          <p:spPr bwMode="auto">
            <a:xfrm>
              <a:off x="5784476" y="1435776"/>
              <a:ext cx="2902324" cy="310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410200" y="2713247"/>
              <a:ext cx="3352800" cy="246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267200" y="1951247"/>
              <a:ext cx="1066800" cy="2514600"/>
            </a:xfrm>
            <a:prstGeom prst="rightBrace">
              <a:avLst>
                <a:gd name="adj1" fmla="val 8333"/>
                <a:gd name="adj2" fmla="val 377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56" y="5105400"/>
              <a:ext cx="3855944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838200" y="5358825"/>
              <a:ext cx="34290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FF0000"/>
                  </a:solidFill>
                  <a:latin typeface="+mn-lt"/>
                </a:rPr>
                <a:t>AssemblyInfo</a:t>
              </a:r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 file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2273975"/>
            <a:ext cx="3429000" cy="3235339"/>
            <a:chOff x="5486400" y="2959775"/>
            <a:chExt cx="3429000" cy="3235339"/>
          </a:xfrm>
        </p:grpSpPr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5105400"/>
              <a:ext cx="3429000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5715000" y="5117896"/>
              <a:ext cx="29718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Reference .NET libraries</a:t>
              </a:r>
            </a:p>
          </p:txBody>
        </p:sp>
        <p:sp>
          <p:nvSpPr>
            <p:cNvPr id="24" name="Double Brace 23"/>
            <p:cNvSpPr/>
            <p:nvPr/>
          </p:nvSpPr>
          <p:spPr>
            <a:xfrm rot="5400000">
              <a:off x="6188270" y="2257905"/>
              <a:ext cx="1491860" cy="2895600"/>
            </a:xfrm>
            <a:prstGeom prst="bracePair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7200900" y="4343400"/>
              <a:ext cx="0" cy="77449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5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Solution &amp; Project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9" t="3003" r="65034" b="64399"/>
          <a:stretch/>
        </p:blipFill>
        <p:spPr bwMode="auto">
          <a:xfrm>
            <a:off x="762000" y="1549438"/>
            <a:ext cx="3886200" cy="380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253318" y="2006025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Build Solution</a:t>
            </a:r>
          </a:p>
        </p:txBody>
      </p:sp>
      <p:pic>
        <p:nvPicPr>
          <p:cNvPr id="10" name="Picture 9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25086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53318" y="3202311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Build Project</a:t>
            </a:r>
          </a:p>
        </p:txBody>
      </p:sp>
      <p:pic>
        <p:nvPicPr>
          <p:cNvPr id="12" name="Picture 11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90104" y="4367269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Batch Build</a:t>
            </a:r>
          </a:p>
        </p:txBody>
      </p:sp>
    </p:spTree>
    <p:extLst>
      <p:ext uri="{BB962C8B-B14F-4D97-AF65-F5344CB8AC3E}">
        <p14:creationId xmlns:p14="http://schemas.microsoft.com/office/powerpoint/2010/main" val="411784898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t="3189" r="58593" b="45819"/>
          <a:stretch/>
        </p:blipFill>
        <p:spPr bwMode="auto">
          <a:xfrm>
            <a:off x="457200" y="1189735"/>
            <a:ext cx="3469342" cy="43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7286"/>
            <a:ext cx="4953000" cy="360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67200" y="2093655"/>
            <a:ext cx="449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dòng bắt đầu để debugging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Vào menu Debug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Toggle Breakpoint hoặc nhấn phiếm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F9</a:t>
            </a:r>
          </a:p>
        </p:txBody>
      </p:sp>
    </p:spTree>
    <p:extLst>
      <p:ext uri="{BB962C8B-B14F-4D97-AF65-F5344CB8AC3E}">
        <p14:creationId xmlns:p14="http://schemas.microsoft.com/office/powerpoint/2010/main" val="9143354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6" t="15931" r="54457" b="38909"/>
          <a:stretch/>
        </p:blipFill>
        <p:spPr bwMode="auto">
          <a:xfrm>
            <a:off x="685800" y="914400"/>
            <a:ext cx="610964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4800" y="2438400"/>
            <a:ext cx="8458200" cy="2133600"/>
            <a:chOff x="304800" y="2743200"/>
            <a:chExt cx="8458200" cy="2133600"/>
          </a:xfrm>
        </p:grpSpPr>
        <p:sp>
          <p:nvSpPr>
            <p:cNvPr id="9" name="Rectangle 8"/>
            <p:cNvSpPr/>
            <p:nvPr/>
          </p:nvSpPr>
          <p:spPr>
            <a:xfrm>
              <a:off x="304800" y="4495800"/>
              <a:ext cx="8305800" cy="381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62600" y="2743200"/>
              <a:ext cx="3200400" cy="1752600"/>
              <a:chOff x="5562600" y="2743200"/>
              <a:chExt cx="3200400" cy="1752600"/>
            </a:xfrm>
          </p:grpSpPr>
          <p:pic>
            <p:nvPicPr>
              <p:cNvPr id="11" name="Picture 10" descr="empty-blue-rectang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2743200"/>
                <a:ext cx="3200400" cy="937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5710518" y="2920425"/>
                <a:ext cx="290008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smtClean="0">
                    <a:solidFill>
                      <a:srgbClr val="FF0000"/>
                    </a:solidFill>
                    <a:latin typeface="+mn-lt"/>
                  </a:rPr>
                  <a:t>Breakpoint</a:t>
                </a:r>
                <a:endParaRPr lang="en-US" sz="32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6400800" y="3680514"/>
                <a:ext cx="1434152" cy="815286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6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 chương trình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r="58503" b="39338"/>
          <a:stretch/>
        </p:blipFill>
        <p:spPr bwMode="auto">
          <a:xfrm>
            <a:off x="609600" y="762000"/>
            <a:ext cx="361726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41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24400" y="1325940"/>
            <a:ext cx="3962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. Vào menu Debug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. Chọn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Start 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Debugging hoặc nhấn phím 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F5</a:t>
            </a:r>
          </a:p>
        </p:txBody>
      </p:sp>
      <p:pic>
        <p:nvPicPr>
          <p:cNvPr id="15" name="Picture 1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67100"/>
            <a:ext cx="4419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724400" y="3723382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  <a:latin typeface="+mn-lt"/>
              </a:rPr>
              <a:t>Xóa tất cả Breakpoints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8600" y="40386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2302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 Debugging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" r="62277" b="25491"/>
          <a:stretch/>
        </p:blipFill>
        <p:spPr bwMode="auto">
          <a:xfrm>
            <a:off x="609600" y="865093"/>
            <a:ext cx="4908176" cy="52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29" y="2282773"/>
            <a:ext cx="2667000" cy="20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90129" y="2511373"/>
            <a:ext cx="2041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Into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Over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Out</a:t>
            </a:r>
          </a:p>
        </p:txBody>
      </p:sp>
    </p:spTree>
    <p:extLst>
      <p:ext uri="{BB962C8B-B14F-4D97-AF65-F5344CB8AC3E}">
        <p14:creationId xmlns:p14="http://schemas.microsoft.com/office/powerpoint/2010/main" val="67483525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tập số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86690"/>
            <a:ext cx="7886700" cy="803910"/>
          </a:xfrm>
        </p:spPr>
        <p:txBody>
          <a:bodyPr>
            <a:normAutofit/>
          </a:bodyPr>
          <a:lstStyle/>
          <a:p>
            <a:r>
              <a:rPr lang="en-US"/>
              <a:t>Bài tập áp </a:t>
            </a:r>
            <a:r>
              <a:rPr lang="en-US" smtClean="0"/>
              <a:t>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0" y="826394"/>
            <a:ext cx="21717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0" y="804930"/>
            <a:ext cx="327784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stttt.daknong.gov.vn/HoatDongAnh/C%C3%B4ng%20Ngh%E1%BB%87%20M%E1%BB%9Bi/ab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9" y="2562762"/>
            <a:ext cx="5443102" cy="29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31" y="2815464"/>
            <a:ext cx="5638800" cy="274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873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90601"/>
            <a:ext cx="7886700" cy="762000"/>
          </a:xfrm>
        </p:spPr>
        <p:txBody>
          <a:bodyPr/>
          <a:lstStyle/>
          <a:p>
            <a:r>
              <a:rPr lang="en-US" smtClean="0"/>
              <a:t>Kiến trúc của .NET Framework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4291"/>
            <a:ext cx="8229600" cy="803910"/>
          </a:xfrm>
        </p:spPr>
        <p:txBody>
          <a:bodyPr>
            <a:normAutofit/>
          </a:bodyPr>
          <a:lstStyle/>
          <a:p>
            <a:r>
              <a:rPr lang="en-US" sz="3200"/>
              <a:t>Tổng </a:t>
            </a:r>
            <a:r>
              <a:rPr lang="en-US" sz="3200" smtClean="0"/>
              <a:t>quan </a:t>
            </a:r>
            <a:r>
              <a:rPr lang="en-US" sz="3200"/>
              <a:t>về kiến trúc .NET </a:t>
            </a:r>
            <a:r>
              <a:rPr lang="en-US" sz="3200" smtClean="0"/>
              <a:t>Framework</a:t>
            </a:r>
            <a:endParaRPr lang="en-US" sz="3200"/>
          </a:p>
        </p:txBody>
      </p:sp>
      <p:pic>
        <p:nvPicPr>
          <p:cNvPr id="1026" name="Picture 2" descr="081114_1853_CbnvNET3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96200" cy="43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070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.NET Framework</a:t>
            </a:r>
          </a:p>
          <a:p>
            <a:pPr lvl="1"/>
            <a:r>
              <a:rPr lang="en-US" dirty="0" smtClean="0"/>
              <a:t>Common Language Runtime (CLR)</a:t>
            </a:r>
          </a:p>
          <a:p>
            <a:pPr lvl="1"/>
            <a:r>
              <a:rPr lang="en-US" dirty="0" smtClean="0"/>
              <a:t>.NET Framework Class Library (FCL)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9600" y="34291"/>
            <a:ext cx="8229600" cy="80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3B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.NET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8523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1"/>
            <a:ext cx="8839200" cy="803910"/>
          </a:xfrm>
        </p:spPr>
        <p:txBody>
          <a:bodyPr>
            <a:normAutofit/>
          </a:bodyPr>
          <a:lstStyle/>
          <a:p>
            <a:r>
              <a:rPr lang="en-US" sz="3200" dirty="0"/>
              <a:t>NET Framework Class Library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534400" cy="4381501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vi-VN" sz="8000" dirty="0">
                <a:latin typeface="+mj-lt"/>
              </a:rPr>
              <a:t>NET Framework Class Library bao gồm </a:t>
            </a:r>
            <a:r>
              <a:rPr lang="vi-VN" sz="8000" b="1" dirty="0">
                <a:latin typeface="+mj-lt"/>
              </a:rPr>
              <a:t>thư viện </a:t>
            </a:r>
            <a:r>
              <a:rPr lang="vi-VN" sz="8000" dirty="0">
                <a:latin typeface="+mj-lt"/>
              </a:rPr>
              <a:t>các đoạn mã </a:t>
            </a:r>
            <a:r>
              <a:rPr lang="vi-VN" sz="8000" dirty="0" smtClean="0">
                <a:latin typeface="+mj-lt"/>
              </a:rPr>
              <a:t>được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viết </a:t>
            </a:r>
            <a:r>
              <a:rPr lang="vi-VN" sz="8000" dirty="0">
                <a:latin typeface="+mj-lt"/>
              </a:rPr>
              <a:t>sẵn cung cấp các chức năng cần thiết khi lập trình</a:t>
            </a:r>
            <a:r>
              <a:rPr lang="vi-VN" sz="8000" dirty="0" smtClean="0">
                <a:latin typeface="+mj-lt"/>
              </a:rPr>
              <a:t>.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</a:t>
            </a:r>
            <a:r>
              <a:rPr lang="vi-VN" sz="8000" b="1" dirty="0">
                <a:latin typeface="+mj-lt"/>
              </a:rPr>
              <a:t>Windows Forms </a:t>
            </a:r>
            <a:r>
              <a:rPr lang="vi-VN" sz="8000" dirty="0">
                <a:latin typeface="+mj-lt"/>
              </a:rPr>
              <a:t>được sử dụng để phát triển </a:t>
            </a:r>
            <a:r>
              <a:rPr lang="vi-VN" sz="8000" b="1" dirty="0">
                <a:latin typeface="+mj-lt"/>
              </a:rPr>
              <a:t>ứng </a:t>
            </a:r>
            <a:r>
              <a:rPr lang="vi-VN" sz="8000" b="1" dirty="0" smtClean="0">
                <a:latin typeface="+mj-lt"/>
              </a:rPr>
              <a:t>dụng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Windows Forms</a:t>
            </a:r>
            <a:endParaRPr lang="en-US" sz="8000" b="1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</a:t>
            </a:r>
            <a:r>
              <a:rPr lang="vi-VN" sz="8000" b="1" dirty="0">
                <a:latin typeface="+mj-lt"/>
              </a:rPr>
              <a:t>ASP.NET </a:t>
            </a:r>
            <a:r>
              <a:rPr lang="vi-VN" sz="8000" dirty="0">
                <a:latin typeface="+mj-lt"/>
              </a:rPr>
              <a:t>được sử dụng để phát triển các ứng </a:t>
            </a:r>
            <a:r>
              <a:rPr lang="vi-VN" sz="8000" b="1" dirty="0">
                <a:latin typeface="+mj-lt"/>
              </a:rPr>
              <a:t>dụng </a:t>
            </a:r>
            <a:r>
              <a:rPr lang="vi-VN" sz="8000" b="1" dirty="0" smtClean="0">
                <a:latin typeface="+mj-lt"/>
              </a:rPr>
              <a:t>Web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Forms.</a:t>
            </a:r>
            <a:r>
              <a:rPr lang="en-US" sz="8000" b="1" dirty="0" smtClean="0">
                <a:latin typeface="+mj-lt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Những </a:t>
            </a:r>
            <a:r>
              <a:rPr lang="vi-VN" sz="8000" dirty="0">
                <a:latin typeface="+mj-lt"/>
              </a:rPr>
              <a:t>lớp khác hỗ trợ lập trình với </a:t>
            </a:r>
            <a:r>
              <a:rPr lang="vi-VN" sz="8000" b="1" dirty="0">
                <a:latin typeface="+mj-lt"/>
              </a:rPr>
              <a:t>CSDL</a:t>
            </a:r>
            <a:r>
              <a:rPr lang="vi-VN" sz="8000" dirty="0">
                <a:latin typeface="+mj-lt"/>
              </a:rPr>
              <a:t>, quản lý </a:t>
            </a:r>
            <a:r>
              <a:rPr lang="vi-VN" sz="8000" b="1" dirty="0">
                <a:latin typeface="+mj-lt"/>
              </a:rPr>
              <a:t>bảo mật</a:t>
            </a:r>
            <a:r>
              <a:rPr lang="vi-VN" sz="8000" dirty="0">
                <a:latin typeface="+mj-lt"/>
              </a:rPr>
              <a:t>, </a:t>
            </a:r>
            <a:r>
              <a:rPr lang="vi-VN" sz="8000" b="1" dirty="0" smtClean="0">
                <a:latin typeface="+mj-lt"/>
              </a:rPr>
              <a:t>truy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xuất file</a:t>
            </a:r>
            <a:endParaRPr lang="en-US" sz="8000" b="1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của .NET Framework Class Library được tổ chức thành </a:t>
            </a:r>
            <a:r>
              <a:rPr lang="vi-VN" sz="8000" b="1" dirty="0" smtClean="0">
                <a:latin typeface="+mj-lt"/>
              </a:rPr>
              <a:t>cấu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trúc </a:t>
            </a:r>
            <a:r>
              <a:rPr lang="vi-VN" sz="8000" b="1" dirty="0">
                <a:latin typeface="+mj-lt"/>
              </a:rPr>
              <a:t>phân </a:t>
            </a:r>
            <a:r>
              <a:rPr lang="vi-VN" sz="8000" b="1" dirty="0" smtClean="0">
                <a:latin typeface="+mj-lt"/>
              </a:rPr>
              <a:t>nhóm</a:t>
            </a:r>
            <a:endParaRPr lang="en-US" sz="8000" b="1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liên quan đến nhau được gom thành một nhóm gọi </a:t>
            </a:r>
            <a:r>
              <a:rPr lang="vi-VN" sz="8000" dirty="0" smtClean="0">
                <a:latin typeface="+mj-lt"/>
              </a:rPr>
              <a:t>là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namespace</a:t>
            </a:r>
            <a:endParaRPr lang="en-US" sz="8000" b="1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Mỗi </a:t>
            </a:r>
            <a:r>
              <a:rPr lang="vi-VN" sz="8000" dirty="0">
                <a:latin typeface="+mj-lt"/>
              </a:rPr>
              <a:t>namespace bao gồm các lớp được sử dụng cho một chức năng </a:t>
            </a:r>
            <a:r>
              <a:rPr lang="vi-VN" sz="8000" dirty="0" smtClean="0">
                <a:latin typeface="+mj-lt"/>
              </a:rPr>
              <a:t>cụ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thể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namespace </a:t>
            </a:r>
            <a:r>
              <a:rPr lang="vi-VN" sz="8000" dirty="0">
                <a:latin typeface="+mj-lt"/>
              </a:rPr>
              <a:t>System.Windows.Forms chứa các lớp sử dụng để tạo </a:t>
            </a:r>
            <a:r>
              <a:rPr lang="vi-VN" sz="8000" dirty="0" smtClean="0">
                <a:latin typeface="+mj-lt"/>
              </a:rPr>
              <a:t>form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namespace </a:t>
            </a:r>
            <a:r>
              <a:rPr lang="vi-VN" sz="8000" dirty="0">
                <a:latin typeface="+mj-lt"/>
              </a:rPr>
              <a:t>System.Data chứa các lớp sử dụng để truy cập dữ liệu </a:t>
            </a:r>
            <a:r>
              <a:rPr lang="vi-VN" dirty="0"/>
              <a:t/>
            </a:r>
            <a:br>
              <a:rPr lang="vi-VN" dirty="0"/>
            </a:br>
            <a:endParaRPr lang="en-US" alt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96147-433C-445F-AC51-8BFDCE50A991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7</a:t>
            </a:fld>
            <a:endParaRPr lang="en-US" altLang="vi-VN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3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vi-VN" sz="8000" dirty="0" smtClean="0">
                <a:latin typeface="+mj-lt"/>
              </a:rPr>
              <a:t>CLR (Môi trường quản lý việc thi hành mã) cung cấp các dịch vụ cần</a:t>
            </a:r>
            <a:br>
              <a:rPr lang="vi-VN" sz="8000" dirty="0" smtClean="0">
                <a:latin typeface="+mj-lt"/>
              </a:rPr>
            </a:br>
            <a:r>
              <a:rPr lang="vi-VN" sz="8000" dirty="0" smtClean="0">
                <a:latin typeface="+mj-lt"/>
              </a:rPr>
              <a:t>thiết để chạy ứng dụng được viết bằng ngôn ngữ .NET</a:t>
            </a:r>
            <a:endParaRPr lang="en-US" sz="8000" dirty="0" smtClean="0">
              <a:latin typeface="+mj-lt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Tất cả các ngôn ngữ .NET đều được biên dịch thành ngôn ngữ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trung gian (common intermediate language – CIL) hay còn được gọi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là mã được quản lý</a:t>
            </a:r>
            <a:endParaRPr lang="en-US" sz="8000" dirty="0" smtClean="0">
              <a:latin typeface="+mj-lt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Tất cả các ứng dụng .NET đều được thực thi dưới sự dám sát của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CLR (quản lý bộ nhớ, thực thi code, bảo mật ….), nên còn được gọi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là ứng dụng được quản lý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vi-VN" sz="8000" dirty="0" smtClean="0">
                <a:latin typeface="+mj-lt"/>
              </a:rPr>
              <a:t>C</a:t>
            </a:r>
            <a:r>
              <a:rPr lang="en-US" sz="8000" dirty="0" smtClean="0">
                <a:latin typeface="+mj-lt"/>
              </a:rPr>
              <a:t>LR</a:t>
            </a:r>
            <a:r>
              <a:rPr lang="vi-VN" sz="8000" dirty="0" smtClean="0">
                <a:latin typeface="+mj-lt"/>
              </a:rPr>
              <a:t> cung cấp Hệ thống kiểu chung (Common Type System) định</a:t>
            </a:r>
            <a:br>
              <a:rPr lang="vi-VN" sz="8000" dirty="0" smtClean="0">
                <a:latin typeface="+mj-lt"/>
              </a:rPr>
            </a:br>
            <a:r>
              <a:rPr lang="vi-VN" sz="8000" dirty="0" smtClean="0">
                <a:latin typeface="+mj-lt"/>
              </a:rPr>
              <a:t>nghĩa kiểu mà sẽ được sử dụng bởi tất cả các ngôn ngữ .NET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vi-VN" sz="8000" dirty="0" smtClean="0">
                <a:latin typeface="+mj-lt"/>
              </a:rPr>
              <a:t>Các chương trình viết </a:t>
            </a:r>
            <a:r>
              <a:rPr lang="vi-VN" sz="7200" dirty="0" smtClean="0">
                <a:latin typeface="+mj-lt"/>
              </a:rPr>
              <a:t>bằng các ngôn ngữ .NET khác nhau có thể</a:t>
            </a:r>
            <a:br>
              <a:rPr lang="vi-VN" sz="7200" dirty="0" smtClean="0">
                <a:latin typeface="+mj-lt"/>
              </a:rPr>
            </a:br>
            <a:r>
              <a:rPr lang="vi-VN" sz="7200" dirty="0" smtClean="0">
                <a:latin typeface="+mj-lt"/>
              </a:rPr>
              <a:t>tương tác được với nhau</a:t>
            </a:r>
            <a:endParaRPr lang="en-US" sz="72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Language Runtime (</a:t>
            </a:r>
            <a:r>
              <a:rPr lang="en-US" dirty="0" smtClean="0"/>
              <a:t>CLR)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85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13-08-2019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Language Runtime (CLR)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5425"/>
            <a:ext cx="6705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363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3619</TotalTime>
  <Words>1383</Words>
  <Application>Microsoft Office PowerPoint</Application>
  <PresentationFormat>On-screen Show (4:3)</PresentationFormat>
  <Paragraphs>299</Paragraphs>
  <Slides>38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Algerian</vt:lpstr>
      <vt:lpstr>Arial</vt:lpstr>
      <vt:lpstr>Arial Narrow</vt:lpstr>
      <vt:lpstr>Arial Unicode MS</vt:lpstr>
      <vt:lpstr>Calibri</vt:lpstr>
      <vt:lpstr>Calibri Light</vt:lpstr>
      <vt:lpstr>Courier New</vt:lpstr>
      <vt:lpstr>Franklin Gothic Book</vt:lpstr>
      <vt:lpstr>Times New Roman</vt:lpstr>
      <vt:lpstr>Wingdings</vt:lpstr>
      <vt:lpstr>Mau</vt:lpstr>
      <vt:lpstr>Chương 1: Tổng quan về lập trình ứng dụng</vt:lpstr>
      <vt:lpstr>MỤC TIÊU</vt:lpstr>
      <vt:lpstr>NỘI DUNG</vt:lpstr>
      <vt:lpstr>Ứng dụng Windows Form</vt:lpstr>
      <vt:lpstr>Tổng quan về kiến trúc .NET Framework</vt:lpstr>
      <vt:lpstr>PowerPoint Presentation</vt:lpstr>
      <vt:lpstr>NET Framework Class Library</vt:lpstr>
      <vt:lpstr>Common Language Runtime (CLR)</vt:lpstr>
      <vt:lpstr>Common Language Runtime (CLR)</vt:lpstr>
      <vt:lpstr>Quá trình phát triển ngôn ngữ C#</vt:lpstr>
      <vt:lpstr>Trình bày cấu trúc chương trình C#</vt:lpstr>
      <vt:lpstr>PowerPoint Presentation</vt:lpstr>
      <vt:lpstr>PowerPoint Presentation</vt:lpstr>
      <vt:lpstr>Biên dịch và MSIL</vt:lpstr>
      <vt:lpstr>Ngôn ngữ trung gian (MSIL)</vt:lpstr>
      <vt:lpstr> MSIL, JIT và CLR</vt:lpstr>
      <vt:lpstr>Biên dịch và Thực thi các chương trình .NET</vt:lpstr>
      <vt:lpstr>Biên dịch và Thực thi các chương trình .NET</vt:lpstr>
      <vt:lpstr>Microsoft Intermediate Language</vt:lpstr>
      <vt:lpstr>Tạo project Windows Application và biên dịch chương trình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Thêm mục mới vào Project</vt:lpstr>
      <vt:lpstr>PowerPoint Presentation</vt:lpstr>
      <vt:lpstr>PowerPoint Presentation</vt:lpstr>
      <vt:lpstr>Biên dịch Solution &amp; Project</vt:lpstr>
      <vt:lpstr>Debugging</vt:lpstr>
      <vt:lpstr>PowerPoint Presentation</vt:lpstr>
      <vt:lpstr>Chạy chương trình</vt:lpstr>
      <vt:lpstr>Chạy Debugging</vt:lpstr>
      <vt:lpstr>Bài tập áp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LeTho</dc:creator>
  <cp:lastModifiedBy>LeTho</cp:lastModifiedBy>
  <cp:revision>54</cp:revision>
  <dcterms:created xsi:type="dcterms:W3CDTF">2017-06-30T08:49:52Z</dcterms:created>
  <dcterms:modified xsi:type="dcterms:W3CDTF">2019-08-13T00:11:25Z</dcterms:modified>
</cp:coreProperties>
</file>