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6" r:id="rId1"/>
  </p:sldMasterIdLst>
  <p:notesMasterIdLst>
    <p:notesMasterId r:id="rId46"/>
  </p:notesMasterIdLst>
  <p:sldIdLst>
    <p:sldId id="256" r:id="rId2"/>
    <p:sldId id="257" r:id="rId3"/>
    <p:sldId id="258" r:id="rId4"/>
    <p:sldId id="266" r:id="rId5"/>
    <p:sldId id="267" r:id="rId6"/>
    <p:sldId id="268" r:id="rId7"/>
    <p:sldId id="265" r:id="rId8"/>
    <p:sldId id="260" r:id="rId9"/>
    <p:sldId id="269" r:id="rId10"/>
    <p:sldId id="270" r:id="rId11"/>
    <p:sldId id="271" r:id="rId12"/>
    <p:sldId id="26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2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63" r:id="rId42"/>
    <p:sldId id="299" r:id="rId43"/>
    <p:sldId id="264" r:id="rId44"/>
    <p:sldId id="300" r:id="rId4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0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A2B34-F42E-4A6C-9B16-EFD0F98C880C}" type="datetimeFigureOut">
              <a:rPr lang="en-US" smtClean="0"/>
              <a:t>11-10-2020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5BE33-B68B-498C-BBDD-88153FD0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47768.asp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hlinkClick r:id="rId3"/>
              </a:rPr>
              <a:t>http://msdn.microsoft.com/en-us/library/ff647768.aspx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57263"/>
            <a:ext cx="6858000" cy="2387600"/>
          </a:xfrm>
        </p:spPr>
        <p:txBody>
          <a:bodyPr anchor="b"/>
          <a:lstStyle>
            <a:lvl1pPr algn="r">
              <a:defRPr sz="6000" b="1">
                <a:solidFill>
                  <a:srgbClr val="003B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5179AB-2F24-4A84-ACCD-4E17A2BCB2CE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Lập trình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E7752-C9E2-46AA-85C3-2B162685FB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143001" y="3475566"/>
            <a:ext cx="6854825" cy="0"/>
          </a:xfrm>
          <a:prstGeom prst="line">
            <a:avLst/>
          </a:prstGeom>
          <a:ln>
            <a:solidFill>
              <a:srgbClr val="00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0325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F28DC-9206-4C17-9199-B7268EA6FF0F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71360-5188-4CE0-B7DA-C4E940D71C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769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FF866E-D809-46CD-9CFD-4C49497B67B2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34340-90E5-4FAE-8AFF-3979A06090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2542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886700" cy="4381501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1pPr>
            <a:lvl2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715000"/>
            <a:ext cx="2057400" cy="365125"/>
          </a:xfrm>
        </p:spPr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571500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5715000"/>
            <a:ext cx="2057400" cy="365125"/>
          </a:xfrm>
        </p:spPr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4291"/>
            <a:ext cx="7886700" cy="803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8150" y="635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1433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873501"/>
            <a:ext cx="78867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172408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6062648" y="-224663"/>
            <a:ext cx="3524140" cy="46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624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93826"/>
            <a:ext cx="38862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93826"/>
            <a:ext cx="38862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C29C04-165F-4B77-A933-C9B340428609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F9868-AD84-4798-A077-F74D894831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5589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890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12975"/>
            <a:ext cx="3868340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890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12975"/>
            <a:ext cx="3887391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276CCC-F5C9-4C18-B3E6-4213EEE1BCD6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0C054-E61E-4963-9BAE-69076ECB23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80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E76E4-748A-4B51-BBE1-06FACD3AA051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98F0F-C74E-4243-A955-7F8F0E58B2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734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6CE7A4-61D2-4319-AEBB-0740EFD32448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18C00-107D-4746-82E4-D88E651772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7858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F42D7C-598C-410D-9BAA-EE9050F800F6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3F162-04C5-4639-A4F0-E022D035D6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1447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F516C9-8B39-4D41-B51F-E9425FE25038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C290A-CD45-4ECF-9534-F16457B565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9545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7"/>
          <p:cNvSpPr/>
          <p:nvPr/>
        </p:nvSpPr>
        <p:spPr>
          <a:xfrm rot="16200000" flipV="1">
            <a:off x="2181397" y="6015128"/>
            <a:ext cx="939496" cy="746247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2426"/>
            <a:ext cx="7886700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1800"/>
            <a:ext cx="7886700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54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D2B409-00E4-462A-B13C-41D86ED6F2BC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546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54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01765A-5E15-4A7D-9C9B-8AA65A3BBF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7365" y="6070600"/>
            <a:ext cx="9151365" cy="7874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/>
          <p:cNvSpPr/>
          <p:nvPr/>
        </p:nvSpPr>
        <p:spPr>
          <a:xfrm rot="16200000" flipV="1">
            <a:off x="1036185" y="4882316"/>
            <a:ext cx="939494" cy="3011867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6" y="6106293"/>
            <a:ext cx="1814513" cy="590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7261" y="6190527"/>
            <a:ext cx="1477426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21" y="6177297"/>
            <a:ext cx="209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92A67"/>
                </a:solidFill>
              </a:rPr>
              <a:t>FACULTY OF INFORMATION TECHNOLOGY</a:t>
            </a:r>
          </a:p>
          <a:p>
            <a:r>
              <a:rPr lang="en-US" sz="1100" b="1" dirty="0" smtClean="0">
                <a:solidFill>
                  <a:srgbClr val="092A67"/>
                </a:solidFill>
              </a:rPr>
              <a:t>THU DUC COLLEGE OF TECHNOLOGY</a:t>
            </a:r>
            <a:endParaRPr lang="en-US" sz="1100" b="1" dirty="0">
              <a:solidFill>
                <a:srgbClr val="092A67"/>
              </a:solidFill>
            </a:endParaRPr>
          </a:p>
        </p:txBody>
      </p:sp>
      <p:pic>
        <p:nvPicPr>
          <p:cNvPr id="15" name="Picture 14" descr="cdiologo_whit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5" y="6175630"/>
            <a:ext cx="676275" cy="568071"/>
          </a:xfrm>
          <a:prstGeom prst="rect">
            <a:avLst/>
          </a:prstGeom>
        </p:spPr>
      </p:pic>
      <p:pic>
        <p:nvPicPr>
          <p:cNvPr id="17" name="Picture 16" descr="tdc_logo_whit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98" y="6172200"/>
            <a:ext cx="437945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5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3B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Chương</a:t>
            </a:r>
            <a:r>
              <a:rPr lang="en-US" smtClean="0"/>
              <a:t> </a:t>
            </a:r>
            <a:r>
              <a:rPr lang="en-US" smtClean="0"/>
              <a:t>4:</a:t>
            </a:r>
            <a:r>
              <a:rPr lang="en-US" smtClean="0"/>
              <a:t/>
            </a:r>
            <a:br>
              <a:rPr lang="en-US" smtClean="0"/>
            </a:b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ADO.NET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GV: LÊ THỌ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286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Sử dụng phương thức xây dựng có tham số của lớp OleDbConnection.</a:t>
            </a:r>
          </a:p>
          <a:p>
            <a:pPr lvl="1" eaLnBrk="1" hangingPunct="1">
              <a:buClrTx/>
            </a:pPr>
            <a:r>
              <a:rPr lang="en-US" sz="2400" smtClean="0"/>
              <a:t>Tham số này là chuỗi kết nối (ConnectionString):</a:t>
            </a:r>
          </a:p>
          <a:p>
            <a:pPr lvl="2" eaLnBrk="1" hangingPunct="1">
              <a:buClrTx/>
            </a:pPr>
            <a:r>
              <a:rPr lang="en-US" sz="2200" smtClean="0"/>
              <a:t>Tên trình cung cấp (Provider)</a:t>
            </a:r>
          </a:p>
          <a:p>
            <a:pPr lvl="2" eaLnBrk="1" hangingPunct="1">
              <a:buClrTx/>
            </a:pPr>
            <a:r>
              <a:rPr lang="en-US" sz="2200" smtClean="0"/>
              <a:t>Tên Server lưu cơ sở dữ liệu (Server, Data Source)</a:t>
            </a:r>
          </a:p>
          <a:p>
            <a:pPr lvl="2" eaLnBrk="1" hangingPunct="1">
              <a:buClrTx/>
            </a:pPr>
            <a:r>
              <a:rPr lang="en-US" sz="2200" smtClean="0"/>
              <a:t>Tên cơ sở dữ liệu (Database)</a:t>
            </a:r>
          </a:p>
          <a:p>
            <a:pPr lvl="2" eaLnBrk="1" hangingPunct="1">
              <a:buClrTx/>
            </a:pPr>
            <a:r>
              <a:rPr lang="en-US" sz="2200" smtClean="0"/>
              <a:t>Tài khoản, Mật khẩu (uid, pwd)</a:t>
            </a:r>
          </a:p>
          <a:p>
            <a:pPr lvl="2" eaLnBrk="1" hangingPunct="1">
              <a:buClrTx/>
            </a:pPr>
            <a:r>
              <a:rPr lang="en-US" sz="2200" smtClean="0"/>
              <a:t>…</a:t>
            </a:r>
          </a:p>
          <a:p>
            <a:pPr lvl="2" eaLnBrk="1" hangingPunct="1">
              <a:buFontTx/>
              <a:buNone/>
            </a:pPr>
            <a:r>
              <a:rPr lang="en-US" sz="2200" smtClean="0"/>
              <a:t>Mỗi thuộc tính cách nhau dấu ;</a:t>
            </a:r>
          </a:p>
          <a:p>
            <a:pPr eaLnBrk="1" hangingPunct="1"/>
            <a:endParaRPr lang="en-US" smtClean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Kết nối với cơ sở dữ liệu và đọc dữ </a:t>
            </a:r>
            <a:r>
              <a:rPr lang="en-US" sz="3200" smtClean="0"/>
              <a:t>liệu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7059667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76600"/>
            <a:ext cx="8229600" cy="2371725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§"/>
            </a:pPr>
            <a:r>
              <a:rPr lang="en-US" smtClean="0"/>
              <a:t>Một số Provider:</a:t>
            </a:r>
          </a:p>
          <a:p>
            <a:pPr lvl="1" eaLnBrk="1" hangingPunct="1">
              <a:buClrTx/>
              <a:buFont typeface="Wingdings" pitchFamily="2" charset="2"/>
              <a:buChar char="§"/>
            </a:pPr>
            <a:r>
              <a:rPr lang="en-US" smtClean="0"/>
              <a:t>SQLOLEDB: Provider của SQL Server</a:t>
            </a:r>
          </a:p>
          <a:p>
            <a:pPr lvl="1" eaLnBrk="1" hangingPunct="1">
              <a:buClrTx/>
              <a:buFont typeface="Wingdings" pitchFamily="2" charset="2"/>
              <a:buChar char="§"/>
            </a:pPr>
            <a:r>
              <a:rPr lang="en-US" smtClean="0"/>
              <a:t>Microsoft.Jet.OLEDB.4.0: Provider của Access</a:t>
            </a:r>
          </a:p>
          <a:p>
            <a:pPr eaLnBrk="1" hangingPunct="1"/>
            <a:endParaRPr lang="en-US" smtClean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00025" y="990600"/>
            <a:ext cx="8686800" cy="100647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660033"/>
                </a:solidFill>
                <a:latin typeface="Calibri" pitchFamily="34" charset="0"/>
                <a:cs typeface="Courier New" pitchFamily="49" charset="0"/>
              </a:rPr>
              <a:t>OleDbConnection con=new          		OleDbConnection("Provider=SQLOLEDB;Server=SQLDB; </a:t>
            </a:r>
          </a:p>
          <a:p>
            <a:pPr eaLnBrk="1" hangingPunct="1"/>
            <a:r>
              <a:rPr lang="en-US" sz="2000">
                <a:solidFill>
                  <a:srgbClr val="660033"/>
                </a:solidFill>
                <a:latin typeface="Calibri" pitchFamily="34" charset="0"/>
                <a:cs typeface="Courier New" pitchFamily="49" charset="0"/>
              </a:rPr>
              <a:t>	Database=diemthi_hk;uid=sa;pwd=password");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00025" y="2392363"/>
            <a:ext cx="86868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660033"/>
                </a:solidFill>
                <a:latin typeface="Calibri" pitchFamily="34" charset="0"/>
                <a:cs typeface="Courier New" pitchFamily="49" charset="0"/>
              </a:rPr>
              <a:t>OleDbConnection con=new OleDbConnection(“Provider=Microsoft.Jet.OLEDB.4.0; </a:t>
            </a:r>
          </a:p>
          <a:p>
            <a:pPr eaLnBrk="1" hangingPunct="1"/>
            <a:r>
              <a:rPr lang="en-US" sz="2000">
                <a:solidFill>
                  <a:srgbClr val="660033"/>
                </a:solidFill>
                <a:latin typeface="Calibri" pitchFamily="34" charset="0"/>
                <a:cs typeface="Courier New" pitchFamily="49" charset="0"/>
              </a:rPr>
              <a:t>	                                                                  Data Source=D:\\diemthi_hk.mdb”);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Kết nối với cơ sở dữ liệu và đọc dữ </a:t>
            </a:r>
            <a:r>
              <a:rPr lang="en-US" sz="3200" smtClean="0"/>
              <a:t>liệu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7618359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368DF5-27FC-4777-BD43-F0C706C3359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Đối tượng Command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05800" cy="5029200"/>
          </a:xfrm>
        </p:spPr>
        <p:txBody>
          <a:bodyPr>
            <a:normAutofit lnSpcReduction="10000"/>
          </a:bodyPr>
          <a:lstStyle/>
          <a:p>
            <a:pPr eaLnBrk="1" hangingPunct="1">
              <a:buClrTx/>
            </a:pPr>
            <a:r>
              <a:rPr lang="en-US" smtClean="0"/>
              <a:t>Một đối tượng Command cho phép truy xuất hoặc thao tác dữ liệu trong cơ sở dữ liệu (thông qua câu truy vấn dạng chuỗi).</a:t>
            </a:r>
          </a:p>
          <a:p>
            <a:pPr eaLnBrk="1" hangingPunct="1">
              <a:buClrTx/>
            </a:pPr>
            <a:r>
              <a:rPr lang="en-US" smtClean="0"/>
              <a:t>Đối tượng Command được khởi tạo sau khi 1 đối tượng Connection được thiết lập.</a:t>
            </a:r>
          </a:p>
          <a:p>
            <a:pPr eaLnBrk="1" hangingPunct="1">
              <a:buClrTx/>
            </a:pPr>
            <a:r>
              <a:rPr lang="en-US" smtClean="0"/>
              <a:t>Gồm:</a:t>
            </a:r>
          </a:p>
          <a:p>
            <a:pPr lvl="1" eaLnBrk="1" hangingPunct="1">
              <a:buClrTx/>
            </a:pPr>
            <a:r>
              <a:rPr lang="en-US" smtClean="0"/>
              <a:t>SqlCommand: cho phép thực thi câu truy vấn với SQL .Net Framework Data Provider.</a:t>
            </a:r>
          </a:p>
          <a:p>
            <a:pPr lvl="1" eaLnBrk="1" hangingPunct="1">
              <a:buClrTx/>
            </a:pPr>
            <a:r>
              <a:rPr lang="en-US" smtClean="0"/>
              <a:t>OleDbCommand: cho phép thực thi câu truy vấn với OleDb .Net Framework Data Provider.</a:t>
            </a:r>
          </a:p>
          <a:p>
            <a:pPr eaLnBrk="1" hangingPunct="1">
              <a:buClrTx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23507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305800" cy="502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ClrTx/>
            </a:pPr>
            <a:r>
              <a:rPr lang="en-US" b="1" smtClean="0"/>
              <a:t>Thuộc tính</a:t>
            </a:r>
          </a:p>
          <a:p>
            <a:pPr lvl="1" eaLnBrk="1" hangingPunct="1">
              <a:buClrTx/>
            </a:pPr>
            <a:r>
              <a:rPr lang="en-US" sz="2200" b="1" smtClean="0"/>
              <a:t>CommandText</a:t>
            </a:r>
            <a:r>
              <a:rPr lang="en-US" sz="2200" smtClean="0"/>
              <a:t>: là chuỗi thể hiện câu truy vấn hoặc tên của 1 stored procedure hay tên 1 bảng.</a:t>
            </a:r>
          </a:p>
          <a:p>
            <a:pPr lvl="1" eaLnBrk="1" hangingPunct="1">
              <a:buClrTx/>
            </a:pPr>
            <a:r>
              <a:rPr lang="en-US" sz="2200" b="1" smtClean="0"/>
              <a:t>CommandType</a:t>
            </a:r>
            <a:r>
              <a:rPr lang="en-US" sz="2200" smtClean="0"/>
              <a:t>: loại của đối tượng Command (</a:t>
            </a:r>
            <a:r>
              <a:rPr lang="en-US" sz="2200" smtClean="0">
                <a:solidFill>
                  <a:srgbClr val="FF0000"/>
                </a:solidFill>
              </a:rPr>
              <a:t>StoredProcedure, TableDirect, Text</a:t>
            </a:r>
            <a:r>
              <a:rPr lang="en-US" sz="2200" smtClean="0"/>
              <a:t>).</a:t>
            </a:r>
          </a:p>
          <a:p>
            <a:pPr lvl="1" eaLnBrk="1" hangingPunct="1">
              <a:buClrTx/>
            </a:pPr>
            <a:r>
              <a:rPr lang="en-US" sz="2200" b="1" smtClean="0"/>
              <a:t>Connection: </a:t>
            </a:r>
            <a:r>
              <a:rPr lang="en-US" sz="2200" smtClean="0"/>
              <a:t>đối tượng Connection đến 1 cơ sở dữ liệu.</a:t>
            </a:r>
          </a:p>
          <a:p>
            <a:pPr eaLnBrk="1" hangingPunct="1">
              <a:buClrTx/>
            </a:pPr>
            <a:r>
              <a:rPr lang="en-US" b="1" smtClean="0"/>
              <a:t>Phương thức</a:t>
            </a:r>
          </a:p>
          <a:p>
            <a:pPr lvl="1" eaLnBrk="1" hangingPunct="1">
              <a:buClrTx/>
            </a:pPr>
            <a:r>
              <a:rPr lang="en-US" sz="2200" b="1" smtClean="0"/>
              <a:t>ExecuteNonQuery(): </a:t>
            </a:r>
            <a:r>
              <a:rPr lang="en-US" sz="2200" smtClean="0"/>
              <a:t>thực thi câu truy vấn hành động (Insert, Update, Delete)</a:t>
            </a:r>
          </a:p>
          <a:p>
            <a:pPr lvl="1" eaLnBrk="1" hangingPunct="1">
              <a:buClrTx/>
            </a:pPr>
            <a:r>
              <a:rPr lang="en-US" sz="2200" b="1" smtClean="0"/>
              <a:t>ExecuteReader(): </a:t>
            </a:r>
            <a:r>
              <a:rPr lang="en-US" sz="2200" smtClean="0"/>
              <a:t>thực thi câu truy vấn dạng Select; kết quả trả về là 1 đối tượng DataReader.</a:t>
            </a:r>
          </a:p>
          <a:p>
            <a:pPr lvl="1" eaLnBrk="1" hangingPunct="1">
              <a:buClrTx/>
            </a:pPr>
            <a:r>
              <a:rPr lang="en-US" sz="2200" b="1" smtClean="0"/>
              <a:t>ExecuteScalar()</a:t>
            </a:r>
            <a:r>
              <a:rPr lang="en-US" sz="2200" smtClean="0"/>
              <a:t>: thực thi câu truy vấn dạng Select với kết quả của câu truy vấn là 1 giá trị đơn.</a:t>
            </a:r>
          </a:p>
          <a:p>
            <a:pPr eaLnBrk="1" hangingPunct="1">
              <a:buClrTx/>
            </a:pPr>
            <a:endParaRPr lang="en-US" smtClean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Đối tượng Command</a:t>
            </a:r>
          </a:p>
        </p:txBody>
      </p:sp>
    </p:spTree>
    <p:extLst>
      <p:ext uri="{BB962C8B-B14F-4D97-AF65-F5344CB8AC3E}">
        <p14:creationId xmlns:p14="http://schemas.microsoft.com/office/powerpoint/2010/main" val="37651431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6494" b="5194"/>
          <a:stretch>
            <a:fillRect/>
          </a:stretch>
        </p:blipFill>
        <p:spPr bwMode="auto">
          <a:xfrm>
            <a:off x="12357" y="8382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17449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" t="10390" b="3896"/>
          <a:stretch>
            <a:fillRect/>
          </a:stretch>
        </p:blipFill>
        <p:spPr bwMode="auto">
          <a:xfrm>
            <a:off x="228600" y="91440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44341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5" y="685800"/>
            <a:ext cx="777240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2471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8077200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63808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Parameters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305800" cy="5029200"/>
          </a:xfrm>
        </p:spPr>
        <p:txBody>
          <a:bodyPr/>
          <a:lstStyle/>
          <a:p>
            <a:pPr eaLnBrk="1" hangingPunct="1">
              <a:buClrTx/>
            </a:pPr>
            <a:r>
              <a:rPr lang="en-US" b="1" smtClean="0"/>
              <a:t>Vấn đề</a:t>
            </a:r>
            <a:r>
              <a:rPr lang="en-US" smtClean="0"/>
              <a:t>: Câu truy vấn được thực hiện dựa trên những giá trị được nhập từ bàn phím.</a:t>
            </a:r>
          </a:p>
          <a:p>
            <a:pPr eaLnBrk="1" hangingPunct="1">
              <a:buClrTx/>
            </a:pPr>
            <a:r>
              <a:rPr lang="en-US" b="1" smtClean="0"/>
              <a:t>Giải pháp</a:t>
            </a:r>
            <a:r>
              <a:rPr lang="en-US" smtClean="0"/>
              <a:t>:</a:t>
            </a:r>
          </a:p>
          <a:p>
            <a:pPr lvl="1" eaLnBrk="1" hangingPunct="1">
              <a:buClrTx/>
            </a:pPr>
            <a:r>
              <a:rPr lang="en-US" smtClean="0"/>
              <a:t>Viết câu truy vấn dạng chuỗi trực tiếp</a:t>
            </a:r>
          </a:p>
          <a:p>
            <a:pPr lvl="1" eaLnBrk="1" hangingPunct="1">
              <a:buClrTx/>
            </a:pPr>
            <a:r>
              <a:rPr lang="en-US" smtClean="0"/>
              <a:t>Lớp Parameter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7543800" cy="14684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83495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5029200"/>
          </a:xfrm>
        </p:spPr>
        <p:txBody>
          <a:bodyPr/>
          <a:lstStyle/>
          <a:p>
            <a:pPr eaLnBrk="1" hangingPunct="1"/>
            <a:r>
              <a:rPr lang="en-US" smtClean="0"/>
              <a:t>Viết câu truy vấn dạng chuỗi trực tiếp</a:t>
            </a:r>
          </a:p>
          <a:p>
            <a:pPr lvl="1" eaLnBrk="1" hangingPunct="1"/>
            <a:r>
              <a:rPr lang="en-US" smtClean="0"/>
              <a:t>Ví dụ:</a:t>
            </a:r>
          </a:p>
          <a:p>
            <a:pPr lvl="1" eaLnBrk="1" hangingPunct="1"/>
            <a:endParaRPr lang="en-US" smtClean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543800" cy="14684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5362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Trình bày được cấu trúc ADO.NET</a:t>
            </a:r>
          </a:p>
          <a:p>
            <a:r>
              <a:rPr lang="en-US" smtClean="0"/>
              <a:t>Vận dụng được kết nối với cơ sở dữ liệu và đọc được dữ liệu </a:t>
            </a:r>
          </a:p>
          <a:p>
            <a:r>
              <a:rPr lang="en-US" smtClean="0"/>
              <a:t>Vận dụng được các đối tượng trong ADO.NET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04C9E0-4C9E-4F5C-9C3D-B18B6E81CDF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229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990600"/>
            <a:ext cx="8610600" cy="5029200"/>
          </a:xfrm>
        </p:spPr>
        <p:txBody>
          <a:bodyPr/>
          <a:lstStyle/>
          <a:p>
            <a:pPr eaLnBrk="1" hangingPunct="1">
              <a:buClrTx/>
            </a:pPr>
            <a:r>
              <a:rPr lang="en-US" smtClean="0"/>
              <a:t>Lớp Parameter</a:t>
            </a:r>
          </a:p>
          <a:p>
            <a:pPr lvl="1" eaLnBrk="1" hangingPunct="1">
              <a:buClrTx/>
            </a:pPr>
            <a:r>
              <a:rPr lang="en-US" smtClean="0"/>
              <a:t>1 đối tượng Parameter là 1 tham số được truyền vào khi thực hiện 1 câu truy vấn hoặc 1 stored procedure thông qua 1 đối tượng Command.</a:t>
            </a:r>
          </a:p>
          <a:p>
            <a:pPr lvl="1" eaLnBrk="1" hangingPunct="1">
              <a:buClrTx/>
            </a:pPr>
            <a:r>
              <a:rPr lang="en-US" smtClean="0"/>
              <a:t>Gồm:</a:t>
            </a:r>
          </a:p>
          <a:p>
            <a:pPr lvl="2" eaLnBrk="1" hangingPunct="1">
              <a:buClrTx/>
            </a:pPr>
            <a:r>
              <a:rPr lang="en-US" smtClean="0"/>
              <a:t>Lớp SqlParameter: tham số với SQL .Net Framework Data Provider.</a:t>
            </a:r>
          </a:p>
          <a:p>
            <a:pPr lvl="2" eaLnBrk="1" hangingPunct="1">
              <a:buClrTx/>
            </a:pPr>
            <a:r>
              <a:rPr lang="en-US" smtClean="0"/>
              <a:t>Lớp OleDbParameter: tham số với OleDb .Net Framework Data Provider</a:t>
            </a:r>
          </a:p>
          <a:p>
            <a:pPr eaLnBrk="1" hangingPunct="1">
              <a:buClrTx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223096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915400" cy="5334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Lớp Parameter</a:t>
            </a:r>
            <a:endParaRPr lang="en-US" b="1" smtClean="0"/>
          </a:p>
          <a:p>
            <a:pPr lvl="1" eaLnBrk="1" hangingPunct="1"/>
            <a:r>
              <a:rPr lang="en-US" b="1" smtClean="0"/>
              <a:t>Thuộc tính</a:t>
            </a:r>
          </a:p>
          <a:p>
            <a:pPr lvl="2" eaLnBrk="1" hangingPunct="1">
              <a:buClrTx/>
              <a:buFont typeface="Wingdings" pitchFamily="2" charset="2"/>
              <a:buChar char="§"/>
            </a:pPr>
            <a:r>
              <a:rPr lang="en-US" smtClean="0"/>
              <a:t>ParameterName: tên tham số.</a:t>
            </a:r>
          </a:p>
          <a:p>
            <a:pPr lvl="2" eaLnBrk="1" hangingPunct="1">
              <a:buClrTx/>
              <a:buFont typeface="Wingdings" pitchFamily="2" charset="2"/>
              <a:buChar char="§"/>
            </a:pPr>
            <a:r>
              <a:rPr lang="en-US" smtClean="0"/>
              <a:t>DbType: Kiểu tham số</a:t>
            </a:r>
          </a:p>
          <a:p>
            <a:pPr lvl="2" eaLnBrk="1" hangingPunct="1">
              <a:buClrTx/>
              <a:buFont typeface="Wingdings" pitchFamily="2" charset="2"/>
              <a:buChar char="§"/>
            </a:pPr>
            <a:r>
              <a:rPr lang="en-US" smtClean="0"/>
              <a:t>Value: Giá trị của tham số</a:t>
            </a:r>
          </a:p>
          <a:p>
            <a:pPr lvl="1" eaLnBrk="1" hangingPunct="1"/>
            <a:r>
              <a:rPr lang="en-US" b="1" smtClean="0"/>
              <a:t>Phương thức xây dựng</a:t>
            </a:r>
          </a:p>
          <a:p>
            <a:pPr lvl="2" eaLnBrk="1" hangingPunct="1">
              <a:buClrTx/>
              <a:buFont typeface="Wingdings" pitchFamily="2" charset="2"/>
              <a:buChar char="§"/>
            </a:pPr>
            <a:r>
              <a:rPr lang="en-US" smtClean="0"/>
              <a:t>SqlParameter(string, SqlDbType)</a:t>
            </a:r>
          </a:p>
          <a:p>
            <a:pPr lvl="2" eaLnBrk="1" hangingPunct="1">
              <a:buClrTx/>
              <a:buFont typeface="Wingdings" pitchFamily="2" charset="2"/>
              <a:buChar char="§"/>
            </a:pPr>
            <a:r>
              <a:rPr lang="en-US" smtClean="0"/>
              <a:t>OleDbParameter(string, OleDbType)</a:t>
            </a:r>
          </a:p>
          <a:p>
            <a:pPr lvl="1" eaLnBrk="1" hangingPunct="1">
              <a:buClrTx/>
              <a:buFont typeface="Wingdings" pitchFamily="2" charset="2"/>
              <a:buChar char="§"/>
            </a:pPr>
            <a:r>
              <a:rPr lang="en-US" smtClean="0"/>
              <a:t>		</a:t>
            </a:r>
            <a:r>
              <a:rPr lang="en-US" sz="2400" smtClean="0"/>
              <a:t>Định nghĩa 1 tham số với tên và kiểu thích hợp</a:t>
            </a:r>
          </a:p>
          <a:p>
            <a:pPr lvl="1" eaLnBrk="1" hangingPunct="1">
              <a:buClrTx/>
            </a:pPr>
            <a:r>
              <a:rPr lang="en-US" smtClean="0"/>
              <a:t>Một tham số sau khi định nghĩa sẽ được thêm vào tập hợp Parameters của 1 đối tượng Command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643339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762000"/>
            <a:ext cx="8305800" cy="502920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§"/>
            </a:pPr>
            <a:r>
              <a:rPr lang="en-US" smtClean="0"/>
              <a:t>Lớp Parameter</a:t>
            </a:r>
          </a:p>
          <a:p>
            <a:pPr lvl="1" eaLnBrk="1" hangingPunct="1">
              <a:buClrTx/>
              <a:buFont typeface="Wingdings" pitchFamily="2" charset="2"/>
              <a:buChar char="§"/>
            </a:pPr>
            <a:r>
              <a:rPr lang="en-US" smtClean="0"/>
              <a:t>Ví dụ: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968500"/>
            <a:ext cx="8001000" cy="451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36856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5029200"/>
          </a:xfrm>
        </p:spPr>
        <p:txBody>
          <a:bodyPr/>
          <a:lstStyle/>
          <a:p>
            <a:pPr eaLnBrk="1" hangingPunct="1">
              <a:buClrTx/>
            </a:pPr>
            <a:r>
              <a:rPr lang="en-US" smtClean="0"/>
              <a:t>Thuộc tính CommandText của đối tượng Command là tên của </a:t>
            </a:r>
            <a:r>
              <a:rPr lang="en-US" smtClean="0">
                <a:solidFill>
                  <a:srgbClr val="FF0000"/>
                </a:solidFill>
              </a:rPr>
              <a:t>stored procedure</a:t>
            </a:r>
            <a:r>
              <a:rPr lang="en-US" smtClean="0"/>
              <a:t>.</a:t>
            </a:r>
          </a:p>
          <a:p>
            <a:pPr eaLnBrk="1" hangingPunct="1">
              <a:buClrTx/>
            </a:pPr>
            <a:r>
              <a:rPr lang="en-US" smtClean="0"/>
              <a:t>Thuộc tính CommandType là </a:t>
            </a:r>
            <a:r>
              <a:rPr lang="en-US" smtClean="0">
                <a:solidFill>
                  <a:srgbClr val="FF0000"/>
                </a:solidFill>
              </a:rPr>
              <a:t>StoredProcedure</a:t>
            </a:r>
          </a:p>
          <a:p>
            <a:pPr eaLnBrk="1" hangingPunct="1">
              <a:buClrTx/>
            </a:pPr>
            <a:r>
              <a:rPr lang="en-US" smtClean="0"/>
              <a:t>Dùng lớp Parameter để định nghĩa các tham số.</a:t>
            </a:r>
          </a:p>
          <a:p>
            <a:pPr eaLnBrk="1" hangingPunct="1">
              <a:buClrTx/>
            </a:pPr>
            <a:r>
              <a:rPr lang="en-US" smtClean="0"/>
              <a:t>Thêm các tham số vào tập hợp Parameters của đối tượng Command.</a:t>
            </a:r>
          </a:p>
          <a:p>
            <a:pPr eaLnBrk="1" hangingPunct="1">
              <a:buClrTx/>
            </a:pPr>
            <a:r>
              <a:rPr lang="en-US" smtClean="0"/>
              <a:t>Thực thi câu truy vấn</a:t>
            </a:r>
          </a:p>
          <a:p>
            <a:pPr eaLnBrk="1" hangingPunct="1">
              <a:buClrTx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620315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sử dụng procedure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305800" cy="2362200"/>
          </a:xfrm>
        </p:spPr>
        <p:txBody>
          <a:bodyPr/>
          <a:lstStyle/>
          <a:p>
            <a:pPr eaLnBrk="1" hangingPunct="1">
              <a:buClrTx/>
            </a:pPr>
            <a:r>
              <a:rPr lang="en-US" sz="2400" smtClean="0"/>
              <a:t>Giả sử ta có 1 stored procedure sau:</a:t>
            </a:r>
          </a:p>
          <a:p>
            <a:pPr lvl="1" eaLnBrk="1" hangingPunct="1">
              <a:buClrTx/>
            </a:pPr>
            <a:r>
              <a:rPr lang="en-US" sz="2000" smtClean="0"/>
              <a:t>CREATE PROCEDURE </a:t>
            </a:r>
            <a:r>
              <a:rPr lang="en-US" sz="2000" b="1" smtClean="0"/>
              <a:t>SPPUBLISHER</a:t>
            </a:r>
          </a:p>
          <a:p>
            <a:pPr lvl="1" eaLnBrk="1" hangingPunct="1">
              <a:buClrTx/>
            </a:pPr>
            <a:r>
              <a:rPr lang="en-US" sz="2000" smtClean="0"/>
              <a:t>  AS</a:t>
            </a:r>
          </a:p>
          <a:p>
            <a:pPr lvl="1" eaLnBrk="1" hangingPunct="1">
              <a:buClrTx/>
            </a:pPr>
            <a:r>
              <a:rPr lang="en-US" sz="2000" smtClean="0"/>
              <a:t>  SELECT * FROM tblEbooks</a:t>
            </a:r>
          </a:p>
          <a:p>
            <a:pPr lvl="1" eaLnBrk="1" hangingPunct="1">
              <a:buClrTx/>
            </a:pPr>
            <a:r>
              <a:rPr lang="en-US" sz="2000" smtClean="0"/>
              <a:t>  GO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35" y="2933700"/>
            <a:ext cx="6030912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57540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/>
          <a:lstStyle/>
          <a:p>
            <a:pPr eaLnBrk="1" hangingPunct="1"/>
            <a:r>
              <a:rPr lang="en-US" smtClean="0"/>
              <a:t>Giả sử ta có 1 stored procedure có tham số như sau: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smtClean="0"/>
              <a:t>CREATE PROCEDURE </a:t>
            </a:r>
            <a:r>
              <a:rPr lang="en-US" smtClean="0">
                <a:solidFill>
                  <a:srgbClr val="FF0000"/>
                </a:solidFill>
              </a:rPr>
              <a:t>SPBooks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smtClean="0"/>
              <a:t>  @bookTitle VARCHAR(20)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smtClean="0"/>
              <a:t>  AS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smtClean="0"/>
              <a:t>  SELECT publisherName FROM tblEbooks WHERE bookTitle = @bookTitle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smtClean="0"/>
              <a:t>  GO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sử dụng procedure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0529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199"/>
            <a:ext cx="698817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sử dụng procedure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9875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A01D3-9CA2-4547-BD7F-3B7A5DCCA822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Đối tượng </a:t>
            </a:r>
            <a:r>
              <a:rPr lang="en-US" smtClean="0"/>
              <a:t>Dataset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305800" cy="502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ClrTx/>
            </a:pPr>
            <a:r>
              <a:rPr lang="en-US" sz="2600" smtClean="0"/>
              <a:t>Đối tượng thuộc lớp DataReader chứa luồng dữ liệu chỉ đọc là kết quả của việc thực thi câu truy vấn dạng Select.</a:t>
            </a:r>
          </a:p>
          <a:p>
            <a:pPr lvl="1" eaLnBrk="1" hangingPunct="1">
              <a:buClrTx/>
            </a:pPr>
            <a:r>
              <a:rPr lang="en-US" sz="2200" smtClean="0"/>
              <a:t>Luồng dữ liệu này chỉ cho phép truy xuất 1 chiều (từ đầu đến cuối - forward only).</a:t>
            </a:r>
          </a:p>
          <a:p>
            <a:pPr eaLnBrk="1" hangingPunct="1">
              <a:buClrTx/>
            </a:pPr>
            <a:r>
              <a:rPr lang="en-US" sz="2600" smtClean="0"/>
              <a:t>1 đối tượng DataReader được tạo ra khi phương thức ExecuteReader() của 1 đối tượng Command được gọi thực hiện.</a:t>
            </a:r>
          </a:p>
          <a:p>
            <a:pPr eaLnBrk="1" hangingPunct="1">
              <a:buClrTx/>
            </a:pPr>
            <a:r>
              <a:rPr lang="en-US" sz="2600" smtClean="0"/>
              <a:t>Gồm:</a:t>
            </a:r>
          </a:p>
          <a:p>
            <a:pPr lvl="1" eaLnBrk="1" hangingPunct="1">
              <a:buClrTx/>
            </a:pPr>
            <a:r>
              <a:rPr lang="en-US" sz="2200" smtClean="0"/>
              <a:t>Lớp SqlDataReader: đọc dữ liệu với SQL .Net Framework Provider</a:t>
            </a:r>
          </a:p>
          <a:p>
            <a:pPr lvl="1" eaLnBrk="1" hangingPunct="1">
              <a:buClrTx/>
            </a:pPr>
            <a:r>
              <a:rPr lang="en-US" sz="2200" smtClean="0"/>
              <a:t>Lớp OleDbDataReader: đọc dữ liệu với OleDb .Net Framework Provider</a:t>
            </a:r>
          </a:p>
          <a:p>
            <a:pPr eaLnBrk="1" hangingPunct="1">
              <a:buClrTx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41578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305800" cy="5029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ClrTx/>
            </a:pPr>
            <a:r>
              <a:rPr lang="en-US" sz="2600" b="1" smtClean="0"/>
              <a:t>Thuộc tính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smtClean="0"/>
              <a:t>HasRows: xác định đối tượng DataReader còn trả về kết quả nữa (true) hay không (false)?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en-US" sz="2600" b="1" smtClean="0"/>
              <a:t>Phương thức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smtClean="0"/>
              <a:t>Close: đóng lại đối tượng DataReader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smtClean="0"/>
              <a:t>Read: di chuyển đến mẩu tin kế tiếp, kết quả trả về là true nếu di chuyển thành công, ngược lại false.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smtClean="0"/>
              <a:t>GetBoolean: trả về giá trị của cột chỉ định như là 1 giá trị kiểu bool.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smtClean="0"/>
              <a:t>GetDateTime: trả về giá trị của cột chỉ định như là 1 giá trị kiểu DateTime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smtClean="0"/>
              <a:t>GetInt32: trả về giá trị của cột chỉ định như là 1 giá trị kiểu int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smtClean="0"/>
              <a:t>GetString: trả về giá trị của cột chỉ định như là 1 giá trị kiểu string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smtClean="0"/>
              <a:t>GetValue: trả về giá trị của cột chỉ định</a:t>
            </a:r>
          </a:p>
          <a:p>
            <a:pPr eaLnBrk="1" hangingPunct="1">
              <a:lnSpc>
                <a:spcPct val="90000"/>
              </a:lnSpc>
              <a:buClrTx/>
            </a:pPr>
            <a:endParaRPr lang="en-US" smtClean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Đối tượng </a:t>
            </a:r>
            <a:r>
              <a:rPr lang="en-US" smtClean="0"/>
              <a:t>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4027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5029200"/>
          </a:xfrm>
        </p:spPr>
        <p:txBody>
          <a:bodyPr/>
          <a:lstStyle/>
          <a:p>
            <a:pPr eaLnBrk="1" hangingPunct="1">
              <a:buClrTx/>
            </a:pPr>
            <a:r>
              <a:rPr lang="en-US" smtClean="0"/>
              <a:t>Ví dụ: Hiển thị ngày sinh của những sinh viên có phái là nam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382000" cy="297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Đối tượng </a:t>
            </a:r>
            <a:r>
              <a:rPr lang="en-US" smtClean="0"/>
              <a:t>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31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ADO.NET</a:t>
            </a:r>
          </a:p>
          <a:p>
            <a:r>
              <a:rPr lang="en-US" smtClean="0"/>
              <a:t>Kết nối với cơ sở dữ liệu và đọc dữ liệu</a:t>
            </a:r>
          </a:p>
          <a:p>
            <a:r>
              <a:rPr lang="en-US" smtClean="0"/>
              <a:t>Đối tượng Command</a:t>
            </a:r>
          </a:p>
          <a:p>
            <a:r>
              <a:rPr lang="en-US" smtClean="0"/>
              <a:t>Đối tượng Dataset</a:t>
            </a:r>
          </a:p>
          <a:p>
            <a:r>
              <a:rPr lang="en-US" smtClean="0"/>
              <a:t>Xử lý mô hình ngắt kết nối</a:t>
            </a:r>
          </a:p>
          <a:p>
            <a:r>
              <a:rPr lang="en-US" smtClean="0"/>
              <a:t>Bài tập áp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5B14F2-2D03-4BD0-9AA0-2AB9C6627FC2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0586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304800" y="1447800"/>
            <a:ext cx="8305800" cy="4724400"/>
            <a:chOff x="304800" y="1447800"/>
            <a:chExt cx="8305800" cy="4724400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219200" y="1447800"/>
              <a:ext cx="7391400" cy="1600200"/>
              <a:chOff x="816" y="1680"/>
              <a:chExt cx="4656" cy="1008"/>
            </a:xfrm>
          </p:grpSpPr>
          <p:sp>
            <p:nvSpPr>
              <p:cNvPr id="27" name="AutoShape 5"/>
              <p:cNvSpPr>
                <a:spLocks noChangeArrowheads="1"/>
              </p:cNvSpPr>
              <p:nvPr/>
            </p:nvSpPr>
            <p:spPr bwMode="auto">
              <a:xfrm>
                <a:off x="4560" y="1689"/>
                <a:ext cx="480" cy="672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4320" y="2457"/>
                <a:ext cx="11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latin typeface="Arial" charset="0"/>
                    <a:cs typeface="Arial" charset="0"/>
                  </a:rPr>
                  <a:t>Data Source</a:t>
                </a:r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816" y="1680"/>
                <a:ext cx="768" cy="91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latin typeface="Arial" charset="0"/>
                    <a:cs typeface="Arial" charset="0"/>
                  </a:rPr>
                  <a:t>DataSet</a:t>
                </a:r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2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 Box 9"/>
              <p:cNvSpPr txBox="1">
                <a:spLocks noChangeArrowheads="1"/>
              </p:cNvSpPr>
              <p:nvPr/>
            </p:nvSpPr>
            <p:spPr bwMode="auto">
              <a:xfrm>
                <a:off x="2544" y="1833"/>
                <a:ext cx="11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latin typeface="Arial" charset="0"/>
                    <a:cs typeface="Arial" charset="0"/>
                  </a:rPr>
                  <a:t>Ánh xạ</a:t>
                </a:r>
              </a:p>
            </p:txBody>
          </p:sp>
        </p:grp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304800" y="2286000"/>
              <a:ext cx="4800600" cy="3886200"/>
              <a:chOff x="1200" y="960"/>
              <a:chExt cx="3456" cy="2832"/>
            </a:xfrm>
          </p:grpSpPr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1200" y="960"/>
                <a:ext cx="3456" cy="283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DataSet</a:t>
                </a:r>
              </a:p>
            </p:txBody>
          </p:sp>
          <p:sp>
            <p:nvSpPr>
              <p:cNvPr id="11" name="AutoShape 12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960" cy="384"/>
              </a:xfrm>
              <a:prstGeom prst="flowChartDocumen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13"/>
              <p:cNvSpPr>
                <a:spLocks noChangeArrowheads="1"/>
              </p:cNvSpPr>
              <p:nvPr/>
            </p:nvSpPr>
            <p:spPr bwMode="auto">
              <a:xfrm>
                <a:off x="2544" y="1296"/>
                <a:ext cx="2016" cy="1632"/>
              </a:xfrm>
              <a:prstGeom prst="flowChartDocumen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14"/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2016" cy="1632"/>
              </a:xfrm>
              <a:prstGeom prst="flowChartDocumen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15"/>
              <p:cNvSpPr>
                <a:spLocks noChangeArrowheads="1"/>
              </p:cNvSpPr>
              <p:nvPr/>
            </p:nvSpPr>
            <p:spPr bwMode="auto">
              <a:xfrm>
                <a:off x="2448" y="1392"/>
                <a:ext cx="2016" cy="1632"/>
              </a:xfrm>
              <a:prstGeom prst="flowChartDocumen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DataTable</a:t>
                </a: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2544" y="1776"/>
                <a:ext cx="720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Columns</a:t>
                </a:r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720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Rows</a:t>
                </a:r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AutoShape 20"/>
              <p:cNvSpPr>
                <a:spLocks noChangeArrowheads="1"/>
              </p:cNvSpPr>
              <p:nvPr/>
            </p:nvSpPr>
            <p:spPr bwMode="auto">
              <a:xfrm>
                <a:off x="3504" y="1680"/>
                <a:ext cx="864" cy="432"/>
              </a:xfrm>
              <a:prstGeom prst="flowChartMultidocumen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DataColumn</a:t>
                </a:r>
              </a:p>
            </p:txBody>
          </p:sp>
          <p:sp>
            <p:nvSpPr>
              <p:cNvPr id="20" name="AutoShape 21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864" cy="432"/>
              </a:xfrm>
              <a:prstGeom prst="flowChartMultidocumen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DataRow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816" cy="288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Tables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296" y="3312"/>
                <a:ext cx="816" cy="288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Relations</a:t>
                </a:r>
              </a:p>
            </p:txBody>
          </p:sp>
          <p:sp>
            <p:nvSpPr>
              <p:cNvPr id="23" name="AutoShape 24"/>
              <p:cNvSpPr>
                <a:spLocks noChangeArrowheads="1"/>
              </p:cNvSpPr>
              <p:nvPr/>
            </p:nvSpPr>
            <p:spPr bwMode="auto">
              <a:xfrm>
                <a:off x="2496" y="3264"/>
                <a:ext cx="960" cy="384"/>
              </a:xfrm>
              <a:prstGeom prst="flowChartDocumen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25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1008" cy="384"/>
              </a:xfrm>
              <a:prstGeom prst="flowChartDocumen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DataRelation</a:t>
                </a: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2112" y="3456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Đối tượng </a:t>
            </a:r>
            <a:r>
              <a:rPr lang="en-US" smtClean="0"/>
              <a:t>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3953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5800" cy="5029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ClrTx/>
            </a:pPr>
            <a:r>
              <a:rPr lang="en-US" sz="2400" smtClean="0"/>
              <a:t>DataTable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b="1" smtClean="0"/>
              <a:t>TableName</a:t>
            </a:r>
            <a:r>
              <a:rPr lang="en-US" sz="2200" smtClean="0"/>
              <a:t>: tên bảng.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b="1" smtClean="0"/>
              <a:t>Columns</a:t>
            </a:r>
            <a:r>
              <a:rPr lang="en-US" sz="2200" smtClean="0"/>
              <a:t>: danh sách các cột (DataColumn).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b="1" smtClean="0"/>
              <a:t>Rows: </a:t>
            </a:r>
            <a:r>
              <a:rPr lang="en-US" sz="2200" smtClean="0"/>
              <a:t>danh sách các mẫu tin (DataRow).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b="1" smtClean="0"/>
              <a:t>PrimaryKey</a:t>
            </a:r>
            <a:r>
              <a:rPr lang="en-US" sz="2200" smtClean="0"/>
              <a:t>: danh sách các cột làm khóa chính (DataColumn).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b="1" smtClean="0"/>
              <a:t>NewRow(): </a:t>
            </a:r>
            <a:r>
              <a:rPr lang="en-US" sz="2200" smtClean="0"/>
              <a:t>tạo một mẫu tin mới.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en-US" sz="2400" smtClean="0"/>
              <a:t>DataColumn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b="1" smtClean="0"/>
              <a:t>ColumnName</a:t>
            </a:r>
            <a:r>
              <a:rPr lang="en-US" sz="2200" smtClean="0"/>
              <a:t>: tên cột.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b="1" smtClean="0"/>
              <a:t>DataType: </a:t>
            </a:r>
            <a:r>
              <a:rPr lang="en-US" sz="2200" smtClean="0"/>
              <a:t>kiểu dữ liệu cột.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en-US" sz="2400" smtClean="0"/>
              <a:t>DataRow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b="1" smtClean="0"/>
              <a:t>RowState: </a:t>
            </a:r>
            <a:r>
              <a:rPr lang="en-US" sz="2200" smtClean="0"/>
              <a:t>trạng thái của mẫu tin (Added, Modified, Deleted, Unchanged…).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smtClean="0"/>
              <a:t>Toán tử </a:t>
            </a:r>
            <a:r>
              <a:rPr lang="en-US" sz="2200" b="1" smtClean="0"/>
              <a:t>[ i ]: </a:t>
            </a:r>
            <a:r>
              <a:rPr lang="en-US" sz="2200" smtClean="0"/>
              <a:t>truy xuất đến cột i của mẫu tin.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b="1" smtClean="0"/>
              <a:t>Delete(): </a:t>
            </a:r>
            <a:r>
              <a:rPr lang="en-US" sz="2200" smtClean="0"/>
              <a:t>đánh dấu xóa mẫu tin.</a:t>
            </a:r>
          </a:p>
          <a:p>
            <a:pPr eaLnBrk="1" hangingPunct="1">
              <a:lnSpc>
                <a:spcPct val="90000"/>
              </a:lnSpc>
              <a:buClrTx/>
            </a:pPr>
            <a:endParaRPr lang="en-US" smtClean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Đối tượng </a:t>
            </a:r>
            <a:r>
              <a:rPr lang="en-US" smtClean="0"/>
              <a:t>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4175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</a:pPr>
            <a:r>
              <a:rPr lang="en-US" sz="2400" smtClean="0"/>
              <a:t>Một DataTable là một bảng trong 1 DataSet (1 bảng trong bộ nhớ của cơ sở dữ liệu quan hệ).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en-US" sz="2400" smtClean="0"/>
              <a:t>Thuộc tính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400" smtClean="0"/>
              <a:t>T</a:t>
            </a:r>
            <a:r>
              <a:rPr lang="en-US" sz="2400" b="1" smtClean="0"/>
              <a:t>ableName</a:t>
            </a:r>
            <a:r>
              <a:rPr lang="en-US" sz="2400" smtClean="0"/>
              <a:t>: tên bảng.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400" b="1" smtClean="0"/>
              <a:t>Columns</a:t>
            </a:r>
            <a:r>
              <a:rPr lang="en-US" sz="2400" smtClean="0"/>
              <a:t>: danh sách các cột (DataColumn).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400" b="1" smtClean="0"/>
              <a:t>Rows</a:t>
            </a:r>
            <a:r>
              <a:rPr lang="en-US" sz="2400" smtClean="0"/>
              <a:t>: danh sách các mẫu tin (DataRow).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400" b="1" smtClean="0"/>
              <a:t>PrimaryKey</a:t>
            </a:r>
            <a:r>
              <a:rPr lang="en-US" sz="2400" smtClean="0"/>
              <a:t>: danh sách các cột làm khóa chính (DataColumn).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400" b="1" smtClean="0"/>
              <a:t>Constraints: </a:t>
            </a:r>
            <a:r>
              <a:rPr lang="en-US" sz="2400" smtClean="0"/>
              <a:t>các contraints của 1 DataTable.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en-US" sz="2400" smtClean="0"/>
              <a:t>Phương thức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400" b="1" smtClean="0"/>
              <a:t>NewRow(): </a:t>
            </a:r>
            <a:r>
              <a:rPr lang="en-US" sz="2400" smtClean="0"/>
              <a:t>tạo một mẫu tin mới.</a:t>
            </a:r>
          </a:p>
          <a:p>
            <a:pPr lvl="1" eaLnBrk="1" hangingPunct="1">
              <a:lnSpc>
                <a:spcPct val="90000"/>
              </a:lnSpc>
              <a:buClrTx/>
            </a:pPr>
            <a:endParaRPr lang="en-US" sz="2400" smtClean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Đối tượng </a:t>
            </a:r>
            <a:r>
              <a:rPr lang="en-US" smtClean="0"/>
              <a:t>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3363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5029200"/>
          </a:xfrm>
        </p:spPr>
        <p:txBody>
          <a:bodyPr/>
          <a:lstStyle/>
          <a:p>
            <a:pPr eaLnBrk="1" hangingPunct="1">
              <a:buClrTx/>
            </a:pPr>
            <a:r>
              <a:rPr lang="en-US" smtClean="0"/>
              <a:t>Một DataColumn là 1 cột của 1 DataTable trong 1 DataSet.</a:t>
            </a:r>
          </a:p>
          <a:p>
            <a:pPr eaLnBrk="1" hangingPunct="1">
              <a:buClrTx/>
            </a:pPr>
            <a:r>
              <a:rPr lang="en-US" b="1" smtClean="0"/>
              <a:t>Thuộc tính</a:t>
            </a:r>
          </a:p>
          <a:p>
            <a:pPr lvl="1" eaLnBrk="1" hangingPunct="1">
              <a:buClrTx/>
            </a:pPr>
            <a:r>
              <a:rPr lang="en-US" b="1" smtClean="0"/>
              <a:t>ColumnName: </a:t>
            </a:r>
            <a:r>
              <a:rPr lang="en-US" smtClean="0"/>
              <a:t>tên của cột</a:t>
            </a:r>
          </a:p>
          <a:p>
            <a:pPr lvl="1" eaLnBrk="1" hangingPunct="1">
              <a:buClrTx/>
            </a:pPr>
            <a:r>
              <a:rPr lang="en-US" b="1" smtClean="0"/>
              <a:t>DataType</a:t>
            </a:r>
            <a:r>
              <a:rPr lang="en-US" smtClean="0"/>
              <a:t>: kiểu dữ liệu</a:t>
            </a:r>
          </a:p>
          <a:p>
            <a:pPr eaLnBrk="1" hangingPunct="1">
              <a:buClrTx/>
            </a:pPr>
            <a:endParaRPr lang="en-US" smtClean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Đối tượng </a:t>
            </a:r>
            <a:r>
              <a:rPr lang="en-US" smtClean="0"/>
              <a:t>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7915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5029200"/>
          </a:xfrm>
        </p:spPr>
        <p:txBody>
          <a:bodyPr>
            <a:normAutofit fontScale="92500"/>
          </a:bodyPr>
          <a:lstStyle/>
          <a:p>
            <a:pPr eaLnBrk="1" hangingPunct="1">
              <a:buClrTx/>
            </a:pPr>
            <a:r>
              <a:rPr lang="en-US" smtClean="0"/>
              <a:t>Một DataRow là 1 dòng của 1 DataTable trong 1 DataSet.</a:t>
            </a:r>
          </a:p>
          <a:p>
            <a:pPr eaLnBrk="1" hangingPunct="1">
              <a:buClrTx/>
            </a:pPr>
            <a:r>
              <a:rPr lang="en-US" smtClean="0"/>
              <a:t>Thuộc tính</a:t>
            </a:r>
          </a:p>
          <a:p>
            <a:pPr lvl="1" eaLnBrk="1" hangingPunct="1">
              <a:buClrTx/>
            </a:pPr>
            <a:r>
              <a:rPr lang="en-US" sz="3100" b="1" smtClean="0"/>
              <a:t>RowState: </a:t>
            </a:r>
            <a:r>
              <a:rPr lang="en-US" sz="3100" smtClean="0"/>
              <a:t>trạng thái của mẫu tin (Added, Modified, Deleted, Unchanged…).</a:t>
            </a:r>
          </a:p>
          <a:p>
            <a:pPr lvl="1" eaLnBrk="1" hangingPunct="1">
              <a:buClrTx/>
            </a:pPr>
            <a:r>
              <a:rPr lang="en-US" sz="3100" b="1" smtClean="0"/>
              <a:t>Toán tử [ i ]: </a:t>
            </a:r>
            <a:r>
              <a:rPr lang="en-US" sz="3100" smtClean="0"/>
              <a:t>truy xuất đến cột i của mẫu tin.</a:t>
            </a:r>
            <a:endParaRPr lang="en-US" smtClean="0"/>
          </a:p>
          <a:p>
            <a:pPr eaLnBrk="1" hangingPunct="1">
              <a:buClrTx/>
            </a:pPr>
            <a:r>
              <a:rPr lang="en-US" smtClean="0"/>
              <a:t>Phương thức</a:t>
            </a:r>
          </a:p>
          <a:p>
            <a:pPr lvl="1" eaLnBrk="1" hangingPunct="1">
              <a:buClrTx/>
            </a:pPr>
            <a:r>
              <a:rPr lang="en-US" sz="3100" b="1" smtClean="0"/>
              <a:t>Delete(): </a:t>
            </a:r>
            <a:r>
              <a:rPr lang="en-US" sz="3100" smtClean="0"/>
              <a:t>đánh dấu xóa mẫu tin.</a:t>
            </a:r>
          </a:p>
          <a:p>
            <a:pPr lvl="1" eaLnBrk="1" hangingPunct="1">
              <a:buClrTx/>
            </a:pPr>
            <a:endParaRPr lang="en-US" smtClean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Đối tượng </a:t>
            </a:r>
            <a:r>
              <a:rPr lang="en-US" smtClean="0"/>
              <a:t>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49063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914400"/>
            <a:ext cx="8305800" cy="5029200"/>
          </a:xfrm>
        </p:spPr>
        <p:txBody>
          <a:bodyPr/>
          <a:lstStyle/>
          <a:p>
            <a:pPr eaLnBrk="1" hangingPunct="1">
              <a:buClrTx/>
            </a:pPr>
            <a:r>
              <a:rPr lang="en-US" sz="2400" smtClean="0"/>
              <a:t>Dùng phương thức xây dựng của lớp DataColumn.</a:t>
            </a:r>
          </a:p>
          <a:p>
            <a:pPr eaLnBrk="1" hangingPunct="1">
              <a:buClrTx/>
            </a:pPr>
            <a:r>
              <a:rPr lang="en-US" sz="2400" smtClean="0"/>
              <a:t>Sử dụng tập hợp Columns của đối tượng DataTable để thêm cột mới vào.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3825"/>
            <a:ext cx="5486400" cy="36607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Đối tượng </a:t>
            </a:r>
            <a:r>
              <a:rPr lang="en-US" smtClean="0"/>
              <a:t>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995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384175" y="2492375"/>
            <a:ext cx="8299450" cy="1882775"/>
            <a:chOff x="384175" y="2492375"/>
            <a:chExt cx="8299450" cy="1882775"/>
          </a:xfrm>
        </p:grpSpPr>
        <p:sp>
          <p:nvSpPr>
            <p:cNvPr id="8" name="Rectangle 4" descr="Blue tissue paper"/>
            <p:cNvSpPr>
              <a:spLocks noChangeArrowheads="1"/>
            </p:cNvSpPr>
            <p:nvPr/>
          </p:nvSpPr>
          <p:spPr bwMode="auto">
            <a:xfrm>
              <a:off x="384175" y="2492375"/>
              <a:ext cx="2359025" cy="7207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000"/>
                <a:t>DataTable</a:t>
              </a:r>
            </a:p>
            <a:p>
              <a:pPr algn="ctr"/>
              <a:r>
                <a:rPr lang="en-US" sz="2000"/>
                <a:t>(no structure)</a:t>
              </a:r>
            </a:p>
          </p:txBody>
        </p:sp>
        <p:sp>
          <p:nvSpPr>
            <p:cNvPr id="9" name="Rectangle 5" descr="Blue tissue paper"/>
            <p:cNvSpPr>
              <a:spLocks noChangeArrowheads="1"/>
            </p:cNvSpPr>
            <p:nvPr/>
          </p:nvSpPr>
          <p:spPr bwMode="auto">
            <a:xfrm>
              <a:off x="3429000" y="2501900"/>
              <a:ext cx="2359025" cy="7207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000"/>
                <a:t>Add DataColumn </a:t>
              </a:r>
            </a:p>
            <a:p>
              <a:pPr algn="ctr"/>
              <a:r>
                <a:rPr lang="en-US" sz="2000"/>
                <a:t>objects</a:t>
              </a:r>
            </a:p>
          </p:txBody>
        </p:sp>
        <p:sp>
          <p:nvSpPr>
            <p:cNvPr id="10" name="Rectangle 6" descr="Blue tissue paper"/>
            <p:cNvSpPr>
              <a:spLocks noChangeArrowheads="1"/>
            </p:cNvSpPr>
            <p:nvPr/>
          </p:nvSpPr>
          <p:spPr bwMode="auto">
            <a:xfrm>
              <a:off x="6324600" y="2514600"/>
              <a:ext cx="2359025" cy="7175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000"/>
                <a:t>Define </a:t>
              </a:r>
            </a:p>
            <a:p>
              <a:pPr algn="ctr"/>
              <a:r>
                <a:rPr lang="en-US" sz="2000"/>
                <a:t>primary key</a:t>
              </a:r>
            </a:p>
          </p:txBody>
        </p:sp>
        <p:sp>
          <p:nvSpPr>
            <p:cNvPr id="11" name="Rectangle 7" descr="Blue tissue paper"/>
            <p:cNvSpPr>
              <a:spLocks noChangeArrowheads="1"/>
            </p:cNvSpPr>
            <p:nvPr/>
          </p:nvSpPr>
          <p:spPr bwMode="auto">
            <a:xfrm>
              <a:off x="6324600" y="3657600"/>
              <a:ext cx="2359025" cy="7175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000"/>
                <a:t>Add Constraint </a:t>
              </a:r>
            </a:p>
            <a:p>
              <a:pPr algn="ctr"/>
              <a:r>
                <a:rPr lang="en-US" sz="2000"/>
                <a:t>objects</a:t>
              </a:r>
            </a:p>
          </p:txBody>
        </p:sp>
        <p:sp>
          <p:nvSpPr>
            <p:cNvPr id="12" name="Rectangle 8" descr="Blue tissue paper"/>
            <p:cNvSpPr>
              <a:spLocks noChangeArrowheads="1"/>
            </p:cNvSpPr>
            <p:nvPr/>
          </p:nvSpPr>
          <p:spPr bwMode="auto">
            <a:xfrm>
              <a:off x="3441700" y="3657600"/>
              <a:ext cx="2359025" cy="7175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000"/>
                <a:t>Add rows </a:t>
              </a:r>
            </a:p>
            <a:p>
              <a:pPr algn="ctr"/>
              <a:r>
                <a:rPr lang="en-US" sz="2000"/>
                <a:t>to the table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743200" y="2851150"/>
              <a:ext cx="6858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791200" y="2851150"/>
              <a:ext cx="5334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7467600" y="3276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5791200" y="4038600"/>
              <a:ext cx="5334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Đối tượng </a:t>
            </a:r>
            <a:r>
              <a:rPr lang="en-US" smtClean="0"/>
              <a:t>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3215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91886" y="1600200"/>
            <a:ext cx="8404225" cy="3733800"/>
            <a:chOff x="288" y="624"/>
            <a:chExt cx="5294" cy="2352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384" y="624"/>
              <a:ext cx="22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2800" b="1">
                  <a:solidFill>
                    <a:srgbClr val="111111"/>
                  </a:solidFill>
                  <a:latin typeface="Tahoma" pitchFamily="34" charset="0"/>
                </a:rPr>
                <a:t>Khóa chính là 1 cột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264" y="624"/>
              <a:ext cx="231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2800" b="1">
                  <a:solidFill>
                    <a:srgbClr val="111111"/>
                  </a:solidFill>
                  <a:latin typeface="Tahoma" pitchFamily="34" charset="0"/>
                </a:rPr>
                <a:t>Khóa chính là khóa </a:t>
              </a:r>
            </a:p>
            <a:p>
              <a:pPr algn="ctr" eaLnBrk="1" hangingPunct="1"/>
              <a:r>
                <a:rPr lang="en-US" sz="2800" b="1">
                  <a:solidFill>
                    <a:srgbClr val="111111"/>
                  </a:solidFill>
                  <a:latin typeface="Tahoma" pitchFamily="34" charset="0"/>
                </a:rPr>
                <a:t>tổ hợp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88" y="1248"/>
              <a:ext cx="2640" cy="5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>
                  <a:solidFill>
                    <a:srgbClr val="111111"/>
                  </a:solidFill>
                  <a:latin typeface="Courier New" pitchFamily="49" charset="0"/>
                  <a:cs typeface="Courier New" pitchFamily="49" charset="0"/>
                </a:rPr>
                <a:t>dt.PrimaryKey=new DataColumn[]</a:t>
              </a:r>
            </a:p>
            <a:p>
              <a:r>
                <a:rPr lang="en-US" sz="1400" b="1">
                  <a:solidFill>
                    <a:srgbClr val="111111"/>
                  </a:solidFill>
                  <a:latin typeface="Courier New" pitchFamily="49" charset="0"/>
                  <a:cs typeface="Courier New" pitchFamily="49" charset="0"/>
                </a:rPr>
                <a:t>{dt.Columns[“MSSV"]};</a:t>
              </a:r>
            </a:p>
          </p:txBody>
        </p:sp>
        <p:sp>
          <p:nvSpPr>
            <p:cNvPr id="11" name="WordArt 7"/>
            <p:cNvSpPr>
              <a:spLocks noChangeArrowheads="1" noChangeShapeType="1" noTextEdit="1"/>
            </p:cNvSpPr>
            <p:nvPr/>
          </p:nvSpPr>
          <p:spPr bwMode="auto">
            <a:xfrm>
              <a:off x="3984" y="1968"/>
              <a:ext cx="246" cy="3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800" kern="10">
                  <a:ln w="12700">
                    <a:solidFill>
                      <a:srgbClr val="3333CC"/>
                    </a:solidFill>
                    <a:miter lim="800000"/>
                    <a:headEnd/>
                    <a:tailEnd/>
                  </a:ln>
                  <a:solidFill>
                    <a:srgbClr val="B2B2B2">
                      <a:alpha val="50195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/>
                </a:rPr>
                <a:t>hay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88" y="2400"/>
              <a:ext cx="2592" cy="5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>
                  <a:solidFill>
                    <a:srgbClr val="111111"/>
                  </a:solidFill>
                  <a:latin typeface="Courier New" pitchFamily="49" charset="0"/>
                  <a:cs typeface="Courier New" pitchFamily="49" charset="0"/>
                </a:rPr>
                <a:t>DataColumn[]col_arr=new DataColumn[1];</a:t>
              </a:r>
            </a:p>
            <a:p>
              <a:r>
                <a:rPr lang="en-US" sz="1400" b="1">
                  <a:solidFill>
                    <a:srgbClr val="111111"/>
                  </a:solidFill>
                  <a:latin typeface="Courier New" pitchFamily="49" charset="0"/>
                  <a:cs typeface="Courier New" pitchFamily="49" charset="0"/>
                </a:rPr>
                <a:t>col_arr[0]=dt.Columns[“MSSV"];</a:t>
              </a:r>
            </a:p>
            <a:p>
              <a:r>
                <a:rPr lang="en-US" sz="1400" b="1">
                  <a:solidFill>
                    <a:srgbClr val="111111"/>
                  </a:solidFill>
                  <a:latin typeface="Courier New" pitchFamily="49" charset="0"/>
                  <a:cs typeface="Courier New" pitchFamily="49" charset="0"/>
                </a:rPr>
                <a:t>dt.PrimaryKey = col_arr;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880" y="1248"/>
              <a:ext cx="2592" cy="5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>
                  <a:solidFill>
                    <a:srgbClr val="111111"/>
                  </a:solidFill>
                  <a:latin typeface="Courier New" pitchFamily="49" charset="0"/>
                  <a:cs typeface="Courier New" pitchFamily="49" charset="0"/>
                </a:rPr>
                <a:t>dt.PrimaryKey=new DataColumn[]</a:t>
              </a:r>
            </a:p>
            <a:p>
              <a:r>
                <a:rPr lang="en-US" sz="1400" b="1">
                  <a:solidFill>
                    <a:srgbClr val="111111"/>
                  </a:solidFill>
                  <a:latin typeface="Courier New" pitchFamily="49" charset="0"/>
                  <a:cs typeface="Courier New" pitchFamily="49" charset="0"/>
                </a:rPr>
                <a:t>{dt.Columns[“MSSV"],</a:t>
              </a:r>
            </a:p>
            <a:p>
              <a:r>
                <a:rPr lang="en-US" sz="1400" b="1">
                  <a:solidFill>
                    <a:srgbClr val="111111"/>
                  </a:solidFill>
                  <a:latin typeface="Courier New" pitchFamily="49" charset="0"/>
                  <a:cs typeface="Courier New" pitchFamily="49" charset="0"/>
                </a:rPr>
                <a:t> dt.Columns[“HoTen"]</a:t>
              </a:r>
              <a:r>
                <a:rPr lang="en-US" sz="1400" b="1">
                  <a:solidFill>
                    <a:srgbClr val="111111"/>
                  </a:solidFill>
                  <a:latin typeface="Courier New" pitchFamily="49" charset="0"/>
                  <a:cs typeface="Times New Roman" pitchFamily="18" charset="0"/>
                </a:rPr>
                <a:t>};</a:t>
              </a:r>
              <a:r>
                <a:rPr lang="en-US" sz="1400" b="1">
                  <a:solidFill>
                    <a:srgbClr val="11111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880" y="2400"/>
              <a:ext cx="2592" cy="5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>
                  <a:solidFill>
                    <a:srgbClr val="111111"/>
                  </a:solidFill>
                  <a:latin typeface="Courier New" pitchFamily="49" charset="0"/>
                  <a:cs typeface="Courier New" pitchFamily="49" charset="0"/>
                </a:rPr>
                <a:t>DataColumn[]pkey=new DataColumn[2];</a:t>
              </a:r>
            </a:p>
            <a:p>
              <a:r>
                <a:rPr lang="en-US" sz="1400" b="1">
                  <a:solidFill>
                    <a:srgbClr val="111111"/>
                  </a:solidFill>
                  <a:latin typeface="Courier New" pitchFamily="49" charset="0"/>
                  <a:cs typeface="Courier New" pitchFamily="49" charset="0"/>
                </a:rPr>
                <a:t>pkey[0] = dt.Columns[“MSSV"];</a:t>
              </a:r>
            </a:p>
            <a:p>
              <a:r>
                <a:rPr lang="en-US" sz="1400" b="1">
                  <a:solidFill>
                    <a:srgbClr val="111111"/>
                  </a:solidFill>
                  <a:latin typeface="Courier New" pitchFamily="49" charset="0"/>
                  <a:cs typeface="Courier New" pitchFamily="49" charset="0"/>
                </a:rPr>
                <a:t>pkey[1] = dt.Columns[“HoTen"];</a:t>
              </a:r>
            </a:p>
            <a:p>
              <a:r>
                <a:rPr lang="en-US" sz="1400" b="1">
                  <a:solidFill>
                    <a:srgbClr val="111111"/>
                  </a:solidFill>
                  <a:latin typeface="Courier New" pitchFamily="49" charset="0"/>
                  <a:cs typeface="Courier New" pitchFamily="49" charset="0"/>
                </a:rPr>
                <a:t>dt.PrimaryKey = pKey;</a:t>
              </a:r>
            </a:p>
          </p:txBody>
        </p:sp>
        <p:sp>
          <p:nvSpPr>
            <p:cNvPr id="1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1440" y="1968"/>
              <a:ext cx="246" cy="3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800" kern="10">
                  <a:ln w="12700">
                    <a:solidFill>
                      <a:srgbClr val="3333CC"/>
                    </a:solidFill>
                    <a:miter lim="800000"/>
                    <a:headEnd/>
                    <a:tailEnd/>
                  </a:ln>
                  <a:solidFill>
                    <a:srgbClr val="B2B2B2">
                      <a:alpha val="50195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/>
                </a:rPr>
                <a:t>hay</a:t>
              </a:r>
            </a:p>
          </p:txBody>
        </p:sp>
      </p:grpSp>
      <p:sp>
        <p:nvSpPr>
          <p:cNvPr id="1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Đối tượng </a:t>
            </a:r>
            <a:r>
              <a:rPr lang="en-US" smtClean="0"/>
              <a:t>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7106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5029200"/>
          </a:xfrm>
        </p:spPr>
        <p:txBody>
          <a:bodyPr/>
          <a:lstStyle/>
          <a:p>
            <a:pPr eaLnBrk="1" hangingPunct="1">
              <a:buClrTx/>
            </a:pPr>
            <a:r>
              <a:rPr lang="en-US" smtClean="0"/>
              <a:t>Sử dụng phương thức NewRow của lớp DataTable.</a:t>
            </a:r>
          </a:p>
          <a:p>
            <a:pPr eaLnBrk="1" hangingPunct="1"/>
            <a:endParaRPr lang="en-US" smtClean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772400" cy="1949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95800"/>
            <a:ext cx="4953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Đối tượng </a:t>
            </a:r>
            <a:r>
              <a:rPr lang="en-US" smtClean="0"/>
              <a:t>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6676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058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ClrTx/>
            </a:pPr>
            <a:r>
              <a:rPr lang="en-US" sz="2400" smtClean="0"/>
              <a:t>Được sử dụng để lấy dữ liệu từ CSDL vào đưa vào DataSet, và ngược lại cho phép cập nhật dữ liệu được thay đổi từ DataSet vào CSDL.</a:t>
            </a:r>
          </a:p>
          <a:p>
            <a:pPr eaLnBrk="1" hangingPunct="1">
              <a:lnSpc>
                <a:spcPct val="80000"/>
              </a:lnSpc>
              <a:buClrTx/>
            </a:pPr>
            <a:endParaRPr lang="en-US" sz="2400" smtClean="0"/>
          </a:p>
          <a:p>
            <a:pPr eaLnBrk="1" hangingPunct="1">
              <a:lnSpc>
                <a:spcPct val="80000"/>
              </a:lnSpc>
              <a:buClrTx/>
            </a:pPr>
            <a:endParaRPr lang="en-US" sz="2400" smtClean="0"/>
          </a:p>
          <a:p>
            <a:pPr eaLnBrk="1" hangingPunct="1">
              <a:lnSpc>
                <a:spcPct val="80000"/>
              </a:lnSpc>
              <a:buClrTx/>
            </a:pPr>
            <a:endParaRPr lang="en-US" sz="2400" smtClean="0"/>
          </a:p>
          <a:p>
            <a:pPr eaLnBrk="1" hangingPunct="1">
              <a:lnSpc>
                <a:spcPct val="80000"/>
              </a:lnSpc>
              <a:buClrTx/>
            </a:pPr>
            <a:endParaRPr lang="en-US" sz="2400" smtClean="0"/>
          </a:p>
          <a:p>
            <a:pPr eaLnBrk="1" hangingPunct="1">
              <a:lnSpc>
                <a:spcPct val="80000"/>
              </a:lnSpc>
              <a:buClrTx/>
            </a:pPr>
            <a:endParaRPr lang="en-US" sz="2400" smtClean="0"/>
          </a:p>
          <a:p>
            <a:pPr eaLnBrk="1" hangingPunct="1">
              <a:lnSpc>
                <a:spcPct val="80000"/>
              </a:lnSpc>
              <a:buClrTx/>
            </a:pPr>
            <a:endParaRPr lang="en-US" sz="2400" smtClean="0"/>
          </a:p>
          <a:p>
            <a:pPr eaLnBrk="1" hangingPunct="1">
              <a:lnSpc>
                <a:spcPct val="80000"/>
              </a:lnSpc>
              <a:buClrTx/>
            </a:pPr>
            <a:r>
              <a:rPr lang="en-US" sz="2400" smtClean="0"/>
              <a:t>Gồm:</a:t>
            </a:r>
          </a:p>
          <a:p>
            <a:pPr lvl="1" eaLnBrk="1" hangingPunct="1">
              <a:lnSpc>
                <a:spcPct val="80000"/>
              </a:lnSpc>
              <a:buClrTx/>
            </a:pPr>
            <a:r>
              <a:rPr lang="en-US" sz="2400" smtClean="0"/>
              <a:t>Lớp SqlDataAdapter: SQL .Net Framework Data Provider</a:t>
            </a:r>
          </a:p>
          <a:p>
            <a:pPr lvl="1" eaLnBrk="1" hangingPunct="1">
              <a:lnSpc>
                <a:spcPct val="80000"/>
              </a:lnSpc>
              <a:buClrTx/>
            </a:pPr>
            <a:r>
              <a:rPr lang="en-US" sz="2400" smtClean="0"/>
              <a:t>Lớp OleDbDataAdapter: OleDb .Net Framework Data Provider</a:t>
            </a:r>
          </a:p>
          <a:p>
            <a:pPr eaLnBrk="1" hangingPunct="1">
              <a:lnSpc>
                <a:spcPct val="80000"/>
              </a:lnSpc>
              <a:buClrTx/>
            </a:pPr>
            <a:endParaRPr lang="en-US" sz="2400" smtClean="0"/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838200" y="2133600"/>
            <a:ext cx="8001000" cy="2530475"/>
            <a:chOff x="336" y="1728"/>
            <a:chExt cx="5040" cy="1594"/>
          </a:xfrm>
        </p:grpSpPr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336" y="1728"/>
              <a:ext cx="5040" cy="1344"/>
              <a:chOff x="288" y="2660"/>
              <a:chExt cx="5040" cy="1344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1920" y="2660"/>
                <a:ext cx="1728" cy="13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2640" y="2852"/>
                <a:ext cx="960" cy="24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charset="0"/>
                    <a:cs typeface="Arial" charset="0"/>
                  </a:rPr>
                  <a:t>SelectCommand</a:t>
                </a:r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2640" y="3428"/>
                <a:ext cx="960" cy="24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charset="0"/>
                    <a:cs typeface="Arial" charset="0"/>
                  </a:rPr>
                  <a:t>UpdateCommand</a:t>
                </a:r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2640" y="3140"/>
                <a:ext cx="960" cy="24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charset="0"/>
                    <a:cs typeface="Arial" charset="0"/>
                  </a:rPr>
                  <a:t>InsertCommand</a:t>
                </a: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2640" y="3716"/>
                <a:ext cx="960" cy="24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charset="0"/>
                    <a:cs typeface="Arial" charset="0"/>
                  </a:rPr>
                  <a:t>DeleteCommand</a:t>
                </a:r>
              </a:p>
            </p:txBody>
          </p:sp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1920" y="2660"/>
                <a:ext cx="158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rgbClr val="0000FF"/>
                    </a:solidFill>
                    <a:latin typeface="Arial" charset="0"/>
                    <a:cs typeface="Arial" charset="0"/>
                  </a:rPr>
                  <a:t>DataAdapter</a:t>
                </a:r>
              </a:p>
            </p:txBody>
          </p:sp>
          <p:sp>
            <p:nvSpPr>
              <p:cNvPr id="17" name="AutoShape 10"/>
              <p:cNvSpPr>
                <a:spLocks noChangeArrowheads="1"/>
              </p:cNvSpPr>
              <p:nvPr/>
            </p:nvSpPr>
            <p:spPr bwMode="auto">
              <a:xfrm>
                <a:off x="4416" y="2928"/>
                <a:ext cx="384" cy="576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4176" y="3552"/>
                <a:ext cx="11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>
                    <a:latin typeface="Arial" charset="0"/>
                    <a:cs typeface="Arial" charset="0"/>
                  </a:rPr>
                  <a:t>Data Source</a:t>
                </a:r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3744" y="331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288" y="2660"/>
                <a:ext cx="912" cy="13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0000FF"/>
                    </a:solidFill>
                    <a:latin typeface="Arial" charset="0"/>
                    <a:cs typeface="Arial" charset="0"/>
                  </a:rPr>
                  <a:t>DataSet</a:t>
                </a: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1296" y="331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968" y="3072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</a:rPr>
                <a:t>Disconnected Model</a:t>
              </a:r>
            </a:p>
          </p:txBody>
        </p:sp>
      </p:grpSp>
      <p:sp>
        <p:nvSpPr>
          <p:cNvPr id="22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Đối tượng </a:t>
            </a:r>
            <a:r>
              <a:rPr lang="en-US" smtClean="0"/>
              <a:t>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627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ADO.NET</a:t>
            </a:r>
            <a:endParaRPr lang="en-US" smtClean="0"/>
          </a:p>
        </p:txBody>
      </p:sp>
      <p:sp>
        <p:nvSpPr>
          <p:cNvPr id="1331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CD41832-5694-4DBB-BD07-AB227385346E}" type="slidenum">
              <a:rPr lang="en-US" smtClean="0">
                <a:solidFill>
                  <a:srgbClr val="080808"/>
                </a:solidFill>
              </a:rPr>
              <a:pPr eaLnBrk="1" hangingPunct="1"/>
              <a:t>4</a:t>
            </a:fld>
            <a:endParaRPr lang="en-US" smtClean="0">
              <a:solidFill>
                <a:srgbClr val="080808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81000" y="1371600"/>
            <a:ext cx="83058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</a:pPr>
            <a:r>
              <a:rPr lang="en-US" sz="3200">
                <a:solidFill>
                  <a:srgbClr val="111111"/>
                </a:solidFill>
                <a:latin typeface="Calibri" pitchFamily="34" charset="0"/>
              </a:rPr>
              <a:t>ADO.NET là một tập các lớp thư viện được sử dụng để truy xuất dữ liệu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</a:pPr>
            <a:endParaRPr lang="en-US" sz="3200">
              <a:solidFill>
                <a:srgbClr val="111111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</a:pPr>
            <a:endParaRPr lang="en-US" sz="3200">
              <a:solidFill>
                <a:srgbClr val="111111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</a:pPr>
            <a:endParaRPr lang="en-US" sz="3200">
              <a:solidFill>
                <a:srgbClr val="111111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</a:pPr>
            <a:r>
              <a:rPr lang="en-US" sz="3200">
                <a:solidFill>
                  <a:srgbClr val="111111"/>
                </a:solidFill>
                <a:latin typeface="Calibri" pitchFamily="34" charset="0"/>
              </a:rPr>
              <a:t>Chiến lược truy xuất dữ liệu</a:t>
            </a:r>
          </a:p>
          <a:p>
            <a:pPr marL="742950" lvl="1" indent="-285750" algn="just">
              <a:spcBef>
                <a:spcPct val="20000"/>
              </a:spcBef>
              <a:buClr>
                <a:srgbClr val="CB4A03"/>
              </a:buClr>
              <a:buFont typeface="Wingdings" pitchFamily="2" charset="2"/>
              <a:buChar char="§"/>
            </a:pPr>
            <a:r>
              <a:rPr lang="en-US" sz="2800">
                <a:solidFill>
                  <a:srgbClr val="080808"/>
                </a:solidFill>
                <a:latin typeface="Calibri" pitchFamily="34" charset="0"/>
              </a:rPr>
              <a:t>Connected Model</a:t>
            </a:r>
          </a:p>
          <a:p>
            <a:pPr marL="742950" lvl="1" indent="-285750" algn="just">
              <a:spcBef>
                <a:spcPct val="20000"/>
              </a:spcBef>
              <a:buClr>
                <a:srgbClr val="CB4A03"/>
              </a:buClr>
              <a:buFont typeface="Wingdings" pitchFamily="2" charset="2"/>
              <a:buChar char="§"/>
            </a:pPr>
            <a:r>
              <a:rPr lang="en-US" sz="2800">
                <a:solidFill>
                  <a:srgbClr val="080808"/>
                </a:solidFill>
                <a:latin typeface="Calibri" pitchFamily="34" charset="0"/>
              </a:rPr>
              <a:t>Disconnected Model 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</a:pPr>
            <a:endParaRPr lang="en-US" sz="3200">
              <a:solidFill>
                <a:srgbClr val="111111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</a:pPr>
            <a:endParaRPr lang="en-US" sz="3200">
              <a:solidFill>
                <a:srgbClr val="111111"/>
              </a:solidFill>
              <a:latin typeface="Calibri" pitchFamily="34" charset="0"/>
            </a:endParaRP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685800" y="2681288"/>
            <a:ext cx="1828800" cy="1311275"/>
            <a:chOff x="480" y="1728"/>
            <a:chExt cx="1152" cy="733"/>
          </a:xfrm>
        </p:grpSpPr>
        <p:pic>
          <p:nvPicPr>
            <p:cNvPr id="13327" name="Picture 6" descr="j028575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728"/>
              <a:ext cx="76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8" name="Text Box 7"/>
            <p:cNvSpPr txBox="1">
              <a:spLocks noChangeArrowheads="1"/>
            </p:cNvSpPr>
            <p:nvPr/>
          </p:nvSpPr>
          <p:spPr bwMode="auto">
            <a:xfrm>
              <a:off x="480" y="2256"/>
              <a:ext cx="115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  <a:cs typeface="Arial" charset="0"/>
                </a:rPr>
                <a:t>Chương trình</a:t>
              </a:r>
            </a:p>
          </p:txBody>
        </p:sp>
      </p:grpSp>
      <p:grpSp>
        <p:nvGrpSpPr>
          <p:cNvPr id="13318" name="Group 8"/>
          <p:cNvGrpSpPr>
            <a:grpSpLocks/>
          </p:cNvGrpSpPr>
          <p:nvPr/>
        </p:nvGrpSpPr>
        <p:grpSpPr bwMode="auto">
          <a:xfrm>
            <a:off x="6781800" y="2528888"/>
            <a:ext cx="1828800" cy="1585912"/>
            <a:chOff x="4176" y="1392"/>
            <a:chExt cx="1152" cy="999"/>
          </a:xfrm>
        </p:grpSpPr>
        <p:sp>
          <p:nvSpPr>
            <p:cNvPr id="13323" name="AutoShape 9"/>
            <p:cNvSpPr>
              <a:spLocks noChangeArrowheads="1"/>
            </p:cNvSpPr>
            <p:nvPr/>
          </p:nvSpPr>
          <p:spPr bwMode="auto">
            <a:xfrm>
              <a:off x="4416" y="1392"/>
              <a:ext cx="288" cy="336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AutoShape 10"/>
            <p:cNvSpPr>
              <a:spLocks noChangeArrowheads="1"/>
            </p:cNvSpPr>
            <p:nvPr/>
          </p:nvSpPr>
          <p:spPr bwMode="auto">
            <a:xfrm>
              <a:off x="4656" y="1584"/>
              <a:ext cx="288" cy="336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AutoShape 11"/>
            <p:cNvSpPr>
              <a:spLocks noChangeArrowheads="1"/>
            </p:cNvSpPr>
            <p:nvPr/>
          </p:nvSpPr>
          <p:spPr bwMode="auto">
            <a:xfrm>
              <a:off x="4464" y="1776"/>
              <a:ext cx="288" cy="336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4176" y="2160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  <a:cs typeface="Arial" charset="0"/>
                </a:rPr>
                <a:t>CSDL, XML…</a:t>
              </a:r>
            </a:p>
          </p:txBody>
        </p:sp>
      </p:grpSp>
      <p:sp>
        <p:nvSpPr>
          <p:cNvPr id="13319" name="Line 13"/>
          <p:cNvSpPr>
            <a:spLocks noChangeShapeType="1"/>
          </p:cNvSpPr>
          <p:nvPr/>
        </p:nvSpPr>
        <p:spPr bwMode="auto">
          <a:xfrm>
            <a:off x="2286000" y="2986088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 flipH="1" flipV="1">
            <a:off x="2286000" y="3519488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Text Box 15"/>
          <p:cNvSpPr txBox="1">
            <a:spLocks noChangeArrowheads="1"/>
          </p:cNvSpPr>
          <p:nvPr/>
        </p:nvSpPr>
        <p:spPr bwMode="auto">
          <a:xfrm>
            <a:off x="3048000" y="2605088"/>
            <a:ext cx="244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>
                <a:latin typeface="Tahoma" pitchFamily="34" charset="0"/>
                <a:cs typeface="Arial" charset="0"/>
              </a:rPr>
              <a:t>Thêm/xóa/sửa dữ liệu</a:t>
            </a:r>
          </a:p>
        </p:txBody>
      </p:sp>
      <p:sp>
        <p:nvSpPr>
          <p:cNvPr id="13322" name="Text Box 16"/>
          <p:cNvSpPr txBox="1">
            <a:spLocks noChangeArrowheads="1"/>
          </p:cNvSpPr>
          <p:nvPr/>
        </p:nvSpPr>
        <p:spPr bwMode="auto">
          <a:xfrm>
            <a:off x="3733800" y="3138488"/>
            <a:ext cx="1357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>
                <a:latin typeface="Tahoma" pitchFamily="34" charset="0"/>
                <a:cs typeface="Arial" charset="0"/>
              </a:rPr>
              <a:t>Đọc dữ liệu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477386-4B6B-475F-9A4F-E9A028EB9E7C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312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</a:pPr>
            <a:r>
              <a:rPr lang="en-US" smtClean="0"/>
              <a:t>Thuộc tính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mtClean="0"/>
              <a:t>SelectCommand: Lấy dữ liệu từ CSDL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mtClean="0"/>
              <a:t>InsertCommand: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mtClean="0"/>
              <a:t>UpdateCommand: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mtClean="0"/>
              <a:t>DeleteCommand: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en-US" smtClean="0"/>
              <a:t>Phương thức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mtClean="0"/>
              <a:t>Fill: dùng SelectCommand để lấy dữ liệu từ CSDL đổ vào DataSet.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mtClean="0"/>
              <a:t>Update: dùng InsertCommand, UpdateCommand, DeleteCommand để cập nhật dữ liệu trong DataSet vào CSDL.</a:t>
            </a:r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4114800" y="2416175"/>
            <a:ext cx="3810000" cy="1143000"/>
            <a:chOff x="2592" y="1392"/>
            <a:chExt cx="2400" cy="720"/>
          </a:xfrm>
        </p:grpSpPr>
        <p:sp>
          <p:nvSpPr>
            <p:cNvPr id="9" name="Text Box 38"/>
            <p:cNvSpPr txBox="1">
              <a:spLocks noChangeArrowheads="1"/>
            </p:cNvSpPr>
            <p:nvPr/>
          </p:nvSpPr>
          <p:spPr bwMode="auto">
            <a:xfrm>
              <a:off x="2976" y="1536"/>
              <a:ext cx="20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111111"/>
                  </a:solidFill>
                </a:rPr>
                <a:t>Cập nhật dữ liệu dựa vào thay đổi trên DataSet</a:t>
              </a:r>
            </a:p>
          </p:txBody>
        </p:sp>
        <p:sp>
          <p:nvSpPr>
            <p:cNvPr id="10" name="AutoShape 39"/>
            <p:cNvSpPr>
              <a:spLocks/>
            </p:cNvSpPr>
            <p:nvPr/>
          </p:nvSpPr>
          <p:spPr bwMode="auto">
            <a:xfrm>
              <a:off x="2592" y="1392"/>
              <a:ext cx="336" cy="720"/>
            </a:xfrm>
            <a:prstGeom prst="rightBrace">
              <a:avLst>
                <a:gd name="adj1" fmla="val 178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Đối tượng </a:t>
            </a:r>
            <a:r>
              <a:rPr lang="en-US" smtClean="0"/>
              <a:t>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0115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A789B-943D-45A3-BA78-3D2E7C290A1B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Xử lý mô hình ngắt kết </a:t>
            </a:r>
            <a:r>
              <a:rPr lang="en-US" smtClean="0"/>
              <a:t>nối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305800" cy="5029200"/>
          </a:xfrm>
        </p:spPr>
        <p:txBody>
          <a:bodyPr/>
          <a:lstStyle/>
          <a:p>
            <a:pPr eaLnBrk="1" hangingPunct="1">
              <a:buClrTx/>
            </a:pPr>
            <a:r>
              <a:rPr lang="en-US" sz="2400" smtClean="0"/>
              <a:t>Đưa dữ liệu từ CSDL vào DataSet</a:t>
            </a:r>
          </a:p>
          <a:p>
            <a:pPr lvl="1" eaLnBrk="1" hangingPunct="1">
              <a:buClrTx/>
            </a:pPr>
            <a:r>
              <a:rPr lang="en-US" sz="2400" smtClean="0"/>
              <a:t>Nối kết đến CSDL (Connection)</a:t>
            </a:r>
          </a:p>
          <a:p>
            <a:pPr lvl="1" eaLnBrk="1" hangingPunct="1">
              <a:buClrTx/>
            </a:pPr>
            <a:r>
              <a:rPr lang="en-US" sz="2400" smtClean="0"/>
              <a:t>Tạo đối tượng DataAdapter</a:t>
            </a:r>
          </a:p>
          <a:p>
            <a:pPr lvl="1" eaLnBrk="1" hangingPunct="1">
              <a:buClrTx/>
            </a:pPr>
            <a:r>
              <a:rPr lang="en-US" sz="2400" smtClean="0"/>
              <a:t>Chỉ ra câu truy vấn trong thuộc tính SelectCommand của DataAdapter.</a:t>
            </a:r>
          </a:p>
          <a:p>
            <a:pPr lvl="1" eaLnBrk="1" hangingPunct="1">
              <a:buClrTx/>
            </a:pPr>
            <a:r>
              <a:rPr lang="en-US" sz="2400" smtClean="0"/>
              <a:t>Điền dữ liệu từ DataAdapter vào Dataset nhờ phương thức Fill của lớp DataAdapter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8534400" cy="21336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95442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05800" cy="5029200"/>
          </a:xfrm>
        </p:spPr>
        <p:txBody>
          <a:bodyPr>
            <a:normAutofit/>
          </a:bodyPr>
          <a:lstStyle/>
          <a:p>
            <a:pPr eaLnBrk="1" hangingPunct="1">
              <a:buClrTx/>
            </a:pPr>
            <a:r>
              <a:rPr lang="en-US" sz="2400" smtClean="0"/>
              <a:t>Xử lý dữ liệu</a:t>
            </a:r>
          </a:p>
          <a:p>
            <a:pPr eaLnBrk="1" hangingPunct="1">
              <a:buClrTx/>
            </a:pPr>
            <a:endParaRPr lang="en-US" sz="2400" smtClean="0"/>
          </a:p>
          <a:p>
            <a:pPr eaLnBrk="1" hangingPunct="1">
              <a:buClrTx/>
            </a:pPr>
            <a:endParaRPr lang="en-US" sz="2400" smtClean="0"/>
          </a:p>
          <a:p>
            <a:pPr eaLnBrk="1" hangingPunct="1">
              <a:buClrTx/>
            </a:pPr>
            <a:endParaRPr lang="en-US" sz="2400" smtClean="0"/>
          </a:p>
          <a:p>
            <a:pPr eaLnBrk="1" hangingPunct="1">
              <a:buClrTx/>
            </a:pPr>
            <a:endParaRPr lang="en-US" sz="2400" smtClean="0"/>
          </a:p>
          <a:p>
            <a:pPr eaLnBrk="1" hangingPunct="1">
              <a:buClrTx/>
            </a:pPr>
            <a:endParaRPr lang="en-US" sz="2400" smtClean="0"/>
          </a:p>
          <a:p>
            <a:pPr eaLnBrk="1" hangingPunct="1">
              <a:buClrTx/>
            </a:pPr>
            <a:endParaRPr lang="en-US" sz="2400" smtClean="0"/>
          </a:p>
          <a:p>
            <a:pPr eaLnBrk="1" hangingPunct="1">
              <a:buClrTx/>
            </a:pPr>
            <a:r>
              <a:rPr lang="en-US" sz="2400" smtClean="0"/>
              <a:t>Thay đổi dữ liệu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543800" cy="32734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48300"/>
            <a:ext cx="7543800" cy="685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Xử lý mô hình ngắt kết </a:t>
            </a:r>
            <a:r>
              <a:rPr lang="en-US" smtClean="0"/>
              <a:t>nối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52950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8D9558-6796-44BD-9508-3B55F3C64FC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Bài tập áp </a:t>
            </a:r>
            <a:r>
              <a:rPr lang="en-US" smtClean="0"/>
              <a:t>dụng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685800"/>
            <a:ext cx="8229600" cy="5495925"/>
          </a:xfrm>
        </p:spPr>
        <p:txBody>
          <a:bodyPr/>
          <a:lstStyle/>
          <a:p>
            <a:pPr eaLnBrk="1" hangingPunct="1">
              <a:buClrTx/>
            </a:pPr>
            <a:r>
              <a:rPr lang="en-US" sz="2400" smtClean="0"/>
              <a:t>Ví dụ: Hiển thị danh sách sinh viên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595688"/>
            <a:ext cx="7239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4925"/>
            <a:ext cx="8077200" cy="21336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18020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mtClean="0"/>
              <a:t>Viết chương  trình quản lý sinh viên</a:t>
            </a:r>
          </a:p>
          <a:p>
            <a:pPr>
              <a:buClrTx/>
            </a:pPr>
            <a:r>
              <a:rPr lang="en-US" smtClean="0"/>
              <a:t>Viết chương trình quản lý vật tư</a:t>
            </a:r>
          </a:p>
          <a:p>
            <a:pPr>
              <a:buClrTx/>
            </a:pPr>
            <a:r>
              <a:rPr lang="en-US" smtClean="0"/>
              <a:t>….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áp dụng</a:t>
            </a:r>
          </a:p>
        </p:txBody>
      </p:sp>
    </p:spTree>
    <p:extLst>
      <p:ext uri="{BB962C8B-B14F-4D97-AF65-F5344CB8AC3E}">
        <p14:creationId xmlns:p14="http://schemas.microsoft.com/office/powerpoint/2010/main" val="67499662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ADO.NET</a:t>
            </a:r>
            <a:endParaRPr lang="en-US" smtClean="0"/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EE33524-48CC-4729-8A49-ACD9E0B6B191}" type="slidenum">
              <a:rPr lang="en-US" smtClean="0">
                <a:solidFill>
                  <a:srgbClr val="080808"/>
                </a:solidFill>
              </a:rPr>
              <a:pPr eaLnBrk="1" hangingPunct="1"/>
              <a:t>5</a:t>
            </a:fld>
            <a:endParaRPr lang="en-US" smtClean="0">
              <a:solidFill>
                <a:srgbClr val="080808"/>
              </a:solidFill>
            </a:endParaRP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1143000" y="1981200"/>
            <a:ext cx="1828800" cy="1311275"/>
            <a:chOff x="480" y="1728"/>
            <a:chExt cx="1152" cy="733"/>
          </a:xfrm>
        </p:grpSpPr>
        <p:pic>
          <p:nvPicPr>
            <p:cNvPr id="14358" name="Picture 5" descr="j028575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728"/>
              <a:ext cx="76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9" name="Text Box 6"/>
            <p:cNvSpPr txBox="1">
              <a:spLocks noChangeArrowheads="1"/>
            </p:cNvSpPr>
            <p:nvPr/>
          </p:nvSpPr>
          <p:spPr bwMode="auto">
            <a:xfrm>
              <a:off x="480" y="2256"/>
              <a:ext cx="115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  <a:cs typeface="Arial" charset="0"/>
                </a:rPr>
                <a:t>Chương trình</a:t>
              </a:r>
            </a:p>
          </p:txBody>
        </p:sp>
      </p:grp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7162800" y="1981200"/>
            <a:ext cx="4572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7543800" y="2286000"/>
            <a:ext cx="4572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9"/>
          <p:cNvSpPr>
            <a:spLocks noChangeArrowheads="1"/>
          </p:cNvSpPr>
          <p:nvPr/>
        </p:nvSpPr>
        <p:spPr bwMode="auto">
          <a:xfrm>
            <a:off x="7239000" y="2590800"/>
            <a:ext cx="4572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AutoShape 10"/>
          <p:cNvSpPr>
            <a:spLocks noChangeArrowheads="1"/>
          </p:cNvSpPr>
          <p:nvPr/>
        </p:nvSpPr>
        <p:spPr bwMode="auto">
          <a:xfrm rot="10800000">
            <a:off x="2514600" y="2286000"/>
            <a:ext cx="4572000" cy="1524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3947" name="AutoShape 11"/>
          <p:cNvSpPr>
            <a:spLocks noChangeArrowheads="1"/>
          </p:cNvSpPr>
          <p:nvPr/>
        </p:nvSpPr>
        <p:spPr bwMode="auto">
          <a:xfrm>
            <a:off x="2514600" y="1828800"/>
            <a:ext cx="381000" cy="304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3948" name="AutoShape 12"/>
          <p:cNvSpPr>
            <a:spLocks noChangeArrowheads="1"/>
          </p:cNvSpPr>
          <p:nvPr/>
        </p:nvSpPr>
        <p:spPr bwMode="auto">
          <a:xfrm>
            <a:off x="6781800" y="2667000"/>
            <a:ext cx="381000" cy="304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4348" name="Group 13"/>
          <p:cNvGrpSpPr>
            <a:grpSpLocks/>
          </p:cNvGrpSpPr>
          <p:nvPr/>
        </p:nvGrpSpPr>
        <p:grpSpPr bwMode="auto">
          <a:xfrm>
            <a:off x="1295400" y="4419600"/>
            <a:ext cx="1828800" cy="1311275"/>
            <a:chOff x="480" y="1728"/>
            <a:chExt cx="1152" cy="733"/>
          </a:xfrm>
        </p:grpSpPr>
        <p:pic>
          <p:nvPicPr>
            <p:cNvPr id="14356" name="Picture 14" descr="j028575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728"/>
              <a:ext cx="76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7" name="Text Box 15"/>
            <p:cNvSpPr txBox="1">
              <a:spLocks noChangeArrowheads="1"/>
            </p:cNvSpPr>
            <p:nvPr/>
          </p:nvSpPr>
          <p:spPr bwMode="auto">
            <a:xfrm>
              <a:off x="480" y="2256"/>
              <a:ext cx="115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  <a:cs typeface="Arial" charset="0"/>
                </a:rPr>
                <a:t>Chương trình</a:t>
              </a:r>
            </a:p>
          </p:txBody>
        </p:sp>
      </p:grpSp>
      <p:sp>
        <p:nvSpPr>
          <p:cNvPr id="14349" name="AutoShape 16"/>
          <p:cNvSpPr>
            <a:spLocks noChangeArrowheads="1"/>
          </p:cNvSpPr>
          <p:nvPr/>
        </p:nvSpPr>
        <p:spPr bwMode="auto">
          <a:xfrm>
            <a:off x="7391400" y="4419600"/>
            <a:ext cx="4572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AutoShape 17"/>
          <p:cNvSpPr>
            <a:spLocks noChangeArrowheads="1"/>
          </p:cNvSpPr>
          <p:nvPr/>
        </p:nvSpPr>
        <p:spPr bwMode="auto">
          <a:xfrm>
            <a:off x="7772400" y="4724400"/>
            <a:ext cx="4572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AutoShape 18"/>
          <p:cNvSpPr>
            <a:spLocks noChangeArrowheads="1"/>
          </p:cNvSpPr>
          <p:nvPr/>
        </p:nvSpPr>
        <p:spPr bwMode="auto">
          <a:xfrm>
            <a:off x="7467600" y="5029200"/>
            <a:ext cx="4572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AutoShape 19"/>
          <p:cNvSpPr>
            <a:spLocks noChangeArrowheads="1"/>
          </p:cNvSpPr>
          <p:nvPr/>
        </p:nvSpPr>
        <p:spPr bwMode="auto">
          <a:xfrm>
            <a:off x="2743200" y="4876800"/>
            <a:ext cx="4572000" cy="1524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3956" name="AutoShape 20"/>
          <p:cNvSpPr>
            <a:spLocks noChangeArrowheads="1"/>
          </p:cNvSpPr>
          <p:nvPr/>
        </p:nvSpPr>
        <p:spPr bwMode="auto">
          <a:xfrm>
            <a:off x="7010400" y="4419600"/>
            <a:ext cx="381000" cy="304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3957" name="AutoShape 21"/>
          <p:cNvSpPr>
            <a:spLocks noChangeArrowheads="1"/>
          </p:cNvSpPr>
          <p:nvPr/>
        </p:nvSpPr>
        <p:spPr bwMode="auto">
          <a:xfrm>
            <a:off x="2667000" y="5181600"/>
            <a:ext cx="381000" cy="304800"/>
          </a:xfrm>
          <a:prstGeom prst="flowChartMagneticDisk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3958" name="Line 22"/>
          <p:cNvSpPr>
            <a:spLocks noChangeShapeType="1"/>
          </p:cNvSpPr>
          <p:nvPr/>
        </p:nvSpPr>
        <p:spPr bwMode="auto">
          <a:xfrm>
            <a:off x="2743200" y="4495800"/>
            <a:ext cx="158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F936C-B60A-47B0-88A3-78E500F85293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991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45834 -2.22222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5 -0.01111 L -0.49583 -0.0111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5 -0.01111 L -0.49583 -0.0111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49584 -1.11111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239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7" grpId="0" animBg="1"/>
      <p:bldP spid="423947" grpId="1" animBg="1"/>
      <p:bldP spid="423948" grpId="0" animBg="1"/>
      <p:bldP spid="423955" grpId="0" animBg="1"/>
      <p:bldP spid="423955" grpId="1" animBg="1"/>
      <p:bldP spid="423955" grpId="2" animBg="1"/>
      <p:bldP spid="423956" grpId="0" animBg="1"/>
      <p:bldP spid="423957" grpId="0" animBg="1"/>
      <p:bldP spid="423957" grpId="1" animBg="1"/>
      <p:bldP spid="4239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ADO.NET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8305800" cy="5029200"/>
          </a:xfrm>
        </p:spPr>
        <p:txBody>
          <a:bodyPr/>
          <a:lstStyle/>
          <a:p>
            <a:pPr eaLnBrk="1" hangingPunct="1"/>
            <a:r>
              <a:rPr lang="en-US" smtClean="0"/>
              <a:t>Kiến trúc của ADO.NET</a:t>
            </a:r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46B5035-2138-4E75-B1DA-B54E17F60F41}" type="slidenum">
              <a:rPr lang="en-US" smtClean="0">
                <a:solidFill>
                  <a:srgbClr val="080808"/>
                </a:solidFill>
              </a:rPr>
              <a:pPr eaLnBrk="1" hangingPunct="1"/>
              <a:t>6</a:t>
            </a:fld>
            <a:endParaRPr lang="en-US" smtClean="0">
              <a:solidFill>
                <a:srgbClr val="080808"/>
              </a:solidFill>
            </a:endParaRPr>
          </a:p>
        </p:txBody>
      </p:sp>
      <p:pic>
        <p:nvPicPr>
          <p:cNvPr id="15365" name="Picture 7" descr="Ff647768.ch12-adonet-architecture(en-us,PandP.10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6858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25A460-E21B-4F2A-99A1-1D9B46F224A8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703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3DFCA3-7113-48D8-A621-B778058FB1CE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ADO.NET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7886700" cy="39624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ClrTx/>
            </a:pPr>
            <a:r>
              <a:rPr lang="en-US" sz="2200" smtClean="0"/>
              <a:t>.NET Data Provider</a:t>
            </a:r>
          </a:p>
          <a:p>
            <a:pPr lvl="1" eaLnBrk="1" hangingPunct="1">
              <a:spcBef>
                <a:spcPts val="0"/>
              </a:spcBef>
              <a:buClrTx/>
            </a:pPr>
            <a:r>
              <a:rPr lang="en-US" sz="2200" smtClean="0"/>
              <a:t>Dùng để kết nối đến CSDL, thực hiện các câu lệnh và nhận kế quả trả về.</a:t>
            </a:r>
          </a:p>
          <a:p>
            <a:pPr lvl="1" eaLnBrk="1" hangingPunct="1">
              <a:spcBef>
                <a:spcPts val="0"/>
              </a:spcBef>
              <a:buClrTx/>
            </a:pPr>
            <a:r>
              <a:rPr lang="en-US" sz="2200" smtClean="0"/>
              <a:t>Hiện có 4 loại Data Provider:</a:t>
            </a:r>
          </a:p>
          <a:p>
            <a:pPr lvl="2" eaLnBrk="1" hangingPunct="1">
              <a:spcBef>
                <a:spcPts val="0"/>
              </a:spcBef>
              <a:buClrTx/>
            </a:pPr>
            <a:r>
              <a:rPr lang="en-US" sz="2200" b="1" smtClean="0"/>
              <a:t>SQL .NET Framework Data Provider</a:t>
            </a:r>
            <a:endParaRPr lang="en-US" sz="2200" smtClean="0"/>
          </a:p>
          <a:p>
            <a:pPr lvl="2" eaLnBrk="1" hangingPunct="1">
              <a:spcBef>
                <a:spcPts val="0"/>
              </a:spcBef>
              <a:buClrTx/>
            </a:pPr>
            <a:r>
              <a:rPr lang="en-US" sz="2200" b="1" smtClean="0"/>
              <a:t>OLE DB .NET Framework Data Provider</a:t>
            </a:r>
          </a:p>
          <a:p>
            <a:pPr lvl="2" eaLnBrk="1" hangingPunct="1">
              <a:spcBef>
                <a:spcPts val="0"/>
              </a:spcBef>
              <a:buClrTx/>
            </a:pPr>
            <a:r>
              <a:rPr lang="en-US" sz="2200" smtClean="0"/>
              <a:t>ODBC .NET Framework Data Provider</a:t>
            </a:r>
          </a:p>
          <a:p>
            <a:pPr lvl="2" eaLnBrk="1" hangingPunct="1">
              <a:spcBef>
                <a:spcPts val="0"/>
              </a:spcBef>
              <a:buClrTx/>
            </a:pPr>
            <a:r>
              <a:rPr lang="en-US" sz="2200" smtClean="0"/>
              <a:t>Oracle .NET Framework Data Provider</a:t>
            </a:r>
          </a:p>
        </p:txBody>
      </p:sp>
      <p:graphicFrame>
        <p:nvGraphicFramePr>
          <p:cNvPr id="8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156682"/>
              </p:ext>
            </p:extLst>
          </p:nvPr>
        </p:nvGraphicFramePr>
        <p:xfrm>
          <a:off x="838200" y="4343400"/>
          <a:ext cx="7848600" cy="1615440"/>
        </p:xfrm>
        <a:graphic>
          <a:graphicData uri="http://schemas.openxmlformats.org/drawingml/2006/table">
            <a:tbl>
              <a:tblPr/>
              <a:tblGrid>
                <a:gridCol w="39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Calibri" pitchFamily="34" charset="0"/>
                        </a:rPr>
                        <a:t>SQL .NET Framework Data Provider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Calibri" pitchFamily="34" charset="0"/>
                        </a:rPr>
                        <a:t>OLE DB .NET Framework Data Provider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Calibri" pitchFamily="34" charset="0"/>
                        </a:rPr>
                        <a:t>System.Data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Calibri" pitchFamily="34" charset="0"/>
                        </a:rPr>
                        <a:t>System.Data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Calibri" pitchFamily="34" charset="0"/>
                        </a:rPr>
                        <a:t>System.Data.SqlClient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Calibri" pitchFamily="34" charset="0"/>
                        </a:rPr>
                        <a:t>System.Data.OleDb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8102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AC235D-956D-42A0-A6FC-B13CD9615C2D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Kết nối với cơ sở dữ liệu và đọc dữ </a:t>
            </a:r>
            <a:r>
              <a:rPr lang="en-US" sz="3200" smtClean="0"/>
              <a:t>liệu</a:t>
            </a:r>
            <a:endParaRPr lang="en-US" sz="320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305800" cy="4876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Tx/>
            </a:pPr>
            <a:r>
              <a:rPr lang="en-US" sz="2200" smtClean="0"/>
              <a:t>Một đối tượng Connection thể hiện một kết nối đến CSDL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smtClean="0"/>
              <a:t>Các lớp phụ trách kết nối </a:t>
            </a:r>
          </a:p>
          <a:p>
            <a:pPr lvl="2" eaLnBrk="1" hangingPunct="1">
              <a:lnSpc>
                <a:spcPct val="90000"/>
              </a:lnSpc>
              <a:buClrTx/>
            </a:pPr>
            <a:r>
              <a:rPr lang="en-US" sz="2200" smtClean="0"/>
              <a:t>ODBCConnection</a:t>
            </a:r>
          </a:p>
          <a:p>
            <a:pPr lvl="2" eaLnBrk="1" hangingPunct="1">
              <a:lnSpc>
                <a:spcPct val="90000"/>
              </a:lnSpc>
              <a:buClrTx/>
            </a:pPr>
            <a:r>
              <a:rPr lang="en-US" sz="2200" smtClean="0"/>
              <a:t>OleDBConnection</a:t>
            </a:r>
          </a:p>
          <a:p>
            <a:pPr lvl="2" eaLnBrk="1" hangingPunct="1">
              <a:lnSpc>
                <a:spcPct val="90000"/>
              </a:lnSpc>
              <a:buClrTx/>
            </a:pPr>
            <a:r>
              <a:rPr lang="en-US" sz="2200" smtClean="0"/>
              <a:t>SqlConnection</a:t>
            </a:r>
          </a:p>
          <a:p>
            <a:pPr lvl="2" eaLnBrk="1" hangingPunct="1">
              <a:lnSpc>
                <a:spcPct val="90000"/>
              </a:lnSpc>
              <a:buClrTx/>
            </a:pPr>
            <a:r>
              <a:rPr lang="en-US" sz="2200" smtClean="0"/>
              <a:t>OracleConnection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smtClean="0"/>
              <a:t>Thuộc tính quan trọng</a:t>
            </a:r>
          </a:p>
          <a:p>
            <a:pPr lvl="2" eaLnBrk="1" hangingPunct="1">
              <a:lnSpc>
                <a:spcPct val="90000"/>
              </a:lnSpc>
              <a:buClrTx/>
            </a:pPr>
            <a:r>
              <a:rPr lang="en-US" sz="2200" smtClean="0"/>
              <a:t>ConnectionString: xác định nguồn dữ liệu cần kết nối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200" smtClean="0"/>
              <a:t>Phương thức quan trọng</a:t>
            </a:r>
          </a:p>
          <a:p>
            <a:pPr lvl="2" eaLnBrk="1" hangingPunct="1">
              <a:lnSpc>
                <a:spcPct val="90000"/>
              </a:lnSpc>
              <a:buClrTx/>
            </a:pPr>
            <a:r>
              <a:rPr lang="en-US" sz="2200" smtClean="0"/>
              <a:t>Open(): mở kết nối</a:t>
            </a:r>
          </a:p>
          <a:p>
            <a:pPr lvl="2" eaLnBrk="1" hangingPunct="1">
              <a:lnSpc>
                <a:spcPct val="90000"/>
              </a:lnSpc>
              <a:buClrTx/>
            </a:pPr>
            <a:r>
              <a:rPr lang="en-US" sz="2200" smtClean="0"/>
              <a:t>Close(): đóng kết nối</a:t>
            </a:r>
          </a:p>
          <a:p>
            <a:pPr lvl="2" eaLnBrk="1" hangingPunct="1">
              <a:lnSpc>
                <a:spcPct val="90000"/>
              </a:lnSpc>
              <a:buClrTx/>
            </a:pPr>
            <a:r>
              <a:rPr lang="en-US" sz="2200" smtClean="0"/>
              <a:t>CreateCommand(): Tạo một đối tượng command nhờ một câu truy vấn</a:t>
            </a:r>
          </a:p>
        </p:txBody>
      </p:sp>
    </p:spTree>
    <p:extLst>
      <p:ext uri="{BB962C8B-B14F-4D97-AF65-F5344CB8AC3E}">
        <p14:creationId xmlns:p14="http://schemas.microsoft.com/office/powerpoint/2010/main" val="218632826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40A8-7D91-466F-A195-876D8F87BDA7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ClrTx/>
            </a:pPr>
            <a:r>
              <a:rPr lang="en-US" smtClean="0"/>
              <a:t>Sử dụng phương thức xây dựng có tham số của lớp SqlConnection.</a:t>
            </a:r>
          </a:p>
          <a:p>
            <a:pPr lvl="1" eaLnBrk="1" hangingPunct="1">
              <a:buClrTx/>
            </a:pPr>
            <a:r>
              <a:rPr lang="en-US" smtClean="0"/>
              <a:t>Tham số này là chuỗi kết nối (ConnectionString):</a:t>
            </a:r>
          </a:p>
          <a:p>
            <a:pPr lvl="2" eaLnBrk="1" hangingPunct="1">
              <a:buClrTx/>
            </a:pPr>
            <a:r>
              <a:rPr lang="en-US" smtClean="0"/>
              <a:t>Tên Server lưu cơ sở dữ liệu (Server)</a:t>
            </a:r>
          </a:p>
          <a:p>
            <a:pPr lvl="2" eaLnBrk="1" hangingPunct="1">
              <a:buClrTx/>
            </a:pPr>
            <a:r>
              <a:rPr lang="en-US" smtClean="0"/>
              <a:t>Tên cơ sở dữ liệu (Database)</a:t>
            </a:r>
          </a:p>
          <a:p>
            <a:pPr lvl="2" eaLnBrk="1" hangingPunct="1">
              <a:buClrTx/>
            </a:pPr>
            <a:r>
              <a:rPr lang="en-US" smtClean="0"/>
              <a:t>Tài khoản, Mật khẩu (uid, pwd)</a:t>
            </a:r>
          </a:p>
          <a:p>
            <a:pPr lvl="2" eaLnBrk="1" hangingPunct="1">
              <a:buClrTx/>
            </a:pPr>
            <a:r>
              <a:rPr lang="en-US" smtClean="0"/>
              <a:t>…</a:t>
            </a:r>
          </a:p>
          <a:p>
            <a:pPr lvl="2" eaLnBrk="1" hangingPunct="1">
              <a:buFontTx/>
              <a:buNone/>
            </a:pPr>
            <a:r>
              <a:rPr lang="en-US" smtClean="0"/>
              <a:t>Mỗi thuộc tính cách nhau dấu ;</a:t>
            </a:r>
          </a:p>
          <a:p>
            <a:pPr eaLnBrk="1" hangingPunct="1"/>
            <a:endParaRPr lang="en-US" smtClean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3400" y="5211761"/>
            <a:ext cx="82296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660033"/>
                </a:solidFill>
                <a:latin typeface="Calibri" pitchFamily="34" charset="0"/>
                <a:cs typeface="Times New Roman" pitchFamily="18" charset="0"/>
              </a:rPr>
              <a:t>SqlConnection sqlcon</a:t>
            </a:r>
            <a:r>
              <a:rPr lang="en-US" sz="2000">
                <a:solidFill>
                  <a:srgbClr val="660033"/>
                </a:solidFill>
                <a:latin typeface="Calibri" pitchFamily="34" charset="0"/>
                <a:cs typeface="Courier New" pitchFamily="49" charset="0"/>
              </a:rPr>
              <a:t> = new SqlConnection(“Server=SQLDB;</a:t>
            </a:r>
          </a:p>
          <a:p>
            <a:pPr eaLnBrk="1" hangingPunct="1"/>
            <a:r>
              <a:rPr lang="en-US" sz="2000">
                <a:solidFill>
                  <a:srgbClr val="660033"/>
                </a:solidFill>
                <a:latin typeface="Calibri" pitchFamily="34" charset="0"/>
                <a:cs typeface="Courier New" pitchFamily="49" charset="0"/>
              </a:rPr>
              <a:t>	uid=mylogin;pwd=mylogin;Database=diemthi_hk");</a:t>
            </a:r>
            <a:r>
              <a:rPr lang="en-US" sz="2000">
                <a:solidFill>
                  <a:srgbClr val="660033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Kết nối với cơ sở dữ liệu và đọc dữ </a:t>
            </a:r>
            <a:r>
              <a:rPr lang="en-US" sz="3200" smtClean="0"/>
              <a:t>liệu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150097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Mau</Template>
  <TotalTime>53</TotalTime>
  <Words>2086</Words>
  <Application>Microsoft Office PowerPoint</Application>
  <PresentationFormat>On-screen Show (4:3)</PresentationFormat>
  <Paragraphs>434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Arial Black</vt:lpstr>
      <vt:lpstr>Calibri</vt:lpstr>
      <vt:lpstr>Calibri Light</vt:lpstr>
      <vt:lpstr>Courier New</vt:lpstr>
      <vt:lpstr>Tahoma</vt:lpstr>
      <vt:lpstr>Times New Roman</vt:lpstr>
      <vt:lpstr>Verdana</vt:lpstr>
      <vt:lpstr>Wingdings</vt:lpstr>
      <vt:lpstr>Mau</vt:lpstr>
      <vt:lpstr>Chương 4: Sử dụng ADO.NET</vt:lpstr>
      <vt:lpstr>MỤC TIÊU</vt:lpstr>
      <vt:lpstr>NỘI DUNG</vt:lpstr>
      <vt:lpstr>Giới thiệu ADO.NET</vt:lpstr>
      <vt:lpstr>Giới thiệu ADO.NET</vt:lpstr>
      <vt:lpstr>Giới thiệu ADO.NET</vt:lpstr>
      <vt:lpstr>Giới thiệu ADO.NET</vt:lpstr>
      <vt:lpstr>Kết nối với cơ sở dữ liệu và đọc dữ liệu</vt:lpstr>
      <vt:lpstr>Kết nối với cơ sở dữ liệu và đọc dữ liệu</vt:lpstr>
      <vt:lpstr>Kết nối với cơ sở dữ liệu và đọc dữ liệu</vt:lpstr>
      <vt:lpstr>Kết nối với cơ sở dữ liệu và đọc dữ liệu</vt:lpstr>
      <vt:lpstr>Đối tượng Command</vt:lpstr>
      <vt:lpstr>Đối tượng Command</vt:lpstr>
      <vt:lpstr>Ví dụ</vt:lpstr>
      <vt:lpstr>Ví dụ</vt:lpstr>
      <vt:lpstr>Ví dụ</vt:lpstr>
      <vt:lpstr>Ví dụ</vt:lpstr>
      <vt:lpstr>Parameters</vt:lpstr>
      <vt:lpstr>Parameters</vt:lpstr>
      <vt:lpstr>Parameters</vt:lpstr>
      <vt:lpstr>Parameters</vt:lpstr>
      <vt:lpstr>Parameters</vt:lpstr>
      <vt:lpstr>Parameters</vt:lpstr>
      <vt:lpstr>Ví dụ sử dụng procedure</vt:lpstr>
      <vt:lpstr>Ví dụ sử dụng procedure</vt:lpstr>
      <vt:lpstr>Ví dụ sử dụng procedure</vt:lpstr>
      <vt:lpstr>Đối tượng Dataset</vt:lpstr>
      <vt:lpstr>Đối tượng Dataset</vt:lpstr>
      <vt:lpstr>Đối tượng Dataset</vt:lpstr>
      <vt:lpstr>Đối tượng Dataset</vt:lpstr>
      <vt:lpstr>Đối tượng Dataset</vt:lpstr>
      <vt:lpstr>Đối tượng Dataset</vt:lpstr>
      <vt:lpstr>Đối tượng Dataset</vt:lpstr>
      <vt:lpstr>Đối tượng Dataset</vt:lpstr>
      <vt:lpstr>Đối tượng Dataset</vt:lpstr>
      <vt:lpstr>Đối tượng Dataset</vt:lpstr>
      <vt:lpstr>Đối tượng Dataset</vt:lpstr>
      <vt:lpstr>Đối tượng Dataset</vt:lpstr>
      <vt:lpstr>Đối tượng Dataset</vt:lpstr>
      <vt:lpstr>Đối tượng Dataset</vt:lpstr>
      <vt:lpstr>Xử lý mô hình ngắt kết nối</vt:lpstr>
      <vt:lpstr>Xử lý mô hình ngắt kết nối</vt:lpstr>
      <vt:lpstr>Bài tập áp dụng</vt:lpstr>
      <vt:lpstr>Bài tập áp dụng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LeTho</dc:creator>
  <cp:lastModifiedBy>LeTho</cp:lastModifiedBy>
  <cp:revision>16</cp:revision>
  <dcterms:created xsi:type="dcterms:W3CDTF">2017-06-30T08:49:52Z</dcterms:created>
  <dcterms:modified xsi:type="dcterms:W3CDTF">2020-10-11T06:31:34Z</dcterms:modified>
</cp:coreProperties>
</file>