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6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1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62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63" r:id="rId37"/>
    <p:sldId id="295" r:id="rId38"/>
    <p:sldId id="296" r:id="rId39"/>
    <p:sldId id="297" r:id="rId40"/>
    <p:sldId id="298" r:id="rId41"/>
    <p:sldId id="299" r:id="rId42"/>
    <p:sldId id="264" r:id="rId4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AAAC7-CB92-4DAA-8085-A0276B2E8E51}" type="datetimeFigureOut">
              <a:rPr lang="en-US" smtClean="0"/>
              <a:t>11-10-2020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EAE99-2346-406F-B9A0-6CB92D776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57263"/>
            <a:ext cx="6858000" cy="2387600"/>
          </a:xfrm>
        </p:spPr>
        <p:txBody>
          <a:bodyPr anchor="b"/>
          <a:lstStyle>
            <a:lvl1pPr algn="r">
              <a:defRPr sz="6000" b="1">
                <a:solidFill>
                  <a:srgbClr val="003B7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389AB0-6C9D-4EAC-9031-8EFCC9A0E8F6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7363" y="548640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E7752-C9E2-46AA-85C3-2B162685FB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143001" y="3475566"/>
            <a:ext cx="6854825" cy="0"/>
          </a:xfrm>
          <a:prstGeom prst="line">
            <a:avLst/>
          </a:prstGeom>
          <a:ln>
            <a:solidFill>
              <a:srgbClr val="00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0325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5F7CA2-A73F-4C9E-921D-384C52F4BB2A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71360-5188-4CE0-B7DA-C4E940D71C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769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6F5752-C6CD-4C70-98D4-3884DD2E27EA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34340-90E5-4FAE-8AFF-3979A06090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25422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886700" cy="4381501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1pPr>
            <a:lvl2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715000"/>
            <a:ext cx="2057400" cy="365125"/>
          </a:xfrm>
        </p:spPr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571500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5715000"/>
            <a:ext cx="2057400" cy="365125"/>
          </a:xfrm>
        </p:spPr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4291"/>
            <a:ext cx="7886700" cy="803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8150" y="635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1433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873501"/>
            <a:ext cx="7886700" cy="1781175"/>
          </a:xfrm>
        </p:spPr>
        <p:txBody>
          <a:bodyPr anchor="ctr"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172408"/>
          </a:xfrm>
          <a:prstGeom prst="rect">
            <a:avLst/>
          </a:prstGeom>
          <a:solidFill>
            <a:srgbClr val="003B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Tlogo.png"/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7559">
            <a:off x="6062648" y="-224663"/>
            <a:ext cx="3524140" cy="46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624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93826"/>
            <a:ext cx="38862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93826"/>
            <a:ext cx="38862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CC4B1F-E32F-48CB-AB74-55D15E2607BC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F9868-AD84-4798-A077-F74D894831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5589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890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12975"/>
            <a:ext cx="3868340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890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12975"/>
            <a:ext cx="3887391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49AECC-01A6-462F-8E8A-404D5FB98959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0C054-E61E-4963-9BAE-69076ECB23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80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EAD019-B1EE-4669-B140-A8966995AEDD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98F0F-C74E-4243-A955-7F8F0E58B2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7340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0B80C4-C855-4E6A-A0A5-A11FEE8DF3D4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18C00-107D-4746-82E4-D88E651772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78581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11DA2-5813-4A37-96F3-6B00D6D2DC7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3F162-04C5-4639-A4F0-E022D035D6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14475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122F31-FF64-476B-BEE4-9463E2D131E9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C290A-CD45-4ECF-9534-F16457B565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95450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nual Input 7"/>
          <p:cNvSpPr/>
          <p:nvPr/>
        </p:nvSpPr>
        <p:spPr>
          <a:xfrm rot="16200000" flipV="1">
            <a:off x="2181397" y="6015128"/>
            <a:ext cx="939496" cy="746247"/>
          </a:xfrm>
          <a:prstGeom prst="flowChartManualInpu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2426"/>
            <a:ext cx="7886700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1800"/>
            <a:ext cx="7886700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454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185B269-AEE7-4933-A5F7-EEC49AE4754C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4546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454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01765A-5E15-4A7D-9C9B-8AA65A3BBF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-7365" y="6070600"/>
            <a:ext cx="9151365" cy="787400"/>
          </a:xfrm>
          <a:prstGeom prst="rect">
            <a:avLst/>
          </a:prstGeom>
          <a:solidFill>
            <a:srgbClr val="003B7A"/>
          </a:solidFill>
          <a:ln>
            <a:solidFill>
              <a:srgbClr val="003B7A"/>
            </a:solidFill>
          </a:ln>
          <a:effectLst>
            <a:outerShdw blurRad="508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Input 7"/>
          <p:cNvSpPr/>
          <p:nvPr/>
        </p:nvSpPr>
        <p:spPr>
          <a:xfrm rot="16200000" flipV="1">
            <a:off x="1036185" y="4882316"/>
            <a:ext cx="939494" cy="3011867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6" y="6106293"/>
            <a:ext cx="1814513" cy="5905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7261" y="6190527"/>
            <a:ext cx="1477426" cy="453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21" y="6177297"/>
            <a:ext cx="209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92A67"/>
                </a:solidFill>
              </a:rPr>
              <a:t>FACULTY OF INFORMATION TECHNOLOGY</a:t>
            </a:r>
          </a:p>
          <a:p>
            <a:r>
              <a:rPr lang="en-US" sz="1100" b="1" dirty="0" smtClean="0">
                <a:solidFill>
                  <a:srgbClr val="092A67"/>
                </a:solidFill>
              </a:rPr>
              <a:t>THU DUC COLLEGE OF TECHNOLOGY</a:t>
            </a:r>
            <a:endParaRPr lang="en-US" sz="1100" b="1" dirty="0">
              <a:solidFill>
                <a:srgbClr val="092A67"/>
              </a:solidFill>
            </a:endParaRPr>
          </a:p>
        </p:txBody>
      </p:sp>
      <p:pic>
        <p:nvPicPr>
          <p:cNvPr id="15" name="Picture 14" descr="cdiologo_whit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5" y="6175630"/>
            <a:ext cx="676275" cy="568071"/>
          </a:xfrm>
          <a:prstGeom prst="rect">
            <a:avLst/>
          </a:prstGeom>
        </p:spPr>
      </p:pic>
      <p:pic>
        <p:nvPicPr>
          <p:cNvPr id="17" name="Picture 16" descr="tdc_logo_whit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98" y="6172200"/>
            <a:ext cx="437945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5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3B7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Ten_Cot=@ten_c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Ten_Cot=@ten_co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Ten_Cot_khoa_chinh=@ten_co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ten_cot_khoa_chinh=@ten_cot_khoa_chinh" TargetMode="External"/><Relationship Id="rId2" Type="http://schemas.openxmlformats.org/officeDocument/2006/relationships/hyperlink" Target="mailto:ten_cot=@tenco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ten_cot_khoa_chinh=@ten_cot_khoa_chinh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smtClean="0"/>
              <a:t>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286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88FE2C-6F5F-43D1-8E0A-E1BD709A3BF6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Text Box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9250" indent="-349250" algn="just" eaLnBrk="1" hangingPunct="1">
              <a:spcBef>
                <a:spcPct val="50000"/>
              </a:spcBef>
              <a:buClrTx/>
              <a:buFont typeface="Wingdings" pitchFamily="2" charset="2"/>
              <a:buChar char="v"/>
            </a:pPr>
            <a:r>
              <a:rPr lang="en-US" sz="2800" u="sng" smtClean="0">
                <a:latin typeface="Verdana" pitchFamily="34" charset="0"/>
                <a:cs typeface="Arial" charset="0"/>
              </a:rPr>
              <a:t>Thêm giá trị mặc định :</a:t>
            </a:r>
          </a:p>
          <a:p>
            <a:pPr marL="57785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smtClean="0">
                <a:latin typeface="Verdana" pitchFamily="34" charset="0"/>
                <a:cs typeface="Arial" charset="0"/>
              </a:rPr>
              <a:t>ALTER TABLE Tên_bảng</a:t>
            </a:r>
            <a:endParaRPr lang="en-US" sz="2400" i="1" smtClean="0">
              <a:latin typeface="Arial" charset="0"/>
              <a:cs typeface="Arial" charset="0"/>
            </a:endParaRPr>
          </a:p>
          <a:p>
            <a:pPr marL="57785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smtClean="0">
                <a:latin typeface="Verdana" pitchFamily="34" charset="0"/>
              </a:rPr>
              <a:t>ADD [ CONSTRAINT DF_Tên_bảng_Tên_cột ]</a:t>
            </a:r>
          </a:p>
          <a:p>
            <a:pPr marL="57785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smtClean="0">
                <a:latin typeface="Verdana" pitchFamily="34" charset="0"/>
                <a:cs typeface="Arial" charset="0"/>
              </a:rPr>
              <a:t>DEFAULT Giá_trị_mặc_định FOR Tên_cột</a:t>
            </a:r>
            <a:endParaRPr lang="en-US" sz="2400" i="1" smtClean="0">
              <a:latin typeface="Arial" charset="0"/>
              <a:cs typeface="Arial" charset="0"/>
            </a:endParaRP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smtClean="0">
                <a:latin typeface="Verdana" pitchFamily="34" charset="0"/>
              </a:rPr>
              <a:t> 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sz="2800" smtClean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ràng buộc 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12384368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Text Box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7886700" cy="4800600"/>
          </a:xfrm>
        </p:spPr>
        <p:txBody>
          <a:bodyPr>
            <a:normAutofit fontScale="85000" lnSpcReduction="20000"/>
          </a:bodyPr>
          <a:lstStyle/>
          <a:p>
            <a:pPr marL="403225" indent="-403225" algn="just" eaLnBrk="1" hangingPunct="1">
              <a:spcBef>
                <a:spcPct val="50000"/>
              </a:spcBef>
              <a:buClrTx/>
              <a:buFont typeface="Wingdings" pitchFamily="2" charset="2"/>
              <a:buChar char="v"/>
            </a:pPr>
            <a:r>
              <a:rPr lang="en-US" sz="2400" u="sng" smtClean="0">
                <a:latin typeface="Verdana" pitchFamily="34" charset="0"/>
                <a:cs typeface="Arial" charset="0"/>
              </a:rPr>
              <a:t>Hủy một Constraint:</a:t>
            </a:r>
          </a:p>
          <a:p>
            <a:pPr marL="631825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smtClean="0">
                <a:latin typeface="Verdana" pitchFamily="34" charset="0"/>
              </a:rPr>
              <a:t>ALTER TABLE Tên_bảng</a:t>
            </a:r>
          </a:p>
          <a:p>
            <a:pPr marL="631825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smtClean="0">
                <a:latin typeface="Verdana" pitchFamily="34" charset="0"/>
              </a:rPr>
              <a:t>DROP CONSTRAINT Tên_constraint [ , ...]</a:t>
            </a:r>
          </a:p>
          <a:p>
            <a:pPr marL="403225" indent="-403225" algn="just" eaLnBrk="1" hangingPunct="1">
              <a:spcBef>
                <a:spcPct val="50000"/>
              </a:spcBef>
              <a:buClrTx/>
              <a:buFont typeface="Wingdings" pitchFamily="2" charset="2"/>
              <a:buChar char="v"/>
            </a:pPr>
            <a:r>
              <a:rPr lang="en-US" sz="2400" u="sng">
                <a:latin typeface="Verdana" pitchFamily="34" charset="0"/>
                <a:cs typeface="Arial" charset="0"/>
              </a:rPr>
              <a:t>Tắt các  Constraint  :Chỉ có tác dụng với Check và Foreign key</a:t>
            </a:r>
          </a:p>
          <a:p>
            <a:pPr marL="511175" indent="-53975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smtClean="0">
                <a:latin typeface="Verdana" pitchFamily="34" charset="0"/>
              </a:rPr>
              <a:t>ALTER TABLE Tên_bảng</a:t>
            </a:r>
          </a:p>
          <a:p>
            <a:pPr marL="511175" indent="-53975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smtClean="0">
                <a:latin typeface="Verdana" pitchFamily="34" charset="0"/>
              </a:rPr>
              <a:t>NOCHECK  CONSTRAINT ALL| Tên_constraint [ , ...]</a:t>
            </a:r>
          </a:p>
          <a:p>
            <a:pPr marL="457200" indent="-457200" algn="just" eaLnBrk="1" hangingPunct="1">
              <a:spcBef>
                <a:spcPct val="50000"/>
              </a:spcBef>
              <a:buClrTx/>
              <a:buFont typeface="Wingdings" pitchFamily="2" charset="2"/>
              <a:buChar char="v"/>
            </a:pPr>
            <a:r>
              <a:rPr lang="en-US" sz="2400" u="sng" smtClean="0">
                <a:latin typeface="Verdana" pitchFamily="34" charset="0"/>
                <a:cs typeface="Arial" charset="0"/>
              </a:rPr>
              <a:t>Bật các  Constraint:</a:t>
            </a:r>
          </a:p>
          <a:p>
            <a:pPr marL="577850" indent="-12065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smtClean="0">
                <a:latin typeface="Verdana" pitchFamily="34" charset="0"/>
              </a:rPr>
              <a:t>ALTER TABLE Tên_bảng</a:t>
            </a:r>
          </a:p>
          <a:p>
            <a:pPr marL="577850" indent="-12065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smtClean="0">
                <a:latin typeface="Verdana" pitchFamily="34" charset="0"/>
              </a:rPr>
              <a:t>CHECK  CONSTRAINT ALL| Tên_constraint [ , ...]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sz="2400" smtClean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ràng buộc 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258809128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Text Box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03225" indent="-403225" algn="just" eaLnBrk="1" hangingPunct="1">
              <a:spcBef>
                <a:spcPct val="50000"/>
              </a:spcBef>
              <a:buClrTx/>
              <a:buFont typeface="Wingdings" pitchFamily="2" charset="2"/>
              <a:buChar char="v"/>
            </a:pPr>
            <a:r>
              <a:rPr lang="en-US" sz="2400" u="sng" smtClean="0">
                <a:latin typeface="Verdana" pitchFamily="34" charset="0"/>
                <a:cs typeface="Arial" charset="0"/>
              </a:rPr>
              <a:t>Xóa cấu trúc bảng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400" smtClean="0">
                <a:latin typeface="Verdana" pitchFamily="34" charset="0"/>
                <a:cs typeface="Arial" charset="0"/>
              </a:rPr>
              <a:t>	DROP TABLE Danh_sách_tên_các_bảng</a:t>
            </a:r>
            <a:endParaRPr lang="en-US" sz="2400" smtClean="0">
              <a:latin typeface="Arial" charset="0"/>
              <a:cs typeface="Arial" charset="0"/>
            </a:endParaRPr>
          </a:p>
          <a:p>
            <a:pPr algn="just" eaLnBrk="1" hangingPunct="1">
              <a:spcBef>
                <a:spcPct val="50000"/>
              </a:spcBef>
              <a:buClrTx/>
              <a:buFont typeface="Wingdings" pitchFamily="2" charset="2"/>
              <a:buChar char="v"/>
            </a:pPr>
            <a:r>
              <a:rPr lang="en-US" sz="2400" u="sng" smtClean="0">
                <a:latin typeface="Verdana" pitchFamily="34" charset="0"/>
              </a:rPr>
              <a:t>Thay đổi cấu trúc bảng</a:t>
            </a:r>
          </a:p>
          <a:p>
            <a:pPr marL="403225" algn="just" eaLnBrk="1" hangingPunct="1"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en-US" sz="2400" smtClean="0">
                <a:latin typeface="Verdana" pitchFamily="34" charset="0"/>
                <a:cs typeface="Arial" charset="0"/>
              </a:rPr>
              <a:t>Thêm một cột mới trong bảng</a:t>
            </a:r>
            <a:endParaRPr lang="en-US" sz="2400" smtClean="0">
              <a:latin typeface="Arial" charset="0"/>
              <a:cs typeface="Arial" charset="0"/>
            </a:endParaRPr>
          </a:p>
          <a:p>
            <a:pPr lvl="1" algn="just" eaLnBrk="1" hangingPunct="1">
              <a:spcBef>
                <a:spcPct val="50000"/>
              </a:spcBef>
              <a:buFontTx/>
              <a:buNone/>
            </a:pPr>
            <a:r>
              <a:rPr lang="en-US" sz="2400" i="1" smtClean="0">
                <a:latin typeface="Verdana" pitchFamily="34" charset="0"/>
              </a:rPr>
              <a:t>ALTER TABLE Tên_bảng</a:t>
            </a:r>
          </a:p>
          <a:p>
            <a:pPr lvl="1" algn="just" eaLnBrk="1" hangingPunct="1">
              <a:spcBef>
                <a:spcPct val="50000"/>
              </a:spcBef>
              <a:buFontTx/>
              <a:buNone/>
            </a:pPr>
            <a:r>
              <a:rPr lang="en-US" sz="2400" i="1" smtClean="0">
                <a:latin typeface="Verdana" pitchFamily="34" charset="0"/>
              </a:rPr>
              <a:t>ADD Tên_cột Kiểu_dữ_liệu [ , ... ]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en-US" sz="2400">
                <a:latin typeface="Verdana" pitchFamily="34" charset="0"/>
                <a:cs typeface="Arial" charset="0"/>
              </a:rPr>
              <a:t> </a:t>
            </a:r>
            <a:r>
              <a:rPr lang="en-US" sz="2400" smtClean="0">
                <a:latin typeface="Verdana" pitchFamily="34" charset="0"/>
                <a:cs typeface="Arial" charset="0"/>
              </a:rPr>
              <a:t>Hủy bỏ cột hiện có bên trong bảng</a:t>
            </a:r>
            <a:endParaRPr lang="en-US" sz="2400" smtClean="0">
              <a:latin typeface="Arial" charset="0"/>
              <a:cs typeface="Arial" charset="0"/>
            </a:endParaRPr>
          </a:p>
          <a:p>
            <a:pPr lvl="1" algn="just" eaLnBrk="1" hangingPunct="1">
              <a:spcBef>
                <a:spcPct val="50000"/>
              </a:spcBef>
              <a:buFontTx/>
              <a:buNone/>
            </a:pPr>
            <a:r>
              <a:rPr lang="en-US" sz="2400" i="1" smtClean="0">
                <a:latin typeface="Verdana" pitchFamily="34" charset="0"/>
              </a:rPr>
              <a:t>ALTER TABLE Tên_bảng</a:t>
            </a:r>
          </a:p>
          <a:p>
            <a:pPr lvl="1" algn="just" eaLnBrk="1" hangingPunct="1">
              <a:spcBef>
                <a:spcPct val="50000"/>
              </a:spcBef>
              <a:buFontTx/>
              <a:buNone/>
            </a:pPr>
            <a:r>
              <a:rPr lang="en-US" sz="2400" i="1" smtClean="0">
                <a:latin typeface="Verdana" pitchFamily="34" charset="0"/>
              </a:rPr>
              <a:t>DROP COLUMN Tên_cột [ , ...]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ràng buộc 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3139579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Text Box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 eaLnBrk="1" hangingPunct="1">
              <a:spcBef>
                <a:spcPct val="50000"/>
              </a:spcBef>
              <a:buClrTx/>
              <a:buFont typeface="Wingdings" pitchFamily="2" charset="2"/>
              <a:buChar char="v"/>
            </a:pPr>
            <a:r>
              <a:rPr lang="en-US" sz="2800" smtClean="0">
                <a:latin typeface="Verdana" pitchFamily="34" charset="0"/>
                <a:cs typeface="Arial" charset="0"/>
              </a:rPr>
              <a:t>Sửa đổi kiểu dữ liệu của cột</a:t>
            </a:r>
            <a:endParaRPr lang="en-US" sz="2800" smtClean="0">
              <a:latin typeface="Arial" charset="0"/>
              <a:cs typeface="Arial" charset="0"/>
            </a:endParaRPr>
          </a:p>
          <a:p>
            <a:pPr lvl="1" algn="just" eaLnBrk="1" hangingPunct="1">
              <a:spcBef>
                <a:spcPct val="50000"/>
              </a:spcBef>
              <a:buFontTx/>
              <a:buNone/>
            </a:pPr>
            <a:r>
              <a:rPr lang="en-US" i="1" smtClean="0">
                <a:latin typeface="Verdana" pitchFamily="34" charset="0"/>
              </a:rPr>
              <a:t>ALTER TABLE Tên_bảng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i="1" smtClean="0">
                <a:latin typeface="Verdana" pitchFamily="34" charset="0"/>
              </a:rPr>
              <a:t>ALTER COLUMN Tên_cột Kiểu_dữ_liệu_mới</a:t>
            </a:r>
          </a:p>
          <a:p>
            <a:pPr marL="511175" indent="-511175" algn="just" eaLnBrk="1" hangingPunct="1">
              <a:spcBef>
                <a:spcPct val="50000"/>
              </a:spcBef>
              <a:buClrTx/>
              <a:buFont typeface="Wingdings" pitchFamily="2" charset="2"/>
              <a:buChar char="v"/>
            </a:pPr>
            <a:r>
              <a:rPr lang="en-US" sz="2800" smtClean="0">
                <a:latin typeface="Verdana" pitchFamily="34" charset="0"/>
                <a:cs typeface="Arial" charset="0"/>
              </a:rPr>
              <a:t>Đổi tên cột</a:t>
            </a:r>
            <a:endParaRPr lang="en-US" sz="2800" smtClean="0">
              <a:latin typeface="Arial" charset="0"/>
              <a:cs typeface="Arial" charset="0"/>
            </a:endParaRPr>
          </a:p>
          <a:p>
            <a:pPr lvl="1" algn="just" eaLnBrk="1" hangingPunct="1">
              <a:spcBef>
                <a:spcPct val="50000"/>
              </a:spcBef>
              <a:buFontTx/>
              <a:buNone/>
            </a:pPr>
            <a:r>
              <a:rPr lang="en-US" i="1" smtClean="0">
                <a:latin typeface="Verdana" pitchFamily="34" charset="0"/>
                <a:cs typeface="Arial" charset="0"/>
              </a:rPr>
              <a:t>EXEC SP_Rename “Tên_bảng.Tên_cột” ,”Tên_mới”,”COLUMN”</a:t>
            </a:r>
            <a:endParaRPr lang="en-US" i="1" smtClean="0">
              <a:latin typeface="Arial" charset="0"/>
              <a:cs typeface="Arial" charset="0"/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ràng buộc 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36565912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Text Box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3225" indent="-403225" algn="just" eaLnBrk="1" hangingPunct="1">
              <a:spcBef>
                <a:spcPct val="50000"/>
              </a:spcBef>
              <a:buClrTx/>
              <a:buFont typeface="Wingdings" pitchFamily="2" charset="2"/>
              <a:buChar char="v"/>
              <a:tabLst>
                <a:tab pos="403225" algn="l"/>
              </a:tabLst>
            </a:pPr>
            <a:r>
              <a:rPr lang="en-US" sz="2800" smtClean="0">
                <a:latin typeface="Verdana" pitchFamily="34" charset="0"/>
                <a:cs typeface="Arial" charset="0"/>
              </a:rPr>
              <a:t>Đổi tên bảng</a:t>
            </a:r>
            <a:endParaRPr lang="en-US" sz="2800" smtClean="0">
              <a:latin typeface="Arial" charset="0"/>
              <a:cs typeface="Arial" charset="0"/>
            </a:endParaRP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smtClean="0">
                <a:latin typeface="Verdana" pitchFamily="34" charset="0"/>
                <a:cs typeface="Arial" charset="0"/>
              </a:rPr>
              <a:t>	EXEC sp_rename “Tên_bảng”,”Tên_mới”</a:t>
            </a:r>
            <a:endParaRPr lang="en-US" sz="280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i="1" smtClean="0">
                <a:solidFill>
                  <a:srgbClr val="FF0000"/>
                </a:solidFill>
              </a:rPr>
              <a:t>Chú ý: </a:t>
            </a:r>
            <a:r>
              <a:rPr lang="en-US" sz="2800" i="1" smtClean="0"/>
              <a:t>Muốn thay đổi cấu trúc của cột phải xoá tất cả các Constraint liên quan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ràng buộc 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140604142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/>
              <a:t>Câu lệnh truy vấn dữ liệu là các câu lệnh cho phép lấy dữ liệu từ các bảng, thêm xóa sửa dữ liệu</a:t>
            </a:r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655870-8DCD-417D-BA39-8C51AD0F51C4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Các thao tác với cơ sở dữ </a:t>
            </a:r>
            <a:r>
              <a:rPr lang="en-US" smtClean="0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4335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8153400" cy="4381501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b="1" smtClean="0"/>
              <a:t>Cấu trúc câu lệnh Select :dùng lấy dữ liệu</a:t>
            </a:r>
          </a:p>
          <a:p>
            <a:pPr marL="806450" lvl="2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800" i="1" smtClean="0"/>
              <a:t>Select	[Ten_Bang.]Ten_Cot[,…]</a:t>
            </a:r>
          </a:p>
          <a:p>
            <a:pPr marL="806450" lvl="2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800" i="1" smtClean="0"/>
              <a:t>From Ten_Bang1 &lt;Liên kết &gt; Ten_Bang2</a:t>
            </a:r>
          </a:p>
          <a:p>
            <a:pPr marL="806450" lvl="2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800" i="1" smtClean="0"/>
              <a:t>Where &lt;Điều kiện&gt;</a:t>
            </a:r>
          </a:p>
          <a:p>
            <a:pPr marL="806450" lvl="2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800" i="1" smtClean="0"/>
              <a:t>Group by &lt;các cột gom nhóm&gt;</a:t>
            </a:r>
          </a:p>
          <a:p>
            <a:pPr marL="806450" lvl="2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800" i="1" smtClean="0"/>
              <a:t>HaVing &lt;Điều kiện lọc nhóm&gt;</a:t>
            </a:r>
          </a:p>
          <a:p>
            <a:pPr marL="806450" lvl="2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800" i="1" smtClean="0"/>
              <a:t>Order by [Ten_Bang.]Ten_cot [asc/desc,…]</a:t>
            </a:r>
          </a:p>
          <a:p>
            <a:pPr marL="806450" lvl="2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800" i="1" smtClean="0"/>
              <a:t>Compute Hàm thống kê [By Ten_cot]</a:t>
            </a:r>
          </a:p>
          <a:p>
            <a:pPr lvl="2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None/>
            </a:pPr>
            <a:endParaRPr lang="en-US" sz="2800" b="1" smtClean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Các thao tác với cơ sở dữ </a:t>
            </a:r>
            <a:r>
              <a:rPr lang="en-US" smtClean="0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5619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191500" cy="4381501"/>
          </a:xfrm>
        </p:spPr>
        <p:txBody>
          <a:bodyPr>
            <a:normAutofit fontScale="25000" lnSpcReduction="20000"/>
          </a:bodyPr>
          <a:lstStyle/>
          <a:p>
            <a:pPr marL="123825" lvl="1" indent="0" eaLnBrk="1" hangingPunct="1">
              <a:lnSpc>
                <a:spcPct val="134000"/>
              </a:lnSpc>
              <a:buClr>
                <a:srgbClr val="003399"/>
              </a:buClr>
              <a:buNone/>
            </a:pPr>
            <a:r>
              <a:rPr lang="en-US" sz="8000" b="1" smtClean="0"/>
              <a:t>Insert into : dùng thêm dữ liệu vào bảng,có 2 dạng</a:t>
            </a:r>
          </a:p>
          <a:p>
            <a:pPr marL="466725" lvl="1" indent="-342900" eaLnBrk="1" hangingPunct="1">
              <a:lnSpc>
                <a:spcPct val="134000"/>
              </a:lnSpc>
              <a:buClr>
                <a:srgbClr val="003399"/>
              </a:buClr>
              <a:buFont typeface="Wingdings" pitchFamily="2" charset="2"/>
              <a:buChar char="Ø"/>
            </a:pPr>
            <a:r>
              <a:rPr lang="en-US" sz="8000" b="1"/>
              <a:t> </a:t>
            </a:r>
            <a:r>
              <a:rPr lang="en-US" sz="8000" b="1" smtClean="0"/>
              <a:t>Thêm một dòng</a:t>
            </a:r>
          </a:p>
          <a:p>
            <a:pPr marL="581025" lvl="1" indent="-457200" eaLnBrk="1" hangingPunct="1">
              <a:lnSpc>
                <a:spcPct val="134000"/>
              </a:lnSpc>
              <a:buClr>
                <a:srgbClr val="003399"/>
              </a:buClr>
              <a:buFont typeface="Wingdings" pitchFamily="2" charset="2"/>
              <a:buChar char="ü"/>
            </a:pPr>
            <a:r>
              <a:rPr lang="en-US" sz="8000" smtClean="0"/>
              <a:t>Cú pháp : Insert into Ten_bang(Ten_cot1,Ten_cot2[,…]) Values(Gia_Tri1,…)</a:t>
            </a:r>
          </a:p>
          <a:p>
            <a:pPr marL="581025" lvl="1" indent="-457200" eaLnBrk="1" hangingPunct="1">
              <a:lnSpc>
                <a:spcPct val="134000"/>
              </a:lnSpc>
              <a:buClr>
                <a:srgbClr val="003399"/>
              </a:buClr>
              <a:buFont typeface="Wingdings" pitchFamily="2" charset="2"/>
              <a:buChar char="ü"/>
            </a:pPr>
            <a:r>
              <a:rPr lang="en-US" sz="8000" smtClean="0"/>
              <a:t>với giá trị :</a:t>
            </a:r>
          </a:p>
          <a:p>
            <a:pPr marL="1022350" lvl="3" indent="-342900" eaLnBrk="1" hangingPunct="1">
              <a:lnSpc>
                <a:spcPct val="134000"/>
              </a:lnSpc>
              <a:buClr>
                <a:srgbClr val="003399"/>
              </a:buClr>
              <a:buFont typeface="Wingdings" pitchFamily="2" charset="2"/>
              <a:buChar char="§"/>
            </a:pPr>
            <a:r>
              <a:rPr lang="en-US" sz="8000" smtClean="0"/>
              <a:t>Kiểu chuỗi : nằm trong hai dấu ‘’ ví dụ ‘Trần thanh nhật’,Nếu chuỗi kiểu Nvarchar :N’Trần Thanh Nhật’</a:t>
            </a:r>
          </a:p>
          <a:p>
            <a:pPr marL="1022350" lvl="3" indent="-342900" eaLnBrk="1" hangingPunct="1">
              <a:lnSpc>
                <a:spcPct val="134000"/>
              </a:lnSpc>
              <a:buClr>
                <a:srgbClr val="003399"/>
              </a:buClr>
              <a:buFont typeface="Wingdings" pitchFamily="2" charset="2"/>
              <a:buChar char="§"/>
            </a:pPr>
            <a:r>
              <a:rPr lang="en-US" sz="8000" smtClean="0"/>
              <a:t>Kiểu </a:t>
            </a:r>
            <a:r>
              <a:rPr lang="en-US" sz="8000"/>
              <a:t>Ngày : ‘yyyy-mm-dd’	ví dụ :</a:t>
            </a:r>
            <a:r>
              <a:rPr lang="en-US" sz="8000" smtClean="0"/>
              <a:t>’1982-02-29’</a:t>
            </a:r>
          </a:p>
          <a:p>
            <a:pPr marL="296863" lvl="3" indent="-247650" eaLnBrk="1" hangingPunct="1">
              <a:lnSpc>
                <a:spcPct val="134000"/>
              </a:lnSpc>
              <a:buClr>
                <a:srgbClr val="003399"/>
              </a:buClr>
              <a:buFont typeface="Wingdings" pitchFamily="2" charset="2"/>
              <a:buChar char="Ø"/>
            </a:pPr>
            <a:r>
              <a:rPr lang="en-US" sz="8000" b="1"/>
              <a:t>Thêm</a:t>
            </a:r>
            <a:r>
              <a:rPr lang="en-US" sz="8000" b="1" smtClean="0"/>
              <a:t> nhiều  dòng</a:t>
            </a:r>
          </a:p>
          <a:p>
            <a:pPr marL="752475" lvl="3" indent="-457200" eaLnBrk="1" hangingPunct="1">
              <a:lnSpc>
                <a:spcPct val="134000"/>
              </a:lnSpc>
              <a:buClr>
                <a:srgbClr val="003399"/>
              </a:buClr>
              <a:buFont typeface="Wingdings" pitchFamily="2" charset="2"/>
              <a:buChar char="ü"/>
            </a:pPr>
            <a:r>
              <a:rPr lang="en-US" sz="8000" smtClean="0"/>
              <a:t>Cú pháp  : Insert into Ten_bang_Dich(Ten_cot1,Ten_cot2[,…]) </a:t>
            </a:r>
          </a:p>
          <a:p>
            <a:pPr lvl="2" eaLnBrk="1" hangingPunct="1">
              <a:lnSpc>
                <a:spcPct val="134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8000" smtClean="0"/>
              <a:t>Select Ten_bang_nguon.ten_cot,giatri,bieuthuc…</a:t>
            </a:r>
          </a:p>
          <a:p>
            <a:pPr lvl="2" eaLnBrk="1" hangingPunct="1">
              <a:lnSpc>
                <a:spcPct val="134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8000" smtClean="0"/>
              <a:t> from …</a:t>
            </a:r>
          </a:p>
          <a:p>
            <a:pPr lvl="2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None/>
            </a:pPr>
            <a:endParaRPr lang="en-US" b="1" smtClean="0"/>
          </a:p>
          <a:p>
            <a:pPr lvl="3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v"/>
            </a:pPr>
            <a:endParaRPr lang="en-US" sz="1600" b="1" smtClean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Các thao tác với cơ sở dữ </a:t>
            </a:r>
            <a:r>
              <a:rPr lang="en-US" smtClean="0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2572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8229600" cy="4953000"/>
          </a:xfrm>
        </p:spPr>
        <p:txBody>
          <a:bodyPr>
            <a:noAutofit/>
          </a:bodyPr>
          <a:lstStyle/>
          <a:p>
            <a:pPr marL="392113" lvl="1" indent="-342900" eaLnBrk="1" hangingPunct="1">
              <a:lnSpc>
                <a:spcPct val="80000"/>
              </a:lnSpc>
              <a:buClr>
                <a:srgbClr val="003399"/>
              </a:buClr>
              <a:buFont typeface="Wingdings" pitchFamily="2" charset="2"/>
              <a:buChar char="Ø"/>
            </a:pPr>
            <a:r>
              <a:rPr lang="en-US" sz="2400" b="1" u="sng" smtClean="0"/>
              <a:t>UpDate</a:t>
            </a:r>
            <a:r>
              <a:rPr lang="en-US" sz="2400" smtClean="0"/>
              <a:t> : </a:t>
            </a:r>
            <a:r>
              <a:rPr lang="en-US" sz="2400" b="1" smtClean="0"/>
              <a:t>dùng cập nhật dữ  liệu của một bảng</a:t>
            </a:r>
          </a:p>
          <a:p>
            <a:pPr marL="623888" lvl="2" eaLnBrk="1" hangingPunct="1">
              <a:lnSpc>
                <a:spcPct val="80000"/>
              </a:lnSpc>
              <a:buClr>
                <a:srgbClr val="003399"/>
              </a:buClr>
              <a:buFont typeface="Wingdings" pitchFamily="2" charset="2"/>
              <a:buChar char="v"/>
            </a:pPr>
            <a:r>
              <a:rPr lang="en-US" sz="2400" b="1" u="sng" smtClean="0"/>
              <a:t>Dữ liệu Update chỉ trên một Bảng :</a:t>
            </a:r>
          </a:p>
          <a:p>
            <a:pPr marL="395288" lvl="2" indent="0" eaLnBrk="1" hangingPunct="1">
              <a:lnSpc>
                <a:spcPct val="80000"/>
              </a:lnSpc>
              <a:buClr>
                <a:srgbClr val="003399"/>
              </a:buClr>
              <a:buNone/>
            </a:pPr>
            <a:r>
              <a:rPr lang="en-US" sz="2400" b="1" smtClean="0"/>
              <a:t>     Cú pháp :</a:t>
            </a:r>
          </a:p>
          <a:p>
            <a:pPr lvl="4" eaLnBrk="1" hangingPunct="1">
              <a:lnSpc>
                <a:spcPct val="8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400" i="1" smtClean="0"/>
              <a:t>UpDate Ten_Bang</a:t>
            </a:r>
          </a:p>
          <a:p>
            <a:pPr lvl="4" eaLnBrk="1" hangingPunct="1">
              <a:lnSpc>
                <a:spcPct val="8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400" i="1" smtClean="0"/>
              <a:t>Set Ten_Cot= Giá trị/Biểu thức</a:t>
            </a:r>
          </a:p>
          <a:p>
            <a:pPr lvl="4" eaLnBrk="1" hangingPunct="1">
              <a:lnSpc>
                <a:spcPct val="8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400" i="1" smtClean="0"/>
              <a:t>[Where Điều kiện]</a:t>
            </a:r>
          </a:p>
          <a:p>
            <a:pPr marL="692150" lvl="2" indent="-342900" eaLnBrk="1" hangingPunct="1">
              <a:lnSpc>
                <a:spcPct val="80000"/>
              </a:lnSpc>
              <a:buClr>
                <a:srgbClr val="003399"/>
              </a:buClr>
              <a:buFont typeface="Wingdings" pitchFamily="2" charset="2"/>
              <a:buChar char="v"/>
            </a:pPr>
            <a:r>
              <a:rPr lang="en-US" sz="2400" b="1" u="sng" smtClean="0"/>
              <a:t>Dữ liệu Update trên nhiều Bảng :</a:t>
            </a:r>
          </a:p>
          <a:p>
            <a:pPr marL="692150" lvl="2" indent="0" eaLnBrk="1" hangingPunct="1">
              <a:lnSpc>
                <a:spcPct val="80000"/>
              </a:lnSpc>
              <a:buClr>
                <a:srgbClr val="003399"/>
              </a:buClr>
              <a:buNone/>
            </a:pPr>
            <a:r>
              <a:rPr lang="en-US" sz="2400" b="1" smtClean="0"/>
              <a:t>       Cú pháp :</a:t>
            </a:r>
          </a:p>
          <a:p>
            <a:pPr lvl="4" eaLnBrk="1" hangingPunct="1">
              <a:lnSpc>
                <a:spcPct val="8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400" i="1" smtClean="0"/>
              <a:t>UpDate Ten_Bang</a:t>
            </a:r>
          </a:p>
          <a:p>
            <a:pPr lvl="4" eaLnBrk="1" hangingPunct="1">
              <a:lnSpc>
                <a:spcPct val="8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400" i="1" smtClean="0"/>
              <a:t>Set Ten_Cot= Giá trị/Biểu thức</a:t>
            </a:r>
          </a:p>
          <a:p>
            <a:pPr lvl="4" eaLnBrk="1" hangingPunct="1">
              <a:lnSpc>
                <a:spcPct val="8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400" i="1" smtClean="0"/>
              <a:t>From …</a:t>
            </a:r>
          </a:p>
          <a:p>
            <a:pPr lvl="4" eaLnBrk="1" hangingPunct="1">
              <a:lnSpc>
                <a:spcPct val="8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400" smtClean="0"/>
              <a:t>[Where Điều kiện]</a:t>
            </a:r>
          </a:p>
          <a:p>
            <a:pPr marL="401638" lvl="4" eaLnBrk="1" hangingPunct="1">
              <a:lnSpc>
                <a:spcPct val="8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400" b="1" smtClean="0"/>
              <a:t>Chú  ý: giá trị cập nhật không được dùng hàm thống kê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Các thao tác với cơ sở dữ </a:t>
            </a:r>
            <a:r>
              <a:rPr lang="en-US" smtClean="0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5347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7886700" cy="4724400"/>
          </a:xfrm>
        </p:spPr>
        <p:txBody>
          <a:bodyPr>
            <a:normAutofit lnSpcReduction="10000"/>
          </a:bodyPr>
          <a:lstStyle/>
          <a:p>
            <a:pPr marL="617538" lvl="1" indent="-444500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q"/>
            </a:pPr>
            <a:r>
              <a:rPr lang="en-US" sz="2400" b="1" u="sng" smtClean="0"/>
              <a:t>Delete</a:t>
            </a:r>
            <a:r>
              <a:rPr lang="en-US" sz="2400" smtClean="0"/>
              <a:t> : dùng xóa dữ  liệu của một bảng</a:t>
            </a:r>
          </a:p>
          <a:p>
            <a:pPr marL="790575" lvl="2" indent="-395288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v"/>
            </a:pPr>
            <a:r>
              <a:rPr lang="en-US" u="sng" smtClean="0"/>
              <a:t>Dữ liệu xóa chỉ trên một Bảng :</a:t>
            </a:r>
          </a:p>
          <a:p>
            <a:pPr marL="395287" lvl="3" indent="0" eaLnBrk="1" hangingPunct="1">
              <a:lnSpc>
                <a:spcPct val="90000"/>
              </a:lnSpc>
              <a:buClr>
                <a:srgbClr val="003399"/>
              </a:buClr>
              <a:buNone/>
            </a:pPr>
            <a:r>
              <a:rPr lang="en-US" sz="2400" smtClean="0"/>
              <a:t>Cú pháp :</a:t>
            </a:r>
          </a:p>
          <a:p>
            <a:pPr marL="1217613" lvl="4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400" i="1" smtClean="0"/>
              <a:t>delete Ten_Bang</a:t>
            </a:r>
          </a:p>
          <a:p>
            <a:pPr marL="1217613" lvl="4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400" i="1" smtClean="0"/>
              <a:t>[Where Điều kiện]</a:t>
            </a:r>
          </a:p>
          <a:p>
            <a:pPr marL="739775" lvl="2" indent="-344488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v"/>
            </a:pPr>
            <a:r>
              <a:rPr lang="en-US" u="sng" smtClean="0"/>
              <a:t>Dữ liệu delete trên nhiều Bảng :</a:t>
            </a:r>
          </a:p>
          <a:p>
            <a:pPr marL="519113" lvl="3" indent="0" eaLnBrk="1" hangingPunct="1">
              <a:lnSpc>
                <a:spcPct val="90000"/>
              </a:lnSpc>
              <a:buClr>
                <a:srgbClr val="003399"/>
              </a:buClr>
              <a:buNone/>
            </a:pPr>
            <a:r>
              <a:rPr lang="en-US" sz="2400" smtClean="0"/>
              <a:t>Cú pháp :</a:t>
            </a:r>
          </a:p>
          <a:p>
            <a:pPr marL="1044575" lvl="4" indent="-6350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400" i="1" smtClean="0"/>
              <a:t>delete Ten_Bang</a:t>
            </a:r>
          </a:p>
          <a:p>
            <a:pPr marL="1044575" lvl="4" indent="-6350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400" i="1" smtClean="0"/>
              <a:t>From …</a:t>
            </a:r>
          </a:p>
          <a:p>
            <a:pPr marL="1044575" lvl="4" indent="-6350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400" i="1" smtClean="0"/>
              <a:t>[Where Điều kiện]</a:t>
            </a:r>
          </a:p>
          <a:p>
            <a:pPr marL="401638" lvl="4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None/>
            </a:pPr>
            <a:r>
              <a:rPr lang="en-US" sz="2400" b="1" i="1" u="sng" smtClean="0">
                <a:solidFill>
                  <a:srgbClr val="CC3300"/>
                </a:solidFill>
              </a:rPr>
              <a:t>Chú ý</a:t>
            </a:r>
            <a:r>
              <a:rPr lang="en-US" sz="2400" b="1" i="1" smtClean="0"/>
              <a:t> : khi xóa dữ liệu trên bảng quan hệ 1 mà dữ liệu này đã có bên bảng quan hệ nhiều -&gt; có lỗi</a:t>
            </a:r>
          </a:p>
          <a:p>
            <a:pPr marL="401638" lvl="3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v"/>
            </a:pPr>
            <a:endParaRPr lang="en-US" sz="2400" b="1" i="1" smtClean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Các thao tác với cơ sở dữ </a:t>
            </a:r>
            <a:r>
              <a:rPr lang="en-US" smtClean="0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59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thiết kế cơ sở dữ liệu và các ràng buộc cơ sở dữ liệu. </a:t>
            </a:r>
          </a:p>
          <a:p>
            <a:r>
              <a:rPr lang="en-US" smtClean="0"/>
              <a:t>Vận dụng các thao tác với cơ sở dữ liệu</a:t>
            </a:r>
          </a:p>
          <a:p>
            <a:r>
              <a:rPr lang="en-US" smtClean="0"/>
              <a:t>Viết được các storeProcedure, Function để truy xuất dữ liệu.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DFE4CF-68ED-42D7-B646-902A79CEE68D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229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7886700" cy="48768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b="1" smtClean="0"/>
              <a:t>Biến và các cấu trúc lệnh trong SQL Server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Biến 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Biến cục bộ : là biến do người lập trình khai báo,Biến có thể được khai báo trong thủ tục nội tại,hàm, trong một lô lệnh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mtClean="0"/>
              <a:t>Lô Lệnh : là tập hợp các lệnh được kết thúc bằng từ Go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mtClean="0"/>
              <a:t>Cú pháp khai báo biến : 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None/>
            </a:pPr>
            <a:r>
              <a:rPr lang="en-US" smtClean="0"/>
              <a:t>		</a:t>
            </a:r>
            <a:r>
              <a:rPr lang="en-US" smtClean="0">
                <a:solidFill>
                  <a:srgbClr val="FF0000"/>
                </a:solidFill>
              </a:rPr>
              <a:t>Declare @Tên_Biên Kiểu_Dữ_Liệu</a:t>
            </a:r>
          </a:p>
          <a:p>
            <a:pPr lvl="2"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sz="2800" smtClean="0"/>
              <a:t>Tên Biến :Luôn bắt đầu bằng ký tự @,không có khoảng trắng,ký tự đặt biệt,ký tự số đứng đầu 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Các thao tác với cơ sở dữ </a:t>
            </a:r>
            <a:r>
              <a:rPr lang="en-US" smtClean="0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628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7886700" cy="48768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b="1" smtClean="0"/>
              <a:t>Biến và các cấu trúc lệnh trong SQL Server</a:t>
            </a:r>
            <a:endParaRPr lang="en-US" sz="3600" smtClean="0"/>
          </a:p>
          <a:p>
            <a:pPr lvl="1" eaLnBrk="1" hangingPunct="1">
              <a:buClr>
                <a:srgbClr val="003399"/>
              </a:buClr>
              <a:buFont typeface="Wingdings" pitchFamily="2" charset="2"/>
              <a:buChar char="§"/>
            </a:pPr>
            <a:r>
              <a:rPr lang="en-US" smtClean="0"/>
              <a:t>Gán giá trị cho biến:</a:t>
            </a:r>
          </a:p>
          <a:p>
            <a:pPr lvl="1" eaLnBrk="1" hangingPunct="1">
              <a:buClr>
                <a:srgbClr val="003399"/>
              </a:buClr>
              <a:buFont typeface="Wingdings" pitchFamily="2" charset="2"/>
              <a:buNone/>
            </a:pPr>
            <a:r>
              <a:rPr lang="en-US" smtClean="0"/>
              <a:t>		Gán bằng 1 giá trị :</a:t>
            </a:r>
          </a:p>
          <a:p>
            <a:pPr lvl="1" eaLnBrk="1" hangingPunct="1">
              <a:buFontTx/>
              <a:buNone/>
            </a:pPr>
            <a:r>
              <a:rPr lang="en-US" smtClean="0"/>
              <a:t>			</a:t>
            </a:r>
            <a:r>
              <a:rPr lang="en-US" i="1" smtClean="0"/>
              <a:t>Set @tên_biến=giátrị/hàm</a:t>
            </a:r>
          </a:p>
          <a:p>
            <a:pPr lvl="1" eaLnBrk="1" hangingPunct="1">
              <a:buFontTx/>
              <a:buNone/>
            </a:pPr>
            <a:r>
              <a:rPr lang="en-US" i="1" smtClean="0"/>
              <a:t>			hoặc Select @tên_biến=Giátrị/hàm</a:t>
            </a:r>
          </a:p>
          <a:p>
            <a:pPr lvl="1" eaLnBrk="1" hangingPunct="1">
              <a:buClrTx/>
              <a:buFont typeface="Wingdings" pitchFamily="2" charset="2"/>
              <a:buChar char="§"/>
            </a:pPr>
            <a:r>
              <a:rPr lang="en-US" smtClean="0"/>
              <a:t>Gán bằng kết quả trả về của câu truy vấn</a:t>
            </a:r>
          </a:p>
          <a:p>
            <a:pPr lvl="1" eaLnBrk="1" hangingPunct="1">
              <a:buFontTx/>
              <a:buNone/>
            </a:pPr>
            <a:r>
              <a:rPr lang="en-US" smtClean="0"/>
              <a:t>	</a:t>
            </a:r>
            <a:r>
              <a:rPr lang="en-US" i="1" smtClean="0"/>
              <a:t>Select @tên_Biến=Têncột/Hàm ..from </a:t>
            </a:r>
            <a:r>
              <a:rPr lang="en-US" smtClean="0"/>
              <a:t>..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Các thao tác với cơ sở dữ </a:t>
            </a:r>
            <a:r>
              <a:rPr lang="en-US" smtClean="0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3458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/>
              <a:t>Các cấu trúc lênh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Lệnh điều khiển IF .. Else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i="1" smtClean="0"/>
              <a:t>Cú pháp :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i="1" smtClean="0"/>
              <a:t>	If   Điều kiện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i="1" smtClean="0"/>
              <a:t>		Begin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i="1" smtClean="0"/>
              <a:t>			&lt;tập Lệnh 1&gt;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i="1" smtClean="0"/>
              <a:t>		end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i="1" smtClean="0"/>
              <a:t>	else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i="1" smtClean="0"/>
              <a:t>		Begin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i="1" smtClean="0"/>
              <a:t>			</a:t>
            </a:r>
            <a:r>
              <a:rPr lang="en-US" sz="2000" b="1" smtClean="0"/>
              <a:t>&lt;tập Lệnh 2&gt;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/>
              <a:t>		End</a:t>
            </a:r>
          </a:p>
          <a:p>
            <a:pPr marL="342900" lvl="2" indent="-342900"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US" sz="2000" smtClean="0"/>
              <a:t>Nếu điều kiện đúng: tập Lệnh 1 thực hiện, ngược lại tập lệnh 2 thực hiện</a:t>
            </a:r>
          </a:p>
          <a:p>
            <a:pPr marL="417513" lvl="2" indent="-342900"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US" sz="2000" smtClean="0"/>
              <a:t>Nếu tập hợp lệnh 1, lệnh 2 chỉ có 1  lệnh thì không cần Begin .. End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/>
              <a:t>	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Các thao tác với cơ sở dữ </a:t>
            </a:r>
            <a:r>
              <a:rPr lang="en-US" smtClean="0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4546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7886700" cy="4953000"/>
          </a:xfrm>
        </p:spPr>
        <p:txBody>
          <a:bodyPr>
            <a:normAutofit/>
          </a:bodyPr>
          <a:lstStyle/>
          <a:p>
            <a:pPr marL="134938" lvl="1" indent="0" eaLnBrk="1" hangingPunct="1">
              <a:lnSpc>
                <a:spcPct val="90000"/>
              </a:lnSpc>
              <a:buNone/>
            </a:pPr>
            <a:r>
              <a:rPr lang="en-US" b="1" smtClean="0"/>
              <a:t>Cấu trúc lặp: While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smtClean="0"/>
              <a:t>	</a:t>
            </a:r>
            <a:r>
              <a:rPr lang="en-US" sz="2800" i="1" smtClean="0"/>
              <a:t>While Biểu thức Điều kiện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smtClean="0"/>
              <a:t>	Begin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smtClean="0"/>
              <a:t>		&lt;Tập lệnh&gt;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smtClean="0"/>
              <a:t>	end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sz="2800" smtClean="0"/>
              <a:t>Tập lệnh sẽ được thực hiện đến khi biểu thức điều kiện trả về False</a:t>
            </a: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sz="2800" smtClean="0"/>
              <a:t>có thể dùng lệnh Break để thoát khỏi vòng lặp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Các thao tác với cơ sở dữ </a:t>
            </a:r>
            <a:r>
              <a:rPr lang="en-US" smtClean="0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592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7886700" cy="48768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smtClean="0"/>
              <a:t>Các hàm cơ bản trong SQL Server</a:t>
            </a:r>
          </a:p>
          <a:p>
            <a:pPr marL="469900" indent="-469900" eaLnBrk="1" hangingPunct="1">
              <a:lnSpc>
                <a:spcPct val="90000"/>
              </a:lnSpc>
              <a:buClrTx/>
              <a:buFont typeface="Wingdings" pitchFamily="2" charset="2"/>
              <a:buChar char="q"/>
            </a:pPr>
            <a:r>
              <a:rPr lang="en-US" sz="2400" smtClean="0"/>
              <a:t>Các hàm chuyển đổi kiểu dữ liệu :thường dùng để chuyển dữ liệu từ số,ngày sang chuỗi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smtClean="0"/>
              <a:t>Trong SQL Server ta thể nối các kiểu dữ liệu như chuỗi, ngày, số lại với nhau, muốn nối ta phải chuyển tất cả thành kiểu chuỗi</a:t>
            </a:r>
          </a:p>
          <a:p>
            <a:pPr marL="401638" eaLnBrk="1" hangingPunct="1">
              <a:lnSpc>
                <a:spcPct val="90000"/>
              </a:lnSpc>
              <a:buClrTx/>
              <a:buFont typeface="Wingdings" pitchFamily="2" charset="2"/>
              <a:buChar char="ü"/>
            </a:pPr>
            <a:r>
              <a:rPr lang="en-US" sz="2400" smtClean="0"/>
              <a:t>Hàm </a:t>
            </a:r>
            <a:r>
              <a:rPr lang="en-US" sz="2400" smtClean="0">
                <a:solidFill>
                  <a:srgbClr val="FF0000"/>
                </a:solidFill>
              </a:rPr>
              <a:t>Cast</a:t>
            </a:r>
            <a:r>
              <a:rPr lang="en-US" sz="2400" smtClean="0"/>
              <a:t> : chuyển một kiểu dữ liệu sang kiểu bất kỳ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sz="2400" b="1" smtClean="0"/>
              <a:t>Cú pháp :</a:t>
            </a:r>
            <a:r>
              <a:rPr lang="en-US" sz="2400" i="1" smtClean="0"/>
              <a:t>Cast(Biểu_Thức as Kiểu_Dữ Liệu)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b="1" smtClean="0"/>
              <a:t>Ví dụ : </a:t>
            </a:r>
            <a:r>
              <a:rPr lang="en-US" i="1" smtClean="0"/>
              <a:t>Cast (@tong as varchar(10</a:t>
            </a:r>
            <a:r>
              <a:rPr lang="en-US" b="1" smtClean="0"/>
              <a:t>))</a:t>
            </a:r>
          </a:p>
          <a:p>
            <a:pPr marL="688975" indent="-342900" eaLnBrk="1" hangingPunct="1">
              <a:lnSpc>
                <a:spcPct val="90000"/>
              </a:lnSpc>
              <a:buClrTx/>
              <a:buFont typeface="Wingdings" pitchFamily="2" charset="2"/>
              <a:buChar char="ü"/>
            </a:pPr>
            <a:r>
              <a:rPr lang="en-US" sz="2400" smtClean="0"/>
              <a:t>Hàm </a:t>
            </a:r>
            <a:r>
              <a:rPr lang="en-US" sz="2400" smtClean="0">
                <a:solidFill>
                  <a:srgbClr val="FF0000"/>
                </a:solidFill>
              </a:rPr>
              <a:t>CONVER</a:t>
            </a:r>
            <a:r>
              <a:rPr lang="en-US" sz="2400" smtClean="0"/>
              <a:t>T : chuyển từ ngày </a:t>
            </a:r>
            <a:r>
              <a:rPr lang="en-US" sz="2400" smtClean="0">
                <a:sym typeface="Wingdings" pitchFamily="2" charset="2"/>
              </a:rPr>
              <a:t></a:t>
            </a:r>
            <a:r>
              <a:rPr lang="en-US" sz="2400" smtClean="0"/>
              <a:t> chuổi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b="1" smtClean="0"/>
              <a:t>Cú pháp: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i="1" smtClean="0"/>
              <a:t>Convert(Kiểu_dữ_Liệu,Biểu_Thức[,Định_Dạng])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/>
              <a:t>Ví dụ </a:t>
            </a:r>
            <a:r>
              <a:rPr lang="en-US" sz="2400" i="1" smtClean="0"/>
              <a:t>: Convert(char(10),Getdate(),105)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Các thao tác với cơ sở dữ </a:t>
            </a:r>
            <a:r>
              <a:rPr lang="en-US" smtClean="0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509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234863-1F61-468C-BCD2-54FE990B3863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Storeprocedure (thủ tục nội tại)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09600" y="705717"/>
            <a:ext cx="7886700" cy="513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9250" indent="-349250" eaLnBrk="1" hangingPunct="1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sz="2200" smtClean="0"/>
              <a:t>Storeprocedure (thủ tục nội tại) là </a:t>
            </a:r>
            <a:r>
              <a:rPr lang="en-US" sz="2200"/>
              <a:t>gì </a:t>
            </a:r>
            <a:r>
              <a:rPr lang="en-US" sz="2200" smtClean="0"/>
              <a:t>? là </a:t>
            </a:r>
            <a:r>
              <a:rPr lang="en-US" sz="2200"/>
              <a:t>“Chương trình con” của Sql </a:t>
            </a:r>
            <a:r>
              <a:rPr lang="en-US" sz="2200" smtClean="0"/>
              <a:t>Server</a:t>
            </a:r>
            <a:endParaRPr lang="en-US" sz="2200"/>
          </a:p>
          <a:p>
            <a:pPr marL="349250" indent="-349250" eaLnBrk="1" hangingPunct="1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sz="2200"/>
              <a:t>Trong thủ tục nội tại có thể chứa các câu lệnh truy vấn, các lệnh T-SQL…</a:t>
            </a:r>
          </a:p>
          <a:p>
            <a:pPr marL="349250" indent="-349250" eaLnBrk="1" hangingPunct="1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sz="2200"/>
              <a:t>Thủ tục nội tại có thể có các tham số vào, tham số ra và có thể trả về kết quả</a:t>
            </a:r>
          </a:p>
          <a:p>
            <a:pPr marL="349250" indent="-349250" eaLnBrk="1" hangingPunct="1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sz="2200"/>
              <a:t>Ta có thể gọI thủ tục nội tại ở trong SQL hay trong các ứng dụng được  xây dựng bằng C#,VB.NET…</a:t>
            </a:r>
          </a:p>
          <a:p>
            <a:pPr marL="349250" indent="-349250" eaLnBrk="1" hangingPunct="1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sz="2200"/>
              <a:t>Các xử lý xây dựng trong thủ tục nội tại sẽ chạy nhanh hơn khi xây dựng ngoài ứng dụng, và tập trung tại server nên dể quản lý</a:t>
            </a:r>
          </a:p>
          <a:p>
            <a:pPr marL="349250" indent="-349250" eaLnBrk="1" hangingPunct="1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sz="2200"/>
              <a:t>Theo mô hình lập trình client-server tất cả các xử lý đều tập trung tại server, trong sql server các xử lý này nằm trong thủ tục nội </a:t>
            </a:r>
            <a:r>
              <a:rPr lang="en-US" sz="2200" smtClean="0"/>
              <a:t>tại</a:t>
            </a:r>
            <a:endParaRPr lang="en-US" sz="2200" i="1"/>
          </a:p>
        </p:txBody>
      </p:sp>
    </p:spTree>
    <p:extLst>
      <p:ext uri="{BB962C8B-B14F-4D97-AF65-F5344CB8AC3E}">
        <p14:creationId xmlns:p14="http://schemas.microsoft.com/office/powerpoint/2010/main" val="123725454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09600" y="990600"/>
            <a:ext cx="7886700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b="1" smtClean="0"/>
              <a:t>Cú </a:t>
            </a:r>
            <a:r>
              <a:rPr lang="en-US" sz="2000" b="1"/>
              <a:t>pháp xây dựng thủ tục nội </a:t>
            </a:r>
            <a:r>
              <a:rPr lang="en-US" sz="2000" b="1" smtClean="0"/>
              <a:t>tại</a:t>
            </a:r>
          </a:p>
          <a:p>
            <a:pPr marL="968375" indent="-161925" eaLnBrk="1" hangingPunct="1">
              <a:spcBef>
                <a:spcPts val="0"/>
              </a:spcBef>
              <a:buNone/>
            </a:pPr>
            <a:r>
              <a:rPr lang="en-US" sz="2000" b="1" smtClean="0"/>
              <a:t> </a:t>
            </a:r>
            <a:r>
              <a:rPr lang="en-US" sz="2000" i="1">
                <a:solidFill>
                  <a:srgbClr val="FF0000"/>
                </a:solidFill>
              </a:rPr>
              <a:t>Create Proc Ten_Thu_Tuc [(Các tham số)]</a:t>
            </a:r>
          </a:p>
          <a:p>
            <a:pPr marL="968375" indent="-161925" eaLnBrk="1" hangingPunct="1">
              <a:spcBef>
                <a:spcPts val="0"/>
              </a:spcBef>
              <a:buNone/>
            </a:pPr>
            <a:r>
              <a:rPr lang="en-US" sz="2000" i="1">
                <a:solidFill>
                  <a:srgbClr val="FF0000"/>
                </a:solidFill>
              </a:rPr>
              <a:t>As</a:t>
            </a:r>
          </a:p>
          <a:p>
            <a:pPr marL="968375" indent="-161925" eaLnBrk="1" hangingPunct="1">
              <a:spcBef>
                <a:spcPts val="0"/>
              </a:spcBef>
              <a:buNone/>
            </a:pPr>
            <a:r>
              <a:rPr lang="en-US" sz="2000" i="1">
                <a:solidFill>
                  <a:srgbClr val="FF0000"/>
                </a:solidFill>
              </a:rPr>
              <a:t> 	các câu lệnh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b="1"/>
              <a:t>Trong đó :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sz="2000"/>
              <a:t>Các tham số : chia làm hai loại 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sz="2000"/>
              <a:t>Tham số vào : nhận giá trị từ người dùng gởi vào cho ttnt xử lý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/>
              <a:t>	Cú pháp : @Ten_bien Kiểu_dữ_liệu [=giá trị mặt định]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sz="2000"/>
              <a:t>Tham số ra </a:t>
            </a:r>
            <a:r>
              <a:rPr lang="en-US" sz="2000" smtClean="0"/>
              <a:t>: nhận </a:t>
            </a:r>
            <a:r>
              <a:rPr lang="en-US" sz="2000"/>
              <a:t>kết quả trả về từ Ttnt và hiển thị cho người </a:t>
            </a:r>
            <a:r>
              <a:rPr lang="en-US" sz="2000" smtClean="0"/>
              <a:t>dùng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sz="2000" smtClean="0"/>
              <a:t>Cú </a:t>
            </a:r>
            <a:r>
              <a:rPr lang="en-US" sz="2000"/>
              <a:t>pháp : </a:t>
            </a:r>
            <a:r>
              <a:rPr lang="en-US" sz="2000">
                <a:solidFill>
                  <a:srgbClr val="FF0000"/>
                </a:solidFill>
              </a:rPr>
              <a:t>@Ten_bien Kiểu_dữ_Liệu </a:t>
            </a:r>
            <a:r>
              <a:rPr lang="en-US" sz="2000" smtClean="0">
                <a:solidFill>
                  <a:srgbClr val="FF0000"/>
                </a:solidFill>
              </a:rPr>
              <a:t>OutPut</a:t>
            </a:r>
            <a:endParaRPr lang="en-US" sz="2000" i="1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Storeprocedure (thủ tục nội tại)</a:t>
            </a:r>
          </a:p>
        </p:txBody>
      </p:sp>
    </p:spTree>
    <p:extLst>
      <p:ext uri="{BB962C8B-B14F-4D97-AF65-F5344CB8AC3E}">
        <p14:creationId xmlns:p14="http://schemas.microsoft.com/office/powerpoint/2010/main" val="333559818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09600" y="838200"/>
            <a:ext cx="7886700" cy="505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eaLnBrk="1" hangingPunct="1">
              <a:spcBef>
                <a:spcPts val="0"/>
              </a:spcBef>
              <a:buClrTx/>
              <a:buFont typeface="Wingdings" pitchFamily="2" charset="2"/>
              <a:buChar char="q"/>
            </a:pPr>
            <a:r>
              <a:rPr lang="en-US" sz="2000" b="1"/>
              <a:t>Gọi thực hiện thủ tục nội tại </a:t>
            </a:r>
            <a:endParaRPr lang="en-US" sz="2000" b="1" smtClean="0"/>
          </a:p>
          <a:p>
            <a:pPr marL="806450" indent="0" eaLnBrk="1" hangingPunct="1">
              <a:spcBef>
                <a:spcPts val="0"/>
              </a:spcBef>
              <a:buNone/>
            </a:pPr>
            <a:r>
              <a:rPr lang="en-US" sz="2000" i="1" smtClean="0">
                <a:solidFill>
                  <a:srgbClr val="FF0000"/>
                </a:solidFill>
              </a:rPr>
              <a:t>Exec  </a:t>
            </a:r>
            <a:r>
              <a:rPr lang="en-US" sz="2000" i="1">
                <a:solidFill>
                  <a:srgbClr val="FF0000"/>
                </a:solidFill>
              </a:rPr>
              <a:t>Ten_Thu_Tuc [ @ten_Tham_so_v</a:t>
            </a:r>
            <a:r>
              <a:rPr lang="en-US" sz="2000" b="1">
                <a:solidFill>
                  <a:srgbClr val="FF0000"/>
                </a:solidFill>
              </a:rPr>
              <a:t>ao= gia_tri[,..]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</a:rPr>
              <a:t>	</a:t>
            </a:r>
            <a:r>
              <a:rPr lang="en-US" sz="2000" i="1">
                <a:solidFill>
                  <a:srgbClr val="FF0000"/>
                </a:solidFill>
              </a:rPr>
              <a:t>@ten_Tham_so_ra=@ten_Bien output]</a:t>
            </a:r>
          </a:p>
          <a:p>
            <a:pPr marL="403225" indent="-403225" eaLnBrk="1" hangingPunct="1">
              <a:spcBef>
                <a:spcPts val="0"/>
              </a:spcBef>
              <a:buClrTx/>
              <a:buFont typeface="Wingdings" pitchFamily="2" charset="2"/>
              <a:buChar char="q"/>
            </a:pPr>
            <a:r>
              <a:rPr lang="en-US" sz="2000" b="1" smtClean="0"/>
              <a:t>Lệnh </a:t>
            </a:r>
            <a:r>
              <a:rPr lang="en-US" sz="2000" b="1"/>
              <a:t>Return trong thủ tục nội tại </a:t>
            </a:r>
            <a:r>
              <a:rPr lang="en-US" sz="2000" b="1" smtClean="0"/>
              <a:t>: </a:t>
            </a:r>
            <a:endParaRPr lang="en-US" sz="2000" b="1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/>
              <a:t>Trong thủ tục nt ta có thể dùng lệnh Return để trả về kết quả hoặc để thoát khỏi thủ tục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/>
              <a:t>Cú pháp :</a:t>
            </a:r>
          </a:p>
          <a:p>
            <a:pPr marL="806450" lvl="1" indent="-349250" eaLnBrk="1" hangingPunct="1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sz="2000"/>
              <a:t>Return giá trị :thoát khỏi thủ tục và trả về kết quả là giá trị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sz="2000"/>
              <a:t>Hoặc </a:t>
            </a:r>
          </a:p>
          <a:p>
            <a:pPr marL="806450" lvl="1" indent="-349250" eaLnBrk="1" hangingPunct="1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sz="2000"/>
              <a:t>Return : Thoát khỏi thủ tục, trả về 0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sz="2000"/>
              <a:t>Gọi thủ tục có giá trị trả về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sz="2000" i="1">
                <a:solidFill>
                  <a:srgbClr val="FF0000"/>
                </a:solidFill>
              </a:rPr>
              <a:t>Exec @ten_bien=Ten_thu_Tuc [ @ten_Tham_so_vao= gia_tri[,..] @ten_Tham_so_ra=@ten_Bien output</a:t>
            </a:r>
            <a:r>
              <a:rPr lang="en-US" sz="2000" i="1" smtClean="0">
                <a:solidFill>
                  <a:srgbClr val="FF0000"/>
                </a:solidFill>
              </a:rPr>
              <a:t>]</a:t>
            </a:r>
            <a:endParaRPr lang="en-US" sz="2000" b="1" i="1">
              <a:solidFill>
                <a:srgbClr val="FF0000"/>
              </a:solidFill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Storeprocedure (thủ tục nội tại)</a:t>
            </a:r>
          </a:p>
        </p:txBody>
      </p:sp>
    </p:spTree>
    <p:extLst>
      <p:ext uri="{BB962C8B-B14F-4D97-AF65-F5344CB8AC3E}">
        <p14:creationId xmlns:p14="http://schemas.microsoft.com/office/powerpoint/2010/main" val="360912705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09600" y="990600"/>
            <a:ext cx="7886700" cy="52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buNone/>
            </a:pPr>
            <a:r>
              <a:rPr lang="en-US" b="1" smtClean="0"/>
              <a:t>Các </a:t>
            </a:r>
            <a:r>
              <a:rPr lang="en-US" b="1"/>
              <a:t>dạng thủ tục nội tại :</a:t>
            </a:r>
          </a:p>
          <a:p>
            <a:pPr eaLnBrk="1" hangingPunct="1">
              <a:buClrTx/>
              <a:buFont typeface="Wingdings" pitchFamily="2" charset="2"/>
              <a:buAutoNum type="alphaUcPeriod"/>
            </a:pPr>
            <a:r>
              <a:rPr lang="en-US" b="1"/>
              <a:t>Thủ tục hiển thị dữ liệu:</a:t>
            </a:r>
          </a:p>
          <a:p>
            <a:pPr lvl="1" eaLnBrk="1" hangingPunct="1">
              <a:buClrTx/>
              <a:buFont typeface="Wingdings" pitchFamily="2" charset="2"/>
              <a:buChar char="ü"/>
            </a:pPr>
            <a:r>
              <a:rPr lang="en-US"/>
              <a:t>Loại thủ tục này có thể có tham  số vào </a:t>
            </a:r>
          </a:p>
          <a:p>
            <a:pPr lvl="1" eaLnBrk="1" hangingPunct="1">
              <a:buClrTx/>
              <a:buFont typeface="Wingdings" pitchFamily="2" charset="2"/>
              <a:buChar char="ü"/>
            </a:pPr>
            <a:r>
              <a:rPr lang="en-US"/>
              <a:t>Trong nó chứa câu lệnh </a:t>
            </a:r>
            <a:r>
              <a:rPr lang="en-US" smtClean="0"/>
              <a:t>Select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/>
              <a:t>B.Thủ tục Tính Toán :</a:t>
            </a:r>
          </a:p>
          <a:p>
            <a:pPr lvl="1" eaLnBrk="1" hangingPunct="1">
              <a:buClrTx/>
              <a:buFont typeface="Wingdings" pitchFamily="2" charset="2"/>
              <a:buChar char="ü"/>
            </a:pPr>
            <a:r>
              <a:rPr lang="en-US"/>
              <a:t>Loại thủ tục này có thể có tham  số vào, tham số ra, giá trị trả về </a:t>
            </a:r>
          </a:p>
          <a:p>
            <a:pPr lvl="1" eaLnBrk="1" hangingPunct="1">
              <a:buClrTx/>
              <a:buFont typeface="Wingdings" pitchFamily="2" charset="2"/>
              <a:buChar char="ü"/>
            </a:pPr>
            <a:r>
              <a:rPr lang="en-US"/>
              <a:t>Trong nó chứa câu lệnh T-SQL để kiểm tra, tính toán giá trị trả về</a:t>
            </a:r>
          </a:p>
          <a:p>
            <a:pPr lvl="1" eaLnBrk="1" hangingPunct="1">
              <a:buFont typeface="Wingdings" pitchFamily="2" charset="2"/>
              <a:buChar char="ü"/>
            </a:pPr>
            <a:endParaRPr lang="en-US" b="1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Storeprocedure (thủ tục nội tại)</a:t>
            </a:r>
          </a:p>
        </p:txBody>
      </p:sp>
    </p:spTree>
    <p:extLst>
      <p:ext uri="{BB962C8B-B14F-4D97-AF65-F5344CB8AC3E}">
        <p14:creationId xmlns:p14="http://schemas.microsoft.com/office/powerpoint/2010/main" val="127257863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09600" y="990600"/>
            <a:ext cx="78867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eaLnBrk="1" hangingPunct="1">
              <a:buClrTx/>
              <a:buFont typeface="+mj-lt"/>
              <a:buAutoNum type="alphaUcPeriod"/>
            </a:pPr>
            <a:r>
              <a:rPr lang="en-US" sz="2000" b="1" smtClean="0"/>
              <a:t>Thủ </a:t>
            </a:r>
            <a:r>
              <a:rPr lang="en-US" sz="2000" b="1"/>
              <a:t>tục Thêm dữ liệu vào bảng:</a:t>
            </a:r>
          </a:p>
          <a:p>
            <a:pPr lvl="1" eaLnBrk="1" hangingPunct="1">
              <a:spcBef>
                <a:spcPts val="0"/>
              </a:spcBef>
              <a:buClrTx/>
              <a:buFont typeface="Wingdings" pitchFamily="2" charset="2"/>
              <a:buChar char="ü"/>
            </a:pPr>
            <a:r>
              <a:rPr lang="en-US" sz="2000"/>
              <a:t>Loại thủ tục này có tham  số vào là tên các cột có trong bảng, trừ các cột có kiểu dữ liệu tự tăng (identity)</a:t>
            </a:r>
          </a:p>
          <a:p>
            <a:pPr lvl="1" eaLnBrk="1" hangingPunct="1">
              <a:spcBef>
                <a:spcPts val="0"/>
              </a:spcBef>
              <a:buClrTx/>
              <a:buFont typeface="Wingdings" pitchFamily="2" charset="2"/>
              <a:buChar char="ü"/>
            </a:pPr>
            <a:r>
              <a:rPr lang="en-US" sz="2000"/>
              <a:t>Tham số ra, giá trị trả về :có thể có, cho biết việc thêm dữ liệu có thành công hay không </a:t>
            </a:r>
          </a:p>
          <a:p>
            <a:pPr lvl="1" eaLnBrk="1" hangingPunct="1">
              <a:spcBef>
                <a:spcPts val="0"/>
              </a:spcBef>
              <a:buClrTx/>
              <a:buFont typeface="Wingdings" pitchFamily="2" charset="2"/>
              <a:buChar char="ü"/>
            </a:pPr>
            <a:r>
              <a:rPr lang="en-US" sz="2000"/>
              <a:t>Trong nó chứa câu lệnh T-SQL  :</a:t>
            </a: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000"/>
              <a:t>Kiểm tra ràng buột dữ liệu duy nhất(primary key,unique)</a:t>
            </a: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000" b="1" smtClean="0"/>
              <a:t>Cú </a:t>
            </a:r>
            <a:r>
              <a:rPr lang="en-US" sz="2000" b="1"/>
              <a:t>pháp :</a:t>
            </a: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000" b="1" i="1" smtClean="0"/>
              <a:t>if </a:t>
            </a:r>
            <a:r>
              <a:rPr lang="en-US" sz="2000" b="1" i="1"/>
              <a:t>Exists (Select * from Ten_Bang where </a:t>
            </a:r>
            <a:r>
              <a:rPr lang="en-US" sz="2000" b="1" i="1">
                <a:hlinkClick r:id="rId2"/>
              </a:rPr>
              <a:t>Ten_Cot=@ten_cot</a:t>
            </a:r>
            <a:r>
              <a:rPr lang="en-US" sz="2000" b="1" i="1"/>
              <a:t>)</a:t>
            </a: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000" b="1" i="1"/>
              <a:t>	</a:t>
            </a:r>
            <a:r>
              <a:rPr lang="en-US" sz="2000" b="1" i="1" smtClean="0"/>
              <a:t>begin</a:t>
            </a:r>
            <a:endParaRPr lang="en-US" sz="2000" b="1" i="1"/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000" b="1" i="1"/>
              <a:t>			print ‘thông báo lỗi</a:t>
            </a:r>
            <a:r>
              <a:rPr lang="en-US" sz="2000" b="1" i="1" smtClean="0"/>
              <a:t>’</a:t>
            </a:r>
            <a:r>
              <a:rPr lang="en-US" sz="2000" b="1" i="1"/>
              <a:t>		End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Storeprocedure (thủ tục nội tại)</a:t>
            </a:r>
          </a:p>
        </p:txBody>
      </p:sp>
    </p:spTree>
    <p:extLst>
      <p:ext uri="{BB962C8B-B14F-4D97-AF65-F5344CB8AC3E}">
        <p14:creationId xmlns:p14="http://schemas.microsoft.com/office/powerpoint/2010/main" val="26703758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14400"/>
            <a:ext cx="7886700" cy="4381501"/>
          </a:xfrm>
        </p:spPr>
        <p:txBody>
          <a:bodyPr/>
          <a:lstStyle/>
          <a:p>
            <a:r>
              <a:rPr lang="en-US" smtClean="0"/>
              <a:t>Thiết kế cơ sở dữ liệu theo yêu cầu</a:t>
            </a:r>
          </a:p>
          <a:p>
            <a:r>
              <a:rPr lang="en-US" smtClean="0"/>
              <a:t>Các ràng buộc cơ sở dữ liệu</a:t>
            </a:r>
          </a:p>
          <a:p>
            <a:r>
              <a:rPr lang="en-US" smtClean="0"/>
              <a:t>Các thao tác với cơ sở dữ liệu</a:t>
            </a:r>
          </a:p>
          <a:p>
            <a:r>
              <a:rPr lang="en-US" smtClean="0"/>
              <a:t>Storeprocedure</a:t>
            </a:r>
          </a:p>
          <a:p>
            <a:r>
              <a:rPr lang="en-US" smtClean="0"/>
              <a:t>Function </a:t>
            </a:r>
          </a:p>
          <a:p>
            <a:r>
              <a:rPr lang="en-US" smtClean="0"/>
              <a:t>Bài tập áp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66DCF8-251E-40AD-A517-511CF1CD455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946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09600" y="990600"/>
            <a:ext cx="8229600" cy="390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Font typeface="Wingdings" pitchFamily="2" charset="2"/>
              <a:buChar char="v"/>
            </a:pPr>
            <a:r>
              <a:rPr lang="en-US" sz="2200" b="1"/>
              <a:t>Kiểm tra ràng </a:t>
            </a:r>
            <a:r>
              <a:rPr lang="en-US" sz="2200" b="1" smtClean="0"/>
              <a:t>buộc </a:t>
            </a:r>
            <a:r>
              <a:rPr lang="en-US" sz="2200" b="1"/>
              <a:t>khóa ngoại (Foreign Key)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sz="2200" b="1"/>
              <a:t>Cú </a:t>
            </a:r>
            <a:r>
              <a:rPr lang="en-US" sz="2200" b="1" smtClean="0"/>
              <a:t>pháp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sz="2200" i="1" smtClean="0">
                <a:solidFill>
                  <a:srgbClr val="FF0000"/>
                </a:solidFill>
              </a:rPr>
              <a:t>if  </a:t>
            </a:r>
            <a:r>
              <a:rPr lang="en-US" sz="2200" i="1">
                <a:solidFill>
                  <a:srgbClr val="FF0000"/>
                </a:solidFill>
              </a:rPr>
              <a:t>not Exists (Select * from Ten_Bang1 where </a:t>
            </a:r>
            <a:r>
              <a:rPr lang="en-US" sz="2200" i="1">
                <a:solidFill>
                  <a:srgbClr val="FF0000"/>
                </a:solidFill>
                <a:hlinkClick r:id="rId2"/>
              </a:rPr>
              <a:t>Ten_Cot=@ten_cot</a:t>
            </a:r>
            <a:r>
              <a:rPr lang="en-US" sz="2200" i="1">
                <a:solidFill>
                  <a:srgbClr val="FF0000"/>
                </a:solidFill>
              </a:rPr>
              <a:t>)</a:t>
            </a: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 i="1" smtClean="0">
                <a:solidFill>
                  <a:srgbClr val="FF0000"/>
                </a:solidFill>
              </a:rPr>
              <a:t>begin</a:t>
            </a:r>
            <a:endParaRPr lang="en-US" sz="2200" i="1">
              <a:solidFill>
                <a:srgbClr val="FF0000"/>
              </a:solidFill>
            </a:endParaRP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 i="1">
                <a:solidFill>
                  <a:srgbClr val="FF0000"/>
                </a:solidFill>
              </a:rPr>
              <a:t>	print ‘thông báo lỗi”</a:t>
            </a:r>
          </a:p>
          <a:p>
            <a:pPr eaLnBrk="1" hangingPunct="1">
              <a:spcBef>
                <a:spcPts val="0"/>
              </a:spcBef>
              <a:buClrTx/>
              <a:buFont typeface="Wingdings" pitchFamily="2" charset="2"/>
              <a:buChar char="v"/>
            </a:pPr>
            <a:r>
              <a:rPr lang="en-US" sz="2200" b="1" smtClean="0"/>
              <a:t>Kiểm </a:t>
            </a:r>
            <a:r>
              <a:rPr lang="en-US" sz="2200" b="1"/>
              <a:t>tra ràng buột Miền giá trị (Check)</a:t>
            </a: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 i="1">
                <a:solidFill>
                  <a:srgbClr val="FF0000"/>
                </a:solidFill>
              </a:rPr>
              <a:t>if  @ten_cot  không nằm trong miền giá trị</a:t>
            </a: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 i="1">
                <a:solidFill>
                  <a:srgbClr val="FF0000"/>
                </a:solidFill>
              </a:rPr>
              <a:t>	</a:t>
            </a:r>
            <a:r>
              <a:rPr lang="en-US" sz="2200" i="1" smtClean="0">
                <a:solidFill>
                  <a:srgbClr val="FF0000"/>
                </a:solidFill>
              </a:rPr>
              <a:t>begin</a:t>
            </a:r>
            <a:endParaRPr lang="en-US" sz="2200" i="1">
              <a:solidFill>
                <a:srgbClr val="FF0000"/>
              </a:solidFill>
            </a:endParaRP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 i="1">
                <a:solidFill>
                  <a:srgbClr val="FF0000"/>
                </a:solidFill>
              </a:rPr>
              <a:t>		print ‘thông báo lỗi</a:t>
            </a:r>
            <a:r>
              <a:rPr lang="en-US" sz="2200" i="1" smtClean="0">
                <a:solidFill>
                  <a:srgbClr val="FF0000"/>
                </a:solidFill>
              </a:rPr>
              <a:t>”</a:t>
            </a:r>
            <a:r>
              <a:rPr lang="en-US" sz="2200" i="1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Storeprocedure (thủ tục nội tại)</a:t>
            </a:r>
          </a:p>
        </p:txBody>
      </p:sp>
    </p:spTree>
    <p:extLst>
      <p:ext uri="{BB962C8B-B14F-4D97-AF65-F5344CB8AC3E}">
        <p14:creationId xmlns:p14="http://schemas.microsoft.com/office/powerpoint/2010/main" val="69604858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09600" y="990600"/>
            <a:ext cx="8229600" cy="350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Tx/>
              <a:buFont typeface="Wingdings" pitchFamily="2" charset="2"/>
              <a:buChar char="Ø"/>
            </a:pPr>
            <a:r>
              <a:rPr lang="en-US" sz="2200" b="1"/>
              <a:t>Ghi dữ liệu vào bảng</a:t>
            </a:r>
          </a:p>
          <a:p>
            <a:pPr marL="457200" lvl="1" indent="0" eaLnBrk="1" hangingPunct="1">
              <a:buNone/>
            </a:pPr>
            <a:r>
              <a:rPr lang="en-US" sz="2200"/>
              <a:t>Cú pháp</a:t>
            </a:r>
          </a:p>
          <a:p>
            <a:pPr marL="914400" lvl="2" indent="0" eaLnBrk="1" hangingPunct="1">
              <a:buNone/>
            </a:pPr>
            <a:r>
              <a:rPr lang="en-US" sz="2200" i="1">
                <a:solidFill>
                  <a:srgbClr val="FF0000"/>
                </a:solidFill>
              </a:rPr>
              <a:t>Insert into  Ten_Bang(Ten_cot1[,…]) values( @Ten_cot1[,…])</a:t>
            </a:r>
          </a:p>
          <a:p>
            <a:pPr eaLnBrk="1" hangingPunct="1">
              <a:buClrTx/>
              <a:buFont typeface="Wingdings" pitchFamily="2" charset="2"/>
              <a:buChar char="Ø"/>
            </a:pPr>
            <a:r>
              <a:rPr lang="en-US" sz="2200" b="1"/>
              <a:t>Cập nhật  dữ liệu vào các bảng liên quan</a:t>
            </a:r>
          </a:p>
          <a:p>
            <a:pPr marL="457200" lvl="1" indent="0" eaLnBrk="1" hangingPunct="1">
              <a:buNone/>
            </a:pPr>
            <a:r>
              <a:rPr lang="en-US" sz="2200"/>
              <a:t>Cú pháp</a:t>
            </a:r>
          </a:p>
          <a:p>
            <a:pPr marL="914400" lvl="2" indent="0" eaLnBrk="1" hangingPunct="1">
              <a:buNone/>
            </a:pPr>
            <a:r>
              <a:rPr lang="en-US" sz="2200" i="1">
                <a:solidFill>
                  <a:srgbClr val="FF0000"/>
                </a:solidFill>
              </a:rPr>
              <a:t>Update Ten_Bang Set Ten_Cot= Giatri where &lt;Điều kiện&gt;</a:t>
            </a:r>
          </a:p>
          <a:p>
            <a:pPr marL="914400" lvl="2" indent="0" eaLnBrk="1" hangingPunct="1">
              <a:buNone/>
            </a:pPr>
            <a:endParaRPr lang="en-US" sz="2200" b="1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Storeprocedure (thủ tục nội tại)</a:t>
            </a:r>
          </a:p>
        </p:txBody>
      </p:sp>
    </p:spTree>
    <p:extLst>
      <p:ext uri="{BB962C8B-B14F-4D97-AF65-F5344CB8AC3E}">
        <p14:creationId xmlns:p14="http://schemas.microsoft.com/office/powerpoint/2010/main" val="241711385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09600" y="990600"/>
            <a:ext cx="7886700" cy="525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Tx/>
              <a:buFont typeface="Wingdings" pitchFamily="2" charset="2"/>
              <a:buChar char="v"/>
            </a:pPr>
            <a:r>
              <a:rPr lang="en-US" sz="2200" b="1" smtClean="0"/>
              <a:t>Thủ </a:t>
            </a:r>
            <a:r>
              <a:rPr lang="en-US" sz="2200" b="1"/>
              <a:t>tục Cập nhật dữ liệu của bảng:</a:t>
            </a:r>
          </a:p>
          <a:p>
            <a:pPr lvl="1" eaLnBrk="1" hangingPunct="1">
              <a:buClrTx/>
              <a:buFont typeface="Wingdings" pitchFamily="2" charset="2"/>
              <a:buChar char="ü"/>
            </a:pPr>
            <a:r>
              <a:rPr lang="en-US" sz="2200"/>
              <a:t>Loại thủ tục này có tham  số vào là tên các cột có trong bảng, Tham số ra,giá trị trả về :có thể có, cho biết việc Cập nhật dữ liệu có thành công hay không </a:t>
            </a:r>
          </a:p>
          <a:p>
            <a:pPr lvl="1" eaLnBrk="1" hangingPunct="1">
              <a:buClrTx/>
              <a:buFont typeface="Wingdings" pitchFamily="2" charset="2"/>
              <a:buChar char="ü"/>
            </a:pPr>
            <a:r>
              <a:rPr lang="en-US" sz="2200"/>
              <a:t>Trong nó chứa câu lệnh </a:t>
            </a:r>
            <a:r>
              <a:rPr lang="en-US" sz="2200" smtClean="0"/>
              <a:t>T-SQL </a:t>
            </a:r>
            <a:r>
              <a:rPr lang="en-US" sz="2200"/>
              <a:t>:</a:t>
            </a: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/>
              <a:t>Kiểm tra  dữ liệu cậ</a:t>
            </a:r>
            <a:r>
              <a:rPr lang="en-US" sz="2200" i="1"/>
              <a:t>p </a:t>
            </a:r>
            <a:r>
              <a:rPr lang="en-US" sz="2200"/>
              <a:t>nhật có tồn tại hay không</a:t>
            </a: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 b="1"/>
              <a:t> cú </a:t>
            </a:r>
            <a:r>
              <a:rPr lang="en-US" sz="2200" b="1" smtClean="0"/>
              <a:t>pháp:</a:t>
            </a:r>
            <a:endParaRPr lang="en-US" sz="2200" b="1"/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 i="1" smtClean="0"/>
              <a:t>if  </a:t>
            </a:r>
            <a:r>
              <a:rPr lang="en-US" sz="2200" i="1"/>
              <a:t>not Exists (Select * from Ten_Bang where </a:t>
            </a:r>
            <a:r>
              <a:rPr lang="en-US" sz="2200" i="1">
                <a:hlinkClick r:id="rId2"/>
              </a:rPr>
              <a:t>Ten_Cot_khoa_chinh=@ ten_cot</a:t>
            </a:r>
            <a:r>
              <a:rPr lang="en-US" sz="2200" i="1"/>
              <a:t>khoa_chinh)</a:t>
            </a: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 i="1"/>
              <a:t>	</a:t>
            </a:r>
            <a:r>
              <a:rPr lang="en-US" sz="2200" i="1" smtClean="0"/>
              <a:t>begin</a:t>
            </a:r>
            <a:endParaRPr lang="en-US" sz="2200" i="1"/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 i="1"/>
              <a:t>			print ‘thông báo lỗi</a:t>
            </a:r>
            <a:r>
              <a:rPr lang="en-US" sz="2200" i="1" smtClean="0"/>
              <a:t>’</a:t>
            </a: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 i="1"/>
              <a:t>	End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Storeprocedure (thủ tục nội tại)</a:t>
            </a:r>
          </a:p>
        </p:txBody>
      </p:sp>
    </p:spTree>
    <p:extLst>
      <p:ext uri="{BB962C8B-B14F-4D97-AF65-F5344CB8AC3E}">
        <p14:creationId xmlns:p14="http://schemas.microsoft.com/office/powerpoint/2010/main" val="4898472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09600" y="990600"/>
            <a:ext cx="7886700" cy="470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Font typeface="Wingdings" pitchFamily="2" charset="2"/>
              <a:buChar char="v"/>
            </a:pPr>
            <a:r>
              <a:rPr lang="en-US" sz="2200" b="1"/>
              <a:t>Kiểm tra ràng buộc khóa ngoại</a:t>
            </a:r>
          </a:p>
          <a:p>
            <a:pPr eaLnBrk="1" hangingPunct="1">
              <a:spcBef>
                <a:spcPts val="0"/>
              </a:spcBef>
              <a:buClrTx/>
              <a:buFont typeface="Wingdings" pitchFamily="2" charset="2"/>
              <a:buChar char="v"/>
            </a:pPr>
            <a:r>
              <a:rPr lang="en-US" sz="2200" b="1"/>
              <a:t>Kiểm tra ràng buộc miền giá trị</a:t>
            </a:r>
          </a:p>
          <a:p>
            <a:pPr eaLnBrk="1" hangingPunct="1">
              <a:spcBef>
                <a:spcPts val="0"/>
              </a:spcBef>
              <a:buClrTx/>
              <a:buFont typeface="Wingdings" pitchFamily="2" charset="2"/>
              <a:buChar char="v"/>
            </a:pPr>
            <a:r>
              <a:rPr lang="en-US" sz="2200" b="1"/>
              <a:t>Cập nhật dữ liệu vào bảng</a:t>
            </a:r>
          </a:p>
          <a:p>
            <a:pPr marL="457200" lvl="1" indent="0" eaLnBrk="1" hangingPunct="1">
              <a:spcBef>
                <a:spcPts val="0"/>
              </a:spcBef>
              <a:buNone/>
            </a:pPr>
            <a:r>
              <a:rPr lang="en-US" sz="2200" b="1"/>
              <a:t>Cú pháp</a:t>
            </a: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 i="1"/>
              <a:t>Update   Ten_Bang</a:t>
            </a: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 i="1"/>
              <a:t>Set </a:t>
            </a:r>
            <a:r>
              <a:rPr lang="en-US" sz="2200" i="1">
                <a:hlinkClick r:id="rId2"/>
              </a:rPr>
              <a:t>ten_cot=@tencot</a:t>
            </a:r>
            <a:r>
              <a:rPr lang="en-US" sz="2200" i="1"/>
              <a:t> [,..]</a:t>
            </a: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 i="1"/>
              <a:t>Where </a:t>
            </a:r>
            <a:r>
              <a:rPr lang="en-US" sz="2200" i="1">
                <a:hlinkClick r:id="rId3"/>
              </a:rPr>
              <a:t>ten_cot_khoa_chinh=@</a:t>
            </a:r>
            <a:r>
              <a:rPr lang="en-US" sz="2200" i="1" smtClean="0">
                <a:hlinkClick r:id="rId3"/>
              </a:rPr>
              <a:t>ten_cot_khoa_chinh</a:t>
            </a:r>
            <a:endParaRPr lang="en-US" sz="2200" i="1" smtClean="0"/>
          </a:p>
          <a:p>
            <a:pPr marL="228600" lvl="2" indent="-53975" eaLnBrk="1" hangingPunct="1">
              <a:spcBef>
                <a:spcPts val="0"/>
              </a:spcBef>
              <a:buNone/>
            </a:pPr>
            <a:r>
              <a:rPr lang="en-US" sz="2200" smtClean="0">
                <a:solidFill>
                  <a:srgbClr val="FF0000"/>
                </a:solidFill>
              </a:rPr>
              <a:t>Chú ý: </a:t>
            </a:r>
            <a:r>
              <a:rPr lang="en-US" sz="2200"/>
              <a:t>không cập nhật cột làm khóa chính và cột có thuộc tính identity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200"/>
              <a:t>Cập nhật dữ liệu của các bảng liên quan</a:t>
            </a: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/>
              <a:t>	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Storeprocedure (thủ tục nội tại)</a:t>
            </a:r>
          </a:p>
        </p:txBody>
      </p:sp>
    </p:spTree>
    <p:extLst>
      <p:ext uri="{BB962C8B-B14F-4D97-AF65-F5344CB8AC3E}">
        <p14:creationId xmlns:p14="http://schemas.microsoft.com/office/powerpoint/2010/main" val="22235559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381000" y="762000"/>
            <a:ext cx="7886700" cy="559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Font typeface="Wingdings" pitchFamily="2" charset="2"/>
              <a:buChar char="v"/>
            </a:pPr>
            <a:r>
              <a:rPr lang="en-US" sz="2200" b="1" smtClean="0"/>
              <a:t>Thủ </a:t>
            </a:r>
            <a:r>
              <a:rPr lang="en-US" sz="2200" b="1"/>
              <a:t>tục xóa dữ liệu của bảng:</a:t>
            </a:r>
          </a:p>
          <a:p>
            <a:pPr lvl="1" eaLnBrk="1" hangingPunct="1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sz="2200"/>
              <a:t>Loại thủ tục này có tham  số vào là các cột làm khóa chính trong bàng, Tham số ra,giá trị trả về :có thể có, cho biết việc xóa dữ liệu có thành công hay không </a:t>
            </a:r>
          </a:p>
          <a:p>
            <a:pPr lvl="1" eaLnBrk="1" hangingPunct="1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sz="2200"/>
              <a:t>Trong nó chứa câu lệnh </a:t>
            </a:r>
            <a:r>
              <a:rPr lang="en-US" sz="2200" smtClean="0"/>
              <a:t>T-SQL:</a:t>
            </a:r>
          </a:p>
          <a:p>
            <a:pPr lvl="1" eaLnBrk="1" hangingPunct="1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sz="2200" smtClean="0"/>
              <a:t>Kiểm </a:t>
            </a:r>
            <a:r>
              <a:rPr lang="en-US" sz="2200"/>
              <a:t>tra  dữ liệu xóa có tồn tại  trong bảng nhiều hay không</a:t>
            </a:r>
          </a:p>
          <a:p>
            <a:pPr marL="511175" lvl="2" indent="-107950" eaLnBrk="1" hangingPunct="1">
              <a:spcBef>
                <a:spcPts val="0"/>
              </a:spcBef>
              <a:buNone/>
            </a:pPr>
            <a:r>
              <a:rPr lang="en-US" sz="2200" smtClean="0"/>
              <a:t>Cú </a:t>
            </a:r>
            <a:r>
              <a:rPr lang="en-US" sz="2200"/>
              <a:t>pháp :</a:t>
            </a: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 i="1" smtClean="0">
                <a:solidFill>
                  <a:srgbClr val="FF0000"/>
                </a:solidFill>
              </a:rPr>
              <a:t>if </a:t>
            </a:r>
            <a:r>
              <a:rPr lang="en-US" sz="2200" i="1">
                <a:solidFill>
                  <a:srgbClr val="FF0000"/>
                </a:solidFill>
              </a:rPr>
              <a:t>Exists (Select * from Ten_Bang_nhieu  where Ten_Cot_khoa_ngoai=@ten_cot_khoa_chinh)</a:t>
            </a: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 i="1" smtClean="0">
                <a:solidFill>
                  <a:srgbClr val="FF0000"/>
                </a:solidFill>
              </a:rPr>
              <a:t>	begin</a:t>
            </a:r>
            <a:endParaRPr lang="en-US" sz="2200" i="1">
              <a:solidFill>
                <a:srgbClr val="FF0000"/>
              </a:solidFill>
            </a:endParaRP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 i="1">
                <a:solidFill>
                  <a:srgbClr val="FF0000"/>
                </a:solidFill>
              </a:rPr>
              <a:t>		print ‘thông báo lỗi’</a:t>
            </a: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 i="1">
                <a:solidFill>
                  <a:srgbClr val="FF0000"/>
                </a:solidFill>
              </a:rPr>
              <a:t>		return</a:t>
            </a:r>
          </a:p>
          <a:p>
            <a:pPr marL="914400" lvl="2" indent="0" eaLnBrk="1" hangingPunct="1">
              <a:spcBef>
                <a:spcPts val="0"/>
              </a:spcBef>
              <a:buNone/>
            </a:pPr>
            <a:r>
              <a:rPr lang="en-US" sz="2200" i="1">
                <a:solidFill>
                  <a:srgbClr val="FF0000"/>
                </a:solidFill>
              </a:rPr>
              <a:t>	</a:t>
            </a:r>
            <a:r>
              <a:rPr lang="en-US" sz="2200" i="1" smtClean="0">
                <a:solidFill>
                  <a:srgbClr val="FF0000"/>
                </a:solidFill>
              </a:rPr>
              <a:t>End</a:t>
            </a:r>
            <a:endParaRPr lang="en-US" sz="2200" i="1">
              <a:solidFill>
                <a:srgbClr val="FF0000"/>
              </a:solidFill>
            </a:endParaRP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Storeprocedure (thủ tục nội tại)</a:t>
            </a:r>
          </a:p>
        </p:txBody>
      </p:sp>
    </p:spTree>
    <p:extLst>
      <p:ext uri="{BB962C8B-B14F-4D97-AF65-F5344CB8AC3E}">
        <p14:creationId xmlns:p14="http://schemas.microsoft.com/office/powerpoint/2010/main" val="253483765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09600" y="990600"/>
            <a:ext cx="7886700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Tx/>
              <a:buFont typeface="Wingdings" pitchFamily="2" charset="2"/>
              <a:buChar char="v"/>
            </a:pPr>
            <a:r>
              <a:rPr lang="en-US" b="1" smtClean="0"/>
              <a:t>Xóa </a:t>
            </a:r>
            <a:r>
              <a:rPr lang="en-US" b="1"/>
              <a:t>dữ liệu khỏi bảng</a:t>
            </a:r>
          </a:p>
          <a:p>
            <a:pPr marL="457200" lvl="1" indent="0" eaLnBrk="1" hangingPunct="1">
              <a:buNone/>
            </a:pPr>
            <a:r>
              <a:rPr lang="en-US"/>
              <a:t>Cú pháp</a:t>
            </a:r>
          </a:p>
          <a:p>
            <a:pPr marL="914400" lvl="2" indent="0" eaLnBrk="1" hangingPunct="1">
              <a:buNone/>
            </a:pPr>
            <a:r>
              <a:rPr lang="en-US" i="1"/>
              <a:t>Delete Ten_Bang</a:t>
            </a:r>
          </a:p>
          <a:p>
            <a:pPr marL="914400" lvl="2" indent="0" eaLnBrk="1" hangingPunct="1">
              <a:buNone/>
            </a:pPr>
            <a:r>
              <a:rPr lang="en-US" i="1"/>
              <a:t>Where </a:t>
            </a:r>
            <a:r>
              <a:rPr lang="en-US" i="1">
                <a:hlinkClick r:id="rId2"/>
              </a:rPr>
              <a:t>ten_cot_khoa_chinh=@ten_cot_khoa_chinh</a:t>
            </a:r>
            <a:endParaRPr lang="en-US" i="1"/>
          </a:p>
          <a:p>
            <a:pPr marL="914400" lvl="2" indent="0" eaLnBrk="1" hangingPunct="1">
              <a:buNone/>
            </a:pPr>
            <a:r>
              <a:rPr lang="en-US" smtClean="0"/>
              <a:t>Lệnh </a:t>
            </a:r>
            <a:r>
              <a:rPr lang="en-US"/>
              <a:t>cập nhật dữ liệu của các bảng liên quan</a:t>
            </a:r>
            <a:endParaRPr lang="en-US" i="1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Storeprocedure (thủ tục nội tại)</a:t>
            </a:r>
          </a:p>
        </p:txBody>
      </p:sp>
    </p:spTree>
    <p:extLst>
      <p:ext uri="{BB962C8B-B14F-4D97-AF65-F5344CB8AC3E}">
        <p14:creationId xmlns:p14="http://schemas.microsoft.com/office/powerpoint/2010/main" val="1485424193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3225" indent="-403225">
              <a:spcBef>
                <a:spcPts val="0"/>
              </a:spcBef>
              <a:buClrTx/>
              <a:buFont typeface="Wingdings" pitchFamily="2" charset="2"/>
              <a:buChar char="v"/>
            </a:pPr>
            <a:r>
              <a:rPr lang="en-US" sz="2200" b="1" smtClean="0"/>
              <a:t>Xây </a:t>
            </a:r>
            <a:r>
              <a:rPr lang="en-US" sz="2200" b="1"/>
              <a:t>dựng Hàm:</a:t>
            </a:r>
          </a:p>
          <a:p>
            <a:pPr marL="631825" indent="-282575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sz="2200" smtClean="0"/>
              <a:t>Hàm </a:t>
            </a:r>
            <a:r>
              <a:rPr lang="en-US" sz="2200"/>
              <a:t>trả về một giá trị : giá trị trả về có kiểu dữ liệu là một trong các kiểu của SQL Server </a:t>
            </a:r>
          </a:p>
          <a:p>
            <a:pPr marL="577850" indent="0">
              <a:spcBef>
                <a:spcPts val="0"/>
              </a:spcBef>
              <a:buNone/>
            </a:pPr>
            <a:r>
              <a:rPr lang="en-US" sz="2200"/>
              <a:t>Cú pháp :</a:t>
            </a:r>
          </a:p>
          <a:p>
            <a:pPr marL="577850" indent="0">
              <a:spcBef>
                <a:spcPts val="0"/>
              </a:spcBef>
              <a:buNone/>
            </a:pPr>
            <a:r>
              <a:rPr lang="en-US" sz="2200" i="1">
                <a:solidFill>
                  <a:srgbClr val="FF0000"/>
                </a:solidFill>
              </a:rPr>
              <a:t>Create Function Ten_Ham[(Các tham số)]</a:t>
            </a:r>
          </a:p>
          <a:p>
            <a:pPr marL="577850" indent="0">
              <a:spcBef>
                <a:spcPts val="0"/>
              </a:spcBef>
              <a:buNone/>
            </a:pPr>
            <a:r>
              <a:rPr lang="en-US" sz="2200" i="1">
                <a:solidFill>
                  <a:srgbClr val="FF0000"/>
                </a:solidFill>
              </a:rPr>
              <a:t>Returns Kiểu_dữ_liệu_trả_về as</a:t>
            </a:r>
          </a:p>
          <a:p>
            <a:pPr marL="577850" indent="0">
              <a:spcBef>
                <a:spcPts val="0"/>
              </a:spcBef>
              <a:buNone/>
            </a:pPr>
            <a:r>
              <a:rPr lang="en-US" sz="2200" i="1">
                <a:solidFill>
                  <a:srgbClr val="FF0000"/>
                </a:solidFill>
              </a:rPr>
              <a:t>Begin</a:t>
            </a:r>
          </a:p>
          <a:p>
            <a:pPr marL="577850" indent="0">
              <a:spcBef>
                <a:spcPts val="0"/>
              </a:spcBef>
              <a:buNone/>
            </a:pPr>
            <a:r>
              <a:rPr lang="en-US" sz="2200" i="1">
                <a:solidFill>
                  <a:srgbClr val="FF0000"/>
                </a:solidFill>
              </a:rPr>
              <a:t>	&lt;các xử lý&gt;</a:t>
            </a:r>
          </a:p>
          <a:p>
            <a:pPr marL="577850" indent="0">
              <a:spcBef>
                <a:spcPts val="0"/>
              </a:spcBef>
              <a:buNone/>
            </a:pPr>
            <a:r>
              <a:rPr lang="en-US" sz="2200" i="1">
                <a:solidFill>
                  <a:srgbClr val="FF0000"/>
                </a:solidFill>
              </a:rPr>
              <a:t>	Return ket_qua</a:t>
            </a:r>
          </a:p>
          <a:p>
            <a:pPr marL="577850" indent="0">
              <a:spcBef>
                <a:spcPts val="0"/>
              </a:spcBef>
              <a:buNone/>
            </a:pPr>
            <a:r>
              <a:rPr lang="en-US" sz="2200" i="1">
                <a:solidFill>
                  <a:srgbClr val="FF0000"/>
                </a:solidFill>
              </a:rPr>
              <a:t>end</a:t>
            </a:r>
          </a:p>
          <a:p>
            <a:pPr>
              <a:spcBef>
                <a:spcPts val="0"/>
              </a:spcBef>
            </a:pPr>
            <a:endParaRPr lang="en-US" sz="22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7DF1F4-D7F9-42E5-869E-7C1C7E789BD1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Lập trình ứng dụng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Function </a:t>
            </a:r>
          </a:p>
        </p:txBody>
      </p:sp>
    </p:spTree>
    <p:extLst>
      <p:ext uri="{BB962C8B-B14F-4D97-AF65-F5344CB8AC3E}">
        <p14:creationId xmlns:p14="http://schemas.microsoft.com/office/powerpoint/2010/main" val="3392595633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838200"/>
            <a:ext cx="7886700" cy="438150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/>
              <a:t>Xây dựng hàm truyền vào Sodh,Mavtu -&gt; trả về tổng </a:t>
            </a:r>
            <a:r>
              <a:rPr lang="en-US" sz="2200" smtClean="0"/>
              <a:t>SLnhập </a:t>
            </a:r>
            <a:r>
              <a:rPr lang="en-US" sz="2200" i="1" smtClean="0">
                <a:solidFill>
                  <a:srgbClr val="FF0000"/>
                </a:solidFill>
              </a:rPr>
              <a:t>create </a:t>
            </a:r>
            <a:r>
              <a:rPr lang="en-US" sz="2200" i="1">
                <a:solidFill>
                  <a:srgbClr val="FF0000"/>
                </a:solidFill>
              </a:rPr>
              <a:t>function Tinh_Tong_Slnhap(@sodh char(4),@mavtu char(4))</a:t>
            </a:r>
            <a:br>
              <a:rPr lang="en-US" sz="2200" i="1">
                <a:solidFill>
                  <a:srgbClr val="FF0000"/>
                </a:solidFill>
              </a:rPr>
            </a:br>
            <a:r>
              <a:rPr lang="en-US" sz="2200" i="1">
                <a:solidFill>
                  <a:srgbClr val="FF0000"/>
                </a:solidFill>
              </a:rPr>
              <a:t>returns int as</a:t>
            </a:r>
            <a:br>
              <a:rPr lang="en-US" sz="2200" i="1">
                <a:solidFill>
                  <a:srgbClr val="FF0000"/>
                </a:solidFill>
              </a:rPr>
            </a:br>
            <a:r>
              <a:rPr lang="en-US" sz="2200" i="1">
                <a:solidFill>
                  <a:srgbClr val="FF0000"/>
                </a:solidFill>
              </a:rPr>
              <a:t>begin</a:t>
            </a:r>
            <a:br>
              <a:rPr lang="en-US" sz="2200" i="1">
                <a:solidFill>
                  <a:srgbClr val="FF0000"/>
                </a:solidFill>
              </a:rPr>
            </a:br>
            <a:r>
              <a:rPr lang="en-US" sz="2200" i="1" smtClean="0">
                <a:solidFill>
                  <a:srgbClr val="FF0000"/>
                </a:solidFill>
              </a:rPr>
              <a:t>    declare </a:t>
            </a:r>
            <a:r>
              <a:rPr lang="en-US" sz="2200" i="1">
                <a:solidFill>
                  <a:srgbClr val="FF0000"/>
                </a:solidFill>
              </a:rPr>
              <a:t>@tongslnhap int</a:t>
            </a:r>
            <a:br>
              <a:rPr lang="en-US" sz="2200" i="1">
                <a:solidFill>
                  <a:srgbClr val="FF0000"/>
                </a:solidFill>
              </a:rPr>
            </a:br>
            <a:r>
              <a:rPr lang="en-US" sz="2200" i="1" smtClean="0">
                <a:solidFill>
                  <a:srgbClr val="FF0000"/>
                </a:solidFill>
              </a:rPr>
              <a:t>    select </a:t>
            </a:r>
            <a:r>
              <a:rPr lang="en-US" sz="2200" i="1">
                <a:solidFill>
                  <a:srgbClr val="FF0000"/>
                </a:solidFill>
              </a:rPr>
              <a:t>@tongslnhap= isnull(sum(slnhap),0) </a:t>
            </a:r>
            <a:endParaRPr lang="en-US" sz="2200" i="1" smtClean="0">
              <a:solidFill>
                <a:srgbClr val="FF0000"/>
              </a:solidFill>
            </a:endParaRPr>
          </a:p>
          <a:p>
            <a:pPr marL="806450" indent="-295275">
              <a:spcBef>
                <a:spcPts val="0"/>
              </a:spcBef>
              <a:buNone/>
            </a:pPr>
            <a:r>
              <a:rPr lang="en-US" sz="2200" i="1">
                <a:solidFill>
                  <a:srgbClr val="FF0000"/>
                </a:solidFill>
              </a:rPr>
              <a:t> </a:t>
            </a:r>
            <a:r>
              <a:rPr lang="en-US" sz="2200" i="1" smtClean="0">
                <a:solidFill>
                  <a:srgbClr val="FF0000"/>
                </a:solidFill>
              </a:rPr>
              <a:t>       from  ctpnhap inner </a:t>
            </a:r>
            <a:r>
              <a:rPr lang="en-US" sz="2200" i="1">
                <a:solidFill>
                  <a:srgbClr val="FF0000"/>
                </a:solidFill>
              </a:rPr>
              <a:t>join pnhap </a:t>
            </a:r>
            <a:r>
              <a:rPr lang="en-US" sz="2200" i="1" smtClean="0">
                <a:solidFill>
                  <a:srgbClr val="FF0000"/>
                </a:solidFill>
              </a:rPr>
              <a:t>on </a:t>
            </a:r>
          </a:p>
          <a:p>
            <a:pPr marL="806450" indent="-295275">
              <a:spcBef>
                <a:spcPts val="0"/>
              </a:spcBef>
              <a:buNone/>
            </a:pPr>
            <a:r>
              <a:rPr lang="en-US" sz="2200" i="1">
                <a:solidFill>
                  <a:srgbClr val="FF0000"/>
                </a:solidFill>
              </a:rPr>
              <a:t> </a:t>
            </a:r>
            <a:r>
              <a:rPr lang="en-US" sz="2200" i="1" smtClean="0">
                <a:solidFill>
                  <a:srgbClr val="FF0000"/>
                </a:solidFill>
              </a:rPr>
              <a:t>       ctpnhap.sopn=pnhap.sopn</a:t>
            </a:r>
            <a:r>
              <a:rPr lang="en-US" sz="2200" i="1">
                <a:solidFill>
                  <a:srgbClr val="FF0000"/>
                </a:solidFill>
              </a:rPr>
              <a:t/>
            </a:r>
            <a:br>
              <a:rPr lang="en-US" sz="2200" i="1">
                <a:solidFill>
                  <a:srgbClr val="FF0000"/>
                </a:solidFill>
              </a:rPr>
            </a:br>
            <a:r>
              <a:rPr lang="en-US" sz="2200" i="1" smtClean="0">
                <a:solidFill>
                  <a:srgbClr val="FF0000"/>
                </a:solidFill>
              </a:rPr>
              <a:t>    where </a:t>
            </a:r>
            <a:r>
              <a:rPr lang="en-US" sz="2200" i="1">
                <a:solidFill>
                  <a:srgbClr val="FF0000"/>
                </a:solidFill>
              </a:rPr>
              <a:t>sodh=@sodh and mavtu=@mavtu</a:t>
            </a:r>
            <a:br>
              <a:rPr lang="en-US" sz="2200" i="1">
                <a:solidFill>
                  <a:srgbClr val="FF0000"/>
                </a:solidFill>
              </a:rPr>
            </a:br>
            <a:r>
              <a:rPr lang="en-US" sz="2200" i="1" smtClean="0">
                <a:solidFill>
                  <a:srgbClr val="FF0000"/>
                </a:solidFill>
              </a:rPr>
              <a:t>    return </a:t>
            </a:r>
            <a:r>
              <a:rPr lang="en-US" sz="2200" i="1">
                <a:solidFill>
                  <a:srgbClr val="FF0000"/>
                </a:solidFill>
              </a:rPr>
              <a:t>@tongslnhap</a:t>
            </a:r>
            <a:br>
              <a:rPr lang="en-US" sz="2200" i="1">
                <a:solidFill>
                  <a:srgbClr val="FF0000"/>
                </a:solidFill>
              </a:rPr>
            </a:br>
            <a:r>
              <a:rPr lang="en-US" sz="2200" i="1">
                <a:solidFill>
                  <a:srgbClr val="FF0000"/>
                </a:solidFill>
              </a:rPr>
              <a:t>end</a:t>
            </a:r>
          </a:p>
          <a:p>
            <a:pPr>
              <a:spcBef>
                <a:spcPts val="0"/>
              </a:spcBef>
            </a:pPr>
            <a:endParaRPr lang="en-US" sz="22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Ví dụ function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221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/>
              <a:t>Gọi </a:t>
            </a:r>
            <a:r>
              <a:rPr lang="en-US" sz="2000" b="1" smtClean="0"/>
              <a:t>hàm:</a:t>
            </a:r>
            <a:endParaRPr lang="en-US" sz="2000" b="1"/>
          </a:p>
          <a:p>
            <a:pPr marL="457200" indent="0">
              <a:spcBef>
                <a:spcPts val="0"/>
              </a:spcBef>
              <a:buNone/>
            </a:pPr>
            <a:r>
              <a:rPr lang="en-US" sz="2000" i="1">
                <a:solidFill>
                  <a:srgbClr val="FF0000"/>
                </a:solidFill>
              </a:rPr>
              <a:t>declare @kq int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000" i="1">
                <a:solidFill>
                  <a:srgbClr val="FF0000"/>
                </a:solidFill>
              </a:rPr>
              <a:t>set @kq =</a:t>
            </a:r>
            <a:r>
              <a:rPr lang="en-US" sz="2000" i="1" u="sng">
                <a:solidFill>
                  <a:srgbClr val="FF0000"/>
                </a:solidFill>
              </a:rPr>
              <a:t>dbo.</a:t>
            </a:r>
            <a:r>
              <a:rPr lang="en-US" sz="2000" i="1">
                <a:solidFill>
                  <a:srgbClr val="FF0000"/>
                </a:solidFill>
              </a:rPr>
              <a:t>Tinh_Tong_Slnhap('d001','dd01')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000" i="1">
                <a:solidFill>
                  <a:srgbClr val="FF0000"/>
                </a:solidFill>
              </a:rPr>
              <a:t>print @kq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/>
              <a:t>Gọi trong câu truy vấn :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sz="2000" i="1"/>
              <a:t>select Dondh.sodh,convert(char(10),ngaydh,103) as ngaydh,vattu.mavtu,tenvtu,sldat,</a:t>
            </a:r>
          </a:p>
          <a:p>
            <a:pPr marL="511175" indent="0">
              <a:spcBef>
                <a:spcPts val="0"/>
              </a:spcBef>
              <a:buNone/>
            </a:pPr>
            <a:r>
              <a:rPr lang="en-US" sz="2000" i="1"/>
              <a:t>dbo.Tinh_Tong_slnhap(dondh.sodh,Vattu.mavtu) as tongsldanhap</a:t>
            </a:r>
            <a:br>
              <a:rPr lang="en-US" sz="2000" i="1"/>
            </a:br>
            <a:r>
              <a:rPr lang="en-US" sz="2000" i="1"/>
              <a:t>from dondh inner join ctdondh on dondh.sodh=ctdondh.sodh inner join vattu on ctdondh.mavtu=vattu.mavtu</a:t>
            </a:r>
          </a:p>
          <a:p>
            <a:pPr>
              <a:spcBef>
                <a:spcPts val="0"/>
              </a:spcBef>
            </a:pPr>
            <a:endParaRPr lang="en-US" sz="20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</a:t>
            </a:r>
          </a:p>
        </p:txBody>
      </p:sp>
    </p:spTree>
    <p:extLst>
      <p:ext uri="{BB962C8B-B14F-4D97-AF65-F5344CB8AC3E}">
        <p14:creationId xmlns:p14="http://schemas.microsoft.com/office/powerpoint/2010/main" val="934516220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b="1"/>
              <a:t>S</a:t>
            </a:r>
            <a:r>
              <a:rPr lang="en-US" b="1">
                <a:latin typeface="VNI-Times" pitchFamily="2" charset="0"/>
              </a:rPr>
              <a:t>öû duïng haøm trong leänh taïo baûng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b="1">
                <a:latin typeface="VNI-Times" pitchFamily="2" charset="0"/>
              </a:rPr>
              <a:t>Ví duï : xaây döïng haøm </a:t>
            </a:r>
          </a:p>
          <a:p>
            <a:pPr marL="457200" indent="0">
              <a:spcBef>
                <a:spcPct val="50000"/>
              </a:spcBef>
              <a:buNone/>
            </a:pPr>
            <a:r>
              <a:rPr lang="en-US" i="1"/>
              <a:t>create function lay_ngaydh(@sodh char(4))</a:t>
            </a:r>
          </a:p>
          <a:p>
            <a:pPr marL="457200" indent="0">
              <a:spcBef>
                <a:spcPct val="50000"/>
              </a:spcBef>
              <a:buNone/>
            </a:pPr>
            <a:r>
              <a:rPr lang="en-US" i="1"/>
              <a:t>returns datetime as</a:t>
            </a:r>
          </a:p>
          <a:p>
            <a:pPr marL="457200" indent="0">
              <a:spcBef>
                <a:spcPct val="50000"/>
              </a:spcBef>
              <a:buNone/>
            </a:pPr>
            <a:r>
              <a:rPr lang="en-US" i="1"/>
              <a:t>begin</a:t>
            </a:r>
          </a:p>
          <a:p>
            <a:pPr marL="457200" indent="0">
              <a:spcBef>
                <a:spcPct val="50000"/>
              </a:spcBef>
              <a:buNone/>
            </a:pPr>
            <a:r>
              <a:rPr lang="en-US" i="1"/>
              <a:t>declare @ngay datetime</a:t>
            </a:r>
          </a:p>
          <a:p>
            <a:pPr marL="457200" indent="0">
              <a:spcBef>
                <a:spcPct val="50000"/>
              </a:spcBef>
              <a:buNone/>
            </a:pPr>
            <a:r>
              <a:rPr lang="en-US" i="1"/>
              <a:t> select @ngay= ngaydh from dondh where sodh=@sodh</a:t>
            </a:r>
          </a:p>
          <a:p>
            <a:pPr marL="457200" indent="0">
              <a:spcBef>
                <a:spcPct val="50000"/>
              </a:spcBef>
              <a:buNone/>
            </a:pPr>
            <a:r>
              <a:rPr lang="en-US" i="1"/>
              <a:t>return @ngay</a:t>
            </a:r>
          </a:p>
          <a:p>
            <a:pPr marL="457200" indent="0">
              <a:spcBef>
                <a:spcPct val="50000"/>
              </a:spcBef>
              <a:buNone/>
            </a:pPr>
            <a:r>
              <a:rPr lang="en-US" i="1"/>
              <a:t>end</a:t>
            </a:r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</a:t>
            </a:r>
          </a:p>
        </p:txBody>
      </p:sp>
    </p:spTree>
    <p:extLst>
      <p:ext uri="{BB962C8B-B14F-4D97-AF65-F5344CB8AC3E}">
        <p14:creationId xmlns:p14="http://schemas.microsoft.com/office/powerpoint/2010/main" val="32129659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F1DF5D-A02F-4308-A796-F2F1BDAA10E8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4291"/>
            <a:ext cx="8229600" cy="803910"/>
          </a:xfrm>
        </p:spPr>
        <p:txBody>
          <a:bodyPr>
            <a:normAutofit/>
          </a:bodyPr>
          <a:lstStyle/>
          <a:p>
            <a:r>
              <a:rPr lang="en-US"/>
              <a:t>Thiết kế cơ sở dữ liệu theo yêu </a:t>
            </a:r>
            <a:r>
              <a:rPr lang="en-US" smtClean="0"/>
              <a:t>cầu</a:t>
            </a:r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1219200"/>
            <a:ext cx="6858000" cy="446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1868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3225" indent="-403225">
              <a:spcBef>
                <a:spcPct val="50000"/>
              </a:spcBef>
              <a:buNone/>
            </a:pPr>
            <a:r>
              <a:rPr lang="en-US" b="1" smtClean="0"/>
              <a:t>B. </a:t>
            </a:r>
            <a:r>
              <a:rPr lang="en-US" smtClean="0"/>
              <a:t>Hàm </a:t>
            </a:r>
            <a:r>
              <a:rPr lang="en-US"/>
              <a:t>trả về dữ liệu được lấy từ các bảng trong CSDL</a:t>
            </a:r>
            <a:r>
              <a:rPr lang="en-US" smtClean="0"/>
              <a:t>: giống </a:t>
            </a:r>
            <a:r>
              <a:rPr lang="en-US"/>
              <a:t>như view nhưng có tham số vào</a:t>
            </a:r>
          </a:p>
          <a:p>
            <a:pPr marL="349250" indent="0">
              <a:spcBef>
                <a:spcPct val="50000"/>
              </a:spcBef>
              <a:buNone/>
            </a:pPr>
            <a:r>
              <a:rPr lang="en-US"/>
              <a:t>Cú pháp :</a:t>
            </a:r>
          </a:p>
          <a:p>
            <a:pPr marL="685800" indent="0">
              <a:spcBef>
                <a:spcPct val="50000"/>
              </a:spcBef>
              <a:buNone/>
            </a:pPr>
            <a:r>
              <a:rPr lang="en-US" i="1"/>
              <a:t>Create Function Tên_Hàm[(các tham số vào)]</a:t>
            </a:r>
          </a:p>
          <a:p>
            <a:pPr marL="685800" indent="0">
              <a:spcBef>
                <a:spcPct val="50000"/>
              </a:spcBef>
              <a:buNone/>
            </a:pPr>
            <a:r>
              <a:rPr lang="en-US" i="1" smtClean="0"/>
              <a:t>  Returns </a:t>
            </a:r>
            <a:r>
              <a:rPr lang="en-US" i="1"/>
              <a:t>Table as</a:t>
            </a:r>
          </a:p>
          <a:p>
            <a:pPr marL="685800" indent="0">
              <a:spcBef>
                <a:spcPct val="50000"/>
              </a:spcBef>
              <a:buNone/>
            </a:pPr>
            <a:r>
              <a:rPr lang="en-US" i="1"/>
              <a:t>Return(Câu lệnh select)</a:t>
            </a:r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</a:t>
            </a:r>
          </a:p>
        </p:txBody>
      </p:sp>
    </p:spTree>
    <p:extLst>
      <p:ext uri="{BB962C8B-B14F-4D97-AF65-F5344CB8AC3E}">
        <p14:creationId xmlns:p14="http://schemas.microsoft.com/office/powerpoint/2010/main" val="969537880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/>
              <a:t>ví </a:t>
            </a:r>
            <a:r>
              <a:rPr lang="en-US" b="1" smtClean="0"/>
              <a:t>dụ:</a:t>
            </a:r>
            <a:r>
              <a:rPr lang="en-US" smtClean="0"/>
              <a:t> xây dựng hàm truyền vào </a:t>
            </a:r>
            <a:r>
              <a:rPr lang="en-US"/>
              <a:t>sodh </a:t>
            </a:r>
            <a:r>
              <a:rPr lang="en-US" smtClean="0"/>
              <a:t>trả về </a:t>
            </a:r>
            <a:r>
              <a:rPr lang="en-US"/>
              <a:t>ctdondh</a:t>
            </a:r>
          </a:p>
          <a:p>
            <a:pPr marL="349250" indent="0">
              <a:spcBef>
                <a:spcPts val="0"/>
              </a:spcBef>
              <a:buNone/>
            </a:pPr>
            <a:r>
              <a:rPr lang="en-US" i="1"/>
              <a:t>create function lay_ctdondh(@sodh char(4))</a:t>
            </a:r>
          </a:p>
          <a:p>
            <a:pPr marL="349250" indent="0">
              <a:spcBef>
                <a:spcPts val="0"/>
              </a:spcBef>
              <a:buNone/>
            </a:pPr>
            <a:r>
              <a:rPr lang="en-US" i="1"/>
              <a:t>returns table as</a:t>
            </a:r>
          </a:p>
          <a:p>
            <a:pPr marL="349250" indent="0">
              <a:spcBef>
                <a:spcPts val="0"/>
              </a:spcBef>
              <a:buNone/>
            </a:pPr>
            <a:r>
              <a:rPr lang="en-US" i="1"/>
              <a:t>return (select sodh,tenvtu,sldat from vattu inner join ctdondh on vattu.mavtu=ctdondh.mavtu where sodh= @sodh)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/>
              <a:t>--</a:t>
            </a:r>
            <a:r>
              <a:rPr lang="en-US" b="1" smtClean="0"/>
              <a:t>goi hàm</a:t>
            </a:r>
            <a:endParaRPr lang="en-US" b="1"/>
          </a:p>
          <a:p>
            <a:pPr marL="511175" indent="0">
              <a:spcBef>
                <a:spcPts val="0"/>
              </a:spcBef>
              <a:buNone/>
            </a:pPr>
            <a:r>
              <a:rPr lang="en-US" i="1"/>
              <a:t>select * from dbo.lay_ctdondh('d002')</a:t>
            </a:r>
          </a:p>
          <a:p>
            <a:pPr>
              <a:spcBef>
                <a:spcPts val="0"/>
              </a:spcBef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9B69C-C30D-4182-8547-BFBDA5591A1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function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25618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359C77-A952-469E-B992-A7A2820A65C3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Lập trình ứng dụng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áp dụng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767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800" smtClean="0"/>
              <a:t>Ràng </a:t>
            </a:r>
            <a:r>
              <a:rPr lang="en-US" sz="2800"/>
              <a:t>buộc khoá chính :</a:t>
            </a:r>
          </a:p>
          <a:p>
            <a:pPr lvl="1">
              <a:spcBef>
                <a:spcPct val="0"/>
              </a:spcBef>
              <a:buNone/>
            </a:pPr>
            <a:r>
              <a:rPr lang="en-US" i="1">
                <a:latin typeface="Verdana" pitchFamily="34" charset="0"/>
              </a:rPr>
              <a:t>[CONSTRAINT PK_Tên_bảng_TenCot ] PRIMARY KEY  (Danh_sách_cột_khóa_chính)</a:t>
            </a:r>
            <a:endParaRPr lang="en-US" i="1"/>
          </a:p>
          <a:p>
            <a:pPr>
              <a:spcBef>
                <a:spcPct val="50000"/>
              </a:spcBef>
              <a:buNone/>
            </a:pPr>
            <a:r>
              <a:rPr lang="en-US" sz="2800" smtClean="0"/>
              <a:t>Ràng buộc khoá </a:t>
            </a:r>
            <a:r>
              <a:rPr lang="en-US" sz="2800"/>
              <a:t>ngoại</a:t>
            </a:r>
          </a:p>
          <a:p>
            <a:pPr lvl="1" algn="just">
              <a:spcBef>
                <a:spcPct val="0"/>
              </a:spcBef>
              <a:buNone/>
            </a:pPr>
            <a:r>
              <a:rPr lang="en-US" i="1" smtClean="0">
                <a:latin typeface="Verdana" pitchFamily="34" charset="0"/>
              </a:rPr>
              <a:t>[</a:t>
            </a:r>
            <a:r>
              <a:rPr lang="en-US" i="1">
                <a:latin typeface="Verdana" pitchFamily="34" charset="0"/>
              </a:rPr>
              <a:t>CONSTRAINT FK_Tên_bảng_Tên_cột]</a:t>
            </a:r>
          </a:p>
          <a:p>
            <a:pPr lvl="1">
              <a:spcBef>
                <a:spcPct val="0"/>
              </a:spcBef>
              <a:buNone/>
            </a:pPr>
            <a:r>
              <a:rPr lang="en-US" i="1">
                <a:latin typeface="Verdana" pitchFamily="34" charset="0"/>
              </a:rPr>
              <a:t>FOREIGN KEY (Danh_sách_cột_khóa_ngoại)</a:t>
            </a:r>
          </a:p>
          <a:p>
            <a:pPr lvl="1">
              <a:spcBef>
                <a:spcPct val="0"/>
              </a:spcBef>
              <a:buNone/>
            </a:pPr>
            <a:r>
              <a:rPr lang="en-US" i="1">
                <a:latin typeface="Verdana" pitchFamily="34" charset="0"/>
              </a:rPr>
              <a:t>REFERENCES Tên_bảng_tham_chiếu (Danh_sách_cột_tham_chiếu)</a:t>
            </a:r>
          </a:p>
          <a:p>
            <a:endParaRPr lang="en-US" i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32778-25D0-4216-9A8A-7DA32F92AA86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Các ràng buộc cơ sở dữ </a:t>
            </a:r>
            <a:r>
              <a:rPr lang="en-US" smtClean="0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35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250" indent="-349250">
              <a:buClrTx/>
              <a:buFont typeface="Wingdings" pitchFamily="2" charset="2"/>
              <a:buChar char="v"/>
            </a:pPr>
            <a:r>
              <a:rPr lang="en-US" sz="2400" smtClean="0"/>
              <a:t>Thêm </a:t>
            </a:r>
            <a:r>
              <a:rPr lang="en-US" sz="2400"/>
              <a:t>Costraint vào bảng đã có </a:t>
            </a:r>
          </a:p>
          <a:p>
            <a:pPr>
              <a:spcBef>
                <a:spcPct val="50000"/>
              </a:spcBef>
              <a:buNone/>
            </a:pPr>
            <a:r>
              <a:rPr lang="en-US" sz="2400"/>
              <a:t>Cú pháp chung:</a:t>
            </a:r>
          </a:p>
          <a:p>
            <a:pPr marL="860425" algn="just">
              <a:spcBef>
                <a:spcPct val="50000"/>
              </a:spcBef>
              <a:buNone/>
            </a:pPr>
            <a:r>
              <a:rPr lang="en-US" sz="2400" i="1">
                <a:latin typeface="Verdana" pitchFamily="34" charset="0"/>
              </a:rPr>
              <a:t>ALTER TABLE Tên_bảng</a:t>
            </a:r>
          </a:p>
          <a:p>
            <a:pPr marL="860425" algn="just">
              <a:spcBef>
                <a:spcPct val="50000"/>
              </a:spcBef>
              <a:buNone/>
            </a:pPr>
            <a:r>
              <a:rPr lang="en-US" sz="2400" i="1">
                <a:latin typeface="Verdana" pitchFamily="34" charset="0"/>
              </a:rPr>
              <a:t>ADD [ CONSTRAINT Tên_Constraint ]</a:t>
            </a:r>
          </a:p>
          <a:p>
            <a:pPr marL="860425" algn="just">
              <a:spcBef>
                <a:spcPct val="50000"/>
              </a:spcBef>
              <a:buNone/>
            </a:pPr>
            <a:r>
              <a:rPr lang="en-US" sz="2400" i="1">
                <a:latin typeface="Verdana" pitchFamily="34" charset="0"/>
              </a:rPr>
              <a:t>LOẠI Các_tham_số [ , ...]</a:t>
            </a:r>
          </a:p>
          <a:p>
            <a:pPr marL="860425"/>
            <a:endParaRPr lang="en-US" i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80AFB2-746D-4D86-92D7-2C6E1BCD5EA4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Lập trình ứng dụng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ràng buộc 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24682901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D8B5E6-97DC-4473-A81D-EA228F234D0E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 Box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smtClean="0">
                <a:latin typeface="Verdana" pitchFamily="34" charset="0"/>
              </a:rPr>
              <a:t>Cú pháp chi tiết từng loại constraint</a:t>
            </a:r>
            <a:endParaRPr lang="en-US" sz="2800" u="sng" smtClean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u="sng" smtClean="0">
                <a:latin typeface="Verdana" pitchFamily="34" charset="0"/>
              </a:rPr>
              <a:t>PRIMARY KEY</a:t>
            </a:r>
          </a:p>
          <a:p>
            <a:pPr marL="57785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i="1" smtClean="0">
                <a:latin typeface="Verdana" pitchFamily="34" charset="0"/>
              </a:rPr>
              <a:t>ALTER TABLE Tên_bảng</a:t>
            </a:r>
          </a:p>
          <a:p>
            <a:pPr marL="57785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i="1" smtClean="0">
                <a:latin typeface="Verdana" pitchFamily="34" charset="0"/>
              </a:rPr>
              <a:t>ADD [ CONSTRAINT PK_Tên_bảng ]</a:t>
            </a:r>
          </a:p>
          <a:p>
            <a:pPr marL="577850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i="1" smtClean="0">
                <a:latin typeface="Verdana" pitchFamily="34" charset="0"/>
              </a:rPr>
              <a:t>PRIMARY KEY (Danh_sách_cột_khóa_chính)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smtClean="0">
                <a:latin typeface="Verdana" pitchFamily="34" charset="0"/>
              </a:rPr>
              <a:t> 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sz="2800" smtClean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ràng buộc 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36143940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92CD8F-74C3-403E-BBDE-57170F470EF0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Text Box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8153400" cy="4381501"/>
          </a:xfrm>
        </p:spPr>
        <p:txBody>
          <a:bodyPr>
            <a:normAutofit fontScale="92500"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smtClean="0">
                <a:latin typeface="Verdana" pitchFamily="34" charset="0"/>
              </a:rPr>
              <a:t>Khóa ngoại FOREIGN KEY</a:t>
            </a:r>
          </a:p>
          <a:p>
            <a:pPr marL="6858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i="1" smtClean="0">
                <a:latin typeface="Verdana" pitchFamily="34" charset="0"/>
                <a:cs typeface="Arial" charset="0"/>
              </a:rPr>
              <a:t>ALTER TABLE Tên_bảng</a:t>
            </a:r>
            <a:endParaRPr lang="en-US" sz="2800" i="1" smtClean="0">
              <a:latin typeface="Arial" charset="0"/>
              <a:cs typeface="Arial" charset="0"/>
            </a:endParaRPr>
          </a:p>
          <a:p>
            <a:pPr marL="6858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i="1" smtClean="0">
                <a:latin typeface="Verdana" pitchFamily="34" charset="0"/>
              </a:rPr>
              <a:t>ADD [ CONSTRAINT FK_Tên_bảng_Tên_cột ]</a:t>
            </a:r>
          </a:p>
          <a:p>
            <a:pPr marL="6858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i="1" smtClean="0">
                <a:latin typeface="Verdana" pitchFamily="34" charset="0"/>
              </a:rPr>
              <a:t>FOREIGN KEY (Danh_sách_cột_khóa_ngoại)</a:t>
            </a:r>
          </a:p>
          <a:p>
            <a:pPr marL="685800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i="1" smtClean="0">
                <a:latin typeface="Verdana" pitchFamily="34" charset="0"/>
              </a:rPr>
              <a:t>REFERENCES Tên_Bảng (Danh_sách_cột_tham_chiếu)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sz="2800" smtClean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ràng buộc 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28507525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1B087-484C-4EF6-91FA-16A456E42A55}" type="datetime1">
              <a:rPr lang="en-US" altLang="en-US" smtClean="0"/>
              <a:t>11-10-2020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Text Box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 eaLnBrk="1" hangingPunct="1">
              <a:spcBef>
                <a:spcPct val="50000"/>
              </a:spcBef>
              <a:buClrTx/>
              <a:buFont typeface="Wingdings" pitchFamily="2" charset="2"/>
              <a:buChar char="v"/>
            </a:pPr>
            <a:r>
              <a:rPr lang="en-US" sz="2800" smtClean="0">
                <a:latin typeface="Verdana" pitchFamily="34" charset="0"/>
                <a:cs typeface="Arial" charset="0"/>
              </a:rPr>
              <a:t>Kiểm tra miền giá trị :</a:t>
            </a:r>
          </a:p>
          <a:p>
            <a:pPr marL="511175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smtClean="0">
                <a:latin typeface="Verdana" pitchFamily="34" charset="0"/>
                <a:cs typeface="Arial" charset="0"/>
              </a:rPr>
              <a:t>ALTER TABLE Tên_bảng</a:t>
            </a:r>
            <a:endParaRPr lang="en-US" sz="2400" i="1" smtClean="0">
              <a:latin typeface="Arial" charset="0"/>
              <a:cs typeface="Arial" charset="0"/>
            </a:endParaRPr>
          </a:p>
          <a:p>
            <a:pPr marL="511175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smtClean="0">
                <a:latin typeface="Verdana" pitchFamily="34" charset="0"/>
              </a:rPr>
              <a:t>ADD [ CONSTRAINT CK_Tên_bảng_Tên_cột ]</a:t>
            </a:r>
          </a:p>
          <a:p>
            <a:pPr marL="511175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smtClean="0">
                <a:latin typeface="Verdana" pitchFamily="34" charset="0"/>
              </a:rPr>
              <a:t>CHECK (Biểu_thức_luận_lý)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smtClean="0">
                <a:latin typeface="Verdana" pitchFamily="34" charset="0"/>
              </a:rPr>
              <a:t> 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sz="2800" smtClean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ràng buộc 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33970642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Mau</Template>
  <TotalTime>127</TotalTime>
  <Words>2115</Words>
  <Application>Microsoft Office PowerPoint</Application>
  <PresentationFormat>On-screen Show (4:3)</PresentationFormat>
  <Paragraphs>451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Verdana</vt:lpstr>
      <vt:lpstr>VNI-Times</vt:lpstr>
      <vt:lpstr>Wingdings</vt:lpstr>
      <vt:lpstr>Mau</vt:lpstr>
      <vt:lpstr>Chương 2: Thao tác với cơ sở dữ liệu</vt:lpstr>
      <vt:lpstr>MỤC TIÊU</vt:lpstr>
      <vt:lpstr>NỘI DUNG</vt:lpstr>
      <vt:lpstr>Thiết kế cơ sở dữ liệu theo yêu cầu</vt:lpstr>
      <vt:lpstr>Các ràng buộc cơ sở dữ liệu</vt:lpstr>
      <vt:lpstr>Các ràng buộc cơ sở dữ liệu</vt:lpstr>
      <vt:lpstr>Các ràng buộc cơ sở dữ liệu</vt:lpstr>
      <vt:lpstr>Các ràng buộc cơ sở dữ liệu</vt:lpstr>
      <vt:lpstr>Các ràng buộc cơ sở dữ liệu</vt:lpstr>
      <vt:lpstr>Các ràng buộc cơ sở dữ liệu</vt:lpstr>
      <vt:lpstr>Các ràng buộc cơ sở dữ liệu</vt:lpstr>
      <vt:lpstr>Các ràng buộc cơ sở dữ liệu</vt:lpstr>
      <vt:lpstr>Các ràng buộc cơ sở dữ liệu</vt:lpstr>
      <vt:lpstr>Các ràng buộc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Các thao tác với cơ sở dữ liệu</vt:lpstr>
      <vt:lpstr>Storeprocedure (thủ tục nội tại)</vt:lpstr>
      <vt:lpstr>Storeprocedure (thủ tục nội tại)</vt:lpstr>
      <vt:lpstr>Storeprocedure (thủ tục nội tại)</vt:lpstr>
      <vt:lpstr>Storeprocedure (thủ tục nội tại)</vt:lpstr>
      <vt:lpstr>Storeprocedure (thủ tục nội tại)</vt:lpstr>
      <vt:lpstr>Storeprocedure (thủ tục nội tại)</vt:lpstr>
      <vt:lpstr>Storeprocedure (thủ tục nội tại)</vt:lpstr>
      <vt:lpstr>Storeprocedure (thủ tục nội tại)</vt:lpstr>
      <vt:lpstr>Storeprocedure (thủ tục nội tại)</vt:lpstr>
      <vt:lpstr>Storeprocedure (thủ tục nội tại)</vt:lpstr>
      <vt:lpstr>Storeprocedure (thủ tục nội tại)</vt:lpstr>
      <vt:lpstr>Function </vt:lpstr>
      <vt:lpstr>Ví dụ function </vt:lpstr>
      <vt:lpstr>Function </vt:lpstr>
      <vt:lpstr>Function </vt:lpstr>
      <vt:lpstr>Function </vt:lpstr>
      <vt:lpstr>Ví dụ function </vt:lpstr>
      <vt:lpstr>Bài tập áp dụng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LeTho</dc:creator>
  <cp:lastModifiedBy>LeTho</cp:lastModifiedBy>
  <cp:revision>37</cp:revision>
  <dcterms:created xsi:type="dcterms:W3CDTF">2017-06-30T08:49:52Z</dcterms:created>
  <dcterms:modified xsi:type="dcterms:W3CDTF">2020-10-11T06:30:39Z</dcterms:modified>
</cp:coreProperties>
</file>