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62" r:id="rId2"/>
    <p:sldId id="257" r:id="rId3"/>
    <p:sldId id="259" r:id="rId4"/>
    <p:sldId id="258"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J-USER" initials="F" lastIdx="1" clrIdx="0">
    <p:extLst>
      <p:ext uri="{19B8F6BF-5375-455C-9EA6-DF929625EA0E}">
        <p15:presenceInfo xmlns:p15="http://schemas.microsoft.com/office/powerpoint/2012/main" userId="FJ-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77726" autoAdjust="0"/>
  </p:normalViewPr>
  <p:slideViewPr>
    <p:cSldViewPr snapToGrid="0">
      <p:cViewPr varScale="1">
        <p:scale>
          <a:sx n="71" d="100"/>
          <a:sy n="71" d="100"/>
        </p:scale>
        <p:origin x="93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B944A0-870B-47CC-91A4-DB41851B2587}" type="datetimeFigureOut">
              <a:rPr lang="vi-VN" smtClean="0"/>
              <a:t>09/04/2018</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75275-C415-4323-A571-0D1A13685317}" type="slidenum">
              <a:rPr lang="vi-VN" smtClean="0"/>
              <a:t>‹#›</a:t>
            </a:fld>
            <a:endParaRPr lang="vi-VN"/>
          </a:p>
        </p:txBody>
      </p:sp>
    </p:spTree>
    <p:extLst>
      <p:ext uri="{BB962C8B-B14F-4D97-AF65-F5344CB8AC3E}">
        <p14:creationId xmlns:p14="http://schemas.microsoft.com/office/powerpoint/2010/main" val="2144073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2E732E-194A-4400-A996-DD45F4F8EB2F}" type="slidenum">
              <a:rPr lang="en-US" smtClean="0"/>
              <a:t>1</a:t>
            </a:fld>
            <a:endParaRPr lang="en-US"/>
          </a:p>
        </p:txBody>
      </p:sp>
    </p:spTree>
    <p:extLst>
      <p:ext uri="{BB962C8B-B14F-4D97-AF65-F5344CB8AC3E}">
        <p14:creationId xmlns:p14="http://schemas.microsoft.com/office/powerpoint/2010/main" val="1450382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Mạng máy tính được tạo ra bằng kết nối giữa các máy tính kéo theo việc tìm đường đi tối ưu  từ nguồn đến đích trong mang máy ko ngừng mở rộng </a:t>
            </a:r>
          </a:p>
          <a:p>
            <a:r>
              <a:rPr lang="vi-VN" dirty="0"/>
              <a:t>BGP là 1 giao thức tìm đường ( giao thức định tuyến) để trao đổi thông tin định tuyến giữa các AS </a:t>
            </a:r>
          </a:p>
        </p:txBody>
      </p:sp>
      <p:sp>
        <p:nvSpPr>
          <p:cNvPr id="4" name="Slide Number Placeholder 3"/>
          <p:cNvSpPr>
            <a:spLocks noGrp="1"/>
          </p:cNvSpPr>
          <p:nvPr>
            <p:ph type="sldNum" sz="quarter" idx="10"/>
          </p:nvPr>
        </p:nvSpPr>
        <p:spPr/>
        <p:txBody>
          <a:bodyPr/>
          <a:lstStyle/>
          <a:p>
            <a:fld id="{55875275-C415-4323-A571-0D1A13685317}" type="slidenum">
              <a:rPr lang="vi-VN" smtClean="0"/>
              <a:t>3</a:t>
            </a:fld>
            <a:endParaRPr lang="vi-VN"/>
          </a:p>
        </p:txBody>
      </p:sp>
    </p:spTree>
    <p:extLst>
      <p:ext uri="{BB962C8B-B14F-4D97-AF65-F5344CB8AC3E}">
        <p14:creationId xmlns:p14="http://schemas.microsoft.com/office/powerpoint/2010/main" val="643750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Định nghía AS: Chung chính sách : chung 1 interior gatway protocol (IGP) để định tuyến bên trong 1 AS , và 1 EGP để định tuyến ngoại AS sau đó được phát triển thì ... </a:t>
            </a:r>
          </a:p>
          <a:p>
            <a:r>
              <a:rPr lang="vi-VN" dirty="0"/>
              <a:t>Trong 1 as thì tất các speaker kết nối với nhau và sử dụng iBGP để chia sẻ thông tin định tuyến . Để tất cả các speaker có chung 1 bảng thông tin định tuyến ngoại . Nó học từ eBGP </a:t>
            </a:r>
          </a:p>
          <a:p>
            <a:r>
              <a:rPr lang="vi-VN" dirty="0"/>
              <a:t>eBGP được dùng giữa các speaker nằm ở các AS khác nhau </a:t>
            </a:r>
          </a:p>
          <a:p>
            <a:endParaRPr lang="vi-VN" dirty="0"/>
          </a:p>
        </p:txBody>
      </p:sp>
      <p:sp>
        <p:nvSpPr>
          <p:cNvPr id="4" name="Slide Number Placeholder 3"/>
          <p:cNvSpPr>
            <a:spLocks noGrp="1"/>
          </p:cNvSpPr>
          <p:nvPr>
            <p:ph type="sldNum" sz="quarter" idx="10"/>
          </p:nvPr>
        </p:nvSpPr>
        <p:spPr/>
        <p:txBody>
          <a:bodyPr/>
          <a:lstStyle/>
          <a:p>
            <a:fld id="{55875275-C415-4323-A571-0D1A13685317}" type="slidenum">
              <a:rPr lang="vi-VN" smtClean="0"/>
              <a:t>4</a:t>
            </a:fld>
            <a:endParaRPr lang="vi-VN"/>
          </a:p>
        </p:txBody>
      </p:sp>
    </p:spTree>
    <p:extLst>
      <p:ext uri="{BB962C8B-B14F-4D97-AF65-F5344CB8AC3E}">
        <p14:creationId xmlns:p14="http://schemas.microsoft.com/office/powerpoint/2010/main" val="2079853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55875275-C415-4323-A571-0D1A13685317}" type="slidenum">
              <a:rPr lang="vi-VN" smtClean="0"/>
              <a:t>5</a:t>
            </a:fld>
            <a:endParaRPr lang="vi-VN"/>
          </a:p>
        </p:txBody>
      </p:sp>
    </p:spTree>
    <p:extLst>
      <p:ext uri="{BB962C8B-B14F-4D97-AF65-F5344CB8AC3E}">
        <p14:creationId xmlns:p14="http://schemas.microsoft.com/office/powerpoint/2010/main" val="2890555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Marker : phát hiến ự mất đồng bộ peer dùng để xác thực message</a:t>
            </a:r>
          </a:p>
          <a:p>
            <a:r>
              <a:rPr lang="vi-VN" dirty="0"/>
              <a:t>Length : dùng để xác định độ dài giá trị từ 19 đến 4096</a:t>
            </a:r>
          </a:p>
          <a:p>
            <a:r>
              <a:rPr lang="vi-VN" dirty="0"/>
              <a:t>Type : biểu điễn kiểu message có 4 giá trị từ 1 -&gt; 4: OPEN	, UPDATE, NOTIFICATION, KEEPALIVE </a:t>
            </a:r>
          </a:p>
        </p:txBody>
      </p:sp>
      <p:sp>
        <p:nvSpPr>
          <p:cNvPr id="4" name="Slide Number Placeholder 3"/>
          <p:cNvSpPr>
            <a:spLocks noGrp="1"/>
          </p:cNvSpPr>
          <p:nvPr>
            <p:ph type="sldNum" sz="quarter" idx="10"/>
          </p:nvPr>
        </p:nvSpPr>
        <p:spPr/>
        <p:txBody>
          <a:bodyPr/>
          <a:lstStyle/>
          <a:p>
            <a:fld id="{55875275-C415-4323-A571-0D1A13685317}" type="slidenum">
              <a:rPr lang="vi-VN" smtClean="0"/>
              <a:t>6</a:t>
            </a:fld>
            <a:endParaRPr lang="vi-VN"/>
          </a:p>
        </p:txBody>
      </p:sp>
    </p:spTree>
    <p:extLst>
      <p:ext uri="{BB962C8B-B14F-4D97-AF65-F5344CB8AC3E}">
        <p14:creationId xmlns:p14="http://schemas.microsoft.com/office/powerpoint/2010/main" val="458535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Nếu thành công -&gt; bên nhận trã về KEEPALIVE để xác nhận </a:t>
            </a:r>
          </a:p>
          <a:p>
            <a:r>
              <a:rPr lang="vi-VN" dirty="0"/>
              <a:t>Sau đó 2 bên sẽ gửi tiếp UPDATE VÀ NOTIFICATION </a:t>
            </a:r>
          </a:p>
          <a:p>
            <a:pPr marL="171450" indent="-171450">
              <a:buFontTx/>
              <a:buChar char="-"/>
            </a:pPr>
            <a:r>
              <a:rPr lang="vi-VN" dirty="0"/>
              <a:t>Version : chon ver cao nhất -&gt; lỗi thì báo hủy tcp </a:t>
            </a:r>
          </a:p>
          <a:p>
            <a:pPr marL="171450" indent="-171450">
              <a:buFontTx/>
              <a:buChar char="-"/>
            </a:pPr>
            <a:r>
              <a:rPr lang="vi-VN" dirty="0"/>
              <a:t>My au sys: chứa số của AS gửi open-&gt; dùng định danh , vẽ cây </a:t>
            </a:r>
          </a:p>
          <a:p>
            <a:pPr marL="171450" indent="-171450">
              <a:buFontTx/>
              <a:buChar char="-"/>
            </a:pPr>
            <a:r>
              <a:rPr lang="vi-VN" dirty="0"/>
              <a:t>Hold time : so sanh cua ró và cai nhận đc -&gt; thời gian đợi nhận đc bản tin phản hồi keep</a:t>
            </a:r>
          </a:p>
          <a:p>
            <a:pPr marL="171450" indent="-171450">
              <a:buFontTx/>
              <a:buChar char="-"/>
            </a:pPr>
            <a:r>
              <a:rPr lang="vi-VN" dirty="0"/>
              <a:t>Optional parameter length : quy định kich thước trường</a:t>
            </a:r>
          </a:p>
          <a:p>
            <a:pPr marL="171450" indent="-171450">
              <a:buFontTx/>
              <a:buChar char="-"/>
            </a:pPr>
            <a:r>
              <a:rPr lang="vi-VN" dirty="0"/>
              <a:t>Opt para: 0-&gt; ko có parameternaof đc chọn</a:t>
            </a:r>
          </a:p>
          <a:p>
            <a:pPr marL="171450" indent="-171450">
              <a:buFontTx/>
              <a:buChar char="-"/>
            </a:pPr>
            <a:endParaRPr lang="vi-VN" dirty="0"/>
          </a:p>
          <a:p>
            <a:pPr marL="171450" indent="-171450">
              <a:buFontTx/>
              <a:buChar char="-"/>
            </a:pPr>
            <a:endParaRPr lang="vi-VN" dirty="0"/>
          </a:p>
        </p:txBody>
      </p:sp>
      <p:sp>
        <p:nvSpPr>
          <p:cNvPr id="4" name="Slide Number Placeholder 3"/>
          <p:cNvSpPr>
            <a:spLocks noGrp="1"/>
          </p:cNvSpPr>
          <p:nvPr>
            <p:ph type="sldNum" sz="quarter" idx="10"/>
          </p:nvPr>
        </p:nvSpPr>
        <p:spPr/>
        <p:txBody>
          <a:bodyPr/>
          <a:lstStyle/>
          <a:p>
            <a:fld id="{55875275-C415-4323-A571-0D1A13685317}" type="slidenum">
              <a:rPr lang="vi-VN" smtClean="0"/>
              <a:t>7</a:t>
            </a:fld>
            <a:endParaRPr lang="vi-VN"/>
          </a:p>
        </p:txBody>
      </p:sp>
    </p:spTree>
    <p:extLst>
      <p:ext uri="{BB962C8B-B14F-4D97-AF65-F5344CB8AC3E}">
        <p14:creationId xmlns:p14="http://schemas.microsoft.com/office/powerpoint/2010/main" val="3032245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Chứa cả (1) route hoạt động và (nhieu) route ko hoạt động đê xóa khỏi sơ đồ </a:t>
            </a:r>
          </a:p>
          <a:p>
            <a:r>
              <a:rPr lang="vi-VN" dirty="0"/>
              <a:t>- Unfeasible route length : chưa kích  thước trường withdrawn : 0=&gt; ko cso trướng withdrawn </a:t>
            </a:r>
          </a:p>
          <a:p>
            <a:pPr marL="171450" indent="-171450">
              <a:buFontTx/>
              <a:buChar char="-"/>
            </a:pPr>
            <a:r>
              <a:rPr lang="vi-VN" dirty="0"/>
              <a:t>Withdrawn : danh sách tiền tố ip đễ chết </a:t>
            </a:r>
          </a:p>
          <a:p>
            <a:pPr marL="171450" indent="-171450">
              <a:buFontTx/>
              <a:buChar char="-"/>
            </a:pPr>
            <a:r>
              <a:rPr lang="vi-VN" dirty="0"/>
              <a:t>Total path attributes dài 2 byte chưa chiều dài trường path attribute </a:t>
            </a:r>
          </a:p>
          <a:p>
            <a:pPr marL="171450" indent="-171450">
              <a:buFontTx/>
              <a:buChar char="-"/>
            </a:pPr>
            <a:r>
              <a:rPr lang="vi-VN" dirty="0"/>
              <a:t>Path attributes : chiều dài t hay dổi chứa chuỗi thuộc tính của 1 đường đi ( luôn có ) nếu rỗng thì total = 0 thông tin  của nó dùng trong đinh tuyến hoặc filter </a:t>
            </a:r>
          </a:p>
          <a:p>
            <a:pPr marL="457200" lvl="1" indent="0">
              <a:buFontTx/>
              <a:buNone/>
            </a:pPr>
            <a:r>
              <a:rPr lang="vi-VN" dirty="0"/>
              <a:t>3 trường type length và value </a:t>
            </a:r>
          </a:p>
          <a:p>
            <a:endParaRPr lang="vi-VN" dirty="0"/>
          </a:p>
        </p:txBody>
      </p:sp>
      <p:sp>
        <p:nvSpPr>
          <p:cNvPr id="4" name="Slide Number Placeholder 3"/>
          <p:cNvSpPr>
            <a:spLocks noGrp="1"/>
          </p:cNvSpPr>
          <p:nvPr>
            <p:ph type="sldNum" sz="quarter" idx="10"/>
          </p:nvPr>
        </p:nvSpPr>
        <p:spPr/>
        <p:txBody>
          <a:bodyPr/>
          <a:lstStyle/>
          <a:p>
            <a:fld id="{55875275-C415-4323-A571-0D1A13685317}" type="slidenum">
              <a:rPr lang="vi-VN" smtClean="0"/>
              <a:t>8</a:t>
            </a:fld>
            <a:endParaRPr lang="vi-VN"/>
          </a:p>
        </p:txBody>
      </p:sp>
    </p:spTree>
    <p:extLst>
      <p:ext uri="{BB962C8B-B14F-4D97-AF65-F5344CB8AC3E}">
        <p14:creationId xmlns:p14="http://schemas.microsoft.com/office/powerpoint/2010/main" val="3160642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 </a:t>
            </a:r>
          </a:p>
        </p:txBody>
      </p:sp>
      <p:sp>
        <p:nvSpPr>
          <p:cNvPr id="4" name="Slide Number Placeholder 3"/>
          <p:cNvSpPr>
            <a:spLocks noGrp="1"/>
          </p:cNvSpPr>
          <p:nvPr>
            <p:ph type="sldNum" sz="quarter" idx="10"/>
          </p:nvPr>
        </p:nvSpPr>
        <p:spPr/>
        <p:txBody>
          <a:bodyPr/>
          <a:lstStyle/>
          <a:p>
            <a:fld id="{55875275-C415-4323-A571-0D1A13685317}" type="slidenum">
              <a:rPr lang="vi-VN" smtClean="0"/>
              <a:t>9</a:t>
            </a:fld>
            <a:endParaRPr lang="vi-VN"/>
          </a:p>
        </p:txBody>
      </p:sp>
    </p:spTree>
    <p:extLst>
      <p:ext uri="{BB962C8B-B14F-4D97-AF65-F5344CB8AC3E}">
        <p14:creationId xmlns:p14="http://schemas.microsoft.com/office/powerpoint/2010/main" val="4057115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speaker tạo bản tin notification chưa mã lỗi và mã phân lỗi </a:t>
            </a:r>
          </a:p>
        </p:txBody>
      </p:sp>
      <p:sp>
        <p:nvSpPr>
          <p:cNvPr id="4" name="Slide Number Placeholder 3"/>
          <p:cNvSpPr>
            <a:spLocks noGrp="1"/>
          </p:cNvSpPr>
          <p:nvPr>
            <p:ph type="sldNum" sz="quarter" idx="10"/>
          </p:nvPr>
        </p:nvSpPr>
        <p:spPr/>
        <p:txBody>
          <a:bodyPr/>
          <a:lstStyle/>
          <a:p>
            <a:fld id="{55875275-C415-4323-A571-0D1A13685317}" type="slidenum">
              <a:rPr lang="vi-VN" smtClean="0"/>
              <a:t>10</a:t>
            </a:fld>
            <a:endParaRPr lang="vi-VN"/>
          </a:p>
        </p:txBody>
      </p:sp>
    </p:spTree>
    <p:extLst>
      <p:ext uri="{BB962C8B-B14F-4D97-AF65-F5344CB8AC3E}">
        <p14:creationId xmlns:p14="http://schemas.microsoft.com/office/powerpoint/2010/main" val="1496569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720799"/>
            <a:ext cx="10058400" cy="1284620"/>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CÁC HỆ THỐNG THÔNG TIN VỆ TINH</a:t>
            </a:r>
          </a:p>
        </p:txBody>
      </p:sp>
      <p:sp>
        <p:nvSpPr>
          <p:cNvPr id="5" name="Content Placeholder 4"/>
          <p:cNvSpPr>
            <a:spLocks noGrp="1"/>
          </p:cNvSpPr>
          <p:nvPr>
            <p:ph idx="1"/>
          </p:nvPr>
        </p:nvSpPr>
        <p:spPr>
          <a:xfrm>
            <a:off x="485104" y="2135531"/>
            <a:ext cx="10058400" cy="3808474"/>
          </a:xfrm>
        </p:spPr>
        <p:txBody>
          <a:bodyPr/>
          <a:lstStyle/>
          <a:p>
            <a:pPr algn="ctr"/>
            <a:r>
              <a:rPr lang="en-US" sz="2800" b="1" dirty="0" err="1">
                <a:latin typeface="Arial" panose="020B0604020202020204" pitchFamily="34" charset="0"/>
                <a:cs typeface="Arial" panose="020B0604020202020204" pitchFamily="34" charset="0"/>
              </a:rPr>
              <a:t>Đề</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Tài</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Tìm</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hiểu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Giao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Thức</a:t>
            </a:r>
            <a:r>
              <a:rPr lang="en-US" sz="2800" b="1" dirty="0">
                <a:latin typeface="Arial" panose="020B0604020202020204" pitchFamily="34" charset="0"/>
                <a:cs typeface="Arial" panose="020B0604020202020204" pitchFamily="34" charset="0"/>
              </a:rPr>
              <a:t> BGP</a:t>
            </a:r>
          </a:p>
          <a:p>
            <a:endParaRPr lang="en-US" sz="2800" dirty="0">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31121542"/>
              </p:ext>
            </p:extLst>
          </p:nvPr>
        </p:nvGraphicFramePr>
        <p:xfrm>
          <a:off x="3191098" y="3735430"/>
          <a:ext cx="8128000" cy="370840"/>
        </p:xfrm>
        <a:graphic>
          <a:graphicData uri="http://schemas.openxmlformats.org/drawingml/2006/table">
            <a:tbl>
              <a:tblPr firstRow="1" bandRow="1">
                <a:tableStyleId>{2D5ABB26-0587-4C30-8999-92F81FD0307C}</a:tableStyleId>
              </a:tblPr>
              <a:tblGrid>
                <a:gridCol w="2668789">
                  <a:extLst>
                    <a:ext uri="{9D8B030D-6E8A-4147-A177-3AD203B41FA5}">
                      <a16:colId xmlns:a16="http://schemas.microsoft.com/office/drawing/2014/main" val="20000"/>
                    </a:ext>
                  </a:extLst>
                </a:gridCol>
                <a:gridCol w="5459211">
                  <a:extLst>
                    <a:ext uri="{9D8B030D-6E8A-4147-A177-3AD203B41FA5}">
                      <a16:colId xmlns:a16="http://schemas.microsoft.com/office/drawing/2014/main" val="20001"/>
                    </a:ext>
                  </a:extLst>
                </a:gridCol>
              </a:tblGrid>
              <a:tr h="370840">
                <a:tc>
                  <a:txBody>
                    <a:bodyPr/>
                    <a:lstStyle/>
                    <a:p>
                      <a:r>
                        <a:rPr lang="en-US" b="0" dirty="0" err="1">
                          <a:latin typeface="Arial" panose="020B0604020202020204" pitchFamily="34" charset="0"/>
                          <a:cs typeface="Arial" panose="020B0604020202020204" pitchFamily="34" charset="0"/>
                        </a:rPr>
                        <a:t>Giáo</a:t>
                      </a:r>
                      <a:r>
                        <a:rPr lang="en-US" b="0" baseline="0" dirty="0">
                          <a:latin typeface="Arial" panose="020B0604020202020204" pitchFamily="34" charset="0"/>
                          <a:cs typeface="Arial" panose="020B0604020202020204" pitchFamily="34" charset="0"/>
                        </a:rPr>
                        <a:t> </a:t>
                      </a:r>
                      <a:r>
                        <a:rPr lang="en-US" b="0" baseline="0" dirty="0" err="1">
                          <a:latin typeface="Arial" panose="020B0604020202020204" pitchFamily="34" charset="0"/>
                          <a:cs typeface="Arial" panose="020B0604020202020204" pitchFamily="34" charset="0"/>
                        </a:rPr>
                        <a:t>viên</a:t>
                      </a:r>
                      <a:r>
                        <a:rPr lang="en-US" b="0" baseline="0" dirty="0">
                          <a:latin typeface="Arial" panose="020B0604020202020204" pitchFamily="34" charset="0"/>
                          <a:cs typeface="Arial" panose="020B0604020202020204" pitchFamily="34" charset="0"/>
                        </a:rPr>
                        <a:t> </a:t>
                      </a:r>
                      <a:r>
                        <a:rPr lang="en-US" b="0" baseline="0" dirty="0" err="1">
                          <a:latin typeface="Arial" panose="020B0604020202020204" pitchFamily="34" charset="0"/>
                          <a:cs typeface="Arial" panose="020B0604020202020204" pitchFamily="34" charset="0"/>
                        </a:rPr>
                        <a:t>hướng</a:t>
                      </a:r>
                      <a:r>
                        <a:rPr lang="en-US" b="0" baseline="0" dirty="0">
                          <a:latin typeface="Arial" panose="020B0604020202020204" pitchFamily="34" charset="0"/>
                          <a:cs typeface="Arial" panose="020B0604020202020204" pitchFamily="34" charset="0"/>
                        </a:rPr>
                        <a:t> </a:t>
                      </a:r>
                      <a:r>
                        <a:rPr lang="en-US" b="0" baseline="0" dirty="0" err="1">
                          <a:latin typeface="Arial" panose="020B0604020202020204" pitchFamily="34" charset="0"/>
                          <a:cs typeface="Arial" panose="020B0604020202020204" pitchFamily="34" charset="0"/>
                        </a:rPr>
                        <a:t>dẫn</a:t>
                      </a:r>
                      <a:r>
                        <a:rPr lang="en-US" b="0" baseline="0" dirty="0">
                          <a:latin typeface="Arial" panose="020B0604020202020204" pitchFamily="34" charset="0"/>
                          <a:cs typeface="Arial" panose="020B0604020202020204" pitchFamily="34" charset="0"/>
                        </a:rPr>
                        <a:t>:</a:t>
                      </a:r>
                      <a:endParaRPr lang="en-US" b="0" dirty="0">
                        <a:latin typeface="Arial" panose="020B0604020202020204" pitchFamily="34" charset="0"/>
                        <a:cs typeface="Arial" panose="020B0604020202020204" pitchFamily="34" charset="0"/>
                      </a:endParaRPr>
                    </a:p>
                  </a:txBody>
                  <a:tcPr/>
                </a:tc>
                <a:tc>
                  <a:txBody>
                    <a:bodyPr/>
                    <a:lstStyle/>
                    <a:p>
                      <a:r>
                        <a:rPr lang="en-US" b="1" dirty="0">
                          <a:latin typeface="Arial" panose="020B0604020202020204" pitchFamily="34" charset="0"/>
                          <a:cs typeface="Arial" panose="020B0604020202020204" pitchFamily="34" charset="0"/>
                        </a:rPr>
                        <a:t>PGS.TS</a:t>
                      </a:r>
                      <a:r>
                        <a:rPr lang="en-US" b="1" baseline="0" dirty="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200772283"/>
              </p:ext>
            </p:extLst>
          </p:nvPr>
        </p:nvGraphicFramePr>
        <p:xfrm>
          <a:off x="3384997" y="4465725"/>
          <a:ext cx="7740203" cy="1478280"/>
        </p:xfrm>
        <a:graphic>
          <a:graphicData uri="http://schemas.openxmlformats.org/drawingml/2006/table">
            <a:tbl>
              <a:tblPr firstRow="1" bandRow="1">
                <a:tableStyleId>{2D5ABB26-0587-4C30-8999-92F81FD0307C}</a:tableStyleId>
              </a:tblPr>
              <a:tblGrid>
                <a:gridCol w="2511380">
                  <a:extLst>
                    <a:ext uri="{9D8B030D-6E8A-4147-A177-3AD203B41FA5}">
                      <a16:colId xmlns:a16="http://schemas.microsoft.com/office/drawing/2014/main" val="20000"/>
                    </a:ext>
                  </a:extLst>
                </a:gridCol>
                <a:gridCol w="2266682">
                  <a:extLst>
                    <a:ext uri="{9D8B030D-6E8A-4147-A177-3AD203B41FA5}">
                      <a16:colId xmlns:a16="http://schemas.microsoft.com/office/drawing/2014/main" val="20001"/>
                    </a:ext>
                  </a:extLst>
                </a:gridCol>
                <a:gridCol w="2962141">
                  <a:extLst>
                    <a:ext uri="{9D8B030D-6E8A-4147-A177-3AD203B41FA5}">
                      <a16:colId xmlns:a16="http://schemas.microsoft.com/office/drawing/2014/main" val="20002"/>
                    </a:ext>
                  </a:extLst>
                </a:gridCol>
              </a:tblGrid>
              <a:tr h="370840">
                <a:tc>
                  <a:txBody>
                    <a:bodyPr/>
                    <a:lstStyle/>
                    <a:p>
                      <a:r>
                        <a:rPr lang="en-US" dirty="0" err="1">
                          <a:latin typeface="Arial" panose="020B0604020202020204" pitchFamily="34" charset="0"/>
                          <a:cs typeface="Arial" panose="020B0604020202020204" pitchFamily="34" charset="0"/>
                        </a:rPr>
                        <a:t>Sinh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thực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hiện</a:t>
                      </a:r>
                      <a:r>
                        <a:rPr lang="en-US" baseline="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txBody>
                  <a:tcPr/>
                </a:tc>
                <a:tc>
                  <a:txBody>
                    <a:bodyPr/>
                    <a:lstStyle/>
                    <a:p>
                      <a:r>
                        <a:rPr lang="en-US" b="1" dirty="0" err="1">
                          <a:latin typeface="Arial" panose="020B0604020202020204" pitchFamily="34" charset="0"/>
                          <a:cs typeface="Arial" panose="020B0604020202020204" pitchFamily="34" charset="0"/>
                        </a:rPr>
                        <a:t>Đỗ</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Ngọc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Đức</a:t>
                      </a:r>
                      <a:endParaRPr lang="en-US" b="1" dirty="0">
                        <a:latin typeface="Arial" panose="020B0604020202020204" pitchFamily="34" charset="0"/>
                        <a:cs typeface="Arial" panose="020B0604020202020204" pitchFamily="34" charset="0"/>
                      </a:endParaRPr>
                    </a:p>
                  </a:txBody>
                  <a:tcPr/>
                </a:tc>
                <a:tc>
                  <a:txBody>
                    <a:bodyPr/>
                    <a:lstStyle/>
                    <a:p>
                      <a:r>
                        <a:rPr lang="en-US" b="1" dirty="0" err="1">
                          <a:latin typeface="Arial" panose="020B0604020202020204" pitchFamily="34" charset="0"/>
                          <a:cs typeface="Arial" panose="020B0604020202020204" pitchFamily="34" charset="0"/>
                        </a:rPr>
                        <a:t>Mssv</a:t>
                      </a:r>
                      <a:r>
                        <a:rPr lang="en-US" b="1" dirty="0">
                          <a:latin typeface="Arial" panose="020B0604020202020204" pitchFamily="34" charset="0"/>
                          <a:cs typeface="Arial" panose="020B0604020202020204" pitchFamily="34" charset="0"/>
                        </a:rPr>
                        <a:t>:</a:t>
                      </a:r>
                      <a:r>
                        <a:rPr lang="en-US" b="1" baseline="0" dirty="0">
                          <a:latin typeface="Arial" panose="020B0604020202020204" pitchFamily="34" charset="0"/>
                          <a:cs typeface="Arial" panose="020B0604020202020204" pitchFamily="34" charset="0"/>
                        </a:rPr>
                        <a:t> 20130984</a:t>
                      </a:r>
                      <a:endParaRPr lang="en-US"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70840">
                <a:tc>
                  <a:txBody>
                    <a:bodyPr/>
                    <a:lstStyle/>
                    <a:p>
                      <a:endParaRPr lang="en-US">
                        <a:latin typeface="Arial" panose="020B0604020202020204" pitchFamily="34" charset="0"/>
                        <a:cs typeface="Arial" panose="020B0604020202020204" pitchFamily="34" charset="0"/>
                      </a:endParaRPr>
                    </a:p>
                  </a:txBody>
                  <a:tcPr/>
                </a:tc>
                <a:tc>
                  <a:txBody>
                    <a:bodyPr/>
                    <a:lstStyle/>
                    <a:p>
                      <a:endParaRPr lang="en-US" b="1" dirty="0">
                        <a:latin typeface="Arial" panose="020B0604020202020204" pitchFamily="34" charset="0"/>
                        <a:cs typeface="Arial" panose="020B0604020202020204" pitchFamily="34" charset="0"/>
                      </a:endParaRPr>
                    </a:p>
                  </a:txBody>
                  <a:tcPr/>
                </a:tc>
                <a:tc>
                  <a:txBody>
                    <a:bodyPr/>
                    <a:lstStyle/>
                    <a:p>
                      <a:endParaRPr lang="en-US"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354575">
                <a:tc>
                  <a:txBody>
                    <a:bodyPr/>
                    <a:lstStyle/>
                    <a:p>
                      <a:endParaRPr lang="en-US">
                        <a:latin typeface="Arial" panose="020B0604020202020204" pitchFamily="34" charset="0"/>
                        <a:cs typeface="Arial" panose="020B0604020202020204" pitchFamily="34" charset="0"/>
                      </a:endParaRPr>
                    </a:p>
                  </a:txBody>
                  <a:tcPr/>
                </a:tc>
                <a:tc>
                  <a:txBody>
                    <a:bodyPr/>
                    <a:lstStyle/>
                    <a:p>
                      <a:endParaRPr lang="en-US" b="1" dirty="0">
                        <a:latin typeface="Arial" panose="020B0604020202020204" pitchFamily="34" charset="0"/>
                        <a:cs typeface="Arial" panose="020B0604020202020204" pitchFamily="34" charset="0"/>
                      </a:endParaRPr>
                    </a:p>
                  </a:txBody>
                  <a:tcPr/>
                </a:tc>
                <a:tc>
                  <a:txBody>
                    <a:bodyPr/>
                    <a:lstStyle/>
                    <a:p>
                      <a:endParaRPr lang="en-US"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370840">
                <a:tc>
                  <a:txBody>
                    <a:bodyPr/>
                    <a:lstStyle/>
                    <a:p>
                      <a:endParaRPr lang="en-US">
                        <a:latin typeface="Arial" panose="020B0604020202020204" pitchFamily="34" charset="0"/>
                        <a:cs typeface="Arial" panose="020B0604020202020204" pitchFamily="34" charset="0"/>
                      </a:endParaRPr>
                    </a:p>
                  </a:txBody>
                  <a:tcPr/>
                </a:tc>
                <a:tc>
                  <a:txBody>
                    <a:bodyPr/>
                    <a:lstStyle/>
                    <a:p>
                      <a:endParaRPr lang="en-US" b="1" dirty="0">
                        <a:latin typeface="Arial" panose="020B0604020202020204" pitchFamily="34" charset="0"/>
                        <a:cs typeface="Arial" panose="020B0604020202020204" pitchFamily="34" charset="0"/>
                      </a:endParaRPr>
                    </a:p>
                  </a:txBody>
                  <a:tcPr/>
                </a:tc>
                <a:tc>
                  <a:txBody>
                    <a:bodyPr/>
                    <a:lstStyle/>
                    <a:p>
                      <a:endParaRPr lang="en-US"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45285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13169-846D-4F6B-B17C-FAB82B50ECC7}"/>
              </a:ext>
            </a:extLst>
          </p:cNvPr>
          <p:cNvSpPr>
            <a:spLocks noGrp="1"/>
          </p:cNvSpPr>
          <p:nvPr>
            <p:ph type="title"/>
          </p:nvPr>
        </p:nvSpPr>
        <p:spPr/>
        <p:txBody>
          <a:bodyPr/>
          <a:lstStyle/>
          <a:p>
            <a:r>
              <a:rPr lang="vi-VN" dirty="0"/>
              <a:t>Thông điệp notification </a:t>
            </a:r>
          </a:p>
        </p:txBody>
      </p:sp>
      <p:sp>
        <p:nvSpPr>
          <p:cNvPr id="3" name="Content Placeholder 2">
            <a:extLst>
              <a:ext uri="{FF2B5EF4-FFF2-40B4-BE49-F238E27FC236}">
                <a16:creationId xmlns:a16="http://schemas.microsoft.com/office/drawing/2014/main" id="{D2860BE7-4449-4DB2-ABE0-85CE84DCC43F}"/>
              </a:ext>
            </a:extLst>
          </p:cNvPr>
          <p:cNvSpPr>
            <a:spLocks noGrp="1"/>
          </p:cNvSpPr>
          <p:nvPr>
            <p:ph idx="1"/>
          </p:nvPr>
        </p:nvSpPr>
        <p:spPr/>
        <p:txBody>
          <a:bodyPr/>
          <a:lstStyle/>
          <a:p>
            <a:r>
              <a:rPr lang="vi-VN" dirty="0"/>
              <a:t>Khi có lỗi trong BGP session</a:t>
            </a:r>
          </a:p>
        </p:txBody>
      </p:sp>
      <p:pic>
        <p:nvPicPr>
          <p:cNvPr id="4" name="Picture 3">
            <a:extLst>
              <a:ext uri="{FF2B5EF4-FFF2-40B4-BE49-F238E27FC236}">
                <a16:creationId xmlns:a16="http://schemas.microsoft.com/office/drawing/2014/main" id="{3C9D755E-77B0-40DF-9B47-8665DE758C98}"/>
              </a:ext>
            </a:extLst>
          </p:cNvPr>
          <p:cNvPicPr>
            <a:picLocks noChangeAspect="1"/>
          </p:cNvPicPr>
          <p:nvPr/>
        </p:nvPicPr>
        <p:blipFill>
          <a:blip r:embed="rId3"/>
          <a:stretch>
            <a:fillRect/>
          </a:stretch>
        </p:blipFill>
        <p:spPr>
          <a:xfrm>
            <a:off x="677334" y="3429000"/>
            <a:ext cx="7839075" cy="1400175"/>
          </a:xfrm>
          <a:prstGeom prst="rect">
            <a:avLst/>
          </a:prstGeom>
        </p:spPr>
      </p:pic>
    </p:spTree>
    <p:extLst>
      <p:ext uri="{BB962C8B-B14F-4D97-AF65-F5344CB8AC3E}">
        <p14:creationId xmlns:p14="http://schemas.microsoft.com/office/powerpoint/2010/main" val="126177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ABCD-0753-4FB7-A0A8-47FA30FF3634}"/>
              </a:ext>
            </a:extLst>
          </p:cNvPr>
          <p:cNvSpPr>
            <a:spLocks noGrp="1"/>
          </p:cNvSpPr>
          <p:nvPr>
            <p:ph type="title"/>
          </p:nvPr>
        </p:nvSpPr>
        <p:spPr>
          <a:xfrm>
            <a:off x="677334" y="609600"/>
            <a:ext cx="8596668" cy="1320800"/>
          </a:xfrm>
        </p:spPr>
        <p:txBody>
          <a:bodyPr/>
          <a:lstStyle/>
          <a:p>
            <a:r>
              <a:rPr lang="en-IN" dirty="0" err="1"/>
              <a:t>Nội</a:t>
            </a:r>
            <a:r>
              <a:rPr lang="en-IN" dirty="0"/>
              <a:t> dung</a:t>
            </a:r>
            <a:endParaRPr lang="vi-VN" dirty="0"/>
          </a:p>
        </p:txBody>
      </p:sp>
      <p:sp>
        <p:nvSpPr>
          <p:cNvPr id="3" name="Content Placeholder 2">
            <a:extLst>
              <a:ext uri="{FF2B5EF4-FFF2-40B4-BE49-F238E27FC236}">
                <a16:creationId xmlns:a16="http://schemas.microsoft.com/office/drawing/2014/main" id="{35ADB5D5-E79E-41B8-B528-0A3670AC1BAD}"/>
              </a:ext>
            </a:extLst>
          </p:cNvPr>
          <p:cNvSpPr>
            <a:spLocks noGrp="1"/>
          </p:cNvSpPr>
          <p:nvPr>
            <p:ph idx="1"/>
          </p:nvPr>
        </p:nvSpPr>
        <p:spPr>
          <a:xfrm>
            <a:off x="677334" y="2160589"/>
            <a:ext cx="8596668" cy="3880773"/>
          </a:xfrm>
        </p:spPr>
        <p:txBody>
          <a:bodyPr/>
          <a:lstStyle/>
          <a:p>
            <a:r>
              <a:rPr lang="en-IN" dirty="0" err="1"/>
              <a:t>Phần</a:t>
            </a:r>
            <a:r>
              <a:rPr lang="en-IN" dirty="0"/>
              <a:t> I: </a:t>
            </a:r>
            <a:r>
              <a:rPr lang="en-IN" dirty="0" err="1"/>
              <a:t>tổng</a:t>
            </a:r>
            <a:r>
              <a:rPr lang="en-IN" dirty="0"/>
              <a:t> </a:t>
            </a:r>
            <a:r>
              <a:rPr lang="en-IN" dirty="0" err="1"/>
              <a:t>quan</a:t>
            </a:r>
            <a:r>
              <a:rPr lang="en-IN" dirty="0"/>
              <a:t> </a:t>
            </a:r>
            <a:r>
              <a:rPr lang="en-IN" dirty="0" err="1"/>
              <a:t>giao</a:t>
            </a:r>
            <a:r>
              <a:rPr lang="en-IN" dirty="0"/>
              <a:t> </a:t>
            </a:r>
            <a:r>
              <a:rPr lang="en-IN" dirty="0" err="1"/>
              <a:t>thức</a:t>
            </a:r>
            <a:endParaRPr lang="en-IN" dirty="0"/>
          </a:p>
          <a:p>
            <a:pPr lvl="1"/>
            <a:endParaRPr lang="en-IN" dirty="0"/>
          </a:p>
          <a:p>
            <a:r>
              <a:rPr lang="en-IN" dirty="0" err="1"/>
              <a:t>Phần</a:t>
            </a:r>
            <a:r>
              <a:rPr lang="en-IN" dirty="0"/>
              <a:t> II: </a:t>
            </a:r>
            <a:r>
              <a:rPr lang="en-IN" dirty="0" err="1"/>
              <a:t>cấu</a:t>
            </a:r>
            <a:r>
              <a:rPr lang="en-IN" dirty="0"/>
              <a:t> </a:t>
            </a:r>
            <a:r>
              <a:rPr lang="en-IN" dirty="0" err="1"/>
              <a:t>trúc</a:t>
            </a:r>
            <a:r>
              <a:rPr lang="en-IN" dirty="0"/>
              <a:t> </a:t>
            </a:r>
            <a:r>
              <a:rPr lang="en-IN" dirty="0" err="1"/>
              <a:t>gói</a:t>
            </a:r>
            <a:r>
              <a:rPr lang="en-IN" dirty="0"/>
              <a:t> tin</a:t>
            </a:r>
          </a:p>
          <a:p>
            <a:endParaRPr lang="en-IN" dirty="0"/>
          </a:p>
          <a:p>
            <a:r>
              <a:rPr lang="en-IN" dirty="0" err="1"/>
              <a:t>Phần</a:t>
            </a:r>
            <a:r>
              <a:rPr lang="en-IN" dirty="0"/>
              <a:t> II: </a:t>
            </a:r>
            <a:r>
              <a:rPr lang="en-IN" dirty="0" err="1"/>
              <a:t>cách</a:t>
            </a:r>
            <a:r>
              <a:rPr lang="en-IN" dirty="0"/>
              <a:t> </a:t>
            </a:r>
            <a:r>
              <a:rPr lang="en-IN" dirty="0" err="1"/>
              <a:t>chọn</a:t>
            </a:r>
            <a:r>
              <a:rPr lang="en-IN" dirty="0"/>
              <a:t> đ</a:t>
            </a:r>
            <a:r>
              <a:rPr lang="vi-VN" dirty="0"/>
              <a:t>ường</a:t>
            </a:r>
          </a:p>
          <a:p>
            <a:endParaRPr lang="vi-VN" dirty="0"/>
          </a:p>
          <a:p>
            <a:r>
              <a:rPr lang="vi-VN" dirty="0"/>
              <a:t>Phần IV: thực hành</a:t>
            </a:r>
          </a:p>
        </p:txBody>
      </p:sp>
    </p:spTree>
    <p:extLst>
      <p:ext uri="{BB962C8B-B14F-4D97-AF65-F5344CB8AC3E}">
        <p14:creationId xmlns:p14="http://schemas.microsoft.com/office/powerpoint/2010/main" val="2094130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F43D1-3EDF-493E-A34E-9CC21B54DF39}"/>
              </a:ext>
            </a:extLst>
          </p:cNvPr>
          <p:cNvSpPr>
            <a:spLocks noGrp="1"/>
          </p:cNvSpPr>
          <p:nvPr>
            <p:ph type="title"/>
          </p:nvPr>
        </p:nvSpPr>
        <p:spPr/>
        <p:txBody>
          <a:bodyPr/>
          <a:lstStyle/>
          <a:p>
            <a:r>
              <a:rPr lang="vi-VN" dirty="0"/>
              <a:t>Tổng quan </a:t>
            </a:r>
          </a:p>
        </p:txBody>
      </p:sp>
      <p:sp>
        <p:nvSpPr>
          <p:cNvPr id="3" name="Content Placeholder 2">
            <a:extLst>
              <a:ext uri="{FF2B5EF4-FFF2-40B4-BE49-F238E27FC236}">
                <a16:creationId xmlns:a16="http://schemas.microsoft.com/office/drawing/2014/main" id="{4AC111B0-E1A1-476A-BAE5-7C78236B9D1D}"/>
              </a:ext>
            </a:extLst>
          </p:cNvPr>
          <p:cNvSpPr>
            <a:spLocks noGrp="1"/>
          </p:cNvSpPr>
          <p:nvPr>
            <p:ph idx="1"/>
          </p:nvPr>
        </p:nvSpPr>
        <p:spPr>
          <a:xfrm>
            <a:off x="677334" y="1645921"/>
            <a:ext cx="8596668" cy="4395442"/>
          </a:xfrm>
        </p:spPr>
        <p:txBody>
          <a:bodyPr/>
          <a:lstStyle/>
          <a:p>
            <a:r>
              <a:rPr lang="en-US" dirty="0"/>
              <a:t>Border Gateway Protocol(BGP):</a:t>
            </a:r>
          </a:p>
          <a:p>
            <a:pPr lvl="1" hangingPunct="0">
              <a:spcBef>
                <a:spcPts val="1417"/>
              </a:spcBef>
              <a:buSzPct val="75000"/>
              <a:buFont typeface="StarSymbol"/>
              <a:buChar char="–"/>
            </a:pPr>
            <a:r>
              <a:rPr lang="en-US" dirty="0" err="1">
                <a:highlight>
                  <a:scrgbClr r="0" g="0" b="0">
                    <a:alpha val="0"/>
                  </a:scrgbClr>
                </a:highlight>
                <a:latin typeface="Liberation Sans" pitchFamily="18"/>
              </a:rPr>
              <a:t>truyền</a:t>
            </a:r>
            <a:r>
              <a:rPr lang="en-US" dirty="0">
                <a:highlight>
                  <a:scrgbClr r="0" g="0" b="0">
                    <a:alpha val="0"/>
                  </a:scrgbClr>
                </a:highlight>
                <a:latin typeface="Liberation Sans" pitchFamily="18"/>
              </a:rPr>
              <a:t> </a:t>
            </a:r>
            <a:r>
              <a:rPr lang="en-US" dirty="0" err="1">
                <a:highlight>
                  <a:scrgbClr r="0" g="0" b="0">
                    <a:alpha val="0"/>
                  </a:scrgbClr>
                </a:highlight>
                <a:latin typeface="Liberation Sans" pitchFamily="18"/>
              </a:rPr>
              <a:t>thông</a:t>
            </a:r>
            <a:r>
              <a:rPr lang="en-US" dirty="0">
                <a:highlight>
                  <a:scrgbClr r="0" g="0" b="0">
                    <a:alpha val="0"/>
                  </a:scrgbClr>
                </a:highlight>
                <a:latin typeface="Liberation Sans" pitchFamily="18"/>
              </a:rPr>
              <a:t> tin </a:t>
            </a:r>
            <a:r>
              <a:rPr lang="en-US" dirty="0" err="1">
                <a:highlight>
                  <a:scrgbClr r="0" g="0" b="0">
                    <a:alpha val="0"/>
                  </a:scrgbClr>
                </a:highlight>
                <a:latin typeface="Liberation Sans" pitchFamily="18"/>
              </a:rPr>
              <a:t>định</a:t>
            </a:r>
            <a:r>
              <a:rPr lang="en-US" dirty="0">
                <a:highlight>
                  <a:scrgbClr r="0" g="0" b="0">
                    <a:alpha val="0"/>
                  </a:scrgbClr>
                </a:highlight>
                <a:latin typeface="Liberation Sans" pitchFamily="18"/>
              </a:rPr>
              <a:t> </a:t>
            </a:r>
            <a:r>
              <a:rPr lang="en-US" dirty="0" err="1">
                <a:highlight>
                  <a:scrgbClr r="0" g="0" b="0">
                    <a:alpha val="0"/>
                  </a:scrgbClr>
                </a:highlight>
                <a:latin typeface="Liberation Sans" pitchFamily="18"/>
              </a:rPr>
              <a:t>tuyến</a:t>
            </a:r>
            <a:r>
              <a:rPr lang="en-US" dirty="0">
                <a:highlight>
                  <a:scrgbClr r="0" g="0" b="0">
                    <a:alpha val="0"/>
                  </a:scrgbClr>
                </a:highlight>
                <a:latin typeface="Liberation Sans" pitchFamily="18"/>
              </a:rPr>
              <a:t> </a:t>
            </a:r>
            <a:r>
              <a:rPr lang="en-US" dirty="0" err="1">
                <a:highlight>
                  <a:scrgbClr r="0" g="0" b="0">
                    <a:alpha val="0"/>
                  </a:scrgbClr>
                </a:highlight>
                <a:latin typeface="Liberation Sans" pitchFamily="18"/>
              </a:rPr>
              <a:t>giữa</a:t>
            </a:r>
            <a:r>
              <a:rPr lang="en-US" dirty="0">
                <a:highlight>
                  <a:scrgbClr r="0" g="0" b="0">
                    <a:alpha val="0"/>
                  </a:scrgbClr>
                </a:highlight>
                <a:latin typeface="Liberation Sans" pitchFamily="18"/>
              </a:rPr>
              <a:t> </a:t>
            </a:r>
            <a:r>
              <a:rPr lang="en-US" dirty="0" err="1">
                <a:highlight>
                  <a:scrgbClr r="0" g="0" b="0">
                    <a:alpha val="0"/>
                  </a:scrgbClr>
                </a:highlight>
                <a:latin typeface="Liberation Sans" pitchFamily="18"/>
              </a:rPr>
              <a:t>các</a:t>
            </a:r>
            <a:r>
              <a:rPr lang="en-US" dirty="0">
                <a:highlight>
                  <a:scrgbClr r="0" g="0" b="0">
                    <a:alpha val="0"/>
                  </a:scrgbClr>
                </a:highlight>
                <a:latin typeface="Liberation Sans" pitchFamily="18"/>
              </a:rPr>
              <a:t> Autonomous System(AS).</a:t>
            </a:r>
          </a:p>
          <a:p>
            <a:pPr lvl="1" hangingPunct="0">
              <a:spcBef>
                <a:spcPts val="1417"/>
              </a:spcBef>
              <a:buSzPct val="75000"/>
              <a:buFont typeface="StarSymbol"/>
              <a:buChar char="–"/>
            </a:pPr>
            <a:r>
              <a:rPr lang="en-US" dirty="0" err="1">
                <a:highlight>
                  <a:scrgbClr r="0" g="0" b="0">
                    <a:alpha val="0"/>
                  </a:scrgbClr>
                </a:highlight>
                <a:latin typeface="Liberation Sans" pitchFamily="18"/>
              </a:rPr>
              <a:t>đáng</a:t>
            </a:r>
            <a:r>
              <a:rPr lang="en-US" dirty="0">
                <a:highlight>
                  <a:scrgbClr r="0" g="0" b="0">
                    <a:alpha val="0"/>
                  </a:scrgbClr>
                </a:highlight>
                <a:latin typeface="Liberation Sans" pitchFamily="18"/>
              </a:rPr>
              <a:t> tin </a:t>
            </a:r>
            <a:r>
              <a:rPr lang="en-US" dirty="0" err="1">
                <a:highlight>
                  <a:scrgbClr r="0" g="0" b="0">
                    <a:alpha val="0"/>
                  </a:scrgbClr>
                </a:highlight>
                <a:latin typeface="Liberation Sans" pitchFamily="18"/>
              </a:rPr>
              <a:t>cây</a:t>
            </a:r>
            <a:r>
              <a:rPr lang="en-US" dirty="0">
                <a:highlight>
                  <a:scrgbClr r="0" g="0" b="0">
                    <a:alpha val="0"/>
                  </a:scrgbClr>
                </a:highlight>
                <a:latin typeface="Liberation Sans" pitchFamily="18"/>
              </a:rPr>
              <a:t> </a:t>
            </a:r>
            <a:r>
              <a:rPr lang="en-US" dirty="0" err="1">
                <a:highlight>
                  <a:scrgbClr r="0" g="0" b="0">
                    <a:alpha val="0"/>
                  </a:scrgbClr>
                </a:highlight>
                <a:latin typeface="Liberation Sans" pitchFamily="18"/>
              </a:rPr>
              <a:t>sử</a:t>
            </a:r>
            <a:r>
              <a:rPr lang="en-US" dirty="0">
                <a:highlight>
                  <a:scrgbClr r="0" g="0" b="0">
                    <a:alpha val="0"/>
                  </a:scrgbClr>
                </a:highlight>
                <a:latin typeface="Liberation Sans" pitchFamily="18"/>
              </a:rPr>
              <a:t> </a:t>
            </a:r>
            <a:r>
              <a:rPr lang="en-US" dirty="0" err="1">
                <a:highlight>
                  <a:scrgbClr r="0" g="0" b="0">
                    <a:alpha val="0"/>
                  </a:scrgbClr>
                </a:highlight>
                <a:latin typeface="Liberation Sans" pitchFamily="18"/>
              </a:rPr>
              <a:t>dụng</a:t>
            </a:r>
            <a:r>
              <a:rPr lang="en-US" dirty="0">
                <a:highlight>
                  <a:scrgbClr r="0" g="0" b="0">
                    <a:alpha val="0"/>
                  </a:scrgbClr>
                </a:highlight>
                <a:latin typeface="Liberation Sans" pitchFamily="18"/>
              </a:rPr>
              <a:t> TCP (port 179)</a:t>
            </a:r>
          </a:p>
          <a:p>
            <a:pPr lvl="1" hangingPunct="0">
              <a:spcBef>
                <a:spcPts val="1417"/>
              </a:spcBef>
              <a:buSzPct val="75000"/>
              <a:buFont typeface="StarSymbol"/>
              <a:buChar char="–"/>
            </a:pPr>
            <a:endParaRPr lang="en-US" dirty="0">
              <a:highlight>
                <a:scrgbClr r="0" g="0" b="0">
                  <a:alpha val="0"/>
                </a:scrgbClr>
              </a:highlight>
              <a:latin typeface="Liberation Sans" pitchFamily="18"/>
            </a:endParaRPr>
          </a:p>
          <a:p>
            <a:pPr lvl="1"/>
            <a:endParaRPr lang="vi-VN" dirty="0"/>
          </a:p>
        </p:txBody>
      </p:sp>
      <p:pic>
        <p:nvPicPr>
          <p:cNvPr id="1026" name="Picture 2" descr="Káº¿t quáº£ hÃ¬nh áº£nh cho bgp protocol">
            <a:extLst>
              <a:ext uri="{FF2B5EF4-FFF2-40B4-BE49-F238E27FC236}">
                <a16:creationId xmlns:a16="http://schemas.microsoft.com/office/drawing/2014/main" id="{F8996880-9458-40CB-B0F2-A44B0BF16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861" y="2966721"/>
            <a:ext cx="6098227" cy="3342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154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C8FA-5B33-4C0E-8163-6140739E52D1}"/>
              </a:ext>
            </a:extLst>
          </p:cNvPr>
          <p:cNvSpPr>
            <a:spLocks noGrp="1"/>
          </p:cNvSpPr>
          <p:nvPr>
            <p:ph type="title"/>
          </p:nvPr>
        </p:nvSpPr>
        <p:spPr/>
        <p:txBody>
          <a:bodyPr/>
          <a:lstStyle/>
          <a:p>
            <a:r>
              <a:rPr lang="vi-VN" dirty="0"/>
              <a:t>Khái niệm liên quan</a:t>
            </a:r>
          </a:p>
        </p:txBody>
      </p:sp>
      <p:sp>
        <p:nvSpPr>
          <p:cNvPr id="3" name="Content Placeholder 2">
            <a:extLst>
              <a:ext uri="{FF2B5EF4-FFF2-40B4-BE49-F238E27FC236}">
                <a16:creationId xmlns:a16="http://schemas.microsoft.com/office/drawing/2014/main" id="{E4DBF436-3FAD-41F2-AA77-9273FC0567F4}"/>
              </a:ext>
            </a:extLst>
          </p:cNvPr>
          <p:cNvSpPr>
            <a:spLocks noGrp="1"/>
          </p:cNvSpPr>
          <p:nvPr>
            <p:ph idx="1"/>
          </p:nvPr>
        </p:nvSpPr>
        <p:spPr>
          <a:xfrm>
            <a:off x="677334" y="1624405"/>
            <a:ext cx="8596668" cy="4416957"/>
          </a:xfrm>
        </p:spPr>
        <p:txBody>
          <a:bodyPr/>
          <a:lstStyle/>
          <a:p>
            <a:r>
              <a:rPr lang="vi-VN" dirty="0"/>
              <a:t>AS( autonomous System): </a:t>
            </a:r>
          </a:p>
          <a:p>
            <a:pPr lvl="1"/>
            <a:r>
              <a:rPr lang="vi-VN" dirty="0"/>
              <a:t>tập hợp các router (thiết bị mạng) có chung chinh sach quản lý</a:t>
            </a:r>
          </a:p>
          <a:p>
            <a:r>
              <a:rPr lang="vi-VN" dirty="0"/>
              <a:t>BGP speaker: bất cứ thiết bị nào cài đặt BGP</a:t>
            </a:r>
          </a:p>
          <a:p>
            <a:r>
              <a:rPr lang="vi-VN" dirty="0"/>
              <a:t>Peer: 2 BGP Speaker thiết lập kết nối TCP </a:t>
            </a:r>
          </a:p>
          <a:p>
            <a:r>
              <a:rPr lang="vi-VN" dirty="0"/>
              <a:t>eBGP: giao thức giữa 2 AS</a:t>
            </a:r>
          </a:p>
          <a:p>
            <a:r>
              <a:rPr lang="vi-VN" dirty="0"/>
              <a:t>iBGP: giao thức trong 1 AS</a:t>
            </a:r>
          </a:p>
        </p:txBody>
      </p:sp>
      <p:pic>
        <p:nvPicPr>
          <p:cNvPr id="2050" name="Picture 2" descr="Káº¿t quáº£ hÃ¬nh áº£nh cho bgp protocol">
            <a:extLst>
              <a:ext uri="{FF2B5EF4-FFF2-40B4-BE49-F238E27FC236}">
                <a16:creationId xmlns:a16="http://schemas.microsoft.com/office/drawing/2014/main" id="{61FC073E-52CA-4FD6-BBBA-F75661E3C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513" y="4104334"/>
            <a:ext cx="6123454" cy="2258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58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C341-C3C1-4AF4-92A4-018BAA0EE290}"/>
              </a:ext>
            </a:extLst>
          </p:cNvPr>
          <p:cNvSpPr>
            <a:spLocks noGrp="1"/>
          </p:cNvSpPr>
          <p:nvPr>
            <p:ph type="title"/>
          </p:nvPr>
        </p:nvSpPr>
        <p:spPr/>
        <p:txBody>
          <a:bodyPr/>
          <a:lstStyle/>
          <a:p>
            <a:r>
              <a:rPr lang="vi-VN" dirty="0"/>
              <a:t>Hoạt động của BGP</a:t>
            </a:r>
          </a:p>
        </p:txBody>
      </p:sp>
      <p:sp>
        <p:nvSpPr>
          <p:cNvPr id="3" name="Content Placeholder 2">
            <a:extLst>
              <a:ext uri="{FF2B5EF4-FFF2-40B4-BE49-F238E27FC236}">
                <a16:creationId xmlns:a16="http://schemas.microsoft.com/office/drawing/2014/main" id="{152C24CB-808E-4819-9B5E-30D07E616ED9}"/>
              </a:ext>
            </a:extLst>
          </p:cNvPr>
          <p:cNvSpPr>
            <a:spLocks noGrp="1"/>
          </p:cNvSpPr>
          <p:nvPr>
            <p:ph idx="1"/>
          </p:nvPr>
        </p:nvSpPr>
        <p:spPr/>
        <p:txBody>
          <a:bodyPr/>
          <a:lstStyle/>
          <a:p>
            <a:r>
              <a:rPr lang="vi-VN" dirty="0"/>
              <a:t>Khi tao ra các peer. BGP sử dụng thông tin có dược để tạo ra BGP tree.</a:t>
            </a:r>
          </a:p>
          <a:p>
            <a:r>
              <a:rPr lang="vi-VN" dirty="0"/>
              <a:t>Trước tiên nó trao đổi thông tin bảng định tuyến mà nó đang có bẳng bản tin open  để mỗi speaker tạo băng đinh tuyến mới . Sau đó nó sử dụng bản tin KEEPALIVE để giữ kết nối</a:t>
            </a:r>
          </a:p>
        </p:txBody>
      </p:sp>
    </p:spTree>
    <p:extLst>
      <p:ext uri="{BB962C8B-B14F-4D97-AF65-F5344CB8AC3E}">
        <p14:creationId xmlns:p14="http://schemas.microsoft.com/office/powerpoint/2010/main" val="419570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21E32-2F3D-4615-9894-FCFA1C8FE57B}"/>
              </a:ext>
            </a:extLst>
          </p:cNvPr>
          <p:cNvSpPr>
            <a:spLocks noGrp="1"/>
          </p:cNvSpPr>
          <p:nvPr>
            <p:ph type="title"/>
          </p:nvPr>
        </p:nvSpPr>
        <p:spPr/>
        <p:txBody>
          <a:bodyPr/>
          <a:lstStyle/>
          <a:p>
            <a:r>
              <a:rPr lang="vi-VN" dirty="0"/>
              <a:t>Định dạng thông điệp </a:t>
            </a:r>
          </a:p>
        </p:txBody>
      </p:sp>
      <p:sp>
        <p:nvSpPr>
          <p:cNvPr id="3" name="Content Placeholder 2">
            <a:extLst>
              <a:ext uri="{FF2B5EF4-FFF2-40B4-BE49-F238E27FC236}">
                <a16:creationId xmlns:a16="http://schemas.microsoft.com/office/drawing/2014/main" id="{F343AF5D-B502-4E53-91CD-0F93CD56BA9D}"/>
              </a:ext>
            </a:extLst>
          </p:cNvPr>
          <p:cNvSpPr>
            <a:spLocks noGrp="1"/>
          </p:cNvSpPr>
          <p:nvPr>
            <p:ph idx="1"/>
          </p:nvPr>
        </p:nvSpPr>
        <p:spPr/>
        <p:txBody>
          <a:bodyPr/>
          <a:lstStyle/>
          <a:p>
            <a:r>
              <a:rPr lang="vi-VN" dirty="0"/>
              <a:t>Cấu trúc cơ bản của 1 message trong BGP là:</a:t>
            </a:r>
          </a:p>
          <a:p>
            <a:pPr lvl="1"/>
            <a:r>
              <a:rPr lang="vi-VN" dirty="0"/>
              <a:t>16-byte Marker.</a:t>
            </a:r>
          </a:p>
          <a:p>
            <a:pPr lvl="1"/>
            <a:r>
              <a:rPr lang="vi-VN" dirty="0"/>
              <a:t>2-byte Length</a:t>
            </a:r>
          </a:p>
          <a:p>
            <a:pPr lvl="1"/>
            <a:r>
              <a:rPr lang="vi-VN" dirty="0"/>
              <a:t>1-byte Type</a:t>
            </a:r>
          </a:p>
        </p:txBody>
      </p:sp>
      <p:pic>
        <p:nvPicPr>
          <p:cNvPr id="5" name="Picture 4">
            <a:extLst>
              <a:ext uri="{FF2B5EF4-FFF2-40B4-BE49-F238E27FC236}">
                <a16:creationId xmlns:a16="http://schemas.microsoft.com/office/drawing/2014/main" id="{CB886C3D-762B-4010-AE0B-3204F0222209}"/>
              </a:ext>
            </a:extLst>
          </p:cNvPr>
          <p:cNvPicPr>
            <a:picLocks noChangeAspect="1"/>
          </p:cNvPicPr>
          <p:nvPr/>
        </p:nvPicPr>
        <p:blipFill>
          <a:blip r:embed="rId3"/>
          <a:stretch>
            <a:fillRect/>
          </a:stretch>
        </p:blipFill>
        <p:spPr>
          <a:xfrm>
            <a:off x="1836130" y="3733871"/>
            <a:ext cx="6690940" cy="2537680"/>
          </a:xfrm>
          <a:prstGeom prst="rect">
            <a:avLst/>
          </a:prstGeom>
        </p:spPr>
      </p:pic>
    </p:spTree>
    <p:extLst>
      <p:ext uri="{BB962C8B-B14F-4D97-AF65-F5344CB8AC3E}">
        <p14:creationId xmlns:p14="http://schemas.microsoft.com/office/powerpoint/2010/main" val="3977872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E4DD-A4DA-48E2-9C97-4EFDA7831405}"/>
              </a:ext>
            </a:extLst>
          </p:cNvPr>
          <p:cNvSpPr>
            <a:spLocks noGrp="1"/>
          </p:cNvSpPr>
          <p:nvPr>
            <p:ph type="title"/>
          </p:nvPr>
        </p:nvSpPr>
        <p:spPr/>
        <p:txBody>
          <a:bodyPr/>
          <a:lstStyle/>
          <a:p>
            <a:r>
              <a:rPr lang="vi-VN" dirty="0"/>
              <a:t>Thông điệp OPEN</a:t>
            </a:r>
          </a:p>
        </p:txBody>
      </p:sp>
      <p:sp>
        <p:nvSpPr>
          <p:cNvPr id="3" name="Content Placeholder 2">
            <a:extLst>
              <a:ext uri="{FF2B5EF4-FFF2-40B4-BE49-F238E27FC236}">
                <a16:creationId xmlns:a16="http://schemas.microsoft.com/office/drawing/2014/main" id="{B5DFC037-B9FD-4A8C-8D90-16E939693A38}"/>
              </a:ext>
            </a:extLst>
          </p:cNvPr>
          <p:cNvSpPr>
            <a:spLocks noGrp="1"/>
          </p:cNvSpPr>
          <p:nvPr>
            <p:ph idx="1"/>
          </p:nvPr>
        </p:nvSpPr>
        <p:spPr/>
        <p:txBody>
          <a:bodyPr/>
          <a:lstStyle/>
          <a:p>
            <a:r>
              <a:rPr lang="vi-VN" dirty="0"/>
              <a:t>Được gửi khi kêt nối TCP thành lập </a:t>
            </a:r>
          </a:p>
        </p:txBody>
      </p:sp>
      <p:pic>
        <p:nvPicPr>
          <p:cNvPr id="4" name="Picture 3">
            <a:extLst>
              <a:ext uri="{FF2B5EF4-FFF2-40B4-BE49-F238E27FC236}">
                <a16:creationId xmlns:a16="http://schemas.microsoft.com/office/drawing/2014/main" id="{97E6135A-10F9-481F-BA10-91B077A42B14}"/>
              </a:ext>
            </a:extLst>
          </p:cNvPr>
          <p:cNvPicPr>
            <a:picLocks noChangeAspect="1"/>
          </p:cNvPicPr>
          <p:nvPr/>
        </p:nvPicPr>
        <p:blipFill>
          <a:blip r:embed="rId3"/>
          <a:stretch>
            <a:fillRect/>
          </a:stretch>
        </p:blipFill>
        <p:spPr>
          <a:xfrm>
            <a:off x="1224625" y="2584917"/>
            <a:ext cx="7111827" cy="3779772"/>
          </a:xfrm>
          <a:prstGeom prst="rect">
            <a:avLst/>
          </a:prstGeom>
        </p:spPr>
      </p:pic>
    </p:spTree>
    <p:extLst>
      <p:ext uri="{BB962C8B-B14F-4D97-AF65-F5344CB8AC3E}">
        <p14:creationId xmlns:p14="http://schemas.microsoft.com/office/powerpoint/2010/main" val="1728220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E34A9-1B15-4C29-8DE0-A9011EBAF571}"/>
              </a:ext>
            </a:extLst>
          </p:cNvPr>
          <p:cNvSpPr>
            <a:spLocks noGrp="1"/>
          </p:cNvSpPr>
          <p:nvPr>
            <p:ph type="title"/>
          </p:nvPr>
        </p:nvSpPr>
        <p:spPr/>
        <p:txBody>
          <a:bodyPr/>
          <a:lstStyle/>
          <a:p>
            <a:r>
              <a:rPr lang="vi-VN" dirty="0"/>
              <a:t>Thông điệp UPDATE</a:t>
            </a:r>
          </a:p>
        </p:txBody>
      </p:sp>
      <p:sp>
        <p:nvSpPr>
          <p:cNvPr id="3" name="Content Placeholder 2">
            <a:extLst>
              <a:ext uri="{FF2B5EF4-FFF2-40B4-BE49-F238E27FC236}">
                <a16:creationId xmlns:a16="http://schemas.microsoft.com/office/drawing/2014/main" id="{406414D0-874A-42AD-A479-C321FCA8E523}"/>
              </a:ext>
            </a:extLst>
          </p:cNvPr>
          <p:cNvSpPr>
            <a:spLocks noGrp="1"/>
          </p:cNvSpPr>
          <p:nvPr>
            <p:ph idx="1"/>
          </p:nvPr>
        </p:nvSpPr>
        <p:spPr/>
        <p:txBody>
          <a:bodyPr/>
          <a:lstStyle/>
          <a:p>
            <a:r>
              <a:rPr lang="vi-VN" dirty="0"/>
              <a:t>Chưa thông tin định tuyến cho BGP</a:t>
            </a:r>
          </a:p>
        </p:txBody>
      </p:sp>
      <p:pic>
        <p:nvPicPr>
          <p:cNvPr id="4" name="Picture 3">
            <a:extLst>
              <a:ext uri="{FF2B5EF4-FFF2-40B4-BE49-F238E27FC236}">
                <a16:creationId xmlns:a16="http://schemas.microsoft.com/office/drawing/2014/main" id="{DA7435EF-D3CD-4C7F-8019-D2CF05908670}"/>
              </a:ext>
            </a:extLst>
          </p:cNvPr>
          <p:cNvPicPr>
            <a:picLocks noChangeAspect="1"/>
          </p:cNvPicPr>
          <p:nvPr/>
        </p:nvPicPr>
        <p:blipFill>
          <a:blip r:embed="rId3"/>
          <a:stretch>
            <a:fillRect/>
          </a:stretch>
        </p:blipFill>
        <p:spPr>
          <a:xfrm>
            <a:off x="979387" y="3250537"/>
            <a:ext cx="7524750" cy="2790825"/>
          </a:xfrm>
          <a:prstGeom prst="rect">
            <a:avLst/>
          </a:prstGeom>
        </p:spPr>
      </p:pic>
    </p:spTree>
    <p:extLst>
      <p:ext uri="{BB962C8B-B14F-4D97-AF65-F5344CB8AC3E}">
        <p14:creationId xmlns:p14="http://schemas.microsoft.com/office/powerpoint/2010/main" val="2517581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1FE3-E907-4C76-BE1D-82AEC4D0FE3B}"/>
              </a:ext>
            </a:extLst>
          </p:cNvPr>
          <p:cNvSpPr>
            <a:spLocks noGrp="1"/>
          </p:cNvSpPr>
          <p:nvPr>
            <p:ph type="title"/>
          </p:nvPr>
        </p:nvSpPr>
        <p:spPr/>
        <p:txBody>
          <a:bodyPr/>
          <a:lstStyle/>
          <a:p>
            <a:r>
              <a:rPr lang="vi-VN" dirty="0"/>
              <a:t>Thông điệp KEEPALIVE</a:t>
            </a:r>
          </a:p>
        </p:txBody>
      </p:sp>
      <p:sp>
        <p:nvSpPr>
          <p:cNvPr id="3" name="Content Placeholder 2">
            <a:extLst>
              <a:ext uri="{FF2B5EF4-FFF2-40B4-BE49-F238E27FC236}">
                <a16:creationId xmlns:a16="http://schemas.microsoft.com/office/drawing/2014/main" id="{9C2345D5-21F6-4173-8A1D-68A494D8D85D}"/>
              </a:ext>
            </a:extLst>
          </p:cNvPr>
          <p:cNvSpPr>
            <a:spLocks noGrp="1"/>
          </p:cNvSpPr>
          <p:nvPr>
            <p:ph idx="1"/>
          </p:nvPr>
        </p:nvSpPr>
        <p:spPr/>
        <p:txBody>
          <a:bodyPr/>
          <a:lstStyle/>
          <a:p>
            <a:r>
              <a:rPr lang="vi-VN" dirty="0"/>
              <a:t>Đảm bảo kết nối vẫn tồn tại </a:t>
            </a:r>
          </a:p>
          <a:p>
            <a:r>
              <a:rPr lang="vi-VN" dirty="0"/>
              <a:t>Được gửi khí cần restart hold time</a:t>
            </a:r>
          </a:p>
          <a:p>
            <a:r>
              <a:rPr lang="vi-VN" dirty="0"/>
              <a:t> chu kỳ gửi = 1/3 hold time</a:t>
            </a:r>
          </a:p>
          <a:p>
            <a:r>
              <a:rPr lang="vi-VN" dirty="0"/>
              <a:t> ko gửi nếu đang có 1 bản tin update . </a:t>
            </a:r>
          </a:p>
          <a:p>
            <a:r>
              <a:rPr lang="vi-VN" dirty="0"/>
              <a:t>Nếu holdtime = 0 thi ko gửi nữa </a:t>
            </a:r>
          </a:p>
        </p:txBody>
      </p:sp>
    </p:spTree>
    <p:extLst>
      <p:ext uri="{BB962C8B-B14F-4D97-AF65-F5344CB8AC3E}">
        <p14:creationId xmlns:p14="http://schemas.microsoft.com/office/powerpoint/2010/main" val="4397247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595</TotalTime>
  <Words>719</Words>
  <Application>Microsoft Office PowerPoint</Application>
  <PresentationFormat>Widescreen</PresentationFormat>
  <Paragraphs>78</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Liberation Sans</vt:lpstr>
      <vt:lpstr>StarSymbol</vt:lpstr>
      <vt:lpstr>Arial</vt:lpstr>
      <vt:lpstr>Calibri</vt:lpstr>
      <vt:lpstr>Tahoma</vt:lpstr>
      <vt:lpstr>Trebuchet MS</vt:lpstr>
      <vt:lpstr>Wingdings 3</vt:lpstr>
      <vt:lpstr>Facet</vt:lpstr>
      <vt:lpstr>CÁC HỆ THỐNG THÔNG TIN VỆ TINH</vt:lpstr>
      <vt:lpstr>Nội dung</vt:lpstr>
      <vt:lpstr>Tổng quan </vt:lpstr>
      <vt:lpstr>Khái niệm liên quan</vt:lpstr>
      <vt:lpstr>Hoạt động của BGP</vt:lpstr>
      <vt:lpstr>Định dạng thông điệp </vt:lpstr>
      <vt:lpstr>Thông điệp OPEN</vt:lpstr>
      <vt:lpstr>Thông điệp UPDATE</vt:lpstr>
      <vt:lpstr>Thông điệp KEEPALIVE</vt:lpstr>
      <vt:lpstr>Thông điệp notification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BỊ TRUYỀN THÔNG</dc:title>
  <dc:creator>FJ-USER</dc:creator>
  <cp:lastModifiedBy>FJ-USER</cp:lastModifiedBy>
  <cp:revision>13</cp:revision>
  <dcterms:created xsi:type="dcterms:W3CDTF">2018-04-09T06:46:23Z</dcterms:created>
  <dcterms:modified xsi:type="dcterms:W3CDTF">2018-04-09T16:42:45Z</dcterms:modified>
</cp:coreProperties>
</file>