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6"/>
  </p:notesMasterIdLst>
  <p:handoutMasterIdLst>
    <p:handoutMasterId r:id="rId17"/>
  </p:handoutMasterIdLst>
  <p:sldIdLst>
    <p:sldId id="312" r:id="rId5"/>
    <p:sldId id="282" r:id="rId6"/>
    <p:sldId id="314" r:id="rId7"/>
    <p:sldId id="319" r:id="rId8"/>
    <p:sldId id="323" r:id="rId9"/>
    <p:sldId id="324" r:id="rId10"/>
    <p:sldId id="321" r:id="rId11"/>
    <p:sldId id="326" r:id="rId12"/>
    <p:sldId id="325" r:id="rId13"/>
    <p:sldId id="315" r:id="rId14"/>
    <p:sldId id="297"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78" d="100"/>
          <a:sy n="78" d="100"/>
        </p:scale>
        <p:origin x="87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78702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339427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474404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426643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sz="4000" dirty="0"/>
              <a:t>ACOUSTIC SCENE GENERATION</a:t>
            </a:r>
          </a:p>
        </p:txBody>
      </p:sp>
      <p:sp>
        <p:nvSpPr>
          <p:cNvPr id="3" name="TextBox 2">
            <a:extLst>
              <a:ext uri="{FF2B5EF4-FFF2-40B4-BE49-F238E27FC236}">
                <a16:creationId xmlns:a16="http://schemas.microsoft.com/office/drawing/2014/main" id="{BD07CD39-4525-C7D5-7424-2CF1414D669B}"/>
              </a:ext>
            </a:extLst>
          </p:cNvPr>
          <p:cNvSpPr txBox="1"/>
          <p:nvPr/>
        </p:nvSpPr>
        <p:spPr>
          <a:xfrm>
            <a:off x="7148052" y="6322142"/>
            <a:ext cx="3480620" cy="373626"/>
          </a:xfrm>
          <a:prstGeom prst="rect">
            <a:avLst/>
          </a:prstGeom>
          <a:noFill/>
        </p:spPr>
        <p:txBody>
          <a:bodyPr wrap="square" rtlCol="0">
            <a:spAutoFit/>
          </a:bodyPr>
          <a:lstStyle/>
          <a:p>
            <a:r>
              <a:rPr lang="en-IN" dirty="0">
                <a:solidFill>
                  <a:schemeClr val="bg1"/>
                </a:solidFill>
              </a:rPr>
              <a:t>BY: NAMAN GOEL (IIT DELHI)</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10</a:t>
            </a:fld>
            <a:endParaRPr lang="en-US" dirty="0"/>
          </a:p>
        </p:txBody>
      </p:sp>
      <p:pic>
        <p:nvPicPr>
          <p:cNvPr id="11" name="Picture 10">
            <a:extLst>
              <a:ext uri="{FF2B5EF4-FFF2-40B4-BE49-F238E27FC236}">
                <a16:creationId xmlns:a16="http://schemas.microsoft.com/office/drawing/2014/main" id="{708EBF6A-E63F-7AB5-0142-D33735AF6F75}"/>
              </a:ext>
            </a:extLst>
          </p:cNvPr>
          <p:cNvPicPr>
            <a:picLocks noChangeAspect="1"/>
          </p:cNvPicPr>
          <p:nvPr/>
        </p:nvPicPr>
        <p:blipFill>
          <a:blip r:embed="rId3"/>
          <a:stretch>
            <a:fillRect/>
          </a:stretch>
        </p:blipFill>
        <p:spPr>
          <a:xfrm>
            <a:off x="511277" y="350326"/>
            <a:ext cx="8221323" cy="1318514"/>
          </a:xfrm>
          <a:prstGeom prst="rect">
            <a:avLst/>
          </a:prstGeom>
        </p:spPr>
      </p:pic>
      <p:sp>
        <p:nvSpPr>
          <p:cNvPr id="12" name="TextBox 11">
            <a:extLst>
              <a:ext uri="{FF2B5EF4-FFF2-40B4-BE49-F238E27FC236}">
                <a16:creationId xmlns:a16="http://schemas.microsoft.com/office/drawing/2014/main" id="{2B1F1FFA-42A6-8DC4-2708-FE2262F3AAF9}"/>
              </a:ext>
            </a:extLst>
          </p:cNvPr>
          <p:cNvSpPr txBox="1"/>
          <p:nvPr/>
        </p:nvSpPr>
        <p:spPr>
          <a:xfrm>
            <a:off x="422787" y="2015613"/>
            <a:ext cx="3795252" cy="3970318"/>
          </a:xfrm>
          <a:prstGeom prst="rect">
            <a:avLst/>
          </a:prstGeom>
          <a:noFill/>
        </p:spPr>
        <p:txBody>
          <a:bodyPr wrap="square" rtlCol="0">
            <a:spAutoFit/>
          </a:bodyPr>
          <a:lstStyle/>
          <a:p>
            <a:r>
              <a:rPr lang="en-US" dirty="0"/>
              <a:t>The Matching Pursuit (MP) algorithm is used for feature extraction in the context of environmental sound recognition. The paper describes how MP is utilized to decompose audio signals into a series of basis vectors selected from a dictionary of atoms, specifically Gabor atoms. This approach helps to obtain time-frequency features that are more effective in classifying environmental sounds compared to traditional frequency-domain features</a:t>
            </a:r>
            <a:endParaRPr lang="en-IN" dirty="0"/>
          </a:p>
        </p:txBody>
      </p:sp>
      <p:sp>
        <p:nvSpPr>
          <p:cNvPr id="13" name="TextBox 12">
            <a:extLst>
              <a:ext uri="{FF2B5EF4-FFF2-40B4-BE49-F238E27FC236}">
                <a16:creationId xmlns:a16="http://schemas.microsoft.com/office/drawing/2014/main" id="{C2E0E297-3B25-A969-DD69-8AC9AB38FA4F}"/>
              </a:ext>
            </a:extLst>
          </p:cNvPr>
          <p:cNvSpPr txBox="1"/>
          <p:nvPr/>
        </p:nvSpPr>
        <p:spPr>
          <a:xfrm>
            <a:off x="4139380" y="1982174"/>
            <a:ext cx="3696929" cy="3970318"/>
          </a:xfrm>
          <a:prstGeom prst="rect">
            <a:avLst/>
          </a:prstGeom>
          <a:noFill/>
        </p:spPr>
        <p:txBody>
          <a:bodyPr wrap="square" rtlCol="0">
            <a:spAutoFit/>
          </a:bodyPr>
          <a:lstStyle/>
          <a:p>
            <a:pPr marL="342900" indent="-342900">
              <a:buFont typeface="+mj-lt"/>
              <a:buAutoNum type="arabicPeriod"/>
            </a:pPr>
            <a:r>
              <a:rPr lang="en-US" dirty="0"/>
              <a:t>Dictionary of Atoms: MP uses an overcomplete dictionary of atoms (functions) to represent the audio signal. The dictionary in this study consists of Gabor atoms, which provide joint time-frequency localization.</a:t>
            </a:r>
          </a:p>
          <a:p>
            <a:pPr marL="342900" indent="-342900">
              <a:buFont typeface="+mj-lt"/>
              <a:buAutoNum type="arabicPeriod"/>
            </a:pPr>
            <a:r>
              <a:rPr lang="en-US" dirty="0"/>
              <a:t>Sparse Representation: The goal is to achieve a sparse representation of the signal by selecting a few significant atoms that capture the essential characteristics of the audio signal.</a:t>
            </a:r>
            <a:endParaRPr lang="en-IN" dirty="0"/>
          </a:p>
        </p:txBody>
      </p:sp>
      <p:sp>
        <p:nvSpPr>
          <p:cNvPr id="14" name="TextBox 13">
            <a:extLst>
              <a:ext uri="{FF2B5EF4-FFF2-40B4-BE49-F238E27FC236}">
                <a16:creationId xmlns:a16="http://schemas.microsoft.com/office/drawing/2014/main" id="{883CA26F-2063-2B31-D957-768EDA7A8293}"/>
              </a:ext>
            </a:extLst>
          </p:cNvPr>
          <p:cNvSpPr txBox="1"/>
          <p:nvPr/>
        </p:nvSpPr>
        <p:spPr>
          <a:xfrm>
            <a:off x="511277" y="6009538"/>
            <a:ext cx="6567949" cy="646331"/>
          </a:xfrm>
          <a:prstGeom prst="rect">
            <a:avLst/>
          </a:prstGeom>
          <a:noFill/>
        </p:spPr>
        <p:txBody>
          <a:bodyPr wrap="square" rtlCol="0">
            <a:spAutoFit/>
          </a:bodyPr>
          <a:lstStyle/>
          <a:p>
            <a:r>
              <a:rPr lang="en-IN" dirty="0"/>
              <a:t>MP features are more robust to background noise and therefore more suitable for modelling environmental sounds</a:t>
            </a:r>
          </a:p>
        </p:txBody>
      </p:sp>
      <p:pic>
        <p:nvPicPr>
          <p:cNvPr id="18" name="Picture 17">
            <a:extLst>
              <a:ext uri="{FF2B5EF4-FFF2-40B4-BE49-F238E27FC236}">
                <a16:creationId xmlns:a16="http://schemas.microsoft.com/office/drawing/2014/main" id="{4353B4CD-EE93-BCA4-0CB7-EF58A39C9465}"/>
              </a:ext>
            </a:extLst>
          </p:cNvPr>
          <p:cNvPicPr>
            <a:picLocks noChangeAspect="1"/>
          </p:cNvPicPr>
          <p:nvPr/>
        </p:nvPicPr>
        <p:blipFill>
          <a:blip r:embed="rId4"/>
          <a:stretch>
            <a:fillRect/>
          </a:stretch>
        </p:blipFill>
        <p:spPr>
          <a:xfrm>
            <a:off x="7836309" y="1985698"/>
            <a:ext cx="4422395" cy="2743773"/>
          </a:xfrm>
          <a:prstGeom prst="rect">
            <a:avLst/>
          </a:prstGeom>
        </p:spPr>
      </p:pic>
      <p:pic>
        <p:nvPicPr>
          <p:cNvPr id="20" name="Picture 19">
            <a:extLst>
              <a:ext uri="{FF2B5EF4-FFF2-40B4-BE49-F238E27FC236}">
                <a16:creationId xmlns:a16="http://schemas.microsoft.com/office/drawing/2014/main" id="{9E5263D2-C244-C6F0-2C50-A7FEDA4961CF}"/>
              </a:ext>
            </a:extLst>
          </p:cNvPr>
          <p:cNvPicPr>
            <a:picLocks noChangeAspect="1"/>
          </p:cNvPicPr>
          <p:nvPr/>
        </p:nvPicPr>
        <p:blipFill>
          <a:blip r:embed="rId5"/>
          <a:stretch>
            <a:fillRect/>
          </a:stretch>
        </p:blipFill>
        <p:spPr>
          <a:xfrm>
            <a:off x="7836309" y="5428638"/>
            <a:ext cx="3795252" cy="837188"/>
          </a:xfrm>
          <a:prstGeom prst="rect">
            <a:avLst/>
          </a:prstGeom>
        </p:spPr>
      </p:pic>
    </p:spTree>
    <p:extLst>
      <p:ext uri="{BB962C8B-B14F-4D97-AF65-F5344CB8AC3E}">
        <p14:creationId xmlns:p14="http://schemas.microsoft.com/office/powerpoint/2010/main" val="2468595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2094271"/>
            <a:ext cx="5715000" cy="1738859"/>
          </a:xfrm>
        </p:spPr>
        <p:txBody>
          <a:bodyPr/>
          <a:lstStyle/>
          <a:p>
            <a:r>
              <a:rPr lang="en-US" sz="6000" dirty="0"/>
              <a:t>Thank 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4" y="457199"/>
            <a:ext cx="7965461" cy="1122750"/>
          </a:xfrm>
        </p:spPr>
        <p:txBody>
          <a:bodyPr/>
          <a:lstStyle/>
          <a:p>
            <a:r>
              <a:rPr lang="en-US" sz="3200" dirty="0"/>
              <a:t>ACOUSTIC SCENE CLASSICFICATION (asc)</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015613"/>
            <a:ext cx="7965460" cy="4306530"/>
          </a:xfrm>
        </p:spPr>
        <p:txBody>
          <a:bodyPr>
            <a:normAutofit lnSpcReduction="10000"/>
          </a:bodyPr>
          <a:lstStyle/>
          <a:p>
            <a:r>
              <a:rPr lang="en-US" dirty="0"/>
              <a:t>It is the process of automatically categorizing audio recordings into predefined scene categories based on the characteristics of the sound environment.</a:t>
            </a:r>
          </a:p>
          <a:p>
            <a:r>
              <a:rPr lang="en-US" dirty="0"/>
              <a:t>Steps involved</a:t>
            </a:r>
          </a:p>
          <a:p>
            <a:pPr lvl="1">
              <a:buFont typeface="+mj-lt"/>
              <a:buAutoNum type="arabicPeriod"/>
            </a:pPr>
            <a:r>
              <a:rPr lang="en-US" dirty="0"/>
              <a:t>Data collection</a:t>
            </a:r>
          </a:p>
          <a:p>
            <a:pPr lvl="1">
              <a:buFont typeface="+mj-lt"/>
              <a:buAutoNum type="arabicPeriod"/>
            </a:pPr>
            <a:r>
              <a:rPr lang="en-US" dirty="0"/>
              <a:t>Feature extraction</a:t>
            </a:r>
          </a:p>
          <a:p>
            <a:pPr lvl="1">
              <a:buFont typeface="+mj-lt"/>
              <a:buAutoNum type="arabicPeriod"/>
            </a:pPr>
            <a:r>
              <a:rPr lang="en-US" dirty="0"/>
              <a:t>Feature selection</a:t>
            </a:r>
          </a:p>
          <a:p>
            <a:pPr lvl="1">
              <a:buFont typeface="+mj-lt"/>
              <a:buAutoNum type="arabicPeriod"/>
            </a:pPr>
            <a:r>
              <a:rPr lang="en-US" dirty="0"/>
              <a:t>Classification</a:t>
            </a:r>
          </a:p>
          <a:p>
            <a:r>
              <a:rPr lang="en-US" dirty="0"/>
              <a:t>Features extracted and selected can be thought of as having projected the signal to a latent phase space. This can be used to characterize the signal and therefore also modelling your own which is “close” to the natural un-synthesized signal in the phase space and then performing inverse operation to generate the signal from it for that particular class label.</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64809" y="1057274"/>
            <a:ext cx="7043617" cy="2520217"/>
          </a:xfrm>
        </p:spPr>
        <p:txBody>
          <a:bodyPr/>
          <a:lstStyle/>
          <a:p>
            <a:r>
              <a:rPr lang="en-US" dirty="0"/>
              <a:t>Some asc neural network models</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1131718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pic>
        <p:nvPicPr>
          <p:cNvPr id="11" name="Picture 10">
            <a:extLst>
              <a:ext uri="{FF2B5EF4-FFF2-40B4-BE49-F238E27FC236}">
                <a16:creationId xmlns:a16="http://schemas.microsoft.com/office/drawing/2014/main" id="{F42200B9-185C-F68B-BDA8-A01D85AB64FA}"/>
              </a:ext>
            </a:extLst>
          </p:cNvPr>
          <p:cNvPicPr>
            <a:picLocks noChangeAspect="1"/>
          </p:cNvPicPr>
          <p:nvPr/>
        </p:nvPicPr>
        <p:blipFill>
          <a:blip r:embed="rId3"/>
          <a:stretch>
            <a:fillRect/>
          </a:stretch>
        </p:blipFill>
        <p:spPr>
          <a:xfrm>
            <a:off x="2795960" y="290424"/>
            <a:ext cx="7878274" cy="1276528"/>
          </a:xfrm>
          <a:prstGeom prst="rect">
            <a:avLst/>
          </a:prstGeom>
        </p:spPr>
      </p:pic>
      <p:sp>
        <p:nvSpPr>
          <p:cNvPr id="12" name="TextBox 11">
            <a:extLst>
              <a:ext uri="{FF2B5EF4-FFF2-40B4-BE49-F238E27FC236}">
                <a16:creationId xmlns:a16="http://schemas.microsoft.com/office/drawing/2014/main" id="{825D723A-377F-5800-71B0-F3E52FF576C5}"/>
              </a:ext>
            </a:extLst>
          </p:cNvPr>
          <p:cNvSpPr txBox="1"/>
          <p:nvPr/>
        </p:nvSpPr>
        <p:spPr>
          <a:xfrm>
            <a:off x="628606" y="2576051"/>
            <a:ext cx="3883742" cy="2862322"/>
          </a:xfrm>
          <a:prstGeom prst="rect">
            <a:avLst/>
          </a:prstGeom>
          <a:noFill/>
        </p:spPr>
        <p:txBody>
          <a:bodyPr wrap="square" rtlCol="0">
            <a:spAutoFit/>
          </a:bodyPr>
          <a:lstStyle/>
          <a:p>
            <a:pPr marL="285750" indent="-285750">
              <a:buFont typeface="Arial" panose="020B0604020202020204" pitchFamily="34" charset="0"/>
              <a:buChar char="•"/>
            </a:pPr>
            <a:r>
              <a:rPr lang="en-IN" dirty="0"/>
              <a:t>The model proposes a multi-head network to generate attention scores for all heads which are then concatenated to form the representative vector for the input signal.</a:t>
            </a:r>
          </a:p>
          <a:p>
            <a:pPr marL="285750" indent="-285750">
              <a:buFont typeface="Arial" panose="020B0604020202020204" pitchFamily="34" charset="0"/>
              <a:buChar char="•"/>
            </a:pPr>
            <a:r>
              <a:rPr lang="en-IN" dirty="0"/>
              <a:t>The input signal is taken frame by frame in time domain on which CNN and LSTM is applied before passing it multi-head network.</a:t>
            </a:r>
          </a:p>
        </p:txBody>
      </p:sp>
      <p:sp>
        <p:nvSpPr>
          <p:cNvPr id="13" name="TextBox 12">
            <a:extLst>
              <a:ext uri="{FF2B5EF4-FFF2-40B4-BE49-F238E27FC236}">
                <a16:creationId xmlns:a16="http://schemas.microsoft.com/office/drawing/2014/main" id="{5BE4F869-7B69-44FB-F6BE-2B62E7EB32F3}"/>
              </a:ext>
            </a:extLst>
          </p:cNvPr>
          <p:cNvSpPr txBox="1"/>
          <p:nvPr/>
        </p:nvSpPr>
        <p:spPr>
          <a:xfrm>
            <a:off x="766916" y="5801141"/>
            <a:ext cx="3519948" cy="646331"/>
          </a:xfrm>
          <a:prstGeom prst="rect">
            <a:avLst/>
          </a:prstGeom>
          <a:noFill/>
        </p:spPr>
        <p:txBody>
          <a:bodyPr wrap="square" rtlCol="0">
            <a:spAutoFit/>
          </a:bodyPr>
          <a:lstStyle/>
          <a:p>
            <a:r>
              <a:rPr lang="en-IN" dirty="0"/>
              <a:t>Dataset used: DCASE 2018 Task 5</a:t>
            </a:r>
          </a:p>
          <a:p>
            <a:r>
              <a:rPr lang="en-IN" dirty="0"/>
              <a:t>Published: 2020</a:t>
            </a:r>
          </a:p>
        </p:txBody>
      </p:sp>
      <p:pic>
        <p:nvPicPr>
          <p:cNvPr id="15" name="Picture 14">
            <a:extLst>
              <a:ext uri="{FF2B5EF4-FFF2-40B4-BE49-F238E27FC236}">
                <a16:creationId xmlns:a16="http://schemas.microsoft.com/office/drawing/2014/main" id="{6A26B48E-4DD7-8E89-0C96-2FB4A6E0FA5E}"/>
              </a:ext>
            </a:extLst>
          </p:cNvPr>
          <p:cNvPicPr>
            <a:picLocks noChangeAspect="1"/>
          </p:cNvPicPr>
          <p:nvPr/>
        </p:nvPicPr>
        <p:blipFill>
          <a:blip r:embed="rId4"/>
          <a:stretch>
            <a:fillRect/>
          </a:stretch>
        </p:blipFill>
        <p:spPr>
          <a:xfrm>
            <a:off x="4737831" y="1700749"/>
            <a:ext cx="3099730" cy="5157251"/>
          </a:xfrm>
          <a:prstGeom prst="rect">
            <a:avLst/>
          </a:prstGeom>
        </p:spPr>
      </p:pic>
      <p:pic>
        <p:nvPicPr>
          <p:cNvPr id="17" name="Picture 16">
            <a:extLst>
              <a:ext uri="{FF2B5EF4-FFF2-40B4-BE49-F238E27FC236}">
                <a16:creationId xmlns:a16="http://schemas.microsoft.com/office/drawing/2014/main" id="{711271DB-89C5-0A4D-36DD-9C775CBF2453}"/>
              </a:ext>
            </a:extLst>
          </p:cNvPr>
          <p:cNvPicPr>
            <a:picLocks noChangeAspect="1"/>
          </p:cNvPicPr>
          <p:nvPr/>
        </p:nvPicPr>
        <p:blipFill>
          <a:blip r:embed="rId5"/>
          <a:stretch>
            <a:fillRect/>
          </a:stretch>
        </p:blipFill>
        <p:spPr>
          <a:xfrm>
            <a:off x="7837561" y="2474709"/>
            <a:ext cx="4243248" cy="2470916"/>
          </a:xfrm>
          <a:prstGeom prst="rect">
            <a:avLst/>
          </a:prstGeom>
        </p:spPr>
      </p:pic>
      <p:sp>
        <p:nvSpPr>
          <p:cNvPr id="18" name="TextBox 17">
            <a:extLst>
              <a:ext uri="{FF2B5EF4-FFF2-40B4-BE49-F238E27FC236}">
                <a16:creationId xmlns:a16="http://schemas.microsoft.com/office/drawing/2014/main" id="{8FD75E78-01B3-47B9-8223-690974B6DC02}"/>
              </a:ext>
            </a:extLst>
          </p:cNvPr>
          <p:cNvSpPr txBox="1"/>
          <p:nvPr/>
        </p:nvSpPr>
        <p:spPr>
          <a:xfrm>
            <a:off x="7837561" y="5083277"/>
            <a:ext cx="4243248" cy="584775"/>
          </a:xfrm>
          <a:prstGeom prst="rect">
            <a:avLst/>
          </a:prstGeom>
          <a:noFill/>
        </p:spPr>
        <p:txBody>
          <a:bodyPr wrap="square" rtlCol="0">
            <a:spAutoFit/>
          </a:bodyPr>
          <a:lstStyle/>
          <a:p>
            <a:pPr algn="ctr"/>
            <a:r>
              <a:rPr lang="en-IN" sz="1600" dirty="0"/>
              <a:t>T-SNE visualization of input hidden states selected by attention heads</a:t>
            </a:r>
          </a:p>
        </p:txBody>
      </p:sp>
    </p:spTree>
    <p:extLst>
      <p:ext uri="{BB962C8B-B14F-4D97-AF65-F5344CB8AC3E}">
        <p14:creationId xmlns:p14="http://schemas.microsoft.com/office/powerpoint/2010/main" val="3969996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
        <p:nvSpPr>
          <p:cNvPr id="12" name="TextBox 11">
            <a:extLst>
              <a:ext uri="{FF2B5EF4-FFF2-40B4-BE49-F238E27FC236}">
                <a16:creationId xmlns:a16="http://schemas.microsoft.com/office/drawing/2014/main" id="{825D723A-377F-5800-71B0-F3E52FF576C5}"/>
              </a:ext>
            </a:extLst>
          </p:cNvPr>
          <p:cNvSpPr txBox="1"/>
          <p:nvPr/>
        </p:nvSpPr>
        <p:spPr>
          <a:xfrm>
            <a:off x="628606" y="2576051"/>
            <a:ext cx="3883742" cy="3139321"/>
          </a:xfrm>
          <a:prstGeom prst="rect">
            <a:avLst/>
          </a:prstGeom>
          <a:noFill/>
        </p:spPr>
        <p:txBody>
          <a:bodyPr wrap="square" rtlCol="0">
            <a:spAutoFit/>
          </a:bodyPr>
          <a:lstStyle/>
          <a:p>
            <a:pPr marL="285750" indent="-285750">
              <a:buFont typeface="Arial" panose="020B0604020202020204" pitchFamily="34" charset="0"/>
              <a:buChar char="•"/>
            </a:pPr>
            <a:r>
              <a:rPr lang="en-IN" dirty="0"/>
              <a:t>Makes use of time-frequency domain features of the input signal and hierarchical classification</a:t>
            </a:r>
          </a:p>
          <a:p>
            <a:pPr marL="285750" indent="-285750">
              <a:buFont typeface="Arial" panose="020B0604020202020204" pitchFamily="34" charset="0"/>
              <a:buChar char="•"/>
            </a:pPr>
            <a:r>
              <a:rPr lang="en-IN" dirty="0"/>
              <a:t>First the signal is classified into broader categories of indoor, outdoor, transport and is then further classified into granular class labels</a:t>
            </a:r>
          </a:p>
          <a:p>
            <a:pPr marL="285750" indent="-285750">
              <a:buFont typeface="Arial" panose="020B0604020202020204" pitchFamily="34" charset="0"/>
              <a:buChar char="•"/>
            </a:pPr>
            <a:r>
              <a:rPr lang="en-IN" dirty="0"/>
              <a:t>Combination of </a:t>
            </a:r>
            <a:r>
              <a:rPr lang="en-IN" dirty="0" err="1"/>
              <a:t>MobileNet</a:t>
            </a:r>
            <a:r>
              <a:rPr lang="en-IN" dirty="0"/>
              <a:t> and </a:t>
            </a:r>
            <a:r>
              <a:rPr lang="en-IN" dirty="0" err="1"/>
              <a:t>SENet</a:t>
            </a:r>
            <a:r>
              <a:rPr lang="en-IN" dirty="0"/>
              <a:t> networks</a:t>
            </a:r>
          </a:p>
          <a:p>
            <a:pPr marL="285750" indent="-285750">
              <a:buFont typeface="Arial" panose="020B0604020202020204" pitchFamily="34" charset="0"/>
              <a:buChar char="•"/>
            </a:pPr>
            <a:r>
              <a:rPr lang="en-IN" dirty="0"/>
              <a:t>Accuracy of 96.9% in classification</a:t>
            </a:r>
          </a:p>
        </p:txBody>
      </p:sp>
      <p:sp>
        <p:nvSpPr>
          <p:cNvPr id="13" name="TextBox 12">
            <a:extLst>
              <a:ext uri="{FF2B5EF4-FFF2-40B4-BE49-F238E27FC236}">
                <a16:creationId xmlns:a16="http://schemas.microsoft.com/office/drawing/2014/main" id="{5BE4F869-7B69-44FB-F6BE-2B62E7EB32F3}"/>
              </a:ext>
            </a:extLst>
          </p:cNvPr>
          <p:cNvSpPr txBox="1"/>
          <p:nvPr/>
        </p:nvSpPr>
        <p:spPr>
          <a:xfrm>
            <a:off x="766916" y="5801141"/>
            <a:ext cx="3745432" cy="646331"/>
          </a:xfrm>
          <a:prstGeom prst="rect">
            <a:avLst/>
          </a:prstGeom>
          <a:noFill/>
        </p:spPr>
        <p:txBody>
          <a:bodyPr wrap="square" rtlCol="0">
            <a:spAutoFit/>
          </a:bodyPr>
          <a:lstStyle/>
          <a:p>
            <a:r>
              <a:rPr lang="en-IN" dirty="0"/>
              <a:t>Dataset used: DCASE 2020 Task 1B</a:t>
            </a:r>
          </a:p>
          <a:p>
            <a:r>
              <a:rPr lang="en-IN" dirty="0"/>
              <a:t>Published: 12 August 2023</a:t>
            </a:r>
          </a:p>
        </p:txBody>
      </p:sp>
      <p:pic>
        <p:nvPicPr>
          <p:cNvPr id="6" name="Picture 5">
            <a:extLst>
              <a:ext uri="{FF2B5EF4-FFF2-40B4-BE49-F238E27FC236}">
                <a16:creationId xmlns:a16="http://schemas.microsoft.com/office/drawing/2014/main" id="{1B69235A-4CDA-AF77-B3E8-03082C4576CA}"/>
              </a:ext>
            </a:extLst>
          </p:cNvPr>
          <p:cNvPicPr>
            <a:picLocks noChangeAspect="1"/>
          </p:cNvPicPr>
          <p:nvPr/>
        </p:nvPicPr>
        <p:blipFill>
          <a:blip r:embed="rId3"/>
          <a:stretch>
            <a:fillRect/>
          </a:stretch>
        </p:blipFill>
        <p:spPr>
          <a:xfrm>
            <a:off x="2589393" y="204123"/>
            <a:ext cx="7322219" cy="1483307"/>
          </a:xfrm>
          <a:prstGeom prst="rect">
            <a:avLst/>
          </a:prstGeom>
        </p:spPr>
      </p:pic>
      <p:pic>
        <p:nvPicPr>
          <p:cNvPr id="9" name="Picture 8">
            <a:extLst>
              <a:ext uri="{FF2B5EF4-FFF2-40B4-BE49-F238E27FC236}">
                <a16:creationId xmlns:a16="http://schemas.microsoft.com/office/drawing/2014/main" id="{EAD57299-47BB-28AE-6F2B-0F0A6651D170}"/>
              </a:ext>
            </a:extLst>
          </p:cNvPr>
          <p:cNvPicPr>
            <a:picLocks noChangeAspect="1"/>
          </p:cNvPicPr>
          <p:nvPr/>
        </p:nvPicPr>
        <p:blipFill>
          <a:blip r:embed="rId4"/>
          <a:stretch>
            <a:fillRect/>
          </a:stretch>
        </p:blipFill>
        <p:spPr>
          <a:xfrm>
            <a:off x="4746600" y="2224241"/>
            <a:ext cx="7030755" cy="3350649"/>
          </a:xfrm>
          <a:prstGeom prst="rect">
            <a:avLst/>
          </a:prstGeom>
        </p:spPr>
      </p:pic>
    </p:spTree>
    <p:extLst>
      <p:ext uri="{BB962C8B-B14F-4D97-AF65-F5344CB8AC3E}">
        <p14:creationId xmlns:p14="http://schemas.microsoft.com/office/powerpoint/2010/main" val="2322715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099338" y="1583223"/>
            <a:ext cx="7043617" cy="2520217"/>
          </a:xfrm>
        </p:spPr>
        <p:txBody>
          <a:bodyPr/>
          <a:lstStyle/>
          <a:p>
            <a:r>
              <a:rPr lang="en-US" dirty="0"/>
              <a:t>Speech features that can be used to characterize an environmental sound signal</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4" name="TextBox 3">
            <a:extLst>
              <a:ext uri="{FF2B5EF4-FFF2-40B4-BE49-F238E27FC236}">
                <a16:creationId xmlns:a16="http://schemas.microsoft.com/office/drawing/2014/main" id="{45D8AB8B-4077-BB24-A5D9-963664A6484C}"/>
              </a:ext>
            </a:extLst>
          </p:cNvPr>
          <p:cNvSpPr txBox="1"/>
          <p:nvPr/>
        </p:nvSpPr>
        <p:spPr>
          <a:xfrm>
            <a:off x="4382410" y="4786859"/>
            <a:ext cx="7043617" cy="1200329"/>
          </a:xfrm>
          <a:prstGeom prst="rect">
            <a:avLst/>
          </a:prstGeom>
          <a:noFill/>
        </p:spPr>
        <p:txBody>
          <a:bodyPr wrap="square" rtlCol="0">
            <a:spAutoFit/>
          </a:bodyPr>
          <a:lstStyle/>
          <a:p>
            <a:pPr algn="r"/>
            <a:r>
              <a:rPr lang="en-IN" dirty="0"/>
              <a:t>Most of the features that have been used traditionally like MFCC work for structured sound, without noise. Environmental signals can actually appear to be flat and noise-like to these and therefore these features are not very helpful with their classification and characterisation.</a:t>
            </a:r>
          </a:p>
        </p:txBody>
      </p:sp>
    </p:spTree>
    <p:extLst>
      <p:ext uri="{BB962C8B-B14F-4D97-AF65-F5344CB8AC3E}">
        <p14:creationId xmlns:p14="http://schemas.microsoft.com/office/powerpoint/2010/main" val="1816609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50564" y="928688"/>
            <a:ext cx="9550055" cy="5335933"/>
          </a:xfrm>
        </p:spPr>
        <p:txBody>
          <a:bodyPr>
            <a:normAutofit/>
          </a:bodyPr>
          <a:lstStyle/>
          <a:p>
            <a:pPr>
              <a:buFont typeface="Wingdings" panose="05000000000000000000" pitchFamily="2" charset="2"/>
              <a:buChar char="q"/>
            </a:pPr>
            <a:r>
              <a:rPr lang="en-US" dirty="0"/>
              <a:t>Spectrograms</a:t>
            </a:r>
          </a:p>
          <a:p>
            <a:pPr lvl="2"/>
            <a:r>
              <a:rPr lang="en-US" dirty="0"/>
              <a:t>Harmonic: It better captures continuous sound events like rain, tap water running</a:t>
            </a:r>
          </a:p>
          <a:p>
            <a:pPr lvl="2"/>
            <a:r>
              <a:rPr lang="en-US" dirty="0"/>
              <a:t>Percussive: For sudden sound events like clap or gunshot</a:t>
            </a:r>
          </a:p>
          <a:p>
            <a:pPr lvl="2"/>
            <a:r>
              <a:rPr lang="en-US" dirty="0"/>
              <a:t>Mel-spectrogram: Containing entire information about the signal in time-frequency domain obtained by performing STFT on the original signal and converting it to Mel scale for better performance</a:t>
            </a:r>
          </a:p>
          <a:p>
            <a:pPr lvl="1">
              <a:buFont typeface="Wingdings" panose="05000000000000000000" pitchFamily="2" charset="2"/>
              <a:buChar char="Ø"/>
            </a:pPr>
            <a:r>
              <a:rPr lang="en-US" dirty="0"/>
              <a:t>Decomposition of spectrograms using techniques like CNN can help capture different sound events while retaining data about the signal and the output can be treated as characteristic embedding of input signal</a:t>
            </a:r>
          </a:p>
          <a:p>
            <a:pPr>
              <a:buFont typeface="Wingdings" panose="05000000000000000000" pitchFamily="2" charset="2"/>
              <a:buChar char="q"/>
            </a:pPr>
            <a:r>
              <a:rPr lang="en-US" dirty="0"/>
              <a:t>Gammatone Cepstral Coefficient</a:t>
            </a:r>
          </a:p>
          <a:p>
            <a:pPr lvl="2"/>
            <a:r>
              <a:rPr lang="en-US" dirty="0"/>
              <a:t>They better model human auditory system and has been used in some research works for speaker identification, emotion detection</a:t>
            </a:r>
          </a:p>
          <a:p>
            <a:pPr>
              <a:buFont typeface="Wingdings" panose="05000000000000000000" pitchFamily="2" charset="2"/>
              <a:buChar char="q"/>
            </a:pPr>
            <a:r>
              <a:rPr lang="en-US" dirty="0"/>
              <a:t>Mel Frequency Cepstral Coefficient (MFCC)</a:t>
            </a:r>
          </a:p>
          <a:p>
            <a:pPr lvl="2"/>
            <a:r>
              <a:rPr lang="en-US" dirty="0"/>
              <a:t>Computed by taking the Fourier transform of short-time windows, mapping the powers of the spectrum onto the </a:t>
            </a:r>
            <a:r>
              <a:rPr lang="en-US" dirty="0" err="1"/>
              <a:t>mel</a:t>
            </a:r>
            <a:r>
              <a:rPr lang="en-US" dirty="0"/>
              <a:t> scale, and applying a discrete cosine transform.</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2498021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pic>
        <p:nvPicPr>
          <p:cNvPr id="4" name="Picture 3">
            <a:extLst>
              <a:ext uri="{FF2B5EF4-FFF2-40B4-BE49-F238E27FC236}">
                <a16:creationId xmlns:a16="http://schemas.microsoft.com/office/drawing/2014/main" id="{A29B55CF-A718-B604-DCD4-487144D698AA}"/>
              </a:ext>
            </a:extLst>
          </p:cNvPr>
          <p:cNvPicPr>
            <a:picLocks noChangeAspect="1"/>
          </p:cNvPicPr>
          <p:nvPr/>
        </p:nvPicPr>
        <p:blipFill>
          <a:blip r:embed="rId3"/>
          <a:stretch>
            <a:fillRect/>
          </a:stretch>
        </p:blipFill>
        <p:spPr>
          <a:xfrm>
            <a:off x="2790661" y="55266"/>
            <a:ext cx="6913778" cy="6747467"/>
          </a:xfrm>
          <a:prstGeom prst="rect">
            <a:avLst/>
          </a:prstGeom>
        </p:spPr>
      </p:pic>
    </p:spTree>
    <p:extLst>
      <p:ext uri="{BB962C8B-B14F-4D97-AF65-F5344CB8AC3E}">
        <p14:creationId xmlns:p14="http://schemas.microsoft.com/office/powerpoint/2010/main" val="2707705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sp>
        <p:nvSpPr>
          <p:cNvPr id="4" name="Rectangle 2">
            <a:extLst>
              <a:ext uri="{FF2B5EF4-FFF2-40B4-BE49-F238E27FC236}">
                <a16:creationId xmlns:a16="http://schemas.microsoft.com/office/drawing/2014/main" id="{305388EC-EC6D-E999-DA0F-15C6E204904C}"/>
              </a:ext>
            </a:extLst>
          </p:cNvPr>
          <p:cNvSpPr>
            <a:spLocks noGrp="1" noChangeArrowheads="1"/>
          </p:cNvSpPr>
          <p:nvPr>
            <p:ph sz="half" idx="2"/>
          </p:nvPr>
        </p:nvSpPr>
        <p:spPr bwMode="auto">
          <a:xfrm>
            <a:off x="1207802" y="692943"/>
            <a:ext cx="10080573"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q"/>
            </a:pPr>
            <a:r>
              <a:rPr kumimoji="0" lang="en-US" altLang="en-US" sz="1800" i="0" u="none" strike="noStrike" cap="none" normalizeH="0" baseline="0" dirty="0">
                <a:ln>
                  <a:noFill/>
                </a:ln>
                <a:effectLst/>
              </a:rPr>
              <a:t>Spectral Centroid: Indicates the brightness of a sound</a:t>
            </a:r>
            <a:endParaRPr lang="en-US" altLang="en-US" dirty="0"/>
          </a:p>
          <a:p>
            <a:pPr eaLnBrk="0" fontAlgn="base" hangingPunct="0">
              <a:spcBef>
                <a:spcPct val="0"/>
              </a:spcBef>
              <a:spcAft>
                <a:spcPct val="0"/>
              </a:spcAft>
              <a:buFont typeface="Wingdings" panose="05000000000000000000" pitchFamily="2" charset="2"/>
              <a:buChar char="q"/>
            </a:pPr>
            <a:r>
              <a:rPr kumimoji="0" lang="en-US" altLang="en-US" sz="1800" i="0" u="none" strike="noStrike" cap="none" normalizeH="0" baseline="0" dirty="0">
                <a:ln>
                  <a:noFill/>
                </a:ln>
                <a:effectLst/>
              </a:rPr>
              <a:t>Spectral Bandwidth: Measures the range of frequencies present in the signal.</a:t>
            </a:r>
          </a:p>
          <a:p>
            <a:pPr eaLnBrk="0" fontAlgn="base" hangingPunct="0">
              <a:spcBef>
                <a:spcPct val="0"/>
              </a:spcBef>
              <a:spcAft>
                <a:spcPct val="0"/>
              </a:spcAft>
              <a:buFont typeface="Wingdings" panose="05000000000000000000" pitchFamily="2" charset="2"/>
              <a:buChar char="q"/>
            </a:pPr>
            <a:r>
              <a:rPr kumimoji="0" lang="en-US" altLang="en-US" sz="1800" i="0" u="none" strike="noStrike" cap="none" normalizeH="0" baseline="0" dirty="0">
                <a:ln>
                  <a:noFill/>
                </a:ln>
                <a:effectLst/>
              </a:rPr>
              <a:t>Spectral Flatness: Quantifies how noise-like a sound is</a:t>
            </a:r>
          </a:p>
          <a:p>
            <a:pPr eaLnBrk="0" fontAlgn="base" hangingPunct="0">
              <a:spcBef>
                <a:spcPct val="0"/>
              </a:spcBef>
              <a:spcAft>
                <a:spcPct val="0"/>
              </a:spcAft>
              <a:buFont typeface="Wingdings" panose="05000000000000000000" pitchFamily="2" charset="2"/>
              <a:buChar char="q"/>
            </a:pPr>
            <a:r>
              <a:rPr kumimoji="0" lang="en-US" altLang="en-US" sz="1800" i="0" u="none" strike="noStrike" cap="none" normalizeH="0" baseline="0" dirty="0">
                <a:ln>
                  <a:noFill/>
                </a:ln>
                <a:effectLst/>
              </a:rPr>
              <a:t>Spectral Roll-Off</a:t>
            </a:r>
          </a:p>
          <a:p>
            <a:pPr lvl="2" eaLnBrk="0" fontAlgn="base" hangingPunct="0">
              <a:spcBef>
                <a:spcPct val="0"/>
              </a:spcBef>
              <a:spcAft>
                <a:spcPct val="0"/>
              </a:spcAft>
            </a:pPr>
            <a:r>
              <a:rPr kumimoji="0" lang="en-US" altLang="en-US" i="0" u="none" strike="noStrike" cap="none" normalizeH="0" baseline="0" dirty="0">
                <a:ln>
                  <a:noFill/>
                </a:ln>
                <a:effectLst/>
              </a:rPr>
              <a:t>The frequency below which a specified percentage of the total spectral energy is contained, often set at 95%</a:t>
            </a:r>
          </a:p>
          <a:p>
            <a:pPr eaLnBrk="0" fontAlgn="base" hangingPunct="0">
              <a:spcBef>
                <a:spcPct val="0"/>
              </a:spcBef>
              <a:spcAft>
                <a:spcPct val="0"/>
              </a:spcAft>
              <a:buFont typeface="Wingdings" panose="05000000000000000000" pitchFamily="2" charset="2"/>
              <a:buChar char="q"/>
            </a:pPr>
            <a:r>
              <a:rPr lang="en-US" altLang="en-US" dirty="0"/>
              <a:t>Spectral Flux: Measures the change in spectral amplitude between successive frames</a:t>
            </a:r>
            <a:endParaRPr kumimoji="0" lang="en-US" altLang="en-US" sz="1800" i="0" u="none" strike="noStrike" cap="none" normalizeH="0" baseline="0" dirty="0">
              <a:ln>
                <a:noFill/>
              </a:ln>
              <a:effectLst/>
            </a:endParaRPr>
          </a:p>
          <a:p>
            <a:pPr eaLnBrk="0" fontAlgn="base" hangingPunct="0">
              <a:spcBef>
                <a:spcPct val="0"/>
              </a:spcBef>
              <a:spcAft>
                <a:spcPct val="0"/>
              </a:spcAft>
              <a:buFont typeface="Wingdings" panose="05000000000000000000" pitchFamily="2" charset="2"/>
              <a:buChar char="q"/>
            </a:pPr>
            <a:r>
              <a:rPr lang="en-US" altLang="en-US" dirty="0"/>
              <a:t>Band-Energy Ratio</a:t>
            </a:r>
          </a:p>
          <a:p>
            <a:pPr lvl="2" eaLnBrk="0" fontAlgn="base" hangingPunct="0">
              <a:spcBef>
                <a:spcPct val="0"/>
              </a:spcBef>
              <a:spcAft>
                <a:spcPct val="0"/>
              </a:spcAft>
            </a:pPr>
            <a:r>
              <a:rPr lang="en-US" dirty="0"/>
              <a:t>The ratio of energy in specific frequency bands to the total energy, useful for distinguishing sounds occurring in different frequency ranges</a:t>
            </a:r>
          </a:p>
          <a:p>
            <a:pPr eaLnBrk="0" fontAlgn="base" hangingPunct="0">
              <a:spcBef>
                <a:spcPct val="0"/>
              </a:spcBef>
              <a:spcAft>
                <a:spcPct val="0"/>
              </a:spcAft>
              <a:buFont typeface="Wingdings" panose="05000000000000000000" pitchFamily="2" charset="2"/>
              <a:buChar char="q"/>
            </a:pPr>
            <a:r>
              <a:rPr lang="en-US" altLang="en-US" dirty="0"/>
              <a:t>i</a:t>
            </a:r>
            <a:r>
              <a:rPr kumimoji="0" lang="en-US" altLang="en-US" sz="1800" i="0" u="none" strike="noStrike" cap="none" normalizeH="0" baseline="0" dirty="0">
                <a:ln>
                  <a:noFill/>
                </a:ln>
                <a:effectLst/>
              </a:rPr>
              <a:t>-vector</a:t>
            </a:r>
          </a:p>
          <a:p>
            <a:pPr lvl="2" eaLnBrk="0" fontAlgn="base" hangingPunct="0">
              <a:spcBef>
                <a:spcPct val="0"/>
              </a:spcBef>
              <a:spcAft>
                <a:spcPct val="0"/>
              </a:spcAft>
            </a:pPr>
            <a:r>
              <a:rPr kumimoji="0" lang="en-US" altLang="en-US" i="0" u="none" strike="noStrike" cap="none" normalizeH="0" baseline="0" dirty="0">
                <a:ln>
                  <a:noFill/>
                </a:ln>
                <a:effectLst/>
              </a:rPr>
              <a:t>A</a:t>
            </a:r>
            <a:r>
              <a:rPr lang="en-US" dirty="0"/>
              <a:t> compact representation of audio recordings, widely used in speaker and audio scene recognition tasks. It is derived from a higher-dimensional feature space and provides a fixed-length representation that encapsulates the characteristics of an audio segment. The i-vector is a low-dimensional representation obtained by projecting the supervector into the total variability space.</a:t>
            </a:r>
          </a:p>
          <a:p>
            <a:pPr eaLnBrk="0" fontAlgn="base" hangingPunct="0">
              <a:spcBef>
                <a:spcPct val="0"/>
              </a:spcBef>
              <a:spcAft>
                <a:spcPct val="0"/>
              </a:spcAft>
              <a:buFont typeface="Wingdings" panose="05000000000000000000" pitchFamily="2" charset="2"/>
              <a:buChar char="q"/>
            </a:pPr>
            <a:r>
              <a:rPr lang="en-US" dirty="0"/>
              <a:t>Log Mel Energies</a:t>
            </a:r>
          </a:p>
          <a:p>
            <a:pPr eaLnBrk="0" fontAlgn="base" hangingPunct="0">
              <a:spcBef>
                <a:spcPct val="0"/>
              </a:spcBef>
              <a:spcAft>
                <a:spcPct val="0"/>
              </a:spcAft>
              <a:buFont typeface="Wingdings" panose="05000000000000000000" pitchFamily="2" charset="2"/>
              <a:buChar char="q"/>
            </a:pPr>
            <a:endParaRPr lang="en-US" dirty="0"/>
          </a:p>
          <a:p>
            <a:pPr eaLnBrk="0" fontAlgn="base" hangingPunct="0">
              <a:spcBef>
                <a:spcPct val="0"/>
              </a:spcBef>
              <a:spcAft>
                <a:spcPct val="0"/>
              </a:spcAft>
              <a:buFont typeface="Courier New" panose="02070309020205020404" pitchFamily="49" charset="0"/>
              <a:buChar char="o"/>
            </a:pPr>
            <a:r>
              <a:rPr lang="en-US" dirty="0"/>
              <a:t>We obviously don’t use all features for characterizing a single signal because it is neither efficient nor practical because it increases the dimensionality unnecessarily and using many features can also lead to decreased performance in classification task.</a:t>
            </a:r>
          </a:p>
        </p:txBody>
      </p:sp>
    </p:spTree>
    <p:extLst>
      <p:ext uri="{BB962C8B-B14F-4D97-AF65-F5344CB8AC3E}">
        <p14:creationId xmlns:p14="http://schemas.microsoft.com/office/powerpoint/2010/main" val="2480645540"/>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{1A0E4A96-D15B-4DE0-8394-724C41427D15}tf78438558_win32</Template>
  <TotalTime>81</TotalTime>
  <Words>795</Words>
  <Application>Microsoft Office PowerPoint</Application>
  <PresentationFormat>Widescreen</PresentationFormat>
  <Paragraphs>60</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Black</vt:lpstr>
      <vt:lpstr>Calibri</vt:lpstr>
      <vt:lpstr>Courier New</vt:lpstr>
      <vt:lpstr>Sabon Next LT</vt:lpstr>
      <vt:lpstr>Wingdings</vt:lpstr>
      <vt:lpstr>Custom</vt:lpstr>
      <vt:lpstr>ACOUSTIC SCENE GENERATION</vt:lpstr>
      <vt:lpstr>ACOUSTIC SCENE CLASSICFICATION (asc)</vt:lpstr>
      <vt:lpstr>Some asc neural network models</vt:lpstr>
      <vt:lpstr>PowerPoint Presentation</vt:lpstr>
      <vt:lpstr>PowerPoint Presentation</vt:lpstr>
      <vt:lpstr>Speech features that can be used to characterize an environmental sound signal</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Naman Goel</dc:creator>
  <cp:lastModifiedBy>Naman Goel</cp:lastModifiedBy>
  <cp:revision>1</cp:revision>
  <dcterms:created xsi:type="dcterms:W3CDTF">2024-06-19T17:48:51Z</dcterms:created>
  <dcterms:modified xsi:type="dcterms:W3CDTF">2024-06-19T19:10:34Z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