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27" r:id="rId6"/>
    <p:sldId id="340" r:id="rId7"/>
    <p:sldId id="341" r:id="rId8"/>
    <p:sldId id="344" r:id="rId9"/>
    <p:sldId id="342" r:id="rId10"/>
    <p:sldId id="343" r:id="rId11"/>
    <p:sldId id="345" r:id="rId12"/>
    <p:sldId id="346" r:id="rId13"/>
    <p:sldId id="348" r:id="rId14"/>
    <p:sldId id="349" r:id="rId15"/>
    <p:sldId id="357" r:id="rId16"/>
    <p:sldId id="351" r:id="rId17"/>
    <p:sldId id="352" r:id="rId18"/>
    <p:sldId id="353" r:id="rId19"/>
    <p:sldId id="356" r:id="rId20"/>
    <p:sldId id="355" r:id="rId21"/>
    <p:sldId id="359" r:id="rId22"/>
    <p:sldId id="3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5/23/2024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dirty="0"/>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dirty="0"/>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dirty="0"/>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dirty="0"/>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dirty="0"/>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dirty="0"/>
              <a:t>Click icon to add picture</a:t>
            </a:r>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dirty="0"/>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dirty="0"/>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dirty="0"/>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dirty="0"/>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dirty="0"/>
              <a:t>Click icon to add picture</a:t>
            </a:r>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hyperlink" Target="http://www.amacoustic.com/"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286E99D-F281-F795-3DDA-816555A28CBD}"/>
              </a:ext>
            </a:extLst>
          </p:cNvPr>
          <p:cNvPicPr>
            <a:picLocks noGrp="1" noChangeAspect="1"/>
          </p:cNvPicPr>
          <p:nvPr>
            <p:ph type="pic" sz="quarter" idx="10"/>
          </p:nvPr>
        </p:nvPicPr>
        <p:blipFill>
          <a:blip r:embed="rId2">
            <a:alphaModFix amt="50000"/>
            <a:extLst>
              <a:ext uri="{BEBA8EAE-BF5A-486C-A8C5-ECC9F3942E4B}">
                <a14:imgProps xmlns:a14="http://schemas.microsoft.com/office/drawing/2010/main">
                  <a14:imgLayer r:embed="rId3">
                    <a14:imgEffect>
                      <a14:artisticCutout/>
                    </a14:imgEffect>
                  </a14:imgLayer>
                </a14:imgProps>
              </a:ext>
            </a:extLst>
          </a:blip>
          <a:srcRect l="7812" r="7812"/>
          <a:stretch>
            <a:fillRect/>
          </a:stretch>
        </p:blipFill>
        <p:spPr>
          <a:xfrm>
            <a:off x="2324100" y="594360"/>
            <a:ext cx="7543800" cy="5029200"/>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664286"/>
            <a:ext cx="10515600" cy="640080"/>
          </a:xfrm>
        </p:spPr>
        <p:txBody>
          <a:bodyPr/>
          <a:lstStyle/>
          <a:p>
            <a:r>
              <a:rPr lang="en-US" dirty="0"/>
              <a:t>Audio synthesis</a:t>
            </a:r>
            <a:br>
              <a:rPr lang="en-US" dirty="0"/>
            </a:br>
            <a:r>
              <a:rPr lang="en-US" sz="2000" dirty="0"/>
              <a:t>Literature Review</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2482644" y="5623560"/>
            <a:ext cx="9144000" cy="356616"/>
          </a:xfrm>
        </p:spPr>
        <p:txBody>
          <a:bodyPr/>
          <a:lstStyle/>
          <a:p>
            <a:pPr algn="r"/>
            <a:r>
              <a:rPr lang="en-US" sz="1800" dirty="0"/>
              <a:t>Naman Goel</a:t>
            </a:r>
            <a:br>
              <a:rPr lang="en-US" sz="1800" dirty="0"/>
            </a:br>
            <a:r>
              <a:rPr lang="en-US" sz="1800" dirty="0"/>
              <a:t>Bachelor's of technology in mathematics and computing</a:t>
            </a:r>
            <a:br>
              <a:rPr lang="en-US" sz="1800" dirty="0"/>
            </a:br>
            <a:r>
              <a:rPr lang="en-US" sz="1800" dirty="0"/>
              <a:t>Indian institute of technology Delhi, India</a:t>
            </a:r>
          </a:p>
        </p:txBody>
      </p:sp>
      <p:sp>
        <p:nvSpPr>
          <p:cNvPr id="6" name="AutoShape 4" descr="Audio Waveform">
            <a:extLst>
              <a:ext uri="{FF2B5EF4-FFF2-40B4-BE49-F238E27FC236}">
                <a16:creationId xmlns:a16="http://schemas.microsoft.com/office/drawing/2014/main" id="{7F83D1F2-3604-E0B0-C096-69CF8F175661}"/>
              </a:ext>
            </a:extLst>
          </p:cNvPr>
          <p:cNvSpPr>
            <a:spLocks noChangeAspect="1" noChangeArrowheads="1"/>
          </p:cNvSpPr>
          <p:nvPr/>
        </p:nvSpPr>
        <p:spPr bwMode="auto">
          <a:xfrm>
            <a:off x="7054644" y="3428999"/>
            <a:ext cx="2630129" cy="26301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5A34EE-E6C3-FD34-C6E3-849F8923B8DF}"/>
              </a:ext>
            </a:extLst>
          </p:cNvPr>
          <p:cNvSpPr>
            <a:spLocks noGrp="1"/>
          </p:cNvSpPr>
          <p:nvPr>
            <p:ph type="sldNum" sz="quarter" idx="11"/>
          </p:nvPr>
        </p:nvSpPr>
        <p:spPr/>
        <p:txBody>
          <a:bodyPr/>
          <a:lstStyle/>
          <a:p>
            <a:fld id="{75DF2D63-3FF5-D547-96B9-BE9CCD1ABA58}" type="slidenum">
              <a:rPr lang="en-US" smtClean="0"/>
              <a:t>10</a:t>
            </a:fld>
            <a:endParaRPr lang="en-US" dirty="0"/>
          </a:p>
        </p:txBody>
      </p:sp>
      <p:pic>
        <p:nvPicPr>
          <p:cNvPr id="6" name="Picture 5">
            <a:extLst>
              <a:ext uri="{FF2B5EF4-FFF2-40B4-BE49-F238E27FC236}">
                <a16:creationId xmlns:a16="http://schemas.microsoft.com/office/drawing/2014/main" id="{103D0D39-F42A-5DDB-0B59-66819CD65C3E}"/>
              </a:ext>
            </a:extLst>
          </p:cNvPr>
          <p:cNvPicPr>
            <a:picLocks noChangeAspect="1"/>
          </p:cNvPicPr>
          <p:nvPr/>
        </p:nvPicPr>
        <p:blipFill>
          <a:blip r:embed="rId2"/>
          <a:stretch>
            <a:fillRect/>
          </a:stretch>
        </p:blipFill>
        <p:spPr>
          <a:xfrm>
            <a:off x="2013968" y="276911"/>
            <a:ext cx="8164064" cy="1171739"/>
          </a:xfrm>
          <a:prstGeom prst="rect">
            <a:avLst/>
          </a:prstGeom>
        </p:spPr>
      </p:pic>
      <p:sp>
        <p:nvSpPr>
          <p:cNvPr id="7" name="TextBox 6">
            <a:extLst>
              <a:ext uri="{FF2B5EF4-FFF2-40B4-BE49-F238E27FC236}">
                <a16:creationId xmlns:a16="http://schemas.microsoft.com/office/drawing/2014/main" id="{DBAC3FB3-A607-E5A7-3F06-C39EF04509B4}"/>
              </a:ext>
            </a:extLst>
          </p:cNvPr>
          <p:cNvSpPr txBox="1"/>
          <p:nvPr/>
        </p:nvSpPr>
        <p:spPr>
          <a:xfrm>
            <a:off x="8093030" y="1956813"/>
            <a:ext cx="2123767" cy="1477328"/>
          </a:xfrm>
          <a:prstGeom prst="rect">
            <a:avLst/>
          </a:prstGeom>
          <a:noFill/>
        </p:spPr>
        <p:txBody>
          <a:bodyPr wrap="square" rtlCol="0">
            <a:spAutoFit/>
          </a:bodyPr>
          <a:lstStyle/>
          <a:p>
            <a:r>
              <a:rPr lang="en-IN" dirty="0"/>
              <a:t>Year: 2019</a:t>
            </a:r>
          </a:p>
          <a:p>
            <a:r>
              <a:rPr lang="en-IN" dirty="0"/>
              <a:t>Open-source: Yes</a:t>
            </a:r>
          </a:p>
          <a:p>
            <a:r>
              <a:rPr lang="en-IN" sz="1800" b="0" i="0" u="none" strike="noStrike" baseline="0" dirty="0">
                <a:latin typeface="CMTT10"/>
              </a:rPr>
              <a:t>https://github.com/CorentinJ/Real-Time-Voice-Cloning</a:t>
            </a:r>
            <a:endParaRPr lang="en-IN" dirty="0"/>
          </a:p>
        </p:txBody>
      </p:sp>
      <p:pic>
        <p:nvPicPr>
          <p:cNvPr id="9" name="Picture 8">
            <a:extLst>
              <a:ext uri="{FF2B5EF4-FFF2-40B4-BE49-F238E27FC236}">
                <a16:creationId xmlns:a16="http://schemas.microsoft.com/office/drawing/2014/main" id="{7D50CB64-85BB-1C6D-1D4B-660F5E2A0F0B}"/>
              </a:ext>
            </a:extLst>
          </p:cNvPr>
          <p:cNvPicPr>
            <a:picLocks noChangeAspect="1"/>
          </p:cNvPicPr>
          <p:nvPr/>
        </p:nvPicPr>
        <p:blipFill>
          <a:blip r:embed="rId3"/>
          <a:stretch>
            <a:fillRect/>
          </a:stretch>
        </p:blipFill>
        <p:spPr>
          <a:xfrm>
            <a:off x="877824" y="1566207"/>
            <a:ext cx="6559051" cy="2258541"/>
          </a:xfrm>
          <a:prstGeom prst="rect">
            <a:avLst/>
          </a:prstGeom>
        </p:spPr>
      </p:pic>
      <p:pic>
        <p:nvPicPr>
          <p:cNvPr id="11" name="Picture 10">
            <a:extLst>
              <a:ext uri="{FF2B5EF4-FFF2-40B4-BE49-F238E27FC236}">
                <a16:creationId xmlns:a16="http://schemas.microsoft.com/office/drawing/2014/main" id="{39B78D88-0DD5-E9DF-B389-E2EBA3E15827}"/>
              </a:ext>
            </a:extLst>
          </p:cNvPr>
          <p:cNvPicPr>
            <a:picLocks noChangeAspect="1"/>
          </p:cNvPicPr>
          <p:nvPr/>
        </p:nvPicPr>
        <p:blipFill>
          <a:blip r:embed="rId4"/>
          <a:stretch>
            <a:fillRect/>
          </a:stretch>
        </p:blipFill>
        <p:spPr>
          <a:xfrm>
            <a:off x="4572332" y="3677988"/>
            <a:ext cx="7041395" cy="2903101"/>
          </a:xfrm>
          <a:prstGeom prst="rect">
            <a:avLst/>
          </a:prstGeom>
        </p:spPr>
      </p:pic>
    </p:spTree>
    <p:extLst>
      <p:ext uri="{BB962C8B-B14F-4D97-AF65-F5344CB8AC3E}">
        <p14:creationId xmlns:p14="http://schemas.microsoft.com/office/powerpoint/2010/main" val="95141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Environmental sounds/Acoustic scene generation</a:t>
            </a:r>
          </a:p>
        </p:txBody>
      </p:sp>
    </p:spTree>
    <p:extLst>
      <p:ext uri="{BB962C8B-B14F-4D97-AF65-F5344CB8AC3E}">
        <p14:creationId xmlns:p14="http://schemas.microsoft.com/office/powerpoint/2010/main" val="257397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184998" y="1949151"/>
            <a:ext cx="7822004" cy="3750417"/>
          </a:xfrm>
        </p:spPr>
        <p:txBody>
          <a:bodyPr/>
          <a:lstStyle/>
          <a:p>
            <a:pPr algn="l"/>
            <a:r>
              <a:rPr kumimoji="0" lang="en-US" sz="2000" b="1" i="0" u="none" strike="noStrike" kern="1200" cap="none" spc="0" normalizeH="0" baseline="0" noProof="0" dirty="0">
                <a:ln>
                  <a:noFill/>
                </a:ln>
                <a:solidFill>
                  <a:srgbClr val="000000"/>
                </a:solidFill>
                <a:effectLst/>
                <a:uLnTx/>
                <a:uFillTx/>
                <a:latin typeface="Daytona Condensed Light"/>
                <a:ea typeface="+mn-ea"/>
                <a:cs typeface="+mn-cs"/>
              </a:rPr>
              <a:t>Keyword Extraction:</a:t>
            </a:r>
            <a:r>
              <a:rPr kumimoji="0" lang="en-US" sz="2000" b="0" i="0" u="none" strike="noStrike" kern="1200" cap="none" spc="0" normalizeH="0" baseline="0" noProof="0" dirty="0">
                <a:ln>
                  <a:noFill/>
                </a:ln>
                <a:solidFill>
                  <a:srgbClr val="000000"/>
                </a:solidFill>
                <a:effectLst/>
                <a:uLnTx/>
                <a:uFillTx/>
                <a:latin typeface="Daytona Condensed Light"/>
                <a:ea typeface="+mn-ea"/>
                <a:cs typeface="+mn-cs"/>
              </a:rPr>
              <a:t> Extracting relevant keywords from user prompts to identify necessary environmental sounds.</a:t>
            </a:r>
          </a:p>
          <a:p>
            <a:pPr algn="l"/>
            <a:r>
              <a:rPr kumimoji="0" lang="en-US" sz="2000" b="1" i="0" u="none" strike="noStrike" kern="1200" cap="none" spc="0" normalizeH="0" baseline="0" noProof="0" dirty="0">
                <a:ln>
                  <a:noFill/>
                </a:ln>
                <a:solidFill>
                  <a:srgbClr val="000000"/>
                </a:solidFill>
                <a:effectLst/>
                <a:uLnTx/>
                <a:uFillTx/>
                <a:latin typeface="Daytona Condensed Light"/>
                <a:ea typeface="+mn-ea"/>
                <a:cs typeface="+mn-cs"/>
              </a:rPr>
              <a:t>Pretrained Models:</a:t>
            </a:r>
            <a:r>
              <a:rPr kumimoji="0" lang="en-US" sz="2000" b="0" i="0" u="none" strike="noStrike" kern="1200" cap="none" spc="0" normalizeH="0" baseline="0" noProof="0" dirty="0">
                <a:ln>
                  <a:noFill/>
                </a:ln>
                <a:solidFill>
                  <a:srgbClr val="000000"/>
                </a:solidFill>
                <a:effectLst/>
                <a:uLnTx/>
                <a:uFillTx/>
                <a:latin typeface="Daytona Condensed Light"/>
                <a:ea typeface="+mn-ea"/>
                <a:cs typeface="+mn-cs"/>
              </a:rPr>
              <a:t> Using models trained on various acoustic scenes to generate appropriate sounds.</a:t>
            </a:r>
          </a:p>
          <a:p>
            <a:pPr algn="l"/>
            <a:r>
              <a:rPr kumimoji="0" lang="en-US" sz="2000" b="1" i="0" u="none" strike="noStrike" kern="1200" cap="none" spc="0" normalizeH="0" baseline="0" noProof="0" dirty="0">
                <a:ln>
                  <a:noFill/>
                </a:ln>
                <a:solidFill>
                  <a:srgbClr val="000000"/>
                </a:solidFill>
                <a:effectLst/>
                <a:uLnTx/>
                <a:uFillTx/>
                <a:latin typeface="Daytona Condensed Light"/>
                <a:ea typeface="+mn-ea"/>
                <a:cs typeface="+mn-cs"/>
              </a:rPr>
              <a:t>Combining Sounds:</a:t>
            </a:r>
            <a:r>
              <a:rPr kumimoji="0" lang="en-US" sz="2000" b="0" i="0" u="none" strike="noStrike" kern="1200" cap="none" spc="0" normalizeH="0" baseline="0" noProof="0" dirty="0">
                <a:ln>
                  <a:noFill/>
                </a:ln>
                <a:solidFill>
                  <a:srgbClr val="000000"/>
                </a:solidFill>
                <a:effectLst/>
                <a:uLnTx/>
                <a:uFillTx/>
                <a:latin typeface="Daytona Condensed Light"/>
                <a:ea typeface="+mn-ea"/>
                <a:cs typeface="+mn-cs"/>
              </a:rPr>
              <a:t> Integrating environmental sounds with synthesized speech for a cohesive audio experience.</a:t>
            </a:r>
            <a:endParaRPr lang="en-US" dirty="0"/>
          </a:p>
        </p:txBody>
      </p:sp>
      <p:sp>
        <p:nvSpPr>
          <p:cNvPr id="5" name="Title 4">
            <a:extLst>
              <a:ext uri="{FF2B5EF4-FFF2-40B4-BE49-F238E27FC236}">
                <a16:creationId xmlns:a16="http://schemas.microsoft.com/office/drawing/2014/main" id="{A42BAD90-F3A9-8E30-1931-CCA306ABC88B}"/>
              </a:ext>
            </a:extLst>
          </p:cNvPr>
          <p:cNvSpPr>
            <a:spLocks noGrp="1"/>
          </p:cNvSpPr>
          <p:nvPr>
            <p:ph type="title"/>
          </p:nvPr>
        </p:nvSpPr>
        <p:spPr>
          <a:xfrm>
            <a:off x="3587077" y="628080"/>
            <a:ext cx="5017845" cy="530352"/>
          </a:xfrm>
        </p:spPr>
        <p:txBody>
          <a:bodyPr/>
          <a:lstStyle/>
          <a:p>
            <a:r>
              <a:rPr lang="en-IN" dirty="0"/>
              <a:t>expectations</a:t>
            </a:r>
          </a:p>
        </p:txBody>
      </p:sp>
    </p:spTree>
    <p:extLst>
      <p:ext uri="{BB962C8B-B14F-4D97-AF65-F5344CB8AC3E}">
        <p14:creationId xmlns:p14="http://schemas.microsoft.com/office/powerpoint/2010/main" val="292617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45B1F5-CE91-E8A8-6B86-85978A70BE2D}"/>
              </a:ext>
            </a:extLst>
          </p:cNvPr>
          <p:cNvSpPr>
            <a:spLocks noGrp="1"/>
          </p:cNvSpPr>
          <p:nvPr>
            <p:ph type="sldNum" sz="quarter" idx="11"/>
          </p:nvPr>
        </p:nvSpPr>
        <p:spPr/>
        <p:txBody>
          <a:bodyPr/>
          <a:lstStyle/>
          <a:p>
            <a:fld id="{75DF2D63-3FF5-D547-96B9-BE9CCD1ABA58}" type="slidenum">
              <a:rPr lang="en-US" smtClean="0"/>
              <a:t>13</a:t>
            </a:fld>
            <a:endParaRPr lang="en-US" dirty="0"/>
          </a:p>
        </p:txBody>
      </p:sp>
      <p:pic>
        <p:nvPicPr>
          <p:cNvPr id="5" name="Picture 4">
            <a:extLst>
              <a:ext uri="{FF2B5EF4-FFF2-40B4-BE49-F238E27FC236}">
                <a16:creationId xmlns:a16="http://schemas.microsoft.com/office/drawing/2014/main" id="{B08E8D77-E402-A67D-CD03-52483F279D46}"/>
              </a:ext>
            </a:extLst>
          </p:cNvPr>
          <p:cNvPicPr>
            <a:picLocks noChangeAspect="1"/>
          </p:cNvPicPr>
          <p:nvPr/>
        </p:nvPicPr>
        <p:blipFill>
          <a:blip r:embed="rId2"/>
          <a:stretch>
            <a:fillRect/>
          </a:stretch>
        </p:blipFill>
        <p:spPr>
          <a:xfrm>
            <a:off x="1231100" y="288009"/>
            <a:ext cx="9196848" cy="754209"/>
          </a:xfrm>
          <a:prstGeom prst="rect">
            <a:avLst/>
          </a:prstGeom>
        </p:spPr>
      </p:pic>
      <p:pic>
        <p:nvPicPr>
          <p:cNvPr id="7" name="Picture 6">
            <a:extLst>
              <a:ext uri="{FF2B5EF4-FFF2-40B4-BE49-F238E27FC236}">
                <a16:creationId xmlns:a16="http://schemas.microsoft.com/office/drawing/2014/main" id="{CDF9EFF5-9BB7-7F9A-F467-37A134848B1B}"/>
              </a:ext>
            </a:extLst>
          </p:cNvPr>
          <p:cNvPicPr>
            <a:picLocks noChangeAspect="1"/>
          </p:cNvPicPr>
          <p:nvPr/>
        </p:nvPicPr>
        <p:blipFill>
          <a:blip r:embed="rId3"/>
          <a:stretch>
            <a:fillRect/>
          </a:stretch>
        </p:blipFill>
        <p:spPr>
          <a:xfrm>
            <a:off x="877824" y="1042218"/>
            <a:ext cx="4639322" cy="5363323"/>
          </a:xfrm>
          <a:prstGeom prst="rect">
            <a:avLst/>
          </a:prstGeom>
        </p:spPr>
      </p:pic>
      <p:sp>
        <p:nvSpPr>
          <p:cNvPr id="8" name="TextBox 7">
            <a:extLst>
              <a:ext uri="{FF2B5EF4-FFF2-40B4-BE49-F238E27FC236}">
                <a16:creationId xmlns:a16="http://schemas.microsoft.com/office/drawing/2014/main" id="{A7B6A340-AD9D-AACF-B245-222D1BEE09B1}"/>
              </a:ext>
            </a:extLst>
          </p:cNvPr>
          <p:cNvSpPr txBox="1"/>
          <p:nvPr/>
        </p:nvSpPr>
        <p:spPr>
          <a:xfrm>
            <a:off x="8707274" y="3836632"/>
            <a:ext cx="3199591" cy="2308324"/>
          </a:xfrm>
          <a:prstGeom prst="rect">
            <a:avLst/>
          </a:prstGeom>
          <a:noFill/>
        </p:spPr>
        <p:txBody>
          <a:bodyPr wrap="square" rtlCol="0">
            <a:spAutoFit/>
          </a:bodyPr>
          <a:lstStyle/>
          <a:p>
            <a:r>
              <a:rPr lang="en-IN" dirty="0"/>
              <a:t>Published: 17 April 2019</a:t>
            </a:r>
          </a:p>
          <a:p>
            <a:r>
              <a:rPr lang="en-IN" dirty="0"/>
              <a:t>Dataset Used: DCASE 2016 Task 1</a:t>
            </a:r>
          </a:p>
          <a:p>
            <a:r>
              <a:rPr lang="en-IN" dirty="0"/>
              <a:t>Training: 240k steps on TITAN XP single-GPU card (2 days)</a:t>
            </a:r>
          </a:p>
          <a:p>
            <a:r>
              <a:rPr lang="en-IN" dirty="0"/>
              <a:t>Open-source: Yes</a:t>
            </a:r>
            <a:br>
              <a:rPr lang="en-IN" dirty="0"/>
            </a:br>
            <a:r>
              <a:rPr lang="en-IN" sz="1800" b="0" i="0" u="none" strike="noStrike" baseline="0" dirty="0">
                <a:latin typeface="NimbusRomNo9L-Regu"/>
              </a:rPr>
              <a:t>https://github.com/qiuqiangkong/sampleRNN_acoustic_scene_generation</a:t>
            </a:r>
            <a:endParaRPr lang="en-IN" dirty="0"/>
          </a:p>
        </p:txBody>
      </p:sp>
      <p:pic>
        <p:nvPicPr>
          <p:cNvPr id="10" name="Picture 9">
            <a:extLst>
              <a:ext uri="{FF2B5EF4-FFF2-40B4-BE49-F238E27FC236}">
                <a16:creationId xmlns:a16="http://schemas.microsoft.com/office/drawing/2014/main" id="{E609FB93-89FB-68AC-E419-C50E5C39BED1}"/>
              </a:ext>
            </a:extLst>
          </p:cNvPr>
          <p:cNvPicPr>
            <a:picLocks noChangeAspect="1"/>
          </p:cNvPicPr>
          <p:nvPr/>
        </p:nvPicPr>
        <p:blipFill>
          <a:blip r:embed="rId4"/>
          <a:stretch>
            <a:fillRect/>
          </a:stretch>
        </p:blipFill>
        <p:spPr>
          <a:xfrm>
            <a:off x="5320977" y="1092102"/>
            <a:ext cx="3307166" cy="3898692"/>
          </a:xfrm>
          <a:prstGeom prst="rect">
            <a:avLst/>
          </a:prstGeom>
        </p:spPr>
      </p:pic>
    </p:spTree>
    <p:extLst>
      <p:ext uri="{BB962C8B-B14F-4D97-AF65-F5344CB8AC3E}">
        <p14:creationId xmlns:p14="http://schemas.microsoft.com/office/powerpoint/2010/main" val="263756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9E8529-71D2-0DF3-88E8-8157D64BB4BB}"/>
              </a:ext>
            </a:extLst>
          </p:cNvPr>
          <p:cNvSpPr>
            <a:spLocks noGrp="1"/>
          </p:cNvSpPr>
          <p:nvPr>
            <p:ph type="sldNum" sz="quarter" idx="11"/>
          </p:nvPr>
        </p:nvSpPr>
        <p:spPr/>
        <p:txBody>
          <a:bodyPr/>
          <a:lstStyle/>
          <a:p>
            <a:fld id="{75DF2D63-3FF5-D547-96B9-BE9CCD1ABA58}" type="slidenum">
              <a:rPr lang="en-US" smtClean="0"/>
              <a:t>14</a:t>
            </a:fld>
            <a:endParaRPr lang="en-US" dirty="0"/>
          </a:p>
        </p:txBody>
      </p:sp>
      <p:pic>
        <p:nvPicPr>
          <p:cNvPr id="5" name="Picture 4">
            <a:extLst>
              <a:ext uri="{FF2B5EF4-FFF2-40B4-BE49-F238E27FC236}">
                <a16:creationId xmlns:a16="http://schemas.microsoft.com/office/drawing/2014/main" id="{B10D9907-B3DB-231F-4FE1-562A351F03C8}"/>
              </a:ext>
            </a:extLst>
          </p:cNvPr>
          <p:cNvPicPr>
            <a:picLocks noChangeAspect="1"/>
          </p:cNvPicPr>
          <p:nvPr/>
        </p:nvPicPr>
        <p:blipFill>
          <a:blip r:embed="rId2"/>
          <a:stretch>
            <a:fillRect/>
          </a:stretch>
        </p:blipFill>
        <p:spPr>
          <a:xfrm>
            <a:off x="1403047" y="265897"/>
            <a:ext cx="9385905" cy="589509"/>
          </a:xfrm>
          <a:prstGeom prst="rect">
            <a:avLst/>
          </a:prstGeom>
        </p:spPr>
      </p:pic>
      <p:pic>
        <p:nvPicPr>
          <p:cNvPr id="7" name="Picture 6">
            <a:extLst>
              <a:ext uri="{FF2B5EF4-FFF2-40B4-BE49-F238E27FC236}">
                <a16:creationId xmlns:a16="http://schemas.microsoft.com/office/drawing/2014/main" id="{7A7755B4-879A-A1CB-2F98-A6FF4C6D5FC7}"/>
              </a:ext>
            </a:extLst>
          </p:cNvPr>
          <p:cNvPicPr>
            <a:picLocks noChangeAspect="1"/>
          </p:cNvPicPr>
          <p:nvPr/>
        </p:nvPicPr>
        <p:blipFill>
          <a:blip r:embed="rId3"/>
          <a:stretch>
            <a:fillRect/>
          </a:stretch>
        </p:blipFill>
        <p:spPr>
          <a:xfrm>
            <a:off x="1579249" y="1019368"/>
            <a:ext cx="4679324" cy="1398419"/>
          </a:xfrm>
          <a:prstGeom prst="rect">
            <a:avLst/>
          </a:prstGeom>
        </p:spPr>
      </p:pic>
      <p:pic>
        <p:nvPicPr>
          <p:cNvPr id="9" name="Picture 8">
            <a:extLst>
              <a:ext uri="{FF2B5EF4-FFF2-40B4-BE49-F238E27FC236}">
                <a16:creationId xmlns:a16="http://schemas.microsoft.com/office/drawing/2014/main" id="{B01F64E3-56E3-3220-2B24-73761758D263}"/>
              </a:ext>
            </a:extLst>
          </p:cNvPr>
          <p:cNvPicPr>
            <a:picLocks noChangeAspect="1"/>
          </p:cNvPicPr>
          <p:nvPr/>
        </p:nvPicPr>
        <p:blipFill>
          <a:blip r:embed="rId4"/>
          <a:stretch>
            <a:fillRect/>
          </a:stretch>
        </p:blipFill>
        <p:spPr>
          <a:xfrm>
            <a:off x="949984" y="2832707"/>
            <a:ext cx="8577474" cy="3721676"/>
          </a:xfrm>
          <a:prstGeom prst="rect">
            <a:avLst/>
          </a:prstGeom>
        </p:spPr>
      </p:pic>
      <p:pic>
        <p:nvPicPr>
          <p:cNvPr id="11" name="Picture 10">
            <a:extLst>
              <a:ext uri="{FF2B5EF4-FFF2-40B4-BE49-F238E27FC236}">
                <a16:creationId xmlns:a16="http://schemas.microsoft.com/office/drawing/2014/main" id="{A2640556-06D8-F138-BA13-70ED7CF6A19E}"/>
              </a:ext>
            </a:extLst>
          </p:cNvPr>
          <p:cNvPicPr>
            <a:picLocks noChangeAspect="1"/>
          </p:cNvPicPr>
          <p:nvPr/>
        </p:nvPicPr>
        <p:blipFill>
          <a:blip r:embed="rId5"/>
          <a:stretch>
            <a:fillRect/>
          </a:stretch>
        </p:blipFill>
        <p:spPr>
          <a:xfrm>
            <a:off x="7010399" y="855406"/>
            <a:ext cx="3915852" cy="1726344"/>
          </a:xfrm>
          <a:prstGeom prst="rect">
            <a:avLst/>
          </a:prstGeom>
        </p:spPr>
      </p:pic>
    </p:spTree>
    <p:extLst>
      <p:ext uri="{BB962C8B-B14F-4D97-AF65-F5344CB8AC3E}">
        <p14:creationId xmlns:p14="http://schemas.microsoft.com/office/powerpoint/2010/main" val="143762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Acoustic analysis of 3d space</a:t>
            </a:r>
          </a:p>
        </p:txBody>
      </p:sp>
    </p:spTree>
    <p:extLst>
      <p:ext uri="{BB962C8B-B14F-4D97-AF65-F5344CB8AC3E}">
        <p14:creationId xmlns:p14="http://schemas.microsoft.com/office/powerpoint/2010/main" val="417427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What it is?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16</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603776" y="1736078"/>
            <a:ext cx="9005230" cy="4645057"/>
          </a:xfrm>
        </p:spPr>
        <p:txBody>
          <a:bodyPr/>
          <a:lstStyle/>
          <a:p>
            <a:pPr algn="l"/>
            <a:r>
              <a:rPr lang="en-US" dirty="0"/>
              <a:t>Acoustic analysis of a 3D space or environment means collecting data about reverberation time, clarity, sound transmission index, definition and other acoustic factors.</a:t>
            </a:r>
          </a:p>
          <a:p>
            <a:pPr algn="l"/>
            <a:r>
              <a:rPr lang="en-US" dirty="0"/>
              <a:t>This data can later be used to recreate the environment for experiments to mimic similar acoustic conditions or make a recording actually recorded somewhere else to sound like it was recorded in that desired 3D space.</a:t>
            </a:r>
          </a:p>
          <a:p>
            <a:pPr algn="l"/>
            <a:r>
              <a:rPr lang="en-US" dirty="0"/>
              <a:t>Dimensions of the room are calculated to determine the fundamental harmonics corresponding to each direction (principal axes in case of a rectangular room with parallel walls and ceilings). Also recording of a range of frequencies emitted by a speaker are recorded from a mic to calculate other acoustic factors.</a:t>
            </a:r>
          </a:p>
          <a:p>
            <a:pPr algn="l"/>
            <a:r>
              <a:rPr lang="en-US" dirty="0"/>
              <a:t>Online resources such as </a:t>
            </a:r>
            <a:r>
              <a:rPr lang="en-US" dirty="0">
                <a:hlinkClick r:id="rId2"/>
              </a:rPr>
              <a:t>www.amacoustic.com</a:t>
            </a:r>
            <a:r>
              <a:rPr lang="en-US" dirty="0"/>
              <a:t> and CATT-acoustic help in these calculations and generating acoustic models of the desired space.</a:t>
            </a:r>
          </a:p>
        </p:txBody>
      </p:sp>
    </p:spTree>
    <p:extLst>
      <p:ext uri="{BB962C8B-B14F-4D97-AF65-F5344CB8AC3E}">
        <p14:creationId xmlns:p14="http://schemas.microsoft.com/office/powerpoint/2010/main" val="413458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3F6E66-A07A-C678-C837-BC0385984B2F}"/>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TextBox 4">
            <a:extLst>
              <a:ext uri="{FF2B5EF4-FFF2-40B4-BE49-F238E27FC236}">
                <a16:creationId xmlns:a16="http://schemas.microsoft.com/office/drawing/2014/main" id="{12B1B5ED-9334-6B3E-4F95-854F37838385}"/>
              </a:ext>
            </a:extLst>
          </p:cNvPr>
          <p:cNvSpPr txBox="1"/>
          <p:nvPr/>
        </p:nvSpPr>
        <p:spPr>
          <a:xfrm>
            <a:off x="709008" y="481397"/>
            <a:ext cx="4326194" cy="646331"/>
          </a:xfrm>
          <a:prstGeom prst="rect">
            <a:avLst/>
          </a:prstGeom>
          <a:noFill/>
        </p:spPr>
        <p:txBody>
          <a:bodyPr wrap="square" rtlCol="0">
            <a:spAutoFit/>
          </a:bodyPr>
          <a:lstStyle/>
          <a:p>
            <a:r>
              <a:rPr lang="en-IN" sz="3600" dirty="0">
                <a:latin typeface="+mj-lt"/>
              </a:rPr>
              <a:t>Related Resources</a:t>
            </a:r>
          </a:p>
        </p:txBody>
      </p:sp>
      <p:sp>
        <p:nvSpPr>
          <p:cNvPr id="6" name="TextBox 5">
            <a:extLst>
              <a:ext uri="{FF2B5EF4-FFF2-40B4-BE49-F238E27FC236}">
                <a16:creationId xmlns:a16="http://schemas.microsoft.com/office/drawing/2014/main" id="{DC0AC3DF-9E31-047D-5F22-BE610D5945E1}"/>
              </a:ext>
            </a:extLst>
          </p:cNvPr>
          <p:cNvSpPr txBox="1"/>
          <p:nvPr/>
        </p:nvSpPr>
        <p:spPr>
          <a:xfrm>
            <a:off x="688258" y="1228426"/>
            <a:ext cx="5407742" cy="1477328"/>
          </a:xfrm>
          <a:prstGeom prst="rect">
            <a:avLst/>
          </a:prstGeom>
          <a:noFill/>
        </p:spPr>
        <p:txBody>
          <a:bodyPr wrap="square" rtlCol="0">
            <a:spAutoFit/>
          </a:bodyPr>
          <a:lstStyle/>
          <a:p>
            <a:r>
              <a:rPr lang="en-IN" dirty="0"/>
              <a:t>https://antonsoundwave.wordpress.com/2014/06/30/acoustics-room-analysis-recreation-of-room-reverb-sound-june-2014/</a:t>
            </a:r>
            <a:br>
              <a:rPr lang="en-IN" dirty="0"/>
            </a:br>
            <a:r>
              <a:rPr lang="en-IN" dirty="0"/>
              <a:t>It explains the entire process how a sound captured in some other surrounding can be modified so that it sounds as if it was captured in the desired setting</a:t>
            </a:r>
          </a:p>
        </p:txBody>
      </p:sp>
      <p:pic>
        <p:nvPicPr>
          <p:cNvPr id="8" name="Picture 7">
            <a:extLst>
              <a:ext uri="{FF2B5EF4-FFF2-40B4-BE49-F238E27FC236}">
                <a16:creationId xmlns:a16="http://schemas.microsoft.com/office/drawing/2014/main" id="{2C7C1AA8-4981-C5CB-4397-58DD0CECEA5D}"/>
              </a:ext>
            </a:extLst>
          </p:cNvPr>
          <p:cNvPicPr>
            <a:picLocks noChangeAspect="1"/>
          </p:cNvPicPr>
          <p:nvPr/>
        </p:nvPicPr>
        <p:blipFill>
          <a:blip r:embed="rId2"/>
          <a:stretch>
            <a:fillRect/>
          </a:stretch>
        </p:blipFill>
        <p:spPr>
          <a:xfrm>
            <a:off x="6747099" y="724751"/>
            <a:ext cx="4906947" cy="3322951"/>
          </a:xfrm>
          <a:prstGeom prst="rect">
            <a:avLst/>
          </a:prstGeom>
        </p:spPr>
      </p:pic>
      <p:sp>
        <p:nvSpPr>
          <p:cNvPr id="9" name="TextBox 8">
            <a:extLst>
              <a:ext uri="{FF2B5EF4-FFF2-40B4-BE49-F238E27FC236}">
                <a16:creationId xmlns:a16="http://schemas.microsoft.com/office/drawing/2014/main" id="{347E3FE6-B471-4BC7-CF06-D529C30B6A37}"/>
              </a:ext>
            </a:extLst>
          </p:cNvPr>
          <p:cNvSpPr txBox="1"/>
          <p:nvPr/>
        </p:nvSpPr>
        <p:spPr>
          <a:xfrm>
            <a:off x="7120724" y="4001234"/>
            <a:ext cx="4749631" cy="369332"/>
          </a:xfrm>
          <a:prstGeom prst="rect">
            <a:avLst/>
          </a:prstGeom>
          <a:noFill/>
        </p:spPr>
        <p:txBody>
          <a:bodyPr wrap="square" rtlCol="0">
            <a:spAutoFit/>
          </a:bodyPr>
          <a:lstStyle/>
          <a:p>
            <a:r>
              <a:rPr lang="en-IN" dirty="0"/>
              <a:t>Waterfall Analysis after gathering acoustic data</a:t>
            </a:r>
          </a:p>
        </p:txBody>
      </p:sp>
      <p:pic>
        <p:nvPicPr>
          <p:cNvPr id="11" name="Picture 10">
            <a:extLst>
              <a:ext uri="{FF2B5EF4-FFF2-40B4-BE49-F238E27FC236}">
                <a16:creationId xmlns:a16="http://schemas.microsoft.com/office/drawing/2014/main" id="{ED3FA4A4-AF0C-D6BD-291B-26B9CD87B03B}"/>
              </a:ext>
            </a:extLst>
          </p:cNvPr>
          <p:cNvPicPr>
            <a:picLocks noChangeAspect="1"/>
          </p:cNvPicPr>
          <p:nvPr/>
        </p:nvPicPr>
        <p:blipFill>
          <a:blip r:embed="rId3"/>
          <a:stretch>
            <a:fillRect/>
          </a:stretch>
        </p:blipFill>
        <p:spPr>
          <a:xfrm>
            <a:off x="307442" y="2910208"/>
            <a:ext cx="6028806" cy="369332"/>
          </a:xfrm>
          <a:prstGeom prst="rect">
            <a:avLst/>
          </a:prstGeom>
        </p:spPr>
      </p:pic>
      <p:sp>
        <p:nvSpPr>
          <p:cNvPr id="12" name="TextBox 11">
            <a:extLst>
              <a:ext uri="{FF2B5EF4-FFF2-40B4-BE49-F238E27FC236}">
                <a16:creationId xmlns:a16="http://schemas.microsoft.com/office/drawing/2014/main" id="{0C7B20A6-A812-C5EA-2E09-CEAD73A824B1}"/>
              </a:ext>
            </a:extLst>
          </p:cNvPr>
          <p:cNvSpPr txBox="1"/>
          <p:nvPr/>
        </p:nvSpPr>
        <p:spPr>
          <a:xfrm>
            <a:off x="796413" y="3309038"/>
            <a:ext cx="5539835" cy="1477328"/>
          </a:xfrm>
          <a:prstGeom prst="rect">
            <a:avLst/>
          </a:prstGeom>
          <a:noFill/>
        </p:spPr>
        <p:txBody>
          <a:bodyPr wrap="square" rtlCol="0">
            <a:spAutoFit/>
          </a:bodyPr>
          <a:lstStyle/>
          <a:p>
            <a:r>
              <a:rPr lang="en-IN" dirty="0"/>
              <a:t>Soundwalk: </a:t>
            </a:r>
            <a:r>
              <a:rPr lang="en-US" b="0" i="0" dirty="0">
                <a:effectLst/>
                <a:highlight>
                  <a:srgbClr val="FFFFFF"/>
                </a:highlight>
              </a:rPr>
              <a:t>A soundwalk is a walk with a focus on listening to the environment.</a:t>
            </a:r>
          </a:p>
          <a:p>
            <a:r>
              <a:rPr lang="en-US" dirty="0">
                <a:highlight>
                  <a:srgbClr val="FFFFFF"/>
                </a:highlight>
              </a:rPr>
              <a:t>Soundscape: How a sonic environment is perceived by an individual/society; appropriateness of the acoustic environment with respect to the context</a:t>
            </a:r>
            <a:endParaRPr lang="en-IN" dirty="0"/>
          </a:p>
        </p:txBody>
      </p:sp>
      <p:pic>
        <p:nvPicPr>
          <p:cNvPr id="14" name="Picture 13">
            <a:extLst>
              <a:ext uri="{FF2B5EF4-FFF2-40B4-BE49-F238E27FC236}">
                <a16:creationId xmlns:a16="http://schemas.microsoft.com/office/drawing/2014/main" id="{F44F9B1C-DFE9-91B1-8B7E-54E417CF53AB}"/>
              </a:ext>
            </a:extLst>
          </p:cNvPr>
          <p:cNvPicPr>
            <a:picLocks noChangeAspect="1"/>
          </p:cNvPicPr>
          <p:nvPr/>
        </p:nvPicPr>
        <p:blipFill>
          <a:blip r:embed="rId4"/>
          <a:stretch>
            <a:fillRect/>
          </a:stretch>
        </p:blipFill>
        <p:spPr>
          <a:xfrm>
            <a:off x="688258" y="4784422"/>
            <a:ext cx="4645749" cy="482061"/>
          </a:xfrm>
          <a:prstGeom prst="rect">
            <a:avLst/>
          </a:prstGeom>
        </p:spPr>
      </p:pic>
      <p:sp>
        <p:nvSpPr>
          <p:cNvPr id="15" name="TextBox 14">
            <a:extLst>
              <a:ext uri="{FF2B5EF4-FFF2-40B4-BE49-F238E27FC236}">
                <a16:creationId xmlns:a16="http://schemas.microsoft.com/office/drawing/2014/main" id="{476B3921-D324-D61D-99F9-23FE441D498C}"/>
              </a:ext>
            </a:extLst>
          </p:cNvPr>
          <p:cNvSpPr txBox="1"/>
          <p:nvPr/>
        </p:nvSpPr>
        <p:spPr>
          <a:xfrm>
            <a:off x="5334007" y="4885889"/>
            <a:ext cx="1570408" cy="369332"/>
          </a:xfrm>
          <a:prstGeom prst="rect">
            <a:avLst/>
          </a:prstGeom>
          <a:noFill/>
        </p:spPr>
        <p:txBody>
          <a:bodyPr wrap="square" rtlCol="0">
            <a:spAutoFit/>
          </a:bodyPr>
          <a:lstStyle/>
          <a:p>
            <a:r>
              <a:rPr lang="en-IN" dirty="0"/>
              <a:t>Noise Mapping</a:t>
            </a:r>
          </a:p>
        </p:txBody>
      </p:sp>
      <p:pic>
        <p:nvPicPr>
          <p:cNvPr id="17" name="Picture 16">
            <a:extLst>
              <a:ext uri="{FF2B5EF4-FFF2-40B4-BE49-F238E27FC236}">
                <a16:creationId xmlns:a16="http://schemas.microsoft.com/office/drawing/2014/main" id="{612482CD-16F6-AC8E-D881-1F3C756469EC}"/>
              </a:ext>
            </a:extLst>
          </p:cNvPr>
          <p:cNvPicPr>
            <a:picLocks noChangeAspect="1"/>
          </p:cNvPicPr>
          <p:nvPr/>
        </p:nvPicPr>
        <p:blipFill>
          <a:blip r:embed="rId5"/>
          <a:stretch>
            <a:fillRect/>
          </a:stretch>
        </p:blipFill>
        <p:spPr>
          <a:xfrm>
            <a:off x="877824" y="5404681"/>
            <a:ext cx="7744906" cy="514422"/>
          </a:xfrm>
          <a:prstGeom prst="rect">
            <a:avLst/>
          </a:prstGeom>
        </p:spPr>
      </p:pic>
      <p:sp>
        <p:nvSpPr>
          <p:cNvPr id="18" name="TextBox 17">
            <a:extLst>
              <a:ext uri="{FF2B5EF4-FFF2-40B4-BE49-F238E27FC236}">
                <a16:creationId xmlns:a16="http://schemas.microsoft.com/office/drawing/2014/main" id="{F23305AB-C9DB-B417-C672-86A80A61CE23}"/>
              </a:ext>
            </a:extLst>
          </p:cNvPr>
          <p:cNvSpPr txBox="1"/>
          <p:nvPr/>
        </p:nvSpPr>
        <p:spPr>
          <a:xfrm>
            <a:off x="8622730" y="5200227"/>
            <a:ext cx="3375219" cy="923330"/>
          </a:xfrm>
          <a:prstGeom prst="rect">
            <a:avLst/>
          </a:prstGeom>
          <a:noFill/>
        </p:spPr>
        <p:txBody>
          <a:bodyPr wrap="square" rtlCol="0">
            <a:spAutoFit/>
          </a:bodyPr>
          <a:lstStyle/>
          <a:p>
            <a:r>
              <a:rPr lang="en-IN" dirty="0"/>
              <a:t>A database of acoustic recordings of several environments/spaces that can be potentially used in our project</a:t>
            </a:r>
          </a:p>
        </p:txBody>
      </p:sp>
    </p:spTree>
    <p:extLst>
      <p:ext uri="{BB962C8B-B14F-4D97-AF65-F5344CB8AC3E}">
        <p14:creationId xmlns:p14="http://schemas.microsoft.com/office/powerpoint/2010/main" val="17851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Work on?</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18</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603776" y="1736078"/>
            <a:ext cx="9005230" cy="4645057"/>
          </a:xfrm>
        </p:spPr>
        <p:txBody>
          <a:bodyPr/>
          <a:lstStyle/>
          <a:p>
            <a:pPr algn="l"/>
            <a:r>
              <a:rPr lang="en-US" b="1" dirty="0"/>
              <a:t>Areas where further research is needed:</a:t>
            </a:r>
          </a:p>
          <a:p>
            <a:pPr marL="342900" indent="-342900" algn="l">
              <a:buFont typeface="Wingdings" panose="05000000000000000000" pitchFamily="2" charset="2"/>
              <a:buChar char="Ø"/>
            </a:pPr>
            <a:r>
              <a:rPr lang="en-US" dirty="0"/>
              <a:t>Merging speech, environmental sounds, and acoustical features.</a:t>
            </a:r>
          </a:p>
          <a:p>
            <a:pPr marL="342900" indent="-342900" algn="l">
              <a:buFont typeface="Wingdings" panose="05000000000000000000" pitchFamily="2" charset="2"/>
              <a:buChar char="Ø"/>
            </a:pPr>
            <a:r>
              <a:rPr lang="en-US" dirty="0"/>
              <a:t>Technical difficulties and solutions for seamless integration. Finding more resources for this so the final output with layering of sounds doesn’t sound artificial.</a:t>
            </a:r>
          </a:p>
          <a:p>
            <a:pPr algn="l"/>
            <a:r>
              <a:rPr lang="en-US" b="1" dirty="0"/>
              <a:t>Potential future advancements:</a:t>
            </a:r>
            <a:r>
              <a:rPr lang="en-US" dirty="0"/>
              <a:t> </a:t>
            </a:r>
          </a:p>
          <a:p>
            <a:pPr marL="342900" indent="-342900" algn="l">
              <a:buFont typeface="Wingdings" panose="05000000000000000000" pitchFamily="2" charset="2"/>
              <a:buChar char="Ø"/>
            </a:pPr>
            <a:r>
              <a:rPr lang="en-US" dirty="0"/>
              <a:t>Spatialization of sound to make the experience more immersive. For now, it is assumed that the user simply plays the video/audio on PC, without headphones and so spatialization doesn’t add much to the output and only increases the complexity of the project.</a:t>
            </a:r>
          </a:p>
        </p:txBody>
      </p:sp>
    </p:spTree>
    <p:extLst>
      <p:ext uri="{BB962C8B-B14F-4D97-AF65-F5344CB8AC3E}">
        <p14:creationId xmlns:p14="http://schemas.microsoft.com/office/powerpoint/2010/main" val="269224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371166" y="2574872"/>
            <a:ext cx="5760720" cy="3319272"/>
          </a:xfrm>
        </p:spPr>
        <p:txBody>
          <a:bodyPr/>
          <a:lstStyle/>
          <a:p>
            <a:pPr marL="0" indent="0">
              <a:lnSpc>
                <a:spcPts val="2400"/>
              </a:lnSpc>
              <a:buNone/>
            </a:pPr>
            <a:r>
              <a:rPr lang="en-US" sz="2000" spc="0" dirty="0"/>
              <a:t>Currently, the multi-modal models that are available ca</a:t>
            </a:r>
            <a:r>
              <a:rPr lang="en-US" dirty="0"/>
              <a:t>n only generate a video (without audio) from a natural language prompt. </a:t>
            </a:r>
            <a:r>
              <a:rPr lang="en-US" sz="2000" spc="0" dirty="0"/>
              <a:t>The aim of the project is to develop a deep learning model that is capable of generating video with audio given a user prompt.</a:t>
            </a:r>
          </a:p>
          <a:p>
            <a:pPr marL="0" indent="0">
              <a:lnSpc>
                <a:spcPts val="2400"/>
              </a:lnSpc>
              <a:buNone/>
            </a:pPr>
            <a:r>
              <a:rPr lang="en-US" dirty="0"/>
              <a:t>Since, there already exist video generating models, the main emphasis is to be able to generate a synchronized audio that can then be layered with the video.</a:t>
            </a:r>
          </a:p>
          <a:p>
            <a:pPr>
              <a:lnSpc>
                <a:spcPts val="2400"/>
              </a:lnSpc>
            </a:pPr>
            <a:r>
              <a:rPr lang="en-US" b="0" i="0" dirty="0">
                <a:solidFill>
                  <a:srgbClr val="0D0D0D"/>
                </a:solidFill>
                <a:effectLst/>
                <a:highlight>
                  <a:srgbClr val="FFFFFF"/>
                </a:highlight>
              </a:rPr>
              <a:t>Importance: "Integrating high-quality audio with video enhances realism and immersion in AI-generated content."</a:t>
            </a: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Approach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3</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184998" y="1949151"/>
            <a:ext cx="7822004" cy="3750417"/>
          </a:xfrm>
        </p:spPr>
        <p:txBody>
          <a:bodyPr/>
          <a:lstStyle/>
          <a:p>
            <a:pPr algn="l"/>
            <a:r>
              <a:rPr kumimoji="0" lang="en-US" sz="2000" b="0" i="0" u="none" strike="noStrike" kern="1200" cap="none" spc="0" normalizeH="0" baseline="0" noProof="0" dirty="0">
                <a:ln>
                  <a:noFill/>
                </a:ln>
                <a:solidFill>
                  <a:srgbClr val="000000"/>
                </a:solidFill>
                <a:effectLst/>
                <a:uLnTx/>
                <a:uFillTx/>
                <a:latin typeface="Daytona Condensed Light"/>
                <a:ea typeface="+mn-ea"/>
                <a:cs typeface="+mn-cs"/>
              </a:rPr>
              <a:t>Since</a:t>
            </a:r>
            <a:r>
              <a:rPr lang="en-US" sz="2000" cap="none" dirty="0">
                <a:solidFill>
                  <a:srgbClr val="000000"/>
                </a:solidFill>
                <a:latin typeface="Daytona Condensed Light"/>
              </a:rPr>
              <a:t> there has been tremendous development in LLMs over the past few years, my approach to the problem is to generate human speech in the video from the transcript generated using an LLM for the video using text-to-speech technology and combine it with environmental sounds of the surrounding space to generate the required audio.</a:t>
            </a:r>
          </a:p>
          <a:p>
            <a:pPr algn="l"/>
            <a:r>
              <a:rPr lang="en-US" sz="2000" cap="none" dirty="0">
                <a:solidFill>
                  <a:srgbClr val="000000"/>
                </a:solidFill>
                <a:latin typeface="Daytona Condensed Light"/>
              </a:rPr>
              <a:t>Although this limits the prompts that the model would be able to accept, it still encompasses a wide variety of possibilities and remains an equally difficult problem.</a:t>
            </a:r>
            <a:endParaRPr lang="en-US" dirty="0"/>
          </a:p>
        </p:txBody>
      </p:sp>
    </p:spTree>
    <p:extLst>
      <p:ext uri="{BB962C8B-B14F-4D97-AF65-F5344CB8AC3E}">
        <p14:creationId xmlns:p14="http://schemas.microsoft.com/office/powerpoint/2010/main" val="38336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Text-to-speech synthesis</a:t>
            </a:r>
          </a:p>
        </p:txBody>
      </p:sp>
    </p:spTree>
    <p:extLst>
      <p:ext uri="{BB962C8B-B14F-4D97-AF65-F5344CB8AC3E}">
        <p14:creationId xmlns:p14="http://schemas.microsoft.com/office/powerpoint/2010/main" val="367557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800F09-75C7-880F-815B-0F222C01EA82}"/>
              </a:ext>
            </a:extLst>
          </p:cNvPr>
          <p:cNvPicPr>
            <a:picLocks noChangeAspect="1"/>
          </p:cNvPicPr>
          <p:nvPr/>
        </p:nvPicPr>
        <p:blipFill>
          <a:blip r:embed="rId2"/>
          <a:stretch>
            <a:fillRect/>
          </a:stretch>
        </p:blipFill>
        <p:spPr>
          <a:xfrm>
            <a:off x="7629832" y="217406"/>
            <a:ext cx="4546561" cy="2917942"/>
          </a:xfrm>
          <a:prstGeom prst="rect">
            <a:avLst/>
          </a:prstGeom>
        </p:spPr>
      </p:pic>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1587612" y="724458"/>
            <a:ext cx="5890678" cy="530352"/>
          </a:xfrm>
        </p:spPr>
        <p:txBody>
          <a:bodyPr/>
          <a:lstStyle/>
          <a:p>
            <a:r>
              <a:rPr lang="en-US" dirty="0"/>
              <a:t>HOW it works?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877824" y="1676377"/>
            <a:ext cx="6752008" cy="4866968"/>
          </a:xfrm>
        </p:spPr>
        <p:txBody>
          <a:bodyPr/>
          <a:lstStyle/>
          <a:p>
            <a:pPr algn="l"/>
            <a:r>
              <a:rPr lang="en-US" dirty="0"/>
              <a:t>TTS models have two components. The first component takes the text input and conditions on it to generate a mel-spectrogram. FastSpeech, TacoTron, Glow-TTS, etc. perform this action.</a:t>
            </a:r>
          </a:p>
          <a:p>
            <a:pPr algn="l"/>
            <a:r>
              <a:rPr lang="en-US" dirty="0"/>
              <a:t>A Mel Spectrogram makes two important changes relative to a regular Spectrogram that plots Frequency vs Time. It uses the Mel Scale instead of Frequency on the y-axis. It uses the Decibel Scale instead of Amplitude to indicate colors.</a:t>
            </a:r>
          </a:p>
          <a:p>
            <a:pPr algn="l"/>
            <a:r>
              <a:rPr lang="en-US" dirty="0"/>
              <a:t>The second component is called a vocoder which is used to generate the final audio waveform from the mel-spectrogram. This action is performed by models like WaveNet, WaveGlow, etc.</a:t>
            </a:r>
          </a:p>
        </p:txBody>
      </p:sp>
      <p:sp>
        <p:nvSpPr>
          <p:cNvPr id="7" name="Text Placeholder 3">
            <a:extLst>
              <a:ext uri="{FF2B5EF4-FFF2-40B4-BE49-F238E27FC236}">
                <a16:creationId xmlns:a16="http://schemas.microsoft.com/office/drawing/2014/main" id="{3578EEC5-4EB7-488E-ADBA-6BD3DCF4695D}"/>
              </a:ext>
            </a:extLst>
          </p:cNvPr>
          <p:cNvSpPr txBox="1">
            <a:spLocks/>
          </p:cNvSpPr>
          <p:nvPr/>
        </p:nvSpPr>
        <p:spPr>
          <a:xfrm>
            <a:off x="8031873" y="3181843"/>
            <a:ext cx="3590937" cy="3284631"/>
          </a:xfrm>
          <a:prstGeom prst="rect">
            <a:avLst/>
          </a:prstGeom>
          <a:solidFill>
            <a:schemeClr val="accent4"/>
          </a:solidFill>
        </p:spPr>
        <p:txBody>
          <a:bodyPr vert="horz" lIns="576072" tIns="228600" rIns="576072" bIns="228600" rtlCol="0" anchor="ctr">
            <a:noAutofit/>
          </a:bodyPr>
          <a:lstStyle>
            <a:lvl1pPr marL="0" indent="0" algn="ctr" defTabSz="914400" rtl="0" eaLnBrk="1" latinLnBrk="0" hangingPunct="1">
              <a:lnSpc>
                <a:spcPts val="2460"/>
              </a:lnSpc>
              <a:spcBef>
                <a:spcPts val="1000"/>
              </a:spcBef>
              <a:buFont typeface="Arial" panose="020B0604020202020204" pitchFamily="34" charset="0"/>
              <a:buNone/>
              <a:defRPr sz="20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The output can be additionally made more realistic by making use of voice cloning with pre stored speaker embeddings for different speakers in the conversation.</a:t>
            </a:r>
          </a:p>
        </p:txBody>
      </p:sp>
    </p:spTree>
    <p:extLst>
      <p:ext uri="{BB962C8B-B14F-4D97-AF65-F5344CB8AC3E}">
        <p14:creationId xmlns:p14="http://schemas.microsoft.com/office/powerpoint/2010/main" val="195924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1"/>
          </p:nvPr>
        </p:nvSpPr>
        <p:spPr/>
        <p:txBody>
          <a:bodyPr/>
          <a:lstStyle/>
          <a:p>
            <a:fld id="{75DF2D63-3FF5-D547-96B9-BE9CCD1ABA58}" type="slidenum">
              <a:rPr lang="en-US" smtClean="0"/>
              <a:pPr/>
              <a:t>6</a:t>
            </a:fld>
            <a:endParaRPr lang="en-US" dirty="0"/>
          </a:p>
        </p:txBody>
      </p:sp>
      <p:pic>
        <p:nvPicPr>
          <p:cNvPr id="7" name="Picture 6">
            <a:extLst>
              <a:ext uri="{FF2B5EF4-FFF2-40B4-BE49-F238E27FC236}">
                <a16:creationId xmlns:a16="http://schemas.microsoft.com/office/drawing/2014/main" id="{A70532F6-2F04-750B-2B26-D5EE96189A3A}"/>
              </a:ext>
            </a:extLst>
          </p:cNvPr>
          <p:cNvPicPr>
            <a:picLocks noChangeAspect="1"/>
          </p:cNvPicPr>
          <p:nvPr/>
        </p:nvPicPr>
        <p:blipFill>
          <a:blip r:embed="rId2"/>
          <a:stretch>
            <a:fillRect/>
          </a:stretch>
        </p:blipFill>
        <p:spPr>
          <a:xfrm>
            <a:off x="2259643" y="105569"/>
            <a:ext cx="7849695" cy="1829055"/>
          </a:xfrm>
          <a:prstGeom prst="rect">
            <a:avLst/>
          </a:prstGeom>
        </p:spPr>
      </p:pic>
      <p:pic>
        <p:nvPicPr>
          <p:cNvPr id="9" name="Picture 8">
            <a:extLst>
              <a:ext uri="{FF2B5EF4-FFF2-40B4-BE49-F238E27FC236}">
                <a16:creationId xmlns:a16="http://schemas.microsoft.com/office/drawing/2014/main" id="{8C24643E-0311-70F0-65DA-5A0184718B29}"/>
              </a:ext>
            </a:extLst>
          </p:cNvPr>
          <p:cNvPicPr>
            <a:picLocks noChangeAspect="1"/>
          </p:cNvPicPr>
          <p:nvPr/>
        </p:nvPicPr>
        <p:blipFill>
          <a:blip r:embed="rId3"/>
          <a:stretch>
            <a:fillRect/>
          </a:stretch>
        </p:blipFill>
        <p:spPr>
          <a:xfrm>
            <a:off x="877824" y="2037795"/>
            <a:ext cx="7744906" cy="3982006"/>
          </a:xfrm>
          <a:prstGeom prst="rect">
            <a:avLst/>
          </a:prstGeom>
        </p:spPr>
      </p:pic>
      <p:sp>
        <p:nvSpPr>
          <p:cNvPr id="10" name="TextBox 9">
            <a:extLst>
              <a:ext uri="{FF2B5EF4-FFF2-40B4-BE49-F238E27FC236}">
                <a16:creationId xmlns:a16="http://schemas.microsoft.com/office/drawing/2014/main" id="{5E3E5155-3260-658D-0E51-9C77E5750C60}"/>
              </a:ext>
            </a:extLst>
          </p:cNvPr>
          <p:cNvSpPr txBox="1"/>
          <p:nvPr/>
        </p:nvSpPr>
        <p:spPr>
          <a:xfrm>
            <a:off x="9232490" y="3185651"/>
            <a:ext cx="2251587" cy="1477328"/>
          </a:xfrm>
          <a:prstGeom prst="rect">
            <a:avLst/>
          </a:prstGeom>
          <a:noFill/>
        </p:spPr>
        <p:txBody>
          <a:bodyPr wrap="square" rtlCol="0">
            <a:spAutoFit/>
          </a:bodyPr>
          <a:lstStyle/>
          <a:p>
            <a:r>
              <a:rPr lang="en-IN" dirty="0"/>
              <a:t>Published: 20 Nov 2019</a:t>
            </a:r>
          </a:p>
          <a:p>
            <a:r>
              <a:rPr lang="en-IN" dirty="0"/>
              <a:t>Dataset Used:  LJSpeech</a:t>
            </a:r>
          </a:p>
          <a:p>
            <a:r>
              <a:rPr lang="en-IN" dirty="0"/>
              <a:t>Training: 80k steps on 4 NVIDIA V100 GPUs</a:t>
            </a:r>
          </a:p>
          <a:p>
            <a:r>
              <a:rPr lang="en-IN" dirty="0"/>
              <a:t>Open-source: Yes</a:t>
            </a:r>
          </a:p>
        </p:txBody>
      </p:sp>
    </p:spTree>
    <p:extLst>
      <p:ext uri="{BB962C8B-B14F-4D97-AF65-F5344CB8AC3E}">
        <p14:creationId xmlns:p14="http://schemas.microsoft.com/office/powerpoint/2010/main" val="252182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66814D-235A-BF5D-1648-1674B85D58C4}"/>
              </a:ext>
            </a:extLst>
          </p:cNvPr>
          <p:cNvSpPr>
            <a:spLocks noGrp="1"/>
          </p:cNvSpPr>
          <p:nvPr>
            <p:ph type="sldNum" sz="quarter" idx="11"/>
          </p:nvPr>
        </p:nvSpPr>
        <p:spPr/>
        <p:txBody>
          <a:bodyPr/>
          <a:lstStyle/>
          <a:p>
            <a:fld id="{75DF2D63-3FF5-D547-96B9-BE9CCD1ABA58}" type="slidenum">
              <a:rPr lang="en-US" smtClean="0"/>
              <a:t>7</a:t>
            </a:fld>
            <a:endParaRPr lang="en-US" dirty="0"/>
          </a:p>
        </p:txBody>
      </p:sp>
      <p:pic>
        <p:nvPicPr>
          <p:cNvPr id="5" name="Picture 4">
            <a:extLst>
              <a:ext uri="{FF2B5EF4-FFF2-40B4-BE49-F238E27FC236}">
                <a16:creationId xmlns:a16="http://schemas.microsoft.com/office/drawing/2014/main" id="{6CAF3651-BFF4-EE81-2700-CA31042F2D5C}"/>
              </a:ext>
            </a:extLst>
          </p:cNvPr>
          <p:cNvPicPr>
            <a:picLocks noChangeAspect="1"/>
          </p:cNvPicPr>
          <p:nvPr/>
        </p:nvPicPr>
        <p:blipFill>
          <a:blip r:embed="rId2"/>
          <a:stretch>
            <a:fillRect/>
          </a:stretch>
        </p:blipFill>
        <p:spPr>
          <a:xfrm>
            <a:off x="2792360" y="154514"/>
            <a:ext cx="7246571" cy="1704726"/>
          </a:xfrm>
          <a:prstGeom prst="rect">
            <a:avLst/>
          </a:prstGeom>
        </p:spPr>
      </p:pic>
      <p:pic>
        <p:nvPicPr>
          <p:cNvPr id="7" name="Picture 6">
            <a:extLst>
              <a:ext uri="{FF2B5EF4-FFF2-40B4-BE49-F238E27FC236}">
                <a16:creationId xmlns:a16="http://schemas.microsoft.com/office/drawing/2014/main" id="{2619F0AA-FBE4-82E5-44B4-48D490718BF1}"/>
              </a:ext>
            </a:extLst>
          </p:cNvPr>
          <p:cNvPicPr>
            <a:picLocks noChangeAspect="1"/>
          </p:cNvPicPr>
          <p:nvPr/>
        </p:nvPicPr>
        <p:blipFill>
          <a:blip r:embed="rId3"/>
          <a:stretch>
            <a:fillRect/>
          </a:stretch>
        </p:blipFill>
        <p:spPr>
          <a:xfrm>
            <a:off x="779502" y="1859240"/>
            <a:ext cx="7679802" cy="4187260"/>
          </a:xfrm>
          <a:prstGeom prst="rect">
            <a:avLst/>
          </a:prstGeom>
        </p:spPr>
      </p:pic>
      <p:sp>
        <p:nvSpPr>
          <p:cNvPr id="8" name="TextBox 7">
            <a:extLst>
              <a:ext uri="{FF2B5EF4-FFF2-40B4-BE49-F238E27FC236}">
                <a16:creationId xmlns:a16="http://schemas.microsoft.com/office/drawing/2014/main" id="{5F9D6041-E822-486C-FC90-3CDDDA6A7F1E}"/>
              </a:ext>
            </a:extLst>
          </p:cNvPr>
          <p:cNvSpPr txBox="1"/>
          <p:nvPr/>
        </p:nvSpPr>
        <p:spPr>
          <a:xfrm>
            <a:off x="8746603" y="2920180"/>
            <a:ext cx="3199591" cy="2031325"/>
          </a:xfrm>
          <a:prstGeom prst="rect">
            <a:avLst/>
          </a:prstGeom>
          <a:noFill/>
        </p:spPr>
        <p:txBody>
          <a:bodyPr wrap="square" rtlCol="0">
            <a:spAutoFit/>
          </a:bodyPr>
          <a:lstStyle/>
          <a:p>
            <a:r>
              <a:rPr lang="en-IN" dirty="0"/>
              <a:t>Published: 23 Oct 2020</a:t>
            </a:r>
          </a:p>
          <a:p>
            <a:r>
              <a:rPr lang="en-IN" dirty="0"/>
              <a:t>Dataset Used:  LJSpeech, LibriTTS</a:t>
            </a:r>
          </a:p>
          <a:p>
            <a:r>
              <a:rPr lang="en-IN" dirty="0"/>
              <a:t>Training: 240k steps on 2 NVIDIA V100 GPUs (3 days)</a:t>
            </a:r>
          </a:p>
          <a:p>
            <a:r>
              <a:rPr lang="en-IN" dirty="0"/>
              <a:t>Open-source: Yes</a:t>
            </a:r>
            <a:br>
              <a:rPr lang="en-IN" dirty="0"/>
            </a:br>
            <a:r>
              <a:rPr lang="en-IN" sz="1800" b="0" i="0" u="none" strike="noStrike" baseline="0" dirty="0">
                <a:latin typeface="SFTT0900"/>
              </a:rPr>
              <a:t>https://github.com/jaywalnut310/glow-tts</a:t>
            </a:r>
            <a:endParaRPr lang="en-IN" dirty="0"/>
          </a:p>
        </p:txBody>
      </p:sp>
    </p:spTree>
    <p:extLst>
      <p:ext uri="{BB962C8B-B14F-4D97-AF65-F5344CB8AC3E}">
        <p14:creationId xmlns:p14="http://schemas.microsoft.com/office/powerpoint/2010/main" val="360578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7B9DAD-0CA5-A5AE-074C-2EF16286D904}"/>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4" name="TextBox 3">
            <a:extLst>
              <a:ext uri="{FF2B5EF4-FFF2-40B4-BE49-F238E27FC236}">
                <a16:creationId xmlns:a16="http://schemas.microsoft.com/office/drawing/2014/main" id="{D551150C-195F-FE21-8989-4826D357C035}"/>
              </a:ext>
            </a:extLst>
          </p:cNvPr>
          <p:cNvSpPr txBox="1"/>
          <p:nvPr/>
        </p:nvSpPr>
        <p:spPr>
          <a:xfrm>
            <a:off x="7608730" y="2674374"/>
            <a:ext cx="3678703" cy="1754326"/>
          </a:xfrm>
          <a:prstGeom prst="rect">
            <a:avLst/>
          </a:prstGeom>
          <a:noFill/>
        </p:spPr>
        <p:txBody>
          <a:bodyPr wrap="square" rtlCol="0">
            <a:spAutoFit/>
          </a:bodyPr>
          <a:lstStyle/>
          <a:p>
            <a:r>
              <a:rPr lang="en-IN" dirty="0"/>
              <a:t>Published: 19 Sept 2016</a:t>
            </a:r>
          </a:p>
          <a:p>
            <a:r>
              <a:rPr lang="en-IN" dirty="0"/>
              <a:t>Dataset Used:  CSTR voice cloning toolkit</a:t>
            </a:r>
          </a:p>
          <a:p>
            <a:r>
              <a:rPr lang="en-IN" dirty="0"/>
              <a:t>Training: Not mentioned in the paper</a:t>
            </a:r>
          </a:p>
          <a:p>
            <a:r>
              <a:rPr lang="en-IN" dirty="0"/>
              <a:t>Open-source: Yes</a:t>
            </a:r>
            <a:br>
              <a:rPr lang="en-IN" dirty="0"/>
            </a:br>
            <a:r>
              <a:rPr lang="en-IN" sz="1800" b="0" i="0" u="none" strike="noStrike" baseline="0" dirty="0">
                <a:latin typeface="SFTT0900"/>
              </a:rPr>
              <a:t>https://github.com/r9y9/wavenet_vocoder</a:t>
            </a:r>
            <a:endParaRPr lang="en-IN" dirty="0"/>
          </a:p>
        </p:txBody>
      </p:sp>
      <p:pic>
        <p:nvPicPr>
          <p:cNvPr id="6" name="Picture 5">
            <a:extLst>
              <a:ext uri="{FF2B5EF4-FFF2-40B4-BE49-F238E27FC236}">
                <a16:creationId xmlns:a16="http://schemas.microsoft.com/office/drawing/2014/main" id="{85550D7A-DA80-1B4D-4F4F-E398C5460B30}"/>
              </a:ext>
            </a:extLst>
          </p:cNvPr>
          <p:cNvPicPr>
            <a:picLocks noChangeAspect="1"/>
          </p:cNvPicPr>
          <p:nvPr/>
        </p:nvPicPr>
        <p:blipFill>
          <a:blip r:embed="rId2"/>
          <a:stretch>
            <a:fillRect/>
          </a:stretch>
        </p:blipFill>
        <p:spPr>
          <a:xfrm>
            <a:off x="1419877" y="348359"/>
            <a:ext cx="9352246" cy="792812"/>
          </a:xfrm>
          <a:prstGeom prst="rect">
            <a:avLst/>
          </a:prstGeom>
        </p:spPr>
      </p:pic>
      <p:pic>
        <p:nvPicPr>
          <p:cNvPr id="8" name="Picture 7">
            <a:extLst>
              <a:ext uri="{FF2B5EF4-FFF2-40B4-BE49-F238E27FC236}">
                <a16:creationId xmlns:a16="http://schemas.microsoft.com/office/drawing/2014/main" id="{0F3D572B-6EDE-1E0F-1C17-C0EA1685E8C5}"/>
              </a:ext>
            </a:extLst>
          </p:cNvPr>
          <p:cNvPicPr>
            <a:picLocks noChangeAspect="1"/>
          </p:cNvPicPr>
          <p:nvPr/>
        </p:nvPicPr>
        <p:blipFill>
          <a:blip r:embed="rId3"/>
          <a:stretch>
            <a:fillRect/>
          </a:stretch>
        </p:blipFill>
        <p:spPr>
          <a:xfrm>
            <a:off x="1605327" y="3763808"/>
            <a:ext cx="4643044" cy="2745833"/>
          </a:xfrm>
          <a:prstGeom prst="rect">
            <a:avLst/>
          </a:prstGeom>
        </p:spPr>
      </p:pic>
      <p:pic>
        <p:nvPicPr>
          <p:cNvPr id="10" name="Picture 9">
            <a:extLst>
              <a:ext uri="{FF2B5EF4-FFF2-40B4-BE49-F238E27FC236}">
                <a16:creationId xmlns:a16="http://schemas.microsoft.com/office/drawing/2014/main" id="{9D58EE44-7A6C-7499-C089-1080B8F5CE55}"/>
              </a:ext>
            </a:extLst>
          </p:cNvPr>
          <p:cNvPicPr>
            <a:picLocks noChangeAspect="1"/>
          </p:cNvPicPr>
          <p:nvPr/>
        </p:nvPicPr>
        <p:blipFill>
          <a:blip r:embed="rId4"/>
          <a:stretch>
            <a:fillRect/>
          </a:stretch>
        </p:blipFill>
        <p:spPr>
          <a:xfrm>
            <a:off x="1280862" y="1032591"/>
            <a:ext cx="5600365" cy="2486669"/>
          </a:xfrm>
          <a:prstGeom prst="rect">
            <a:avLst/>
          </a:prstGeom>
        </p:spPr>
      </p:pic>
    </p:spTree>
    <p:extLst>
      <p:ext uri="{BB962C8B-B14F-4D97-AF65-F5344CB8AC3E}">
        <p14:creationId xmlns:p14="http://schemas.microsoft.com/office/powerpoint/2010/main" val="28174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8C5256-A5D1-04AD-8BC0-2B751AEBDC42}"/>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4" name="TextBox 3">
            <a:extLst>
              <a:ext uri="{FF2B5EF4-FFF2-40B4-BE49-F238E27FC236}">
                <a16:creationId xmlns:a16="http://schemas.microsoft.com/office/drawing/2014/main" id="{E8A0607E-E32F-9B62-24FB-AFC687AAD202}"/>
              </a:ext>
            </a:extLst>
          </p:cNvPr>
          <p:cNvSpPr txBox="1"/>
          <p:nvPr/>
        </p:nvSpPr>
        <p:spPr>
          <a:xfrm>
            <a:off x="7438250" y="1748215"/>
            <a:ext cx="3829518" cy="2031325"/>
          </a:xfrm>
          <a:prstGeom prst="rect">
            <a:avLst/>
          </a:prstGeom>
          <a:noFill/>
        </p:spPr>
        <p:txBody>
          <a:bodyPr wrap="square" rtlCol="0">
            <a:spAutoFit/>
          </a:bodyPr>
          <a:lstStyle/>
          <a:p>
            <a:r>
              <a:rPr lang="en-IN" dirty="0"/>
              <a:t>Published: 31 Oct 2018</a:t>
            </a:r>
          </a:p>
          <a:p>
            <a:r>
              <a:rPr lang="en-IN" dirty="0"/>
              <a:t>Dataset Used:  LJSpeech</a:t>
            </a:r>
          </a:p>
          <a:p>
            <a:r>
              <a:rPr lang="en-IN" dirty="0"/>
              <a:t>Training: Not mentioned in the paper</a:t>
            </a:r>
          </a:p>
          <a:p>
            <a:r>
              <a:rPr lang="en-IN" dirty="0"/>
              <a:t>Synthesis Time: 10 seconds utterance at 520kHz on NVIDIA V100 GPU</a:t>
            </a:r>
          </a:p>
          <a:p>
            <a:r>
              <a:rPr lang="en-IN" dirty="0"/>
              <a:t>Open-source: Yes</a:t>
            </a:r>
            <a:br>
              <a:rPr lang="en-IN" dirty="0"/>
            </a:br>
            <a:r>
              <a:rPr lang="en-IN" sz="1800" b="0" i="0" u="none" strike="noStrike" baseline="0" dirty="0">
                <a:latin typeface="SFTT0900"/>
              </a:rPr>
              <a:t>https://github.com/NVIDIA/waveglow</a:t>
            </a:r>
            <a:endParaRPr lang="en-IN" dirty="0"/>
          </a:p>
        </p:txBody>
      </p:sp>
      <p:pic>
        <p:nvPicPr>
          <p:cNvPr id="6" name="Picture 5">
            <a:extLst>
              <a:ext uri="{FF2B5EF4-FFF2-40B4-BE49-F238E27FC236}">
                <a16:creationId xmlns:a16="http://schemas.microsoft.com/office/drawing/2014/main" id="{AFE04883-FE87-A8C4-B5FC-CB9FE51EF958}"/>
              </a:ext>
            </a:extLst>
          </p:cNvPr>
          <p:cNvPicPr>
            <a:picLocks noChangeAspect="1"/>
          </p:cNvPicPr>
          <p:nvPr/>
        </p:nvPicPr>
        <p:blipFill>
          <a:blip r:embed="rId2"/>
          <a:stretch>
            <a:fillRect/>
          </a:stretch>
        </p:blipFill>
        <p:spPr>
          <a:xfrm>
            <a:off x="1216153" y="387424"/>
            <a:ext cx="9759693" cy="507311"/>
          </a:xfrm>
          <a:prstGeom prst="rect">
            <a:avLst/>
          </a:prstGeom>
        </p:spPr>
      </p:pic>
      <p:pic>
        <p:nvPicPr>
          <p:cNvPr id="8" name="Picture 7">
            <a:extLst>
              <a:ext uri="{FF2B5EF4-FFF2-40B4-BE49-F238E27FC236}">
                <a16:creationId xmlns:a16="http://schemas.microsoft.com/office/drawing/2014/main" id="{62561F92-CA30-0F64-89BD-CB8C83B91FE6}"/>
              </a:ext>
            </a:extLst>
          </p:cNvPr>
          <p:cNvPicPr>
            <a:picLocks noChangeAspect="1"/>
          </p:cNvPicPr>
          <p:nvPr/>
        </p:nvPicPr>
        <p:blipFill>
          <a:blip r:embed="rId3"/>
          <a:stretch>
            <a:fillRect/>
          </a:stretch>
        </p:blipFill>
        <p:spPr>
          <a:xfrm>
            <a:off x="1075047" y="1368587"/>
            <a:ext cx="5640386" cy="4651214"/>
          </a:xfrm>
          <a:prstGeom prst="rect">
            <a:avLst/>
          </a:prstGeom>
        </p:spPr>
      </p:pic>
      <p:pic>
        <p:nvPicPr>
          <p:cNvPr id="10" name="Picture 9">
            <a:extLst>
              <a:ext uri="{FF2B5EF4-FFF2-40B4-BE49-F238E27FC236}">
                <a16:creationId xmlns:a16="http://schemas.microsoft.com/office/drawing/2014/main" id="{B55191B4-76B9-2B09-1E45-078D3BCFD0D1}"/>
              </a:ext>
            </a:extLst>
          </p:cNvPr>
          <p:cNvPicPr>
            <a:picLocks noChangeAspect="1"/>
          </p:cNvPicPr>
          <p:nvPr/>
        </p:nvPicPr>
        <p:blipFill>
          <a:blip r:embed="rId4"/>
          <a:stretch>
            <a:fillRect/>
          </a:stretch>
        </p:blipFill>
        <p:spPr>
          <a:xfrm>
            <a:off x="6715433" y="4056539"/>
            <a:ext cx="5089898" cy="1622976"/>
          </a:xfrm>
          <a:prstGeom prst="rect">
            <a:avLst/>
          </a:prstGeom>
        </p:spPr>
      </p:pic>
    </p:spTree>
    <p:extLst>
      <p:ext uri="{BB962C8B-B14F-4D97-AF65-F5344CB8AC3E}">
        <p14:creationId xmlns:p14="http://schemas.microsoft.com/office/powerpoint/2010/main" val="406814558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{82830A5E-FC3B-4D50-96FD-F19F216FD100}tf67061901_win32</Template>
  <TotalTime>163</TotalTime>
  <Words>961</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CMTT10</vt:lpstr>
      <vt:lpstr>Daytona Condensed Light</vt:lpstr>
      <vt:lpstr>NimbusRomNo9L-Regu</vt:lpstr>
      <vt:lpstr>Posterama</vt:lpstr>
      <vt:lpstr>SFTT0900</vt:lpstr>
      <vt:lpstr>Wingdings</vt:lpstr>
      <vt:lpstr>Office Theme</vt:lpstr>
      <vt:lpstr>Audio synthesis Literature Review</vt:lpstr>
      <vt:lpstr>Introduction</vt:lpstr>
      <vt:lpstr>Approach </vt:lpstr>
      <vt:lpstr>Text-to-speech synthesis</vt:lpstr>
      <vt:lpstr>HOW it works? </vt:lpstr>
      <vt:lpstr>PowerPoint Presentation</vt:lpstr>
      <vt:lpstr>PowerPoint Presentation</vt:lpstr>
      <vt:lpstr>PowerPoint Presentation</vt:lpstr>
      <vt:lpstr>PowerPoint Presentation</vt:lpstr>
      <vt:lpstr>PowerPoint Presentation</vt:lpstr>
      <vt:lpstr>Environmental sounds/Acoustic scene generation</vt:lpstr>
      <vt:lpstr>expectations</vt:lpstr>
      <vt:lpstr>PowerPoint Presentation</vt:lpstr>
      <vt:lpstr>PowerPoint Presentation</vt:lpstr>
      <vt:lpstr>Acoustic analysis of 3d space</vt:lpstr>
      <vt:lpstr>What it is? </vt:lpstr>
      <vt:lpstr>PowerPoint Presentation</vt:lpstr>
      <vt:lpstr>Work 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synthesis Literature Review</dc:title>
  <dc:creator>Naman Goel</dc:creator>
  <cp:lastModifiedBy>Naman Goel</cp:lastModifiedBy>
  <cp:revision>7</cp:revision>
  <dcterms:created xsi:type="dcterms:W3CDTF">2024-05-22T19:07:51Z</dcterms:created>
  <dcterms:modified xsi:type="dcterms:W3CDTF">2024-05-23T04:51:10Z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