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</p:sldIdLst>
  <p:sldSz cy="6858000" cx="12192000"/>
  <p:notesSz cx="6858000" cy="9144000"/>
  <p:embeddedFontLst>
    <p:embeddedFont>
      <p:font typeface="Roboto Slab"/>
      <p:regular r:id="rId35"/>
      <p:bold r:id="rId36"/>
    </p:embeddedFont>
    <p:embeddedFont>
      <p:font typeface="Quicksand"/>
      <p:regular r:id="rId37"/>
      <p:bold r:id="rId38"/>
    </p:embeddedFont>
    <p:embeddedFont>
      <p:font typeface="Oswald"/>
      <p:regular r:id="rId39"/>
      <p:bold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1" roundtripDataSignature="AMtx7mhGwf1Dx5DbeSLzeN9njgCbWqkS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swald-bold.fntdata"/><Relationship Id="rId20" Type="http://schemas.openxmlformats.org/officeDocument/2006/relationships/slide" Target="slides/slide16.xml"/><Relationship Id="rId41" Type="http://customschemas.google.com/relationships/presentationmetadata" Target="meta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RobotoSlab-regular.fntdata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font" Target="fonts/Quicksand-regular.fntdata"/><Relationship Id="rId14" Type="http://schemas.openxmlformats.org/officeDocument/2006/relationships/slide" Target="slides/slide10.xml"/><Relationship Id="rId36" Type="http://schemas.openxmlformats.org/officeDocument/2006/relationships/font" Target="fonts/RobotoSlab-bold.fntdata"/><Relationship Id="rId17" Type="http://schemas.openxmlformats.org/officeDocument/2006/relationships/slide" Target="slides/slide13.xml"/><Relationship Id="rId39" Type="http://schemas.openxmlformats.org/officeDocument/2006/relationships/font" Target="fonts/Oswald-regular.fntdata"/><Relationship Id="rId16" Type="http://schemas.openxmlformats.org/officeDocument/2006/relationships/slide" Target="slides/slide12.xml"/><Relationship Id="rId38" Type="http://schemas.openxmlformats.org/officeDocument/2006/relationships/font" Target="fonts/Quicksand-bold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7" name="Google Shape;207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3111cdfa0a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8" name="Google Shape;218;g13111cdfa0a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2ee3f2c436_7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8" name="Google Shape;228;g12ee3f2c436_7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0cb0c3d18c_3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9" name="Google Shape;239;g10cb0c3d18c_3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0fb8085127_1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0" name="Google Shape;250;g10fb8085127_1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10ba02ec24_2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0" name="Google Shape;260;g110ba02ec24_2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10466c95e2_8_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71" name="Google Shape;271;g110466c95e2_8_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30603d0fab_0_7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85" name="Google Shape;285;g130603d0fab_0_7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31521c31a7_6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96" name="Google Shape;296;g131521c31a7_6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31521c31a7_6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17" name="Google Shape;317;g131521c31a7_6_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2ee3f2c436_7_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30" name="Google Shape;330;g12ee3f2c436_7_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2ee3f2c436_7_5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41" name="Google Shape;341;g12ee3f2c436_7_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2ee3f2c436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52" name="Google Shape;352;g12ee3f2c436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10ba02ec24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64" name="Google Shape;364;g110ba02ec24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3119d03df0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5" name="Google Shape;375;g13119d03df0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10466c95e2_8_1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6" name="Google Shape;386;g110466c95e2_8_1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110466c95e2_8_15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7" name="Google Shape;397;g110466c95e2_8_1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110ba02ec24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8" name="Google Shape;408;g110ba02ec24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110b29f0a9b_2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not finish</a:t>
            </a:r>
            <a:endParaRPr/>
          </a:p>
        </p:txBody>
      </p:sp>
      <p:sp>
        <p:nvSpPr>
          <p:cNvPr id="420" name="Google Shape;420;g110b29f0a9b_2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110b29f0a9b_2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2" name="Google Shape;452;g110b29f0a9b_2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3" name="Google Shape;453;g110b29f0a9b_2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1" name="Google Shape;13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4" name="Google Shape;464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1" name="Google Shape;14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10466c95e2_8_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1" name="Google Shape;151;g110466c95e2_8_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2ee3f2c436_7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1" name="Google Shape;161;g12ee3f2c436_7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3119d03df0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3119d03df0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13119d03df0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31521c31a7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5" name="Google Shape;185;g131521c31a7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3119d03df0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5" name="Google Shape;195;g13119d03df0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19.png"/><Relationship Id="rId5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jpg"/><Relationship Id="rId4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jpg"/><Relationship Id="rId4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jpg"/><Relationship Id="rId4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jpg"/><Relationship Id="rId4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jpg"/><Relationship Id="rId4" Type="http://schemas.openxmlformats.org/officeDocument/2006/relationships/image" Target="../media/image2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jpg"/><Relationship Id="rId4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jpg"/><Relationship Id="rId4" Type="http://schemas.openxmlformats.org/officeDocument/2006/relationships/image" Target="../media/image31.png"/><Relationship Id="rId5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jpg"/><Relationship Id="rId4" Type="http://schemas.openxmlformats.org/officeDocument/2006/relationships/image" Target="../media/image2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jpg"/><Relationship Id="rId4" Type="http://schemas.openxmlformats.org/officeDocument/2006/relationships/image" Target="../media/image27.png"/><Relationship Id="rId5" Type="http://schemas.openxmlformats.org/officeDocument/2006/relationships/image" Target="../media/image26.png"/><Relationship Id="rId6" Type="http://schemas.openxmlformats.org/officeDocument/2006/relationships/image" Target="../media/image18.png"/><Relationship Id="rId7" Type="http://schemas.openxmlformats.org/officeDocument/2006/relationships/image" Target="../media/image3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jpg"/><Relationship Id="rId4" Type="http://schemas.openxmlformats.org/officeDocument/2006/relationships/image" Target="../media/image22.png"/><Relationship Id="rId5" Type="http://schemas.openxmlformats.org/officeDocument/2006/relationships/image" Target="../media/image2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jpg"/><Relationship Id="rId4" Type="http://schemas.openxmlformats.org/officeDocument/2006/relationships/image" Target="../media/image3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jpg"/><Relationship Id="rId4" Type="http://schemas.openxmlformats.org/officeDocument/2006/relationships/image" Target="../media/image2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jpg"/><Relationship Id="rId4" Type="http://schemas.openxmlformats.org/officeDocument/2006/relationships/image" Target="../media/image38.png"/><Relationship Id="rId5" Type="http://schemas.openxmlformats.org/officeDocument/2006/relationships/image" Target="../media/image3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jpg"/><Relationship Id="rId4" Type="http://schemas.openxmlformats.org/officeDocument/2006/relationships/image" Target="../media/image2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jpg"/><Relationship Id="rId4" Type="http://schemas.openxmlformats.org/officeDocument/2006/relationships/image" Target="../media/image3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9.jpg"/><Relationship Id="rId4" Type="http://schemas.openxmlformats.org/officeDocument/2006/relationships/image" Target="../media/image3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9.jpg"/><Relationship Id="rId4" Type="http://schemas.openxmlformats.org/officeDocument/2006/relationships/image" Target="../media/image3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9.jpg"/><Relationship Id="rId4" Type="http://schemas.openxmlformats.org/officeDocument/2006/relationships/image" Target="../media/image3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9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drive.google.com/drive/folders/1N-WUtM1ZUVoIFJcMvt8QX_kDqpUYrWv6?usp=sharing" TargetMode="External"/><Relationship Id="rId4" Type="http://schemas.openxmlformats.org/officeDocument/2006/relationships/hyperlink" Target="https://docs.google.com/document/d/1UknmOaBz1ZKWuOVbZa9RhExokG9gTDx4mHNqJUoviQk/edit?usp=sharing" TargetMode="External"/><Relationship Id="rId5" Type="http://schemas.openxmlformats.org/officeDocument/2006/relationships/hyperlink" Target="https://docs.google.com/spreadsheets/d/1NF0tWlCwXOXoxYPn73-TNevdu8VhvB7vRN4KKH9grss/edit#gid=924795512" TargetMode="External"/><Relationship Id="rId6" Type="http://schemas.openxmlformats.org/officeDocument/2006/relationships/hyperlink" Target="https://docs.google.com/spreadsheets/d/1jOUx1llLUkEr1qHbC85JdoBaEx5MchgL/edit#gid=2037360331" TargetMode="External"/><Relationship Id="rId7" Type="http://schemas.openxmlformats.org/officeDocument/2006/relationships/hyperlink" Target="https://docs.google.com/document/d/1rHC48gp1uwSA5uRhqhIhrdy0-8lw7k2fyYbqCq4Alcw/edit?usp=sharing" TargetMode="External"/><Relationship Id="rId8" Type="http://schemas.openxmlformats.org/officeDocument/2006/relationships/image" Target="../media/image9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jpg"/><Relationship Id="rId4" Type="http://schemas.openxmlformats.org/officeDocument/2006/relationships/image" Target="../media/image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Relationship Id="rId4" Type="http://schemas.openxmlformats.org/officeDocument/2006/relationships/image" Target="../media/image9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jpg"/><Relationship Id="rId4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jpg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ec2-3-14-136-159.us-east-2.compute.amazonaws.com/" TargetMode="External"/><Relationship Id="rId4" Type="http://schemas.openxmlformats.org/officeDocument/2006/relationships/hyperlink" Target="http://www.youtube.com/watch?v=SJQXABpkykQ" TargetMode="External"/><Relationship Id="rId5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jp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jpg"/><Relationship Id="rId4" Type="http://schemas.openxmlformats.org/officeDocument/2006/relationships/image" Target="../media/image13.png"/><Relationship Id="rId5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0" y="0"/>
            <a:ext cx="12192000" cy="708006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2241600" y="2705136"/>
            <a:ext cx="769927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Trading Vision Project (TVP)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6226768" y="4001193"/>
            <a:ext cx="5127000" cy="32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ECDFF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7ECDFF"/>
                </a:solidFill>
                <a:latin typeface="Calibri"/>
                <a:ea typeface="Calibri"/>
                <a:cs typeface="Calibri"/>
                <a:sym typeface="Calibri"/>
              </a:rPr>
              <a:t>PRESENTED BY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1" i="1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20107793 - Han Ngo Gia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1" i="1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20107788 - Nguyen Nguyen Bao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1" i="1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20107785 - Minh Quach Hoang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1" i="1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20108272 - Thu Nguyen Vu Anh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ECDFF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7ECDFF"/>
                </a:solidFill>
                <a:latin typeface="Calibri"/>
                <a:ea typeface="Calibri"/>
                <a:cs typeface="Calibri"/>
                <a:sym typeface="Calibri"/>
              </a:rPr>
              <a:t>SUPERVISOR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1" i="1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Ms. Le Thi Nhan</a:t>
            </a:r>
            <a:endParaRPr b="1" i="1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1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2565586" y="3540153"/>
            <a:ext cx="7051301" cy="87630"/>
          </a:xfrm>
          <a:prstGeom prst="roundRect">
            <a:avLst>
              <a:gd fmla="val 16667" name="adj"/>
            </a:avLst>
          </a:prstGeom>
          <a:solidFill>
            <a:srgbClr val="92D050"/>
          </a:solidFill>
          <a:ln cap="flat" cmpd="sng" w="9525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2" name="Google Shape;92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218508" y="726381"/>
            <a:ext cx="1135292" cy="80363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pen jobs at Netcompany" id="93" name="Google Shape;93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61559" y="726381"/>
            <a:ext cx="2678783" cy="8036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0"/>
          <p:cNvSpPr txBox="1"/>
          <p:nvPr/>
        </p:nvSpPr>
        <p:spPr>
          <a:xfrm>
            <a:off x="838200" y="300955"/>
            <a:ext cx="10515600" cy="6976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swald"/>
              <a:buNone/>
            </a:pPr>
            <a:r>
              <a:rPr lang="en-US" sz="36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Milestones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10"/>
          <p:cNvSpPr/>
          <p:nvPr/>
        </p:nvSpPr>
        <p:spPr>
          <a:xfrm>
            <a:off x="0" y="6723529"/>
            <a:ext cx="12192000" cy="14791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10"/>
          <p:cNvSpPr txBox="1"/>
          <p:nvPr/>
        </p:nvSpPr>
        <p:spPr>
          <a:xfrm>
            <a:off x="1199089" y="1757384"/>
            <a:ext cx="10365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marR="0" rtl="0" algn="just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2" name="Google Shape;212;p10"/>
          <p:cNvCxnSpPr/>
          <p:nvPr/>
        </p:nvCxnSpPr>
        <p:spPr>
          <a:xfrm>
            <a:off x="3990084" y="998590"/>
            <a:ext cx="4058700" cy="0"/>
          </a:xfrm>
          <a:prstGeom prst="straightConnector1">
            <a:avLst/>
          </a:prstGeom>
          <a:noFill/>
          <a:ln cap="flat" cmpd="sng" w="28575">
            <a:solidFill>
              <a:srgbClr val="0081A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3" name="Google Shape;213;p10"/>
          <p:cNvSpPr/>
          <p:nvPr/>
        </p:nvSpPr>
        <p:spPr>
          <a:xfrm>
            <a:off x="11436822" y="324793"/>
            <a:ext cx="477272" cy="328187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38100">
            <a:solidFill>
              <a:srgbClr val="D5DBE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10"/>
          <p:cNvSpPr txBox="1"/>
          <p:nvPr/>
        </p:nvSpPr>
        <p:spPr>
          <a:xfrm>
            <a:off x="11333547" y="306325"/>
            <a:ext cx="47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n-US" sz="1500">
                <a:solidFill>
                  <a:srgbClr val="003A5F"/>
                </a:solidFill>
                <a:latin typeface="Roboto Slab"/>
                <a:ea typeface="Roboto Slab"/>
                <a:cs typeface="Roboto Slab"/>
                <a:sym typeface="Roboto Slab"/>
              </a:rPr>
              <a:t>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5" name="Google Shape;215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3525" y="1757371"/>
            <a:ext cx="10591800" cy="334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7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3111cdfa0a_0_0"/>
          <p:cNvSpPr/>
          <p:nvPr/>
        </p:nvSpPr>
        <p:spPr>
          <a:xfrm>
            <a:off x="0" y="6710082"/>
            <a:ext cx="12192000" cy="147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g13111cdfa0a_0_0"/>
          <p:cNvSpPr txBox="1"/>
          <p:nvPr/>
        </p:nvSpPr>
        <p:spPr>
          <a:xfrm>
            <a:off x="693600" y="4182425"/>
            <a:ext cx="7504500" cy="59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rPr lang="en-US" sz="55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Project Deliverables</a:t>
            </a:r>
            <a:endParaRPr b="0" i="0" sz="55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22" name="Google Shape;222;g13111cdfa0a_0_0"/>
          <p:cNvSpPr/>
          <p:nvPr/>
        </p:nvSpPr>
        <p:spPr>
          <a:xfrm>
            <a:off x="11436822" y="324793"/>
            <a:ext cx="477300" cy="328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38100">
            <a:solidFill>
              <a:srgbClr val="D5DBE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g13111cdfa0a_0_0"/>
          <p:cNvSpPr/>
          <p:nvPr/>
        </p:nvSpPr>
        <p:spPr>
          <a:xfrm>
            <a:off x="1316125" y="4851125"/>
            <a:ext cx="1838700" cy="747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4" name="Google Shape;224;g13111cdfa0a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39925" y="2323325"/>
            <a:ext cx="1317125" cy="1317125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g13111cdfa0a_0_0"/>
          <p:cNvSpPr txBox="1"/>
          <p:nvPr/>
        </p:nvSpPr>
        <p:spPr>
          <a:xfrm>
            <a:off x="11333547" y="306325"/>
            <a:ext cx="47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n-US" sz="1500">
                <a:solidFill>
                  <a:srgbClr val="003A5F"/>
                </a:solidFill>
                <a:latin typeface="Roboto Slab"/>
                <a:ea typeface="Roboto Slab"/>
                <a:cs typeface="Roboto Slab"/>
                <a:sym typeface="Roboto Slab"/>
              </a:rPr>
              <a:t>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2ee3f2c436_7_0"/>
          <p:cNvSpPr txBox="1"/>
          <p:nvPr/>
        </p:nvSpPr>
        <p:spPr>
          <a:xfrm>
            <a:off x="838200" y="300955"/>
            <a:ext cx="10515600" cy="697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swald"/>
              <a:buNone/>
            </a:pPr>
            <a:r>
              <a:rPr lang="en-US" sz="36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Project Deliverables</a:t>
            </a:r>
            <a:endParaRPr sz="36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31" name="Google Shape;231;g12ee3f2c436_7_0"/>
          <p:cNvSpPr/>
          <p:nvPr/>
        </p:nvSpPr>
        <p:spPr>
          <a:xfrm>
            <a:off x="0" y="6723529"/>
            <a:ext cx="12192000" cy="147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2" name="Google Shape;232;g12ee3f2c436_7_0"/>
          <p:cNvCxnSpPr/>
          <p:nvPr/>
        </p:nvCxnSpPr>
        <p:spPr>
          <a:xfrm>
            <a:off x="4066284" y="998590"/>
            <a:ext cx="4058700" cy="0"/>
          </a:xfrm>
          <a:prstGeom prst="straightConnector1">
            <a:avLst/>
          </a:prstGeom>
          <a:noFill/>
          <a:ln cap="flat" cmpd="sng" w="28575">
            <a:solidFill>
              <a:srgbClr val="0081A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33" name="Google Shape;233;g12ee3f2c436_7_0"/>
          <p:cNvSpPr/>
          <p:nvPr/>
        </p:nvSpPr>
        <p:spPr>
          <a:xfrm>
            <a:off x="11436822" y="324793"/>
            <a:ext cx="477300" cy="328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38100">
            <a:solidFill>
              <a:srgbClr val="D5DBE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g12ee3f2c436_7_0"/>
          <p:cNvSpPr txBox="1"/>
          <p:nvPr/>
        </p:nvSpPr>
        <p:spPr>
          <a:xfrm>
            <a:off x="1065050" y="2012500"/>
            <a:ext cx="8984700" cy="38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8288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Documents</a:t>
            </a:r>
            <a:r>
              <a:rPr b="0" i="0" lang="en-US" sz="22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: </a:t>
            </a:r>
            <a:endParaRPr b="0" i="0" sz="2200" u="none" cap="none" strike="noStrike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68300" lvl="0" marL="22860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Slab"/>
              <a:buChar char="★"/>
            </a:pPr>
            <a:r>
              <a:rPr b="0" i="0" lang="en-US" sz="22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A0100 - Analysis Report </a:t>
            </a:r>
            <a:endParaRPr b="0" i="0" sz="2200" u="none" cap="none" strike="noStrike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68300" lvl="0" marL="22860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Slab"/>
              <a:buChar char="★"/>
            </a:pPr>
            <a:r>
              <a:rPr lang="en-US" sz="22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A0100 - Analysis Report_ Benchmark Server</a:t>
            </a:r>
            <a:endParaRPr sz="22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68300" lvl="0" marL="22860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Slab"/>
              <a:buChar char="★"/>
            </a:pPr>
            <a:r>
              <a:rPr lang="en-US" sz="22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O0500 - Software Architecture</a:t>
            </a:r>
            <a:endParaRPr sz="22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68300" lvl="0" marL="22860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Slab"/>
              <a:buChar char="★"/>
            </a:pPr>
            <a:r>
              <a:rPr lang="en-US" sz="22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DD130 - Detailed Design </a:t>
            </a:r>
            <a:endParaRPr sz="22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68300" lvl="0" marL="22860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Slab"/>
              <a:buChar char="★"/>
            </a:pPr>
            <a:r>
              <a:rPr lang="en-US" sz="22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D0160 - User Interface Design </a:t>
            </a:r>
            <a:endParaRPr sz="22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235" name="Google Shape;235;g12ee3f2c436_7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23396" y="2088002"/>
            <a:ext cx="1371601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g12ee3f2c436_7_0"/>
          <p:cNvSpPr txBox="1"/>
          <p:nvPr/>
        </p:nvSpPr>
        <p:spPr>
          <a:xfrm>
            <a:off x="11333547" y="306325"/>
            <a:ext cx="47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n-US" sz="1500">
                <a:solidFill>
                  <a:srgbClr val="003A5F"/>
                </a:solidFill>
                <a:latin typeface="Roboto Slab"/>
                <a:ea typeface="Roboto Slab"/>
                <a:cs typeface="Roboto Slab"/>
                <a:sym typeface="Roboto Slab"/>
              </a:rPr>
              <a:t>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7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0cb0c3d18c_3_0"/>
          <p:cNvSpPr txBox="1"/>
          <p:nvPr/>
        </p:nvSpPr>
        <p:spPr>
          <a:xfrm>
            <a:off x="1142925" y="1381800"/>
            <a:ext cx="10293900" cy="44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					Data</a:t>
            </a:r>
            <a:endParaRPr b="1" i="0" sz="2200" u="none" cap="none" strike="noStrike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68300" lvl="0" marL="2743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Slab"/>
              <a:buChar char="★"/>
            </a:pPr>
            <a:r>
              <a:rPr b="0" i="0" lang="en-US" sz="22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Set up all necessary collections in MongoDB</a:t>
            </a:r>
            <a:endParaRPr b="0" i="0" sz="2200" u="none" cap="none" strike="noStrike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68300" lvl="1" marL="3200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Slab"/>
              <a:buChar char="○"/>
            </a:pPr>
            <a:r>
              <a:rPr b="0" i="0" lang="en-US" sz="22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Stock company information</a:t>
            </a:r>
            <a:endParaRPr b="0" i="0" sz="2200" u="none" cap="none" strike="noStrike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68300" lvl="1" marL="3200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Slab"/>
              <a:buChar char="○"/>
            </a:pPr>
            <a:r>
              <a:rPr b="0" i="0" lang="en-US" sz="22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Query for prediction</a:t>
            </a:r>
            <a:endParaRPr b="0" i="0" sz="2200" u="none" cap="none" strike="noStrike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68300" lvl="1" marL="3200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Slab"/>
              <a:buChar char="○"/>
            </a:pPr>
            <a:r>
              <a:rPr b="0" i="0" lang="en-US" sz="22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Stock prices</a:t>
            </a:r>
            <a:endParaRPr b="0" i="0" sz="2200" u="none" cap="none" strike="noStrike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68300" lvl="1" marL="3200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Slab"/>
              <a:buChar char="○"/>
            </a:pPr>
            <a:r>
              <a:rPr b="0" i="0" lang="en-US" sz="22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Predi</a:t>
            </a:r>
            <a:r>
              <a:rPr lang="en-US" sz="22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cted Prices</a:t>
            </a:r>
            <a:endParaRPr b="0" i="0" sz="2200" u="none" cap="none" strike="noStrike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68300" lvl="1" marL="3200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Slab"/>
              <a:buChar char="○"/>
            </a:pPr>
            <a:r>
              <a:rPr b="0" i="0" lang="en-US" sz="22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Reminders</a:t>
            </a:r>
            <a:endParaRPr b="0" i="0" sz="2200" u="none" cap="none" strike="noStrike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68300" lvl="1" marL="3200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Slab"/>
              <a:buChar char="○"/>
            </a:pPr>
            <a:r>
              <a:rPr b="0" i="0" lang="en-US" sz="22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Favorites</a:t>
            </a:r>
            <a:endParaRPr b="0" i="0" sz="2200" u="none" cap="none" strike="noStrike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68300" lvl="1" marL="3200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Slab"/>
              <a:buChar char="○"/>
            </a:pPr>
            <a:r>
              <a:rPr b="0" i="0" lang="en-US" sz="22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Users</a:t>
            </a:r>
            <a:endParaRPr b="0" i="0" sz="2200" u="none" cap="none" strike="noStrike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42" name="Google Shape;242;g10cb0c3d18c_3_0"/>
          <p:cNvSpPr txBox="1"/>
          <p:nvPr/>
        </p:nvSpPr>
        <p:spPr>
          <a:xfrm>
            <a:off x="838200" y="300955"/>
            <a:ext cx="10515600" cy="697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swald"/>
              <a:buNone/>
            </a:pPr>
            <a:r>
              <a:rPr lang="en-US" sz="36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Project Deliverables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g10cb0c3d18c_3_0"/>
          <p:cNvSpPr/>
          <p:nvPr/>
        </p:nvSpPr>
        <p:spPr>
          <a:xfrm>
            <a:off x="0" y="6723529"/>
            <a:ext cx="12192000" cy="147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4" name="Google Shape;244;g10cb0c3d18c_3_0"/>
          <p:cNvCxnSpPr/>
          <p:nvPr/>
        </p:nvCxnSpPr>
        <p:spPr>
          <a:xfrm>
            <a:off x="4066284" y="998590"/>
            <a:ext cx="4058700" cy="0"/>
          </a:xfrm>
          <a:prstGeom prst="straightConnector1">
            <a:avLst/>
          </a:prstGeom>
          <a:noFill/>
          <a:ln cap="flat" cmpd="sng" w="28575">
            <a:solidFill>
              <a:srgbClr val="0081A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45" name="Google Shape;245;g10cb0c3d18c_3_0"/>
          <p:cNvSpPr/>
          <p:nvPr/>
        </p:nvSpPr>
        <p:spPr>
          <a:xfrm>
            <a:off x="11436822" y="324793"/>
            <a:ext cx="477300" cy="328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38100">
            <a:solidFill>
              <a:srgbClr val="D5DBE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g10cb0c3d18c_3_0"/>
          <p:cNvSpPr txBox="1"/>
          <p:nvPr/>
        </p:nvSpPr>
        <p:spPr>
          <a:xfrm>
            <a:off x="11333547" y="306325"/>
            <a:ext cx="47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n-US" sz="1500">
                <a:solidFill>
                  <a:srgbClr val="003A5F"/>
                </a:solidFill>
                <a:latin typeface="Roboto Slab"/>
                <a:ea typeface="Roboto Slab"/>
                <a:cs typeface="Roboto Slab"/>
                <a:sym typeface="Roboto Slab"/>
              </a:rPr>
              <a:t>12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7" name="Google Shape;247;g10cb0c3d18c_3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15500" y="2298400"/>
            <a:ext cx="1371601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7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0fb8085127_1_11"/>
          <p:cNvSpPr txBox="1"/>
          <p:nvPr/>
        </p:nvSpPr>
        <p:spPr>
          <a:xfrm>
            <a:off x="838200" y="300955"/>
            <a:ext cx="10515600" cy="697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swald"/>
              <a:buNone/>
            </a:pPr>
            <a:r>
              <a:rPr lang="en-US" sz="36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Project Deliverables</a:t>
            </a:r>
            <a:endParaRPr sz="36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53" name="Google Shape;253;g10fb8085127_1_11"/>
          <p:cNvSpPr/>
          <p:nvPr/>
        </p:nvSpPr>
        <p:spPr>
          <a:xfrm>
            <a:off x="0" y="6723529"/>
            <a:ext cx="12192000" cy="147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4" name="Google Shape;254;g10fb8085127_1_11"/>
          <p:cNvCxnSpPr/>
          <p:nvPr/>
        </p:nvCxnSpPr>
        <p:spPr>
          <a:xfrm>
            <a:off x="4066284" y="998590"/>
            <a:ext cx="4058700" cy="0"/>
          </a:xfrm>
          <a:prstGeom prst="straightConnector1">
            <a:avLst/>
          </a:prstGeom>
          <a:noFill/>
          <a:ln cap="flat" cmpd="sng" w="28575">
            <a:solidFill>
              <a:srgbClr val="0081A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55" name="Google Shape;255;g10fb8085127_1_11"/>
          <p:cNvSpPr/>
          <p:nvPr/>
        </p:nvSpPr>
        <p:spPr>
          <a:xfrm>
            <a:off x="11436822" y="324793"/>
            <a:ext cx="477300" cy="328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38100">
            <a:solidFill>
              <a:srgbClr val="D5DBE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g10fb8085127_1_11"/>
          <p:cNvSpPr txBox="1"/>
          <p:nvPr/>
        </p:nvSpPr>
        <p:spPr>
          <a:xfrm>
            <a:off x="11333547" y="306325"/>
            <a:ext cx="47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n-US" sz="1500">
                <a:solidFill>
                  <a:srgbClr val="003A5F"/>
                </a:solidFill>
                <a:latin typeface="Roboto Slab"/>
                <a:ea typeface="Roboto Slab"/>
                <a:cs typeface="Roboto Slab"/>
                <a:sym typeface="Roboto Slab"/>
              </a:rPr>
              <a:t>13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7" name="Google Shape;257;g10fb8085127_1_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6625" y="998750"/>
            <a:ext cx="10714799" cy="572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7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10ba02ec24_2_2"/>
          <p:cNvSpPr txBox="1"/>
          <p:nvPr/>
        </p:nvSpPr>
        <p:spPr>
          <a:xfrm>
            <a:off x="838200" y="300955"/>
            <a:ext cx="10515600" cy="697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swald"/>
              <a:buNone/>
            </a:pPr>
            <a:r>
              <a:rPr lang="en-US" sz="36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Project Deliverables</a:t>
            </a:r>
            <a:endParaRPr sz="36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63" name="Google Shape;263;g110ba02ec24_2_2"/>
          <p:cNvSpPr/>
          <p:nvPr/>
        </p:nvSpPr>
        <p:spPr>
          <a:xfrm>
            <a:off x="0" y="6723529"/>
            <a:ext cx="12192000" cy="147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4" name="Google Shape;264;g110ba02ec24_2_2"/>
          <p:cNvCxnSpPr/>
          <p:nvPr/>
        </p:nvCxnSpPr>
        <p:spPr>
          <a:xfrm>
            <a:off x="4066284" y="998590"/>
            <a:ext cx="4058700" cy="0"/>
          </a:xfrm>
          <a:prstGeom prst="straightConnector1">
            <a:avLst/>
          </a:prstGeom>
          <a:noFill/>
          <a:ln cap="flat" cmpd="sng" w="28575">
            <a:solidFill>
              <a:srgbClr val="0081A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65" name="Google Shape;265;g110ba02ec24_2_2"/>
          <p:cNvSpPr/>
          <p:nvPr/>
        </p:nvSpPr>
        <p:spPr>
          <a:xfrm>
            <a:off x="11436822" y="324793"/>
            <a:ext cx="477300" cy="328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38100">
            <a:solidFill>
              <a:srgbClr val="D5DBE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g110ba02ec24_2_2"/>
          <p:cNvSpPr txBox="1"/>
          <p:nvPr/>
        </p:nvSpPr>
        <p:spPr>
          <a:xfrm>
            <a:off x="11353797" y="324800"/>
            <a:ext cx="47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n-US" sz="1500">
                <a:solidFill>
                  <a:srgbClr val="003A5F"/>
                </a:solidFill>
                <a:latin typeface="Roboto Slab"/>
                <a:ea typeface="Roboto Slab"/>
                <a:cs typeface="Roboto Slab"/>
                <a:sym typeface="Roboto Slab"/>
              </a:rPr>
              <a:t>14</a:t>
            </a:r>
            <a:endParaRPr b="1" sz="1500">
              <a:solidFill>
                <a:srgbClr val="003A5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67" name="Google Shape;267;g110ba02ec24_2_2"/>
          <p:cNvSpPr txBox="1"/>
          <p:nvPr/>
        </p:nvSpPr>
        <p:spPr>
          <a:xfrm>
            <a:off x="3290400" y="1857625"/>
            <a:ext cx="8063400" cy="24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74295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Website</a:t>
            </a:r>
            <a:endParaRPr b="0" i="0" sz="2200" u="none" cap="none" strike="noStrike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68300" lvl="0" marL="8001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Slab"/>
              <a:buChar char="★"/>
            </a:pPr>
            <a:r>
              <a:rPr b="0" i="0" lang="en-US" sz="22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All the website’s UI</a:t>
            </a:r>
            <a:endParaRPr b="0" i="0" sz="2200" u="none" cap="none" strike="noStrike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68300" lvl="0" marL="8001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Slab"/>
              <a:buChar char="★"/>
            </a:pPr>
            <a:r>
              <a:rPr b="0" i="0" lang="en-US" sz="22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Set up all necessary APIs for the website</a:t>
            </a:r>
            <a:endParaRPr b="0" i="0" sz="2200" u="none" cap="none" strike="noStrike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68300" lvl="0" marL="8001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Slab"/>
              <a:buChar char="★"/>
            </a:pPr>
            <a:r>
              <a:rPr lang="en-US" sz="22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Deploy successfully </a:t>
            </a:r>
            <a:endParaRPr b="0" i="0" sz="2200" u="none" cap="none" strike="noStrike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268" name="Google Shape;268;g110ba02ec24_2_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94600" y="2379155"/>
            <a:ext cx="1802476" cy="1802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7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10466c95e2_8_35"/>
          <p:cNvSpPr/>
          <p:nvPr/>
        </p:nvSpPr>
        <p:spPr>
          <a:xfrm>
            <a:off x="0" y="6723529"/>
            <a:ext cx="12192000" cy="147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4" name="Google Shape;274;g110466c95e2_8_35"/>
          <p:cNvCxnSpPr/>
          <p:nvPr/>
        </p:nvCxnSpPr>
        <p:spPr>
          <a:xfrm>
            <a:off x="3984171" y="945197"/>
            <a:ext cx="4058700" cy="0"/>
          </a:xfrm>
          <a:prstGeom prst="straightConnector1">
            <a:avLst/>
          </a:prstGeom>
          <a:noFill/>
          <a:ln cap="flat" cmpd="sng" w="28575">
            <a:solidFill>
              <a:srgbClr val="0081A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75" name="Google Shape;275;g110466c95e2_8_35"/>
          <p:cNvSpPr/>
          <p:nvPr/>
        </p:nvSpPr>
        <p:spPr>
          <a:xfrm>
            <a:off x="11436822" y="324793"/>
            <a:ext cx="477300" cy="328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38100">
            <a:solidFill>
              <a:srgbClr val="D5DBE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g110466c95e2_8_35"/>
          <p:cNvSpPr txBox="1"/>
          <p:nvPr/>
        </p:nvSpPr>
        <p:spPr>
          <a:xfrm>
            <a:off x="11409747" y="306325"/>
            <a:ext cx="47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n-US" sz="1500">
                <a:solidFill>
                  <a:srgbClr val="003A5F"/>
                </a:solidFill>
                <a:latin typeface="Roboto Slab"/>
                <a:ea typeface="Roboto Slab"/>
                <a:cs typeface="Roboto Slab"/>
                <a:sym typeface="Roboto Slab"/>
              </a:rPr>
              <a:t>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g110466c95e2_8_35"/>
          <p:cNvSpPr txBox="1"/>
          <p:nvPr/>
        </p:nvSpPr>
        <p:spPr>
          <a:xfrm>
            <a:off x="838200" y="300955"/>
            <a:ext cx="10515600" cy="697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swald"/>
              <a:buNone/>
            </a:pPr>
            <a:r>
              <a:rPr lang="en-US" sz="36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Project Deliverables</a:t>
            </a:r>
            <a:endParaRPr sz="36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78" name="Google Shape;278;g110466c95e2_8_35"/>
          <p:cNvSpPr txBox="1"/>
          <p:nvPr/>
        </p:nvSpPr>
        <p:spPr>
          <a:xfrm>
            <a:off x="624175" y="1294700"/>
            <a:ext cx="509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828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2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Algorithm</a:t>
            </a:r>
            <a:r>
              <a:rPr b="0" i="0" lang="en-US" sz="22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: </a:t>
            </a:r>
            <a:endParaRPr b="0" i="0" sz="2200" u="none" cap="none" strike="noStrike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79" name="Google Shape;279;g110466c95e2_8_35"/>
          <p:cNvSpPr txBox="1"/>
          <p:nvPr/>
        </p:nvSpPr>
        <p:spPr>
          <a:xfrm>
            <a:off x="2428700" y="1902625"/>
            <a:ext cx="111783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683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oboto Slab"/>
              <a:buChar char="★"/>
            </a:pPr>
            <a:r>
              <a:rPr lang="en-US" sz="22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Successfully implemented selected algorithm and export model.</a:t>
            </a:r>
            <a:endParaRPr sz="2200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80" name="Google Shape;280;g110466c95e2_8_35"/>
          <p:cNvSpPr txBox="1"/>
          <p:nvPr/>
        </p:nvSpPr>
        <p:spPr>
          <a:xfrm>
            <a:off x="997650" y="2958413"/>
            <a:ext cx="107112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After doing research, we have found some algorithms; however, we selected three algorithms suggested to solve our problem:</a:t>
            </a:r>
            <a:endParaRPr sz="2200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68300" lvl="0" marL="18288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oboto Slab"/>
              <a:buChar char="★"/>
            </a:pPr>
            <a:r>
              <a:rPr lang="en-US" sz="22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Long short-term memory (LSTM)</a:t>
            </a:r>
            <a:endParaRPr sz="2200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68300" lvl="0" marL="18288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oboto Slab"/>
              <a:buChar char="★"/>
            </a:pPr>
            <a:r>
              <a:rPr lang="en-US" sz="22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Support Vector Machine (SVM)</a:t>
            </a:r>
            <a:endParaRPr sz="2200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68300" lvl="0" marL="18288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oboto Slab"/>
              <a:buChar char="★"/>
            </a:pPr>
            <a:r>
              <a:rPr lang="en-US" sz="22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Polynomial Regression</a:t>
            </a:r>
            <a:endParaRPr sz="2200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281" name="Google Shape;281;g110466c95e2_8_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6262" y="3234400"/>
            <a:ext cx="697500" cy="69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g110466c95e2_8_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97650" y="1464750"/>
            <a:ext cx="868675" cy="86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30603d0fab_0_73"/>
          <p:cNvSpPr/>
          <p:nvPr/>
        </p:nvSpPr>
        <p:spPr>
          <a:xfrm>
            <a:off x="0" y="6723529"/>
            <a:ext cx="12192000" cy="147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8" name="Google Shape;288;g130603d0fab_0_73"/>
          <p:cNvCxnSpPr/>
          <p:nvPr/>
        </p:nvCxnSpPr>
        <p:spPr>
          <a:xfrm>
            <a:off x="3984171" y="945197"/>
            <a:ext cx="4058700" cy="0"/>
          </a:xfrm>
          <a:prstGeom prst="straightConnector1">
            <a:avLst/>
          </a:prstGeom>
          <a:noFill/>
          <a:ln cap="flat" cmpd="sng" w="28575">
            <a:solidFill>
              <a:srgbClr val="0081A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89" name="Google Shape;289;g130603d0fab_0_73"/>
          <p:cNvSpPr/>
          <p:nvPr/>
        </p:nvSpPr>
        <p:spPr>
          <a:xfrm>
            <a:off x="11436822" y="324793"/>
            <a:ext cx="477300" cy="328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38100">
            <a:solidFill>
              <a:srgbClr val="D5DBE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g130603d0fab_0_73"/>
          <p:cNvSpPr txBox="1"/>
          <p:nvPr/>
        </p:nvSpPr>
        <p:spPr>
          <a:xfrm>
            <a:off x="11409747" y="306325"/>
            <a:ext cx="47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n-US" sz="1500">
                <a:solidFill>
                  <a:srgbClr val="003A5F"/>
                </a:solidFill>
                <a:latin typeface="Roboto Slab"/>
                <a:ea typeface="Roboto Slab"/>
                <a:cs typeface="Roboto Slab"/>
                <a:sym typeface="Roboto Slab"/>
              </a:rPr>
              <a:t>16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g130603d0fab_0_73"/>
          <p:cNvSpPr txBox="1"/>
          <p:nvPr/>
        </p:nvSpPr>
        <p:spPr>
          <a:xfrm>
            <a:off x="838200" y="300955"/>
            <a:ext cx="10515600" cy="697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swald"/>
              <a:buNone/>
            </a:pPr>
            <a:r>
              <a:rPr lang="en-US" sz="36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Project Deliverables</a:t>
            </a:r>
            <a:endParaRPr sz="36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92" name="Google Shape;292;g130603d0fab_0_73"/>
          <p:cNvSpPr txBox="1"/>
          <p:nvPr/>
        </p:nvSpPr>
        <p:spPr>
          <a:xfrm>
            <a:off x="894025" y="1904952"/>
            <a:ext cx="10806300" cy="22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828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After evaluating LSTM, Polynomial Regression and SVM, it is evident that LSTM gives the best performance among the three algorithms . </a:t>
            </a:r>
            <a:endParaRPr sz="2000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9144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The </a:t>
            </a:r>
            <a:r>
              <a:rPr b="1" lang="en-US" sz="2000">
                <a:solidFill>
                  <a:srgbClr val="FF0000"/>
                </a:solidFill>
                <a:latin typeface="Roboto Slab"/>
                <a:ea typeface="Roboto Slab"/>
                <a:cs typeface="Roboto Slab"/>
                <a:sym typeface="Roboto Slab"/>
              </a:rPr>
              <a:t>LSTM</a:t>
            </a:r>
            <a:r>
              <a:rPr b="1" lang="en-US" sz="20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 algorithm will be chosen for predicting stock trend in the project.</a:t>
            </a:r>
            <a:endParaRPr b="1" sz="2000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137160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293" name="Google Shape;293;g130603d0fab_0_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52675" y="1725125"/>
            <a:ext cx="942125" cy="94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31521c31a7_6_0"/>
          <p:cNvSpPr/>
          <p:nvPr/>
        </p:nvSpPr>
        <p:spPr>
          <a:xfrm>
            <a:off x="0" y="6723529"/>
            <a:ext cx="12192000" cy="147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9" name="Google Shape;299;g131521c31a7_6_0"/>
          <p:cNvCxnSpPr/>
          <p:nvPr/>
        </p:nvCxnSpPr>
        <p:spPr>
          <a:xfrm>
            <a:off x="3984171" y="945197"/>
            <a:ext cx="4058700" cy="0"/>
          </a:xfrm>
          <a:prstGeom prst="straightConnector1">
            <a:avLst/>
          </a:prstGeom>
          <a:noFill/>
          <a:ln cap="flat" cmpd="sng" w="28575">
            <a:solidFill>
              <a:srgbClr val="0081A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00" name="Google Shape;300;g131521c31a7_6_0"/>
          <p:cNvSpPr/>
          <p:nvPr/>
        </p:nvSpPr>
        <p:spPr>
          <a:xfrm>
            <a:off x="11436822" y="324793"/>
            <a:ext cx="477300" cy="328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38100">
            <a:solidFill>
              <a:srgbClr val="D5DBE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g131521c31a7_6_0"/>
          <p:cNvSpPr txBox="1"/>
          <p:nvPr/>
        </p:nvSpPr>
        <p:spPr>
          <a:xfrm>
            <a:off x="11409747" y="306325"/>
            <a:ext cx="47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n-US" sz="1500">
                <a:solidFill>
                  <a:srgbClr val="003A5F"/>
                </a:solidFill>
                <a:latin typeface="Roboto Slab"/>
                <a:ea typeface="Roboto Slab"/>
                <a:cs typeface="Roboto Slab"/>
                <a:sym typeface="Roboto Slab"/>
              </a:rPr>
              <a:t>17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g131521c31a7_6_0"/>
          <p:cNvSpPr txBox="1"/>
          <p:nvPr/>
        </p:nvSpPr>
        <p:spPr>
          <a:xfrm>
            <a:off x="838200" y="300955"/>
            <a:ext cx="10515600" cy="697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swald"/>
              <a:buNone/>
            </a:pPr>
            <a:r>
              <a:rPr lang="en-US" sz="36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LSTM Process </a:t>
            </a:r>
            <a:endParaRPr sz="36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03" name="Google Shape;303;g131521c31a7_6_0"/>
          <p:cNvSpPr txBox="1"/>
          <p:nvPr/>
        </p:nvSpPr>
        <p:spPr>
          <a:xfrm>
            <a:off x="1105050" y="3473225"/>
            <a:ext cx="828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latin typeface="Roboto Slab"/>
                <a:ea typeface="Roboto Slab"/>
                <a:cs typeface="Roboto Slab"/>
                <a:sym typeface="Roboto Slab"/>
              </a:rPr>
              <a:t>Data</a:t>
            </a:r>
            <a:endParaRPr b="1" sz="2200">
              <a:latin typeface="Roboto Slab"/>
              <a:ea typeface="Roboto Slab"/>
              <a:cs typeface="Roboto Slab"/>
              <a:sym typeface="Roboto Slab"/>
            </a:endParaRPr>
          </a:p>
        </p:txBody>
      </p:sp>
      <p:cxnSp>
        <p:nvCxnSpPr>
          <p:cNvPr id="304" name="Google Shape;304;g131521c31a7_6_0"/>
          <p:cNvCxnSpPr/>
          <p:nvPr/>
        </p:nvCxnSpPr>
        <p:spPr>
          <a:xfrm>
            <a:off x="2536950" y="2738425"/>
            <a:ext cx="7161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5" name="Google Shape;305;g131521c31a7_6_0"/>
          <p:cNvSpPr txBox="1"/>
          <p:nvPr/>
        </p:nvSpPr>
        <p:spPr>
          <a:xfrm>
            <a:off x="3799333" y="3473225"/>
            <a:ext cx="1373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latin typeface="Roboto Slab"/>
                <a:ea typeface="Roboto Slab"/>
                <a:cs typeface="Roboto Slab"/>
                <a:sym typeface="Roboto Slab"/>
              </a:rPr>
              <a:t>Training</a:t>
            </a:r>
            <a:endParaRPr b="1" sz="2200">
              <a:latin typeface="Roboto Slab"/>
              <a:ea typeface="Roboto Slab"/>
              <a:cs typeface="Roboto Slab"/>
              <a:sym typeface="Roboto Slab"/>
            </a:endParaRPr>
          </a:p>
        </p:txBody>
      </p:sp>
      <p:cxnSp>
        <p:nvCxnSpPr>
          <p:cNvPr id="306" name="Google Shape;306;g131521c31a7_6_0"/>
          <p:cNvCxnSpPr/>
          <p:nvPr/>
        </p:nvCxnSpPr>
        <p:spPr>
          <a:xfrm>
            <a:off x="5505325" y="2738425"/>
            <a:ext cx="7161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7" name="Google Shape;307;g131521c31a7_6_0"/>
          <p:cNvSpPr txBox="1"/>
          <p:nvPr/>
        </p:nvSpPr>
        <p:spPr>
          <a:xfrm>
            <a:off x="6908801" y="3473225"/>
            <a:ext cx="1242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latin typeface="Roboto Slab"/>
                <a:ea typeface="Roboto Slab"/>
                <a:cs typeface="Roboto Slab"/>
                <a:sym typeface="Roboto Slab"/>
              </a:rPr>
              <a:t>Model</a:t>
            </a:r>
            <a:endParaRPr b="1" sz="2200">
              <a:latin typeface="Roboto Slab"/>
              <a:ea typeface="Roboto Slab"/>
              <a:cs typeface="Roboto Slab"/>
              <a:sym typeface="Roboto Slab"/>
            </a:endParaRPr>
          </a:p>
        </p:txBody>
      </p:sp>
      <p:cxnSp>
        <p:nvCxnSpPr>
          <p:cNvPr id="308" name="Google Shape;308;g131521c31a7_6_0"/>
          <p:cNvCxnSpPr/>
          <p:nvPr/>
        </p:nvCxnSpPr>
        <p:spPr>
          <a:xfrm>
            <a:off x="8687850" y="2739213"/>
            <a:ext cx="7161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9" name="Google Shape;309;g131521c31a7_6_0"/>
          <p:cNvSpPr txBox="1"/>
          <p:nvPr/>
        </p:nvSpPr>
        <p:spPr>
          <a:xfrm>
            <a:off x="9886906" y="3473225"/>
            <a:ext cx="1794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latin typeface="Roboto Slab"/>
                <a:ea typeface="Roboto Slab"/>
                <a:cs typeface="Roboto Slab"/>
                <a:sym typeface="Roboto Slab"/>
              </a:rPr>
              <a:t>Prediction</a:t>
            </a:r>
            <a:endParaRPr b="1" sz="2200">
              <a:latin typeface="Roboto Slab"/>
              <a:ea typeface="Roboto Slab"/>
              <a:cs typeface="Roboto Slab"/>
              <a:sym typeface="Roboto Slab"/>
            </a:endParaRPr>
          </a:p>
        </p:txBody>
      </p:sp>
      <p:cxnSp>
        <p:nvCxnSpPr>
          <p:cNvPr id="310" name="Google Shape;310;g131521c31a7_6_0"/>
          <p:cNvCxnSpPr>
            <a:stCxn id="309" idx="2"/>
            <a:endCxn id="303" idx="2"/>
          </p:cNvCxnSpPr>
          <p:nvPr/>
        </p:nvCxnSpPr>
        <p:spPr>
          <a:xfrm rot="5400000">
            <a:off x="6151606" y="-635575"/>
            <a:ext cx="600" cy="9264600"/>
          </a:xfrm>
          <a:prstGeom prst="bentConnector3">
            <a:avLst>
              <a:gd fmla="val 396875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pic>
        <p:nvPicPr>
          <p:cNvPr id="311" name="Google Shape;311;g131521c31a7_6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5038" y="2339288"/>
            <a:ext cx="972837" cy="972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g131521c31a7_6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59425" y="2250226"/>
            <a:ext cx="1150975" cy="115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g131521c31a7_6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79150" y="2250226"/>
            <a:ext cx="1150975" cy="115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g131521c31a7_6_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010700" y="2183987"/>
            <a:ext cx="1110476" cy="1110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31521c31a7_6_22"/>
          <p:cNvSpPr/>
          <p:nvPr/>
        </p:nvSpPr>
        <p:spPr>
          <a:xfrm>
            <a:off x="0" y="6723529"/>
            <a:ext cx="12192000" cy="147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0" name="Google Shape;320;g131521c31a7_6_22"/>
          <p:cNvCxnSpPr/>
          <p:nvPr/>
        </p:nvCxnSpPr>
        <p:spPr>
          <a:xfrm>
            <a:off x="3984171" y="945197"/>
            <a:ext cx="4058700" cy="0"/>
          </a:xfrm>
          <a:prstGeom prst="straightConnector1">
            <a:avLst/>
          </a:prstGeom>
          <a:noFill/>
          <a:ln cap="flat" cmpd="sng" w="28575">
            <a:solidFill>
              <a:srgbClr val="0081A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21" name="Google Shape;321;g131521c31a7_6_22"/>
          <p:cNvSpPr/>
          <p:nvPr/>
        </p:nvSpPr>
        <p:spPr>
          <a:xfrm>
            <a:off x="11436822" y="324793"/>
            <a:ext cx="477300" cy="328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38100">
            <a:solidFill>
              <a:srgbClr val="D5DBE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g131521c31a7_6_22"/>
          <p:cNvSpPr txBox="1"/>
          <p:nvPr/>
        </p:nvSpPr>
        <p:spPr>
          <a:xfrm>
            <a:off x="11409747" y="306325"/>
            <a:ext cx="47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n-US" sz="1500">
                <a:solidFill>
                  <a:srgbClr val="003A5F"/>
                </a:solidFill>
                <a:latin typeface="Roboto Slab"/>
                <a:ea typeface="Roboto Slab"/>
                <a:cs typeface="Roboto Slab"/>
                <a:sym typeface="Roboto Slab"/>
              </a:rPr>
              <a:t>18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g131521c31a7_6_22"/>
          <p:cNvSpPr txBox="1"/>
          <p:nvPr/>
        </p:nvSpPr>
        <p:spPr>
          <a:xfrm>
            <a:off x="838200" y="300955"/>
            <a:ext cx="10515600" cy="697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swald"/>
              <a:buNone/>
            </a:pPr>
            <a:r>
              <a:rPr lang="en-US" sz="36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LSTM Challenges </a:t>
            </a:r>
            <a:endParaRPr sz="36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24" name="Google Shape;324;g131521c31a7_6_22"/>
          <p:cNvSpPr txBox="1"/>
          <p:nvPr/>
        </p:nvSpPr>
        <p:spPr>
          <a:xfrm>
            <a:off x="2854254" y="4574125"/>
            <a:ext cx="2244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latin typeface="Roboto Slab"/>
                <a:ea typeface="Roboto Slab"/>
                <a:cs typeface="Roboto Slab"/>
                <a:sym typeface="Roboto Slab"/>
              </a:rPr>
              <a:t>Parameters</a:t>
            </a:r>
            <a:endParaRPr b="1"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g131521c31a7_6_22"/>
          <p:cNvSpPr txBox="1"/>
          <p:nvPr/>
        </p:nvSpPr>
        <p:spPr>
          <a:xfrm>
            <a:off x="7072388" y="4512475"/>
            <a:ext cx="2623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latin typeface="Roboto Slab"/>
                <a:ea typeface="Roboto Slab"/>
                <a:cs typeface="Roboto Slab"/>
                <a:sym typeface="Roboto Slab"/>
              </a:rPr>
              <a:t>Collect</a:t>
            </a:r>
            <a:r>
              <a:rPr b="1" lang="en-US" sz="3000">
                <a:latin typeface="Roboto Slab"/>
                <a:ea typeface="Roboto Slab"/>
                <a:cs typeface="Roboto Slab"/>
                <a:sym typeface="Roboto Slab"/>
              </a:rPr>
              <a:t> “</a:t>
            </a:r>
            <a:r>
              <a:rPr b="1" lang="en-US" sz="2200">
                <a:latin typeface="Roboto Slab"/>
                <a:ea typeface="Roboto Slab"/>
                <a:cs typeface="Roboto Slab"/>
                <a:sym typeface="Roboto Slab"/>
              </a:rPr>
              <a:t>garbage</a:t>
            </a:r>
            <a:r>
              <a:rPr b="1" lang="en-US" sz="3000">
                <a:latin typeface="Roboto Slab"/>
                <a:ea typeface="Roboto Slab"/>
                <a:cs typeface="Roboto Slab"/>
                <a:sym typeface="Roboto Slab"/>
              </a:rPr>
              <a:t>”</a:t>
            </a:r>
            <a:endParaRPr b="1" sz="3000"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326" name="Google Shape;326;g131521c31a7_6_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22638" y="2155675"/>
            <a:ext cx="2123276" cy="212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g131521c31a7_6_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88463" y="2155678"/>
            <a:ext cx="2123276" cy="21232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/>
          <p:nvPr/>
        </p:nvSpPr>
        <p:spPr>
          <a:xfrm>
            <a:off x="3597291" y="304162"/>
            <a:ext cx="5139658" cy="6976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3600"/>
              <a:buFont typeface="Oswald"/>
              <a:buNone/>
            </a:pPr>
            <a:r>
              <a:rPr b="0" i="0" lang="en-US" sz="3600" u="none" cap="none" strike="noStrike">
                <a:solidFill>
                  <a:srgbClr val="44546A"/>
                </a:solidFill>
                <a:latin typeface="Oswald"/>
                <a:ea typeface="Oswald"/>
                <a:cs typeface="Oswald"/>
                <a:sym typeface="Oswald"/>
              </a:rPr>
              <a:t>Table of Contents</a:t>
            </a:r>
            <a:endParaRPr b="0" i="0" sz="6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11436822" y="324793"/>
            <a:ext cx="477272" cy="328187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38100">
            <a:solidFill>
              <a:srgbClr val="D5DBE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/>
          <p:nvPr/>
        </p:nvSpPr>
        <p:spPr>
          <a:xfrm>
            <a:off x="0" y="6710082"/>
            <a:ext cx="12192000" cy="14791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2"/>
          <p:cNvSpPr txBox="1"/>
          <p:nvPr>
            <p:ph idx="12" type="sldNum"/>
          </p:nvPr>
        </p:nvSpPr>
        <p:spPr>
          <a:xfrm>
            <a:off x="11562138" y="306323"/>
            <a:ext cx="2266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b="1" lang="en-US" sz="1500">
                <a:solidFill>
                  <a:srgbClr val="003A5F"/>
                </a:solidFill>
                <a:latin typeface="Roboto Slab"/>
                <a:ea typeface="Roboto Slab"/>
                <a:cs typeface="Roboto Slab"/>
                <a:sym typeface="Roboto Slab"/>
              </a:rPr>
              <a:t>1</a:t>
            </a:r>
            <a:endParaRPr/>
          </a:p>
        </p:txBody>
      </p:sp>
      <p:cxnSp>
        <p:nvCxnSpPr>
          <p:cNvPr id="102" name="Google Shape;102;p2"/>
          <p:cNvCxnSpPr/>
          <p:nvPr/>
        </p:nvCxnSpPr>
        <p:spPr>
          <a:xfrm>
            <a:off x="4066591" y="1016577"/>
            <a:ext cx="4058817" cy="0"/>
          </a:xfrm>
          <a:prstGeom prst="straightConnector1">
            <a:avLst/>
          </a:prstGeom>
          <a:noFill/>
          <a:ln cap="flat" cmpd="sng" w="28575">
            <a:solidFill>
              <a:srgbClr val="0081AB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03" name="Google Shape;103;p2"/>
          <p:cNvGrpSpPr/>
          <p:nvPr/>
        </p:nvGrpSpPr>
        <p:grpSpPr>
          <a:xfrm>
            <a:off x="1715554" y="3991666"/>
            <a:ext cx="788451" cy="705945"/>
            <a:chOff x="3760631" y="2078243"/>
            <a:chExt cx="989398" cy="988719"/>
          </a:xfrm>
        </p:grpSpPr>
        <p:sp>
          <p:nvSpPr>
            <p:cNvPr id="104" name="Google Shape;104;p2"/>
            <p:cNvSpPr/>
            <p:nvPr/>
          </p:nvSpPr>
          <p:spPr>
            <a:xfrm>
              <a:off x="3760631" y="2204162"/>
              <a:ext cx="875700" cy="862800"/>
            </a:xfrm>
            <a:prstGeom prst="rect">
              <a:avLst/>
            </a:prstGeom>
            <a:solidFill>
              <a:schemeClr val="accent4">
                <a:alpha val="69019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3874329" y="2078243"/>
              <a:ext cx="875700" cy="862800"/>
            </a:xfrm>
            <a:prstGeom prst="rect">
              <a:avLst/>
            </a:prstGeom>
            <a:solidFill>
              <a:schemeClr val="accent4">
                <a:alpha val="69019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3815660" y="2134967"/>
              <a:ext cx="877500" cy="8775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7" name="Google Shape;107;p2"/>
          <p:cNvSpPr txBox="1"/>
          <p:nvPr/>
        </p:nvSpPr>
        <p:spPr>
          <a:xfrm>
            <a:off x="6106249" y="2788234"/>
            <a:ext cx="40587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6C8D26"/>
                </a:solidFill>
                <a:latin typeface="Roboto Slab"/>
                <a:ea typeface="Roboto Slab"/>
                <a:cs typeface="Roboto Slab"/>
                <a:sym typeface="Roboto Slab"/>
              </a:rPr>
              <a:t>Ob</a:t>
            </a:r>
            <a:r>
              <a:rPr b="1" lang="en-US" sz="2000">
                <a:solidFill>
                  <a:srgbClr val="6C8D26"/>
                </a:solidFill>
                <a:latin typeface="Roboto Slab"/>
                <a:ea typeface="Roboto Slab"/>
                <a:cs typeface="Roboto Slab"/>
                <a:sym typeface="Roboto Slab"/>
              </a:rPr>
              <a:t>jectives</a:t>
            </a:r>
            <a:endParaRPr b="1" i="0" sz="2000" u="none" cap="none" strike="noStrike">
              <a:solidFill>
                <a:srgbClr val="6C8D26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08" name="Google Shape;108;p2"/>
          <p:cNvSpPr txBox="1"/>
          <p:nvPr/>
        </p:nvSpPr>
        <p:spPr>
          <a:xfrm>
            <a:off x="3354450" y="2788225"/>
            <a:ext cx="11871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C8D26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6C8D26"/>
                </a:solidFill>
                <a:latin typeface="Roboto Slab"/>
                <a:ea typeface="Roboto Slab"/>
                <a:cs typeface="Roboto Slab"/>
                <a:sym typeface="Roboto Slab"/>
              </a:rPr>
              <a:t>Context</a:t>
            </a:r>
            <a:endParaRPr b="1" i="0" sz="2000" u="none" cap="none" strike="noStrike">
              <a:solidFill>
                <a:srgbClr val="6C8D26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09" name="Google Shape;109;p2"/>
          <p:cNvSpPr txBox="1"/>
          <p:nvPr/>
        </p:nvSpPr>
        <p:spPr>
          <a:xfrm>
            <a:off x="4357645" y="4957603"/>
            <a:ext cx="35688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C8D26"/>
              </a:buClr>
              <a:buSzPts val="2000"/>
              <a:buFont typeface="Arial"/>
              <a:buNone/>
            </a:pPr>
            <a:r>
              <a:rPr b="1" lang="en-US" sz="2000">
                <a:solidFill>
                  <a:srgbClr val="6C8D26"/>
                </a:solidFill>
                <a:latin typeface="Roboto Slab"/>
                <a:ea typeface="Roboto Slab"/>
                <a:cs typeface="Roboto Slab"/>
                <a:sym typeface="Roboto Slab"/>
              </a:rPr>
              <a:t>Project Deliverables</a:t>
            </a:r>
            <a:endParaRPr b="1" i="0" sz="2000" u="none" cap="none" strike="noStrike">
              <a:solidFill>
                <a:srgbClr val="6C8D26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10" name="Google Shape;110;p2"/>
          <p:cNvSpPr txBox="1"/>
          <p:nvPr/>
        </p:nvSpPr>
        <p:spPr>
          <a:xfrm>
            <a:off x="770578" y="4910540"/>
            <a:ext cx="26784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C8D26"/>
              </a:buClr>
              <a:buSzPts val="2000"/>
              <a:buFont typeface="Arial"/>
              <a:buNone/>
            </a:pPr>
            <a:r>
              <a:rPr b="1" lang="en-US" sz="2000">
                <a:solidFill>
                  <a:srgbClr val="6C8D26"/>
                </a:solidFill>
                <a:latin typeface="Roboto Slab"/>
                <a:ea typeface="Roboto Slab"/>
                <a:cs typeface="Roboto Slab"/>
                <a:sym typeface="Roboto Slab"/>
              </a:rPr>
              <a:t>Project Management</a:t>
            </a:r>
            <a:endParaRPr b="1" i="0" sz="2000" u="none" cap="none" strike="noStrike">
              <a:solidFill>
                <a:srgbClr val="6C8D26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11" name="Google Shape;111;p2"/>
          <p:cNvSpPr txBox="1"/>
          <p:nvPr/>
        </p:nvSpPr>
        <p:spPr>
          <a:xfrm>
            <a:off x="3947898" y="1984879"/>
            <a:ext cx="394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" name="Google Shape;112;p2"/>
          <p:cNvGrpSpPr/>
          <p:nvPr/>
        </p:nvGrpSpPr>
        <p:grpSpPr>
          <a:xfrm>
            <a:off x="3553752" y="1793550"/>
            <a:ext cx="788451" cy="705945"/>
            <a:chOff x="3760631" y="2078243"/>
            <a:chExt cx="989398" cy="988719"/>
          </a:xfrm>
        </p:grpSpPr>
        <p:sp>
          <p:nvSpPr>
            <p:cNvPr id="113" name="Google Shape;113;p2"/>
            <p:cNvSpPr/>
            <p:nvPr/>
          </p:nvSpPr>
          <p:spPr>
            <a:xfrm>
              <a:off x="3760631" y="2204162"/>
              <a:ext cx="875700" cy="862800"/>
            </a:xfrm>
            <a:prstGeom prst="rect">
              <a:avLst/>
            </a:prstGeom>
            <a:solidFill>
              <a:schemeClr val="accent4">
                <a:alpha val="69019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3874329" y="2078243"/>
              <a:ext cx="875700" cy="862800"/>
            </a:xfrm>
            <a:prstGeom prst="rect">
              <a:avLst/>
            </a:prstGeom>
            <a:solidFill>
              <a:schemeClr val="accent4">
                <a:alpha val="69019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3815660" y="2134967"/>
              <a:ext cx="877500" cy="8775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6" name="Google Shape;116;p2"/>
          <p:cNvGrpSpPr/>
          <p:nvPr/>
        </p:nvGrpSpPr>
        <p:grpSpPr>
          <a:xfrm>
            <a:off x="7741371" y="1701556"/>
            <a:ext cx="788451" cy="705945"/>
            <a:chOff x="3760631" y="2078243"/>
            <a:chExt cx="989398" cy="988719"/>
          </a:xfrm>
        </p:grpSpPr>
        <p:sp>
          <p:nvSpPr>
            <p:cNvPr id="117" name="Google Shape;117;p2"/>
            <p:cNvSpPr/>
            <p:nvPr/>
          </p:nvSpPr>
          <p:spPr>
            <a:xfrm>
              <a:off x="3760631" y="2204162"/>
              <a:ext cx="875700" cy="862800"/>
            </a:xfrm>
            <a:prstGeom prst="rect">
              <a:avLst/>
            </a:prstGeom>
            <a:solidFill>
              <a:schemeClr val="accent4">
                <a:alpha val="69019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3874329" y="2078243"/>
              <a:ext cx="875700" cy="862800"/>
            </a:xfrm>
            <a:prstGeom prst="rect">
              <a:avLst/>
            </a:prstGeom>
            <a:solidFill>
              <a:schemeClr val="accent4">
                <a:alpha val="69019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3815660" y="2134967"/>
              <a:ext cx="877500" cy="8775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1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0" name="Google Shape;120;p2"/>
          <p:cNvGrpSpPr/>
          <p:nvPr/>
        </p:nvGrpSpPr>
        <p:grpSpPr>
          <a:xfrm>
            <a:off x="5747826" y="3991670"/>
            <a:ext cx="788451" cy="705945"/>
            <a:chOff x="3760631" y="2078243"/>
            <a:chExt cx="989398" cy="988719"/>
          </a:xfrm>
        </p:grpSpPr>
        <p:sp>
          <p:nvSpPr>
            <p:cNvPr id="121" name="Google Shape;121;p2"/>
            <p:cNvSpPr/>
            <p:nvPr/>
          </p:nvSpPr>
          <p:spPr>
            <a:xfrm>
              <a:off x="3760631" y="2204162"/>
              <a:ext cx="875700" cy="862800"/>
            </a:xfrm>
            <a:prstGeom prst="rect">
              <a:avLst/>
            </a:prstGeom>
            <a:solidFill>
              <a:schemeClr val="accent4">
                <a:alpha val="69019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3874329" y="2078243"/>
              <a:ext cx="875700" cy="862800"/>
            </a:xfrm>
            <a:prstGeom prst="rect">
              <a:avLst/>
            </a:prstGeom>
            <a:solidFill>
              <a:schemeClr val="accent4">
                <a:alpha val="69019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3815660" y="2134967"/>
              <a:ext cx="877500" cy="8775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4" name="Google Shape;124;p2"/>
          <p:cNvSpPr txBox="1"/>
          <p:nvPr/>
        </p:nvSpPr>
        <p:spPr>
          <a:xfrm>
            <a:off x="7634545" y="4957603"/>
            <a:ext cx="35688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C8D26"/>
              </a:buClr>
              <a:buSzPts val="2000"/>
              <a:buFont typeface="Arial"/>
              <a:buNone/>
            </a:pPr>
            <a:r>
              <a:rPr b="1" lang="en-US" sz="2000">
                <a:solidFill>
                  <a:srgbClr val="6C8D26"/>
                </a:solidFill>
                <a:latin typeface="Roboto Slab"/>
                <a:ea typeface="Roboto Slab"/>
                <a:cs typeface="Roboto Slab"/>
                <a:sym typeface="Roboto Slab"/>
              </a:rPr>
              <a:t>Evaluation</a:t>
            </a:r>
            <a:endParaRPr b="1" i="0" sz="2000" u="none" cap="none" strike="noStrike">
              <a:solidFill>
                <a:srgbClr val="6C8D26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grpSp>
        <p:nvGrpSpPr>
          <p:cNvPr id="125" name="Google Shape;125;p2"/>
          <p:cNvGrpSpPr/>
          <p:nvPr/>
        </p:nvGrpSpPr>
        <p:grpSpPr>
          <a:xfrm>
            <a:off x="9024726" y="3991670"/>
            <a:ext cx="788451" cy="705945"/>
            <a:chOff x="3760631" y="2078243"/>
            <a:chExt cx="989398" cy="988719"/>
          </a:xfrm>
        </p:grpSpPr>
        <p:sp>
          <p:nvSpPr>
            <p:cNvPr id="126" name="Google Shape;126;p2"/>
            <p:cNvSpPr/>
            <p:nvPr/>
          </p:nvSpPr>
          <p:spPr>
            <a:xfrm>
              <a:off x="3760631" y="2204162"/>
              <a:ext cx="875700" cy="862800"/>
            </a:xfrm>
            <a:prstGeom prst="rect">
              <a:avLst/>
            </a:prstGeom>
            <a:solidFill>
              <a:schemeClr val="accent4">
                <a:alpha val="6902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3874329" y="2078243"/>
              <a:ext cx="875700" cy="862800"/>
            </a:xfrm>
            <a:prstGeom prst="rect">
              <a:avLst/>
            </a:prstGeom>
            <a:solidFill>
              <a:schemeClr val="accent4">
                <a:alpha val="6902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3815660" y="2134967"/>
              <a:ext cx="877500" cy="8775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Arial"/>
                <a:buNone/>
              </a:pPr>
              <a:r>
                <a:rPr b="1" lang="en-US" sz="2400">
                  <a:solidFill>
                    <a:srgbClr val="FFFFFF"/>
                  </a:solidFill>
                </a:rPr>
                <a:t>5</a:t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2ee3f2c436_7_26"/>
          <p:cNvSpPr/>
          <p:nvPr/>
        </p:nvSpPr>
        <p:spPr>
          <a:xfrm>
            <a:off x="0" y="6723529"/>
            <a:ext cx="12192000" cy="147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3" name="Google Shape;333;g12ee3f2c436_7_26"/>
          <p:cNvCxnSpPr/>
          <p:nvPr/>
        </p:nvCxnSpPr>
        <p:spPr>
          <a:xfrm>
            <a:off x="3984171" y="945197"/>
            <a:ext cx="4058700" cy="0"/>
          </a:xfrm>
          <a:prstGeom prst="straightConnector1">
            <a:avLst/>
          </a:prstGeom>
          <a:noFill/>
          <a:ln cap="flat" cmpd="sng" w="28575">
            <a:solidFill>
              <a:srgbClr val="0081A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34" name="Google Shape;334;g12ee3f2c436_7_26"/>
          <p:cNvSpPr/>
          <p:nvPr/>
        </p:nvSpPr>
        <p:spPr>
          <a:xfrm>
            <a:off x="11436822" y="324793"/>
            <a:ext cx="477300" cy="328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38100">
            <a:solidFill>
              <a:srgbClr val="D5DBE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g12ee3f2c436_7_26"/>
          <p:cNvSpPr txBox="1"/>
          <p:nvPr/>
        </p:nvSpPr>
        <p:spPr>
          <a:xfrm>
            <a:off x="11409747" y="306325"/>
            <a:ext cx="47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n-US" sz="1500">
                <a:solidFill>
                  <a:srgbClr val="003A5F"/>
                </a:solidFill>
                <a:latin typeface="Roboto Slab"/>
                <a:ea typeface="Roboto Slab"/>
                <a:cs typeface="Roboto Slab"/>
                <a:sym typeface="Roboto Slab"/>
              </a:rPr>
              <a:t>18</a:t>
            </a:r>
            <a:endParaRPr b="1" sz="1500">
              <a:solidFill>
                <a:srgbClr val="003A5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36" name="Google Shape;336;g12ee3f2c436_7_26"/>
          <p:cNvSpPr txBox="1"/>
          <p:nvPr/>
        </p:nvSpPr>
        <p:spPr>
          <a:xfrm>
            <a:off x="838200" y="300955"/>
            <a:ext cx="10515600" cy="697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swald"/>
              <a:buNone/>
            </a:pPr>
            <a:r>
              <a:rPr lang="en-US" sz="36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Project Deliverables</a:t>
            </a:r>
            <a:endParaRPr sz="36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337" name="Google Shape;337;g12ee3f2c436_7_26"/>
          <p:cNvPicPr preferRelativeResize="0"/>
          <p:nvPr/>
        </p:nvPicPr>
        <p:blipFill rotWithShape="1">
          <a:blip r:embed="rId4">
            <a:alphaModFix/>
          </a:blip>
          <a:srcRect b="0" l="0" r="0" t="7132"/>
          <a:stretch/>
        </p:blipFill>
        <p:spPr>
          <a:xfrm>
            <a:off x="622625" y="1866012"/>
            <a:ext cx="10946777" cy="3967788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g12ee3f2c436_7_26"/>
          <p:cNvSpPr txBox="1"/>
          <p:nvPr/>
        </p:nvSpPr>
        <p:spPr>
          <a:xfrm>
            <a:off x="3777925" y="5918150"/>
            <a:ext cx="4392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Roboto Slab"/>
                <a:ea typeface="Roboto Slab"/>
                <a:cs typeface="Roboto Slab"/>
                <a:sym typeface="Roboto Slab"/>
              </a:rPr>
              <a:t>ACB Stock Prices</a:t>
            </a:r>
            <a:endParaRPr sz="2200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2ee3f2c436_7_52"/>
          <p:cNvSpPr/>
          <p:nvPr/>
        </p:nvSpPr>
        <p:spPr>
          <a:xfrm>
            <a:off x="0" y="6723529"/>
            <a:ext cx="12192000" cy="147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4" name="Google Shape;344;g12ee3f2c436_7_52"/>
          <p:cNvCxnSpPr/>
          <p:nvPr/>
        </p:nvCxnSpPr>
        <p:spPr>
          <a:xfrm>
            <a:off x="3984171" y="945197"/>
            <a:ext cx="4058700" cy="0"/>
          </a:xfrm>
          <a:prstGeom prst="straightConnector1">
            <a:avLst/>
          </a:prstGeom>
          <a:noFill/>
          <a:ln cap="flat" cmpd="sng" w="28575">
            <a:solidFill>
              <a:srgbClr val="0081A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45" name="Google Shape;345;g12ee3f2c436_7_52"/>
          <p:cNvSpPr/>
          <p:nvPr/>
        </p:nvSpPr>
        <p:spPr>
          <a:xfrm>
            <a:off x="11436822" y="324793"/>
            <a:ext cx="477300" cy="328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38100">
            <a:solidFill>
              <a:srgbClr val="D5DBE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g12ee3f2c436_7_52"/>
          <p:cNvSpPr txBox="1"/>
          <p:nvPr/>
        </p:nvSpPr>
        <p:spPr>
          <a:xfrm>
            <a:off x="11409747" y="306325"/>
            <a:ext cx="47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n-US" sz="1500">
                <a:solidFill>
                  <a:srgbClr val="003A5F"/>
                </a:solidFill>
                <a:latin typeface="Roboto Slab"/>
                <a:ea typeface="Roboto Slab"/>
                <a:cs typeface="Roboto Slab"/>
                <a:sym typeface="Roboto Slab"/>
              </a:rPr>
              <a:t>19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g12ee3f2c436_7_52"/>
          <p:cNvSpPr txBox="1"/>
          <p:nvPr/>
        </p:nvSpPr>
        <p:spPr>
          <a:xfrm>
            <a:off x="838200" y="300955"/>
            <a:ext cx="10515600" cy="697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swald"/>
              <a:buNone/>
            </a:pPr>
            <a:r>
              <a:rPr lang="en-US" sz="36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Project Deliverables</a:t>
            </a:r>
            <a:endParaRPr sz="36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348" name="Google Shape;348;g12ee3f2c436_7_52"/>
          <p:cNvPicPr preferRelativeResize="0"/>
          <p:nvPr/>
        </p:nvPicPr>
        <p:blipFill rotWithShape="1">
          <a:blip r:embed="rId4">
            <a:alphaModFix/>
          </a:blip>
          <a:srcRect b="0" l="0" r="0" t="6129"/>
          <a:stretch/>
        </p:blipFill>
        <p:spPr>
          <a:xfrm>
            <a:off x="678125" y="1620913"/>
            <a:ext cx="10835752" cy="3969213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g12ee3f2c436_7_52"/>
          <p:cNvSpPr txBox="1"/>
          <p:nvPr/>
        </p:nvSpPr>
        <p:spPr>
          <a:xfrm>
            <a:off x="3900000" y="5895213"/>
            <a:ext cx="4392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Roboto Slab"/>
                <a:ea typeface="Roboto Slab"/>
                <a:cs typeface="Roboto Slab"/>
                <a:sym typeface="Roboto Slab"/>
              </a:rPr>
              <a:t>VNM</a:t>
            </a:r>
            <a:r>
              <a:rPr lang="en-US" sz="2200">
                <a:latin typeface="Roboto Slab"/>
                <a:ea typeface="Roboto Slab"/>
                <a:cs typeface="Roboto Slab"/>
                <a:sym typeface="Roboto Slab"/>
              </a:rPr>
              <a:t> Stock Prices</a:t>
            </a:r>
            <a:endParaRPr sz="2200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2ee3f2c436_0_1"/>
          <p:cNvSpPr/>
          <p:nvPr/>
        </p:nvSpPr>
        <p:spPr>
          <a:xfrm>
            <a:off x="0" y="6723529"/>
            <a:ext cx="12192000" cy="147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55" name="Google Shape;355;g12ee3f2c436_0_1"/>
          <p:cNvCxnSpPr/>
          <p:nvPr/>
        </p:nvCxnSpPr>
        <p:spPr>
          <a:xfrm>
            <a:off x="3984171" y="945197"/>
            <a:ext cx="4058700" cy="0"/>
          </a:xfrm>
          <a:prstGeom prst="straightConnector1">
            <a:avLst/>
          </a:prstGeom>
          <a:noFill/>
          <a:ln cap="flat" cmpd="sng" w="28575">
            <a:solidFill>
              <a:srgbClr val="0081A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56" name="Google Shape;356;g12ee3f2c436_0_1"/>
          <p:cNvSpPr/>
          <p:nvPr/>
        </p:nvSpPr>
        <p:spPr>
          <a:xfrm>
            <a:off x="11436822" y="324793"/>
            <a:ext cx="477300" cy="328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38100">
            <a:solidFill>
              <a:srgbClr val="D5DBE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7" name="Google Shape;357;g12ee3f2c436_0_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1900" y="2184813"/>
            <a:ext cx="10967398" cy="3352351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g12ee3f2c436_0_1"/>
          <p:cNvSpPr txBox="1"/>
          <p:nvPr/>
        </p:nvSpPr>
        <p:spPr>
          <a:xfrm>
            <a:off x="11409747" y="306325"/>
            <a:ext cx="47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n-US" sz="1500">
                <a:solidFill>
                  <a:srgbClr val="003A5F"/>
                </a:solidFill>
                <a:latin typeface="Roboto Slab"/>
                <a:ea typeface="Roboto Slab"/>
                <a:cs typeface="Roboto Slab"/>
                <a:sym typeface="Roboto Slab"/>
              </a:rPr>
              <a:t>20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g12ee3f2c436_0_1"/>
          <p:cNvSpPr txBox="1"/>
          <p:nvPr/>
        </p:nvSpPr>
        <p:spPr>
          <a:xfrm>
            <a:off x="838200" y="300955"/>
            <a:ext cx="10515600" cy="697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swald"/>
              <a:buNone/>
            </a:pPr>
            <a:r>
              <a:rPr lang="en-US" sz="36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Project Deliverables</a:t>
            </a:r>
            <a:endParaRPr sz="36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60" name="Google Shape;360;g12ee3f2c436_0_1"/>
          <p:cNvSpPr txBox="1"/>
          <p:nvPr/>
        </p:nvSpPr>
        <p:spPr>
          <a:xfrm>
            <a:off x="997650" y="1508725"/>
            <a:ext cx="1033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8288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Fetch data</a:t>
            </a:r>
            <a:r>
              <a:rPr b="0" i="0" lang="en-US" sz="2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: </a:t>
            </a:r>
            <a:endParaRPr b="0" i="0" sz="2000" u="none" cap="none" strike="noStrike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361" name="Google Shape;361;g12ee3f2c436_0_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98150" y="1252137"/>
            <a:ext cx="913375" cy="91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10ba02ec24_0_2"/>
          <p:cNvSpPr/>
          <p:nvPr/>
        </p:nvSpPr>
        <p:spPr>
          <a:xfrm>
            <a:off x="0" y="6723529"/>
            <a:ext cx="12192000" cy="147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7" name="Google Shape;367;g110ba02ec24_0_2"/>
          <p:cNvCxnSpPr/>
          <p:nvPr/>
        </p:nvCxnSpPr>
        <p:spPr>
          <a:xfrm>
            <a:off x="3984171" y="945197"/>
            <a:ext cx="4058700" cy="0"/>
          </a:xfrm>
          <a:prstGeom prst="straightConnector1">
            <a:avLst/>
          </a:prstGeom>
          <a:noFill/>
          <a:ln cap="flat" cmpd="sng" w="28575">
            <a:solidFill>
              <a:srgbClr val="0081A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68" name="Google Shape;368;g110ba02ec24_0_2"/>
          <p:cNvSpPr/>
          <p:nvPr/>
        </p:nvSpPr>
        <p:spPr>
          <a:xfrm>
            <a:off x="11436822" y="324793"/>
            <a:ext cx="477300" cy="328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38100">
            <a:solidFill>
              <a:srgbClr val="D5DBE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g110ba02ec24_0_2"/>
          <p:cNvSpPr txBox="1"/>
          <p:nvPr/>
        </p:nvSpPr>
        <p:spPr>
          <a:xfrm>
            <a:off x="838200" y="300955"/>
            <a:ext cx="10515600" cy="697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swald"/>
              <a:buNone/>
            </a:pPr>
            <a:r>
              <a:rPr lang="en-US" sz="36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Project Deliverables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g110ba02ec24_0_2"/>
          <p:cNvSpPr txBox="1"/>
          <p:nvPr/>
        </p:nvSpPr>
        <p:spPr>
          <a:xfrm>
            <a:off x="11409747" y="306325"/>
            <a:ext cx="47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n-US" sz="1500">
                <a:solidFill>
                  <a:srgbClr val="003A5F"/>
                </a:solidFill>
                <a:latin typeface="Roboto Slab"/>
                <a:ea typeface="Roboto Slab"/>
                <a:cs typeface="Roboto Slab"/>
                <a:sym typeface="Roboto Slab"/>
              </a:rPr>
              <a:t>21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1" name="Google Shape;371;g110ba02ec24_0_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67725" y="1072900"/>
            <a:ext cx="6491576" cy="5298750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g110ba02ec24_0_2"/>
          <p:cNvSpPr txBox="1"/>
          <p:nvPr/>
        </p:nvSpPr>
        <p:spPr>
          <a:xfrm>
            <a:off x="4578200" y="6273350"/>
            <a:ext cx="5043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Roboto Slab"/>
                <a:ea typeface="Roboto Slab"/>
                <a:cs typeface="Roboto Slab"/>
                <a:sym typeface="Roboto Slab"/>
              </a:rPr>
              <a:t>Cronjob’s Configurations</a:t>
            </a:r>
            <a:endParaRPr sz="2000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3119d03df0_1_0"/>
          <p:cNvSpPr txBox="1"/>
          <p:nvPr/>
        </p:nvSpPr>
        <p:spPr>
          <a:xfrm>
            <a:off x="838200" y="300955"/>
            <a:ext cx="10515600" cy="697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swald"/>
              <a:buNone/>
            </a:pPr>
            <a:r>
              <a:rPr lang="en-US" sz="36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Project Deliverables</a:t>
            </a:r>
            <a:endParaRPr b="1" i="0" sz="1400" u="none" cap="none" strike="noStrike">
              <a:solidFill>
                <a:srgbClr val="000000"/>
              </a:solidFill>
            </a:endParaRPr>
          </a:p>
        </p:txBody>
      </p:sp>
      <p:sp>
        <p:nvSpPr>
          <p:cNvPr id="378" name="Google Shape;378;g13119d03df0_1_0"/>
          <p:cNvSpPr/>
          <p:nvPr/>
        </p:nvSpPr>
        <p:spPr>
          <a:xfrm>
            <a:off x="0" y="6723529"/>
            <a:ext cx="12192000" cy="147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9" name="Google Shape;379;g13119d03df0_1_0"/>
          <p:cNvCxnSpPr/>
          <p:nvPr/>
        </p:nvCxnSpPr>
        <p:spPr>
          <a:xfrm>
            <a:off x="4066284" y="998590"/>
            <a:ext cx="4058700" cy="0"/>
          </a:xfrm>
          <a:prstGeom prst="straightConnector1">
            <a:avLst/>
          </a:prstGeom>
          <a:noFill/>
          <a:ln cap="flat" cmpd="sng" w="28575">
            <a:solidFill>
              <a:srgbClr val="0081A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80" name="Google Shape;380;g13119d03df0_1_0"/>
          <p:cNvSpPr/>
          <p:nvPr/>
        </p:nvSpPr>
        <p:spPr>
          <a:xfrm>
            <a:off x="11436822" y="324793"/>
            <a:ext cx="477300" cy="328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38100">
            <a:solidFill>
              <a:srgbClr val="D5DBE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g13119d03df0_1_0"/>
          <p:cNvSpPr txBox="1"/>
          <p:nvPr/>
        </p:nvSpPr>
        <p:spPr>
          <a:xfrm>
            <a:off x="11333546" y="306325"/>
            <a:ext cx="54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n-US" sz="1500">
                <a:solidFill>
                  <a:srgbClr val="003A5F"/>
                </a:solidFill>
                <a:latin typeface="Roboto Slab"/>
                <a:ea typeface="Roboto Slab"/>
                <a:cs typeface="Roboto Slab"/>
                <a:sym typeface="Roboto Slab"/>
              </a:rPr>
              <a:t>22</a:t>
            </a:r>
            <a:endParaRPr b="1" i="0" sz="1500" u="none" cap="none" strike="noStrike">
              <a:solidFill>
                <a:srgbClr val="003A5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82" name="Google Shape;382;g13119d03df0_1_0"/>
          <p:cNvSpPr txBox="1"/>
          <p:nvPr/>
        </p:nvSpPr>
        <p:spPr>
          <a:xfrm>
            <a:off x="1966699" y="2040400"/>
            <a:ext cx="9246900" cy="17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3716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	</a:t>
            </a:r>
            <a:r>
              <a:rPr b="1" lang="en-US" sz="22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Test</a:t>
            </a:r>
            <a:r>
              <a:rPr b="0" i="0" lang="en-US" sz="22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:</a:t>
            </a:r>
            <a:endParaRPr b="0" i="0" sz="2200" u="none" cap="none" strike="noStrike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68300" lvl="0" marL="22860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Slab"/>
              <a:buChar char="●"/>
            </a:pPr>
            <a:r>
              <a:rPr lang="en-US" sz="22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Smoke test</a:t>
            </a:r>
            <a:endParaRPr sz="22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68300" lvl="0" marL="22860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Slab"/>
              <a:buChar char="●"/>
            </a:pPr>
            <a:r>
              <a:rPr lang="en-US" sz="22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UAT - User Acceptance Testing</a:t>
            </a:r>
            <a:endParaRPr b="0" i="0" sz="2200" u="none" cap="none" strike="noStrike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383" name="Google Shape;383;g13119d03df0_1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24750" y="2477975"/>
            <a:ext cx="1348026" cy="1348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7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10466c95e2_8_140"/>
          <p:cNvSpPr/>
          <p:nvPr/>
        </p:nvSpPr>
        <p:spPr>
          <a:xfrm>
            <a:off x="0" y="6710082"/>
            <a:ext cx="12192000" cy="147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g110466c95e2_8_140"/>
          <p:cNvSpPr txBox="1"/>
          <p:nvPr/>
        </p:nvSpPr>
        <p:spPr>
          <a:xfrm>
            <a:off x="702900" y="4375050"/>
            <a:ext cx="4298700" cy="59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rPr b="0" i="0" lang="en-US" sz="55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Evaluation</a:t>
            </a:r>
            <a:endParaRPr b="0" i="0" sz="55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90" name="Google Shape;390;g110466c95e2_8_140"/>
          <p:cNvSpPr/>
          <p:nvPr/>
        </p:nvSpPr>
        <p:spPr>
          <a:xfrm>
            <a:off x="11436822" y="324793"/>
            <a:ext cx="477300" cy="328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38100">
            <a:solidFill>
              <a:srgbClr val="D5DBE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g110466c95e2_8_140"/>
          <p:cNvSpPr/>
          <p:nvPr/>
        </p:nvSpPr>
        <p:spPr>
          <a:xfrm>
            <a:off x="1325425" y="5043750"/>
            <a:ext cx="1838700" cy="747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g110466c95e2_8_140"/>
          <p:cNvSpPr txBox="1"/>
          <p:nvPr/>
        </p:nvSpPr>
        <p:spPr>
          <a:xfrm>
            <a:off x="11333546" y="306325"/>
            <a:ext cx="54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n-US" sz="1500">
                <a:solidFill>
                  <a:srgbClr val="003A5F"/>
                </a:solidFill>
                <a:latin typeface="Roboto Slab"/>
                <a:ea typeface="Roboto Slab"/>
                <a:cs typeface="Roboto Slab"/>
                <a:sym typeface="Roboto Slab"/>
              </a:rPr>
              <a:t>23</a:t>
            </a:r>
            <a:endParaRPr b="1" i="0" sz="1500" u="none" cap="none" strike="noStrike">
              <a:solidFill>
                <a:srgbClr val="003A5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93" name="Google Shape;393;g110466c95e2_8_140"/>
          <p:cNvSpPr txBox="1"/>
          <p:nvPr/>
        </p:nvSpPr>
        <p:spPr>
          <a:xfrm>
            <a:off x="1077700" y="5294725"/>
            <a:ext cx="2754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 Slab"/>
              <a:buChar char="❖"/>
            </a:pPr>
            <a:r>
              <a:rPr lang="en-US">
                <a:latin typeface="Roboto Slab"/>
                <a:ea typeface="Roboto Slab"/>
                <a:cs typeface="Roboto Slab"/>
                <a:sym typeface="Roboto Slab"/>
              </a:rPr>
              <a:t>Challenges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 Slab"/>
              <a:buChar char="❖"/>
            </a:pPr>
            <a:r>
              <a:rPr lang="en-US">
                <a:latin typeface="Roboto Slab"/>
                <a:ea typeface="Roboto Slab"/>
                <a:cs typeface="Roboto Slab"/>
                <a:sym typeface="Roboto Slab"/>
              </a:rPr>
              <a:t>Evaluation Team 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 Slab"/>
              <a:buChar char="❖"/>
            </a:pPr>
            <a:r>
              <a:rPr lang="en-US">
                <a:latin typeface="Roboto Slab"/>
                <a:ea typeface="Roboto Slab"/>
                <a:cs typeface="Roboto Slab"/>
                <a:sym typeface="Roboto Slab"/>
              </a:rPr>
              <a:t>Team Contribution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394" name="Google Shape;394;g110466c95e2_8_1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6125" y="2037850"/>
            <a:ext cx="2080900" cy="208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10466c95e2_8_150"/>
          <p:cNvSpPr txBox="1"/>
          <p:nvPr/>
        </p:nvSpPr>
        <p:spPr>
          <a:xfrm>
            <a:off x="2651325" y="1812750"/>
            <a:ext cx="87855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We have some challenges in the task</a:t>
            </a:r>
            <a:endParaRPr sz="22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68300" lvl="0" marL="4572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Slab"/>
              <a:buChar char="★"/>
            </a:pPr>
            <a:r>
              <a:rPr lang="en-US" sz="22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We have to continuously optimize code after finishing them</a:t>
            </a:r>
            <a:endParaRPr sz="22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68300" lvl="0" marL="4572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Slab"/>
              <a:buChar char="★"/>
            </a:pPr>
            <a:r>
              <a:rPr lang="en-US" sz="22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We didn’t have any experience with NodeJS, </a:t>
            </a:r>
            <a:r>
              <a:rPr lang="en-US" sz="22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Express, </a:t>
            </a:r>
            <a:r>
              <a:rPr lang="en-US" sz="22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MongoDB, </a:t>
            </a:r>
            <a:r>
              <a:rPr lang="en-US" sz="22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ReactJS, Material UI, </a:t>
            </a:r>
            <a:r>
              <a:rPr lang="en-US" sz="22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Amazon EC2 server, Nginx before</a:t>
            </a:r>
            <a:endParaRPr sz="22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400" name="Google Shape;400;g110466c95e2_8_150"/>
          <p:cNvSpPr txBox="1"/>
          <p:nvPr/>
        </p:nvSpPr>
        <p:spPr>
          <a:xfrm>
            <a:off x="838200" y="300955"/>
            <a:ext cx="10515600" cy="697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swald"/>
              <a:buNone/>
            </a:pPr>
            <a:r>
              <a:rPr lang="en-US" sz="36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Challenges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g110466c95e2_8_150"/>
          <p:cNvSpPr/>
          <p:nvPr/>
        </p:nvSpPr>
        <p:spPr>
          <a:xfrm>
            <a:off x="0" y="6723529"/>
            <a:ext cx="12192000" cy="147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02" name="Google Shape;402;g110466c95e2_8_150"/>
          <p:cNvCxnSpPr/>
          <p:nvPr/>
        </p:nvCxnSpPr>
        <p:spPr>
          <a:xfrm>
            <a:off x="4066284" y="998590"/>
            <a:ext cx="4058700" cy="0"/>
          </a:xfrm>
          <a:prstGeom prst="straightConnector1">
            <a:avLst/>
          </a:prstGeom>
          <a:noFill/>
          <a:ln cap="flat" cmpd="sng" w="28575">
            <a:solidFill>
              <a:srgbClr val="0081A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03" name="Google Shape;403;g110466c95e2_8_150"/>
          <p:cNvSpPr/>
          <p:nvPr/>
        </p:nvSpPr>
        <p:spPr>
          <a:xfrm>
            <a:off x="11436822" y="324793"/>
            <a:ext cx="477300" cy="328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38100">
            <a:solidFill>
              <a:srgbClr val="D5DBE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g110466c95e2_8_150"/>
          <p:cNvSpPr txBox="1"/>
          <p:nvPr/>
        </p:nvSpPr>
        <p:spPr>
          <a:xfrm>
            <a:off x="11333546" y="306325"/>
            <a:ext cx="54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n-US" sz="1500">
                <a:solidFill>
                  <a:srgbClr val="003A5F"/>
                </a:solidFill>
                <a:latin typeface="Roboto Slab"/>
                <a:ea typeface="Roboto Slab"/>
                <a:cs typeface="Roboto Slab"/>
                <a:sym typeface="Roboto Slab"/>
              </a:rPr>
              <a:t>24</a:t>
            </a:r>
            <a:endParaRPr b="1" i="0" sz="1500" u="none" cap="none" strike="noStrike">
              <a:solidFill>
                <a:srgbClr val="003A5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405" name="Google Shape;405;g110466c95e2_8_1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5703" y="2623053"/>
            <a:ext cx="1296076" cy="1296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7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110ba02ec24_1_0"/>
          <p:cNvSpPr txBox="1"/>
          <p:nvPr/>
        </p:nvSpPr>
        <p:spPr>
          <a:xfrm>
            <a:off x="838200" y="300955"/>
            <a:ext cx="10515600" cy="697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swald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Evaluation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g110ba02ec24_1_0"/>
          <p:cNvSpPr/>
          <p:nvPr/>
        </p:nvSpPr>
        <p:spPr>
          <a:xfrm>
            <a:off x="0" y="6723529"/>
            <a:ext cx="12192000" cy="147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2" name="Google Shape;412;g110ba02ec24_1_0"/>
          <p:cNvCxnSpPr/>
          <p:nvPr/>
        </p:nvCxnSpPr>
        <p:spPr>
          <a:xfrm>
            <a:off x="4066284" y="998590"/>
            <a:ext cx="4058700" cy="0"/>
          </a:xfrm>
          <a:prstGeom prst="straightConnector1">
            <a:avLst/>
          </a:prstGeom>
          <a:noFill/>
          <a:ln cap="flat" cmpd="sng" w="28575">
            <a:solidFill>
              <a:srgbClr val="0081A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13" name="Google Shape;413;g110ba02ec24_1_0"/>
          <p:cNvSpPr/>
          <p:nvPr/>
        </p:nvSpPr>
        <p:spPr>
          <a:xfrm>
            <a:off x="11436822" y="324793"/>
            <a:ext cx="477300" cy="328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38100">
            <a:solidFill>
              <a:srgbClr val="D5DBE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g110ba02ec24_1_0"/>
          <p:cNvSpPr txBox="1"/>
          <p:nvPr/>
        </p:nvSpPr>
        <p:spPr>
          <a:xfrm>
            <a:off x="11333546" y="306325"/>
            <a:ext cx="54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n-US" sz="1500">
                <a:solidFill>
                  <a:srgbClr val="003A5F"/>
                </a:solidFill>
                <a:latin typeface="Roboto Slab"/>
                <a:ea typeface="Roboto Slab"/>
                <a:cs typeface="Roboto Slab"/>
                <a:sym typeface="Roboto Slab"/>
              </a:rPr>
              <a:t>25</a:t>
            </a:r>
            <a:endParaRPr b="1" i="0" sz="1500" u="none" cap="none" strike="noStrike">
              <a:solidFill>
                <a:srgbClr val="003A5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415" name="Google Shape;415;g110ba02ec24_1_0"/>
          <p:cNvSpPr txBox="1"/>
          <p:nvPr/>
        </p:nvSpPr>
        <p:spPr>
          <a:xfrm>
            <a:off x="2991525" y="2206100"/>
            <a:ext cx="799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Google Shape;416;g110ba02ec24_1_0"/>
          <p:cNvSpPr txBox="1"/>
          <p:nvPr/>
        </p:nvSpPr>
        <p:spPr>
          <a:xfrm>
            <a:off x="2550000" y="1451875"/>
            <a:ext cx="8803800" cy="45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Slab"/>
              <a:buChar char="★"/>
            </a:pPr>
            <a:r>
              <a:rPr b="0" i="0" lang="en-US" sz="22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Members did their assigned tasks on time, and drew from those a lot of experience.</a:t>
            </a:r>
            <a:endParaRPr sz="22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68300" lvl="0" marL="4572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Slab"/>
              <a:buChar char="★"/>
            </a:pPr>
            <a:r>
              <a:rPr b="0" i="0" lang="en-US" sz="22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Members updated progress everyday for team leader. Therefore, every issue is solved quickly.</a:t>
            </a:r>
            <a:endParaRPr sz="22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68300" lvl="0" marL="4572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Slab"/>
              <a:buChar char="★"/>
            </a:pPr>
            <a:r>
              <a:rPr b="0" i="0" lang="en-US" sz="22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Maintain weekly meeting at office with client for every Thursday to get feedback. Hence, team can modify plan appropriately.</a:t>
            </a:r>
            <a:endParaRPr b="0" i="0" sz="2200" u="none" cap="none" strike="noStrike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417" name="Google Shape;417;g110ba02ec24_1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1250" y="2206100"/>
            <a:ext cx="2286000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7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110b29f0a9b_2_16"/>
          <p:cNvSpPr txBox="1"/>
          <p:nvPr/>
        </p:nvSpPr>
        <p:spPr>
          <a:xfrm>
            <a:off x="838200" y="300955"/>
            <a:ext cx="10515600" cy="697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swald"/>
              <a:buNone/>
            </a:pPr>
            <a:r>
              <a:rPr lang="en-US" sz="36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Team Contribution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g110b29f0a9b_2_16"/>
          <p:cNvSpPr/>
          <p:nvPr/>
        </p:nvSpPr>
        <p:spPr>
          <a:xfrm>
            <a:off x="0" y="6723529"/>
            <a:ext cx="12192000" cy="147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24" name="Google Shape;424;g110b29f0a9b_2_16"/>
          <p:cNvCxnSpPr/>
          <p:nvPr/>
        </p:nvCxnSpPr>
        <p:spPr>
          <a:xfrm>
            <a:off x="4066284" y="998590"/>
            <a:ext cx="4058700" cy="0"/>
          </a:xfrm>
          <a:prstGeom prst="straightConnector1">
            <a:avLst/>
          </a:prstGeom>
          <a:noFill/>
          <a:ln cap="flat" cmpd="sng" w="28575">
            <a:solidFill>
              <a:srgbClr val="0081A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25" name="Google Shape;425;g110b29f0a9b_2_16"/>
          <p:cNvSpPr/>
          <p:nvPr/>
        </p:nvSpPr>
        <p:spPr>
          <a:xfrm>
            <a:off x="11436822" y="324793"/>
            <a:ext cx="477300" cy="328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38100">
            <a:solidFill>
              <a:srgbClr val="D5DBE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g110b29f0a9b_2_16"/>
          <p:cNvSpPr txBox="1"/>
          <p:nvPr/>
        </p:nvSpPr>
        <p:spPr>
          <a:xfrm>
            <a:off x="11333546" y="306325"/>
            <a:ext cx="54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n-US" sz="1500">
                <a:solidFill>
                  <a:srgbClr val="003A5F"/>
                </a:solidFill>
                <a:latin typeface="Roboto Slab"/>
                <a:ea typeface="Roboto Slab"/>
                <a:cs typeface="Roboto Slab"/>
                <a:sym typeface="Roboto Slab"/>
              </a:rPr>
              <a:t>26</a:t>
            </a:r>
            <a:endParaRPr b="1" i="0" sz="1500" u="none" cap="none" strike="noStrike">
              <a:solidFill>
                <a:srgbClr val="003A5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cxnSp>
        <p:nvCxnSpPr>
          <p:cNvPr id="427" name="Google Shape;427;g110b29f0a9b_2_16"/>
          <p:cNvCxnSpPr>
            <a:stCxn id="428" idx="6"/>
            <a:endCxn id="429" idx="2"/>
          </p:cNvCxnSpPr>
          <p:nvPr/>
        </p:nvCxnSpPr>
        <p:spPr>
          <a:xfrm>
            <a:off x="2289002" y="2092088"/>
            <a:ext cx="2039100" cy="1432200"/>
          </a:xfrm>
          <a:prstGeom prst="straightConnector1">
            <a:avLst/>
          </a:prstGeom>
          <a:noFill/>
          <a:ln cap="flat" cmpd="sng" w="19050">
            <a:solidFill>
              <a:srgbClr val="44546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0" name="Google Shape;430;g110b29f0a9b_2_16"/>
          <p:cNvCxnSpPr>
            <a:stCxn id="429" idx="6"/>
            <a:endCxn id="431" idx="2"/>
          </p:cNvCxnSpPr>
          <p:nvPr/>
        </p:nvCxnSpPr>
        <p:spPr>
          <a:xfrm flipH="1" rot="10800000">
            <a:off x="5458440" y="1978898"/>
            <a:ext cx="2070000" cy="1545300"/>
          </a:xfrm>
          <a:prstGeom prst="straightConnector1">
            <a:avLst/>
          </a:prstGeom>
          <a:noFill/>
          <a:ln cap="flat" cmpd="sng" w="19050">
            <a:solidFill>
              <a:srgbClr val="44546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2" name="Google Shape;432;g110b29f0a9b_2_16"/>
          <p:cNvCxnSpPr>
            <a:stCxn id="431" idx="6"/>
            <a:endCxn id="433" idx="1"/>
          </p:cNvCxnSpPr>
          <p:nvPr/>
        </p:nvCxnSpPr>
        <p:spPr>
          <a:xfrm>
            <a:off x="8662431" y="1978936"/>
            <a:ext cx="1629900" cy="833700"/>
          </a:xfrm>
          <a:prstGeom prst="straightConnector1">
            <a:avLst/>
          </a:prstGeom>
          <a:noFill/>
          <a:ln cap="flat" cmpd="sng" w="19050">
            <a:solidFill>
              <a:srgbClr val="44546A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34" name="Google Shape;434;g110b29f0a9b_2_16"/>
          <p:cNvGrpSpPr/>
          <p:nvPr/>
        </p:nvGrpSpPr>
        <p:grpSpPr>
          <a:xfrm>
            <a:off x="4328183" y="2966859"/>
            <a:ext cx="1144869" cy="1114678"/>
            <a:chOff x="2757414" y="2628885"/>
            <a:chExt cx="1366845" cy="1330800"/>
          </a:xfrm>
        </p:grpSpPr>
        <p:sp>
          <p:nvSpPr>
            <p:cNvPr id="429" name="Google Shape;429;g110b29f0a9b_2_16"/>
            <p:cNvSpPr/>
            <p:nvPr/>
          </p:nvSpPr>
          <p:spPr>
            <a:xfrm>
              <a:off x="2757414" y="2628885"/>
              <a:ext cx="1349400" cy="1330800"/>
            </a:xfrm>
            <a:prstGeom prst="ellipse">
              <a:avLst/>
            </a:prstGeom>
            <a:solidFill>
              <a:schemeClr val="lt1"/>
            </a:solidFill>
            <a:ln cap="flat" cmpd="sng" w="38100">
              <a:solidFill>
                <a:srgbClr val="FF9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1" sz="5000">
                <a:solidFill>
                  <a:srgbClr val="ED7D31"/>
                </a:solidFill>
              </a:endParaRPr>
            </a:p>
          </p:txBody>
        </p:sp>
        <p:sp>
          <p:nvSpPr>
            <p:cNvPr id="435" name="Google Shape;435;g110b29f0a9b_2_16"/>
            <p:cNvSpPr txBox="1"/>
            <p:nvPr/>
          </p:nvSpPr>
          <p:spPr>
            <a:xfrm>
              <a:off x="2774859" y="2743010"/>
              <a:ext cx="1349400" cy="110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ED7D31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401 hrs</a:t>
              </a:r>
              <a:endParaRPr sz="3000">
                <a:solidFill>
                  <a:srgbClr val="ED7D31"/>
                </a:solidFill>
              </a:endParaRPr>
            </a:p>
          </p:txBody>
        </p:sp>
      </p:grpSp>
      <p:grpSp>
        <p:nvGrpSpPr>
          <p:cNvPr id="436" name="Google Shape;436;g110b29f0a9b_2_16"/>
          <p:cNvGrpSpPr/>
          <p:nvPr/>
        </p:nvGrpSpPr>
        <p:grpSpPr>
          <a:xfrm>
            <a:off x="990648" y="1534749"/>
            <a:ext cx="1466470" cy="1114678"/>
            <a:chOff x="999686" y="1963400"/>
            <a:chExt cx="1750800" cy="1330800"/>
          </a:xfrm>
        </p:grpSpPr>
        <p:sp>
          <p:nvSpPr>
            <p:cNvPr id="428" name="Google Shape;428;g110b29f0a9b_2_16"/>
            <p:cNvSpPr/>
            <p:nvPr/>
          </p:nvSpPr>
          <p:spPr>
            <a:xfrm>
              <a:off x="1200375" y="1963400"/>
              <a:ext cx="1349400" cy="1330800"/>
            </a:xfrm>
            <a:prstGeom prst="ellipse">
              <a:avLst/>
            </a:prstGeom>
            <a:solidFill>
              <a:schemeClr val="lt1"/>
            </a:solidFill>
            <a:ln cap="flat" cmpd="sng" w="38100">
              <a:solidFill>
                <a:srgbClr val="92D0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g110b29f0a9b_2_16"/>
            <p:cNvSpPr txBox="1"/>
            <p:nvPr/>
          </p:nvSpPr>
          <p:spPr>
            <a:xfrm>
              <a:off x="999686" y="2130725"/>
              <a:ext cx="1750800" cy="110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70AD47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437 </a:t>
              </a:r>
              <a:endParaRPr b="1" sz="2400">
                <a:solidFill>
                  <a:srgbClr val="70AD47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70AD47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hrs</a:t>
              </a:r>
              <a:endParaRPr b="1" sz="2400">
                <a:solidFill>
                  <a:srgbClr val="70AD47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</p:grpSp>
      <p:grpSp>
        <p:nvGrpSpPr>
          <p:cNvPr id="438" name="Google Shape;438;g110b29f0a9b_2_16"/>
          <p:cNvGrpSpPr/>
          <p:nvPr/>
        </p:nvGrpSpPr>
        <p:grpSpPr>
          <a:xfrm>
            <a:off x="10126869" y="2649427"/>
            <a:ext cx="1130257" cy="1114678"/>
            <a:chOff x="9680392" y="2249907"/>
            <a:chExt cx="1349400" cy="1330800"/>
          </a:xfrm>
        </p:grpSpPr>
        <p:sp>
          <p:nvSpPr>
            <p:cNvPr id="433" name="Google Shape;433;g110b29f0a9b_2_16"/>
            <p:cNvSpPr/>
            <p:nvPr/>
          </p:nvSpPr>
          <p:spPr>
            <a:xfrm>
              <a:off x="9680392" y="2249907"/>
              <a:ext cx="1349400" cy="1330800"/>
            </a:xfrm>
            <a:prstGeom prst="ellipse">
              <a:avLst/>
            </a:prstGeom>
            <a:solidFill>
              <a:schemeClr val="lt1"/>
            </a:solidFill>
            <a:ln cap="flat" cmpd="sng" w="38100">
              <a:solidFill>
                <a:srgbClr val="CC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g110b29f0a9b_2_16"/>
            <p:cNvSpPr txBox="1"/>
            <p:nvPr/>
          </p:nvSpPr>
          <p:spPr>
            <a:xfrm>
              <a:off x="9746392" y="2364055"/>
              <a:ext cx="1217400" cy="110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CC0000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410 hrs</a:t>
              </a:r>
              <a:endParaRPr b="1" sz="3000">
                <a:solidFill>
                  <a:srgbClr val="CC0000"/>
                </a:solidFill>
              </a:endParaRPr>
            </a:p>
          </p:txBody>
        </p:sp>
      </p:grpSp>
      <p:sp>
        <p:nvSpPr>
          <p:cNvPr id="440" name="Google Shape;440;g110b29f0a9b_2_16"/>
          <p:cNvSpPr txBox="1"/>
          <p:nvPr/>
        </p:nvSpPr>
        <p:spPr>
          <a:xfrm>
            <a:off x="3683550" y="4163013"/>
            <a:ext cx="24195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Han Ngo</a:t>
            </a:r>
            <a:endParaRPr b="1" sz="23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441" name="Google Shape;441;g110b29f0a9b_2_16"/>
          <p:cNvSpPr txBox="1"/>
          <p:nvPr/>
        </p:nvSpPr>
        <p:spPr>
          <a:xfrm>
            <a:off x="9598650" y="3836413"/>
            <a:ext cx="21867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Thu Nguyen </a:t>
            </a:r>
            <a:endParaRPr b="1" sz="23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grpSp>
        <p:nvGrpSpPr>
          <p:cNvPr id="442" name="Google Shape;442;g110b29f0a9b_2_16"/>
          <p:cNvGrpSpPr/>
          <p:nvPr/>
        </p:nvGrpSpPr>
        <p:grpSpPr>
          <a:xfrm>
            <a:off x="7528530" y="1470504"/>
            <a:ext cx="1133901" cy="1115620"/>
            <a:chOff x="6660279" y="490103"/>
            <a:chExt cx="1349400" cy="1460044"/>
          </a:xfrm>
        </p:grpSpPr>
        <p:sp>
          <p:nvSpPr>
            <p:cNvPr id="431" name="Google Shape;431;g110b29f0a9b_2_16"/>
            <p:cNvSpPr/>
            <p:nvPr/>
          </p:nvSpPr>
          <p:spPr>
            <a:xfrm>
              <a:off x="6660279" y="490103"/>
              <a:ext cx="1349400" cy="1330800"/>
            </a:xfrm>
            <a:prstGeom prst="ellipse">
              <a:avLst/>
            </a:prstGeom>
            <a:solidFill>
              <a:schemeClr val="lt1"/>
            </a:solidFill>
            <a:ln cap="flat" cmpd="sng" w="38100">
              <a:solidFill>
                <a:srgbClr val="4472C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g110b29f0a9b_2_16"/>
            <p:cNvSpPr txBox="1"/>
            <p:nvPr/>
          </p:nvSpPr>
          <p:spPr>
            <a:xfrm>
              <a:off x="6798579" y="581547"/>
              <a:ext cx="1072800" cy="136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4472C4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419 hrs</a:t>
              </a:r>
              <a:endParaRPr b="1" sz="2400">
                <a:solidFill>
                  <a:srgbClr val="4472C4"/>
                </a:solidFill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rgbClr val="4472C4"/>
                </a:solidFill>
              </a:endParaRPr>
            </a:p>
          </p:txBody>
        </p:sp>
      </p:grpSp>
      <p:sp>
        <p:nvSpPr>
          <p:cNvPr id="444" name="Google Shape;444;g110b29f0a9b_2_16"/>
          <p:cNvSpPr txBox="1"/>
          <p:nvPr/>
        </p:nvSpPr>
        <p:spPr>
          <a:xfrm>
            <a:off x="472500" y="2649438"/>
            <a:ext cx="27447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Nguyen Nguyen</a:t>
            </a:r>
            <a:endParaRPr b="1" sz="23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445" name="Google Shape;445;g110b29f0a9b_2_16"/>
          <p:cNvSpPr txBox="1"/>
          <p:nvPr/>
        </p:nvSpPr>
        <p:spPr>
          <a:xfrm>
            <a:off x="6885725" y="2482150"/>
            <a:ext cx="24195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Minh Quach</a:t>
            </a:r>
            <a:endParaRPr b="1" sz="23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446" name="Google Shape;446;g110b29f0a9b_2_16"/>
          <p:cNvSpPr txBox="1"/>
          <p:nvPr/>
        </p:nvSpPr>
        <p:spPr>
          <a:xfrm>
            <a:off x="393300" y="3140888"/>
            <a:ext cx="3000000" cy="1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  <a:latin typeface="Roboto Slab"/>
                <a:ea typeface="Roboto Slab"/>
                <a:cs typeface="Roboto Slab"/>
                <a:sym typeface="Roboto Slab"/>
              </a:rPr>
              <a:t>Team Leader, 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  <a:latin typeface="Roboto Slab"/>
                <a:ea typeface="Roboto Slab"/>
                <a:cs typeface="Roboto Slab"/>
                <a:sym typeface="Roboto Slab"/>
              </a:rPr>
              <a:t>Frontend Developer, Server Administration,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  <a:latin typeface="Roboto Slab"/>
                <a:ea typeface="Roboto Slab"/>
                <a:cs typeface="Roboto Slab"/>
                <a:sym typeface="Roboto Slab"/>
              </a:rPr>
              <a:t>Tester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447" name="Google Shape;447;g110b29f0a9b_2_16"/>
          <p:cNvSpPr txBox="1"/>
          <p:nvPr/>
        </p:nvSpPr>
        <p:spPr>
          <a:xfrm>
            <a:off x="6584025" y="2966838"/>
            <a:ext cx="30000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Backend Developer, Algorithm Researcher</a:t>
            </a:r>
            <a:endParaRPr sz="18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448" name="Google Shape;448;g110b29f0a9b_2_16"/>
          <p:cNvSpPr txBox="1"/>
          <p:nvPr/>
        </p:nvSpPr>
        <p:spPr>
          <a:xfrm>
            <a:off x="3393300" y="4648163"/>
            <a:ext cx="30000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Frontend </a:t>
            </a:r>
            <a:r>
              <a:rPr lang="en-US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Developer, Algorithm Researcher,</a:t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Tester</a:t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449" name="Google Shape;449;g110b29f0a9b_2_16"/>
          <p:cNvSpPr txBox="1"/>
          <p:nvPr/>
        </p:nvSpPr>
        <p:spPr>
          <a:xfrm>
            <a:off x="9192000" y="4298613"/>
            <a:ext cx="30000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Algorithm researcher, Developer Support,</a:t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Document Writer</a:t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7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110b29f0a9b_2_0"/>
          <p:cNvSpPr txBox="1"/>
          <p:nvPr/>
        </p:nvSpPr>
        <p:spPr>
          <a:xfrm>
            <a:off x="2342075" y="4729950"/>
            <a:ext cx="569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g110b29f0a9b_2_0"/>
          <p:cNvSpPr txBox="1"/>
          <p:nvPr/>
        </p:nvSpPr>
        <p:spPr>
          <a:xfrm>
            <a:off x="852225" y="427155"/>
            <a:ext cx="10515600" cy="697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swald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References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57" name="Google Shape;457;g110b29f0a9b_2_0"/>
          <p:cNvCxnSpPr/>
          <p:nvPr/>
        </p:nvCxnSpPr>
        <p:spPr>
          <a:xfrm>
            <a:off x="4080309" y="1124790"/>
            <a:ext cx="4058700" cy="0"/>
          </a:xfrm>
          <a:prstGeom prst="straightConnector1">
            <a:avLst/>
          </a:prstGeom>
          <a:noFill/>
          <a:ln cap="flat" cmpd="sng" w="28575">
            <a:solidFill>
              <a:srgbClr val="0081A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58" name="Google Shape;458;g110b29f0a9b_2_0"/>
          <p:cNvSpPr/>
          <p:nvPr/>
        </p:nvSpPr>
        <p:spPr>
          <a:xfrm>
            <a:off x="11450847" y="450993"/>
            <a:ext cx="477300" cy="328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38100">
            <a:solidFill>
              <a:srgbClr val="D5DBE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9" name="Google Shape;459;g110b29f0a9b_2_0"/>
          <p:cNvSpPr txBox="1"/>
          <p:nvPr/>
        </p:nvSpPr>
        <p:spPr>
          <a:xfrm>
            <a:off x="11347571" y="432525"/>
            <a:ext cx="54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n-US" sz="1500">
                <a:solidFill>
                  <a:srgbClr val="003A5F"/>
                </a:solidFill>
                <a:latin typeface="Roboto Slab"/>
                <a:ea typeface="Roboto Slab"/>
                <a:cs typeface="Roboto Slab"/>
                <a:sym typeface="Roboto Slab"/>
              </a:rPr>
              <a:t>27</a:t>
            </a:r>
            <a:endParaRPr b="1" i="0" sz="1500" u="none" cap="none" strike="noStrike">
              <a:solidFill>
                <a:srgbClr val="003A5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460" name="Google Shape;460;g110b29f0a9b_2_0"/>
          <p:cNvSpPr txBox="1"/>
          <p:nvPr/>
        </p:nvSpPr>
        <p:spPr>
          <a:xfrm>
            <a:off x="1141350" y="1636413"/>
            <a:ext cx="10309500" cy="39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Roboto Slab"/>
              <a:buChar char="★"/>
            </a:pPr>
            <a:r>
              <a:rPr lang="en-US" sz="2200" u="sng">
                <a:solidFill>
                  <a:schemeClr val="hlink"/>
                </a:solidFill>
                <a:latin typeface="Roboto Slab"/>
                <a:ea typeface="Roboto Slab"/>
                <a:cs typeface="Roboto Slab"/>
                <a:sym typeface="Roboto Slab"/>
                <a:hlinkClick r:id="rId3"/>
              </a:rPr>
              <a:t>Portfolio</a:t>
            </a:r>
            <a:endParaRPr sz="22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68300" lvl="0" marL="4572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Slab"/>
              <a:buChar char="★"/>
            </a:pPr>
            <a:r>
              <a:rPr lang="en-US" sz="22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Time log</a:t>
            </a:r>
            <a:endParaRPr sz="22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683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Roboto Slab"/>
              <a:buChar char="○"/>
            </a:pPr>
            <a:r>
              <a:rPr lang="en-US" sz="2200" u="sng">
                <a:solidFill>
                  <a:srgbClr val="1155CC"/>
                </a:solidFill>
                <a:latin typeface="Roboto Slab"/>
                <a:ea typeface="Roboto Slab"/>
                <a:cs typeface="Roboto Slab"/>
                <a:sym typeface="Roboto Slab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Han's Timelog</a:t>
            </a:r>
            <a:endParaRPr sz="22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683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Roboto Slab"/>
              <a:buChar char="○"/>
            </a:pPr>
            <a:r>
              <a:rPr lang="en-US" sz="2200" u="sng">
                <a:solidFill>
                  <a:schemeClr val="hlink"/>
                </a:solidFill>
                <a:latin typeface="Roboto Slab"/>
                <a:ea typeface="Roboto Slab"/>
                <a:cs typeface="Roboto Slab"/>
                <a:sym typeface="Roboto Slab"/>
                <a:hlinkClick r:id="rId5"/>
              </a:rPr>
              <a:t>Minh's Timelog</a:t>
            </a:r>
            <a:endParaRPr sz="22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683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Roboto Slab"/>
              <a:buChar char="○"/>
            </a:pPr>
            <a:r>
              <a:rPr lang="en-US" sz="2200" u="sng">
                <a:solidFill>
                  <a:srgbClr val="1155CC"/>
                </a:solidFill>
                <a:latin typeface="Roboto Slab"/>
                <a:ea typeface="Roboto Slab"/>
                <a:cs typeface="Roboto Slab"/>
                <a:sym typeface="Roboto Slab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Nguyen's Timelog</a:t>
            </a:r>
            <a:endParaRPr sz="22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683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Roboto Slab"/>
              <a:buChar char="○"/>
            </a:pPr>
            <a:r>
              <a:rPr lang="en-US" sz="2200" u="sng">
                <a:solidFill>
                  <a:schemeClr val="hlink"/>
                </a:solidFill>
                <a:latin typeface="Roboto Slab"/>
                <a:ea typeface="Roboto Slab"/>
                <a:cs typeface="Roboto Slab"/>
                <a:sym typeface="Roboto Slab"/>
                <a:hlinkClick r:id="rId7"/>
              </a:rPr>
              <a:t>Thu’s Timelog</a:t>
            </a:r>
            <a:endParaRPr b="0" i="0" sz="2200" u="none" cap="none" strike="noStrike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461" name="Google Shape;461;g110b29f0a9b_2_0"/>
          <p:cNvSpPr/>
          <p:nvPr/>
        </p:nvSpPr>
        <p:spPr>
          <a:xfrm>
            <a:off x="0" y="6723529"/>
            <a:ext cx="12192000" cy="1479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"/>
          <p:cNvSpPr/>
          <p:nvPr/>
        </p:nvSpPr>
        <p:spPr>
          <a:xfrm>
            <a:off x="0" y="6710082"/>
            <a:ext cx="12192000" cy="14791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4"/>
          <p:cNvSpPr txBox="1"/>
          <p:nvPr/>
        </p:nvSpPr>
        <p:spPr>
          <a:xfrm>
            <a:off x="740625" y="4623625"/>
            <a:ext cx="4298700" cy="59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rPr b="0" i="0" lang="en-US" sz="55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Context</a:t>
            </a:r>
            <a:endParaRPr b="0" i="0" sz="55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5" name="Google Shape;135;p4"/>
          <p:cNvSpPr/>
          <p:nvPr/>
        </p:nvSpPr>
        <p:spPr>
          <a:xfrm>
            <a:off x="11436822" y="324793"/>
            <a:ext cx="477272" cy="328187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38100">
            <a:solidFill>
              <a:srgbClr val="D5DBE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4"/>
          <p:cNvSpPr txBox="1"/>
          <p:nvPr>
            <p:ph idx="12" type="sldNum"/>
          </p:nvPr>
        </p:nvSpPr>
        <p:spPr>
          <a:xfrm>
            <a:off x="11562138" y="306323"/>
            <a:ext cx="2266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b="1" lang="en-US" sz="1500">
                <a:solidFill>
                  <a:srgbClr val="003A5F"/>
                </a:solidFill>
                <a:latin typeface="Roboto Slab"/>
                <a:ea typeface="Roboto Slab"/>
                <a:cs typeface="Roboto Slab"/>
                <a:sym typeface="Roboto Slab"/>
              </a:rPr>
              <a:t>2</a:t>
            </a:r>
            <a:endParaRPr/>
          </a:p>
        </p:txBody>
      </p:sp>
      <p:sp>
        <p:nvSpPr>
          <p:cNvPr id="137" name="Google Shape;137;p4"/>
          <p:cNvSpPr/>
          <p:nvPr/>
        </p:nvSpPr>
        <p:spPr>
          <a:xfrm>
            <a:off x="1363150" y="5292325"/>
            <a:ext cx="1838700" cy="747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04325" y="3107550"/>
            <a:ext cx="976900" cy="97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19"/>
          <p:cNvSpPr/>
          <p:nvPr/>
        </p:nvSpPr>
        <p:spPr>
          <a:xfrm>
            <a:off x="11752" y="0"/>
            <a:ext cx="12192001" cy="6911711"/>
          </a:xfrm>
          <a:prstGeom prst="rect">
            <a:avLst/>
          </a:prstGeom>
          <a:blipFill rotWithShape="1">
            <a:blip r:embed="rId3">
              <a:alphaModFix amt="56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Google Shape;467;p19"/>
          <p:cNvSpPr/>
          <p:nvPr/>
        </p:nvSpPr>
        <p:spPr>
          <a:xfrm>
            <a:off x="11753" y="6735096"/>
            <a:ext cx="12192000" cy="14791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" name="Google Shape;468;p19"/>
          <p:cNvSpPr txBox="1"/>
          <p:nvPr/>
        </p:nvSpPr>
        <p:spPr>
          <a:xfrm>
            <a:off x="637714" y="4385301"/>
            <a:ext cx="824135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THANK YOU FOR LISTENING!</a:t>
            </a:r>
            <a:endParaRPr b="0" i="0" sz="14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469" name="Google Shape;469;p19"/>
          <p:cNvSpPr txBox="1"/>
          <p:nvPr>
            <p:ph idx="1" type="subTitle"/>
          </p:nvPr>
        </p:nvSpPr>
        <p:spPr>
          <a:xfrm>
            <a:off x="685265" y="5359525"/>
            <a:ext cx="5410800" cy="8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</a:pPr>
            <a:r>
              <a:rPr b="1" lang="en-US" sz="21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Trading Vision Project (TVP)</a:t>
            </a:r>
            <a:endParaRPr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21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70" name="Google Shape;470;p19"/>
          <p:cNvSpPr/>
          <p:nvPr/>
        </p:nvSpPr>
        <p:spPr>
          <a:xfrm>
            <a:off x="723900" y="5124450"/>
            <a:ext cx="7096125" cy="66675"/>
          </a:xfrm>
          <a:prstGeom prst="rect">
            <a:avLst/>
          </a:prstGeom>
          <a:solidFill>
            <a:srgbClr val="92D050"/>
          </a:solidFill>
          <a:ln cap="flat" cmpd="sng" w="12700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"/>
          <p:cNvSpPr/>
          <p:nvPr/>
        </p:nvSpPr>
        <p:spPr>
          <a:xfrm>
            <a:off x="0" y="6723529"/>
            <a:ext cx="12192000" cy="14791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7"/>
          <p:cNvSpPr txBox="1"/>
          <p:nvPr/>
        </p:nvSpPr>
        <p:spPr>
          <a:xfrm>
            <a:off x="3094347" y="254985"/>
            <a:ext cx="6003306" cy="6976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swald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Context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7"/>
          <p:cNvSpPr txBox="1"/>
          <p:nvPr/>
        </p:nvSpPr>
        <p:spPr>
          <a:xfrm>
            <a:off x="919800" y="1590775"/>
            <a:ext cx="10352400" cy="44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68300" lvl="0" marL="4572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Slab"/>
              <a:buChar char="★"/>
            </a:pPr>
            <a:r>
              <a:rPr b="0" i="0" lang="en-US" sz="22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The customers have a budget, and they want to invest in the Vietnamese stock market. They would like to have a web application to update stock trends. </a:t>
            </a:r>
            <a:endParaRPr b="0" i="0" sz="2200" u="none" cap="none" strike="noStrike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68300" lvl="0" marL="4572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Slab"/>
              <a:buChar char="★"/>
            </a:pPr>
            <a:r>
              <a:rPr b="0" i="0" lang="en-US" sz="22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The customers would like the application to have overview page, chart page, reminder, favorite list page and user information page.</a:t>
            </a:r>
            <a:endParaRPr b="0" i="0" sz="2200" u="none" cap="none" strike="noStrike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just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🔶  The </a:t>
            </a:r>
            <a:r>
              <a:rPr b="1" i="0" lang="en-US" sz="22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main requirement</a:t>
            </a:r>
            <a:r>
              <a:rPr b="0" i="0" lang="en-US" sz="22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 is the website should also give the auto trend prediction in the next 5 days.</a:t>
            </a:r>
            <a:endParaRPr b="0" i="0" sz="2200" u="none" cap="none" strike="noStrike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cxnSp>
        <p:nvCxnSpPr>
          <p:cNvPr id="146" name="Google Shape;146;p7"/>
          <p:cNvCxnSpPr/>
          <p:nvPr/>
        </p:nvCxnSpPr>
        <p:spPr>
          <a:xfrm>
            <a:off x="3984171" y="945197"/>
            <a:ext cx="4058817" cy="0"/>
          </a:xfrm>
          <a:prstGeom prst="straightConnector1">
            <a:avLst/>
          </a:prstGeom>
          <a:noFill/>
          <a:ln cap="flat" cmpd="sng" w="28575">
            <a:solidFill>
              <a:srgbClr val="0081A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7" name="Google Shape;147;p7"/>
          <p:cNvSpPr/>
          <p:nvPr/>
        </p:nvSpPr>
        <p:spPr>
          <a:xfrm>
            <a:off x="11436822" y="324793"/>
            <a:ext cx="477272" cy="328187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38100">
            <a:solidFill>
              <a:srgbClr val="D5DBE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7"/>
          <p:cNvSpPr txBox="1"/>
          <p:nvPr/>
        </p:nvSpPr>
        <p:spPr>
          <a:xfrm>
            <a:off x="11562138" y="306323"/>
            <a:ext cx="2266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003A5F"/>
                </a:solidFill>
                <a:latin typeface="Roboto Slab"/>
                <a:ea typeface="Roboto Slab"/>
                <a:cs typeface="Roboto Slab"/>
                <a:sym typeface="Roboto Slab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7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10466c95e2_8_53"/>
          <p:cNvSpPr/>
          <p:nvPr/>
        </p:nvSpPr>
        <p:spPr>
          <a:xfrm>
            <a:off x="0" y="6710082"/>
            <a:ext cx="12192000" cy="147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g110466c95e2_8_53"/>
          <p:cNvSpPr txBox="1"/>
          <p:nvPr/>
        </p:nvSpPr>
        <p:spPr>
          <a:xfrm>
            <a:off x="693600" y="4182425"/>
            <a:ext cx="7504500" cy="59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rPr lang="en-US" sz="55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Objectives </a:t>
            </a:r>
            <a:endParaRPr b="0" i="0" sz="55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5" name="Google Shape;155;g110466c95e2_8_53"/>
          <p:cNvSpPr/>
          <p:nvPr/>
        </p:nvSpPr>
        <p:spPr>
          <a:xfrm>
            <a:off x="11436822" y="324793"/>
            <a:ext cx="477300" cy="328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38100">
            <a:solidFill>
              <a:srgbClr val="D5DBE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g110466c95e2_8_53"/>
          <p:cNvSpPr/>
          <p:nvPr/>
        </p:nvSpPr>
        <p:spPr>
          <a:xfrm>
            <a:off x="1316125" y="4851125"/>
            <a:ext cx="1838700" cy="747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7" name="Google Shape;157;g110466c95e2_8_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39925" y="2323325"/>
            <a:ext cx="1317125" cy="131712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g110466c95e2_8_53"/>
          <p:cNvSpPr txBox="1"/>
          <p:nvPr/>
        </p:nvSpPr>
        <p:spPr>
          <a:xfrm>
            <a:off x="11333547" y="306325"/>
            <a:ext cx="47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003A5F"/>
                </a:solidFill>
                <a:latin typeface="Roboto Slab"/>
                <a:ea typeface="Roboto Slab"/>
                <a:cs typeface="Roboto Slab"/>
                <a:sym typeface="Roboto Slab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2ee3f2c436_7_11"/>
          <p:cNvSpPr txBox="1"/>
          <p:nvPr/>
        </p:nvSpPr>
        <p:spPr>
          <a:xfrm>
            <a:off x="838200" y="300955"/>
            <a:ext cx="10515600" cy="697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swald"/>
              <a:buNone/>
            </a:pPr>
            <a:r>
              <a:rPr lang="en-US" sz="36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Objectives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g12ee3f2c436_7_11"/>
          <p:cNvSpPr/>
          <p:nvPr/>
        </p:nvSpPr>
        <p:spPr>
          <a:xfrm>
            <a:off x="0" y="6723529"/>
            <a:ext cx="12192000" cy="147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5" name="Google Shape;165;g12ee3f2c436_7_11"/>
          <p:cNvCxnSpPr/>
          <p:nvPr/>
        </p:nvCxnSpPr>
        <p:spPr>
          <a:xfrm>
            <a:off x="4066284" y="998590"/>
            <a:ext cx="4058700" cy="0"/>
          </a:xfrm>
          <a:prstGeom prst="straightConnector1">
            <a:avLst/>
          </a:prstGeom>
          <a:noFill/>
          <a:ln cap="flat" cmpd="sng" w="28575">
            <a:solidFill>
              <a:srgbClr val="0081A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6" name="Google Shape;166;g12ee3f2c436_7_11"/>
          <p:cNvSpPr/>
          <p:nvPr/>
        </p:nvSpPr>
        <p:spPr>
          <a:xfrm>
            <a:off x="11436822" y="324793"/>
            <a:ext cx="477300" cy="328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38100">
            <a:solidFill>
              <a:srgbClr val="D5DBE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g12ee3f2c436_7_11"/>
          <p:cNvSpPr txBox="1"/>
          <p:nvPr/>
        </p:nvSpPr>
        <p:spPr>
          <a:xfrm>
            <a:off x="838200" y="1243675"/>
            <a:ext cx="7704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200">
                <a:latin typeface="Roboto Slab"/>
                <a:ea typeface="Roboto Slab"/>
                <a:cs typeface="Roboto Slab"/>
                <a:sym typeface="Roboto Slab"/>
              </a:rPr>
              <a:t>Our website objectives include creating:</a:t>
            </a:r>
            <a:endParaRPr i="0" sz="22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68" name="Google Shape;168;g12ee3f2c436_7_11"/>
          <p:cNvSpPr txBox="1"/>
          <p:nvPr/>
        </p:nvSpPr>
        <p:spPr>
          <a:xfrm>
            <a:off x="11333547" y="306325"/>
            <a:ext cx="47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n-US" sz="1500">
                <a:solidFill>
                  <a:srgbClr val="003A5F"/>
                </a:solidFill>
                <a:latin typeface="Roboto Slab"/>
                <a:ea typeface="Roboto Slab"/>
                <a:cs typeface="Roboto Slab"/>
                <a:sym typeface="Roboto Slab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g12ee3f2c436_7_11"/>
          <p:cNvSpPr txBox="1"/>
          <p:nvPr/>
        </p:nvSpPr>
        <p:spPr>
          <a:xfrm>
            <a:off x="2374800" y="2042850"/>
            <a:ext cx="99078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Roboto Slab"/>
              <a:buChar char="●"/>
            </a:pPr>
            <a:r>
              <a:rPr lang="en-US" sz="2200">
                <a:latin typeface="Roboto Slab"/>
                <a:ea typeface="Roboto Slab"/>
                <a:cs typeface="Roboto Slab"/>
                <a:sym typeface="Roboto Slab"/>
              </a:rPr>
              <a:t>Home page shows stock prices and stock exchanges</a:t>
            </a:r>
            <a:endParaRPr sz="2200">
              <a:latin typeface="Roboto Slab"/>
              <a:ea typeface="Roboto Slab"/>
              <a:cs typeface="Roboto Slab"/>
              <a:sym typeface="Roboto Slab"/>
            </a:endParaRPr>
          </a:p>
          <a:p>
            <a:pPr indent="-3683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Roboto Slab"/>
              <a:buChar char="●"/>
            </a:pPr>
            <a:r>
              <a:rPr lang="en-US" sz="2200">
                <a:latin typeface="Roboto Slab"/>
                <a:ea typeface="Roboto Slab"/>
                <a:cs typeface="Roboto Slab"/>
                <a:sym typeface="Roboto Slab"/>
              </a:rPr>
              <a:t>Specific page shows stock detailed information and charts</a:t>
            </a:r>
            <a:endParaRPr sz="2200">
              <a:latin typeface="Roboto Slab"/>
              <a:ea typeface="Roboto Slab"/>
              <a:cs typeface="Roboto Slab"/>
              <a:sym typeface="Roboto Slab"/>
            </a:endParaRPr>
          </a:p>
          <a:p>
            <a:pPr indent="-3683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Roboto Slab"/>
              <a:buChar char="●"/>
            </a:pPr>
            <a:r>
              <a:rPr lang="en-US" sz="2200">
                <a:latin typeface="Roboto Slab"/>
                <a:ea typeface="Roboto Slab"/>
                <a:cs typeface="Roboto Slab"/>
                <a:sym typeface="Roboto Slab"/>
              </a:rPr>
              <a:t>Reminder page stores all the reminders</a:t>
            </a:r>
            <a:endParaRPr sz="2200">
              <a:latin typeface="Roboto Slab"/>
              <a:ea typeface="Roboto Slab"/>
              <a:cs typeface="Roboto Slab"/>
              <a:sym typeface="Roboto Slab"/>
            </a:endParaRPr>
          </a:p>
          <a:p>
            <a:pPr indent="-3683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Roboto Slab"/>
              <a:buChar char="●"/>
            </a:pPr>
            <a:r>
              <a:rPr lang="en-US" sz="2200">
                <a:latin typeface="Roboto Slab"/>
                <a:ea typeface="Roboto Slab"/>
                <a:cs typeface="Roboto Slab"/>
                <a:sym typeface="Roboto Slab"/>
              </a:rPr>
              <a:t>Favorite page with favorite stock list</a:t>
            </a:r>
            <a:endParaRPr sz="2200">
              <a:latin typeface="Roboto Slab"/>
              <a:ea typeface="Roboto Slab"/>
              <a:cs typeface="Roboto Slab"/>
              <a:sym typeface="Roboto Slab"/>
            </a:endParaRPr>
          </a:p>
          <a:p>
            <a:pPr indent="-3683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Roboto Slab"/>
              <a:buChar char="●"/>
            </a:pPr>
            <a:r>
              <a:rPr lang="en-US" sz="2200">
                <a:latin typeface="Roboto Slab"/>
                <a:ea typeface="Roboto Slab"/>
                <a:cs typeface="Roboto Slab"/>
                <a:sym typeface="Roboto Slab"/>
              </a:rPr>
              <a:t>Profile page with user’s information and delete account permanently</a:t>
            </a:r>
            <a:endParaRPr sz="2200"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170" name="Google Shape;170;g12ee3f2c436_7_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8043" y="2257026"/>
            <a:ext cx="1371601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7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3119d03df0_0_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7" name="Google Shape;177;g13119d03df0_0_0"/>
          <p:cNvSpPr txBox="1"/>
          <p:nvPr/>
        </p:nvSpPr>
        <p:spPr>
          <a:xfrm>
            <a:off x="838200" y="300955"/>
            <a:ext cx="10515600" cy="697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swald"/>
              <a:buNone/>
            </a:pPr>
            <a:r>
              <a:rPr lang="en-US" sz="36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Demo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8" name="Google Shape;178;g13119d03df0_0_0"/>
          <p:cNvCxnSpPr/>
          <p:nvPr/>
        </p:nvCxnSpPr>
        <p:spPr>
          <a:xfrm>
            <a:off x="4066284" y="998590"/>
            <a:ext cx="4058700" cy="0"/>
          </a:xfrm>
          <a:prstGeom prst="straightConnector1">
            <a:avLst/>
          </a:prstGeom>
          <a:noFill/>
          <a:ln cap="flat" cmpd="sng" w="28575">
            <a:solidFill>
              <a:srgbClr val="0081A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9" name="Google Shape;179;g13119d03df0_0_0"/>
          <p:cNvSpPr/>
          <p:nvPr/>
        </p:nvSpPr>
        <p:spPr>
          <a:xfrm>
            <a:off x="11436822" y="324793"/>
            <a:ext cx="477300" cy="328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38100">
            <a:solidFill>
              <a:srgbClr val="D5DBE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g13119d03df0_0_0"/>
          <p:cNvSpPr txBox="1"/>
          <p:nvPr/>
        </p:nvSpPr>
        <p:spPr>
          <a:xfrm>
            <a:off x="11333547" y="306325"/>
            <a:ext cx="47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n-US" sz="1500">
                <a:solidFill>
                  <a:srgbClr val="003A5F"/>
                </a:solidFill>
                <a:latin typeface="Roboto Slab"/>
                <a:ea typeface="Roboto Slab"/>
                <a:cs typeface="Roboto Slab"/>
                <a:sym typeface="Roboto Slab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g13119d03df0_0_0"/>
          <p:cNvSpPr txBox="1"/>
          <p:nvPr/>
        </p:nvSpPr>
        <p:spPr>
          <a:xfrm>
            <a:off x="5564575" y="6243850"/>
            <a:ext cx="109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hlink"/>
                </a:solidFill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3"/>
              </a:rPr>
              <a:t>Video Demo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2" name="Google Shape;182;g13119d03df0_0_0" title="Demo TradingVision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91375" y="1110748"/>
            <a:ext cx="6844400" cy="513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31521c31a7_0_0"/>
          <p:cNvSpPr/>
          <p:nvPr/>
        </p:nvSpPr>
        <p:spPr>
          <a:xfrm>
            <a:off x="0" y="6710082"/>
            <a:ext cx="12192000" cy="147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g131521c31a7_0_0"/>
          <p:cNvSpPr txBox="1"/>
          <p:nvPr/>
        </p:nvSpPr>
        <p:spPr>
          <a:xfrm>
            <a:off x="693600" y="4182425"/>
            <a:ext cx="7504500" cy="59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rPr lang="en-US" sz="55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Project Management</a:t>
            </a:r>
            <a:endParaRPr b="0" i="0" sz="55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9" name="Google Shape;189;g131521c31a7_0_0"/>
          <p:cNvSpPr/>
          <p:nvPr/>
        </p:nvSpPr>
        <p:spPr>
          <a:xfrm>
            <a:off x="11436822" y="324793"/>
            <a:ext cx="477300" cy="328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38100">
            <a:solidFill>
              <a:srgbClr val="D5DBE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g131521c31a7_0_0"/>
          <p:cNvSpPr/>
          <p:nvPr/>
        </p:nvSpPr>
        <p:spPr>
          <a:xfrm>
            <a:off x="1316125" y="4851125"/>
            <a:ext cx="1838700" cy="747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g131521c31a7_0_0"/>
          <p:cNvSpPr txBox="1"/>
          <p:nvPr/>
        </p:nvSpPr>
        <p:spPr>
          <a:xfrm>
            <a:off x="11333547" y="306325"/>
            <a:ext cx="47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n-US" sz="1500">
                <a:solidFill>
                  <a:srgbClr val="003A5F"/>
                </a:solidFill>
                <a:latin typeface="Roboto Slab"/>
                <a:ea typeface="Roboto Slab"/>
                <a:cs typeface="Roboto Slab"/>
                <a:sym typeface="Roboto Slab"/>
              </a:rPr>
              <a:t>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2" name="Google Shape;192;g131521c31a7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6125" y="2312650"/>
            <a:ext cx="1298650" cy="129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3119d03df0_0_7"/>
          <p:cNvSpPr txBox="1"/>
          <p:nvPr/>
        </p:nvSpPr>
        <p:spPr>
          <a:xfrm>
            <a:off x="838200" y="300955"/>
            <a:ext cx="10515600" cy="697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swald"/>
              <a:buNone/>
            </a:pPr>
            <a:r>
              <a:rPr lang="en-US" sz="36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Project Management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g13119d03df0_0_7"/>
          <p:cNvSpPr/>
          <p:nvPr/>
        </p:nvSpPr>
        <p:spPr>
          <a:xfrm>
            <a:off x="0" y="6723529"/>
            <a:ext cx="12192000" cy="147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g13119d03df0_0_7"/>
          <p:cNvSpPr txBox="1"/>
          <p:nvPr/>
        </p:nvSpPr>
        <p:spPr>
          <a:xfrm>
            <a:off x="1199089" y="1757384"/>
            <a:ext cx="10365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marR="0" rtl="0" algn="just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0" name="Google Shape;200;g13119d03df0_0_7"/>
          <p:cNvCxnSpPr/>
          <p:nvPr/>
        </p:nvCxnSpPr>
        <p:spPr>
          <a:xfrm>
            <a:off x="3990084" y="998590"/>
            <a:ext cx="4058700" cy="0"/>
          </a:xfrm>
          <a:prstGeom prst="straightConnector1">
            <a:avLst/>
          </a:prstGeom>
          <a:noFill/>
          <a:ln cap="flat" cmpd="sng" w="28575">
            <a:solidFill>
              <a:srgbClr val="0081A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1" name="Google Shape;201;g13119d03df0_0_7"/>
          <p:cNvSpPr/>
          <p:nvPr/>
        </p:nvSpPr>
        <p:spPr>
          <a:xfrm>
            <a:off x="11436822" y="324793"/>
            <a:ext cx="477300" cy="328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38100">
            <a:solidFill>
              <a:srgbClr val="D5DBE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g13119d03df0_0_7"/>
          <p:cNvSpPr txBox="1"/>
          <p:nvPr/>
        </p:nvSpPr>
        <p:spPr>
          <a:xfrm>
            <a:off x="11333547" y="306325"/>
            <a:ext cx="47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n-US" sz="1500">
                <a:solidFill>
                  <a:srgbClr val="003A5F"/>
                </a:solidFill>
                <a:latin typeface="Roboto Slab"/>
                <a:ea typeface="Roboto Slab"/>
                <a:cs typeface="Roboto Slab"/>
                <a:sym typeface="Roboto Slab"/>
              </a:rPr>
              <a:t>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3" name="Google Shape;203;g13119d03df0_0_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36139" y="1393288"/>
            <a:ext cx="8166576" cy="4935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g13119d03df0_0_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02412" y="2911300"/>
            <a:ext cx="1634050" cy="76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7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Project 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6C2B43"/>
      </a:accent1>
      <a:accent2>
        <a:srgbClr val="DF361F"/>
      </a:accent2>
      <a:accent3>
        <a:srgbClr val="FA9C00"/>
      </a:accent3>
      <a:accent4>
        <a:srgbClr val="90BC33"/>
      </a:accent4>
      <a:accent5>
        <a:srgbClr val="00B09B"/>
      </a:accent5>
      <a:accent6>
        <a:srgbClr val="0175BE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2015-04-13T00:30:35Z</dcterms:created>
  <dc:creator>Gary Steven</dc:creator>
</cp:coreProperties>
</file>