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4"/>
  </p:notesMasterIdLst>
  <p:sldIdLst>
    <p:sldId id="256" r:id="rId2"/>
    <p:sldId id="258" r:id="rId3"/>
    <p:sldId id="259" r:id="rId4"/>
    <p:sldId id="284" r:id="rId5"/>
    <p:sldId id="282" r:id="rId6"/>
    <p:sldId id="283" r:id="rId7"/>
    <p:sldId id="285" r:id="rId8"/>
    <p:sldId id="286" r:id="rId9"/>
    <p:sldId id="287" r:id="rId10"/>
    <p:sldId id="288" r:id="rId11"/>
    <p:sldId id="291" r:id="rId12"/>
    <p:sldId id="298" r:id="rId13"/>
    <p:sldId id="299" r:id="rId14"/>
    <p:sldId id="300" r:id="rId15"/>
    <p:sldId id="290" r:id="rId16"/>
    <p:sldId id="293" r:id="rId17"/>
    <p:sldId id="289" r:id="rId18"/>
    <p:sldId id="294" r:id="rId19"/>
    <p:sldId id="295" r:id="rId20"/>
    <p:sldId id="296" r:id="rId21"/>
    <p:sldId id="297" r:id="rId22"/>
    <p:sldId id="281" r:id="rId23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25"/>
      <p:bold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77853F-5518-4FC7-B55A-F1331373881D}">
  <a:tblStyle styleId="{1E77853F-5518-4FC7-B55A-F133137388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333" autoAdjust="0"/>
  </p:normalViewPr>
  <p:slideViewPr>
    <p:cSldViewPr snapToGrid="0">
      <p:cViewPr>
        <p:scale>
          <a:sx n="66" d="100"/>
          <a:sy n="66" d="100"/>
        </p:scale>
        <p:origin x="1958" y="28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4694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7810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4082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1639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424242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627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5097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6996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05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3864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5680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90644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811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ge6b9cfce84_3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6" name="Google Shape;3126;ge6b9cfce84_3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7983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51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4086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69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0397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76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_1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>
            <a:spLocks noGrp="1"/>
          </p:cNvSpPr>
          <p:nvPr>
            <p:ph type="body" idx="1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21"/>
          <p:cNvSpPr txBox="1">
            <a:spLocks noGrp="1"/>
          </p:cNvSpPr>
          <p:nvPr>
            <p:ph type="subTitle" idx="2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2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7" r:id="rId6"/>
    <p:sldLayoutId id="2147483669" r:id="rId7"/>
    <p:sldLayoutId id="2147483670" r:id="rId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242538" y="1020491"/>
            <a:ext cx="7470281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effectLst/>
                <a:latin typeface="LatoWeb"/>
              </a:rPr>
              <a:t>INF10004</a:t>
            </a:r>
            <a:r>
              <a:rPr lang="en" dirty="0"/>
              <a:t> </a:t>
            </a:r>
            <a:br>
              <a:rPr lang="en" dirty="0"/>
            </a:br>
            <a:r>
              <a:rPr lang="en" dirty="0">
                <a:solidFill>
                  <a:schemeClr val="accent2"/>
                </a:solidFill>
              </a:rPr>
              <a:t>‘</a:t>
            </a:r>
            <a:r>
              <a:rPr lang="en-US" dirty="0">
                <a:solidFill>
                  <a:schemeClr val="accent2"/>
                </a:solidFill>
              </a:rPr>
              <a:t>Database Analysis and Design</a:t>
            </a:r>
            <a:r>
              <a:rPr lang="en" dirty="0">
                <a:solidFill>
                  <a:schemeClr val="accent2"/>
                </a:solidFill>
              </a:rPr>
              <a:t>’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607102" y="3230827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--103488515 HAI NAM NGO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Contents from Week 1, Week 2 and Week 4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552225" y="1926723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Oral </a:t>
            </a:r>
            <a:r>
              <a:rPr lang="en" dirty="0">
                <a:solidFill>
                  <a:schemeClr val="lt2"/>
                </a:solidFill>
              </a:rPr>
              <a:t>Presentation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841676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INTRODUCTION.sql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workshop.</a:t>
            </a:r>
            <a:r>
              <a:rPr lang="en-US" sz="1400" dirty="0" err="1">
                <a:solidFill>
                  <a:schemeClr val="accent3"/>
                </a:solidFill>
              </a:rPr>
              <a:t>sql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2" name="Google Shape;461;p27">
            <a:extLst>
              <a:ext uri="{FF2B5EF4-FFF2-40B4-BE49-F238E27FC236}">
                <a16:creationId xmlns:a16="http://schemas.microsoft.com/office/drawing/2014/main" id="{3C0BB357-9BF6-85A6-6B53-18EE6886C79B}"/>
              </a:ext>
            </a:extLst>
          </p:cNvPr>
          <p:cNvSpPr txBox="1">
            <a:spLocks/>
          </p:cNvSpPr>
          <p:nvPr/>
        </p:nvSpPr>
        <p:spPr>
          <a:xfrm>
            <a:off x="2014527" y="2381295"/>
            <a:ext cx="7129473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3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800" dirty="0">
                <a:solidFill>
                  <a:schemeClr val="accent6"/>
                </a:solidFill>
              </a:rPr>
              <a:t>How to write select statement?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084825" y="61361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SELECT Statement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/>
            </a:b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Contents from Week 1, Week 2 and Week 4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INTRODUCTION</a:t>
            </a:r>
            <a:r>
              <a:rPr lang="en" sz="1400" dirty="0">
                <a:solidFill>
                  <a:schemeClr val="accent3"/>
                </a:solidFill>
              </a:rPr>
              <a:t>.</a:t>
            </a:r>
            <a:r>
              <a:rPr lang="en-US" sz="1400" dirty="0" err="1">
                <a:solidFill>
                  <a:schemeClr val="accent3"/>
                </a:solidFill>
              </a:rPr>
              <a:t>sql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</a:t>
            </a:r>
            <a:r>
              <a:rPr lang="en-US" sz="1400" err="1">
                <a:solidFill>
                  <a:schemeClr val="accent3"/>
                </a:solidFill>
              </a:rPr>
              <a:t>sql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5C391E88-3072-6AFE-1CF3-E6BEE75E4400}"/>
              </a:ext>
            </a:extLst>
          </p:cNvPr>
          <p:cNvSpPr txBox="1"/>
          <p:nvPr/>
        </p:nvSpPr>
        <p:spPr>
          <a:xfrm>
            <a:off x="1529192" y="3206437"/>
            <a:ext cx="6995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INNER JOIN</a:t>
            </a:r>
            <a:r>
              <a:rPr lang="en-US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keyword selects records that have matching values in both tables.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150FE4-F7CA-7B0E-C27A-917263CE2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925" y="1571590"/>
            <a:ext cx="5502851" cy="134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70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084825" y="61361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SELECT Statement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/>
            </a:b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Contents from Week 1, Week 2 and Week 4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INTRODUCTION</a:t>
            </a:r>
            <a:r>
              <a:rPr lang="en" sz="1400" dirty="0">
                <a:solidFill>
                  <a:schemeClr val="accent3"/>
                </a:solidFill>
              </a:rPr>
              <a:t>.</a:t>
            </a:r>
            <a:r>
              <a:rPr lang="en-US" sz="1400" dirty="0" err="1">
                <a:solidFill>
                  <a:schemeClr val="accent3"/>
                </a:solidFill>
              </a:rPr>
              <a:t>sql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</a:t>
            </a:r>
            <a:r>
              <a:rPr lang="en-US" sz="1400" err="1">
                <a:solidFill>
                  <a:schemeClr val="accent3"/>
                </a:solidFill>
              </a:rPr>
              <a:t>sql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5C391E88-3072-6AFE-1CF3-E6BEE75E4400}"/>
              </a:ext>
            </a:extLst>
          </p:cNvPr>
          <p:cNvSpPr txBox="1"/>
          <p:nvPr/>
        </p:nvSpPr>
        <p:spPr>
          <a:xfrm>
            <a:off x="1350486" y="2563510"/>
            <a:ext cx="2741312" cy="115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returns the number of rows that matches a specified criterion.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60D3D6-D959-8762-82A0-67D80FF43D8C}"/>
              </a:ext>
            </a:extLst>
          </p:cNvPr>
          <p:cNvSpPr txBox="1"/>
          <p:nvPr/>
        </p:nvSpPr>
        <p:spPr>
          <a:xfrm>
            <a:off x="1529192" y="1240185"/>
            <a:ext cx="4575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Aggregate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76DEFD-0DD9-C120-1CAD-A0683146F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193" y="1701479"/>
            <a:ext cx="2357008" cy="806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09F0F3-6885-FAAD-5584-DE600870A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417" y="1676666"/>
            <a:ext cx="2364778" cy="7963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10071B-A5AB-D587-52E5-27EDABF1A222}"/>
              </a:ext>
            </a:extLst>
          </p:cNvPr>
          <p:cNvSpPr txBox="1"/>
          <p:nvPr/>
        </p:nvSpPr>
        <p:spPr>
          <a:xfrm>
            <a:off x="4153135" y="2508354"/>
            <a:ext cx="2492350" cy="783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returns the total sum of a numeric column. </a:t>
            </a:r>
          </a:p>
        </p:txBody>
      </p:sp>
      <p:grpSp>
        <p:nvGrpSpPr>
          <p:cNvPr id="10" name="Google Shape;580;p33">
            <a:extLst>
              <a:ext uri="{FF2B5EF4-FFF2-40B4-BE49-F238E27FC236}">
                <a16:creationId xmlns:a16="http://schemas.microsoft.com/office/drawing/2014/main" id="{1AE2617F-69B1-BE61-D599-414A140619F0}"/>
              </a:ext>
            </a:extLst>
          </p:cNvPr>
          <p:cNvGrpSpPr/>
          <p:nvPr/>
        </p:nvGrpSpPr>
        <p:grpSpPr>
          <a:xfrm>
            <a:off x="3755488" y="1238456"/>
            <a:ext cx="506100" cy="3765775"/>
            <a:chOff x="1084825" y="2504765"/>
            <a:chExt cx="506100" cy="2065260"/>
          </a:xfrm>
        </p:grpSpPr>
        <p:sp>
          <p:nvSpPr>
            <p:cNvPr id="11" name="Google Shape;581;p33">
              <a:extLst>
                <a:ext uri="{FF2B5EF4-FFF2-40B4-BE49-F238E27FC236}">
                  <a16:creationId xmlns:a16="http://schemas.microsoft.com/office/drawing/2014/main" id="{3C01D298-BD87-B3B7-43A4-A02A7F284388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2" name="Google Shape;582;p33">
              <a:extLst>
                <a:ext uri="{FF2B5EF4-FFF2-40B4-BE49-F238E27FC236}">
                  <a16:creationId xmlns:a16="http://schemas.microsoft.com/office/drawing/2014/main" id="{EFACC026-310B-7C52-3F19-BF4FBF411491}"/>
                </a:ext>
              </a:extLst>
            </p:cNvPr>
            <p:cNvCxnSpPr>
              <a:cxnSpLocks/>
            </p:cNvCxnSpPr>
            <p:nvPr/>
          </p:nvCxnSpPr>
          <p:spPr>
            <a:xfrm>
              <a:off x="1412216" y="2504765"/>
              <a:ext cx="0" cy="1826181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" name="Google Shape;580;p33">
            <a:extLst>
              <a:ext uri="{FF2B5EF4-FFF2-40B4-BE49-F238E27FC236}">
                <a16:creationId xmlns:a16="http://schemas.microsoft.com/office/drawing/2014/main" id="{58700AA1-2AE4-CEFC-E9DA-75556BFD8C20}"/>
              </a:ext>
            </a:extLst>
          </p:cNvPr>
          <p:cNvGrpSpPr/>
          <p:nvPr/>
        </p:nvGrpSpPr>
        <p:grpSpPr>
          <a:xfrm>
            <a:off x="6365544" y="1202130"/>
            <a:ext cx="506100" cy="3765775"/>
            <a:chOff x="1084825" y="2504765"/>
            <a:chExt cx="506100" cy="2065260"/>
          </a:xfrm>
        </p:grpSpPr>
        <p:sp>
          <p:nvSpPr>
            <p:cNvPr id="6" name="Google Shape;581;p33">
              <a:extLst>
                <a:ext uri="{FF2B5EF4-FFF2-40B4-BE49-F238E27FC236}">
                  <a16:creationId xmlns:a16="http://schemas.microsoft.com/office/drawing/2014/main" id="{A9691A27-8F8B-1EA1-4478-CC1EC85250E7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8" name="Google Shape;582;p33">
              <a:extLst>
                <a:ext uri="{FF2B5EF4-FFF2-40B4-BE49-F238E27FC236}">
                  <a16:creationId xmlns:a16="http://schemas.microsoft.com/office/drawing/2014/main" id="{238C1FDA-DE5D-AEDB-E536-4DEC82870ABF}"/>
                </a:ext>
              </a:extLst>
            </p:cNvPr>
            <p:cNvCxnSpPr>
              <a:cxnSpLocks/>
            </p:cNvCxnSpPr>
            <p:nvPr/>
          </p:nvCxnSpPr>
          <p:spPr>
            <a:xfrm>
              <a:off x="1412216" y="2504765"/>
              <a:ext cx="0" cy="1826181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5F013291-34D1-CA12-9971-26E6EE2DA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3451" y="1701479"/>
            <a:ext cx="2209992" cy="6706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737932-D14B-AEC4-6B32-07286C7A99B6}"/>
              </a:ext>
            </a:extLst>
          </p:cNvPr>
          <p:cNvSpPr txBox="1"/>
          <p:nvPr/>
        </p:nvSpPr>
        <p:spPr>
          <a:xfrm>
            <a:off x="6658732" y="2457287"/>
            <a:ext cx="2492350" cy="783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returns the average value of a numeric column. </a:t>
            </a:r>
          </a:p>
        </p:txBody>
      </p:sp>
    </p:spTree>
    <p:extLst>
      <p:ext uri="{BB962C8B-B14F-4D97-AF65-F5344CB8AC3E}">
        <p14:creationId xmlns:p14="http://schemas.microsoft.com/office/powerpoint/2010/main" val="783370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084825" y="61361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Prevalent Errors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/>
            </a:b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Contents from Week 1, Week 2 and Week 4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INTRODUCTION</a:t>
            </a:r>
            <a:r>
              <a:rPr lang="en" sz="1400" dirty="0">
                <a:solidFill>
                  <a:schemeClr val="accent3"/>
                </a:solidFill>
              </a:rPr>
              <a:t>.</a:t>
            </a:r>
            <a:r>
              <a:rPr lang="en-US" sz="1400" dirty="0" err="1">
                <a:solidFill>
                  <a:schemeClr val="accent3"/>
                </a:solidFill>
              </a:rPr>
              <a:t>sql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</a:t>
            </a:r>
            <a:r>
              <a:rPr lang="en-US" sz="1400" err="1">
                <a:solidFill>
                  <a:schemeClr val="accent3"/>
                </a:solidFill>
              </a:rPr>
              <a:t>sql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60D3D6-D959-8762-82A0-67D80FF43D8C}"/>
              </a:ext>
            </a:extLst>
          </p:cNvPr>
          <p:cNvSpPr txBox="1"/>
          <p:nvPr/>
        </p:nvSpPr>
        <p:spPr>
          <a:xfrm>
            <a:off x="1337875" y="1080812"/>
            <a:ext cx="4575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Coding and debugging (wrong spelling)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E3F291-7EE3-B5F0-2810-6E56F0F682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8" t="13640"/>
          <a:stretch/>
        </p:blipFill>
        <p:spPr>
          <a:xfrm>
            <a:off x="2229120" y="1422547"/>
            <a:ext cx="4865100" cy="320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4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084825" y="515674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Prevalent Errors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/>
            </a:b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Contents from Week 1, Week 2 and Week 4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INTRODUCTION</a:t>
            </a:r>
            <a:r>
              <a:rPr lang="en" sz="1400" dirty="0">
                <a:solidFill>
                  <a:schemeClr val="accent3"/>
                </a:solidFill>
              </a:rPr>
              <a:t>.</a:t>
            </a:r>
            <a:r>
              <a:rPr lang="en-US" sz="1400" dirty="0" err="1">
                <a:solidFill>
                  <a:schemeClr val="accent3"/>
                </a:solidFill>
              </a:rPr>
              <a:t>sql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</a:t>
            </a:r>
            <a:r>
              <a:rPr lang="en-US" sz="1400" err="1">
                <a:solidFill>
                  <a:schemeClr val="accent3"/>
                </a:solidFill>
              </a:rPr>
              <a:t>sql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60D3D6-D959-8762-82A0-67D80FF43D8C}"/>
              </a:ext>
            </a:extLst>
          </p:cNvPr>
          <p:cNvSpPr txBox="1"/>
          <p:nvPr/>
        </p:nvSpPr>
        <p:spPr>
          <a:xfrm>
            <a:off x="1396206" y="969834"/>
            <a:ext cx="4575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SQL: Column ambiguously defined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E557D8-4133-7950-F1D9-BF6FE5517B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3"/>
          <a:stretch/>
        </p:blipFill>
        <p:spPr>
          <a:xfrm>
            <a:off x="2205128" y="1258147"/>
            <a:ext cx="5188369" cy="342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29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084825" y="61361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Prevalent Errors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/>
            </a:b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Contents from Week 1, Week 2 and Week 4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INTRODUCTION</a:t>
            </a:r>
            <a:r>
              <a:rPr lang="en" sz="1400" dirty="0">
                <a:solidFill>
                  <a:schemeClr val="accent3"/>
                </a:solidFill>
              </a:rPr>
              <a:t>.</a:t>
            </a:r>
            <a:r>
              <a:rPr lang="en-US" sz="1400" dirty="0" err="1">
                <a:solidFill>
                  <a:schemeClr val="accent3"/>
                </a:solidFill>
              </a:rPr>
              <a:t>sql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</a:t>
            </a:r>
            <a:r>
              <a:rPr lang="en-US" sz="1400" err="1">
                <a:solidFill>
                  <a:schemeClr val="accent3"/>
                </a:solidFill>
              </a:rPr>
              <a:t>sql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60D3D6-D959-8762-82A0-67D80FF43D8C}"/>
              </a:ext>
            </a:extLst>
          </p:cNvPr>
          <p:cNvSpPr txBox="1"/>
          <p:nvPr/>
        </p:nvSpPr>
        <p:spPr>
          <a:xfrm>
            <a:off x="1419066" y="1148862"/>
            <a:ext cx="4575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Not a single-group group function</a:t>
            </a:r>
          </a:p>
        </p:txBody>
      </p:sp>
      <p:pic>
        <p:nvPicPr>
          <p:cNvPr id="3" name="Picture 2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9AB46C89-1CA0-3327-4632-658A7FF6C6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63"/>
          <a:stretch/>
        </p:blipFill>
        <p:spPr>
          <a:xfrm>
            <a:off x="2028037" y="1456639"/>
            <a:ext cx="5075976" cy="311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09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127375" y="359025"/>
            <a:ext cx="2324049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03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534719" y="1214450"/>
            <a:ext cx="6081011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Practical Exercise </a:t>
            </a: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2380425" y="1856578"/>
            <a:ext cx="6763575" cy="10295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Requirement 8.1  8.2  8.3  8.4 (use count)</a:t>
            </a:r>
          </a:p>
          <a:p>
            <a:pPr marR="0" lv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Requirement 14.5 </a:t>
            </a:r>
            <a:r>
              <a:rPr lang="en-US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(use </a:t>
            </a:r>
            <a:r>
              <a:rPr lang="en-US" sz="1400" dirty="0" err="1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sum,inner</a:t>
            </a:r>
            <a:r>
              <a:rPr lang="en-US" sz="140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join)</a:t>
            </a:r>
          </a:p>
          <a:p>
            <a:pPr marR="0" lv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Requirement 19.3 (use avg, where clause)</a:t>
            </a:r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cxnSpLocks/>
            <a:endCxn id="503" idx="0"/>
          </p:cNvCxnSpPr>
          <p:nvPr/>
        </p:nvCxnSpPr>
        <p:spPr>
          <a:xfrm>
            <a:off x="2380425" y="745958"/>
            <a:ext cx="0" cy="2840617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Contents from Week 1, Week 2 and Week 4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INTRODUCTION</a:t>
            </a:r>
            <a:r>
              <a:rPr lang="en" sz="1400" dirty="0">
                <a:solidFill>
                  <a:schemeClr val="accent3"/>
                </a:solidFill>
              </a:rPr>
              <a:t>.</a:t>
            </a:r>
            <a:r>
              <a:rPr lang="en-US" sz="1400" dirty="0" err="1">
                <a:solidFill>
                  <a:schemeClr val="accent3"/>
                </a:solidFill>
              </a:rPr>
              <a:t>sql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</a:t>
            </a:r>
            <a:r>
              <a:rPr lang="en-US" sz="1400" err="1">
                <a:solidFill>
                  <a:schemeClr val="accent3"/>
                </a:solidFill>
              </a:rPr>
              <a:t>sql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" name="Google Shape;502;p30">
            <a:extLst>
              <a:ext uri="{FF2B5EF4-FFF2-40B4-BE49-F238E27FC236}">
                <a16:creationId xmlns:a16="http://schemas.microsoft.com/office/drawing/2014/main" id="{2E7CC02C-6AF8-58FD-CD83-2ABF35649ED0}"/>
              </a:ext>
            </a:extLst>
          </p:cNvPr>
          <p:cNvSpPr txBox="1">
            <a:spLocks/>
          </p:cNvSpPr>
          <p:nvPr/>
        </p:nvSpPr>
        <p:spPr>
          <a:xfrm>
            <a:off x="2754624" y="3279103"/>
            <a:ext cx="5952543" cy="102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Reason why I choose these requirement: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They can cover all the contents that I just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mentioned above, mostly SELECT statement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(no time to go through all of them)</a:t>
            </a:r>
          </a:p>
        </p:txBody>
      </p:sp>
    </p:spTree>
    <p:extLst>
      <p:ext uri="{BB962C8B-B14F-4D97-AF65-F5344CB8AC3E}">
        <p14:creationId xmlns:p14="http://schemas.microsoft.com/office/powerpoint/2010/main" val="2560663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Contents from Week 1, Week 2 and Week 4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REQUIREMENT 8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DO THE </a:t>
            </a:r>
            <a:r>
              <a:rPr lang="en-US" sz="1400" dirty="0" err="1">
                <a:solidFill>
                  <a:schemeClr val="accent3"/>
                </a:solidFill>
              </a:rPr>
              <a:t>ASSIGNMENT.sql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E93CB-3532-9718-7129-0680F073D2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430"/>
          <a:stretch/>
        </p:blipFill>
        <p:spPr>
          <a:xfrm>
            <a:off x="1258808" y="1470249"/>
            <a:ext cx="7377685" cy="13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55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084826" y="548331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Requirement 8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/>
            </a:br>
            <a:endParaRPr dirty="0">
              <a:solidFill>
                <a:schemeClr val="accent6"/>
              </a:solidFill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Contents from Week 1, Week 2 and Week 4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INPUT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OUTPUT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3" name="Google Shape;580;p33">
            <a:extLst>
              <a:ext uri="{FF2B5EF4-FFF2-40B4-BE49-F238E27FC236}">
                <a16:creationId xmlns:a16="http://schemas.microsoft.com/office/drawing/2014/main" id="{E32754AF-F8EB-04AA-6F6A-E3E689585DE6}"/>
              </a:ext>
            </a:extLst>
          </p:cNvPr>
          <p:cNvGrpSpPr/>
          <p:nvPr/>
        </p:nvGrpSpPr>
        <p:grpSpPr>
          <a:xfrm>
            <a:off x="4312975" y="553696"/>
            <a:ext cx="506100" cy="4062909"/>
            <a:chOff x="1084825" y="1174625"/>
            <a:chExt cx="506100" cy="3941179"/>
          </a:xfrm>
        </p:grpSpPr>
        <p:sp>
          <p:nvSpPr>
            <p:cNvPr id="5" name="Google Shape;581;p33">
              <a:extLst>
                <a:ext uri="{FF2B5EF4-FFF2-40B4-BE49-F238E27FC236}">
                  <a16:creationId xmlns:a16="http://schemas.microsoft.com/office/drawing/2014/main" id="{A000000A-37FB-CA3A-9B35-2D75691754A3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" name="Google Shape;582;p33">
              <a:extLst>
                <a:ext uri="{FF2B5EF4-FFF2-40B4-BE49-F238E27FC236}">
                  <a16:creationId xmlns:a16="http://schemas.microsoft.com/office/drawing/2014/main" id="{CABEC059-3A9A-2D2A-131F-A5CDA8FB9CA7}"/>
                </a:ext>
              </a:extLst>
            </p:cNvPr>
            <p:cNvCxnSpPr>
              <a:cxnSpLocks/>
            </p:cNvCxnSpPr>
            <p:nvPr/>
          </p:nvCxnSpPr>
          <p:spPr>
            <a:xfrm>
              <a:off x="1337875" y="1174625"/>
              <a:ext cx="0" cy="3941179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0AC8A157-D445-F7FB-CE1F-B209174E84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7"/>
          <a:stretch/>
        </p:blipFill>
        <p:spPr>
          <a:xfrm>
            <a:off x="1158340" y="1455370"/>
            <a:ext cx="3322608" cy="26100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13083E-EF34-7B25-A5C6-248C18F3FF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294"/>
          <a:stretch/>
        </p:blipFill>
        <p:spPr>
          <a:xfrm>
            <a:off x="4645321" y="548331"/>
            <a:ext cx="2259162" cy="22479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D7ED03-0418-7D6D-EF3F-71F29B9F5A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178"/>
          <a:stretch/>
        </p:blipFill>
        <p:spPr>
          <a:xfrm>
            <a:off x="6391702" y="1749378"/>
            <a:ext cx="2259162" cy="271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16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Contents from Week 1, Week 2 and Week 4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REQUIREMENT 14.4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DO THE </a:t>
            </a:r>
            <a:r>
              <a:rPr lang="en-US" sz="1400" dirty="0" err="1">
                <a:solidFill>
                  <a:schemeClr val="accent3"/>
                </a:solidFill>
              </a:rPr>
              <a:t>ASSIGNMENT.sql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EB58B-A444-4A7D-F41B-C06008DDB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285" y="626820"/>
            <a:ext cx="7137853" cy="1516432"/>
          </a:xfrm>
          <a:prstGeom prst="rect">
            <a:avLst/>
          </a:prstGeom>
        </p:spPr>
      </p:pic>
      <p:sp>
        <p:nvSpPr>
          <p:cNvPr id="7" name="Google Shape;627;p33">
            <a:extLst>
              <a:ext uri="{FF2B5EF4-FFF2-40B4-BE49-F238E27FC236}">
                <a16:creationId xmlns:a16="http://schemas.microsoft.com/office/drawing/2014/main" id="{F8A83B5B-56B5-4D59-293A-85B071B20FCF}"/>
              </a:ext>
            </a:extLst>
          </p:cNvPr>
          <p:cNvSpPr txBox="1">
            <a:spLocks/>
          </p:cNvSpPr>
          <p:nvPr/>
        </p:nvSpPr>
        <p:spPr>
          <a:xfrm>
            <a:off x="1192285" y="2231635"/>
            <a:ext cx="7877615" cy="246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US" dirty="0">
                <a:solidFill>
                  <a:schemeClr val="bg1"/>
                </a:solidFill>
              </a:rPr>
              <a:t>Important information from the task:</a:t>
            </a:r>
          </a:p>
          <a:p>
            <a:pPr marL="0" indent="0">
              <a:buFont typeface="Fira Code"/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indent="0">
              <a:buFont typeface="Fira Code"/>
              <a:buNone/>
            </a:pPr>
            <a:r>
              <a:rPr lang="en-US" dirty="0">
                <a:solidFill>
                  <a:schemeClr val="accent3"/>
                </a:solidFill>
              </a:rPr>
              <a:t>List the </a:t>
            </a:r>
            <a:r>
              <a:rPr lang="en-US" b="1" u="sng" dirty="0" err="1">
                <a:solidFill>
                  <a:schemeClr val="accent3"/>
                </a:solidFill>
              </a:rPr>
              <a:t>WeekNo</a:t>
            </a:r>
            <a:r>
              <a:rPr lang="en-US" b="1" u="sng" dirty="0">
                <a:solidFill>
                  <a:schemeClr val="accent3"/>
                </a:solidFill>
              </a:rPr>
              <a:t>, Total Pay (</a:t>
            </a:r>
            <a:r>
              <a:rPr lang="en-US" b="1" u="sng" dirty="0" err="1">
                <a:solidFill>
                  <a:schemeClr val="accent3"/>
                </a:solidFill>
              </a:rPr>
              <a:t>HrsWorked</a:t>
            </a:r>
            <a:r>
              <a:rPr lang="en-US" b="1" u="sng" dirty="0">
                <a:solidFill>
                  <a:schemeClr val="accent3"/>
                </a:solidFill>
              </a:rPr>
              <a:t> * </a:t>
            </a:r>
            <a:r>
              <a:rPr lang="en-US" b="1" u="sng" dirty="0" err="1">
                <a:solidFill>
                  <a:schemeClr val="accent3"/>
                </a:solidFill>
              </a:rPr>
              <a:t>Hourlyrate</a:t>
            </a:r>
            <a:r>
              <a:rPr lang="en-US" b="1" u="sng" dirty="0">
                <a:solidFill>
                  <a:schemeClr val="accent3"/>
                </a:solidFill>
              </a:rPr>
              <a:t>) (use SUM function)</a:t>
            </a:r>
          </a:p>
          <a:p>
            <a:pPr marL="0" indent="0">
              <a:buFont typeface="Fira Code"/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indent="0">
              <a:buFont typeface="Fira Code"/>
              <a:buNone/>
            </a:pPr>
            <a:r>
              <a:rPr lang="en-US" dirty="0">
                <a:solidFill>
                  <a:schemeClr val="accent3"/>
                </a:solidFill>
              </a:rPr>
              <a:t>From </a:t>
            </a:r>
            <a:r>
              <a:rPr lang="en-US" dirty="0" err="1">
                <a:solidFill>
                  <a:schemeClr val="accent3"/>
                </a:solidFill>
              </a:rPr>
              <a:t>timelog</a:t>
            </a:r>
            <a:r>
              <a:rPr lang="en-US" dirty="0">
                <a:solidFill>
                  <a:schemeClr val="accent3"/>
                </a:solidFill>
              </a:rPr>
              <a:t> table</a:t>
            </a:r>
          </a:p>
          <a:p>
            <a:pPr marL="0" indent="0">
              <a:buFont typeface="Fira Code"/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indent="0">
              <a:buFont typeface="Fira Code"/>
              <a:buNone/>
            </a:pPr>
            <a:r>
              <a:rPr lang="en-US" dirty="0">
                <a:solidFill>
                  <a:schemeClr val="accent3"/>
                </a:solidFill>
              </a:rPr>
              <a:t>But the </a:t>
            </a:r>
            <a:r>
              <a:rPr lang="en-US" dirty="0" err="1">
                <a:solidFill>
                  <a:schemeClr val="accent3"/>
                </a:solidFill>
              </a:rPr>
              <a:t>HourlyRate</a:t>
            </a:r>
            <a:r>
              <a:rPr lang="en-US" dirty="0">
                <a:solidFill>
                  <a:schemeClr val="accent3"/>
                </a:solidFill>
              </a:rPr>
              <a:t> is from allocation table (use inner join)</a:t>
            </a:r>
          </a:p>
          <a:p>
            <a:pPr marL="0" indent="0">
              <a:buFont typeface="Fira Code"/>
              <a:buNone/>
            </a:pPr>
            <a:endParaRPr lang="en-US" b="1" u="sng" dirty="0">
              <a:solidFill>
                <a:schemeClr val="accent3"/>
              </a:solidFill>
            </a:endParaRPr>
          </a:p>
          <a:p>
            <a:pPr marL="0" indent="0">
              <a:buFont typeface="Fira Code"/>
              <a:buNone/>
            </a:pPr>
            <a:r>
              <a:rPr lang="en-US" b="1" u="sng" dirty="0" err="1">
                <a:solidFill>
                  <a:schemeClr val="accent3"/>
                </a:solidFill>
              </a:rPr>
              <a:t>WeekNo</a:t>
            </a:r>
            <a:r>
              <a:rPr lang="en-US" b="1" u="sng" dirty="0">
                <a:solidFill>
                  <a:schemeClr val="accent3"/>
                </a:solidFill>
              </a:rPr>
              <a:t> </a:t>
            </a:r>
            <a:r>
              <a:rPr lang="en-US" b="1" u="sng" dirty="0" err="1">
                <a:solidFill>
                  <a:schemeClr val="accent3"/>
                </a:solidFill>
              </a:rPr>
              <a:t>asc</a:t>
            </a:r>
            <a:endParaRPr lang="en-US" b="1" u="sng" dirty="0">
              <a:solidFill>
                <a:schemeClr val="accent3"/>
              </a:solidFill>
            </a:endParaRPr>
          </a:p>
          <a:p>
            <a:pPr marL="0" indent="0">
              <a:buFont typeface="Fira Code"/>
              <a:buNone/>
            </a:pP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184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920725" y="548331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Requirement 14.4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/>
            </a:br>
            <a:endParaRPr dirty="0">
              <a:solidFill>
                <a:schemeClr val="accent6"/>
              </a:solidFill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560584" y="4682334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Contents from Week 1, Week 2 and Week 4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INPUT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OUTPUT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3" name="Google Shape;580;p33">
            <a:extLst>
              <a:ext uri="{FF2B5EF4-FFF2-40B4-BE49-F238E27FC236}">
                <a16:creationId xmlns:a16="http://schemas.microsoft.com/office/drawing/2014/main" id="{E32754AF-F8EB-04AA-6F6A-E3E689585DE6}"/>
              </a:ext>
            </a:extLst>
          </p:cNvPr>
          <p:cNvGrpSpPr/>
          <p:nvPr/>
        </p:nvGrpSpPr>
        <p:grpSpPr>
          <a:xfrm>
            <a:off x="4312975" y="553696"/>
            <a:ext cx="506100" cy="4062909"/>
            <a:chOff x="1084825" y="1174625"/>
            <a:chExt cx="506100" cy="3941179"/>
          </a:xfrm>
        </p:grpSpPr>
        <p:sp>
          <p:nvSpPr>
            <p:cNvPr id="5" name="Google Shape;581;p33">
              <a:extLst>
                <a:ext uri="{FF2B5EF4-FFF2-40B4-BE49-F238E27FC236}">
                  <a16:creationId xmlns:a16="http://schemas.microsoft.com/office/drawing/2014/main" id="{A000000A-37FB-CA3A-9B35-2D75691754A3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" name="Google Shape;582;p33">
              <a:extLst>
                <a:ext uri="{FF2B5EF4-FFF2-40B4-BE49-F238E27FC236}">
                  <a16:creationId xmlns:a16="http://schemas.microsoft.com/office/drawing/2014/main" id="{CABEC059-3A9A-2D2A-131F-A5CDA8FB9CA7}"/>
                </a:ext>
              </a:extLst>
            </p:cNvPr>
            <p:cNvCxnSpPr>
              <a:cxnSpLocks/>
            </p:cNvCxnSpPr>
            <p:nvPr/>
          </p:nvCxnSpPr>
          <p:spPr>
            <a:xfrm>
              <a:off x="1337875" y="1174625"/>
              <a:ext cx="0" cy="3941179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4F31A1B-BC99-4B3C-C633-4A80BBBD0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84" y="1608047"/>
            <a:ext cx="3878916" cy="1844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515729-1AF6-C574-2036-925126E40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932" y="539176"/>
            <a:ext cx="2349417" cy="39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73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250158" y="1101067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3005420" y="1356778"/>
            <a:ext cx="4963465" cy="12032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Borrowed Identifiers (Week 4)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Strong and weak entities (Week 4)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Atributes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(Week 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Cardinality of relationship (Week 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1981970" y="1101067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ERD RELATIONSHIP</a:t>
            </a:r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1245456" y="2380260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1981970" y="23874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 Statement</a:t>
            </a:r>
            <a:endParaRPr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1981970" y="3849499"/>
            <a:ext cx="431723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Practical Exercise 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245456" y="471153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dirty="0">
                <a:solidFill>
                  <a:schemeClr val="accent2"/>
                </a:solidFill>
              </a:rPr>
              <a:t>‘Contents’</a:t>
            </a:r>
            <a:r>
              <a:rPr lang="en" dirty="0"/>
              <a:t> 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INTRODUCTION.</a:t>
            </a:r>
            <a:r>
              <a:rPr lang="en-US" sz="1400" dirty="0" err="1">
                <a:solidFill>
                  <a:schemeClr val="accent3"/>
                </a:solidFill>
              </a:rPr>
              <a:t>sql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</a:t>
            </a:r>
            <a:r>
              <a:rPr lang="en-US" sz="1400" err="1">
                <a:solidFill>
                  <a:schemeClr val="accent3"/>
                </a:solidFill>
              </a:rPr>
              <a:t>sql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AD9008-30BB-09DA-6BFE-FA619DB71BC1}"/>
              </a:ext>
            </a:extLst>
          </p:cNvPr>
          <p:cNvSpPr txBox="1"/>
          <p:nvPr/>
        </p:nvSpPr>
        <p:spPr>
          <a:xfrm>
            <a:off x="3005420" y="2718660"/>
            <a:ext cx="6080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Basic c</a:t>
            </a:r>
            <a:r>
              <a:rPr lang="en-US" sz="120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ommands, Inner joins, Aggregate Functions (W1,W2,W4)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Prevalent errors</a:t>
            </a:r>
            <a:r>
              <a:rPr lang="en-US" sz="120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pPr marL="457200" marR="0" lvl="1" algn="just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accent6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6" name="Google Shape;505;p30">
            <a:extLst>
              <a:ext uri="{FF2B5EF4-FFF2-40B4-BE49-F238E27FC236}">
                <a16:creationId xmlns:a16="http://schemas.microsoft.com/office/drawing/2014/main" id="{8EE52A3A-384E-EC91-AC9E-625668FA111F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US" dirty="0">
                <a:solidFill>
                  <a:schemeClr val="accent3"/>
                </a:solidFill>
              </a:rPr>
              <a:t>Contents from Week 1, Week 2 and Week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1747EA-92AF-F281-0173-87DCAF6020D2}"/>
              </a:ext>
            </a:extLst>
          </p:cNvPr>
          <p:cNvSpPr txBox="1"/>
          <p:nvPr/>
        </p:nvSpPr>
        <p:spPr>
          <a:xfrm>
            <a:off x="3005420" y="4184601"/>
            <a:ext cx="4575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Requirement 8,14,19: Select Statement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accent6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9" name="Google Shape;486;p29">
            <a:extLst>
              <a:ext uri="{FF2B5EF4-FFF2-40B4-BE49-F238E27FC236}">
                <a16:creationId xmlns:a16="http://schemas.microsoft.com/office/drawing/2014/main" id="{25AAC071-4AA4-42A5-CD24-28B07C7AD54B}"/>
              </a:ext>
            </a:extLst>
          </p:cNvPr>
          <p:cNvSpPr txBox="1">
            <a:spLocks/>
          </p:cNvSpPr>
          <p:nvPr/>
        </p:nvSpPr>
        <p:spPr>
          <a:xfrm flipH="1">
            <a:off x="1245456" y="3889074"/>
            <a:ext cx="872100" cy="25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30369A-23DB-D38F-EB2E-188345CD6295}"/>
              </a:ext>
            </a:extLst>
          </p:cNvPr>
          <p:cNvSpPr txBox="1"/>
          <p:nvPr/>
        </p:nvSpPr>
        <p:spPr>
          <a:xfrm>
            <a:off x="2849023" y="3012804"/>
            <a:ext cx="52762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accent6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628650" marR="0" lvl="1" indent="-1714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Coding and debugging (Week 1)</a:t>
            </a:r>
          </a:p>
          <a:p>
            <a:pPr marL="628650" marR="0" lvl="1" indent="-1714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SQL: Column ambiguously defined (Week 2)</a:t>
            </a:r>
          </a:p>
          <a:p>
            <a:pPr marL="628650" marR="0" lvl="1" indent="-1714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Not a single-group group function (Week 4)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Contents from Week 1, Week 2 and Week 4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REQUIREMENT 19.3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DO THE </a:t>
            </a:r>
            <a:r>
              <a:rPr lang="en-US" sz="1400" dirty="0" err="1">
                <a:solidFill>
                  <a:schemeClr val="accent3"/>
                </a:solidFill>
              </a:rPr>
              <a:t>ASSIGNMENT.sql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3282EF-4DD7-705A-3353-1B63F46EC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054" y="845695"/>
            <a:ext cx="6469941" cy="1150720"/>
          </a:xfrm>
          <a:prstGeom prst="rect">
            <a:avLst/>
          </a:prstGeom>
        </p:spPr>
      </p:pic>
      <p:sp>
        <p:nvSpPr>
          <p:cNvPr id="4" name="Google Shape;627;p33">
            <a:extLst>
              <a:ext uri="{FF2B5EF4-FFF2-40B4-BE49-F238E27FC236}">
                <a16:creationId xmlns:a16="http://schemas.microsoft.com/office/drawing/2014/main" id="{7798E6F3-C493-8516-7CE1-6B6DD02820D2}"/>
              </a:ext>
            </a:extLst>
          </p:cNvPr>
          <p:cNvSpPr txBox="1">
            <a:spLocks/>
          </p:cNvSpPr>
          <p:nvPr/>
        </p:nvSpPr>
        <p:spPr>
          <a:xfrm>
            <a:off x="1266385" y="2053590"/>
            <a:ext cx="5637335" cy="246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US" dirty="0">
                <a:solidFill>
                  <a:schemeClr val="bg1"/>
                </a:solidFill>
              </a:rPr>
              <a:t>Important information from the task:</a:t>
            </a:r>
          </a:p>
          <a:p>
            <a:pPr marL="0" indent="0">
              <a:buFont typeface="Fira Code"/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indent="0">
              <a:buFont typeface="Fira Code"/>
              <a:buNone/>
            </a:pPr>
            <a:r>
              <a:rPr lang="en-US" dirty="0">
                <a:solidFill>
                  <a:schemeClr val="accent3"/>
                </a:solidFill>
              </a:rPr>
              <a:t>List the </a:t>
            </a:r>
            <a:r>
              <a:rPr lang="en-US" b="1" u="sng" dirty="0">
                <a:solidFill>
                  <a:schemeClr val="accent3"/>
                </a:solidFill>
              </a:rPr>
              <a:t>worker id, </a:t>
            </a:r>
            <a:r>
              <a:rPr lang="en-US" b="1" u="sng" dirty="0" err="1">
                <a:solidFill>
                  <a:schemeClr val="accent3"/>
                </a:solidFill>
              </a:rPr>
              <a:t>name,year</a:t>
            </a:r>
            <a:r>
              <a:rPr lang="en-US" b="1" u="sng" dirty="0">
                <a:solidFill>
                  <a:schemeClr val="accent3"/>
                </a:solidFill>
              </a:rPr>
              <a:t> service</a:t>
            </a:r>
          </a:p>
          <a:p>
            <a:pPr marL="0" indent="0">
              <a:buFont typeface="Fira Code"/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indent="0">
              <a:buFont typeface="Fira Code"/>
              <a:buNone/>
            </a:pPr>
            <a:r>
              <a:rPr lang="en-US" dirty="0">
                <a:solidFill>
                  <a:schemeClr val="accent3"/>
                </a:solidFill>
              </a:rPr>
              <a:t>Only workers who have a </a:t>
            </a:r>
            <a:r>
              <a:rPr lang="en-US" dirty="0" err="1">
                <a:solidFill>
                  <a:schemeClr val="accent3"/>
                </a:solidFill>
              </a:rPr>
              <a:t>years service</a:t>
            </a:r>
            <a:r>
              <a:rPr lang="en-US" dirty="0">
                <a:solidFill>
                  <a:schemeClr val="accent3"/>
                </a:solidFill>
              </a:rPr>
              <a:t> value &lt; AVG</a:t>
            </a:r>
          </a:p>
          <a:p>
            <a:pPr marL="0" indent="0">
              <a:buFont typeface="Fira Code"/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indent="0">
              <a:buFont typeface="Fira Code"/>
              <a:buNone/>
            </a:pPr>
            <a:r>
              <a:rPr lang="en-US" dirty="0">
                <a:solidFill>
                  <a:schemeClr val="accent3"/>
                </a:solidFill>
              </a:rPr>
              <a:t>Must use </a:t>
            </a:r>
            <a:r>
              <a:rPr lang="en-US" b="1" u="sng" dirty="0">
                <a:solidFill>
                  <a:schemeClr val="accent3"/>
                </a:solidFill>
              </a:rPr>
              <a:t>subquery</a:t>
            </a:r>
          </a:p>
          <a:p>
            <a:pPr marL="0" indent="0">
              <a:buFont typeface="Fira Code"/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indent="0">
              <a:buFont typeface="Fira Code"/>
              <a:buNone/>
            </a:pPr>
            <a:r>
              <a:rPr lang="en-US" dirty="0">
                <a:solidFill>
                  <a:schemeClr val="accent3"/>
                </a:solidFill>
              </a:rPr>
              <a:t>Worker id </a:t>
            </a:r>
            <a:r>
              <a:rPr lang="en-US" dirty="0" err="1">
                <a:solidFill>
                  <a:schemeClr val="accent3"/>
                </a:solidFill>
              </a:rPr>
              <a:t>asc</a:t>
            </a:r>
            <a:r>
              <a:rPr lang="en-US" dirty="0">
                <a:solidFill>
                  <a:schemeClr val="accent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0550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920725" y="548331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Requirement 19.3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/>
            </a:br>
            <a:endParaRPr dirty="0">
              <a:solidFill>
                <a:schemeClr val="accent6"/>
              </a:solidFill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Contents from Week 1, Week 2 and Week 4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INPUT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674906" y="91525"/>
            <a:ext cx="4469094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OUTPUT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3" name="Google Shape;580;p33">
            <a:extLst>
              <a:ext uri="{FF2B5EF4-FFF2-40B4-BE49-F238E27FC236}">
                <a16:creationId xmlns:a16="http://schemas.microsoft.com/office/drawing/2014/main" id="{E32754AF-F8EB-04AA-6F6A-E3E689585DE6}"/>
              </a:ext>
            </a:extLst>
          </p:cNvPr>
          <p:cNvGrpSpPr/>
          <p:nvPr/>
        </p:nvGrpSpPr>
        <p:grpSpPr>
          <a:xfrm>
            <a:off x="4674906" y="548331"/>
            <a:ext cx="506100" cy="4062909"/>
            <a:chOff x="1084825" y="1174625"/>
            <a:chExt cx="506100" cy="3941179"/>
          </a:xfrm>
        </p:grpSpPr>
        <p:sp>
          <p:nvSpPr>
            <p:cNvPr id="5" name="Google Shape;581;p33">
              <a:extLst>
                <a:ext uri="{FF2B5EF4-FFF2-40B4-BE49-F238E27FC236}">
                  <a16:creationId xmlns:a16="http://schemas.microsoft.com/office/drawing/2014/main" id="{A000000A-37FB-CA3A-9B35-2D75691754A3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" name="Google Shape;582;p33">
              <a:extLst>
                <a:ext uri="{FF2B5EF4-FFF2-40B4-BE49-F238E27FC236}">
                  <a16:creationId xmlns:a16="http://schemas.microsoft.com/office/drawing/2014/main" id="{CABEC059-3A9A-2D2A-131F-A5CDA8FB9CA7}"/>
                </a:ext>
              </a:extLst>
            </p:cNvPr>
            <p:cNvCxnSpPr>
              <a:cxnSpLocks/>
            </p:cNvCxnSpPr>
            <p:nvPr/>
          </p:nvCxnSpPr>
          <p:spPr>
            <a:xfrm>
              <a:off x="1337875" y="1174625"/>
              <a:ext cx="0" cy="3941179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F93F056-5547-63F7-9BB3-A4291ED0E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31" y="1667447"/>
            <a:ext cx="4572000" cy="14972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94C731-2DB9-B85C-0C5E-9C96D591D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531" y="751851"/>
            <a:ext cx="2827265" cy="36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5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Google Shape;3128;p52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3129" name="Google Shape;3129;p52"/>
          <p:cNvSpPr txBox="1">
            <a:spLocks noGrp="1"/>
          </p:cNvSpPr>
          <p:nvPr>
            <p:ph type="body" idx="1"/>
          </p:nvPr>
        </p:nvSpPr>
        <p:spPr>
          <a:xfrm>
            <a:off x="1337875" y="1467975"/>
            <a:ext cx="6771065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200" b="0" i="1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SQL COUNT(), AVG() and SUM() Functions</a:t>
            </a:r>
            <a:r>
              <a:rPr lang="en-US" sz="12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2019, W3schools.com.</a:t>
            </a:r>
          </a:p>
          <a:p>
            <a:pPr algn="l">
              <a:buFont typeface="+mj-lt"/>
              <a:buAutoNum type="arabicPeriod"/>
            </a:pPr>
            <a:endParaRPr lang="en-US" sz="1200" b="0" i="0" dirty="0">
              <a:solidFill>
                <a:schemeClr val="accent6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Wijesinghe, R n.d., </a:t>
            </a:r>
            <a:r>
              <a:rPr lang="en-US" sz="1200" b="0" i="1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Week 1 Lecture</a:t>
            </a:r>
            <a:r>
              <a:rPr lang="en-US" sz="12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2022-SC3-INF10004-Database Analysis and Design-H1.</a:t>
            </a:r>
          </a:p>
          <a:p>
            <a:pPr algn="l">
              <a:buFont typeface="+mj-lt"/>
              <a:buAutoNum type="arabicPeriod"/>
            </a:pPr>
            <a:endParaRPr lang="en-US" sz="1200" b="0" i="0" dirty="0">
              <a:solidFill>
                <a:schemeClr val="accent6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Wijesinghe, R n.d., </a:t>
            </a:r>
            <a:r>
              <a:rPr lang="en-US" sz="1200" b="0" i="1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Week 2 Lecture</a:t>
            </a:r>
            <a:r>
              <a:rPr lang="en-US" sz="12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2022-SC3-INF10004-Database Analysis and Design-H1.</a:t>
            </a:r>
          </a:p>
          <a:p>
            <a:pPr algn="l">
              <a:buFont typeface="+mj-lt"/>
              <a:buAutoNum type="arabicPeriod"/>
            </a:pPr>
            <a:endParaRPr lang="en-US" sz="1200" b="0" i="0" dirty="0">
              <a:solidFill>
                <a:schemeClr val="accent6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Wijesinghe, R n.d., </a:t>
            </a:r>
            <a:r>
              <a:rPr lang="en-US" sz="1200" b="0" i="1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Week 4 Lecture</a:t>
            </a:r>
            <a:r>
              <a:rPr lang="en-US" sz="12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2022-SC3-INF10004-Database Analysis and Design-H1.</a:t>
            </a:r>
          </a:p>
          <a:p>
            <a:pPr algn="l">
              <a:buFont typeface="+mj-lt"/>
              <a:buAutoNum type="arabicPeriod"/>
            </a:pPr>
            <a:endParaRPr lang="en-US" sz="12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139700" indent="0" algn="l">
              <a:buNone/>
            </a:pPr>
            <a:r>
              <a:rPr lang="en-US" sz="1200" b="0" i="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(All the input and output comes from my group assignment)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2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131" name="Google Shape;3131;p52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Contents from Week 1, Week 2 and Week 4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3132" name="Google Shape;3132;p52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INTRODUCTION</a:t>
            </a:r>
            <a:r>
              <a:rPr lang="en" sz="1400" dirty="0">
                <a:solidFill>
                  <a:schemeClr val="accent3"/>
                </a:solidFill>
              </a:rPr>
              <a:t>.</a:t>
            </a:r>
            <a:r>
              <a:rPr lang="en-US" sz="1400" dirty="0" err="1">
                <a:solidFill>
                  <a:schemeClr val="accent3"/>
                </a:solidFill>
              </a:rPr>
              <a:t>sql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3133" name="Google Shape;3133;p52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</a:t>
            </a:r>
            <a:r>
              <a:rPr lang="en-US" sz="1400" err="1">
                <a:solidFill>
                  <a:schemeClr val="accent3"/>
                </a:solidFill>
              </a:rPr>
              <a:t>sql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3134" name="Google Shape;3134;p52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3135" name="Google Shape;3135;p52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36" name="Google Shape;3136;p52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Google Shape;3131;p52">
            <a:extLst>
              <a:ext uri="{FF2B5EF4-FFF2-40B4-BE49-F238E27FC236}">
                <a16:creationId xmlns:a16="http://schemas.microsoft.com/office/drawing/2014/main" id="{2ECB33C8-CDC2-C5FF-72F4-3FD854CE0EEC}"/>
              </a:ext>
            </a:extLst>
          </p:cNvPr>
          <p:cNvSpPr txBox="1">
            <a:spLocks/>
          </p:cNvSpPr>
          <p:nvPr/>
        </p:nvSpPr>
        <p:spPr>
          <a:xfrm>
            <a:off x="1777105" y="4203500"/>
            <a:ext cx="577915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ira Code"/>
              <a:buNone/>
              <a:defRPr sz="2000" b="1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ira Code"/>
              <a:buNone/>
              <a:defRPr sz="2000" b="1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ira Code"/>
              <a:buNone/>
              <a:defRPr sz="2000" b="1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ira Code"/>
              <a:buNone/>
              <a:defRPr sz="2000" b="1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ira Code"/>
              <a:buNone/>
              <a:defRPr sz="2000" b="1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ira Code"/>
              <a:buNone/>
              <a:defRPr sz="2000" b="1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ira Code"/>
              <a:buNone/>
              <a:defRPr sz="2000" b="1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ira Code"/>
              <a:buNone/>
              <a:defRPr sz="2000" b="1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i="1" dirty="0">
                <a:solidFill>
                  <a:schemeClr val="accent2"/>
                </a:solidFill>
              </a:rPr>
              <a:t>Thank you for spending your time to watch my video^^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01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534719" y="1549500"/>
            <a:ext cx="6081011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ERD RELATIONSHIP 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2953511" y="2337906"/>
            <a:ext cx="6081010" cy="16806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Borrowed Identifiers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Strong and weak entities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Atributes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Cardinality of relationship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Contents from Week 1, Week 2 and Week 4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INTRODUCTION</a:t>
            </a:r>
            <a:r>
              <a:rPr lang="en" sz="1400" dirty="0">
                <a:solidFill>
                  <a:schemeClr val="accent3"/>
                </a:solidFill>
              </a:rPr>
              <a:t>.</a:t>
            </a:r>
            <a:r>
              <a:rPr lang="en-US" sz="1400" dirty="0" err="1">
                <a:solidFill>
                  <a:schemeClr val="accent3"/>
                </a:solidFill>
              </a:rPr>
              <a:t>sql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</a:t>
            </a:r>
            <a:r>
              <a:rPr lang="en-US" sz="1400" err="1">
                <a:solidFill>
                  <a:schemeClr val="accent3"/>
                </a:solidFill>
              </a:rPr>
              <a:t>sql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084825" y="61361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ERD RELATIONSHIP</a:t>
            </a:r>
            <a:br>
              <a:rPr lang="en-US" dirty="0"/>
            </a:b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Contents from Week 1, Week 2 and Week 4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INTRODUCTION</a:t>
            </a:r>
            <a:r>
              <a:rPr lang="en" sz="1400" dirty="0">
                <a:solidFill>
                  <a:schemeClr val="accent3"/>
                </a:solidFill>
              </a:rPr>
              <a:t>.</a:t>
            </a:r>
            <a:r>
              <a:rPr lang="en-US" sz="1400" dirty="0" err="1">
                <a:solidFill>
                  <a:schemeClr val="accent3"/>
                </a:solidFill>
              </a:rPr>
              <a:t>sql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</a:t>
            </a:r>
            <a:r>
              <a:rPr lang="en-US" sz="1400" err="1">
                <a:solidFill>
                  <a:schemeClr val="accent3"/>
                </a:solidFill>
              </a:rPr>
              <a:t>sql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EEF51C-CAB8-80B3-EAB2-E61E2596C335}"/>
              </a:ext>
            </a:extLst>
          </p:cNvPr>
          <p:cNvGrpSpPr/>
          <p:nvPr/>
        </p:nvGrpSpPr>
        <p:grpSpPr>
          <a:xfrm>
            <a:off x="1590925" y="1123900"/>
            <a:ext cx="6067173" cy="2155450"/>
            <a:chOff x="1530717" y="1274685"/>
            <a:chExt cx="6515665" cy="21947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8E278CF-A2AA-45A0-67CE-88192AEFC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0717" y="1274685"/>
              <a:ext cx="6515665" cy="21947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2E9184F-B7DE-00AE-8238-746104344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0947" y="1282567"/>
              <a:ext cx="243861" cy="167655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329096D-44CB-1F8B-B482-190F5F705A77}"/>
              </a:ext>
            </a:extLst>
          </p:cNvPr>
          <p:cNvSpPr txBox="1"/>
          <p:nvPr/>
        </p:nvSpPr>
        <p:spPr>
          <a:xfrm>
            <a:off x="1590925" y="3296798"/>
            <a:ext cx="45757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Atributes</a:t>
            </a:r>
            <a:endParaRPr lang="en-US" dirty="0">
              <a:solidFill>
                <a:schemeClr val="accent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tx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2A0094-4F84-5635-7DE9-A2EBDE9AE99C}"/>
              </a:ext>
            </a:extLst>
          </p:cNvPr>
          <p:cNvSpPr txBox="1"/>
          <p:nvPr/>
        </p:nvSpPr>
        <p:spPr>
          <a:xfrm>
            <a:off x="1590925" y="3588103"/>
            <a:ext cx="60671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Atributes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are objects that are contained in the table</a:t>
            </a:r>
          </a:p>
          <a:p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When execute in SQL Junior, they will be displayed as column names</a:t>
            </a:r>
          </a:p>
        </p:txBody>
      </p:sp>
    </p:spTree>
    <p:extLst>
      <p:ext uri="{BB962C8B-B14F-4D97-AF65-F5344CB8AC3E}">
        <p14:creationId xmlns:p14="http://schemas.microsoft.com/office/powerpoint/2010/main" val="3975844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084825" y="61361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ERD RELATIONSHIP</a:t>
            </a:r>
            <a:br>
              <a:rPr lang="en-US" dirty="0"/>
            </a:b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Contents from Week 1, Week 2 and Week 4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INTRODUCTION</a:t>
            </a:r>
            <a:r>
              <a:rPr lang="en" sz="1400" dirty="0">
                <a:solidFill>
                  <a:schemeClr val="accent3"/>
                </a:solidFill>
              </a:rPr>
              <a:t>.</a:t>
            </a:r>
            <a:r>
              <a:rPr lang="en-US" sz="1400" dirty="0" err="1">
                <a:solidFill>
                  <a:schemeClr val="accent3"/>
                </a:solidFill>
              </a:rPr>
              <a:t>sql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</a:t>
            </a:r>
            <a:r>
              <a:rPr lang="en-US" sz="1400" err="1">
                <a:solidFill>
                  <a:schemeClr val="accent3"/>
                </a:solidFill>
              </a:rPr>
              <a:t>sql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EEF51C-CAB8-80B3-EAB2-E61E2596C335}"/>
              </a:ext>
            </a:extLst>
          </p:cNvPr>
          <p:cNvGrpSpPr/>
          <p:nvPr/>
        </p:nvGrpSpPr>
        <p:grpSpPr>
          <a:xfrm>
            <a:off x="1590925" y="1123900"/>
            <a:ext cx="6067173" cy="2155450"/>
            <a:chOff x="1530717" y="1274685"/>
            <a:chExt cx="6515665" cy="21947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8E278CF-A2AA-45A0-67CE-88192AEFC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0717" y="1274685"/>
              <a:ext cx="6515665" cy="21947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2E9184F-B7DE-00AE-8238-746104344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0947" y="1282567"/>
              <a:ext cx="243861" cy="167655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6498C01-27AF-A893-7AD3-61D10504761A}"/>
              </a:ext>
            </a:extLst>
          </p:cNvPr>
          <p:cNvSpPr txBox="1"/>
          <p:nvPr/>
        </p:nvSpPr>
        <p:spPr>
          <a:xfrm>
            <a:off x="1677498" y="3454758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Borrow Identifiers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685205-6585-E635-347D-DC1823E91417}"/>
              </a:ext>
            </a:extLst>
          </p:cNvPr>
          <p:cNvSpPr txBox="1"/>
          <p:nvPr/>
        </p:nvSpPr>
        <p:spPr>
          <a:xfrm>
            <a:off x="1677497" y="3762535"/>
            <a:ext cx="6916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If the relationship is a part of the identifier</a:t>
            </a:r>
          </a:p>
          <a:p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-&gt; relationship name will be underlined</a:t>
            </a:r>
          </a:p>
        </p:txBody>
      </p:sp>
    </p:spTree>
    <p:extLst>
      <p:ext uri="{BB962C8B-B14F-4D97-AF65-F5344CB8AC3E}">
        <p14:creationId xmlns:p14="http://schemas.microsoft.com/office/powerpoint/2010/main" val="1471096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084825" y="61361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ERD RELATIONSHIP</a:t>
            </a:r>
            <a:br>
              <a:rPr lang="en-US" dirty="0"/>
            </a:b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Contents from Week 1, Week 2 and Week 4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INTRODUCTION</a:t>
            </a:r>
            <a:r>
              <a:rPr lang="en" sz="1400" dirty="0">
                <a:solidFill>
                  <a:schemeClr val="accent3"/>
                </a:solidFill>
              </a:rPr>
              <a:t>.</a:t>
            </a:r>
            <a:r>
              <a:rPr lang="en-US" sz="1400" dirty="0" err="1">
                <a:solidFill>
                  <a:schemeClr val="accent3"/>
                </a:solidFill>
              </a:rPr>
              <a:t>sql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</a:t>
            </a:r>
            <a:r>
              <a:rPr lang="en-US" sz="1400" err="1">
                <a:solidFill>
                  <a:schemeClr val="accent3"/>
                </a:solidFill>
              </a:rPr>
              <a:t>sql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EEF51C-CAB8-80B3-EAB2-E61E2596C335}"/>
              </a:ext>
            </a:extLst>
          </p:cNvPr>
          <p:cNvGrpSpPr/>
          <p:nvPr/>
        </p:nvGrpSpPr>
        <p:grpSpPr>
          <a:xfrm>
            <a:off x="1590925" y="1123900"/>
            <a:ext cx="6067173" cy="2155450"/>
            <a:chOff x="1530717" y="1274685"/>
            <a:chExt cx="6515665" cy="21947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8E278CF-A2AA-45A0-67CE-88192AEFC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0717" y="1274685"/>
              <a:ext cx="6515665" cy="21947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2E9184F-B7DE-00AE-8238-746104344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0947" y="1282567"/>
              <a:ext cx="243861" cy="167655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5074D62-EF91-CDC5-298A-E700C082BBD1}"/>
              </a:ext>
            </a:extLst>
          </p:cNvPr>
          <p:cNvSpPr txBox="1"/>
          <p:nvPr/>
        </p:nvSpPr>
        <p:spPr>
          <a:xfrm>
            <a:off x="1590925" y="3390560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Weak entities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6DBC0-3A05-C7FD-E38A-7A71DB896DB1}"/>
              </a:ext>
            </a:extLst>
          </p:cNvPr>
          <p:cNvSpPr txBox="1"/>
          <p:nvPr/>
        </p:nvSpPr>
        <p:spPr>
          <a:xfrm>
            <a:off x="1590925" y="3726577"/>
            <a:ext cx="5642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 weak entity is an entity type that borrows part, or all of its identifier</a:t>
            </a:r>
          </a:p>
        </p:txBody>
      </p:sp>
    </p:spTree>
    <p:extLst>
      <p:ext uri="{BB962C8B-B14F-4D97-AF65-F5344CB8AC3E}">
        <p14:creationId xmlns:p14="http://schemas.microsoft.com/office/powerpoint/2010/main" val="1605476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084825" y="61361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ERD RELATIONSHIP</a:t>
            </a:r>
            <a:br>
              <a:rPr lang="en-US" dirty="0"/>
            </a:b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Contents from Week 1, Week 2 and Week 4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INTRODUCTION</a:t>
            </a:r>
            <a:r>
              <a:rPr lang="en" sz="1400" dirty="0">
                <a:solidFill>
                  <a:schemeClr val="accent3"/>
                </a:solidFill>
              </a:rPr>
              <a:t>.</a:t>
            </a:r>
            <a:r>
              <a:rPr lang="en-US" sz="1400" dirty="0" err="1">
                <a:solidFill>
                  <a:schemeClr val="accent3"/>
                </a:solidFill>
              </a:rPr>
              <a:t>sql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</a:t>
            </a:r>
            <a:r>
              <a:rPr lang="en-US" sz="1400" err="1">
                <a:solidFill>
                  <a:schemeClr val="accent3"/>
                </a:solidFill>
              </a:rPr>
              <a:t>sql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EEF51C-CAB8-80B3-EAB2-E61E2596C335}"/>
              </a:ext>
            </a:extLst>
          </p:cNvPr>
          <p:cNvGrpSpPr/>
          <p:nvPr/>
        </p:nvGrpSpPr>
        <p:grpSpPr>
          <a:xfrm>
            <a:off x="1590925" y="1123900"/>
            <a:ext cx="6067173" cy="2155450"/>
            <a:chOff x="1530717" y="1274685"/>
            <a:chExt cx="6515665" cy="21947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8E278CF-A2AA-45A0-67CE-88192AEFC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0717" y="1274685"/>
              <a:ext cx="6515665" cy="21947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2E9184F-B7DE-00AE-8238-746104344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0947" y="1282567"/>
              <a:ext cx="243861" cy="167655"/>
            </a:xfrm>
            <a:prstGeom prst="rect">
              <a:avLst/>
            </a:prstGeom>
          </p:spPr>
        </p:pic>
      </p:grpSp>
      <p:sp>
        <p:nvSpPr>
          <p:cNvPr id="646" name="TextBox 645">
            <a:extLst>
              <a:ext uri="{FF2B5EF4-FFF2-40B4-BE49-F238E27FC236}">
                <a16:creationId xmlns:a16="http://schemas.microsoft.com/office/drawing/2014/main" id="{5C391E88-3072-6AFE-1CF3-E6BEE75E4400}"/>
              </a:ext>
            </a:extLst>
          </p:cNvPr>
          <p:cNvSpPr txBox="1"/>
          <p:nvPr/>
        </p:nvSpPr>
        <p:spPr>
          <a:xfrm>
            <a:off x="1590924" y="3751327"/>
            <a:ext cx="69955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One-to-One: none</a:t>
            </a:r>
          </a:p>
          <a:p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One-to-Many: three </a:t>
            </a:r>
          </a:p>
          <a:p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Many-to-Many: one (must create junction table)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60D3D6-D959-8762-82A0-67D80FF43D8C}"/>
              </a:ext>
            </a:extLst>
          </p:cNvPr>
          <p:cNvSpPr txBox="1"/>
          <p:nvPr/>
        </p:nvSpPr>
        <p:spPr>
          <a:xfrm>
            <a:off x="1531451" y="3350252"/>
            <a:ext cx="4575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Cardinality of relationship</a:t>
            </a:r>
          </a:p>
        </p:txBody>
      </p:sp>
    </p:spTree>
    <p:extLst>
      <p:ext uri="{BB962C8B-B14F-4D97-AF65-F5344CB8AC3E}">
        <p14:creationId xmlns:p14="http://schemas.microsoft.com/office/powerpoint/2010/main" val="2433430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2324049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02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534719" y="1549500"/>
            <a:ext cx="6081011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</a:rPr>
              <a:t>SELECT Statement</a:t>
            </a: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2380425" y="2156103"/>
            <a:ext cx="6830691" cy="16806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Basic commands</a:t>
            </a:r>
          </a:p>
          <a:p>
            <a:pPr marR="0" lv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Inner joins </a:t>
            </a:r>
          </a:p>
          <a:p>
            <a:pPr marR="0" lv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accent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Aggregate Functions (COUNT,SUM,AVG)</a:t>
            </a:r>
          </a:p>
          <a:p>
            <a:pPr marR="0" lv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Prevalent errors</a:t>
            </a:r>
            <a:endParaRPr lang="en-US" sz="1400" dirty="0">
              <a:solidFill>
                <a:schemeClr val="accent6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Contents from Week 1, Week 2 and Week 4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INTRODUCTION</a:t>
            </a:r>
            <a:r>
              <a:rPr lang="en" sz="1400" dirty="0">
                <a:solidFill>
                  <a:schemeClr val="accent3"/>
                </a:solidFill>
              </a:rPr>
              <a:t>.</a:t>
            </a:r>
            <a:r>
              <a:rPr lang="en-US" sz="1400" dirty="0" err="1">
                <a:solidFill>
                  <a:schemeClr val="accent3"/>
                </a:solidFill>
              </a:rPr>
              <a:t>sql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</a:t>
            </a:r>
            <a:r>
              <a:rPr lang="en-US" sz="1400" err="1">
                <a:solidFill>
                  <a:schemeClr val="accent3"/>
                </a:solidFill>
              </a:rPr>
              <a:t>sql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731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084825" y="61361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SELECT Statement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/>
            </a:b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Contents from Week 1, Week 2 and Week 4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INTRODUCTION</a:t>
            </a:r>
            <a:r>
              <a:rPr lang="en" sz="1400" dirty="0">
                <a:solidFill>
                  <a:schemeClr val="accent3"/>
                </a:solidFill>
              </a:rPr>
              <a:t>.</a:t>
            </a:r>
            <a:r>
              <a:rPr lang="en-US" sz="1400" dirty="0" err="1">
                <a:solidFill>
                  <a:schemeClr val="accent3"/>
                </a:solidFill>
              </a:rPr>
              <a:t>sql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</a:t>
            </a:r>
            <a:r>
              <a:rPr lang="en-US" sz="1400" err="1">
                <a:solidFill>
                  <a:schemeClr val="accent3"/>
                </a:solidFill>
              </a:rPr>
              <a:t>sql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5C391E88-3072-6AFE-1CF3-E6BEE75E4400}"/>
              </a:ext>
            </a:extLst>
          </p:cNvPr>
          <p:cNvSpPr txBox="1"/>
          <p:nvPr/>
        </p:nvSpPr>
        <p:spPr>
          <a:xfrm>
            <a:off x="2676309" y="3360339"/>
            <a:ext cx="699551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SELECT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[column name1],[column name2]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FROM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[table name]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WHERE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[criteria]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GROUP BY 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[column name1],[column name2]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ORDER BY 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[column name] </a:t>
            </a:r>
            <a:r>
              <a:rPr lang="en-US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asc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(desc)</a:t>
            </a:r>
            <a:r>
              <a:rPr lang="en-US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60D3D6-D959-8762-82A0-67D80FF43D8C}"/>
              </a:ext>
            </a:extLst>
          </p:cNvPr>
          <p:cNvSpPr txBox="1"/>
          <p:nvPr/>
        </p:nvSpPr>
        <p:spPr>
          <a:xfrm>
            <a:off x="1494279" y="3162708"/>
            <a:ext cx="4575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Commands</a:t>
            </a:r>
          </a:p>
        </p:txBody>
      </p:sp>
      <p:pic>
        <p:nvPicPr>
          <p:cNvPr id="4" name="Picture 3" descr="Table&#10;&#10;Description automatically generated with low confidence">
            <a:extLst>
              <a:ext uri="{FF2B5EF4-FFF2-40B4-BE49-F238E27FC236}">
                <a16:creationId xmlns:a16="http://schemas.microsoft.com/office/drawing/2014/main" id="{83A1D442-57A9-EE8E-918B-0A69263B2B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924" y="1359544"/>
            <a:ext cx="7036058" cy="175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10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954</Words>
  <Application>Microsoft Office PowerPoint</Application>
  <PresentationFormat>On-screen Show (16:9)</PresentationFormat>
  <Paragraphs>196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Roboto</vt:lpstr>
      <vt:lpstr>Montserrat</vt:lpstr>
      <vt:lpstr>LatoWeb</vt:lpstr>
      <vt:lpstr>Fira Code</vt:lpstr>
      <vt:lpstr>Arial</vt:lpstr>
      <vt:lpstr>Programming Language Workshop for Beginners by Slidesgo</vt:lpstr>
      <vt:lpstr>INF10004  ‘Database Analysis and Design’{</vt:lpstr>
      <vt:lpstr>01</vt:lpstr>
      <vt:lpstr>01 {</vt:lpstr>
      <vt:lpstr>ERD RELATIONSHIP {</vt:lpstr>
      <vt:lpstr>ERD RELATIONSHIP {</vt:lpstr>
      <vt:lpstr>ERD RELATIONSHIP {</vt:lpstr>
      <vt:lpstr>ERD RELATIONSHIP {</vt:lpstr>
      <vt:lpstr>02 {</vt:lpstr>
      <vt:lpstr>SELECT Statement  {</vt:lpstr>
      <vt:lpstr>SELECT Statement  {</vt:lpstr>
      <vt:lpstr>SELECT Statement  {</vt:lpstr>
      <vt:lpstr>Prevalent Errors  {</vt:lpstr>
      <vt:lpstr>Prevalent Errors  {</vt:lpstr>
      <vt:lpstr>Prevalent Errors  {</vt:lpstr>
      <vt:lpstr>03 {</vt:lpstr>
      <vt:lpstr>PowerPoint Presentation</vt:lpstr>
      <vt:lpstr>Requirement 8  </vt:lpstr>
      <vt:lpstr>PowerPoint Presentation</vt:lpstr>
      <vt:lpstr>Requirement 14.4  </vt:lpstr>
      <vt:lpstr>PowerPoint Presentation</vt:lpstr>
      <vt:lpstr>Requirement 19.3  </vt:lpstr>
      <vt:lpstr>References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INF10004  ‘Database Analysis and Design’{</dc:title>
  <dc:creator>Nam Ngo</dc:creator>
  <cp:lastModifiedBy>HAI NAM NGO</cp:lastModifiedBy>
  <cp:revision>54</cp:revision>
  <dcterms:modified xsi:type="dcterms:W3CDTF">2022-12-11T10:19:15Z</dcterms:modified>
</cp:coreProperties>
</file>