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sldIdLst>
    <p:sldId id="256" r:id="rId3"/>
    <p:sldId id="271" r:id="rId4"/>
    <p:sldId id="262" r:id="rId5"/>
    <p:sldId id="257" r:id="rId6"/>
    <p:sldId id="264" r:id="rId7"/>
    <p:sldId id="277" r:id="rId8"/>
    <p:sldId id="278" r:id="rId9"/>
    <p:sldId id="265" r:id="rId10"/>
    <p:sldId id="273" r:id="rId11"/>
    <p:sldId id="266" r:id="rId12"/>
    <p:sldId id="279" r:id="rId13"/>
    <p:sldId id="267" r:id="rId14"/>
    <p:sldId id="280" r:id="rId15"/>
    <p:sldId id="281" r:id="rId16"/>
    <p:sldId id="282" r:id="rId17"/>
    <p:sldId id="274" r:id="rId18"/>
    <p:sldId id="283" r:id="rId19"/>
    <p:sldId id="284" r:id="rId20"/>
    <p:sldId id="285" r:id="rId21"/>
    <p:sldId id="269" r:id="rId22"/>
    <p:sldId id="286" r:id="rId23"/>
    <p:sldId id="287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1"/>
            <p14:sldId id="262"/>
            <p14:sldId id="257"/>
            <p14:sldId id="264"/>
            <p14:sldId id="277"/>
            <p14:sldId id="278"/>
            <p14:sldId id="265"/>
            <p14:sldId id="273"/>
            <p14:sldId id="266"/>
            <p14:sldId id="279"/>
            <p14:sldId id="267"/>
            <p14:sldId id="280"/>
            <p14:sldId id="281"/>
            <p14:sldId id="282"/>
            <p14:sldId id="274"/>
            <p14:sldId id="283"/>
            <p14:sldId id="284"/>
            <p14:sldId id="285"/>
            <p14:sldId id="269"/>
            <p14:sldId id="286"/>
            <p14:sldId id="287"/>
          </p14:sldIdLst>
        </p14:section>
        <p14:section name="End" id="{2CC34DB2-6590-42C0-AD4B-A04C6060184E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5531"/>
    <a:srgbClr val="D2B4A6"/>
    <a:srgbClr val="734F29"/>
    <a:srgbClr val="D24726"/>
    <a:srgbClr val="DD462F"/>
    <a:srgbClr val="AEB785"/>
    <a:srgbClr val="EFD5A2"/>
    <a:srgbClr val="3B3026"/>
    <a:srgbClr val="ECE1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QUÁ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MARKOV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93368"/>
            <a:ext cx="6831563" cy="1654085"/>
          </a:xfrm>
        </p:spPr>
        <p:txBody>
          <a:bodyPr>
            <a:noAutofit/>
          </a:bodyPr>
          <a:lstStyle/>
          <a:p>
            <a:r>
              <a:rPr lang="en-US" sz="2000" dirty="0" err="1"/>
              <a:t>NGÔ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TRẦN</a:t>
            </a:r>
            <a:r>
              <a:rPr lang="en-US" sz="2000" dirty="0"/>
              <a:t> </a:t>
            </a:r>
            <a:r>
              <a:rPr lang="en-US" sz="2000" dirty="0" err="1"/>
              <a:t>HIẾU</a:t>
            </a:r>
            <a:r>
              <a:rPr lang="en-US" sz="2000" dirty="0"/>
              <a:t>	</a:t>
            </a:r>
            <a:r>
              <a:rPr lang="en-US" sz="2000"/>
              <a:t>	</a:t>
            </a:r>
            <a:r>
              <a:rPr lang="vi-VN" sz="2000"/>
              <a:t>20151329</a:t>
            </a:r>
            <a:endParaRPr lang="en-US" sz="2000" dirty="0"/>
          </a:p>
          <a:p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ĐỨC</a:t>
            </a:r>
            <a:r>
              <a:rPr lang="en-US" sz="2000" dirty="0"/>
              <a:t> MINH	</a:t>
            </a:r>
            <a:r>
              <a:rPr lang="en-US" sz="2000"/>
              <a:t>	20152459</a:t>
            </a:r>
            <a:endParaRPr lang="en-US" sz="2000" dirty="0"/>
          </a:p>
          <a:p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DUYÊN			20150642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2.1: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lý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</a:t>
                </a: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(1.1)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duy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thỏa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mãn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đều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lim>
                      </m:limLow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dùng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để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kiểm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xem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phải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1.1 hay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  <a:blipFill rotWithShape="0">
                <a:blip r:embed="rId2"/>
                <a:stretch>
                  <a:fillRect l="-556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92271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0"/>
            <a:ext cx="10749367" cy="1208868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2.2: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(1.1)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nghĩa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nghĩa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  <a:blipFill rotWithShape="0">
                <a:blip r:embed="rId2"/>
                <a:stretch>
                  <a:fillRect l="-556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885263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1: Cho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dương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đủ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nhỏ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(Ta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để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tiện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thể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kì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.)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  <a:blipFill rotWithShape="0">
                <a:blip r:embed="rId2"/>
                <a:stretch>
                  <a:fillRect l="-559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4434" y="1546924"/>
            <a:ext cx="1090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chất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2.3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cải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thiện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Thủ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phép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xấp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xỉ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(1.1)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4434" y="3457744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2: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3457744"/>
                <a:ext cx="10901766" cy="1019006"/>
              </a:xfrm>
              <a:prstGeom prst="rect">
                <a:avLst/>
              </a:prstGeom>
              <a:blipFill rotWithShape="0">
                <a:blip r:embed="rId3"/>
                <a:stretch>
                  <a:fillRect l="-559" t="-28144" b="-3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04434" y="4257844"/>
                <a:ext cx="10901766" cy="1495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3: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257844"/>
                <a:ext cx="10901766" cy="1495256"/>
              </a:xfrm>
              <a:prstGeom prst="rect">
                <a:avLst/>
              </a:prstGeom>
              <a:blipFill rotWithShape="0">
                <a:blip r:embed="rId4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4434" y="5324644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4: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dừng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thuật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tăng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them 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quay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5324644"/>
                <a:ext cx="10901766" cy="1019006"/>
              </a:xfrm>
              <a:prstGeom prst="rect">
                <a:avLst/>
              </a:prstGeom>
              <a:blipFill rotWithShape="0">
                <a:blip r:embed="rId5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730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THEO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1: Cho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dương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đủ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nhỏ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nghĩa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  <a:blipFill rotWithShape="0">
                <a:blip r:embed="rId2"/>
                <a:stretch>
                  <a:fillRect l="-559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4434" y="1546924"/>
            <a:ext cx="1090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chất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2.4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cải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thiện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Thủ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phép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(1.1)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4434" y="3457744"/>
                <a:ext cx="10901766" cy="695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2: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3457744"/>
                <a:ext cx="10901766" cy="695325"/>
              </a:xfrm>
              <a:prstGeom prst="rect">
                <a:avLst/>
              </a:prstGeom>
              <a:blipFill rotWithShape="0">
                <a:blip r:embed="rId3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04434" y="4153069"/>
                <a:ext cx="10749367" cy="7237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3: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v:	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153069"/>
                <a:ext cx="10749367" cy="723731"/>
              </a:xfrm>
              <a:prstGeom prst="rect">
                <a:avLst/>
              </a:prstGeom>
              <a:blipFill rotWithShape="0">
                <a:blip r:embed="rId4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4434" y="4675305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4: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li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675305"/>
                <a:ext cx="10901766" cy="1019006"/>
              </a:xfrm>
              <a:prstGeom prst="rect">
                <a:avLst/>
              </a:prstGeom>
              <a:blipFill rotWithShape="0">
                <a:blip r:embed="rId5"/>
                <a:stretch>
                  <a:fillRect l="-559" t="-25749" b="-3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04434" y="5524669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5: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đặ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dừng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thuật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tăng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lên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quay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5524669"/>
                <a:ext cx="10901766" cy="1019006"/>
              </a:xfrm>
              <a:prstGeom prst="rect">
                <a:avLst/>
              </a:prstGeom>
              <a:blipFill rotWithShape="0">
                <a:blip r:embed="rId6"/>
                <a:stretch>
                  <a:fillRect l="-559" r="-559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987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CHO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4434" y="1546925"/>
                <a:ext cx="10958916" cy="141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2.5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Bổ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đề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về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hoạch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1.1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thực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gian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 (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hữu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thỏa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mãn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1546925"/>
                <a:ext cx="10958916" cy="1416285"/>
              </a:xfrm>
              <a:prstGeom prst="rect">
                <a:avLst/>
              </a:prstGeom>
              <a:blipFill rotWithShape="0">
                <a:blip r:embed="rId2"/>
                <a:stretch>
                  <a:fillRect l="-556" t="-2586" b="-23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4434" y="3301267"/>
                <a:ext cx="10958916" cy="2242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Xét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tập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tạo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bởi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tất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thỏa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mãn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2.5,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2.2 ta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rằng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giá trị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thuộc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tập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2.6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lớn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tập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Nói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cách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khác</a:t>
                </a:r>
                <a:r>
                  <a:rPr 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u,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điều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kiện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3301267"/>
                <a:ext cx="10958916" cy="2242286"/>
              </a:xfrm>
              <a:prstGeom prst="rect">
                <a:avLst/>
              </a:prstGeom>
              <a:blipFill rotWithShape="0">
                <a:blip r:embed="rId3"/>
                <a:stretch>
                  <a:fillRect l="-556" r="-612" b="-1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6282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CHO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4434" y="2251775"/>
                <a:ext cx="10920816" cy="203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2.6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hoạch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chiết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khấu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đây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của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1.1 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</a:rPr>
                  <a:t>max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000" dirty="0" err="1">
                    <a:latin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điều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kiện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2251775"/>
                <a:ext cx="10920816" cy="2032031"/>
              </a:xfrm>
              <a:prstGeom prst="rect">
                <a:avLst/>
              </a:prstGeom>
              <a:blipFill rotWithShape="0">
                <a:blip r:embed="rId2"/>
                <a:stretch>
                  <a:fillRect l="-558" t="-1497" r="-558" b="-15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94721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CHI </a:t>
            </a:r>
            <a:r>
              <a:rPr lang="en-US" sz="3600" dirty="0" err="1"/>
              <a:t>PHÍ</a:t>
            </a:r>
            <a:r>
              <a:rPr lang="en-US" sz="3600" dirty="0"/>
              <a:t> </a:t>
            </a:r>
            <a:r>
              <a:rPr lang="en-US" sz="3600" dirty="0" err="1"/>
              <a:t>TRUNG</a:t>
            </a:r>
            <a:r>
              <a:rPr lang="en-US" sz="3600" dirty="0"/>
              <a:t> </a:t>
            </a:r>
            <a:r>
              <a:rPr lang="en-US" sz="3600" dirty="0" err="1"/>
              <a:t>BÌNH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487445"/>
      </p:ext>
    </p:extLst>
  </p:cSld>
  <p:clrMapOvr>
    <a:masterClrMapping/>
  </p:clrMapOvr>
  <p:transition spd="slow" advClick="0" advTm="0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0"/>
            <a:ext cx="10749367" cy="1208868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3.1: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rằng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đều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xích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tồn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lượng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hướng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thỏa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mãn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(3.1)</a:t>
                </a:r>
              </a:p>
              <a:p>
                <a:pPr algn="just"/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lượng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hướng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(1.2),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phần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duy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hằng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2" y="1472540"/>
                <a:ext cx="10966940" cy="4189706"/>
              </a:xfrm>
              <a:blipFill rotWithShape="0">
                <a:blip r:embed="rId2"/>
                <a:stretch>
                  <a:fillRect l="-556" r="-556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74821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0"/>
            <a:ext cx="10749367" cy="1208868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862" y="1472540"/>
                <a:ext cx="10833588" cy="264226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3.2: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là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(1.1),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(1.2).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đều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xích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tập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ọ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2" y="1472540"/>
                <a:ext cx="10833588" cy="2642260"/>
              </a:xfrm>
              <a:blipFill rotWithShape="0">
                <a:blip r:embed="rId2"/>
                <a:stretch>
                  <a:fillRect l="-562" r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86862" y="4114800"/>
                <a:ext cx="10833588" cy="2642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3.3: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(1.1),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(1.2).  H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bởi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3.1.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</m:e>
                            <m:lim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ọ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2" y="4114800"/>
                <a:ext cx="10833588" cy="2642260"/>
              </a:xfrm>
              <a:prstGeom prst="rect">
                <a:avLst/>
              </a:prstGeom>
              <a:blipFill rotWithShape="0">
                <a:blip r:embed="rId3"/>
                <a:stretch>
                  <a:fillRect l="-562" r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338097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CHO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1: Cho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ký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hiệu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đầu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tiên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gian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laf1,ta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2426005"/>
                <a:ext cx="10901766" cy="1079195"/>
              </a:xfrm>
              <a:blipFill rotWithShape="0">
                <a:blip r:embed="rId2"/>
                <a:stretch>
                  <a:fillRect l="-559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4434" y="1546924"/>
            <a:ext cx="1090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chất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3.4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cải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thiện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Thủ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phép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(1.2)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4434" y="3457744"/>
                <a:ext cx="10901766" cy="695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2: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3457744"/>
                <a:ext cx="10901766" cy="695325"/>
              </a:xfrm>
              <a:prstGeom prst="rect">
                <a:avLst/>
              </a:prstGeom>
              <a:blipFill rotWithShape="0">
                <a:blip r:embed="rId3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04434" y="4153069"/>
                <a:ext cx="10749367" cy="7237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3: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việc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153069"/>
                <a:ext cx="10749367" cy="723731"/>
              </a:xfrm>
              <a:prstGeom prst="rect">
                <a:avLst/>
              </a:prstGeom>
              <a:blipFill rotWithShape="0">
                <a:blip r:embed="rId4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4434" y="4675305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4: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li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675305"/>
                <a:ext cx="10901766" cy="1019006"/>
              </a:xfrm>
              <a:prstGeom prst="rect">
                <a:avLst/>
              </a:prstGeom>
              <a:blipFill rotWithShape="0">
                <a:blip r:embed="rId5"/>
                <a:stretch>
                  <a:fillRect l="-559" t="-25749" b="-3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04434" y="5818305"/>
                <a:ext cx="10901766" cy="1019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 5: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đặ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dừng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thuật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tăng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lên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quay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5818305"/>
                <a:ext cx="10901766" cy="1019006"/>
              </a:xfrm>
              <a:prstGeom prst="rect">
                <a:avLst/>
              </a:prstGeom>
              <a:blipFill rotWithShape="0">
                <a:blip r:embed="rId6"/>
                <a:stretch>
                  <a:fillRect l="-559" r="-559" b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093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KHÁI</a:t>
            </a:r>
            <a:r>
              <a:rPr lang="en-US" sz="3600" dirty="0"/>
              <a:t> </a:t>
            </a:r>
            <a:r>
              <a:rPr lang="en-US" sz="3600" dirty="0" err="1"/>
              <a:t>NHIỆM</a:t>
            </a:r>
            <a:r>
              <a:rPr lang="en-US" sz="3600" dirty="0"/>
              <a:t>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801983"/>
      </p:ext>
    </p:extLst>
  </p:cSld>
  <p:clrMapOvr>
    <a:masterClrMapping/>
  </p:clrMapOvr>
  <p:transition spd="slow" advTm="0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CHO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22325" y="1895188"/>
                <a:ext cx="10525126" cy="513426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3.5.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hoạch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hí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trung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bình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hoạch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dưới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đây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(1.2)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điều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kiện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sao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2325" y="1895188"/>
                <a:ext cx="10525126" cy="5134262"/>
              </a:xfrm>
              <a:blipFill rotWithShape="0">
                <a:blip r:embed="rId2"/>
                <a:stretch>
                  <a:fillRect l="-927" t="-5107" r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41377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11B76764-7302-4C65-B6D9-9ED715AB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Ứng dụng</a:t>
            </a:r>
            <a:endParaRPr lang="en-US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DDDAA246-0E7C-47C4-B7AB-73F5E6F8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Giải một loạt bài toán tối ưu hóa thông qua quy hoạch động và học tăng cường.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Áp</a:t>
            </a:r>
            <a:r>
              <a:rPr lang="en-US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dụng trong rất nhiều các lĩnh vực khác nhau, bao gồm robot, điều khiển tự động,kinh tế, và</a:t>
            </a:r>
            <a:r>
              <a:rPr lang="vi-VN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chế tạo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270D4EB-B262-4F41-AC43-66C5C3F688E8}"/>
              </a:ext>
            </a:extLst>
          </p:cNvPr>
          <p:cNvSpPr txBox="1"/>
          <p:nvPr/>
        </p:nvSpPr>
        <p:spPr>
          <a:xfrm>
            <a:off x="6289429" y="1901543"/>
            <a:ext cx="5064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latin typeface="Cambria Math" panose="02040503050406030204" pitchFamily="18" charset="0"/>
                <a:ea typeface="Cambria Math" panose="02040503050406030204" pitchFamily="18" charset="0"/>
              </a:rPr>
              <a:t>Quá trình quyết định Markov thời gian liên tục được ứng dụng trong các hệ thống xếp hàng, các quá trình dịch bệnh và các quá trình dân số.</a:t>
            </a:r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5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31568B-0E07-4AD5-94B3-64805AF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Tài liệu tham khảo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9C60B2-9B6D-4940-954A-BAD5FB898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>
                <a:solidFill>
                  <a:srgbClr val="7955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Richard M. Feldman - Ciriac Valdez-Flores, Applied Probability and Stochastic Processes, Second Edition , SpringerVerlag Berlin Heidelberg, 2010.</a:t>
            </a:r>
          </a:p>
        </p:txBody>
      </p:sp>
    </p:spTree>
    <p:extLst>
      <p:ext uri="{BB962C8B-B14F-4D97-AF65-F5344CB8AC3E}">
        <p14:creationId xmlns:p14="http://schemas.microsoft.com/office/powerpoint/2010/main" val="1896060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08942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749367" cy="1208868"/>
          </a:xfrm>
        </p:spPr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		</a:t>
            </a:r>
            <a:br>
              <a:rPr lang="en-US" dirty="0"/>
            </a:br>
            <a:r>
              <a:rPr lang="en-US" dirty="0"/>
              <a:t>(MARKOV DECISION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1" cy="188912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Định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nghĩa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1.1: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Cho X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mô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tả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hệ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thống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(system description process)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gian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E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cho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D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quyết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(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descision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process)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gian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A.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Quá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trình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quyết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định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Markov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nếu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mọi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𝐸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và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,…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ta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đều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có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1" cy="1889126"/>
              </a:xfrm>
              <a:blipFill rotWithShape="0">
                <a:blip r:embed="rId2"/>
                <a:stretch>
                  <a:fillRect l="-579" r="-579" b="-2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199" y="4589896"/>
                <a:ext cx="10515601" cy="142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Markov.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589896"/>
                <a:ext cx="10515601" cy="1420261"/>
              </a:xfrm>
              <a:prstGeom prst="rect">
                <a:avLst/>
              </a:prstGeom>
              <a:blipFill rotWithShape="0">
                <a:blip r:embed="rId3"/>
                <a:stretch>
                  <a:fillRect l="-579" b="-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749367" cy="1208868"/>
          </a:xfrm>
        </p:spPr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(POLICY)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10500" cy="2098676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nghĩa</a:t>
            </a:r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1.2: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(policy)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quy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tắc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quá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khứ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ngẫu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nhiên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hành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mỗi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điểm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b="1" i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8200" y="4294925"/>
                <a:ext cx="6093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Tập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tất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biểu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diễn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bởi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4925"/>
                <a:ext cx="609388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0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25707"/>
              </p:ext>
            </p:extLst>
          </p:nvPr>
        </p:nvGraphicFramePr>
        <p:xfrm>
          <a:off x="28067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6700" y="26035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440797"/>
              </p:ext>
            </p:extLst>
          </p:nvPr>
        </p:nvGraphicFramePr>
        <p:xfrm>
          <a:off x="28067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6700" y="26035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840"/>
            <a:ext cx="10749367" cy="1208868"/>
          </a:xfrm>
        </p:spPr>
        <p:txBody>
          <a:bodyPr/>
          <a:lstStyle/>
          <a:p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515600" cy="145533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tỷ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lệ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chiết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khấu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1$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thời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hiện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thời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515600" cy="1455330"/>
              </a:xfrm>
              <a:blipFill rotWithShape="0">
                <a:blip r:embed="rId2"/>
                <a:stretch>
                  <a:fillRect l="-63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016716"/>
                <a:ext cx="9958811" cy="528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kinh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tế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thường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lãi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6716"/>
                <a:ext cx="9958811" cy="528478"/>
              </a:xfrm>
              <a:prstGeom prst="rect">
                <a:avLst/>
              </a:prstGeom>
              <a:blipFill rotWithShape="0">
                <a:blip r:embed="rId3"/>
                <a:stretch>
                  <a:fillRect l="-674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916552"/>
                <a:ext cx="10515601" cy="160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Kỳ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vọng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tổng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chiết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khấu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bởi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6552"/>
                <a:ext cx="10515601" cy="1605761"/>
              </a:xfrm>
              <a:prstGeom prst="rect">
                <a:avLst/>
              </a:prstGeom>
              <a:blipFill rotWithShape="0">
                <a:blip r:embed="rId4"/>
                <a:stretch>
                  <a:fillRect l="-638" t="-1894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5629432"/>
            <a:ext cx="995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mỗi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vọng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tổng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chi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phí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chiết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khấu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749367" cy="1208868"/>
          </a:xfrm>
        </p:spPr>
        <p:txBody>
          <a:bodyPr/>
          <a:lstStyle/>
          <a:p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515600" cy="145533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Kí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hiệu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[∙]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vọng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tổng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chiết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khấu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515600" cy="1455330"/>
              </a:xfrm>
              <a:blipFill rotWithShape="0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016716"/>
                <a:ext cx="9958811" cy="154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Đặt: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6716"/>
                <a:ext cx="9958811" cy="1547411"/>
              </a:xfrm>
              <a:prstGeom prst="rect">
                <a:avLst/>
              </a:prstGeom>
              <a:blipFill rotWithShape="0">
                <a:blip r:embed="rId3"/>
                <a:stretch>
                  <a:fillRect l="-674" t="-2362" b="-5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5193328"/>
                <a:ext cx="9958811" cy="71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nảy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tìm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func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(1.1)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93328"/>
                <a:ext cx="9958811" cy="719492"/>
              </a:xfrm>
              <a:prstGeom prst="rect">
                <a:avLst/>
              </a:prstGeom>
              <a:blipFill rotWithShape="0">
                <a:blip r:embed="rId4"/>
                <a:stretch>
                  <a:fillRect l="-674" t="-5085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77133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1825624"/>
                <a:ext cx="10515600" cy="289877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dài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hạn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áp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bởi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825624"/>
                <a:ext cx="10515600" cy="2898775"/>
              </a:xfrm>
              <a:blipFill rotWithShape="0"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434" y="4724399"/>
                <a:ext cx="9958811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nảy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Tìm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sao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cho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(1.2)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724399"/>
                <a:ext cx="9958811" cy="800732"/>
              </a:xfrm>
              <a:prstGeom prst="rect">
                <a:avLst/>
              </a:prstGeom>
              <a:blipFill rotWithShape="0">
                <a:blip r:embed="rId3"/>
                <a:stretch>
                  <a:fillRect l="-612" t="-3817"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12781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br>
              <a:rPr lang="en-US" dirty="0"/>
            </a:br>
            <a:r>
              <a:rPr lang="en-US" dirty="0"/>
              <a:t>(STATIONARY POLICIES)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0491" y="1648321"/>
                <a:ext cx="97234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nghĩa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1.3: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ánh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gian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gian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Tức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1648321"/>
                <a:ext cx="9723422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690" t="-2994" r="-62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0491" y="3103437"/>
                <a:ext cx="972342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nghĩa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1.4: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thể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biểu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diễn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biểu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diễn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thực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hiện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thời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lập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trước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trước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thời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3103437"/>
                <a:ext cx="9723422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690" t="-2304" r="-627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60491" y="4592268"/>
            <a:ext cx="97234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chất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1.1: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Nếu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gian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trạng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thái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hữu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tồn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cố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1.1.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Nếu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mỗi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cố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xích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markov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giảm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tồn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cố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1.2.</a:t>
            </a:r>
          </a:p>
          <a:p>
            <a:pPr algn="just"/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phụ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chiết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khấu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(1.1)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(1.2)</a:t>
            </a:r>
          </a:p>
        </p:txBody>
      </p:sp>
    </p:spTree>
    <p:extLst>
      <p:ext uri="{BB962C8B-B14F-4D97-AF65-F5344CB8AC3E}">
        <p14:creationId xmlns:p14="http://schemas.microsoft.com/office/powerpoint/2010/main" val="3597924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158" y="2402237"/>
            <a:ext cx="5300574" cy="2187226"/>
          </a:xfrm>
        </p:spPr>
        <p:txBody>
          <a:bodyPr>
            <a:norm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CHI </a:t>
            </a:r>
            <a:r>
              <a:rPr lang="en-US" sz="3600" dirty="0" err="1"/>
              <a:t>PHÍ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CHIẾT</a:t>
            </a:r>
            <a:r>
              <a:rPr lang="en-US" sz="3600" dirty="0"/>
              <a:t> </a:t>
            </a:r>
            <a:r>
              <a:rPr lang="en-US" sz="3600" dirty="0" err="1"/>
              <a:t>KHẤU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3975783"/>
      </p:ext>
    </p:extLst>
  </p:cSld>
  <p:clrMapOvr>
    <a:masterClrMapping/>
  </p:clrMapOvr>
  <p:transition spd="slow" advClick="0" advTm="0">
    <p:cover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1890</TotalTime>
  <Words>1950</Words>
  <Application>Microsoft Office PowerPoint</Application>
  <PresentationFormat>Màn hình rộng</PresentationFormat>
  <Paragraphs>133</Paragraphs>
  <Slides>23</Slides>
  <Notes>2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Segoe UI</vt:lpstr>
      <vt:lpstr>Segoe UI Light</vt:lpstr>
      <vt:lpstr>WelcomeDoc</vt:lpstr>
      <vt:lpstr>Equation</vt:lpstr>
      <vt:lpstr>QUÁ TRÌNH QUYẾT ĐỊNH MARKOV</vt:lpstr>
      <vt:lpstr>Bản trình bày PowerPoint</vt:lpstr>
      <vt:lpstr>QUÁ TRÌNH QUYẾT ĐỊNH    (MARKOV DECISION PROCESS)</vt:lpstr>
      <vt:lpstr>CHÍNH SÁCH (POLICY)</vt:lpstr>
      <vt:lpstr>KỲ VỌNG TỔNG CHI PHÍ CÓ CHIẾT KHẤU</vt:lpstr>
      <vt:lpstr>KỲ VỌNG TỔNG CHI PHÍ CÓ CHIẾT KHẤU</vt:lpstr>
      <vt:lpstr>CHI PHÍ TRUNG BÌNH DÀI HẠN</vt:lpstr>
      <vt:lpstr>CHÍNH SÁCH CỐ ĐỊNH (STATIONARY POLICIES)</vt:lpstr>
      <vt:lpstr>Bản trình bày PowerPoint</vt:lpstr>
      <vt:lpstr>TÍNH CHẤT</vt:lpstr>
      <vt:lpstr>TÍNH CHẤT</vt:lpstr>
      <vt:lpstr>CẢI THIỆN GIÁ TRỊ CHI PHÍ CÓ CHIẾT KHẤU</vt:lpstr>
      <vt:lpstr>CẢI THIỆN CHÍNH SÁCH THEO TIÊU CHÍ TỔNG CHI PHÍ CÓ CHIẾT KHẤU</vt:lpstr>
      <vt:lpstr>QUY HOẠCH TUYẾN TÍNH CHO CHI PHÍ CÓ CHIẾT KHẤU</vt:lpstr>
      <vt:lpstr>QUY HOẠCH TUYẾN TÍNH CHO CHI PHÍ CÓ CHIẾT KHẤU</vt:lpstr>
      <vt:lpstr>Bản trình bày PowerPoint</vt:lpstr>
      <vt:lpstr>TÍNH CHẤT</vt:lpstr>
      <vt:lpstr>TÍNH CHẤT</vt:lpstr>
      <vt:lpstr>CẢI TIẾN CHÍNH SÁCH CHO CHI PHÍ TRUNG BÌNH</vt:lpstr>
      <vt:lpstr>QUY HOẠCH TUYẾN TÍNH CHO CHI PHÍ TRUNG BÌNH</vt:lpstr>
      <vt:lpstr>Ứng dụng</vt:lpstr>
      <vt:lpstr>Tài liệu tham khảo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Admin</dc:creator>
  <cp:keywords/>
  <cp:lastModifiedBy>Admin</cp:lastModifiedBy>
  <cp:revision>71</cp:revision>
  <dcterms:created xsi:type="dcterms:W3CDTF">2017-02-11T12:44:19Z</dcterms:created>
  <dcterms:modified xsi:type="dcterms:W3CDTF">2020-01-04T01:49:46Z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