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2"/>
  </p:notesMasterIdLst>
  <p:sldIdLst>
    <p:sldId id="257" r:id="rId3"/>
    <p:sldId id="260" r:id="rId4"/>
    <p:sldId id="268" r:id="rId5"/>
    <p:sldId id="269" r:id="rId6"/>
    <p:sldId id="270" r:id="rId7"/>
    <p:sldId id="273" r:id="rId8"/>
    <p:sldId id="272" r:id="rId9"/>
    <p:sldId id="271" r:id="rId10"/>
    <p:sldId id="274"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90" r:id="rId25"/>
    <p:sldId id="294" r:id="rId26"/>
    <p:sldId id="292" r:id="rId27"/>
    <p:sldId id="289" r:id="rId28"/>
    <p:sldId id="291" r:id="rId29"/>
    <p:sldId id="293" r:id="rId30"/>
    <p:sldId id="295"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BEE78"/>
    <a:srgbClr val="CCFFCC"/>
    <a:srgbClr val="993300"/>
    <a:srgbClr val="0000CC"/>
    <a:srgbClr val="B58C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B502D-4202-4758-9105-E9514F026127}" type="datetimeFigureOut">
              <a:rPr kumimoji="1" lang="ja-JP" altLang="en-US" smtClean="0"/>
              <a:t>2017/7/14</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9FF57-9F41-452D-8285-F7AFCC3C22FD}" type="slidenum">
              <a:rPr kumimoji="1" lang="ja-JP" altLang="en-US" smtClean="0"/>
              <a:t>‹#›</a:t>
            </a:fld>
            <a:endParaRPr kumimoji="1" lang="ja-JP" altLang="en-US"/>
          </a:p>
        </p:txBody>
      </p:sp>
    </p:spTree>
    <p:extLst>
      <p:ext uri="{BB962C8B-B14F-4D97-AF65-F5344CB8AC3E}">
        <p14:creationId xmlns:p14="http://schemas.microsoft.com/office/powerpoint/2010/main" val="30281269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smtClean="0"/>
          </a:p>
        </p:txBody>
      </p:sp>
      <p:sp>
        <p:nvSpPr>
          <p:cNvPr id="4" name="スライド番号プレースホルダー 3"/>
          <p:cNvSpPr>
            <a:spLocks noGrp="1"/>
          </p:cNvSpPr>
          <p:nvPr>
            <p:ph type="sldNum" sz="quarter" idx="10"/>
          </p:nvPr>
        </p:nvSpPr>
        <p:spPr/>
        <p:txBody>
          <a:bodyPr/>
          <a:lstStyle/>
          <a:p>
            <a:fld id="{F9F86A09-0795-4EED-B7F8-71EBB26A60F3}" type="slidenum">
              <a:rPr kumimoji="1" lang="ja-JP" altLang="en-US" smtClean="0"/>
              <a:t>1</a:t>
            </a:fld>
            <a:endParaRPr kumimoji="1" lang="ja-JP" altLang="en-US"/>
          </a:p>
        </p:txBody>
      </p:sp>
    </p:spTree>
    <p:extLst>
      <p:ext uri="{BB962C8B-B14F-4D97-AF65-F5344CB8AC3E}">
        <p14:creationId xmlns:p14="http://schemas.microsoft.com/office/powerpoint/2010/main" val="43814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45482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5708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617041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タイトル スライド">
    <p:spTree>
      <p:nvGrpSpPr>
        <p:cNvPr id="1" name=""/>
        <p:cNvGrpSpPr/>
        <p:nvPr/>
      </p:nvGrpSpPr>
      <p:grpSpPr>
        <a:xfrm>
          <a:off x="0" y="0"/>
          <a:ext cx="0" cy="0"/>
          <a:chOff x="0" y="0"/>
          <a:chExt cx="0" cy="0"/>
        </a:xfrm>
      </p:grpSpPr>
      <p:pic>
        <p:nvPicPr>
          <p:cNvPr id="1030" name="Picture 6" descr="C:\Users\yukie\Documents\My Dropbox\仕事\パワーポイントデザイン\案4\赤版素材\表紙背景.jpg"/>
          <p:cNvPicPr preferRelativeResize="0">
            <a:picLocks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2064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サブタイトル 2"/>
          <p:cNvSpPr>
            <a:spLocks noGrp="1"/>
          </p:cNvSpPr>
          <p:nvPr>
            <p:ph type="subTitle" idx="1"/>
          </p:nvPr>
        </p:nvSpPr>
        <p:spPr>
          <a:xfrm>
            <a:off x="911424" y="4328914"/>
            <a:ext cx="10369152" cy="622920"/>
          </a:xfrm>
        </p:spPr>
        <p:txBody>
          <a:bodyPr>
            <a:normAutofit/>
          </a:bodyPr>
          <a:lstStyle>
            <a:lvl1pPr marL="0" indent="0" algn="ctr">
              <a:buNone/>
              <a:defRPr sz="2800">
                <a:solidFill>
                  <a:srgbClr val="FFF4F4"/>
                </a:solidFill>
                <a:effectLst>
                  <a:outerShdw blurRad="38100" dist="38100" dir="2700000" algn="tl">
                    <a:srgbClr val="000000">
                      <a:alpha val="43137"/>
                    </a:srgbClr>
                  </a:outerShdw>
                </a:effectLst>
                <a:latin typeface="HGP創英角ｺﾞｼｯｸUB" pitchFamily="50" charset="-128"/>
                <a:ea typeface="HGP創英角ｺﾞｼｯｸUB"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EC31CC2A-5372-4DA7-9D02-BB6F87CBB6CF}" type="datetimeFigureOut">
              <a:rPr kumimoji="1" lang="ja-JP" altLang="en-US" smtClean="0"/>
              <a:t>2017/7/14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0B09F2-1693-45BB-B3B9-D1733C0710EB}" type="slidenum">
              <a:rPr kumimoji="1" lang="ja-JP" altLang="en-US" smtClean="0"/>
              <a:t>‹#›</a:t>
            </a:fld>
            <a:endParaRPr kumimoji="1" lang="ja-JP" altLang="en-US"/>
          </a:p>
        </p:txBody>
      </p:sp>
      <p:pic>
        <p:nvPicPr>
          <p:cNvPr id="1028" name="Picture 4" descr="C:\Users\yukie\Documents\My Dropbox\仕事\パワーポイントデザイン\案4\黒版素材\表紙ロゴ.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5073651" y="2370212"/>
            <a:ext cx="2044700" cy="2667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7" descr="C:\Users\yukie\Documents\My Dropbox\仕事\パワーポイントデザイン\案4\赤版素材\表紙タイトル拝啓.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0" y="2728023"/>
            <a:ext cx="12206400" cy="1402117"/>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タイトル 1"/>
          <p:cNvSpPr>
            <a:spLocks noGrp="1"/>
          </p:cNvSpPr>
          <p:nvPr>
            <p:ph type="ctrTitle"/>
          </p:nvPr>
        </p:nvSpPr>
        <p:spPr>
          <a:xfrm>
            <a:off x="914400" y="2679058"/>
            <a:ext cx="10363200" cy="1470025"/>
          </a:xfrm>
        </p:spPr>
        <p:txBody>
          <a:bodyPr/>
          <a:lstStyle>
            <a:lvl1pPr algn="ctr">
              <a:defRPr sz="4400">
                <a:solidFill>
                  <a:srgbClr val="292929"/>
                </a:solidFill>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dirty="0"/>
          </a:p>
        </p:txBody>
      </p:sp>
      <p:pic>
        <p:nvPicPr>
          <p:cNvPr id="17" name="Picture 8" descr="C:\Users\yukie\Documents\My Dropbox\仕事\パワーポイントデザイン\案4\赤版素材\表紙タイトルライン.png"/>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2852000" y="5033367"/>
            <a:ext cx="6502400" cy="19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65494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1030" name="Picture 6" descr="C:\Users\yukie\Documents\My Dropbox\仕事\パワーポイントデザイン\案4\赤版素材\表紙背景.jpg"/>
          <p:cNvPicPr preferRelativeResize="0">
            <a:picLocks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2064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サブタイトル 2"/>
          <p:cNvSpPr>
            <a:spLocks noGrp="1"/>
          </p:cNvSpPr>
          <p:nvPr>
            <p:ph type="subTitle" idx="1"/>
          </p:nvPr>
        </p:nvSpPr>
        <p:spPr>
          <a:xfrm>
            <a:off x="911424" y="4328914"/>
            <a:ext cx="10369152" cy="622920"/>
          </a:xfrm>
        </p:spPr>
        <p:txBody>
          <a:bodyPr>
            <a:normAutofit/>
          </a:bodyPr>
          <a:lstStyle>
            <a:lvl1pPr marL="0" indent="0" algn="ctr">
              <a:buNone/>
              <a:defRPr sz="2800">
                <a:solidFill>
                  <a:srgbClr val="FFF4F4"/>
                </a:solidFill>
                <a:effectLst>
                  <a:outerShdw blurRad="38100" dist="38100" dir="2700000" algn="tl">
                    <a:srgbClr val="000000">
                      <a:alpha val="43137"/>
                    </a:srgbClr>
                  </a:outerShdw>
                </a:effectLst>
                <a:latin typeface="HGP創英角ｺﾞｼｯｸUB" pitchFamily="50" charset="-128"/>
                <a:ea typeface="HGP創英角ｺﾞｼｯｸUB"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pic>
        <p:nvPicPr>
          <p:cNvPr id="1028" name="Picture 4" descr="C:\Users\yukie\Documents\My Dropbox\仕事\パワーポイントデザイン\案4\黒版素材\表紙ロゴ.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5073651" y="2370212"/>
            <a:ext cx="2044700" cy="2667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7" descr="C:\Users\yukie\Documents\My Dropbox\仕事\パワーポイントデザイン\案4\赤版素材\表紙タイトル拝啓.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0" y="2728023"/>
            <a:ext cx="12206400" cy="1402117"/>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タイトル 1"/>
          <p:cNvSpPr>
            <a:spLocks noGrp="1"/>
          </p:cNvSpPr>
          <p:nvPr>
            <p:ph type="ctrTitle"/>
          </p:nvPr>
        </p:nvSpPr>
        <p:spPr>
          <a:xfrm>
            <a:off x="914400" y="2679058"/>
            <a:ext cx="10363200" cy="1470025"/>
          </a:xfrm>
        </p:spPr>
        <p:txBody>
          <a:bodyPr/>
          <a:lstStyle>
            <a:lvl1pPr algn="ctr">
              <a:defRPr sz="4400">
                <a:solidFill>
                  <a:srgbClr val="292929"/>
                </a:solidFill>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dirty="0"/>
          </a:p>
        </p:txBody>
      </p:sp>
      <p:pic>
        <p:nvPicPr>
          <p:cNvPr id="17" name="Picture 8" descr="C:\Users\yukie\Documents\My Dropbox\仕事\パワーポイントデザイン\案4\赤版素材\表紙タイトルライン.png"/>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2852000" y="5033367"/>
            <a:ext cx="6502400" cy="19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600052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lvl3pPr marL="1143000" indent="-228600">
              <a:buFont typeface="Arial" pitchFamily="34" charset="0"/>
              <a:buChar char="•"/>
              <a:defRPr/>
            </a:lvl3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41042388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3"/>
            <a:ext cx="103632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315933662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09600" y="692699"/>
            <a:ext cx="5384800" cy="54334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97600" y="692699"/>
            <a:ext cx="5384800" cy="54334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292929">
                  <a:tint val="75000"/>
                </a:srgbClr>
              </a:solidFill>
            </a:endParaRPr>
          </a:p>
        </p:txBody>
      </p:sp>
      <p:sp>
        <p:nvSpPr>
          <p:cNvPr id="7" name="スライド番号プレースホルダー 6"/>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6723003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692696"/>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09600" y="1484787"/>
            <a:ext cx="5386917" cy="46413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93369" y="692696"/>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93369" y="1484787"/>
            <a:ext cx="5389033" cy="46413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7" name="日付プレースホルダー 6"/>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8" name="フッター プレースホルダー 7"/>
          <p:cNvSpPr>
            <a:spLocks noGrp="1"/>
          </p:cNvSpPr>
          <p:nvPr>
            <p:ph type="ftr" sz="quarter" idx="11"/>
          </p:nvPr>
        </p:nvSpPr>
        <p:spPr/>
        <p:txBody>
          <a:bodyPr/>
          <a:lstStyle/>
          <a:p>
            <a:endParaRPr lang="ja-JP" altLang="en-US">
              <a:solidFill>
                <a:srgbClr val="292929">
                  <a:tint val="75000"/>
                </a:srgbClr>
              </a:solidFill>
            </a:endParaRPr>
          </a:p>
        </p:txBody>
      </p:sp>
      <p:sp>
        <p:nvSpPr>
          <p:cNvPr id="9" name="スライド番号プレースホルダー 8"/>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25436030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4" name="フッター プレースホルダー 3"/>
          <p:cNvSpPr>
            <a:spLocks noGrp="1"/>
          </p:cNvSpPr>
          <p:nvPr>
            <p:ph type="ftr" sz="quarter" idx="11"/>
          </p:nvPr>
        </p:nvSpPr>
        <p:spPr/>
        <p:txBody>
          <a:bodyPr/>
          <a:lstStyle/>
          <a:p>
            <a:endParaRPr lang="ja-JP" altLang="en-US">
              <a:solidFill>
                <a:srgbClr val="292929">
                  <a:tint val="75000"/>
                </a:srgbClr>
              </a:solidFill>
            </a:endParaRPr>
          </a:p>
        </p:txBody>
      </p:sp>
      <p:sp>
        <p:nvSpPr>
          <p:cNvPr id="5" name="スライド番号プレースホルダー 4"/>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32854933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3" name="フッター プレースホルダー 2"/>
          <p:cNvSpPr>
            <a:spLocks noGrp="1"/>
          </p:cNvSpPr>
          <p:nvPr>
            <p:ph type="ftr" sz="quarter" idx="11"/>
          </p:nvPr>
        </p:nvSpPr>
        <p:spPr/>
        <p:txBody>
          <a:bodyPr/>
          <a:lstStyle/>
          <a:p>
            <a:endParaRPr lang="ja-JP" altLang="en-US">
              <a:solidFill>
                <a:srgbClr val="292929">
                  <a:tint val="75000"/>
                </a:srgbClr>
              </a:solidFill>
            </a:endParaRPr>
          </a:p>
        </p:txBody>
      </p:sp>
      <p:sp>
        <p:nvSpPr>
          <p:cNvPr id="4" name="スライド番号プレースホルダー 3"/>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3621803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3229294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766733" y="692699"/>
            <a:ext cx="6815667" cy="54334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609602" y="692699"/>
            <a:ext cx="4011084" cy="54334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292929">
                  <a:tint val="75000"/>
                </a:srgbClr>
              </a:solidFill>
            </a:endParaRPr>
          </a:p>
        </p:txBody>
      </p:sp>
      <p:sp>
        <p:nvSpPr>
          <p:cNvPr id="7" name="スライド番号プレースホルダー 6"/>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
        <p:nvSpPr>
          <p:cNvPr id="9" name="タイトル 1"/>
          <p:cNvSpPr>
            <a:spLocks noGrp="1"/>
          </p:cNvSpPr>
          <p:nvPr>
            <p:ph type="title"/>
          </p:nvPr>
        </p:nvSpPr>
        <p:spPr>
          <a:xfrm>
            <a:off x="143339" y="44625"/>
            <a:ext cx="10972800" cy="357212"/>
          </a:xfrm>
        </p:spPr>
        <p:txBody>
          <a:bodyPr/>
          <a:lstStyle>
            <a:lvl1pPr>
              <a:defRPr/>
            </a:lvl1p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161649013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プレースホルダーまでドラッグするかアイコンをクリックして図を追加</a:t>
            </a:r>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292929">
                  <a:tint val="75000"/>
                </a:srgbClr>
              </a:solidFill>
            </a:endParaRPr>
          </a:p>
        </p:txBody>
      </p:sp>
      <p:sp>
        <p:nvSpPr>
          <p:cNvPr id="7" name="スライド番号プレースホルダー 6"/>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26279952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26819257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692699"/>
            <a:ext cx="2743200" cy="5433467"/>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09600" y="692699"/>
            <a:ext cx="8026400" cy="5433467"/>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10316718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281499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96924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386165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410052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6140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58047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92958F77-8E34-4EB4-8A18-AF78E310B595}" type="datetimeFigureOut">
              <a:rPr kumimoji="1" lang="ja-JP" altLang="en-US" smtClean="0"/>
              <a:t>2017/7/14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87243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7.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58F77-8E34-4EB4-8A18-AF78E310B595}" type="datetimeFigureOut">
              <a:rPr kumimoji="1" lang="ja-JP" altLang="en-US" smtClean="0"/>
              <a:t>2017/7/14</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3774364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ukie\Documents\My Dropbox\仕事\パワーポイントデザイン\案4\中身素材(共通)\中身背景.jpg"/>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 y="0"/>
            <a:ext cx="12191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ishizawa\Desktop\事業開発\パワーポイントデザイン\案4\中身素材(共通)\中身ヘッダ_赤.png"/>
          <p:cNvPicPr preferRelativeResize="0">
            <a:picLocks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1" y="-8005"/>
            <a:ext cx="12192000" cy="9072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C:\Users\yukie\Documents\My Dropbox\仕事\パワーポイントデザイン\案4\中身素材(共通)\中身ロゴ.png"/>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11401987" y="147492"/>
            <a:ext cx="660400" cy="23812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タイトル プレースホルダー 1"/>
          <p:cNvSpPr>
            <a:spLocks noGrp="1"/>
          </p:cNvSpPr>
          <p:nvPr>
            <p:ph type="title"/>
          </p:nvPr>
        </p:nvSpPr>
        <p:spPr>
          <a:xfrm>
            <a:off x="143339" y="44625"/>
            <a:ext cx="10972800" cy="409735"/>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09600" y="620691"/>
            <a:ext cx="10972800" cy="5505475"/>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HGP創英角ｺﾞｼｯｸUB" pitchFamily="50" charset="-128"/>
                <a:ea typeface="HGP創英角ｺﾞｼｯｸUB" pitchFamily="50" charset="-128"/>
              </a:defRPr>
            </a:lvl1pPr>
          </a:lstStyle>
          <a:p>
            <a:fld id="{EC31CC2A-5372-4DA7-9D02-BB6F87CBB6CF}" type="datetimeFigureOut">
              <a:rPr lang="ja-JP" altLang="en-US" smtClean="0">
                <a:solidFill>
                  <a:srgbClr val="292929">
                    <a:tint val="75000"/>
                  </a:srgbClr>
                </a:solidFill>
              </a:rPr>
              <a:pPr/>
              <a:t>2017/7/14</a:t>
            </a:fld>
            <a:endParaRPr lang="ja-JP" altLang="en-US">
              <a:solidFill>
                <a:srgbClr val="292929">
                  <a:tint val="75000"/>
                </a:srgbClr>
              </a:solidFill>
            </a:endParaRPr>
          </a:p>
        </p:txBody>
      </p:sp>
      <p:sp>
        <p:nvSpPr>
          <p:cNvPr id="5" name="フッター プレースホルダー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HGP創英角ｺﾞｼｯｸUB" pitchFamily="50" charset="-128"/>
                <a:ea typeface="HGP創英角ｺﾞｼｯｸUB" pitchFamily="50" charset="-128"/>
              </a:defRPr>
            </a:lvl1p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HGP創英角ｺﾞｼｯｸUB" pitchFamily="50" charset="-128"/>
                <a:ea typeface="HGP創英角ｺﾞｼｯｸUB" pitchFamily="50" charset="-128"/>
              </a:defRPr>
            </a:lvl1p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12034401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14400" rtl="0" eaLnBrk="1" latinLnBrk="0" hangingPunct="1">
        <a:spcBef>
          <a:spcPct val="0"/>
        </a:spcBef>
        <a:buNone/>
        <a:defRPr kumimoji="1" sz="2400" kern="1200">
          <a:solidFill>
            <a:srgbClr val="FFF4F4"/>
          </a:solidFill>
          <a:latin typeface="HGP創英角ｺﾞｼｯｸUB" pitchFamily="50" charset="-128"/>
          <a:ea typeface="HGP創英角ｺﾞｼｯｸUB"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rgbClr val="292929"/>
          </a:solidFill>
          <a:latin typeface="HGP創英角ｺﾞｼｯｸUB" pitchFamily="50" charset="-128"/>
          <a:ea typeface="HGP創英角ｺﾞｼｯｸUB"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rgbClr val="292929"/>
          </a:solidFill>
          <a:latin typeface="HGP創英角ｺﾞｼｯｸUB" pitchFamily="50" charset="-128"/>
          <a:ea typeface="HGP創英角ｺﾞｼｯｸUB"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rgbClr val="292929"/>
          </a:solidFill>
          <a:latin typeface="HGP創英角ｺﾞｼｯｸUB" pitchFamily="50" charset="-128"/>
          <a:ea typeface="HGP創英角ｺﾞｼｯｸUB"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rgbClr val="292929"/>
          </a:solidFill>
          <a:latin typeface="HGP創英角ｺﾞｼｯｸUB" pitchFamily="50" charset="-128"/>
          <a:ea typeface="HGP創英角ｺﾞｼｯｸUB"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rgbClr val="292929"/>
          </a:solidFill>
          <a:latin typeface="HGP創英角ｺﾞｼｯｸUB" pitchFamily="50" charset="-128"/>
          <a:ea typeface="HGP創英角ｺﾞｼｯｸUB"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blogs.msdn.com/larryosterman/archive/2005/02/01/364840.aspx"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hyperlink" Target="mailto:git@training-lab.altplus.vn:intern02/minhdd.git"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2389910" y="4343402"/>
            <a:ext cx="7750385" cy="695573"/>
          </a:xfrm>
        </p:spPr>
        <p:txBody>
          <a:bodyPr>
            <a:normAutofit fontScale="92500" lnSpcReduction="10000"/>
          </a:bodyPr>
          <a:lstStyle/>
          <a:p>
            <a:r>
              <a:rPr lang="ja-JP" altLang="en-US" sz="2000" dirty="0" smtClean="0">
                <a:latin typeface="Arial"/>
                <a:cs typeface="Arial"/>
              </a:rPr>
              <a:t>作成日</a:t>
            </a:r>
            <a:r>
              <a:rPr lang="en-US" altLang="ja-JP" sz="2000" dirty="0" smtClean="0">
                <a:latin typeface="Arial"/>
                <a:cs typeface="Arial"/>
              </a:rPr>
              <a:t>:</a:t>
            </a:r>
            <a:r>
              <a:rPr lang="ja-JP" altLang="en-US" sz="2000" dirty="0">
                <a:latin typeface="Arial"/>
                <a:cs typeface="Arial"/>
              </a:rPr>
              <a:t> </a:t>
            </a:r>
            <a:r>
              <a:rPr lang="en-US" altLang="ja-JP" sz="2000" dirty="0" smtClean="0">
                <a:latin typeface="Arial"/>
                <a:cs typeface="Arial"/>
              </a:rPr>
              <a:t>2015/07/02</a:t>
            </a:r>
          </a:p>
          <a:p>
            <a:r>
              <a:rPr kumimoji="1" lang="ja-JP" altLang="en-US" sz="2000" dirty="0">
                <a:latin typeface="Arial"/>
                <a:cs typeface="Arial"/>
              </a:rPr>
              <a:t>作成</a:t>
            </a:r>
            <a:r>
              <a:rPr kumimoji="1" lang="ja-JP" altLang="en-US" sz="2000" dirty="0" smtClean="0">
                <a:latin typeface="Arial"/>
                <a:cs typeface="Arial"/>
              </a:rPr>
              <a:t>者： </a:t>
            </a:r>
            <a:r>
              <a:rPr kumimoji="1" lang="en-US" altLang="ja-JP" sz="2000" dirty="0" smtClean="0">
                <a:latin typeface="Arial"/>
                <a:cs typeface="Arial"/>
              </a:rPr>
              <a:t>Tran Vu Quan</a:t>
            </a:r>
            <a:endParaRPr kumimoji="1" lang="ja-JP" altLang="en-US" sz="2000" dirty="0">
              <a:latin typeface="Arial"/>
              <a:cs typeface="Arial"/>
            </a:endParaRPr>
          </a:p>
        </p:txBody>
      </p:sp>
      <p:sp>
        <p:nvSpPr>
          <p:cNvPr id="4" name="Title 3"/>
          <p:cNvSpPr>
            <a:spLocks noGrp="1"/>
          </p:cNvSpPr>
          <p:nvPr>
            <p:ph type="ctrTitle"/>
          </p:nvPr>
        </p:nvSpPr>
        <p:spPr/>
        <p:txBody>
          <a:bodyPr/>
          <a:lstStyle/>
          <a:p>
            <a:r>
              <a:rPr lang="en-US" b="1" dirty="0" smtClean="0">
                <a:latin typeface="Arial" panose="020B0604020202020204" pitchFamily="34" charset="0"/>
                <a:cs typeface="Arial" panose="020B0604020202020204" pitchFamily="34" charset="0"/>
              </a:rPr>
              <a:t>Version Control - </a:t>
            </a:r>
            <a:r>
              <a:rPr lang="en-US" b="1" dirty="0" err="1" smtClean="0">
                <a:latin typeface="Arial" panose="020B0604020202020204" pitchFamily="34" charset="0"/>
                <a:cs typeface="Arial" panose="020B0604020202020204" pitchFamily="34" charset="0"/>
              </a:rPr>
              <a:t>Git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2271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GHeiseiKakugothictaiW3" panose="020B0409000000000000" pitchFamily="49" charset="-128"/>
                <a:ea typeface="HGHeiseiKakugothictaiW3" panose="020B0409000000000000" pitchFamily="49" charset="-128"/>
              </a:rPr>
              <a:t>2. </a:t>
            </a:r>
            <a:r>
              <a:rPr lang="en-US" dirty="0" smtClean="0">
                <a:latin typeface="HGHeiseiKakugothictaiW3" panose="020B0409000000000000" pitchFamily="49" charset="-128"/>
                <a:ea typeface="HGHeiseiKakugothictaiW3" panose="020B0409000000000000" pitchFamily="49" charset="-128"/>
                <a:cs typeface="Arabic Typesetting" panose="03020402040406030203" pitchFamily="66" charset="-78"/>
              </a:rPr>
              <a:t>Acronym/Lingo (3)</a:t>
            </a:r>
            <a:endParaRPr lang="en-US" dirty="0">
              <a:latin typeface="HGHeiseiKakugothictaiW3" panose="020B0409000000000000" pitchFamily="49" charset="-128"/>
              <a:ea typeface="HGHeiseiKakugothictaiW3" panose="020B0409000000000000" pitchFamily="49" charset="-128"/>
            </a:endParaRPr>
          </a:p>
        </p:txBody>
      </p:sp>
      <p:sp>
        <p:nvSpPr>
          <p:cNvPr id="3" name="Content Placeholder 2"/>
          <p:cNvSpPr>
            <a:spLocks noGrp="1"/>
          </p:cNvSpPr>
          <p:nvPr>
            <p:ph idx="1"/>
          </p:nvPr>
        </p:nvSpPr>
        <p:spPr/>
        <p:txBody>
          <a:bodyPr>
            <a:noAutofit/>
          </a:bodyPr>
          <a:lstStyle/>
          <a:p>
            <a:r>
              <a:rPr lang="en-US" sz="2600" b="1" dirty="0" smtClean="0">
                <a:solidFill>
                  <a:srgbClr val="FF0000"/>
                </a:solidFill>
                <a:latin typeface="Arabic Typesetting" panose="03020402040406030203" pitchFamily="66" charset="-78"/>
                <a:cs typeface="Arabic Typesetting" panose="03020402040406030203" pitchFamily="66" charset="-78"/>
              </a:rPr>
              <a:t>Advanced Actions</a:t>
            </a:r>
            <a:r>
              <a:rPr lang="en-US" sz="2600" dirty="0" smtClean="0">
                <a:latin typeface="Arabic Typesetting" panose="03020402040406030203" pitchFamily="66" charset="-78"/>
                <a:cs typeface="Arabic Typesetting" panose="03020402040406030203" pitchFamily="66" charset="-78"/>
              </a:rPr>
              <a:t>:</a:t>
            </a: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Branch</a:t>
            </a:r>
            <a:r>
              <a:rPr lang="en-US" sz="2200" dirty="0">
                <a:latin typeface="Arabic Typesetting" panose="03020402040406030203" pitchFamily="66" charset="-78"/>
                <a:cs typeface="Arabic Typesetting" panose="03020402040406030203" pitchFamily="66" charset="-78"/>
              </a:rPr>
              <a:t>: Create a separate copy of a file/folder for private use (bug fixing, testing, </a:t>
            </a:r>
            <a:r>
              <a:rPr lang="en-US" sz="2200" dirty="0" err="1">
                <a:latin typeface="Arabic Typesetting" panose="03020402040406030203" pitchFamily="66" charset="-78"/>
                <a:cs typeface="Arabic Typesetting" panose="03020402040406030203" pitchFamily="66" charset="-78"/>
              </a:rPr>
              <a:t>etc</a:t>
            </a:r>
            <a:r>
              <a:rPr lang="en-US" sz="2200" dirty="0">
                <a:latin typeface="Arabic Typesetting" panose="03020402040406030203" pitchFamily="66" charset="-78"/>
                <a:cs typeface="Arabic Typesetting" panose="03020402040406030203" pitchFamily="66" charset="-78"/>
              </a:rPr>
              <a:t>). Branch is both a verb (“branch the code”) and a noun (“Which branch is it in?”).</a:t>
            </a: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Diff/Change/Delta</a:t>
            </a:r>
            <a:r>
              <a:rPr lang="en-US" sz="2200" dirty="0">
                <a:latin typeface="Arabic Typesetting" panose="03020402040406030203" pitchFamily="66" charset="-78"/>
                <a:cs typeface="Arabic Typesetting" panose="03020402040406030203" pitchFamily="66" charset="-78"/>
              </a:rPr>
              <a:t>: Finding the differences between two files. Useful for seeing what changed between revisions.</a:t>
            </a: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Merge (or patch)</a:t>
            </a:r>
            <a:r>
              <a:rPr lang="en-US" sz="2200" dirty="0">
                <a:latin typeface="Arabic Typesetting" panose="03020402040406030203" pitchFamily="66" charset="-78"/>
                <a:cs typeface="Arabic Typesetting" panose="03020402040406030203" pitchFamily="66" charset="-78"/>
              </a:rPr>
              <a:t>: Apply the changes from one file to another, to bring it up-to-date. For example, you can merge features from one branch into another. (At Microsoft this was called </a:t>
            </a:r>
            <a:r>
              <a:rPr lang="en-US" sz="2200" dirty="0">
                <a:latin typeface="Arabic Typesetting" panose="03020402040406030203" pitchFamily="66" charset="-78"/>
                <a:cs typeface="Arabic Typesetting" panose="03020402040406030203" pitchFamily="66" charset="-78"/>
                <a:hlinkClick r:id="rId2"/>
              </a:rPr>
              <a:t>Reverse Integrate and Forward Integrate</a:t>
            </a:r>
            <a:r>
              <a:rPr lang="en-US" sz="2200" dirty="0">
                <a:latin typeface="Arabic Typesetting" panose="03020402040406030203" pitchFamily="66" charset="-78"/>
                <a:cs typeface="Arabic Typesetting" panose="03020402040406030203" pitchFamily="66" charset="-78"/>
              </a:rPr>
              <a:t>)</a:t>
            </a: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Conflict</a:t>
            </a:r>
            <a:r>
              <a:rPr lang="en-US" sz="2200" dirty="0">
                <a:latin typeface="Arabic Typesetting" panose="03020402040406030203" pitchFamily="66" charset="-78"/>
                <a:cs typeface="Arabic Typesetting" panose="03020402040406030203" pitchFamily="66" charset="-78"/>
              </a:rPr>
              <a:t>: When pending changes to a file contradict each other (both changes cannot be applied).</a:t>
            </a: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Resolve</a:t>
            </a:r>
            <a:r>
              <a:rPr lang="en-US" sz="2200" dirty="0">
                <a:latin typeface="Arabic Typesetting" panose="03020402040406030203" pitchFamily="66" charset="-78"/>
                <a:cs typeface="Arabic Typesetting" panose="03020402040406030203" pitchFamily="66" charset="-78"/>
              </a:rPr>
              <a:t>: Fixing the changes that contradict each other and checking in the correct version.</a:t>
            </a: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Locking</a:t>
            </a:r>
            <a:r>
              <a:rPr lang="en-US" sz="2200" dirty="0">
                <a:latin typeface="Arabic Typesetting" panose="03020402040406030203" pitchFamily="66" charset="-78"/>
                <a:cs typeface="Arabic Typesetting" panose="03020402040406030203" pitchFamily="66" charset="-78"/>
              </a:rPr>
              <a:t>: Taking control of a file so nobody else can edit it until you unlock it. Some version control systems use this to avoid conflicts.</a:t>
            </a: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Breaking the lock</a:t>
            </a:r>
            <a:r>
              <a:rPr lang="en-US" sz="2200" dirty="0">
                <a:latin typeface="Arabic Typesetting" panose="03020402040406030203" pitchFamily="66" charset="-78"/>
                <a:cs typeface="Arabic Typesetting" panose="03020402040406030203" pitchFamily="66" charset="-78"/>
              </a:rPr>
              <a:t>: Forcibly unlocking a file so you can edit it. It may be needed if someone locks a file and goes on vacation (or “calls in sick” the day Halo 3 comes out).</a:t>
            </a: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Check out for edit</a:t>
            </a:r>
            <a:r>
              <a:rPr lang="en-US" sz="2200" dirty="0">
                <a:latin typeface="Arabic Typesetting" panose="03020402040406030203" pitchFamily="66" charset="-78"/>
                <a:cs typeface="Arabic Typesetting" panose="03020402040406030203" pitchFamily="66" charset="-78"/>
              </a:rPr>
              <a:t>: Checking out an “editable” version of a file. Some </a:t>
            </a:r>
            <a:r>
              <a:rPr lang="en-US" sz="2200" dirty="0" err="1">
                <a:latin typeface="Arabic Typesetting" panose="03020402040406030203" pitchFamily="66" charset="-78"/>
                <a:cs typeface="Arabic Typesetting" panose="03020402040406030203" pitchFamily="66" charset="-78"/>
              </a:rPr>
              <a:t>VCSes</a:t>
            </a:r>
            <a:r>
              <a:rPr lang="en-US" sz="2200" dirty="0">
                <a:latin typeface="Arabic Typesetting" panose="03020402040406030203" pitchFamily="66" charset="-78"/>
                <a:cs typeface="Arabic Typesetting" panose="03020402040406030203" pitchFamily="66" charset="-78"/>
              </a:rPr>
              <a:t> have editable files by default, others require an explicit command.</a:t>
            </a:r>
          </a:p>
          <a:p>
            <a:pPr lvl="1"/>
            <a:endParaRPr lang="en-US" sz="26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042529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Case-study</a:t>
            </a:r>
            <a:endParaRPr lang="en-US" dirty="0"/>
          </a:p>
        </p:txBody>
      </p:sp>
      <p:sp>
        <p:nvSpPr>
          <p:cNvPr id="3" name="Content Placeholder 2"/>
          <p:cNvSpPr>
            <a:spLocks noGrp="1"/>
          </p:cNvSpPr>
          <p:nvPr>
            <p:ph idx="1"/>
          </p:nvPr>
        </p:nvSpPr>
        <p:spPr/>
        <p:txBody>
          <a:bodyPr>
            <a:normAutofit/>
          </a:bodyPr>
          <a:lstStyle/>
          <a:p>
            <a:r>
              <a:rPr lang="en-US" sz="2600" dirty="0" smtClean="0">
                <a:latin typeface="Arabic Typesetting" panose="03020402040406030203" pitchFamily="66" charset="-78"/>
                <a:cs typeface="Arabic Typesetting" panose="03020402040406030203" pitchFamily="66" charset="-78"/>
              </a:rPr>
              <a:t>Peter </a:t>
            </a:r>
            <a:r>
              <a:rPr lang="en-US" sz="2600" dirty="0" smtClean="0">
                <a:solidFill>
                  <a:srgbClr val="0000FF"/>
                </a:solidFill>
                <a:latin typeface="Arabic Typesetting" panose="03020402040406030203" pitchFamily="66" charset="-78"/>
                <a:cs typeface="Arabic Typesetting" panose="03020402040406030203" pitchFamily="66" charset="-78"/>
              </a:rPr>
              <a:t>adds</a:t>
            </a:r>
            <a:r>
              <a:rPr lang="en-US" sz="2600" dirty="0" smtClean="0">
                <a:latin typeface="Arabic Typesetting" panose="03020402040406030203" pitchFamily="66" charset="-78"/>
                <a:cs typeface="Arabic Typesetting" panose="03020402040406030203" pitchFamily="66" charset="-78"/>
              </a:rPr>
              <a:t> a file (list.txt) to the </a:t>
            </a:r>
            <a:r>
              <a:rPr lang="en-US" sz="2600" dirty="0" smtClean="0">
                <a:solidFill>
                  <a:srgbClr val="0000FF"/>
                </a:solidFill>
                <a:latin typeface="Arabic Typesetting" panose="03020402040406030203" pitchFamily="66" charset="-78"/>
                <a:cs typeface="Arabic Typesetting" panose="03020402040406030203" pitchFamily="66" charset="-78"/>
              </a:rPr>
              <a:t>repository</a:t>
            </a:r>
            <a:r>
              <a:rPr lang="en-US" sz="2600" dirty="0" smtClean="0">
                <a:latin typeface="Arabic Typesetting" panose="03020402040406030203" pitchFamily="66" charset="-78"/>
                <a:cs typeface="Arabic Typesetting" panose="03020402040406030203" pitchFamily="66" charset="-78"/>
              </a:rPr>
              <a:t>.</a:t>
            </a:r>
          </a:p>
          <a:p>
            <a:endParaRPr lang="en-US" sz="2600" dirty="0" smtClean="0">
              <a:latin typeface="Arabic Typesetting" panose="03020402040406030203" pitchFamily="66" charset="-78"/>
              <a:cs typeface="Arabic Typesetting" panose="03020402040406030203" pitchFamily="66" charset="-78"/>
            </a:endParaRPr>
          </a:p>
          <a:p>
            <a:r>
              <a:rPr lang="en-US" sz="2600" dirty="0" smtClean="0">
                <a:latin typeface="Arabic Typesetting" panose="03020402040406030203" pitchFamily="66" charset="-78"/>
                <a:cs typeface="Arabic Typesetting" panose="03020402040406030203" pitchFamily="66" charset="-78"/>
              </a:rPr>
              <a:t>Alice </a:t>
            </a:r>
            <a:r>
              <a:rPr lang="en-US" sz="2600" dirty="0" smtClean="0">
                <a:solidFill>
                  <a:srgbClr val="0000FF"/>
                </a:solidFill>
                <a:latin typeface="Arabic Typesetting" panose="03020402040406030203" pitchFamily="66" charset="-78"/>
                <a:cs typeface="Arabic Typesetting" panose="03020402040406030203" pitchFamily="66" charset="-78"/>
              </a:rPr>
              <a:t>checks it out</a:t>
            </a:r>
            <a:r>
              <a:rPr lang="en-US" sz="2600" dirty="0" smtClean="0">
                <a:latin typeface="Arabic Typesetting" panose="03020402040406030203" pitchFamily="66" charset="-78"/>
                <a:cs typeface="Arabic Typesetting" panose="03020402040406030203" pitchFamily="66" charset="-78"/>
              </a:rPr>
              <a:t>, make a change (puts “milk” on the list), and checks it back with a </a:t>
            </a:r>
            <a:r>
              <a:rPr lang="en-US" sz="2600" dirty="0" err="1" smtClean="0">
                <a:solidFill>
                  <a:srgbClr val="0000FF"/>
                </a:solidFill>
                <a:latin typeface="Arabic Typesetting" panose="03020402040406030203" pitchFamily="66" charset="-78"/>
                <a:cs typeface="Arabic Typesetting" panose="03020402040406030203" pitchFamily="66" charset="-78"/>
              </a:rPr>
              <a:t>checkin</a:t>
            </a:r>
            <a:r>
              <a:rPr lang="en-US" sz="2600" dirty="0" smtClean="0">
                <a:latin typeface="Arabic Typesetting" panose="03020402040406030203" pitchFamily="66" charset="-78"/>
                <a:cs typeface="Arabic Typesetting" panose="03020402040406030203" pitchFamily="66" charset="-78"/>
              </a:rPr>
              <a:t> message (“Added required item.”).</a:t>
            </a:r>
          </a:p>
          <a:p>
            <a:endParaRPr lang="en-US" sz="2600" dirty="0" smtClean="0">
              <a:latin typeface="Arabic Typesetting" panose="03020402040406030203" pitchFamily="66" charset="-78"/>
              <a:cs typeface="Arabic Typesetting" panose="03020402040406030203" pitchFamily="66" charset="-78"/>
            </a:endParaRPr>
          </a:p>
          <a:p>
            <a:r>
              <a:rPr lang="en-US" sz="2600" dirty="0" smtClean="0">
                <a:latin typeface="Arabic Typesetting" panose="03020402040406030203" pitchFamily="66" charset="-78"/>
                <a:cs typeface="Arabic Typesetting" panose="03020402040406030203" pitchFamily="66" charset="-78"/>
              </a:rPr>
              <a:t>The next morning, Bob </a:t>
            </a:r>
            <a:r>
              <a:rPr lang="en-US" sz="2600" dirty="0" smtClean="0">
                <a:solidFill>
                  <a:srgbClr val="0000FF"/>
                </a:solidFill>
                <a:latin typeface="Arabic Typesetting" panose="03020402040406030203" pitchFamily="66" charset="-78"/>
                <a:cs typeface="Arabic Typesetting" panose="03020402040406030203" pitchFamily="66" charset="-78"/>
              </a:rPr>
              <a:t>updates</a:t>
            </a:r>
            <a:r>
              <a:rPr lang="en-US" sz="2600" dirty="0" smtClean="0">
                <a:latin typeface="Arabic Typesetting" panose="03020402040406030203" pitchFamily="66" charset="-78"/>
                <a:cs typeface="Arabic Typesetting" panose="03020402040406030203" pitchFamily="66" charset="-78"/>
              </a:rPr>
              <a:t> his local working set and sees the latest revision of list.txt, which contains “milk”. He can browse the </a:t>
            </a:r>
            <a:r>
              <a:rPr lang="en-US" sz="2600" dirty="0" smtClean="0">
                <a:solidFill>
                  <a:srgbClr val="0000FF"/>
                </a:solidFill>
                <a:latin typeface="Arabic Typesetting" panose="03020402040406030203" pitchFamily="66" charset="-78"/>
                <a:cs typeface="Arabic Typesetting" panose="03020402040406030203" pitchFamily="66" charset="-78"/>
              </a:rPr>
              <a:t>changelog</a:t>
            </a:r>
            <a:r>
              <a:rPr lang="en-US" sz="2600" dirty="0" smtClean="0">
                <a:latin typeface="Arabic Typesetting" panose="03020402040406030203" pitchFamily="66" charset="-78"/>
                <a:cs typeface="Arabic Typesetting" panose="03020402040406030203" pitchFamily="66" charset="-78"/>
              </a:rPr>
              <a:t> or </a:t>
            </a:r>
            <a:r>
              <a:rPr lang="en-US" sz="2600" dirty="0" smtClean="0">
                <a:solidFill>
                  <a:srgbClr val="0000FF"/>
                </a:solidFill>
                <a:latin typeface="Arabic Typesetting" panose="03020402040406030203" pitchFamily="66" charset="-78"/>
                <a:cs typeface="Arabic Typesetting" panose="03020402040406030203" pitchFamily="66" charset="-78"/>
              </a:rPr>
              <a:t>diff</a:t>
            </a:r>
            <a:r>
              <a:rPr lang="en-US" sz="2600" dirty="0" smtClean="0">
                <a:latin typeface="Arabic Typesetting" panose="03020402040406030203" pitchFamily="66" charset="-78"/>
                <a:cs typeface="Arabic Typesetting" panose="03020402040406030203" pitchFamily="66" charset="-78"/>
              </a:rPr>
              <a:t> to see that Alice put “milk” the day before.</a:t>
            </a:r>
            <a:endParaRPr lang="en-US" sz="26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846321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t>
            </a:r>
            <a:r>
              <a:rPr lang="en-US" dirty="0" err="1" smtClean="0"/>
              <a:t>Checkins</a:t>
            </a:r>
            <a:endParaRPr lang="en-US" dirty="0"/>
          </a:p>
        </p:txBody>
      </p:sp>
      <p:sp>
        <p:nvSpPr>
          <p:cNvPr id="3" name="Content Placeholder 2"/>
          <p:cNvSpPr>
            <a:spLocks noGrp="1"/>
          </p:cNvSpPr>
          <p:nvPr>
            <p:ph idx="1"/>
          </p:nvPr>
        </p:nvSpPr>
        <p:spPr/>
        <p:txBody>
          <a:bodyPr/>
          <a:lstStyle/>
          <a:p>
            <a:r>
              <a:rPr lang="en-US" dirty="0" smtClean="0"/>
              <a:t>The simples scenario is checking in a file (list.txt) and modifying it over time.</a:t>
            </a:r>
            <a:endParaRPr lang="en-US" dirty="0"/>
          </a:p>
        </p:txBody>
      </p:sp>
      <p:pic>
        <p:nvPicPr>
          <p:cNvPr id="3074" name="Picture 2" descr="basic_checkin.png (425×2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676" y="2361142"/>
            <a:ext cx="40481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184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Checkout and Editing</a:t>
            </a:r>
            <a:endParaRPr lang="en-US" dirty="0"/>
          </a:p>
        </p:txBody>
      </p:sp>
      <p:sp>
        <p:nvSpPr>
          <p:cNvPr id="3" name="Content Placeholder 2"/>
          <p:cNvSpPr>
            <a:spLocks noGrp="1"/>
          </p:cNvSpPr>
          <p:nvPr>
            <p:ph idx="1"/>
          </p:nvPr>
        </p:nvSpPr>
        <p:spPr/>
        <p:txBody>
          <a:bodyPr>
            <a:normAutofit lnSpcReduction="10000"/>
          </a:bodyPr>
          <a:lstStyle/>
          <a:p>
            <a:r>
              <a:rPr lang="en-US" sz="2600" dirty="0" smtClean="0">
                <a:latin typeface="Arabic Typesetting" panose="03020402040406030203" pitchFamily="66" charset="-78"/>
                <a:cs typeface="Arabic Typesetting" panose="03020402040406030203" pitchFamily="66" charset="-78"/>
              </a:rPr>
              <a:t>In reality, you might not keep checking in a file. You may have to </a:t>
            </a:r>
            <a:r>
              <a:rPr lang="en-US" sz="2600" dirty="0" smtClean="0">
                <a:solidFill>
                  <a:srgbClr val="0000FF"/>
                </a:solidFill>
                <a:latin typeface="Arabic Typesetting" panose="03020402040406030203" pitchFamily="66" charset="-78"/>
                <a:cs typeface="Arabic Typesetting" panose="03020402040406030203" pitchFamily="66" charset="-78"/>
              </a:rPr>
              <a:t>check out</a:t>
            </a:r>
            <a:r>
              <a:rPr lang="en-US" sz="2600" dirty="0" smtClean="0">
                <a:latin typeface="Arabic Typesetting" panose="03020402040406030203" pitchFamily="66" charset="-78"/>
                <a:cs typeface="Arabic Typesetting" panose="03020402040406030203" pitchFamily="66" charset="-78"/>
              </a:rPr>
              <a:t>, </a:t>
            </a:r>
            <a:r>
              <a:rPr lang="en-US" sz="2600" dirty="0" smtClean="0">
                <a:solidFill>
                  <a:srgbClr val="0000FF"/>
                </a:solidFill>
                <a:latin typeface="Arabic Typesetting" panose="03020402040406030203" pitchFamily="66" charset="-78"/>
                <a:cs typeface="Arabic Typesetting" panose="03020402040406030203" pitchFamily="66" charset="-78"/>
              </a:rPr>
              <a:t>edit</a:t>
            </a:r>
            <a:r>
              <a:rPr lang="en-US" sz="2600" dirty="0" smtClean="0">
                <a:latin typeface="Arabic Typesetting" panose="03020402040406030203" pitchFamily="66" charset="-78"/>
                <a:cs typeface="Arabic Typesetting" panose="03020402040406030203" pitchFamily="66" charset="-78"/>
              </a:rPr>
              <a:t> and </a:t>
            </a:r>
            <a:r>
              <a:rPr lang="en-US" sz="2600" dirty="0" smtClean="0">
                <a:solidFill>
                  <a:srgbClr val="0000FF"/>
                </a:solidFill>
                <a:latin typeface="Arabic Typesetting" panose="03020402040406030203" pitchFamily="66" charset="-78"/>
                <a:cs typeface="Arabic Typesetting" panose="03020402040406030203" pitchFamily="66" charset="-78"/>
              </a:rPr>
              <a:t>check in</a:t>
            </a:r>
            <a:r>
              <a:rPr lang="en-US" sz="2600" dirty="0" smtClean="0">
                <a:latin typeface="Arabic Typesetting" panose="03020402040406030203" pitchFamily="66" charset="-78"/>
                <a:cs typeface="Arabic Typesetting" panose="03020402040406030203" pitchFamily="66" charset="-78"/>
              </a:rPr>
              <a:t>. The cycle looks like this:</a:t>
            </a: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r>
              <a:rPr lang="en-US" sz="2600" dirty="0" smtClean="0">
                <a:latin typeface="Arabic Typesetting" panose="03020402040406030203" pitchFamily="66" charset="-78"/>
                <a:cs typeface="Arabic Typesetting" panose="03020402040406030203" pitchFamily="66" charset="-78"/>
              </a:rPr>
              <a:t>If you don’t like your changes and want to start over, you can </a:t>
            </a:r>
            <a:r>
              <a:rPr lang="en-US" sz="2600" dirty="0" smtClean="0">
                <a:solidFill>
                  <a:srgbClr val="0000FF"/>
                </a:solidFill>
                <a:latin typeface="Arabic Typesetting" panose="03020402040406030203" pitchFamily="66" charset="-78"/>
                <a:cs typeface="Arabic Typesetting" panose="03020402040406030203" pitchFamily="66" charset="-78"/>
              </a:rPr>
              <a:t>revert</a:t>
            </a:r>
            <a:r>
              <a:rPr lang="en-US" sz="2600" dirty="0" smtClean="0">
                <a:latin typeface="Arabic Typesetting" panose="03020402040406030203" pitchFamily="66" charset="-78"/>
                <a:cs typeface="Arabic Typesetting" panose="03020402040406030203" pitchFamily="66" charset="-78"/>
              </a:rPr>
              <a:t> to the previous version and start again. </a:t>
            </a:r>
          </a:p>
          <a:p>
            <a:endParaRPr lang="en-US" sz="2600" dirty="0" smtClean="0">
              <a:latin typeface="Arabic Typesetting" panose="03020402040406030203" pitchFamily="66" charset="-78"/>
              <a:cs typeface="Arabic Typesetting" panose="03020402040406030203" pitchFamily="66" charset="-78"/>
            </a:endParaRPr>
          </a:p>
          <a:p>
            <a:r>
              <a:rPr lang="en-US" sz="2600" dirty="0" smtClean="0">
                <a:latin typeface="Arabic Typesetting" panose="03020402040406030203" pitchFamily="66" charset="-78"/>
                <a:cs typeface="Arabic Typesetting" panose="03020402040406030203" pitchFamily="66" charset="-78"/>
              </a:rPr>
              <a:t>When checking out, you get the latest revision by default. If you want, you can specify a particular revision.</a:t>
            </a:r>
          </a:p>
          <a:p>
            <a:endParaRPr lang="en-US" sz="2600" dirty="0" smtClean="0">
              <a:latin typeface="Arabic Typesetting" panose="03020402040406030203" pitchFamily="66" charset="-78"/>
              <a:cs typeface="Arabic Typesetting" panose="03020402040406030203" pitchFamily="66" charset="-78"/>
            </a:endParaRPr>
          </a:p>
          <a:p>
            <a:pPr lvl="1"/>
            <a:endParaRPr lang="en-US" sz="2600" dirty="0">
              <a:latin typeface="Arabic Typesetting" panose="03020402040406030203" pitchFamily="66" charset="-78"/>
              <a:cs typeface="Arabic Typesetting" panose="03020402040406030203" pitchFamily="66" charset="-78"/>
            </a:endParaRPr>
          </a:p>
        </p:txBody>
      </p:sp>
      <p:pic>
        <p:nvPicPr>
          <p:cNvPr id="4100" name="Picture 4" descr="checkout_edit.png (425×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937" y="1167342"/>
            <a:ext cx="40481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23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 Diffs</a:t>
            </a:r>
            <a:endParaRPr lang="en-US" dirty="0"/>
          </a:p>
        </p:txBody>
      </p:sp>
      <p:sp>
        <p:nvSpPr>
          <p:cNvPr id="3" name="Content Placeholder 2"/>
          <p:cNvSpPr>
            <a:spLocks noGrp="1"/>
          </p:cNvSpPr>
          <p:nvPr>
            <p:ph idx="1"/>
          </p:nvPr>
        </p:nvSpPr>
        <p:spPr/>
        <p:txBody>
          <a:bodyPr>
            <a:normAutofit/>
          </a:bodyPr>
          <a:lstStyle/>
          <a:p>
            <a:r>
              <a:rPr lang="en-US" sz="2600" dirty="0">
                <a:latin typeface="Arabic Typesetting" panose="03020402040406030203" pitchFamily="66" charset="-78"/>
                <a:cs typeface="Arabic Typesetting" panose="03020402040406030203" pitchFamily="66" charset="-78"/>
              </a:rPr>
              <a:t>The trunk has a history of changes as a file evolves. Diffs are the changes you made while editing</a:t>
            </a:r>
            <a:r>
              <a:rPr lang="en-US" sz="2600" dirty="0" smtClean="0">
                <a:latin typeface="Arabic Typesetting" panose="03020402040406030203" pitchFamily="66" charset="-78"/>
                <a:cs typeface="Arabic Typesetting" panose="03020402040406030203" pitchFamily="66" charset="-78"/>
              </a:rPr>
              <a:t>:</a:t>
            </a: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r>
              <a:rPr lang="en-US" sz="2600" dirty="0" smtClean="0">
                <a:latin typeface="Arabic Typesetting" panose="03020402040406030203" pitchFamily="66" charset="-78"/>
                <a:cs typeface="Arabic Typesetting" panose="03020402040406030203" pitchFamily="66" charset="-78"/>
              </a:rPr>
              <a:t>Most </a:t>
            </a:r>
            <a:r>
              <a:rPr lang="en-US" sz="2600" dirty="0">
                <a:latin typeface="Arabic Typesetting" panose="03020402040406030203" pitchFamily="66" charset="-78"/>
                <a:cs typeface="Arabic Typesetting" panose="03020402040406030203" pitchFamily="66" charset="-78"/>
              </a:rPr>
              <a:t>version control systems store diffs rather than full copies of the file.</a:t>
            </a:r>
          </a:p>
        </p:txBody>
      </p:sp>
      <p:pic>
        <p:nvPicPr>
          <p:cNvPr id="5122" name="Picture 2" descr="basic_diffs.png (520×2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1480609"/>
            <a:ext cx="4953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63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Branching</a:t>
            </a:r>
            <a:endParaRPr lang="en-US" dirty="0"/>
          </a:p>
        </p:txBody>
      </p:sp>
      <p:sp>
        <p:nvSpPr>
          <p:cNvPr id="3" name="Content Placeholder 2"/>
          <p:cNvSpPr>
            <a:spLocks noGrp="1"/>
          </p:cNvSpPr>
          <p:nvPr>
            <p:ph idx="1"/>
          </p:nvPr>
        </p:nvSpPr>
        <p:spPr>
          <a:xfrm>
            <a:off x="609600" y="620691"/>
            <a:ext cx="11150600" cy="6144176"/>
          </a:xfrm>
        </p:spPr>
        <p:txBody>
          <a:bodyPr>
            <a:normAutofit/>
          </a:bodyPr>
          <a:lstStyle/>
          <a:p>
            <a:r>
              <a:rPr lang="en-US" sz="2600" dirty="0">
                <a:latin typeface="Arabic Typesetting" panose="03020402040406030203" pitchFamily="66" charset="-78"/>
                <a:cs typeface="Arabic Typesetting" panose="03020402040406030203" pitchFamily="66" charset="-78"/>
              </a:rPr>
              <a:t>Branches let us copy code into a separate folder so we can monkey with it separately</a:t>
            </a:r>
            <a:r>
              <a:rPr lang="en-US" sz="2600" dirty="0" smtClean="0">
                <a:latin typeface="Arabic Typesetting" panose="03020402040406030203" pitchFamily="66" charset="-78"/>
                <a:cs typeface="Arabic Typesetting" panose="03020402040406030203" pitchFamily="66" charset="-78"/>
              </a:rPr>
              <a:t>:</a:t>
            </a: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r>
              <a:rPr lang="en-US" sz="2600" dirty="0" smtClean="0">
                <a:latin typeface="Arabic Typesetting" panose="03020402040406030203" pitchFamily="66" charset="-78"/>
                <a:cs typeface="Arabic Typesetting" panose="03020402040406030203" pitchFamily="66" charset="-78"/>
              </a:rPr>
              <a:t>Since </a:t>
            </a:r>
            <a:r>
              <a:rPr lang="en-US" sz="2600" dirty="0">
                <a:latin typeface="Arabic Typesetting" panose="03020402040406030203" pitchFamily="66" charset="-78"/>
                <a:cs typeface="Arabic Typesetting" panose="03020402040406030203" pitchFamily="66" charset="-78"/>
              </a:rPr>
              <a:t>we’re in a separate branch, we can make changes and test in isolation, knowing our changes won’t hurt anyone. </a:t>
            </a:r>
            <a:endParaRPr lang="en-US" sz="2600" dirty="0" smtClean="0">
              <a:latin typeface="Arabic Typesetting" panose="03020402040406030203" pitchFamily="66" charset="-78"/>
              <a:cs typeface="Arabic Typesetting" panose="03020402040406030203" pitchFamily="66" charset="-78"/>
            </a:endParaRPr>
          </a:p>
          <a:p>
            <a:r>
              <a:rPr lang="en-US" sz="2600" dirty="0" smtClean="0">
                <a:latin typeface="Arabic Typesetting" panose="03020402040406030203" pitchFamily="66" charset="-78"/>
                <a:cs typeface="Arabic Typesetting" panose="03020402040406030203" pitchFamily="66" charset="-78"/>
              </a:rPr>
              <a:t>Our </a:t>
            </a:r>
            <a:r>
              <a:rPr lang="en-US" sz="2600" dirty="0">
                <a:latin typeface="Arabic Typesetting" panose="03020402040406030203" pitchFamily="66" charset="-78"/>
                <a:cs typeface="Arabic Typesetting" panose="03020402040406030203" pitchFamily="66" charset="-78"/>
              </a:rPr>
              <a:t>branch history is under version control.</a:t>
            </a:r>
          </a:p>
        </p:txBody>
      </p:sp>
      <p:pic>
        <p:nvPicPr>
          <p:cNvPr id="6146" name="Picture 2" descr="first_branch.png (402×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142" y="1285863"/>
            <a:ext cx="38290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559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3.e. Merging</a:t>
            </a:r>
            <a:endParaRPr lang="en-US" dirty="0"/>
          </a:p>
        </p:txBody>
      </p:sp>
      <p:sp>
        <p:nvSpPr>
          <p:cNvPr id="3" name="Content Placeholder 2"/>
          <p:cNvSpPr>
            <a:spLocks noGrp="1"/>
          </p:cNvSpPr>
          <p:nvPr>
            <p:ph idx="1"/>
          </p:nvPr>
        </p:nvSpPr>
        <p:spPr/>
        <p:txBody>
          <a:bodyPr>
            <a:normAutofit/>
          </a:bodyPr>
          <a:lstStyle/>
          <a:p>
            <a:r>
              <a:rPr lang="en-US" sz="2600" dirty="0" smtClean="0">
                <a:latin typeface="Arabic Typesetting" panose="03020402040406030203" pitchFamily="66" charset="-78"/>
                <a:cs typeface="Arabic Typesetting" panose="03020402040406030203" pitchFamily="66" charset="-78"/>
              </a:rPr>
              <a:t>Apply the </a:t>
            </a:r>
            <a:r>
              <a:rPr lang="en-US" sz="2600" b="1" dirty="0" smtClean="0">
                <a:solidFill>
                  <a:srgbClr val="0000FF"/>
                </a:solidFill>
                <a:latin typeface="Arabic Typesetting" panose="03020402040406030203" pitchFamily="66" charset="-78"/>
                <a:cs typeface="Arabic Typesetting" panose="03020402040406030203" pitchFamily="66" charset="-78"/>
              </a:rPr>
              <a:t>changes that happened in one branch</a:t>
            </a:r>
            <a:r>
              <a:rPr lang="en-US" sz="2600" dirty="0" smtClean="0">
                <a:latin typeface="Arabic Typesetting" panose="03020402040406030203" pitchFamily="66" charset="-78"/>
                <a:cs typeface="Arabic Typesetting" panose="03020402040406030203" pitchFamily="66" charset="-78"/>
              </a:rPr>
              <a:t> to another branch.</a:t>
            </a:r>
            <a:endParaRPr lang="en-US" sz="2600" dirty="0">
              <a:latin typeface="Arabic Typesetting" panose="03020402040406030203" pitchFamily="66" charset="-78"/>
              <a:cs typeface="Arabic Typesetting" panose="03020402040406030203" pitchFamily="66" charset="-78"/>
            </a:endParaRPr>
          </a:p>
        </p:txBody>
      </p:sp>
      <p:pic>
        <p:nvPicPr>
          <p:cNvPr id="7170" name="Picture 2" descr="merging.png (413×4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7" y="1535112"/>
            <a:ext cx="3933825"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29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3.f. Conflicts (1)</a:t>
            </a:r>
            <a:endParaRPr lang="en-US" dirty="0"/>
          </a:p>
        </p:txBody>
      </p:sp>
      <p:sp>
        <p:nvSpPr>
          <p:cNvPr id="3" name="Content Placeholder 2"/>
          <p:cNvSpPr>
            <a:spLocks noGrp="1"/>
          </p:cNvSpPr>
          <p:nvPr>
            <p:ph idx="1"/>
          </p:nvPr>
        </p:nvSpPr>
        <p:spPr/>
        <p:txBody>
          <a:bodyPr>
            <a:normAutofit/>
          </a:bodyPr>
          <a:lstStyle/>
          <a:p>
            <a:r>
              <a:rPr lang="en-US" sz="2600" dirty="0">
                <a:latin typeface="Arabic Typesetting" panose="03020402040406030203" pitchFamily="66" charset="-78"/>
                <a:cs typeface="Arabic Typesetting" panose="03020402040406030203" pitchFamily="66" charset="-78"/>
              </a:rPr>
              <a:t>Many times, the VCS can automatically </a:t>
            </a:r>
            <a:r>
              <a:rPr lang="en-US" sz="2600" b="1" dirty="0">
                <a:solidFill>
                  <a:srgbClr val="0000FF"/>
                </a:solidFill>
                <a:latin typeface="Arabic Typesetting" panose="03020402040406030203" pitchFamily="66" charset="-78"/>
                <a:cs typeface="Arabic Typesetting" panose="03020402040406030203" pitchFamily="66" charset="-78"/>
              </a:rPr>
              <a:t>merge</a:t>
            </a:r>
            <a:r>
              <a:rPr lang="en-US" sz="2600" dirty="0">
                <a:latin typeface="Arabic Typesetting" panose="03020402040406030203" pitchFamily="66" charset="-78"/>
                <a:cs typeface="Arabic Typesetting" panose="03020402040406030203" pitchFamily="66" charset="-78"/>
              </a:rPr>
              <a:t> changes to different parts of a file. </a:t>
            </a:r>
            <a:endParaRPr lang="en-US" sz="2600" dirty="0" smtClean="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r>
              <a:rPr lang="en-US" sz="2600" b="1" dirty="0" smtClean="0">
                <a:solidFill>
                  <a:srgbClr val="0000FF"/>
                </a:solidFill>
                <a:latin typeface="Arabic Typesetting" panose="03020402040406030203" pitchFamily="66" charset="-78"/>
                <a:cs typeface="Arabic Typesetting" panose="03020402040406030203" pitchFamily="66" charset="-78"/>
              </a:rPr>
              <a:t>Conflicts</a:t>
            </a:r>
            <a:r>
              <a:rPr lang="en-US" sz="2600" b="1" dirty="0" smtClean="0">
                <a:latin typeface="Arabic Typesetting" panose="03020402040406030203" pitchFamily="66" charset="-78"/>
                <a:cs typeface="Arabic Typesetting" panose="03020402040406030203" pitchFamily="66" charset="-78"/>
              </a:rPr>
              <a:t> </a:t>
            </a:r>
            <a:r>
              <a:rPr lang="en-US" sz="2600" dirty="0" smtClean="0">
                <a:latin typeface="Arabic Typesetting" panose="03020402040406030203" pitchFamily="66" charset="-78"/>
                <a:cs typeface="Arabic Typesetting" panose="03020402040406030203" pitchFamily="66" charset="-78"/>
              </a:rPr>
              <a:t>can </a:t>
            </a:r>
            <a:r>
              <a:rPr lang="en-US" sz="2600" dirty="0">
                <a:latin typeface="Arabic Typesetting" panose="03020402040406030203" pitchFamily="66" charset="-78"/>
                <a:cs typeface="Arabic Typesetting" panose="03020402040406030203" pitchFamily="66" charset="-78"/>
              </a:rPr>
              <a:t>arise when changes appear that don’t </a:t>
            </a:r>
            <a:r>
              <a:rPr lang="en-US" sz="2600" dirty="0" smtClean="0">
                <a:latin typeface="Arabic Typesetting" panose="03020402040406030203" pitchFamily="66" charset="-78"/>
                <a:cs typeface="Arabic Typesetting" panose="03020402040406030203" pitchFamily="66" charset="-78"/>
              </a:rPr>
              <a:t>gel:</a:t>
            </a: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p:txBody>
      </p:sp>
      <p:pic>
        <p:nvPicPr>
          <p:cNvPr id="8196" name="Picture 4" descr="vcs_conflict.png (500×4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350" y="2167994"/>
            <a:ext cx="5198217" cy="435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461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3.f. Conflicts (2)</a:t>
            </a:r>
            <a:endParaRPr lang="en-US" dirty="0"/>
          </a:p>
        </p:txBody>
      </p:sp>
      <p:sp>
        <p:nvSpPr>
          <p:cNvPr id="3" name="Content Placeholder 2"/>
          <p:cNvSpPr>
            <a:spLocks noGrp="1"/>
          </p:cNvSpPr>
          <p:nvPr>
            <p:ph idx="1"/>
          </p:nvPr>
        </p:nvSpPr>
        <p:spPr/>
        <p:txBody>
          <a:bodyPr>
            <a:normAutofit/>
          </a:bodyPr>
          <a:lstStyle/>
          <a:p>
            <a:r>
              <a:rPr lang="en-US" sz="2600" dirty="0" smtClean="0">
                <a:latin typeface="Arabic Typesetting" panose="03020402040406030203" pitchFamily="66" charset="-78"/>
                <a:cs typeface="Arabic Typesetting" panose="03020402040406030203" pitchFamily="66" charset="-78"/>
              </a:rPr>
              <a:t>How to </a:t>
            </a:r>
            <a:r>
              <a:rPr lang="en-US" sz="2600" b="1" dirty="0" smtClean="0">
                <a:solidFill>
                  <a:srgbClr val="0000FF"/>
                </a:solidFill>
                <a:latin typeface="Arabic Typesetting" panose="03020402040406030203" pitchFamily="66" charset="-78"/>
                <a:cs typeface="Arabic Typesetting" panose="03020402040406030203" pitchFamily="66" charset="-78"/>
              </a:rPr>
              <a:t>resolve</a:t>
            </a:r>
            <a:r>
              <a:rPr lang="en-US" sz="2600" dirty="0" smtClean="0">
                <a:latin typeface="Arabic Typesetting" panose="03020402040406030203" pitchFamily="66" charset="-78"/>
                <a:cs typeface="Arabic Typesetting" panose="03020402040406030203" pitchFamily="66" charset="-78"/>
              </a:rPr>
              <a:t>:</a:t>
            </a:r>
          </a:p>
          <a:p>
            <a:endParaRPr lang="en-US" sz="2600" dirty="0" smtClean="0">
              <a:latin typeface="Arabic Typesetting" panose="03020402040406030203" pitchFamily="66" charset="-78"/>
              <a:cs typeface="Arabic Typesetting" panose="03020402040406030203" pitchFamily="66" charset="-78"/>
            </a:endParaRP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Re-apply your changes</a:t>
            </a:r>
            <a:r>
              <a:rPr lang="en-US" sz="2200" dirty="0">
                <a:latin typeface="Arabic Typesetting" panose="03020402040406030203" pitchFamily="66" charset="-78"/>
                <a:cs typeface="Arabic Typesetting" panose="03020402040406030203" pitchFamily="66" charset="-78"/>
              </a:rPr>
              <a:t>. Sync to the </a:t>
            </a:r>
            <a:r>
              <a:rPr lang="en-US" sz="2200" dirty="0" err="1">
                <a:latin typeface="Arabic Typesetting" panose="03020402040406030203" pitchFamily="66" charset="-78"/>
                <a:cs typeface="Arabic Typesetting" panose="03020402040406030203" pitchFamily="66" charset="-78"/>
              </a:rPr>
              <a:t>the</a:t>
            </a:r>
            <a:r>
              <a:rPr lang="en-US" sz="2200" dirty="0">
                <a:latin typeface="Arabic Typesetting" panose="03020402040406030203" pitchFamily="66" charset="-78"/>
                <a:cs typeface="Arabic Typesetting" panose="03020402040406030203" pitchFamily="66" charset="-78"/>
              </a:rPr>
              <a:t> latest version (r4) and re-apply your changes to this file: Add hot dog to the list that already has cheese</a:t>
            </a:r>
            <a:r>
              <a:rPr lang="en-US" sz="2200" dirty="0" smtClean="0">
                <a:latin typeface="Arabic Typesetting" panose="03020402040406030203" pitchFamily="66" charset="-78"/>
                <a:cs typeface="Arabic Typesetting" panose="03020402040406030203" pitchFamily="66" charset="-78"/>
              </a:rPr>
              <a:t>.</a:t>
            </a:r>
          </a:p>
          <a:p>
            <a:pPr lvl="1">
              <a:buFont typeface="Arial" panose="020B0604020202020204" pitchFamily="34" charset="0"/>
              <a:buChar char="•"/>
            </a:pPr>
            <a:endParaRPr lang="en-US" sz="2600" dirty="0">
              <a:latin typeface="Arabic Typesetting" panose="03020402040406030203" pitchFamily="66" charset="-78"/>
              <a:cs typeface="Arabic Typesetting" panose="03020402040406030203" pitchFamily="66" charset="-78"/>
            </a:endParaRPr>
          </a:p>
          <a:p>
            <a:pPr lvl="1">
              <a:buFont typeface="Arial" panose="020B0604020202020204" pitchFamily="34" charset="0"/>
              <a:buChar char="•"/>
            </a:pPr>
            <a:r>
              <a:rPr lang="en-US" sz="2200" b="1" dirty="0">
                <a:solidFill>
                  <a:srgbClr val="0000FF"/>
                </a:solidFill>
                <a:latin typeface="Arabic Typesetting" panose="03020402040406030203" pitchFamily="66" charset="-78"/>
                <a:cs typeface="Arabic Typesetting" panose="03020402040406030203" pitchFamily="66" charset="-78"/>
              </a:rPr>
              <a:t>Override their changes with yours</a:t>
            </a:r>
            <a:r>
              <a:rPr lang="en-US" sz="2200" dirty="0">
                <a:latin typeface="Arabic Typesetting" panose="03020402040406030203" pitchFamily="66" charset="-78"/>
                <a:cs typeface="Arabic Typesetting" panose="03020402040406030203" pitchFamily="66" charset="-78"/>
              </a:rPr>
              <a:t>. Check out the latest version (r4), copy over your version, and check your version in. In effect, this removes cheese and replaces it with hot dog.</a:t>
            </a:r>
          </a:p>
          <a:p>
            <a:endParaRPr lang="en-US" sz="2600" dirty="0"/>
          </a:p>
        </p:txBody>
      </p:sp>
    </p:spTree>
    <p:extLst>
      <p:ext uri="{BB962C8B-B14F-4D97-AF65-F5344CB8AC3E}">
        <p14:creationId xmlns:p14="http://schemas.microsoft.com/office/powerpoint/2010/main" val="757438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3.g. Tagging</a:t>
            </a:r>
            <a:endParaRPr lang="en-US" dirty="0"/>
          </a:p>
        </p:txBody>
      </p:sp>
      <p:sp>
        <p:nvSpPr>
          <p:cNvPr id="3" name="Content Placeholder 2"/>
          <p:cNvSpPr>
            <a:spLocks noGrp="1"/>
          </p:cNvSpPr>
          <p:nvPr>
            <p:ph idx="1"/>
          </p:nvPr>
        </p:nvSpPr>
        <p:spPr/>
        <p:txBody>
          <a:bodyPr>
            <a:normAutofit/>
          </a:bodyPr>
          <a:lstStyle/>
          <a:p>
            <a:r>
              <a:rPr lang="en-US" sz="2600" dirty="0" smtClean="0">
                <a:solidFill>
                  <a:srgbClr val="0000FF"/>
                </a:solidFill>
                <a:latin typeface="Arabic Typesetting" panose="03020402040406030203" pitchFamily="66" charset="-78"/>
                <a:cs typeface="Arabic Typesetting" panose="03020402040406030203" pitchFamily="66" charset="-78"/>
              </a:rPr>
              <a:t>Tags</a:t>
            </a:r>
            <a:r>
              <a:rPr lang="en-US" sz="2600" dirty="0" smtClean="0">
                <a:latin typeface="Arabic Typesetting" panose="03020402040406030203" pitchFamily="66" charset="-78"/>
                <a:cs typeface="Arabic Typesetting" panose="03020402040406030203" pitchFamily="66" charset="-78"/>
              </a:rPr>
              <a:t> </a:t>
            </a:r>
            <a:r>
              <a:rPr lang="en-US" sz="2600" dirty="0">
                <a:latin typeface="Arabic Typesetting" panose="03020402040406030203" pitchFamily="66" charset="-78"/>
                <a:cs typeface="Arabic Typesetting" panose="03020402040406030203" pitchFamily="66" charset="-78"/>
              </a:rPr>
              <a:t>are just </a:t>
            </a:r>
            <a:r>
              <a:rPr lang="en-US" sz="2600" dirty="0">
                <a:solidFill>
                  <a:srgbClr val="0000FF"/>
                </a:solidFill>
                <a:latin typeface="Arabic Typesetting" panose="03020402040406030203" pitchFamily="66" charset="-78"/>
                <a:cs typeface="Arabic Typesetting" panose="03020402040406030203" pitchFamily="66" charset="-78"/>
              </a:rPr>
              <a:t>branches</a:t>
            </a:r>
            <a:r>
              <a:rPr lang="en-US" sz="2600" dirty="0">
                <a:latin typeface="Arabic Typesetting" panose="03020402040406030203" pitchFamily="66" charset="-78"/>
                <a:cs typeface="Arabic Typesetting" panose="03020402040406030203" pitchFamily="66" charset="-78"/>
              </a:rPr>
              <a:t> that you agree not to edit; they are around for posterity, so you can see exactly what your version 1.0 release contained.</a:t>
            </a:r>
          </a:p>
        </p:txBody>
      </p:sp>
      <p:pic>
        <p:nvPicPr>
          <p:cNvPr id="2050" name="Picture 2" descr="tagging.png (440×3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2167987"/>
            <a:ext cx="41910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5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(1)</a:t>
            </a:r>
            <a:endParaRPr lang="en-US" dirty="0"/>
          </a:p>
        </p:txBody>
      </p:sp>
      <p:sp>
        <p:nvSpPr>
          <p:cNvPr id="3" name="Content Placeholder 2"/>
          <p:cNvSpPr>
            <a:spLocks noGrp="1"/>
          </p:cNvSpPr>
          <p:nvPr>
            <p:ph idx="1"/>
          </p:nvPr>
        </p:nvSpPr>
        <p:spPr>
          <a:xfrm>
            <a:off x="609600" y="677333"/>
            <a:ext cx="10972800" cy="5724107"/>
          </a:xfrm>
        </p:spPr>
        <p:txBody>
          <a:bodyPr>
            <a:noAutofit/>
          </a:bodyPr>
          <a:lstStyle/>
          <a:p>
            <a:pPr marL="571500" indent="-571500">
              <a:buFont typeface="+mj-lt"/>
              <a:buAutoNum type="romanUcPeriod"/>
            </a:pPr>
            <a:r>
              <a:rPr lang="en-US" sz="2900" dirty="0" smtClean="0">
                <a:latin typeface="Arabic Typesetting" panose="03020402040406030203" pitchFamily="66" charset="-78"/>
                <a:cs typeface="Arabic Typesetting" panose="03020402040406030203" pitchFamily="66" charset="-78"/>
              </a:rPr>
              <a:t>Version Control</a:t>
            </a:r>
          </a:p>
          <a:p>
            <a:pPr marL="914400" lvl="1" indent="-514350">
              <a:buAutoNum type="arabicPeriod"/>
            </a:pPr>
            <a:r>
              <a:rPr lang="en-US" sz="2900" dirty="0" smtClean="0">
                <a:latin typeface="Arabic Typesetting" panose="03020402040406030203" pitchFamily="66" charset="-78"/>
                <a:cs typeface="Arabic Typesetting" panose="03020402040406030203" pitchFamily="66" charset="-78"/>
              </a:rPr>
              <a:t>Why Version Control?</a:t>
            </a:r>
          </a:p>
          <a:p>
            <a:pPr marL="914400" lvl="1" indent="-514350">
              <a:buAutoNum type="arabicPeriod"/>
            </a:pPr>
            <a:r>
              <a:rPr lang="en-US" sz="2900" dirty="0" smtClean="0">
                <a:latin typeface="Arabic Typesetting" panose="03020402040406030203" pitchFamily="66" charset="-78"/>
                <a:cs typeface="Arabic Typesetting" panose="03020402040406030203" pitchFamily="66" charset="-78"/>
              </a:rPr>
              <a:t>Acronym/Lingo</a:t>
            </a:r>
          </a:p>
          <a:p>
            <a:pPr marL="914400" lvl="1" indent="-514350">
              <a:buAutoNum type="arabicPeriod"/>
            </a:pPr>
            <a:r>
              <a:rPr lang="en-US" sz="2900" dirty="0" smtClean="0">
                <a:latin typeface="Arabic Typesetting" panose="03020402040406030203" pitchFamily="66" charset="-78"/>
                <a:cs typeface="Arabic Typesetting" panose="03020402040406030203" pitchFamily="66" charset="-78"/>
              </a:rPr>
              <a:t>Case-study</a:t>
            </a:r>
          </a:p>
          <a:p>
            <a:pPr marL="1314450" lvl="2" indent="-514350">
              <a:buFont typeface="+mj-lt"/>
              <a:buAutoNum type="alphaLcPeriod"/>
            </a:pPr>
            <a:r>
              <a:rPr lang="en-US" sz="2900" dirty="0" err="1" smtClean="0">
                <a:latin typeface="Arabic Typesetting" panose="03020402040406030203" pitchFamily="66" charset="-78"/>
                <a:cs typeface="Arabic Typesetting" panose="03020402040406030203" pitchFamily="66" charset="-78"/>
              </a:rPr>
              <a:t>Checkin</a:t>
            </a:r>
            <a:endParaRPr lang="en-US" sz="2900" dirty="0" smtClean="0">
              <a:latin typeface="Arabic Typesetting" panose="03020402040406030203" pitchFamily="66" charset="-78"/>
              <a:cs typeface="Arabic Typesetting" panose="03020402040406030203" pitchFamily="66" charset="-78"/>
            </a:endParaRPr>
          </a:p>
          <a:p>
            <a:pPr marL="1314450" lvl="2" indent="-514350">
              <a:buFont typeface="+mj-lt"/>
              <a:buAutoNum type="alphaLcPeriod"/>
            </a:pPr>
            <a:r>
              <a:rPr lang="en-US" sz="2900" dirty="0" smtClean="0">
                <a:latin typeface="Arabic Typesetting" panose="03020402040406030203" pitchFamily="66" charset="-78"/>
                <a:cs typeface="Arabic Typesetting" panose="03020402040406030203" pitchFamily="66" charset="-78"/>
              </a:rPr>
              <a:t>Checkout and Editing</a:t>
            </a:r>
            <a:endParaRPr lang="en-US" sz="2900" dirty="0">
              <a:latin typeface="Arabic Typesetting" panose="03020402040406030203" pitchFamily="66" charset="-78"/>
              <a:cs typeface="Arabic Typesetting" panose="03020402040406030203" pitchFamily="66" charset="-78"/>
            </a:endParaRPr>
          </a:p>
          <a:p>
            <a:pPr marL="1314450" lvl="2" indent="-514350">
              <a:buFont typeface="+mj-lt"/>
              <a:buAutoNum type="alphaLcPeriod"/>
            </a:pPr>
            <a:r>
              <a:rPr lang="en-US" sz="2900" dirty="0" smtClean="0">
                <a:latin typeface="Arabic Typesetting" panose="03020402040406030203" pitchFamily="66" charset="-78"/>
                <a:cs typeface="Arabic Typesetting" panose="03020402040406030203" pitchFamily="66" charset="-78"/>
              </a:rPr>
              <a:t>Diffs</a:t>
            </a:r>
          </a:p>
          <a:p>
            <a:pPr marL="1314450" lvl="2" indent="-514350">
              <a:buFont typeface="+mj-lt"/>
              <a:buAutoNum type="alphaLcPeriod"/>
            </a:pPr>
            <a:r>
              <a:rPr lang="en-US" sz="2900" dirty="0" smtClean="0">
                <a:latin typeface="Arabic Typesetting" panose="03020402040406030203" pitchFamily="66" charset="-78"/>
                <a:cs typeface="Arabic Typesetting" panose="03020402040406030203" pitchFamily="66" charset="-78"/>
              </a:rPr>
              <a:t>Branching</a:t>
            </a:r>
          </a:p>
          <a:p>
            <a:pPr marL="1314450" lvl="2" indent="-514350">
              <a:buFont typeface="+mj-lt"/>
              <a:buAutoNum type="alphaLcPeriod"/>
            </a:pPr>
            <a:r>
              <a:rPr lang="en-US" sz="2900" dirty="0" smtClean="0">
                <a:latin typeface="Arabic Typesetting" panose="03020402040406030203" pitchFamily="66" charset="-78"/>
                <a:cs typeface="Arabic Typesetting" panose="03020402040406030203" pitchFamily="66" charset="-78"/>
              </a:rPr>
              <a:t>Merging</a:t>
            </a:r>
          </a:p>
          <a:p>
            <a:pPr marL="1314450" lvl="2" indent="-514350">
              <a:buFont typeface="+mj-lt"/>
              <a:buAutoNum type="alphaLcPeriod"/>
            </a:pPr>
            <a:r>
              <a:rPr lang="en-US" sz="2900" dirty="0" smtClean="0">
                <a:latin typeface="Arabic Typesetting" panose="03020402040406030203" pitchFamily="66" charset="-78"/>
                <a:cs typeface="Arabic Typesetting" panose="03020402040406030203" pitchFamily="66" charset="-78"/>
              </a:rPr>
              <a:t>Conflicts</a:t>
            </a:r>
          </a:p>
          <a:p>
            <a:pPr marL="1314450" lvl="2" indent="-514350">
              <a:buFont typeface="+mj-lt"/>
              <a:buAutoNum type="alphaLcPeriod"/>
            </a:pPr>
            <a:r>
              <a:rPr lang="en-US" sz="2900" dirty="0" smtClean="0">
                <a:latin typeface="Arabic Typesetting" panose="03020402040406030203" pitchFamily="66" charset="-78"/>
                <a:cs typeface="Arabic Typesetting" panose="03020402040406030203" pitchFamily="66" charset="-78"/>
              </a:rPr>
              <a:t>Tagging</a:t>
            </a:r>
          </a:p>
        </p:txBody>
      </p:sp>
    </p:spTree>
    <p:extLst>
      <p:ext uri="{BB962C8B-B14F-4D97-AF65-F5344CB8AC3E}">
        <p14:creationId xmlns:p14="http://schemas.microsoft.com/office/powerpoint/2010/main" val="3400503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400" dirty="0" err="1">
                <a:latin typeface="Arabic Typesetting" panose="03020402040406030203" pitchFamily="66" charset="-78"/>
                <a:cs typeface="Arabic Typesetting" panose="03020402040406030203" pitchFamily="66" charset="-78"/>
              </a:rPr>
              <a:t>Git</a:t>
            </a:r>
            <a:r>
              <a:rPr lang="en-US" sz="3400" dirty="0">
                <a:latin typeface="Arabic Typesetting" panose="03020402040406030203" pitchFamily="66" charset="-78"/>
                <a:cs typeface="Arabic Typesetting" panose="03020402040406030203" pitchFamily="66" charset="-78"/>
              </a:rPr>
              <a:t> is a distributed version control system originally developed to manage Linux source codes</a:t>
            </a:r>
            <a:r>
              <a:rPr lang="en-US" sz="3400" dirty="0" smtClean="0">
                <a:latin typeface="Arabic Typesetting" panose="03020402040406030203" pitchFamily="66" charset="-78"/>
                <a:cs typeface="Arabic Typesetting" panose="03020402040406030203" pitchFamily="66" charset="-78"/>
              </a:rPr>
              <a:t>.</a:t>
            </a:r>
          </a:p>
          <a:p>
            <a:endParaRPr lang="en-US" sz="3400" dirty="0">
              <a:latin typeface="Arabic Typesetting" panose="03020402040406030203" pitchFamily="66" charset="-78"/>
              <a:cs typeface="Arabic Typesetting" panose="03020402040406030203" pitchFamily="66" charset="-78"/>
            </a:endParaRPr>
          </a:p>
        </p:txBody>
      </p:sp>
      <p:pic>
        <p:nvPicPr>
          <p:cNvPr id="3074" name="Picture 2" descr="1color-orange-lightbg@2x.png (588×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063" y="2379136"/>
            <a:ext cx="7293352" cy="2480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598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Setting up repository (1)</a:t>
            </a:r>
            <a:endParaRPr lang="en-US" dirty="0"/>
          </a:p>
        </p:txBody>
      </p:sp>
      <p:sp>
        <p:nvSpPr>
          <p:cNvPr id="3" name="Content Placeholder 2"/>
          <p:cNvSpPr>
            <a:spLocks noGrp="1"/>
          </p:cNvSpPr>
          <p:nvPr>
            <p:ph idx="1"/>
          </p:nvPr>
        </p:nvSpPr>
        <p:spPr/>
        <p:txBody>
          <a:bodyPr/>
          <a:lstStyle/>
          <a:p>
            <a:r>
              <a:rPr lang="en-US" dirty="0" smtClean="0">
                <a:latin typeface="Arabic Typesetting" panose="03020402040406030203" pitchFamily="66" charset="-78"/>
                <a:cs typeface="Arabic Typesetting" panose="03020402040406030203" pitchFamily="66" charset="-78"/>
              </a:rPr>
              <a:t>Two </a:t>
            </a:r>
            <a:r>
              <a:rPr lang="en-US" dirty="0">
                <a:latin typeface="Arabic Typesetting" panose="03020402040406030203" pitchFamily="66" charset="-78"/>
                <a:cs typeface="Arabic Typesetting" panose="03020402040406030203" pitchFamily="66" charset="-78"/>
              </a:rPr>
              <a:t>types of </a:t>
            </a:r>
            <a:r>
              <a:rPr lang="en-US" dirty="0" err="1">
                <a:solidFill>
                  <a:srgbClr val="0000FF"/>
                </a:solidFill>
                <a:latin typeface="Arabic Typesetting" panose="03020402040406030203" pitchFamily="66" charset="-78"/>
                <a:cs typeface="Arabic Typesetting" panose="03020402040406030203" pitchFamily="66" charset="-78"/>
              </a:rPr>
              <a:t>Git</a:t>
            </a:r>
            <a:r>
              <a:rPr lang="en-US" dirty="0">
                <a:solidFill>
                  <a:srgbClr val="0000FF"/>
                </a:solidFill>
                <a:latin typeface="Arabic Typesetting" panose="03020402040406030203" pitchFamily="66" charset="-78"/>
                <a:cs typeface="Arabic Typesetting" panose="03020402040406030203" pitchFamily="66" charset="-78"/>
              </a:rPr>
              <a:t> </a:t>
            </a:r>
            <a:r>
              <a:rPr lang="en-US" dirty="0" smtClean="0">
                <a:solidFill>
                  <a:srgbClr val="0000FF"/>
                </a:solidFill>
                <a:latin typeface="Arabic Typesetting" panose="03020402040406030203" pitchFamily="66" charset="-78"/>
                <a:cs typeface="Arabic Typesetting" panose="03020402040406030203" pitchFamily="66" charset="-78"/>
              </a:rPr>
              <a:t>repositories</a:t>
            </a:r>
            <a:r>
              <a:rPr lang="en-US" dirty="0" smtClean="0">
                <a:latin typeface="Arabic Typesetting" panose="03020402040406030203" pitchFamily="66" charset="-78"/>
                <a:cs typeface="Arabic Typesetting" panose="03020402040406030203" pitchFamily="66" charset="-78"/>
              </a:rPr>
              <a:t>:</a:t>
            </a:r>
          </a:p>
          <a:p>
            <a:pPr lvl="1">
              <a:buFont typeface="Arial" panose="020B0604020202020204" pitchFamily="34" charset="0"/>
              <a:buChar char="•"/>
            </a:pPr>
            <a:r>
              <a:rPr lang="en-US" dirty="0">
                <a:solidFill>
                  <a:srgbClr val="0000FF"/>
                </a:solidFill>
                <a:latin typeface="Arabic Typesetting" panose="03020402040406030203" pitchFamily="66" charset="-78"/>
                <a:cs typeface="Arabic Typesetting" panose="03020402040406030203" pitchFamily="66" charset="-78"/>
              </a:rPr>
              <a:t>Remote repository</a:t>
            </a:r>
            <a:r>
              <a:rPr lang="en-US" dirty="0">
                <a:latin typeface="Arabic Typesetting" panose="03020402040406030203" pitchFamily="66" charset="-78"/>
                <a:cs typeface="Arabic Typesetting" panose="03020402040406030203" pitchFamily="66" charset="-78"/>
              </a:rPr>
              <a:t>: Repository that resides on a remote server that is shared among multiple team </a:t>
            </a:r>
            <a:r>
              <a:rPr lang="en-US" dirty="0" smtClean="0">
                <a:latin typeface="Arabic Typesetting" panose="03020402040406030203" pitchFamily="66" charset="-78"/>
                <a:cs typeface="Arabic Typesetting" panose="03020402040406030203" pitchFamily="66" charset="-78"/>
              </a:rPr>
              <a:t>members</a:t>
            </a:r>
          </a:p>
          <a:p>
            <a:pPr lvl="1">
              <a:buFont typeface="Arial" panose="020B0604020202020204" pitchFamily="34" charset="0"/>
              <a:buChar char="•"/>
            </a:pPr>
            <a:r>
              <a:rPr lang="en-US" dirty="0">
                <a:solidFill>
                  <a:srgbClr val="0000FF"/>
                </a:solidFill>
                <a:latin typeface="Arabic Typesetting" panose="03020402040406030203" pitchFamily="66" charset="-78"/>
                <a:cs typeface="Arabic Typesetting" panose="03020402040406030203" pitchFamily="66" charset="-78"/>
              </a:rPr>
              <a:t>Local repository</a:t>
            </a:r>
            <a:r>
              <a:rPr lang="en-US" dirty="0">
                <a:latin typeface="Arabic Typesetting" panose="03020402040406030203" pitchFamily="66" charset="-78"/>
                <a:cs typeface="Arabic Typesetting" panose="03020402040406030203" pitchFamily="66" charset="-78"/>
              </a:rPr>
              <a:t>: Repository that resides on a local machine of an individual user.</a:t>
            </a:r>
          </a:p>
          <a:p>
            <a:pPr lvl="1"/>
            <a:endParaRPr lang="en-US" dirty="0"/>
          </a:p>
        </p:txBody>
      </p:sp>
      <p:pic>
        <p:nvPicPr>
          <p:cNvPr id="4" name="Picture 4" descr="capture_intro1_2_2.png (573×3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087" y="3073046"/>
            <a:ext cx="5457825"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90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up repository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smtClean="0">
                <a:latin typeface="Arabic Typesetting" panose="03020402040406030203" pitchFamily="66" charset="-78"/>
                <a:cs typeface="Arabic Typesetting" panose="03020402040406030203" pitchFamily="66" charset="-78"/>
              </a:rPr>
              <a:t>Two </a:t>
            </a:r>
            <a:r>
              <a:rPr lang="en-US" dirty="0">
                <a:latin typeface="Arabic Typesetting" panose="03020402040406030203" pitchFamily="66" charset="-78"/>
                <a:cs typeface="Arabic Typesetting" panose="03020402040406030203" pitchFamily="66" charset="-78"/>
              </a:rPr>
              <a:t>ways to create a local repository on your local </a:t>
            </a:r>
            <a:r>
              <a:rPr lang="en-US" dirty="0" smtClean="0">
                <a:latin typeface="Arabic Typesetting" panose="03020402040406030203" pitchFamily="66" charset="-78"/>
                <a:cs typeface="Arabic Typesetting" panose="03020402040406030203" pitchFamily="66" charset="-78"/>
              </a:rPr>
              <a:t>machine:</a:t>
            </a:r>
          </a:p>
          <a:p>
            <a:pPr lvl="1">
              <a:buFont typeface="Arial" panose="020B0604020202020204" pitchFamily="34" charset="0"/>
              <a:buChar char="•"/>
            </a:pPr>
            <a:r>
              <a:rPr lang="en-US" dirty="0" smtClean="0">
                <a:latin typeface="Arabic Typesetting" panose="03020402040406030203" pitchFamily="66" charset="-78"/>
                <a:cs typeface="Arabic Typesetting" panose="03020402040406030203" pitchFamily="66" charset="-78"/>
              </a:rPr>
              <a:t>Create </a:t>
            </a:r>
            <a:r>
              <a:rPr lang="en-US" dirty="0">
                <a:latin typeface="Arabic Typesetting" panose="03020402040406030203" pitchFamily="66" charset="-78"/>
                <a:cs typeface="Arabic Typesetting" panose="03020402040406030203" pitchFamily="66" charset="-78"/>
              </a:rPr>
              <a:t>a brand new </a:t>
            </a:r>
            <a:r>
              <a:rPr lang="en-US" dirty="0" smtClean="0">
                <a:latin typeface="Arabic Typesetting" panose="03020402040406030203" pitchFamily="66" charset="-78"/>
                <a:cs typeface="Arabic Typesetting" panose="03020402040406030203" pitchFamily="66" charset="-78"/>
              </a:rPr>
              <a:t>repository</a:t>
            </a:r>
          </a:p>
          <a:p>
            <a:pPr lvl="1"/>
            <a:endParaRPr lang="en-US" dirty="0" smtClean="0"/>
          </a:p>
          <a:p>
            <a:pPr marL="914400" lvl="2" indent="0">
              <a:buNone/>
            </a:pPr>
            <a:r>
              <a:rPr lang="en-US" sz="1500" dirty="0" err="1">
                <a:solidFill>
                  <a:srgbClr val="0000FF"/>
                </a:solidFill>
                <a:latin typeface="Courier New" panose="02070309020205020404" pitchFamily="49" charset="0"/>
                <a:cs typeface="Courier New" panose="02070309020205020404" pitchFamily="49" charset="0"/>
              </a:rPr>
              <a:t>git</a:t>
            </a:r>
            <a:r>
              <a:rPr lang="en-US" sz="1500" dirty="0">
                <a:solidFill>
                  <a:srgbClr val="0000FF"/>
                </a:solidFill>
                <a:latin typeface="Courier New" panose="02070309020205020404" pitchFamily="49" charset="0"/>
                <a:cs typeface="Courier New" panose="02070309020205020404" pitchFamily="49" charset="0"/>
              </a:rPr>
              <a:t> </a:t>
            </a:r>
            <a:r>
              <a:rPr lang="en-US" sz="1500" dirty="0" err="1" smtClean="0">
                <a:solidFill>
                  <a:srgbClr val="0000FF"/>
                </a:solidFill>
                <a:latin typeface="Courier New" panose="02070309020205020404" pitchFamily="49" charset="0"/>
                <a:cs typeface="Courier New" panose="02070309020205020404" pitchFamily="49" charset="0"/>
              </a:rPr>
              <a:t>init</a:t>
            </a:r>
            <a:r>
              <a:rPr lang="en-US" sz="1500" dirty="0" smtClean="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Transform the current directory into a </a:t>
            </a:r>
            <a:r>
              <a:rPr lang="en-US" sz="1500" dirty="0" err="1">
                <a:latin typeface="Courier New" panose="02070309020205020404" pitchFamily="49" charset="0"/>
                <a:cs typeface="Courier New" panose="02070309020205020404" pitchFamily="49" charset="0"/>
              </a:rPr>
              <a:t>Git</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repository</a:t>
            </a:r>
          </a:p>
          <a:p>
            <a:pPr marL="914400" lvl="2" indent="0">
              <a:buNone/>
            </a:pPr>
            <a:endParaRPr lang="en-US" sz="1500" dirty="0" smtClean="0">
              <a:latin typeface="Courier New" panose="02070309020205020404" pitchFamily="49" charset="0"/>
              <a:cs typeface="Courier New" panose="02070309020205020404" pitchFamily="49" charset="0"/>
            </a:endParaRPr>
          </a:p>
          <a:p>
            <a:pPr marL="914400" lvl="2" indent="0">
              <a:buNone/>
            </a:pPr>
            <a:r>
              <a:rPr lang="en-US" sz="1500" dirty="0" err="1">
                <a:solidFill>
                  <a:srgbClr val="0000FF"/>
                </a:solidFill>
                <a:latin typeface="Courier New" panose="02070309020205020404" pitchFamily="49" charset="0"/>
                <a:cs typeface="Courier New" panose="02070309020205020404" pitchFamily="49" charset="0"/>
              </a:rPr>
              <a:t>git</a:t>
            </a:r>
            <a:r>
              <a:rPr lang="en-US" sz="1500" dirty="0">
                <a:solidFill>
                  <a:srgbClr val="0000FF"/>
                </a:solidFill>
                <a:latin typeface="Courier New" panose="02070309020205020404" pitchFamily="49" charset="0"/>
                <a:cs typeface="Courier New" panose="02070309020205020404" pitchFamily="49" charset="0"/>
              </a:rPr>
              <a:t> </a:t>
            </a:r>
            <a:r>
              <a:rPr lang="en-US" sz="1500" dirty="0" err="1">
                <a:solidFill>
                  <a:srgbClr val="0000FF"/>
                </a:solidFill>
                <a:latin typeface="Courier New" panose="02070309020205020404" pitchFamily="49" charset="0"/>
                <a:cs typeface="Courier New" panose="02070309020205020404" pitchFamily="49" charset="0"/>
              </a:rPr>
              <a:t>init</a:t>
            </a:r>
            <a:r>
              <a:rPr lang="en-US" sz="1500" dirty="0">
                <a:solidFill>
                  <a:srgbClr val="0000FF"/>
                </a:solidFill>
                <a:latin typeface="Courier New" panose="02070309020205020404" pitchFamily="49" charset="0"/>
                <a:cs typeface="Courier New" panose="02070309020205020404" pitchFamily="49" charset="0"/>
              </a:rPr>
              <a:t> &lt;directory</a:t>
            </a:r>
            <a:r>
              <a:rPr lang="en-US" sz="1500" dirty="0" smtClean="0">
                <a:solidFill>
                  <a:srgbClr val="0000FF"/>
                </a:solidFill>
                <a:latin typeface="Courier New" panose="02070309020205020404" pitchFamily="49" charset="0"/>
                <a:cs typeface="Courier New" panose="02070309020205020404" pitchFamily="49" charset="0"/>
              </a:rPr>
              <a:t>&gt;</a:t>
            </a:r>
            <a:r>
              <a:rPr lang="en-US" sz="1500" dirty="0" smtClean="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Create an empty </a:t>
            </a:r>
            <a:r>
              <a:rPr lang="en-US" sz="1500" dirty="0" err="1">
                <a:latin typeface="Courier New" panose="02070309020205020404" pitchFamily="49" charset="0"/>
                <a:cs typeface="Courier New" panose="02070309020205020404" pitchFamily="49" charset="0"/>
              </a:rPr>
              <a:t>Git</a:t>
            </a:r>
            <a:r>
              <a:rPr lang="en-US" sz="1500" dirty="0">
                <a:latin typeface="Courier New" panose="02070309020205020404" pitchFamily="49" charset="0"/>
                <a:cs typeface="Courier New" panose="02070309020205020404" pitchFamily="49" charset="0"/>
              </a:rPr>
              <a:t> repository in the specified </a:t>
            </a:r>
            <a:r>
              <a:rPr lang="en-US" sz="1500" dirty="0" smtClean="0">
                <a:latin typeface="Courier New" panose="02070309020205020404" pitchFamily="49" charset="0"/>
                <a:cs typeface="Courier New" panose="02070309020205020404" pitchFamily="49" charset="0"/>
              </a:rPr>
              <a:t>directory</a:t>
            </a:r>
          </a:p>
          <a:p>
            <a:pPr marL="914400" lvl="2" indent="0">
              <a:buNone/>
            </a:pPr>
            <a:endParaRPr lang="en-US" sz="2000" dirty="0" smtClean="0">
              <a:latin typeface="Courier New" panose="02070309020205020404" pitchFamily="49" charset="0"/>
              <a:cs typeface="Courier New" panose="02070309020205020404" pitchFamily="49" charset="0"/>
            </a:endParaRPr>
          </a:p>
          <a:p>
            <a:pPr lvl="1">
              <a:buFont typeface="Arial" panose="020B0604020202020204" pitchFamily="34" charset="0"/>
              <a:buChar char="•"/>
            </a:pPr>
            <a:r>
              <a:rPr lang="en-US" dirty="0" smtClean="0">
                <a:latin typeface="Arabic Typesetting" panose="03020402040406030203" pitchFamily="66" charset="-78"/>
                <a:cs typeface="Arabic Typesetting" panose="03020402040406030203" pitchFamily="66" charset="-78"/>
              </a:rPr>
              <a:t>Cloning </a:t>
            </a:r>
            <a:r>
              <a:rPr lang="en-US" dirty="0">
                <a:latin typeface="Arabic Typesetting" panose="03020402040406030203" pitchFamily="66" charset="-78"/>
                <a:cs typeface="Arabic Typesetting" panose="03020402040406030203" pitchFamily="66" charset="-78"/>
              </a:rPr>
              <a:t>an existing remote repository onto your local </a:t>
            </a:r>
            <a:r>
              <a:rPr lang="en-US" dirty="0" smtClean="0">
                <a:latin typeface="Arabic Typesetting" panose="03020402040406030203" pitchFamily="66" charset="-78"/>
                <a:cs typeface="Arabic Typesetting" panose="03020402040406030203" pitchFamily="66" charset="-78"/>
              </a:rPr>
              <a:t>machine</a:t>
            </a:r>
          </a:p>
          <a:p>
            <a:pPr lvl="1"/>
            <a:endParaRPr lang="en-US" dirty="0" smtClean="0">
              <a:latin typeface="Courier New" panose="02070309020205020404" pitchFamily="49" charset="0"/>
              <a:cs typeface="Courier New" panose="02070309020205020404" pitchFamily="49" charset="0"/>
            </a:endParaRPr>
          </a:p>
          <a:p>
            <a:pPr marL="914400" lvl="2" indent="0">
              <a:buNone/>
            </a:pPr>
            <a:r>
              <a:rPr lang="en-US" sz="1500" dirty="0" err="1">
                <a:solidFill>
                  <a:srgbClr val="0000FF"/>
                </a:solidFill>
                <a:latin typeface="Courier New" panose="02070309020205020404" pitchFamily="49" charset="0"/>
                <a:cs typeface="Courier New" panose="02070309020205020404" pitchFamily="49" charset="0"/>
              </a:rPr>
              <a:t>git</a:t>
            </a:r>
            <a:r>
              <a:rPr lang="en-US" sz="1500" dirty="0">
                <a:solidFill>
                  <a:srgbClr val="0000FF"/>
                </a:solidFill>
                <a:latin typeface="Courier New" panose="02070309020205020404" pitchFamily="49" charset="0"/>
                <a:cs typeface="Courier New" panose="02070309020205020404" pitchFamily="49" charset="0"/>
              </a:rPr>
              <a:t> clone &lt;repo&gt;</a:t>
            </a:r>
            <a:r>
              <a:rPr lang="en-US" sz="1500" dirty="0">
                <a:latin typeface="Courier New" panose="02070309020205020404" pitchFamily="49" charset="0"/>
                <a:cs typeface="Courier New" panose="02070309020205020404" pitchFamily="49" charset="0"/>
              </a:rPr>
              <a:t> //Clone the repository located at &lt;repo&gt; </a:t>
            </a:r>
            <a:r>
              <a:rPr lang="en-US" sz="1500" dirty="0" smtClean="0">
                <a:latin typeface="Courier New" panose="02070309020205020404" pitchFamily="49" charset="0"/>
                <a:cs typeface="Courier New" panose="02070309020205020404" pitchFamily="49" charset="0"/>
              </a:rPr>
              <a:t>into </a:t>
            </a:r>
            <a:r>
              <a:rPr lang="en-US" sz="1500" dirty="0">
                <a:latin typeface="Courier New" panose="02070309020205020404" pitchFamily="49" charset="0"/>
                <a:cs typeface="Courier New" panose="02070309020205020404" pitchFamily="49" charset="0"/>
              </a:rPr>
              <a:t>the local </a:t>
            </a:r>
            <a:r>
              <a:rPr lang="en-US" sz="1500" dirty="0" smtClean="0">
                <a:latin typeface="Courier New" panose="02070309020205020404" pitchFamily="49" charset="0"/>
                <a:cs typeface="Courier New" panose="02070309020205020404" pitchFamily="49" charset="0"/>
              </a:rPr>
              <a:t>machine</a:t>
            </a:r>
          </a:p>
          <a:p>
            <a:pPr marL="914400" lvl="2" indent="0">
              <a:buNone/>
            </a:pPr>
            <a:endParaRPr lang="en-US" sz="1500" dirty="0">
              <a:latin typeface="Courier New" panose="02070309020205020404" pitchFamily="49" charset="0"/>
              <a:cs typeface="Courier New" panose="02070309020205020404" pitchFamily="49" charset="0"/>
            </a:endParaRPr>
          </a:p>
          <a:p>
            <a:pPr marL="914400" lvl="2" indent="0">
              <a:buNone/>
            </a:pPr>
            <a:r>
              <a:rPr lang="en-US" sz="1500" dirty="0" err="1">
                <a:solidFill>
                  <a:srgbClr val="0000FF"/>
                </a:solidFill>
                <a:latin typeface="Courier New" panose="02070309020205020404" pitchFamily="49" charset="0"/>
                <a:cs typeface="Courier New" panose="02070309020205020404" pitchFamily="49" charset="0"/>
              </a:rPr>
              <a:t>git</a:t>
            </a:r>
            <a:r>
              <a:rPr lang="en-US" sz="1500" dirty="0">
                <a:solidFill>
                  <a:srgbClr val="0000FF"/>
                </a:solidFill>
                <a:latin typeface="Courier New" panose="02070309020205020404" pitchFamily="49" charset="0"/>
                <a:cs typeface="Courier New" panose="02070309020205020404" pitchFamily="49" charset="0"/>
              </a:rPr>
              <a:t> clone &lt;repo&gt; &lt;directory&gt;</a:t>
            </a:r>
            <a:r>
              <a:rPr lang="en-US" sz="1500" dirty="0">
                <a:latin typeface="Courier New" panose="02070309020205020404" pitchFamily="49" charset="0"/>
                <a:cs typeface="Courier New" panose="02070309020205020404" pitchFamily="49" charset="0"/>
              </a:rPr>
              <a:t> //Clone the repository located at &lt;repo&gt; into the folder called &lt;directory&gt; on the local </a:t>
            </a:r>
            <a:r>
              <a:rPr lang="en-US" sz="1500" dirty="0" smtClean="0">
                <a:latin typeface="Courier New" panose="02070309020205020404" pitchFamily="49" charset="0"/>
                <a:cs typeface="Courier New" panose="02070309020205020404" pitchFamily="49" charset="0"/>
              </a:rPr>
              <a:t>machine</a:t>
            </a:r>
          </a:p>
          <a:p>
            <a:pPr marL="914400" lvl="2" indent="0">
              <a:buNone/>
            </a:pPr>
            <a:endParaRPr lang="en-US" dirty="0">
              <a:latin typeface="Arabic Typesetting" panose="03020402040406030203" pitchFamily="66" charset="-78"/>
              <a:cs typeface="Arabic Typesetting" panose="03020402040406030203" pitchFamily="66" charset="-78"/>
            </a:endParaRPr>
          </a:p>
          <a:p>
            <a:pPr marL="914400" lvl="2" indent="0">
              <a:buNone/>
            </a:pPr>
            <a:endParaRPr lang="en-US" dirty="0">
              <a:latin typeface="Arabic Typesetting" panose="03020402040406030203" pitchFamily="66" charset="-78"/>
              <a:cs typeface="Arabic Typesetting" panose="03020402040406030203" pitchFamily="66" charset="-78"/>
            </a:endParaRPr>
          </a:p>
        </p:txBody>
      </p:sp>
      <p:pic>
        <p:nvPicPr>
          <p:cNvPr id="4101" name="Picture 5" descr="capture_intro1_2_3.png (448×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139" y="5497515"/>
            <a:ext cx="42672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45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up repository </a:t>
            </a:r>
            <a:r>
              <a:rPr lang="en-US" dirty="0" smtClean="0"/>
              <a:t>(3)</a:t>
            </a:r>
            <a:endParaRPr lang="en-US" dirty="0"/>
          </a:p>
        </p:txBody>
      </p:sp>
      <p:sp>
        <p:nvSpPr>
          <p:cNvPr id="3" name="Content Placeholder 2"/>
          <p:cNvSpPr>
            <a:spLocks noGrp="1"/>
          </p:cNvSpPr>
          <p:nvPr>
            <p:ph idx="1"/>
          </p:nvPr>
        </p:nvSpPr>
        <p:spPr/>
        <p:txBody>
          <a:bodyPr/>
          <a:lstStyle/>
          <a:p>
            <a:r>
              <a:rPr lang="en-US" sz="3600" dirty="0" smtClean="0">
                <a:latin typeface="Arabic Typesetting" panose="03020402040406030203" pitchFamily="66" charset="-78"/>
                <a:cs typeface="Arabic Typesetting" panose="03020402040406030203" pitchFamily="66" charset="-78"/>
              </a:rPr>
              <a:t>After </a:t>
            </a:r>
            <a:r>
              <a:rPr lang="en-US" sz="3600" dirty="0">
                <a:latin typeface="Arabic Typesetting" panose="03020402040406030203" pitchFamily="66" charset="-78"/>
                <a:cs typeface="Arabic Typesetting" panose="03020402040406030203" pitchFamily="66" charset="-78"/>
              </a:rPr>
              <a:t>installing </a:t>
            </a:r>
            <a:r>
              <a:rPr lang="en-US" sz="3600" dirty="0" err="1" smtClean="0">
                <a:latin typeface="Arabic Typesetting" panose="03020402040406030203" pitchFamily="66" charset="-78"/>
                <a:cs typeface="Arabic Typesetting" panose="03020402040406030203" pitchFamily="66" charset="-78"/>
              </a:rPr>
              <a:t>Git</a:t>
            </a:r>
            <a:r>
              <a:rPr lang="en-US" sz="3600" dirty="0" smtClean="0">
                <a:latin typeface="Arabic Typesetting" panose="03020402040406030203" pitchFamily="66" charset="-78"/>
                <a:cs typeface="Arabic Typesetting" panose="03020402040406030203" pitchFamily="66" charset="-78"/>
              </a:rPr>
              <a:t>, configure </a:t>
            </a:r>
            <a:r>
              <a:rPr lang="en-US" sz="3600" dirty="0">
                <a:latin typeface="Arabic Typesetting" panose="03020402040406030203" pitchFamily="66" charset="-78"/>
                <a:cs typeface="Arabic Typesetting" panose="03020402040406030203" pitchFamily="66" charset="-78"/>
              </a:rPr>
              <a:t>your </a:t>
            </a:r>
            <a:r>
              <a:rPr lang="en-US" sz="3600" dirty="0" smtClean="0">
                <a:latin typeface="Arabic Typesetting" panose="03020402040406030203" pitchFamily="66" charset="-78"/>
                <a:cs typeface="Arabic Typesetting" panose="03020402040406030203" pitchFamily="66" charset="-78"/>
              </a:rPr>
              <a:t>name/email:</a:t>
            </a:r>
          </a:p>
          <a:p>
            <a:endParaRPr lang="en-US" dirty="0" smtClean="0"/>
          </a:p>
          <a:p>
            <a:pPr marL="0" indent="0">
              <a:buNone/>
            </a:pPr>
            <a:r>
              <a:rPr lang="en-US" sz="2000" dirty="0" smtClean="0"/>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Tell </a:t>
            </a:r>
            <a:r>
              <a:rPr lang="en-US" sz="2000" dirty="0" err="1">
                <a:latin typeface="Courier New" panose="02070309020205020404" pitchFamily="49" charset="0"/>
                <a:cs typeface="Courier New" panose="02070309020205020404" pitchFamily="49" charset="0"/>
              </a:rPr>
              <a:t>Git</a:t>
            </a:r>
            <a:r>
              <a:rPr lang="en-US" sz="2000" dirty="0">
                <a:latin typeface="Courier New" panose="02070309020205020404" pitchFamily="49" charset="0"/>
                <a:cs typeface="Courier New" panose="02070309020205020404" pitchFamily="49" charset="0"/>
              </a:rPr>
              <a:t> who you are </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smtClean="0">
                <a:solidFill>
                  <a:srgbClr val="0000FF"/>
                </a:solidFill>
                <a:latin typeface="Courier New" panose="02070309020205020404" pitchFamily="49" charset="0"/>
                <a:cs typeface="Courier New" panose="02070309020205020404" pitchFamily="49" charset="0"/>
              </a:rPr>
              <a:t>git</a:t>
            </a:r>
            <a:r>
              <a:rPr lang="en-US" sz="2000" dirty="0" smtClean="0">
                <a:solidFill>
                  <a:srgbClr val="0000FF"/>
                </a:solidFill>
                <a:latin typeface="Courier New" panose="02070309020205020404" pitchFamily="49" charset="0"/>
                <a:cs typeface="Courier New" panose="02070309020205020404" pitchFamily="49" charset="0"/>
              </a:rPr>
              <a:t> </a:t>
            </a:r>
            <a:r>
              <a:rPr lang="en-US" sz="2000" dirty="0" err="1">
                <a:solidFill>
                  <a:srgbClr val="0000FF"/>
                </a:solidFill>
                <a:latin typeface="Courier New" panose="02070309020205020404" pitchFamily="49" charset="0"/>
                <a:cs typeface="Courier New" panose="02070309020205020404" pitchFamily="49" charset="0"/>
              </a:rPr>
              <a:t>config</a:t>
            </a:r>
            <a:r>
              <a:rPr lang="en-US" sz="2000" dirty="0">
                <a:latin typeface="Courier New" panose="02070309020205020404" pitchFamily="49" charset="0"/>
                <a:cs typeface="Courier New" panose="02070309020205020404" pitchFamily="49" charset="0"/>
              </a:rPr>
              <a:t> --global user.name "John Smith" </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smtClean="0">
                <a:solidFill>
                  <a:srgbClr val="0000FF"/>
                </a:solidFill>
                <a:latin typeface="Courier New" panose="02070309020205020404" pitchFamily="49" charset="0"/>
                <a:cs typeface="Courier New" panose="02070309020205020404" pitchFamily="49" charset="0"/>
              </a:rPr>
              <a:t>git</a:t>
            </a:r>
            <a:r>
              <a:rPr lang="en-US" sz="2000" dirty="0" smtClean="0">
                <a:solidFill>
                  <a:srgbClr val="0000FF"/>
                </a:solidFill>
                <a:latin typeface="Courier New" panose="02070309020205020404" pitchFamily="49" charset="0"/>
                <a:cs typeface="Courier New" panose="02070309020205020404" pitchFamily="49" charset="0"/>
              </a:rPr>
              <a:t> </a:t>
            </a:r>
            <a:r>
              <a:rPr lang="en-US" sz="2000" dirty="0" err="1">
                <a:solidFill>
                  <a:srgbClr val="0000FF"/>
                </a:solidFill>
                <a:latin typeface="Courier New" panose="02070309020205020404" pitchFamily="49" charset="0"/>
                <a:cs typeface="Courier New" panose="02070309020205020404" pitchFamily="49" charset="0"/>
              </a:rPr>
              <a:t>config</a:t>
            </a:r>
            <a:r>
              <a:rPr lang="en-US" sz="2000" dirty="0">
                <a:solidFill>
                  <a:srgbClr val="0000FF"/>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--global </a:t>
            </a:r>
            <a:r>
              <a:rPr lang="en-US" sz="2000" dirty="0" err="1">
                <a:latin typeface="Courier New" panose="02070309020205020404" pitchFamily="49" charset="0"/>
                <a:cs typeface="Courier New" panose="02070309020205020404" pitchFamily="49" charset="0"/>
              </a:rPr>
              <a:t>user.email</a:t>
            </a:r>
            <a:r>
              <a:rPr lang="en-US" sz="2000" dirty="0">
                <a:latin typeface="Courier New" panose="02070309020205020404" pitchFamily="49" charset="0"/>
                <a:cs typeface="Courier New" panose="02070309020205020404" pitchFamily="49" charset="0"/>
              </a:rPr>
              <a:t> john@example.com</a:t>
            </a:r>
          </a:p>
        </p:txBody>
      </p:sp>
    </p:spTree>
    <p:extLst>
      <p:ext uri="{BB962C8B-B14F-4D97-AF65-F5344CB8AC3E}">
        <p14:creationId xmlns:p14="http://schemas.microsoft.com/office/powerpoint/2010/main" val="301883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Adding a remote repository</a:t>
            </a:r>
            <a:endParaRPr lang="en-US" dirty="0"/>
          </a:p>
        </p:txBody>
      </p:sp>
      <p:sp>
        <p:nvSpPr>
          <p:cNvPr id="3" name="Content Placeholder 2"/>
          <p:cNvSpPr>
            <a:spLocks noGrp="1"/>
          </p:cNvSpPr>
          <p:nvPr>
            <p:ph idx="1"/>
          </p:nvPr>
        </p:nvSpPr>
        <p:spPr/>
        <p:txBody>
          <a:bodyPr>
            <a:normAutofit/>
          </a:bodyPr>
          <a:lstStyle/>
          <a:p>
            <a:pPr marL="914400" lvl="2" indent="0">
              <a:buNone/>
            </a:pPr>
            <a:r>
              <a:rPr lang="en-US" sz="1600" dirty="0" smtClean="0">
                <a:latin typeface="Courier New" panose="02070309020205020404" pitchFamily="49" charset="0"/>
                <a:cs typeface="Courier New" panose="02070309020205020404" pitchFamily="49" charset="0"/>
              </a:rPr>
              <a:t>cd </a:t>
            </a:r>
            <a:r>
              <a:rPr lang="en-US" sz="1600" dirty="0" err="1" smtClean="0">
                <a:latin typeface="Courier New" panose="02070309020205020404" pitchFamily="49" charset="0"/>
                <a:cs typeface="Courier New" panose="02070309020205020404" pitchFamily="49" charset="0"/>
              </a:rPr>
              <a:t>existing_folder</a:t>
            </a: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git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init</a:t>
            </a: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git</a:t>
            </a:r>
            <a:r>
              <a:rPr lang="en-US" sz="1600" dirty="0" smtClean="0">
                <a:latin typeface="Courier New" panose="02070309020205020404" pitchFamily="49" charset="0"/>
                <a:cs typeface="Courier New" panose="02070309020205020404" pitchFamily="49" charset="0"/>
              </a:rPr>
              <a:t> remote add origin </a:t>
            </a:r>
            <a:r>
              <a:rPr lang="en-US" sz="1600" dirty="0" smtClean="0">
                <a:latin typeface="Courier New" panose="02070309020205020404" pitchFamily="49" charset="0"/>
                <a:cs typeface="Courier New" panose="02070309020205020404" pitchFamily="49" charset="0"/>
                <a:hlinkClick r:id="rId2"/>
              </a:rPr>
              <a:t>git@training-lab.altplus.vn:intern02/</a:t>
            </a:r>
            <a:r>
              <a:rPr lang="en-US" sz="1600" dirty="0" err="1" smtClean="0">
                <a:latin typeface="Courier New" panose="02070309020205020404" pitchFamily="49" charset="0"/>
                <a:cs typeface="Courier New" panose="02070309020205020404" pitchFamily="49" charset="0"/>
                <a:hlinkClick r:id="rId2"/>
              </a:rPr>
              <a:t>minhdd.git</a:t>
            </a: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git</a:t>
            </a:r>
            <a:r>
              <a:rPr lang="en-US" sz="1600" dirty="0" smtClean="0">
                <a:latin typeface="Courier New" panose="02070309020205020404" pitchFamily="49" charset="0"/>
                <a:cs typeface="Courier New" panose="02070309020205020404" pitchFamily="49" charset="0"/>
              </a:rPr>
              <a:t> push –u origin master</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7285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Fetching a remote</a:t>
            </a:r>
            <a:endParaRPr lang="en-US" dirty="0"/>
          </a:p>
        </p:txBody>
      </p:sp>
      <p:sp>
        <p:nvSpPr>
          <p:cNvPr id="3" name="Content Placeholder 2"/>
          <p:cNvSpPr>
            <a:spLocks noGrp="1"/>
          </p:cNvSpPr>
          <p:nvPr>
            <p:ph idx="1"/>
          </p:nvPr>
        </p:nvSpPr>
        <p:spPr/>
        <p:txBody>
          <a:bodyPr>
            <a:normAutofit fontScale="92500"/>
          </a:bodyPr>
          <a:lstStyle/>
          <a:p>
            <a:r>
              <a:rPr lang="en-US" dirty="0" err="1" smtClean="0">
                <a:solidFill>
                  <a:srgbClr val="0000FF"/>
                </a:solidFill>
                <a:latin typeface="Arabic Typesetting" panose="03020402040406030203" pitchFamily="66" charset="-78"/>
                <a:cs typeface="Arabic Typesetting" panose="03020402040406030203" pitchFamily="66" charset="-78"/>
              </a:rPr>
              <a:t>git</a:t>
            </a:r>
            <a:r>
              <a:rPr lang="en-US" dirty="0" smtClean="0">
                <a:solidFill>
                  <a:srgbClr val="0000FF"/>
                </a:solidFill>
                <a:latin typeface="Arabic Typesetting" panose="03020402040406030203" pitchFamily="66" charset="-78"/>
                <a:cs typeface="Arabic Typesetting" panose="03020402040406030203" pitchFamily="66" charset="-78"/>
              </a:rPr>
              <a:t> fetch</a:t>
            </a:r>
            <a:r>
              <a:rPr lang="en-US" dirty="0" smtClean="0">
                <a:latin typeface="Arabic Typesetting" panose="03020402040406030203" pitchFamily="66" charset="-78"/>
                <a:cs typeface="Arabic Typesetting" panose="03020402040406030203" pitchFamily="66" charset="-78"/>
              </a:rPr>
              <a:t>: </a:t>
            </a:r>
            <a:r>
              <a:rPr lang="en-US" dirty="0">
                <a:latin typeface="Arabic Typesetting" panose="03020402040406030203" pitchFamily="66" charset="-78"/>
                <a:cs typeface="Arabic Typesetting" panose="03020402040406030203" pitchFamily="66" charset="-78"/>
              </a:rPr>
              <a:t>retrieve new work done by other </a:t>
            </a:r>
            <a:r>
              <a:rPr lang="en-US" dirty="0" smtClean="0">
                <a:latin typeface="Arabic Typesetting" panose="03020402040406030203" pitchFamily="66" charset="-78"/>
                <a:cs typeface="Arabic Typesetting" panose="03020402040406030203" pitchFamily="66" charset="-78"/>
              </a:rPr>
              <a:t>people.</a:t>
            </a:r>
          </a:p>
          <a:p>
            <a:endParaRPr lang="en-US" dirty="0" smtClean="0"/>
          </a:p>
          <a:p>
            <a:pPr marL="457200" lvl="1" indent="0">
              <a:buNone/>
            </a:pPr>
            <a:r>
              <a:rPr lang="en-US" sz="2200" dirty="0" smtClean="0">
                <a:latin typeface="Courier New" panose="02070309020205020404" pitchFamily="49" charset="0"/>
                <a:cs typeface="Courier New" panose="02070309020205020404" pitchFamily="49" charset="0"/>
              </a:rPr>
              <a:t>	</a:t>
            </a:r>
            <a:r>
              <a:rPr lang="en-US" sz="2200" dirty="0" err="1" smtClean="0">
                <a:solidFill>
                  <a:srgbClr val="0000FF"/>
                </a:solidFill>
                <a:latin typeface="Courier New" panose="02070309020205020404" pitchFamily="49" charset="0"/>
                <a:cs typeface="Courier New" panose="02070309020205020404" pitchFamily="49" charset="0"/>
              </a:rPr>
              <a:t>git</a:t>
            </a:r>
            <a:r>
              <a:rPr lang="en-US" sz="2200" dirty="0" smtClean="0">
                <a:solidFill>
                  <a:srgbClr val="0000FF"/>
                </a:solidFill>
                <a:latin typeface="Courier New" panose="02070309020205020404" pitchFamily="49" charset="0"/>
                <a:cs typeface="Courier New" panose="02070309020205020404" pitchFamily="49" charset="0"/>
              </a:rPr>
              <a:t> </a:t>
            </a:r>
            <a:r>
              <a:rPr lang="en-US" sz="2200" dirty="0">
                <a:solidFill>
                  <a:srgbClr val="0000FF"/>
                </a:solidFill>
                <a:latin typeface="Courier New" panose="02070309020205020404" pitchFamily="49" charset="0"/>
                <a:cs typeface="Courier New" panose="02070309020205020404" pitchFamily="49" charset="0"/>
              </a:rPr>
              <a:t>fetch</a:t>
            </a: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&lt;</a:t>
            </a:r>
            <a:r>
              <a:rPr lang="en-US" sz="2200" dirty="0" err="1" smtClean="0">
                <a:latin typeface="Courier New" panose="02070309020205020404" pitchFamily="49" charset="0"/>
                <a:cs typeface="Courier New" panose="02070309020205020404" pitchFamily="49" charset="0"/>
              </a:rPr>
              <a:t>remotename</a:t>
            </a:r>
            <a:r>
              <a:rPr lang="en-US" sz="2200" dirty="0" smtClean="0">
                <a:latin typeface="Courier New" panose="02070309020205020404" pitchFamily="49" charset="0"/>
                <a:cs typeface="Courier New" panose="02070309020205020404" pitchFamily="49" charset="0"/>
              </a:rPr>
              <a:t>&gt;</a:t>
            </a:r>
          </a:p>
          <a:p>
            <a:pPr marL="457200" lvl="1" indent="0">
              <a:buNone/>
            </a:pPr>
            <a:endParaRPr lang="en-US" dirty="0" smtClean="0"/>
          </a:p>
          <a:p>
            <a:r>
              <a:rPr lang="en-US" dirty="0" err="1" smtClean="0">
                <a:solidFill>
                  <a:srgbClr val="0000FF"/>
                </a:solidFill>
                <a:latin typeface="Arabic Typesetting" panose="03020402040406030203" pitchFamily="66" charset="-78"/>
                <a:cs typeface="Arabic Typesetting" panose="03020402040406030203" pitchFamily="66" charset="-78"/>
              </a:rPr>
              <a:t>git</a:t>
            </a:r>
            <a:r>
              <a:rPr lang="en-US" dirty="0" smtClean="0">
                <a:solidFill>
                  <a:srgbClr val="0000FF"/>
                </a:solidFill>
                <a:latin typeface="Arabic Typesetting" panose="03020402040406030203" pitchFamily="66" charset="-78"/>
                <a:cs typeface="Arabic Typesetting" panose="03020402040406030203" pitchFamily="66" charset="-78"/>
              </a:rPr>
              <a:t> merge</a:t>
            </a:r>
            <a:r>
              <a:rPr lang="en-US" dirty="0" smtClean="0">
                <a:latin typeface="Arabic Typesetting" panose="03020402040406030203" pitchFamily="66" charset="-78"/>
                <a:cs typeface="Arabic Typesetting" panose="03020402040406030203" pitchFamily="66" charset="-78"/>
              </a:rPr>
              <a:t>: merging </a:t>
            </a:r>
            <a:r>
              <a:rPr lang="en-US" dirty="0">
                <a:latin typeface="Arabic Typesetting" panose="03020402040406030203" pitchFamily="66" charset="-78"/>
                <a:cs typeface="Arabic Typesetting" panose="03020402040406030203" pitchFamily="66" charset="-78"/>
              </a:rPr>
              <a:t>combines your local changes with changes made by others</a:t>
            </a:r>
            <a:r>
              <a:rPr lang="en-US" dirty="0" smtClean="0">
                <a:latin typeface="Arabic Typesetting" panose="03020402040406030203" pitchFamily="66" charset="-78"/>
                <a:cs typeface="Arabic Typesetting" panose="03020402040406030203" pitchFamily="66" charset="-78"/>
              </a:rPr>
              <a:t>.</a:t>
            </a:r>
          </a:p>
          <a:p>
            <a:endParaRPr lang="en-US" dirty="0" smtClean="0"/>
          </a:p>
          <a:p>
            <a:pPr marL="457200" lvl="1" indent="0">
              <a:buNone/>
            </a:pPr>
            <a:r>
              <a:rPr lang="en-US" sz="2200" dirty="0" smtClean="0">
                <a:latin typeface="Courier New" panose="02070309020205020404" pitchFamily="49" charset="0"/>
                <a:cs typeface="Courier New" panose="02070309020205020404" pitchFamily="49" charset="0"/>
              </a:rPr>
              <a:t>	</a:t>
            </a:r>
            <a:r>
              <a:rPr lang="en-US" sz="2200" dirty="0" err="1" smtClean="0">
                <a:solidFill>
                  <a:srgbClr val="0000FF"/>
                </a:solidFill>
                <a:latin typeface="Courier New" panose="02070309020205020404" pitchFamily="49" charset="0"/>
                <a:cs typeface="Courier New" panose="02070309020205020404" pitchFamily="49" charset="0"/>
              </a:rPr>
              <a:t>git</a:t>
            </a:r>
            <a:r>
              <a:rPr lang="en-US" sz="2200" dirty="0" smtClean="0">
                <a:solidFill>
                  <a:srgbClr val="0000FF"/>
                </a:solidFill>
                <a:latin typeface="Courier New" panose="02070309020205020404" pitchFamily="49" charset="0"/>
                <a:cs typeface="Courier New" panose="02070309020205020404" pitchFamily="49" charset="0"/>
              </a:rPr>
              <a:t> </a:t>
            </a:r>
            <a:r>
              <a:rPr lang="en-US" sz="2200" dirty="0">
                <a:solidFill>
                  <a:srgbClr val="0000FF"/>
                </a:solidFill>
                <a:latin typeface="Courier New" panose="02070309020205020404" pitchFamily="49" charset="0"/>
                <a:cs typeface="Courier New" panose="02070309020205020404" pitchFamily="49" charset="0"/>
              </a:rPr>
              <a:t>merge</a:t>
            </a: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&lt;</a:t>
            </a:r>
            <a:r>
              <a:rPr lang="en-US" sz="2200" dirty="0" err="1" smtClean="0">
                <a:latin typeface="Courier New" panose="02070309020205020404" pitchFamily="49" charset="0"/>
                <a:cs typeface="Courier New" panose="02070309020205020404" pitchFamily="49" charset="0"/>
              </a:rPr>
              <a:t>remotename</a:t>
            </a:r>
            <a:r>
              <a:rPr lang="en-US" sz="2200" dirty="0" smtClean="0">
                <a:latin typeface="Courier New" panose="02070309020205020404" pitchFamily="49" charset="0"/>
                <a:cs typeface="Courier New" panose="02070309020205020404" pitchFamily="49" charset="0"/>
              </a:rPr>
              <a:t>&gt;/&lt;</a:t>
            </a:r>
            <a:r>
              <a:rPr lang="en-US" sz="2200" dirty="0" err="1" smtClean="0">
                <a:latin typeface="Courier New" panose="02070309020205020404" pitchFamily="49" charset="0"/>
                <a:cs typeface="Courier New" panose="02070309020205020404" pitchFamily="49" charset="0"/>
              </a:rPr>
              <a:t>branchname</a:t>
            </a:r>
            <a:r>
              <a:rPr lang="en-US" sz="2200" dirty="0" smtClean="0">
                <a:latin typeface="Courier New" panose="02070309020205020404" pitchFamily="49" charset="0"/>
                <a:cs typeface="Courier New" panose="02070309020205020404" pitchFamily="49" charset="0"/>
              </a:rPr>
              <a:t>&gt;</a:t>
            </a:r>
            <a:r>
              <a:rPr lang="en-US" sz="2200" dirty="0" smtClean="0"/>
              <a:t/>
            </a:r>
            <a:br>
              <a:rPr lang="en-US" sz="2200" dirty="0" smtClean="0"/>
            </a:br>
            <a:endParaRPr lang="en-US" sz="2200" dirty="0" smtClean="0"/>
          </a:p>
          <a:p>
            <a:r>
              <a:rPr lang="en-US" dirty="0" err="1" smtClean="0">
                <a:solidFill>
                  <a:srgbClr val="0000FF"/>
                </a:solidFill>
                <a:latin typeface="Arabic Typesetting" panose="03020402040406030203" pitchFamily="66" charset="-78"/>
                <a:cs typeface="Arabic Typesetting" panose="03020402040406030203" pitchFamily="66" charset="-78"/>
              </a:rPr>
              <a:t>git</a:t>
            </a:r>
            <a:r>
              <a:rPr lang="en-US" dirty="0" smtClean="0">
                <a:solidFill>
                  <a:srgbClr val="0000FF"/>
                </a:solidFill>
                <a:latin typeface="Arabic Typesetting" panose="03020402040406030203" pitchFamily="66" charset="-78"/>
                <a:cs typeface="Arabic Typesetting" panose="03020402040406030203" pitchFamily="66" charset="-78"/>
              </a:rPr>
              <a:t> pull</a:t>
            </a:r>
            <a:r>
              <a:rPr lang="en-US" dirty="0">
                <a:latin typeface="Arabic Typesetting" panose="03020402040406030203" pitchFamily="66" charset="-78"/>
                <a:cs typeface="Arabic Typesetting" panose="03020402040406030203" pitchFamily="66" charset="-78"/>
              </a:rPr>
              <a:t>: a convenient shortcut for completing both </a:t>
            </a:r>
            <a:r>
              <a:rPr lang="en-US" dirty="0" err="1">
                <a:latin typeface="Arabic Typesetting" panose="03020402040406030203" pitchFamily="66" charset="-78"/>
                <a:cs typeface="Arabic Typesetting" panose="03020402040406030203" pitchFamily="66" charset="-78"/>
              </a:rPr>
              <a:t>git</a:t>
            </a:r>
            <a:r>
              <a:rPr lang="en-US" dirty="0">
                <a:latin typeface="Arabic Typesetting" panose="03020402040406030203" pitchFamily="66" charset="-78"/>
                <a:cs typeface="Arabic Typesetting" panose="03020402040406030203" pitchFamily="66" charset="-78"/>
              </a:rPr>
              <a:t> fetch and </a:t>
            </a:r>
            <a:r>
              <a:rPr lang="en-US" dirty="0" err="1">
                <a:latin typeface="Arabic Typesetting" panose="03020402040406030203" pitchFamily="66" charset="-78"/>
                <a:cs typeface="Arabic Typesetting" panose="03020402040406030203" pitchFamily="66" charset="-78"/>
              </a:rPr>
              <a:t>git</a:t>
            </a:r>
            <a:r>
              <a:rPr lang="en-US" dirty="0">
                <a:latin typeface="Arabic Typesetting" panose="03020402040406030203" pitchFamily="66" charset="-78"/>
                <a:cs typeface="Arabic Typesetting" panose="03020402040406030203" pitchFamily="66" charset="-78"/>
              </a:rPr>
              <a:t> </a:t>
            </a:r>
            <a:r>
              <a:rPr lang="en-US" dirty="0" smtClean="0">
                <a:latin typeface="Arabic Typesetting" panose="03020402040406030203" pitchFamily="66" charset="-78"/>
                <a:cs typeface="Arabic Typesetting" panose="03020402040406030203" pitchFamily="66" charset="-78"/>
              </a:rPr>
              <a:t>merge in </a:t>
            </a:r>
            <a:r>
              <a:rPr lang="en-US" dirty="0">
                <a:latin typeface="Arabic Typesetting" panose="03020402040406030203" pitchFamily="66" charset="-78"/>
                <a:cs typeface="Arabic Typesetting" panose="03020402040406030203" pitchFamily="66" charset="-78"/>
              </a:rPr>
              <a:t>the same </a:t>
            </a:r>
            <a:r>
              <a:rPr lang="en-US" dirty="0" smtClean="0">
                <a:latin typeface="Arabic Typesetting" panose="03020402040406030203" pitchFamily="66" charset="-78"/>
                <a:cs typeface="Arabic Typesetting" panose="03020402040406030203" pitchFamily="66" charset="-78"/>
              </a:rPr>
              <a:t>command</a:t>
            </a:r>
          </a:p>
          <a:p>
            <a:endParaRPr lang="en-US" dirty="0" smtClean="0"/>
          </a:p>
          <a:p>
            <a:pPr marL="457200" lvl="1" indent="0">
              <a:buNone/>
            </a:pPr>
            <a:r>
              <a:rPr lang="en-US" sz="2200" dirty="0" smtClean="0">
                <a:latin typeface="Courier New" panose="02070309020205020404" pitchFamily="49" charset="0"/>
                <a:cs typeface="Courier New" panose="02070309020205020404" pitchFamily="49" charset="0"/>
              </a:rPr>
              <a:t>	</a:t>
            </a:r>
            <a:r>
              <a:rPr lang="en-US" sz="2200" dirty="0" err="1" smtClean="0">
                <a:solidFill>
                  <a:srgbClr val="0000FF"/>
                </a:solidFill>
                <a:latin typeface="Courier New" panose="02070309020205020404" pitchFamily="49" charset="0"/>
                <a:cs typeface="Courier New" panose="02070309020205020404" pitchFamily="49" charset="0"/>
              </a:rPr>
              <a:t>git</a:t>
            </a:r>
            <a:r>
              <a:rPr lang="en-US" sz="2200" dirty="0" smtClean="0">
                <a:solidFill>
                  <a:srgbClr val="0000FF"/>
                </a:solidFill>
                <a:latin typeface="Courier New" panose="02070309020205020404" pitchFamily="49" charset="0"/>
                <a:cs typeface="Courier New" panose="02070309020205020404" pitchFamily="49" charset="0"/>
              </a:rPr>
              <a:t> </a:t>
            </a:r>
            <a:r>
              <a:rPr lang="en-US" sz="2200" dirty="0">
                <a:solidFill>
                  <a:srgbClr val="0000FF"/>
                </a:solidFill>
                <a:latin typeface="Courier New" panose="02070309020205020404" pitchFamily="49" charset="0"/>
                <a:cs typeface="Courier New" panose="02070309020205020404" pitchFamily="49" charset="0"/>
              </a:rPr>
              <a:t>pull</a:t>
            </a: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&lt;</a:t>
            </a:r>
            <a:r>
              <a:rPr lang="en-US" sz="2200" dirty="0" err="1" smtClean="0">
                <a:latin typeface="Courier New" panose="02070309020205020404" pitchFamily="49" charset="0"/>
                <a:cs typeface="Courier New" panose="02070309020205020404" pitchFamily="49" charset="0"/>
              </a:rPr>
              <a:t>remotename</a:t>
            </a:r>
            <a:r>
              <a:rPr lang="en-US" sz="2200" dirty="0" smtClean="0">
                <a:latin typeface="Courier New" panose="02070309020205020404" pitchFamily="49" charset="0"/>
                <a:cs typeface="Courier New" panose="02070309020205020404" pitchFamily="49" charset="0"/>
              </a:rPr>
              <a:t>&gt; &lt;</a:t>
            </a:r>
            <a:r>
              <a:rPr lang="en-US" sz="2200" dirty="0" err="1" smtClean="0">
                <a:latin typeface="Courier New" panose="02070309020205020404" pitchFamily="49" charset="0"/>
                <a:cs typeface="Courier New" panose="02070309020205020404" pitchFamily="49" charset="0"/>
              </a:rPr>
              <a:t>branchname</a:t>
            </a:r>
            <a:r>
              <a:rPr lang="en-US" sz="2200" dirty="0" smtClean="0">
                <a:latin typeface="Courier New" panose="02070309020205020404" pitchFamily="49" charset="0"/>
                <a:cs typeface="Courier New" panose="02070309020205020404" pitchFamily="49" charset="0"/>
              </a:rPr>
              <a:t>&gt;</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3073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Saving changes</a:t>
            </a:r>
            <a:endParaRPr lang="en-US" dirty="0"/>
          </a:p>
        </p:txBody>
      </p:sp>
      <p:sp>
        <p:nvSpPr>
          <p:cNvPr id="3" name="Content Placeholder 2"/>
          <p:cNvSpPr>
            <a:spLocks noGrp="1"/>
          </p:cNvSpPr>
          <p:nvPr>
            <p:ph idx="1"/>
          </p:nvPr>
        </p:nvSpPr>
        <p:spPr/>
        <p:txBody>
          <a:bodyPr>
            <a:normAutofit lnSpcReduction="10000"/>
          </a:bodyPr>
          <a:lstStyle/>
          <a:p>
            <a:r>
              <a:rPr lang="en-US" dirty="0" err="1">
                <a:solidFill>
                  <a:srgbClr val="0000FF"/>
                </a:solidFill>
                <a:latin typeface="Arabic Typesetting" panose="03020402040406030203" pitchFamily="66" charset="-78"/>
                <a:cs typeface="Arabic Typesetting" panose="03020402040406030203" pitchFamily="66" charset="-78"/>
              </a:rPr>
              <a:t>git</a:t>
            </a:r>
            <a:r>
              <a:rPr lang="en-US" dirty="0">
                <a:solidFill>
                  <a:srgbClr val="0000FF"/>
                </a:solidFill>
                <a:latin typeface="Arabic Typesetting" panose="03020402040406030203" pitchFamily="66" charset="-78"/>
                <a:cs typeface="Arabic Typesetting" panose="03020402040406030203" pitchFamily="66" charset="-78"/>
              </a:rPr>
              <a:t> </a:t>
            </a:r>
            <a:r>
              <a:rPr lang="en-US" dirty="0" smtClean="0">
                <a:solidFill>
                  <a:srgbClr val="0000FF"/>
                </a:solidFill>
                <a:latin typeface="Arabic Typesetting" panose="03020402040406030203" pitchFamily="66" charset="-78"/>
                <a:cs typeface="Arabic Typesetting" panose="03020402040406030203" pitchFamily="66" charset="-78"/>
              </a:rPr>
              <a:t>add</a:t>
            </a:r>
            <a:r>
              <a:rPr lang="en-US" dirty="0" smtClean="0">
                <a:latin typeface="Arabic Typesetting" panose="03020402040406030203" pitchFamily="66" charset="-78"/>
                <a:cs typeface="Arabic Typesetting" panose="03020402040406030203" pitchFamily="66" charset="-78"/>
              </a:rPr>
              <a:t>: tells </a:t>
            </a:r>
            <a:r>
              <a:rPr lang="en-US" dirty="0" err="1">
                <a:latin typeface="Arabic Typesetting" panose="03020402040406030203" pitchFamily="66" charset="-78"/>
                <a:cs typeface="Arabic Typesetting" panose="03020402040406030203" pitchFamily="66" charset="-78"/>
              </a:rPr>
              <a:t>Git</a:t>
            </a:r>
            <a:r>
              <a:rPr lang="en-US" dirty="0">
                <a:latin typeface="Arabic Typesetting" panose="03020402040406030203" pitchFamily="66" charset="-78"/>
                <a:cs typeface="Arabic Typesetting" panose="03020402040406030203" pitchFamily="66" charset="-78"/>
              </a:rPr>
              <a:t> that you want to include updates to a particular file in the next </a:t>
            </a:r>
            <a:r>
              <a:rPr lang="en-US" dirty="0" smtClean="0">
                <a:latin typeface="Arabic Typesetting" panose="03020402040406030203" pitchFamily="66" charset="-78"/>
                <a:cs typeface="Arabic Typesetting" panose="03020402040406030203" pitchFamily="66" charset="-78"/>
              </a:rPr>
              <a:t>commit.</a:t>
            </a:r>
          </a:p>
          <a:p>
            <a:endParaRPr lang="en-US" dirty="0" smtClean="0"/>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solidFill>
                  <a:srgbClr val="0000FF"/>
                </a:solidFill>
                <a:latin typeface="Courier New" panose="02070309020205020404" pitchFamily="49" charset="0"/>
                <a:cs typeface="Courier New" panose="02070309020205020404" pitchFamily="49" charset="0"/>
              </a:rPr>
              <a:t>git</a:t>
            </a:r>
            <a:r>
              <a:rPr lang="en-US" sz="1800" dirty="0" smtClean="0">
                <a:solidFill>
                  <a:srgbClr val="0000FF"/>
                </a:solidFill>
                <a:latin typeface="Courier New" panose="02070309020205020404" pitchFamily="49" charset="0"/>
                <a:cs typeface="Courier New" panose="02070309020205020404" pitchFamily="49" charset="0"/>
              </a:rPr>
              <a:t> add</a:t>
            </a:r>
            <a:r>
              <a:rPr lang="en-US" sz="1800" dirty="0" smtClean="0">
                <a:latin typeface="Courier New" panose="02070309020205020404" pitchFamily="49" charset="0"/>
                <a:cs typeface="Courier New" panose="02070309020205020404" pitchFamily="49" charset="0"/>
              </a:rPr>
              <a:t> &lt;file</a:t>
            </a:r>
            <a:r>
              <a:rPr lang="en-US" sz="1800" dirty="0">
                <a:latin typeface="Courier New" panose="02070309020205020404" pitchFamily="49" charset="0"/>
                <a:cs typeface="Courier New" panose="02070309020205020404" pitchFamily="49" charset="0"/>
              </a:rPr>
              <a:t>&gt; //Stage all changes in &lt;file&gt; for the next </a:t>
            </a:r>
            <a:r>
              <a:rPr lang="en-US" sz="1800" dirty="0" smtClean="0">
                <a:latin typeface="Courier New" panose="02070309020205020404" pitchFamily="49" charset="0"/>
                <a:cs typeface="Courier New" panose="02070309020205020404" pitchFamily="49" charset="0"/>
              </a:rPr>
              <a:t>commit</a:t>
            </a:r>
          </a:p>
          <a:p>
            <a:pPr marL="457200" lvl="1" indent="0">
              <a:buNone/>
            </a:pPr>
            <a:endParaRPr lang="en-US" sz="1800" dirty="0" smtClean="0">
              <a:latin typeface="Courier New" panose="02070309020205020404" pitchFamily="49" charset="0"/>
              <a:cs typeface="Courier New" panose="02070309020205020404" pitchFamily="49" charset="0"/>
            </a:endParaRPr>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solidFill>
                  <a:srgbClr val="0000FF"/>
                </a:solidFill>
                <a:latin typeface="Courier New" panose="02070309020205020404" pitchFamily="49" charset="0"/>
                <a:cs typeface="Courier New" panose="02070309020205020404" pitchFamily="49" charset="0"/>
              </a:rPr>
              <a:t>git</a:t>
            </a:r>
            <a:r>
              <a:rPr lang="en-US" sz="1800" dirty="0" smtClean="0">
                <a:solidFill>
                  <a:srgbClr val="0000FF"/>
                </a:solidFill>
                <a:latin typeface="Courier New" panose="02070309020205020404" pitchFamily="49" charset="0"/>
                <a:cs typeface="Courier New" panose="02070309020205020404" pitchFamily="49" charset="0"/>
              </a:rPr>
              <a:t> </a:t>
            </a:r>
            <a:r>
              <a:rPr lang="en-US" sz="1800" dirty="0">
                <a:solidFill>
                  <a:srgbClr val="0000FF"/>
                </a:solidFill>
                <a:latin typeface="Courier New" panose="02070309020205020404" pitchFamily="49" charset="0"/>
                <a:cs typeface="Courier New" panose="02070309020205020404" pitchFamily="49" charset="0"/>
              </a:rPr>
              <a:t>add</a:t>
            </a:r>
            <a:r>
              <a:rPr lang="en-US" sz="1800" dirty="0">
                <a:latin typeface="Courier New" panose="02070309020205020404" pitchFamily="49" charset="0"/>
                <a:cs typeface="Courier New" panose="02070309020205020404" pitchFamily="49" charset="0"/>
              </a:rPr>
              <a:t> &lt;directory&gt; //Stage all changes in &lt;directory&gt; for the next </a:t>
            </a:r>
            <a:r>
              <a:rPr lang="en-US" sz="1800" dirty="0" smtClean="0">
                <a:latin typeface="Courier New" panose="02070309020205020404" pitchFamily="49" charset="0"/>
                <a:cs typeface="Courier New" panose="02070309020205020404" pitchFamily="49" charset="0"/>
              </a:rPr>
              <a:t>commit</a:t>
            </a:r>
          </a:p>
          <a:p>
            <a:pPr marL="457200" lvl="1" indent="0">
              <a:buNone/>
            </a:pPr>
            <a:endParaRPr lang="en-US" dirty="0" smtClean="0"/>
          </a:p>
          <a:p>
            <a:r>
              <a:rPr lang="en-US" dirty="0" err="1" smtClean="0">
                <a:solidFill>
                  <a:srgbClr val="0000FF"/>
                </a:solidFill>
                <a:latin typeface="Arabic Typesetting" panose="03020402040406030203" pitchFamily="66" charset="-78"/>
                <a:cs typeface="Arabic Typesetting" panose="03020402040406030203" pitchFamily="66" charset="-78"/>
              </a:rPr>
              <a:t>git</a:t>
            </a:r>
            <a:r>
              <a:rPr lang="en-US" dirty="0" smtClean="0">
                <a:solidFill>
                  <a:srgbClr val="0000FF"/>
                </a:solidFill>
                <a:latin typeface="Arabic Typesetting" panose="03020402040406030203" pitchFamily="66" charset="-78"/>
                <a:cs typeface="Arabic Typesetting" panose="03020402040406030203" pitchFamily="66" charset="-78"/>
              </a:rPr>
              <a:t> commit</a:t>
            </a:r>
            <a:r>
              <a:rPr lang="en-US" dirty="0" smtClean="0">
                <a:latin typeface="Arabic Typesetting" panose="03020402040406030203" pitchFamily="66" charset="-78"/>
                <a:cs typeface="Arabic Typesetting" panose="03020402040406030203" pitchFamily="66" charset="-78"/>
              </a:rPr>
              <a:t>: </a:t>
            </a:r>
            <a:r>
              <a:rPr lang="en-US" dirty="0">
                <a:latin typeface="Arabic Typesetting" panose="03020402040406030203" pitchFamily="66" charset="-78"/>
                <a:cs typeface="Arabic Typesetting" panose="03020402040406030203" pitchFamily="66" charset="-78"/>
              </a:rPr>
              <a:t>commits the staged snapshot to the project history</a:t>
            </a:r>
            <a:r>
              <a:rPr lang="en-US" dirty="0" smtClean="0">
                <a:latin typeface="Arabic Typesetting" panose="03020402040406030203" pitchFamily="66" charset="-78"/>
                <a:cs typeface="Arabic Typesetting" panose="03020402040406030203" pitchFamily="66" charset="-78"/>
              </a:rPr>
              <a:t>.</a:t>
            </a:r>
          </a:p>
          <a:p>
            <a:endParaRPr lang="en-US" dirty="0" smtClean="0"/>
          </a:p>
          <a:p>
            <a:pPr marL="457200" lvl="1" indent="0">
              <a:buNone/>
            </a:pPr>
            <a:r>
              <a:rPr lang="en-US" dirty="0" smtClean="0"/>
              <a:t>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commit</a:t>
            </a:r>
          </a:p>
          <a:p>
            <a:pPr marL="457200" lvl="1" indent="0">
              <a:buNone/>
            </a:pP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commit –m “&lt;message&gt;”</a:t>
            </a:r>
          </a:p>
          <a:p>
            <a:pPr marL="457200" lvl="1" indent="0">
              <a:buNone/>
            </a:pPr>
            <a:r>
              <a:rPr lang="en-US" dirty="0"/>
              <a:t>	</a:t>
            </a:r>
            <a:endParaRPr lang="en-US" dirty="0" smtClean="0"/>
          </a:p>
          <a:p>
            <a:endParaRPr lang="en-US" dirty="0"/>
          </a:p>
        </p:txBody>
      </p:sp>
    </p:spTree>
    <p:extLst>
      <p:ext uri="{BB962C8B-B14F-4D97-AF65-F5344CB8AC3E}">
        <p14:creationId xmlns:p14="http://schemas.microsoft.com/office/powerpoint/2010/main" val="3680619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a:t>Saving changes </a:t>
            </a:r>
            <a:r>
              <a:rPr lang="en-US" dirty="0" smtClean="0"/>
              <a:t>(2)</a:t>
            </a:r>
            <a:endParaRPr lang="en-US" dirty="0"/>
          </a:p>
        </p:txBody>
      </p:sp>
      <p:sp>
        <p:nvSpPr>
          <p:cNvPr id="3" name="Content Placeholder 2"/>
          <p:cNvSpPr>
            <a:spLocks noGrp="1"/>
          </p:cNvSpPr>
          <p:nvPr>
            <p:ph idx="1"/>
          </p:nvPr>
        </p:nvSpPr>
        <p:spPr/>
        <p:txBody>
          <a:bodyPr/>
          <a:lstStyle/>
          <a:p>
            <a:r>
              <a:rPr lang="en-US" dirty="0" err="1">
                <a:solidFill>
                  <a:srgbClr val="0000FF"/>
                </a:solidFill>
                <a:latin typeface="Arabic Typesetting" panose="03020402040406030203" pitchFamily="66" charset="-78"/>
                <a:cs typeface="Arabic Typesetting" panose="03020402040406030203" pitchFamily="66" charset="-78"/>
              </a:rPr>
              <a:t>git</a:t>
            </a:r>
            <a:r>
              <a:rPr lang="en-US" dirty="0">
                <a:solidFill>
                  <a:srgbClr val="0000FF"/>
                </a:solidFill>
                <a:latin typeface="Arabic Typesetting" panose="03020402040406030203" pitchFamily="66" charset="-78"/>
                <a:cs typeface="Arabic Typesetting" panose="03020402040406030203" pitchFamily="66" charset="-78"/>
              </a:rPr>
              <a:t> </a:t>
            </a:r>
            <a:r>
              <a:rPr lang="en-US" dirty="0" smtClean="0">
                <a:solidFill>
                  <a:srgbClr val="0000FF"/>
                </a:solidFill>
                <a:latin typeface="Arabic Typesetting" panose="03020402040406030203" pitchFamily="66" charset="-78"/>
                <a:cs typeface="Arabic Typesetting" panose="03020402040406030203" pitchFamily="66" charset="-78"/>
              </a:rPr>
              <a:t>push</a:t>
            </a:r>
            <a:r>
              <a:rPr lang="en-US" dirty="0" smtClean="0">
                <a:latin typeface="Arabic Typesetting" panose="03020402040406030203" pitchFamily="66" charset="-78"/>
                <a:cs typeface="Arabic Typesetting" panose="03020402040406030203" pitchFamily="66" charset="-78"/>
              </a:rPr>
              <a:t>: </a:t>
            </a:r>
            <a:r>
              <a:rPr lang="en-US" dirty="0">
                <a:latin typeface="Arabic Typesetting" panose="03020402040406030203" pitchFamily="66" charset="-78"/>
                <a:cs typeface="Arabic Typesetting" panose="03020402040406030203" pitchFamily="66" charset="-78"/>
              </a:rPr>
              <a:t>push your local </a:t>
            </a:r>
            <a:r>
              <a:rPr lang="en-US" dirty="0" smtClean="0">
                <a:latin typeface="Arabic Typesetting" panose="03020402040406030203" pitchFamily="66" charset="-78"/>
                <a:cs typeface="Arabic Typesetting" panose="03020402040406030203" pitchFamily="66" charset="-78"/>
              </a:rPr>
              <a:t>source code </a:t>
            </a:r>
            <a:r>
              <a:rPr lang="en-US" dirty="0">
                <a:latin typeface="Arabic Typesetting" panose="03020402040406030203" pitchFamily="66" charset="-78"/>
                <a:cs typeface="Arabic Typesetting" panose="03020402040406030203" pitchFamily="66" charset="-78"/>
              </a:rPr>
              <a:t>to a remote repository</a:t>
            </a:r>
            <a:r>
              <a:rPr lang="en-US" dirty="0" smtClean="0">
                <a:latin typeface="Arabic Typesetting" panose="03020402040406030203" pitchFamily="66" charset="-78"/>
                <a:cs typeface="Arabic Typesetting" panose="03020402040406030203" pitchFamily="66" charset="-78"/>
              </a:rPr>
              <a:t>.</a:t>
            </a:r>
          </a:p>
          <a:p>
            <a:endParaRPr lang="en-US" dirty="0"/>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smtClean="0">
                <a:solidFill>
                  <a:srgbClr val="0000FF"/>
                </a:solidFill>
                <a:latin typeface="Courier New" panose="02070309020205020404" pitchFamily="49" charset="0"/>
                <a:cs typeface="Courier New" panose="02070309020205020404" pitchFamily="49" charset="0"/>
              </a:rPr>
              <a:t>git</a:t>
            </a:r>
            <a:r>
              <a:rPr lang="en-US" sz="2000" dirty="0" smtClean="0">
                <a:solidFill>
                  <a:srgbClr val="0000FF"/>
                </a:solidFill>
                <a:latin typeface="Courier New" panose="02070309020205020404" pitchFamily="49" charset="0"/>
                <a:cs typeface="Courier New" panose="02070309020205020404" pitchFamily="49" charset="0"/>
              </a:rPr>
              <a:t> </a:t>
            </a:r>
            <a:r>
              <a:rPr lang="en-US" sz="2000" dirty="0">
                <a:solidFill>
                  <a:srgbClr val="0000FF"/>
                </a:solidFill>
                <a:latin typeface="Courier New" panose="02070309020205020404" pitchFamily="49" charset="0"/>
                <a:cs typeface="Courier New" panose="02070309020205020404" pitchFamily="49" charset="0"/>
              </a:rPr>
              <a:t>push</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&lt;</a:t>
            </a:r>
            <a:r>
              <a:rPr lang="en-US" sz="2000" dirty="0" err="1" smtClean="0">
                <a:latin typeface="Courier New" panose="02070309020205020404" pitchFamily="49" charset="0"/>
                <a:cs typeface="Courier New" panose="02070309020205020404" pitchFamily="49" charset="0"/>
              </a:rPr>
              <a:t>remotename</a:t>
            </a:r>
            <a:r>
              <a:rPr lang="en-US" sz="2000" dirty="0" smtClean="0">
                <a:latin typeface="Courier New" panose="02070309020205020404" pitchFamily="49" charset="0"/>
                <a:cs typeface="Courier New" panose="02070309020205020404" pitchFamily="49" charset="0"/>
              </a:rPr>
              <a:t>&gt; &lt;</a:t>
            </a:r>
            <a:r>
              <a:rPr lang="en-US" sz="2000" dirty="0" err="1" smtClean="0">
                <a:latin typeface="Courier New" panose="02070309020205020404" pitchFamily="49" charset="0"/>
                <a:cs typeface="Courier New" panose="02070309020205020404" pitchFamily="49" charset="0"/>
              </a:rPr>
              <a:t>branchname</a:t>
            </a:r>
            <a:r>
              <a:rPr lang="en-US" sz="2000" dirty="0" smtClean="0">
                <a:latin typeface="Courier New" panose="02070309020205020404" pitchFamily="49" charset="0"/>
                <a:cs typeface="Courier New" panose="02070309020205020404" pitchFamily="49" charset="0"/>
              </a:rPr>
              <a:t>&gt;</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smtClean="0">
                <a:solidFill>
                  <a:srgbClr val="0000FF"/>
                </a:solidFill>
                <a:latin typeface="Courier New" panose="02070309020205020404" pitchFamily="49" charset="0"/>
                <a:cs typeface="Courier New" panose="02070309020205020404" pitchFamily="49" charset="0"/>
              </a:rPr>
              <a:t>git</a:t>
            </a:r>
            <a:r>
              <a:rPr lang="en-US" sz="2000" dirty="0" smtClean="0">
                <a:solidFill>
                  <a:srgbClr val="0000FF"/>
                </a:solidFill>
                <a:latin typeface="Courier New" panose="02070309020205020404" pitchFamily="49" charset="0"/>
                <a:cs typeface="Courier New" panose="02070309020205020404" pitchFamily="49" charset="0"/>
              </a:rPr>
              <a:t> </a:t>
            </a:r>
            <a:r>
              <a:rPr lang="en-US" sz="2000" dirty="0">
                <a:solidFill>
                  <a:srgbClr val="0000FF"/>
                </a:solidFill>
                <a:latin typeface="Courier New" panose="02070309020205020404" pitchFamily="49" charset="0"/>
                <a:cs typeface="Courier New" panose="02070309020205020404" pitchFamily="49" charset="0"/>
              </a:rPr>
              <a:t>push</a:t>
            </a:r>
            <a:r>
              <a:rPr lang="en-US" sz="2000" dirty="0">
                <a:latin typeface="Courier New" panose="02070309020205020404" pitchFamily="49" charset="0"/>
                <a:cs typeface="Courier New" panose="02070309020205020404" pitchFamily="49" charset="0"/>
              </a:rPr>
              <a:t> origin master</a:t>
            </a:r>
          </a:p>
          <a:p>
            <a:pPr marL="0" indent="0">
              <a:buNone/>
            </a:pPr>
            <a:endParaRPr lang="en-US" dirty="0"/>
          </a:p>
        </p:txBody>
      </p:sp>
    </p:spTree>
    <p:extLst>
      <p:ext uri="{BB962C8B-B14F-4D97-AF65-F5344CB8AC3E}">
        <p14:creationId xmlns:p14="http://schemas.microsoft.com/office/powerpoint/2010/main" val="1645873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Undoing changes</a:t>
            </a:r>
            <a:endParaRPr lang="en-US" dirty="0"/>
          </a:p>
        </p:txBody>
      </p:sp>
      <p:sp>
        <p:nvSpPr>
          <p:cNvPr id="3" name="Content Placeholder 2"/>
          <p:cNvSpPr>
            <a:spLocks noGrp="1"/>
          </p:cNvSpPr>
          <p:nvPr>
            <p:ph idx="1"/>
          </p:nvPr>
        </p:nvSpPr>
        <p:spPr/>
        <p:txBody>
          <a:bodyPr>
            <a:normAutofit/>
          </a:bodyPr>
          <a:lstStyle/>
          <a:p>
            <a:r>
              <a:rPr lang="en-US" dirty="0" err="1">
                <a:solidFill>
                  <a:srgbClr val="0000FF"/>
                </a:solidFill>
                <a:latin typeface="Arabic Typesetting" panose="03020402040406030203" pitchFamily="66" charset="-78"/>
                <a:cs typeface="Arabic Typesetting" panose="03020402040406030203" pitchFamily="66" charset="-78"/>
              </a:rPr>
              <a:t>git</a:t>
            </a:r>
            <a:r>
              <a:rPr lang="en-US" dirty="0">
                <a:solidFill>
                  <a:srgbClr val="0000FF"/>
                </a:solidFill>
                <a:latin typeface="Arabic Typesetting" panose="03020402040406030203" pitchFamily="66" charset="-78"/>
                <a:cs typeface="Arabic Typesetting" panose="03020402040406030203" pitchFamily="66" charset="-78"/>
              </a:rPr>
              <a:t> </a:t>
            </a:r>
            <a:r>
              <a:rPr lang="en-US" dirty="0" smtClean="0">
                <a:solidFill>
                  <a:srgbClr val="0000FF"/>
                </a:solidFill>
                <a:latin typeface="Arabic Typesetting" panose="03020402040406030203" pitchFamily="66" charset="-78"/>
                <a:cs typeface="Arabic Typesetting" panose="03020402040406030203" pitchFamily="66" charset="-78"/>
              </a:rPr>
              <a:t>checkout</a:t>
            </a:r>
            <a:r>
              <a:rPr lang="en-US" dirty="0" smtClean="0">
                <a:latin typeface="Arabic Typesetting" panose="03020402040406030203" pitchFamily="66" charset="-78"/>
                <a:cs typeface="Arabic Typesetting" panose="03020402040406030203" pitchFamily="66" charset="-78"/>
              </a:rPr>
              <a:t>: checkout a branch or paths to the working directory.</a:t>
            </a:r>
          </a:p>
          <a:p>
            <a:endParaRPr lang="en-US" dirty="0" smtClean="0"/>
          </a:p>
          <a:p>
            <a:pPr marL="457200" lvl="1" indent="0">
              <a:buNone/>
            </a:pPr>
            <a:r>
              <a:rPr lang="en-US" dirty="0" smtClean="0"/>
              <a:t>	</a:t>
            </a:r>
            <a:r>
              <a:rPr lang="en-US" sz="1700" dirty="0" err="1" smtClean="0">
                <a:solidFill>
                  <a:srgbClr val="0000FF"/>
                </a:solidFill>
                <a:latin typeface="Courier New" panose="02070309020205020404" pitchFamily="49" charset="0"/>
                <a:cs typeface="Courier New" panose="02070309020205020404" pitchFamily="49" charset="0"/>
              </a:rPr>
              <a:t>git</a:t>
            </a:r>
            <a:r>
              <a:rPr lang="en-US" sz="1700" dirty="0" smtClean="0">
                <a:solidFill>
                  <a:srgbClr val="0000FF"/>
                </a:solidFill>
                <a:latin typeface="Courier New" panose="02070309020205020404" pitchFamily="49" charset="0"/>
                <a:cs typeface="Courier New" panose="02070309020205020404" pitchFamily="49" charset="0"/>
              </a:rPr>
              <a:t> </a:t>
            </a:r>
            <a:r>
              <a:rPr lang="en-US" sz="1700" dirty="0">
                <a:solidFill>
                  <a:srgbClr val="0000FF"/>
                </a:solidFill>
                <a:latin typeface="Courier New" panose="02070309020205020404" pitchFamily="49" charset="0"/>
                <a:cs typeface="Courier New" panose="02070309020205020404" pitchFamily="49" charset="0"/>
              </a:rPr>
              <a:t>checkout</a:t>
            </a:r>
            <a:r>
              <a:rPr lang="en-US" sz="1700" dirty="0">
                <a:latin typeface="Courier New" panose="02070309020205020404" pitchFamily="49" charset="0"/>
                <a:cs typeface="Courier New" panose="02070309020205020404" pitchFamily="49" charset="0"/>
              </a:rPr>
              <a:t> </a:t>
            </a:r>
            <a:r>
              <a:rPr lang="en-US" sz="1700" dirty="0" smtClean="0">
                <a:latin typeface="Courier New" panose="02070309020205020404" pitchFamily="49" charset="0"/>
                <a:cs typeface="Courier New" panose="02070309020205020404" pitchFamily="49" charset="0"/>
              </a:rPr>
              <a:t>&lt;</a:t>
            </a:r>
            <a:r>
              <a:rPr lang="en-US" sz="1700" dirty="0" err="1" smtClean="0">
                <a:latin typeface="Courier New" panose="02070309020205020404" pitchFamily="49" charset="0"/>
                <a:cs typeface="Courier New" panose="02070309020205020404" pitchFamily="49" charset="0"/>
              </a:rPr>
              <a:t>branchname</a:t>
            </a:r>
            <a:r>
              <a:rPr lang="en-US" sz="1700" dirty="0" smtClean="0">
                <a:latin typeface="Courier New" panose="02070309020205020404" pitchFamily="49" charset="0"/>
                <a:cs typeface="Courier New" panose="02070309020205020404" pitchFamily="49" charset="0"/>
              </a:rPr>
              <a:t>&gt; //</a:t>
            </a:r>
            <a:r>
              <a:rPr lang="en-US" sz="1700" dirty="0">
                <a:latin typeface="Courier New" panose="02070309020205020404" pitchFamily="49" charset="0"/>
                <a:cs typeface="Courier New" panose="02070309020205020404" pitchFamily="49" charset="0"/>
              </a:rPr>
              <a:t>Return to the </a:t>
            </a:r>
            <a:r>
              <a:rPr lang="en-US" sz="1700" dirty="0" smtClean="0">
                <a:latin typeface="Courier New" panose="02070309020205020404" pitchFamily="49" charset="0"/>
                <a:cs typeface="Courier New" panose="02070309020205020404" pitchFamily="49" charset="0"/>
              </a:rPr>
              <a:t>branch</a:t>
            </a:r>
            <a:endParaRPr lang="en-US" sz="1700" dirty="0">
              <a:latin typeface="Courier New" panose="02070309020205020404" pitchFamily="49" charset="0"/>
              <a:cs typeface="Courier New" panose="02070309020205020404" pitchFamily="49" charset="0"/>
            </a:endParaRPr>
          </a:p>
          <a:p>
            <a:pPr marL="457200" lvl="1" indent="0">
              <a:buNone/>
            </a:pPr>
            <a:endParaRPr lang="en-US" sz="1700" dirty="0">
              <a:latin typeface="Courier New" panose="02070309020205020404" pitchFamily="49" charset="0"/>
              <a:cs typeface="Courier New" panose="02070309020205020404" pitchFamily="49" charset="0"/>
            </a:endParaRPr>
          </a:p>
          <a:p>
            <a:pPr marL="457200" lvl="1" indent="0">
              <a:buNone/>
            </a:pPr>
            <a:r>
              <a:rPr lang="en-US" sz="1700" dirty="0" smtClean="0">
                <a:latin typeface="Courier New" panose="02070309020205020404" pitchFamily="49" charset="0"/>
                <a:cs typeface="Courier New" panose="02070309020205020404" pitchFamily="49" charset="0"/>
              </a:rPr>
              <a:t>	</a:t>
            </a:r>
            <a:r>
              <a:rPr lang="en-US" sz="1700" dirty="0" err="1" smtClean="0">
                <a:solidFill>
                  <a:srgbClr val="0000FF"/>
                </a:solidFill>
                <a:latin typeface="Courier New" panose="02070309020205020404" pitchFamily="49" charset="0"/>
                <a:cs typeface="Courier New" panose="02070309020205020404" pitchFamily="49" charset="0"/>
              </a:rPr>
              <a:t>git</a:t>
            </a:r>
            <a:r>
              <a:rPr lang="en-US" sz="1700" dirty="0" smtClean="0">
                <a:solidFill>
                  <a:srgbClr val="0000FF"/>
                </a:solidFill>
                <a:latin typeface="Courier New" panose="02070309020205020404" pitchFamily="49" charset="0"/>
                <a:cs typeface="Courier New" panose="02070309020205020404" pitchFamily="49" charset="0"/>
              </a:rPr>
              <a:t> </a:t>
            </a:r>
            <a:r>
              <a:rPr lang="en-US" sz="1700" dirty="0">
                <a:solidFill>
                  <a:srgbClr val="0000FF"/>
                </a:solidFill>
                <a:latin typeface="Courier New" panose="02070309020205020404" pitchFamily="49" charset="0"/>
                <a:cs typeface="Courier New" panose="02070309020205020404" pitchFamily="49" charset="0"/>
              </a:rPr>
              <a:t>checkout</a:t>
            </a:r>
            <a:r>
              <a:rPr lang="en-US" sz="1700" dirty="0">
                <a:latin typeface="Courier New" panose="02070309020205020404" pitchFamily="49" charset="0"/>
                <a:cs typeface="Courier New" panose="02070309020205020404" pitchFamily="49" charset="0"/>
              </a:rPr>
              <a:t> &lt;commit&gt; &lt;file</a:t>
            </a:r>
            <a:r>
              <a:rPr lang="en-US" sz="1700" dirty="0" smtClean="0">
                <a:latin typeface="Courier New" panose="02070309020205020404" pitchFamily="49" charset="0"/>
                <a:cs typeface="Courier New" panose="02070309020205020404" pitchFamily="49" charset="0"/>
              </a:rPr>
              <a:t>&gt; //</a:t>
            </a:r>
            <a:r>
              <a:rPr lang="en-US" sz="1700" dirty="0">
                <a:latin typeface="Courier New" panose="02070309020205020404" pitchFamily="49" charset="0"/>
                <a:cs typeface="Courier New" panose="02070309020205020404" pitchFamily="49" charset="0"/>
              </a:rPr>
              <a:t>Check out a previous version of a </a:t>
            </a:r>
            <a:r>
              <a:rPr lang="en-US" sz="1700" dirty="0" smtClean="0">
                <a:latin typeface="Courier New" panose="02070309020205020404" pitchFamily="49" charset="0"/>
                <a:cs typeface="Courier New" panose="02070309020205020404" pitchFamily="49" charset="0"/>
              </a:rPr>
              <a:t>file</a:t>
            </a:r>
          </a:p>
          <a:p>
            <a:pPr marL="457200" lvl="1" indent="0">
              <a:buNone/>
            </a:pPr>
            <a:endParaRPr lang="en-US" sz="1700" dirty="0">
              <a:latin typeface="Courier New" panose="02070309020205020404" pitchFamily="49" charset="0"/>
              <a:cs typeface="Courier New" panose="02070309020205020404" pitchFamily="49" charset="0"/>
            </a:endParaRPr>
          </a:p>
          <a:p>
            <a:pPr marL="457200" lvl="1" indent="0">
              <a:buNone/>
            </a:pPr>
            <a:r>
              <a:rPr lang="en-US" sz="1700" dirty="0" smtClean="0">
                <a:latin typeface="Courier New" panose="02070309020205020404" pitchFamily="49" charset="0"/>
                <a:cs typeface="Courier New" panose="02070309020205020404" pitchFamily="49" charset="0"/>
              </a:rPr>
              <a:t>	</a:t>
            </a:r>
            <a:r>
              <a:rPr lang="en-US" sz="1700" dirty="0" err="1" smtClean="0">
                <a:solidFill>
                  <a:srgbClr val="0000FF"/>
                </a:solidFill>
                <a:latin typeface="Courier New" panose="02070309020205020404" pitchFamily="49" charset="0"/>
                <a:cs typeface="Courier New" panose="02070309020205020404" pitchFamily="49" charset="0"/>
              </a:rPr>
              <a:t>git</a:t>
            </a:r>
            <a:r>
              <a:rPr lang="en-US" sz="1700" dirty="0" smtClean="0">
                <a:solidFill>
                  <a:srgbClr val="0000FF"/>
                </a:solidFill>
                <a:latin typeface="Courier New" panose="02070309020205020404" pitchFamily="49" charset="0"/>
                <a:cs typeface="Courier New" panose="02070309020205020404" pitchFamily="49" charset="0"/>
              </a:rPr>
              <a:t> checkout</a:t>
            </a:r>
            <a:r>
              <a:rPr lang="en-US" sz="1700" dirty="0" smtClean="0">
                <a:latin typeface="Courier New" panose="02070309020205020404" pitchFamily="49" charset="0"/>
                <a:cs typeface="Courier New" panose="02070309020205020404" pitchFamily="49" charset="0"/>
              </a:rPr>
              <a:t> &lt;commit&gt; //</a:t>
            </a:r>
            <a:r>
              <a:rPr lang="en-US" sz="1700" dirty="0">
                <a:latin typeface="Courier New" panose="02070309020205020404" pitchFamily="49" charset="0"/>
                <a:cs typeface="Courier New" panose="02070309020205020404" pitchFamily="49" charset="0"/>
              </a:rPr>
              <a:t>Update all files in the working directory to match the specified commit</a:t>
            </a:r>
          </a:p>
          <a:p>
            <a:endParaRPr lang="en-US" dirty="0"/>
          </a:p>
        </p:txBody>
      </p:sp>
    </p:spTree>
    <p:extLst>
      <p:ext uri="{BB962C8B-B14F-4D97-AF65-F5344CB8AC3E}">
        <p14:creationId xmlns:p14="http://schemas.microsoft.com/office/powerpoint/2010/main" val="14298500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Others</a:t>
            </a:r>
            <a:endParaRPr lang="en-US" dirty="0"/>
          </a:p>
        </p:txBody>
      </p:sp>
      <p:sp>
        <p:nvSpPr>
          <p:cNvPr id="3" name="Content Placeholder 2"/>
          <p:cNvSpPr>
            <a:spLocks noGrp="1"/>
          </p:cNvSpPr>
          <p:nvPr>
            <p:ph idx="1"/>
          </p:nvPr>
        </p:nvSpPr>
        <p:spPr/>
        <p:txBody>
          <a:bodyPr>
            <a:normAutofit/>
          </a:bodyPr>
          <a:lstStyle/>
          <a:p>
            <a:r>
              <a:rPr lang="en-US" dirty="0" err="1">
                <a:solidFill>
                  <a:srgbClr val="0000FF"/>
                </a:solidFill>
                <a:latin typeface="Arabic Typesetting" panose="03020402040406030203" pitchFamily="66" charset="-78"/>
                <a:cs typeface="Arabic Typesetting" panose="03020402040406030203" pitchFamily="66" charset="-78"/>
              </a:rPr>
              <a:t>git</a:t>
            </a:r>
            <a:r>
              <a:rPr lang="en-US" dirty="0">
                <a:solidFill>
                  <a:srgbClr val="0000FF"/>
                </a:solidFill>
                <a:latin typeface="Arabic Typesetting" panose="03020402040406030203" pitchFamily="66" charset="-78"/>
                <a:cs typeface="Arabic Typesetting" panose="03020402040406030203" pitchFamily="66" charset="-78"/>
              </a:rPr>
              <a:t> </a:t>
            </a:r>
            <a:r>
              <a:rPr lang="en-US" dirty="0" smtClean="0">
                <a:solidFill>
                  <a:srgbClr val="0000FF"/>
                </a:solidFill>
                <a:latin typeface="Arabic Typesetting" panose="03020402040406030203" pitchFamily="66" charset="-78"/>
                <a:cs typeface="Arabic Typesetting" panose="03020402040406030203" pitchFamily="66" charset="-78"/>
              </a:rPr>
              <a:t>status</a:t>
            </a:r>
            <a:r>
              <a:rPr lang="en-US" dirty="0" smtClean="0">
                <a:latin typeface="Arabic Typesetting" panose="03020402040406030203" pitchFamily="66" charset="-78"/>
                <a:cs typeface="Arabic Typesetting" panose="03020402040406030203" pitchFamily="66" charset="-78"/>
              </a:rPr>
              <a:t>: displays </a:t>
            </a:r>
            <a:r>
              <a:rPr lang="en-US" dirty="0">
                <a:latin typeface="Arabic Typesetting" panose="03020402040406030203" pitchFamily="66" charset="-78"/>
                <a:cs typeface="Arabic Typesetting" panose="03020402040406030203" pitchFamily="66" charset="-78"/>
              </a:rPr>
              <a:t>paths that have differences between the index file and the current HEAD commit, paths that have differences between the working tree and the index file, and paths in the working tree that are not tracked by </a:t>
            </a:r>
            <a:r>
              <a:rPr lang="en-US" dirty="0" err="1">
                <a:latin typeface="Arabic Typesetting" panose="03020402040406030203" pitchFamily="66" charset="-78"/>
                <a:cs typeface="Arabic Typesetting" panose="03020402040406030203" pitchFamily="66" charset="-78"/>
              </a:rPr>
              <a:t>Git</a:t>
            </a:r>
            <a:endParaRPr lang="en-US" dirty="0" smtClean="0">
              <a:latin typeface="Arabic Typesetting" panose="03020402040406030203" pitchFamily="66" charset="-78"/>
              <a:cs typeface="Arabic Typesetting" panose="03020402040406030203" pitchFamily="66" charset="-78"/>
            </a:endParaRPr>
          </a:p>
          <a:p>
            <a:endParaRPr lang="en-US" dirty="0" smtClean="0"/>
          </a:p>
          <a:p>
            <a:r>
              <a:rPr lang="en-US" dirty="0" err="1">
                <a:solidFill>
                  <a:srgbClr val="0000FF"/>
                </a:solidFill>
                <a:latin typeface="Arabic Typesetting" panose="03020402040406030203" pitchFamily="66" charset="-78"/>
                <a:cs typeface="Arabic Typesetting" panose="03020402040406030203" pitchFamily="66" charset="-78"/>
              </a:rPr>
              <a:t>git</a:t>
            </a:r>
            <a:r>
              <a:rPr lang="en-US" dirty="0">
                <a:solidFill>
                  <a:srgbClr val="0000FF"/>
                </a:solidFill>
                <a:latin typeface="Arabic Typesetting" panose="03020402040406030203" pitchFamily="66" charset="-78"/>
                <a:cs typeface="Arabic Typesetting" panose="03020402040406030203" pitchFamily="66" charset="-78"/>
              </a:rPr>
              <a:t> </a:t>
            </a:r>
            <a:r>
              <a:rPr lang="en-US" dirty="0" smtClean="0">
                <a:solidFill>
                  <a:srgbClr val="0000FF"/>
                </a:solidFill>
                <a:latin typeface="Arabic Typesetting" panose="03020402040406030203" pitchFamily="66" charset="-78"/>
                <a:cs typeface="Arabic Typesetting" panose="03020402040406030203" pitchFamily="66" charset="-78"/>
              </a:rPr>
              <a:t>log</a:t>
            </a:r>
            <a:r>
              <a:rPr lang="en-US" dirty="0" smtClean="0">
                <a:latin typeface="Arabic Typesetting" panose="03020402040406030203" pitchFamily="66" charset="-78"/>
                <a:cs typeface="Arabic Typesetting" panose="03020402040406030203" pitchFamily="66" charset="-78"/>
              </a:rPr>
              <a:t>: </a:t>
            </a:r>
            <a:r>
              <a:rPr lang="en-US" dirty="0">
                <a:latin typeface="Arabic Typesetting" panose="03020402040406030203" pitchFamily="66" charset="-78"/>
                <a:cs typeface="Arabic Typesetting" panose="03020402040406030203" pitchFamily="66" charset="-78"/>
              </a:rPr>
              <a:t>Shows the commit </a:t>
            </a:r>
            <a:r>
              <a:rPr lang="en-US" dirty="0" smtClean="0">
                <a:latin typeface="Arabic Typesetting" panose="03020402040406030203" pitchFamily="66" charset="-78"/>
                <a:cs typeface="Arabic Typesetting" panose="03020402040406030203" pitchFamily="66" charset="-78"/>
              </a:rPr>
              <a:t>logs.</a:t>
            </a:r>
          </a:p>
          <a:p>
            <a:endParaRPr lang="en-US" dirty="0">
              <a:latin typeface="Arabic Typesetting" panose="03020402040406030203" pitchFamily="66" charset="-78"/>
              <a:cs typeface="Arabic Typesetting" panose="03020402040406030203" pitchFamily="66" charset="-78"/>
            </a:endParaRPr>
          </a:p>
          <a:p>
            <a:r>
              <a:rPr lang="en-US" dirty="0" err="1">
                <a:solidFill>
                  <a:srgbClr val="0000FF"/>
                </a:solidFill>
                <a:latin typeface="Arabic Typesetting" panose="03020402040406030203" pitchFamily="66" charset="-78"/>
                <a:cs typeface="Arabic Typesetting" panose="03020402040406030203" pitchFamily="66" charset="-78"/>
              </a:rPr>
              <a:t>git</a:t>
            </a:r>
            <a:r>
              <a:rPr lang="en-US" dirty="0">
                <a:solidFill>
                  <a:srgbClr val="0000FF"/>
                </a:solidFill>
                <a:latin typeface="Arabic Typesetting" panose="03020402040406030203" pitchFamily="66" charset="-78"/>
                <a:cs typeface="Arabic Typesetting" panose="03020402040406030203" pitchFamily="66" charset="-78"/>
              </a:rPr>
              <a:t> </a:t>
            </a:r>
            <a:r>
              <a:rPr lang="en-US" dirty="0" smtClean="0">
                <a:solidFill>
                  <a:srgbClr val="0000FF"/>
                </a:solidFill>
                <a:latin typeface="Arabic Typesetting" panose="03020402040406030203" pitchFamily="66" charset="-78"/>
                <a:cs typeface="Arabic Typesetting" panose="03020402040406030203" pitchFamily="66" charset="-78"/>
              </a:rPr>
              <a:t>branch -a</a:t>
            </a:r>
            <a:r>
              <a:rPr lang="en-US" dirty="0" smtClean="0">
                <a:latin typeface="Arabic Typesetting" panose="03020402040406030203" pitchFamily="66" charset="-78"/>
                <a:cs typeface="Arabic Typesetting" panose="03020402040406030203" pitchFamily="66" charset="-78"/>
              </a:rPr>
              <a:t>: </a:t>
            </a:r>
            <a:r>
              <a:rPr lang="en-US" dirty="0">
                <a:latin typeface="Arabic Typesetting" panose="03020402040406030203" pitchFamily="66" charset="-78"/>
                <a:cs typeface="Arabic Typesetting" panose="03020402040406030203" pitchFamily="66" charset="-78"/>
              </a:rPr>
              <a:t>shows </a:t>
            </a:r>
            <a:r>
              <a:rPr lang="en-US" dirty="0" smtClean="0">
                <a:latin typeface="Arabic Typesetting" panose="03020402040406030203" pitchFamily="66" charset="-78"/>
                <a:cs typeface="Arabic Typesetting" panose="03020402040406030203" pitchFamily="66" charset="-78"/>
              </a:rPr>
              <a:t>all (both </a:t>
            </a:r>
            <a:r>
              <a:rPr lang="en-US" dirty="0">
                <a:latin typeface="Arabic Typesetting" panose="03020402040406030203" pitchFamily="66" charset="-78"/>
                <a:cs typeface="Arabic Typesetting" panose="03020402040406030203" pitchFamily="66" charset="-78"/>
              </a:rPr>
              <a:t>local and </a:t>
            </a:r>
            <a:r>
              <a:rPr lang="en-US" dirty="0" smtClean="0">
                <a:latin typeface="Arabic Typesetting" panose="03020402040406030203" pitchFamily="66" charset="-78"/>
                <a:cs typeface="Arabic Typesetting" panose="03020402040406030203" pitchFamily="66" charset="-78"/>
              </a:rPr>
              <a:t>remote) branches.</a:t>
            </a:r>
            <a:endParaRPr lang="en-US" dirty="0">
              <a:latin typeface="Arabic Typesetting" panose="03020402040406030203" pitchFamily="66" charset="-78"/>
              <a:cs typeface="Arabic Typesetting" panose="03020402040406030203" pitchFamily="66" charset="-78"/>
            </a:endParaRPr>
          </a:p>
          <a:p>
            <a:endParaRPr lang="en-US"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646598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(2)</a:t>
            </a:r>
            <a:endParaRPr lang="en-US" dirty="0"/>
          </a:p>
        </p:txBody>
      </p:sp>
      <p:sp>
        <p:nvSpPr>
          <p:cNvPr id="3" name="Content Placeholder 2"/>
          <p:cNvSpPr>
            <a:spLocks noGrp="1"/>
          </p:cNvSpPr>
          <p:nvPr>
            <p:ph idx="1"/>
          </p:nvPr>
        </p:nvSpPr>
        <p:spPr>
          <a:xfrm>
            <a:off x="609600" y="677333"/>
            <a:ext cx="10972800" cy="5724107"/>
          </a:xfrm>
        </p:spPr>
        <p:txBody>
          <a:bodyPr>
            <a:normAutofit/>
          </a:bodyPr>
          <a:lstStyle/>
          <a:p>
            <a:pPr marL="571500" indent="-571500">
              <a:buAutoNum type="romanUcPeriod" startAt="2"/>
            </a:pPr>
            <a:r>
              <a:rPr lang="en-US" sz="2900" dirty="0" err="1" smtClean="0">
                <a:latin typeface="Arabic Typesetting" panose="03020402040406030203" pitchFamily="66" charset="-78"/>
                <a:cs typeface="Arabic Typesetting" panose="03020402040406030203" pitchFamily="66" charset="-78"/>
              </a:rPr>
              <a:t>Git</a:t>
            </a:r>
            <a:endParaRPr lang="en-US" sz="2900" dirty="0" smtClean="0">
              <a:latin typeface="Arabic Typesetting" panose="03020402040406030203" pitchFamily="66" charset="-78"/>
              <a:cs typeface="Arabic Typesetting" panose="03020402040406030203" pitchFamily="66" charset="-78"/>
            </a:endParaRPr>
          </a:p>
          <a:p>
            <a:pPr marL="914400" lvl="1" indent="-514350">
              <a:buAutoNum type="arabicPeriod"/>
            </a:pPr>
            <a:r>
              <a:rPr lang="en-US" sz="2900" dirty="0" smtClean="0">
                <a:latin typeface="Arabic Typesetting" panose="03020402040406030203" pitchFamily="66" charset="-78"/>
                <a:cs typeface="Arabic Typesetting" panose="03020402040406030203" pitchFamily="66" charset="-78"/>
              </a:rPr>
              <a:t>What is </a:t>
            </a:r>
            <a:r>
              <a:rPr lang="en-US" sz="2900" dirty="0" err="1" smtClean="0">
                <a:latin typeface="Arabic Typesetting" panose="03020402040406030203" pitchFamily="66" charset="-78"/>
                <a:cs typeface="Arabic Typesetting" panose="03020402040406030203" pitchFamily="66" charset="-78"/>
              </a:rPr>
              <a:t>Git</a:t>
            </a:r>
            <a:r>
              <a:rPr lang="en-US" sz="2900" dirty="0" smtClean="0">
                <a:latin typeface="Arabic Typesetting" panose="03020402040406030203" pitchFamily="66" charset="-78"/>
                <a:cs typeface="Arabic Typesetting" panose="03020402040406030203" pitchFamily="66" charset="-78"/>
              </a:rPr>
              <a:t>?</a:t>
            </a:r>
          </a:p>
          <a:p>
            <a:pPr marL="914400" lvl="1" indent="-514350">
              <a:buAutoNum type="arabicPeriod"/>
            </a:pPr>
            <a:r>
              <a:rPr lang="en-US" sz="2900" dirty="0" smtClean="0">
                <a:latin typeface="Arabic Typesetting" panose="03020402040406030203" pitchFamily="66" charset="-78"/>
                <a:cs typeface="Arabic Typesetting" panose="03020402040406030203" pitchFamily="66" charset="-78"/>
              </a:rPr>
              <a:t>Setting up a repository</a:t>
            </a:r>
          </a:p>
          <a:p>
            <a:pPr marL="914400" lvl="1" indent="-514350">
              <a:buAutoNum type="arabicPeriod"/>
            </a:pPr>
            <a:r>
              <a:rPr lang="en-US" sz="2900" dirty="0" smtClean="0">
                <a:latin typeface="Arabic Typesetting" panose="03020402040406030203" pitchFamily="66" charset="-78"/>
                <a:cs typeface="Arabic Typesetting" panose="03020402040406030203" pitchFamily="66" charset="-78"/>
              </a:rPr>
              <a:t>Adding a remote repository</a:t>
            </a:r>
          </a:p>
          <a:p>
            <a:pPr marL="914400" lvl="1" indent="-514350">
              <a:buAutoNum type="arabicPeriod"/>
            </a:pPr>
            <a:r>
              <a:rPr lang="en-US" sz="2900" dirty="0" smtClean="0">
                <a:latin typeface="Arabic Typesetting" panose="03020402040406030203" pitchFamily="66" charset="-78"/>
                <a:cs typeface="Arabic Typesetting" panose="03020402040406030203" pitchFamily="66" charset="-78"/>
              </a:rPr>
              <a:t>Fetching a remote</a:t>
            </a:r>
          </a:p>
          <a:p>
            <a:pPr marL="914400" lvl="1" indent="-514350">
              <a:buAutoNum type="arabicPeriod"/>
            </a:pPr>
            <a:r>
              <a:rPr lang="en-US" sz="2900" dirty="0" smtClean="0">
                <a:latin typeface="Arabic Typesetting" panose="03020402040406030203" pitchFamily="66" charset="-78"/>
                <a:cs typeface="Arabic Typesetting" panose="03020402040406030203" pitchFamily="66" charset="-78"/>
              </a:rPr>
              <a:t>Saving changes</a:t>
            </a:r>
          </a:p>
          <a:p>
            <a:pPr marL="914400" lvl="1" indent="-514350">
              <a:buAutoNum type="arabicPeriod"/>
            </a:pPr>
            <a:r>
              <a:rPr lang="en-US" sz="2900" dirty="0" smtClean="0">
                <a:latin typeface="Arabic Typesetting" panose="03020402040406030203" pitchFamily="66" charset="-78"/>
                <a:cs typeface="Arabic Typesetting" panose="03020402040406030203" pitchFamily="66" charset="-78"/>
              </a:rPr>
              <a:t>Undoing changes</a:t>
            </a:r>
          </a:p>
          <a:p>
            <a:pPr marL="914400" lvl="1" indent="-514350">
              <a:buAutoNum type="arabicPeriod"/>
            </a:pPr>
            <a:endParaRPr lang="en-US" sz="2900" dirty="0" smtClean="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732863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Why Version Control? (1)</a:t>
            </a:r>
            <a:endParaRPr lang="en-US" dirty="0"/>
          </a:p>
        </p:txBody>
      </p:sp>
      <p:sp>
        <p:nvSpPr>
          <p:cNvPr id="3" name="Content Placeholder 2"/>
          <p:cNvSpPr>
            <a:spLocks noGrp="1"/>
          </p:cNvSpPr>
          <p:nvPr>
            <p:ph idx="1"/>
          </p:nvPr>
        </p:nvSpPr>
        <p:spPr/>
        <p:txBody>
          <a:bodyPr>
            <a:normAutofit/>
          </a:bodyPr>
          <a:lstStyle/>
          <a:p>
            <a:r>
              <a:rPr lang="en-US" sz="2600" dirty="0" smtClean="0">
                <a:latin typeface="Arabic Typesetting" panose="03020402040406030203" pitchFamily="66" charset="-78"/>
                <a:cs typeface="Arabic Typesetting" panose="03020402040406030203" pitchFamily="66" charset="-78"/>
              </a:rPr>
              <a:t>The purpose of “</a:t>
            </a:r>
            <a:r>
              <a:rPr lang="en-US" sz="2600" dirty="0" smtClean="0">
                <a:solidFill>
                  <a:srgbClr val="0000FF"/>
                </a:solidFill>
                <a:latin typeface="Arabic Typesetting" panose="03020402040406030203" pitchFamily="66" charset="-78"/>
                <a:cs typeface="Arabic Typesetting" panose="03020402040406030203" pitchFamily="66" charset="-78"/>
              </a:rPr>
              <a:t>Save as</a:t>
            </a:r>
            <a:r>
              <a:rPr lang="en-US" sz="2600" dirty="0" smtClean="0">
                <a:latin typeface="Arabic Typesetting" panose="03020402040406030203" pitchFamily="66" charset="-78"/>
                <a:cs typeface="Arabic Typesetting" panose="03020402040406030203" pitchFamily="66" charset="-78"/>
              </a:rPr>
              <a:t>”?</a:t>
            </a:r>
          </a:p>
          <a:p>
            <a:pPr lvl="1">
              <a:buFont typeface="Arial" panose="020B0604020202020204" pitchFamily="34" charset="0"/>
              <a:buChar char="•"/>
            </a:pPr>
            <a:r>
              <a:rPr lang="en-US" sz="2600" dirty="0">
                <a:latin typeface="Arabic Typesetting" panose="03020402040406030203" pitchFamily="66" charset="-78"/>
                <a:cs typeface="Arabic Typesetting" panose="03020402040406030203" pitchFamily="66" charset="-78"/>
              </a:rPr>
              <a:t>You want the new file without obliterating the old one. </a:t>
            </a:r>
            <a:endParaRPr lang="en-US" sz="2600" dirty="0" smtClean="0">
              <a:latin typeface="Arabic Typesetting" panose="03020402040406030203" pitchFamily="66" charset="-78"/>
              <a:cs typeface="Arabic Typesetting" panose="03020402040406030203" pitchFamily="66" charset="-78"/>
            </a:endParaRPr>
          </a:p>
          <a:p>
            <a:pPr lvl="1"/>
            <a:endParaRPr lang="en-US" sz="2600" dirty="0" smtClean="0">
              <a:latin typeface="Arabic Typesetting" panose="03020402040406030203" pitchFamily="66" charset="-78"/>
              <a:cs typeface="Arabic Typesetting" panose="03020402040406030203" pitchFamily="66" charset="-78"/>
            </a:endParaRPr>
          </a:p>
          <a:p>
            <a:r>
              <a:rPr lang="en-US" sz="2600" dirty="0" smtClean="0">
                <a:latin typeface="Arabic Typesetting" panose="03020402040406030203" pitchFamily="66" charset="-78"/>
                <a:cs typeface="Arabic Typesetting" panose="03020402040406030203" pitchFamily="66" charset="-78"/>
              </a:rPr>
              <a:t>Solution:</a:t>
            </a:r>
          </a:p>
          <a:p>
            <a:pPr lvl="1">
              <a:buFont typeface="Arial" panose="020B0604020202020204" pitchFamily="34" charset="0"/>
              <a:buChar char="•"/>
            </a:pPr>
            <a:r>
              <a:rPr lang="en-US" sz="2600" dirty="0">
                <a:latin typeface="Arabic Typesetting" panose="03020402040406030203" pitchFamily="66" charset="-78"/>
                <a:cs typeface="Arabic Typesetting" panose="03020402040406030203" pitchFamily="66" charset="-78"/>
              </a:rPr>
              <a:t>Make a </a:t>
            </a:r>
            <a:r>
              <a:rPr lang="en-US" sz="2600" b="1" dirty="0">
                <a:solidFill>
                  <a:srgbClr val="0000FF"/>
                </a:solidFill>
                <a:latin typeface="Arabic Typesetting" panose="03020402040406030203" pitchFamily="66" charset="-78"/>
                <a:cs typeface="Arabic Typesetting" panose="03020402040406030203" pitchFamily="66" charset="-78"/>
              </a:rPr>
              <a:t>single backup copy</a:t>
            </a:r>
            <a:r>
              <a:rPr lang="en-US" sz="2600" dirty="0">
                <a:latin typeface="Arabic Typesetting" panose="03020402040406030203" pitchFamily="66" charset="-78"/>
                <a:cs typeface="Arabic Typesetting" panose="03020402040406030203" pitchFamily="66" charset="-78"/>
              </a:rPr>
              <a:t> (Document.old.txt).</a:t>
            </a:r>
          </a:p>
          <a:p>
            <a:pPr lvl="1">
              <a:buFont typeface="Arial" panose="020B0604020202020204" pitchFamily="34" charset="0"/>
              <a:buChar char="•"/>
            </a:pPr>
            <a:r>
              <a:rPr lang="en-US" sz="2600" dirty="0">
                <a:latin typeface="Arabic Typesetting" panose="03020402040406030203" pitchFamily="66" charset="-78"/>
                <a:cs typeface="Arabic Typesetting" panose="03020402040406030203" pitchFamily="66" charset="-78"/>
              </a:rPr>
              <a:t>If we’re clever, we add a </a:t>
            </a:r>
            <a:r>
              <a:rPr lang="en-US" sz="2600" b="1" dirty="0">
                <a:solidFill>
                  <a:srgbClr val="0000FF"/>
                </a:solidFill>
                <a:latin typeface="Arabic Typesetting" panose="03020402040406030203" pitchFamily="66" charset="-78"/>
                <a:cs typeface="Arabic Typesetting" panose="03020402040406030203" pitchFamily="66" charset="-78"/>
              </a:rPr>
              <a:t>version number or date</a:t>
            </a:r>
            <a:r>
              <a:rPr lang="en-US" sz="2600" dirty="0">
                <a:latin typeface="Arabic Typesetting" panose="03020402040406030203" pitchFamily="66" charset="-78"/>
                <a:cs typeface="Arabic Typesetting" panose="03020402040406030203" pitchFamily="66" charset="-78"/>
              </a:rPr>
              <a:t>: Document_V1.txt, </a:t>
            </a:r>
            <a:r>
              <a:rPr lang="en-US" sz="2600" dirty="0" smtClean="0">
                <a:latin typeface="Arabic Typesetting" panose="03020402040406030203" pitchFamily="66" charset="-78"/>
                <a:cs typeface="Arabic Typesetting" panose="03020402040406030203" pitchFamily="66" charset="-78"/>
              </a:rPr>
              <a:t>DocumentMarch2007.txt</a:t>
            </a:r>
          </a:p>
          <a:p>
            <a:pPr lvl="1">
              <a:buFont typeface="Arial" panose="020B0604020202020204" pitchFamily="34" charset="0"/>
              <a:buChar char="•"/>
            </a:pPr>
            <a:r>
              <a:rPr lang="en-US" sz="2600" dirty="0">
                <a:latin typeface="Arabic Typesetting" panose="03020402040406030203" pitchFamily="66" charset="-78"/>
                <a:cs typeface="Arabic Typesetting" panose="03020402040406030203" pitchFamily="66" charset="-78"/>
              </a:rPr>
              <a:t>We may even use a </a:t>
            </a:r>
            <a:r>
              <a:rPr lang="en-US" sz="2600" b="1" dirty="0">
                <a:solidFill>
                  <a:srgbClr val="0000FF"/>
                </a:solidFill>
                <a:latin typeface="Arabic Typesetting" panose="03020402040406030203" pitchFamily="66" charset="-78"/>
                <a:cs typeface="Arabic Typesetting" panose="03020402040406030203" pitchFamily="66" charset="-78"/>
              </a:rPr>
              <a:t>shared folder</a:t>
            </a:r>
            <a:r>
              <a:rPr lang="en-US" sz="2600" dirty="0">
                <a:latin typeface="Arabic Typesetting" panose="03020402040406030203" pitchFamily="66" charset="-78"/>
                <a:cs typeface="Arabic Typesetting" panose="03020402040406030203" pitchFamily="66" charset="-78"/>
              </a:rPr>
              <a:t> so other people can see and edit files without sending them over email. Hopefully they relabel the file </a:t>
            </a:r>
            <a:r>
              <a:rPr lang="en-US" sz="2600" dirty="0" smtClean="0">
                <a:latin typeface="Arabic Typesetting" panose="03020402040406030203" pitchFamily="66" charset="-78"/>
                <a:cs typeface="Arabic Typesetting" panose="03020402040406030203" pitchFamily="66" charset="-78"/>
              </a:rPr>
              <a:t>when </a:t>
            </a:r>
            <a:r>
              <a:rPr lang="en-US" sz="2600" dirty="0">
                <a:latin typeface="Arabic Typesetting" panose="03020402040406030203" pitchFamily="66" charset="-78"/>
                <a:cs typeface="Arabic Typesetting" panose="03020402040406030203" pitchFamily="66" charset="-78"/>
              </a:rPr>
              <a:t>they save it</a:t>
            </a:r>
            <a:r>
              <a:rPr lang="en-US" sz="2600" dirty="0" smtClean="0">
                <a:latin typeface="Arabic Typesetting" panose="03020402040406030203" pitchFamily="66" charset="-78"/>
                <a:cs typeface="Arabic Typesetting" panose="03020402040406030203" pitchFamily="66" charset="-78"/>
              </a:rPr>
              <a:t>.</a:t>
            </a:r>
            <a:endParaRPr lang="en-US" sz="2600" dirty="0">
              <a:latin typeface="Arabic Typesetting" panose="03020402040406030203" pitchFamily="66" charset="-78"/>
              <a:cs typeface="Arabic Typesetting" panose="03020402040406030203" pitchFamily="66" charset="-78"/>
            </a:endParaRPr>
          </a:p>
          <a:p>
            <a:pPr lvl="1"/>
            <a:endParaRPr lang="en-US" sz="2600" dirty="0" smtClean="0">
              <a:latin typeface="Arabic Typesetting" panose="03020402040406030203" pitchFamily="66" charset="-78"/>
              <a:cs typeface="Arabic Typesetting" panose="03020402040406030203" pitchFamily="66" charset="-78"/>
            </a:endParaRPr>
          </a:p>
          <a:p>
            <a:pPr lvl="1"/>
            <a:endParaRPr lang="en-US" sz="2600" dirty="0" smtClean="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22200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Why </a:t>
            </a:r>
            <a:r>
              <a:rPr lang="en-US" dirty="0"/>
              <a:t>Version </a:t>
            </a:r>
            <a:r>
              <a:rPr lang="en-US" dirty="0" smtClean="0"/>
              <a:t>Control? (2)</a:t>
            </a:r>
            <a:endParaRPr lang="en-US" dirty="0"/>
          </a:p>
        </p:txBody>
      </p:sp>
      <p:sp>
        <p:nvSpPr>
          <p:cNvPr id="3" name="Content Placeholder 2"/>
          <p:cNvSpPr>
            <a:spLocks noGrp="1"/>
          </p:cNvSpPr>
          <p:nvPr>
            <p:ph idx="1"/>
          </p:nvPr>
        </p:nvSpPr>
        <p:spPr/>
        <p:txBody>
          <a:bodyPr>
            <a:noAutofit/>
          </a:bodyPr>
          <a:lstStyle/>
          <a:p>
            <a:r>
              <a:rPr lang="en-US" sz="2600" b="1" dirty="0" smtClean="0">
                <a:solidFill>
                  <a:srgbClr val="FF0000"/>
                </a:solidFill>
                <a:latin typeface="Arabic Typesetting" panose="03020402040406030203" pitchFamily="66" charset="-78"/>
                <a:cs typeface="Arabic Typesetting" panose="03020402040406030203" pitchFamily="66" charset="-78"/>
              </a:rPr>
              <a:t>Backup and Restore</a:t>
            </a:r>
            <a:r>
              <a:rPr lang="en-US" sz="2600" b="1" dirty="0" smtClean="0">
                <a:latin typeface="Arabic Typesetting" panose="03020402040406030203" pitchFamily="66" charset="-78"/>
                <a:cs typeface="Arabic Typesetting" panose="03020402040406030203" pitchFamily="66" charset="-78"/>
              </a:rPr>
              <a:t>.</a:t>
            </a:r>
            <a:r>
              <a:rPr lang="en-US" sz="2600" dirty="0" smtClean="0">
                <a:latin typeface="Arabic Typesetting" panose="03020402040406030203" pitchFamily="66" charset="-78"/>
                <a:cs typeface="Arabic Typesetting" panose="03020402040406030203" pitchFamily="66" charset="-78"/>
              </a:rPr>
              <a:t> Files are saved as they are edited, and you can jump to any moment in time. Need that file as it was on Feb 23, 2007? No problem.</a:t>
            </a:r>
          </a:p>
          <a:p>
            <a:endParaRPr lang="en-US" sz="2600" dirty="0" smtClean="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r>
              <a:rPr lang="en-US" sz="2600" b="1" dirty="0" smtClean="0">
                <a:solidFill>
                  <a:srgbClr val="FF0000"/>
                </a:solidFill>
                <a:latin typeface="Arabic Typesetting" panose="03020402040406030203" pitchFamily="66" charset="-78"/>
                <a:cs typeface="Arabic Typesetting" panose="03020402040406030203" pitchFamily="66" charset="-78"/>
              </a:rPr>
              <a:t>Short-term </a:t>
            </a:r>
            <a:r>
              <a:rPr lang="en-US" sz="2600" b="1" dirty="0">
                <a:solidFill>
                  <a:srgbClr val="FF0000"/>
                </a:solidFill>
                <a:latin typeface="Arabic Typesetting" panose="03020402040406030203" pitchFamily="66" charset="-78"/>
                <a:cs typeface="Arabic Typesetting" panose="03020402040406030203" pitchFamily="66" charset="-78"/>
              </a:rPr>
              <a:t>undo</a:t>
            </a:r>
            <a:r>
              <a:rPr lang="en-US" sz="2600" b="1" dirty="0">
                <a:latin typeface="Arabic Typesetting" panose="03020402040406030203" pitchFamily="66" charset="-78"/>
                <a:cs typeface="Arabic Typesetting" panose="03020402040406030203" pitchFamily="66" charset="-78"/>
              </a:rPr>
              <a:t>.</a:t>
            </a:r>
            <a:r>
              <a:rPr lang="en-US" sz="2600" dirty="0">
                <a:latin typeface="Arabic Typesetting" panose="03020402040406030203" pitchFamily="66" charset="-78"/>
                <a:cs typeface="Arabic Typesetting" panose="03020402040406030203" pitchFamily="66" charset="-78"/>
              </a:rPr>
              <a:t> Monkeying with a file and messed it up? (That’s just like you, isn’t it?). Throw away your changes and go back to the “last known good” version in the database</a:t>
            </a:r>
            <a:r>
              <a:rPr lang="en-US" sz="2600" dirty="0" smtClean="0">
                <a:latin typeface="Arabic Typesetting" panose="03020402040406030203" pitchFamily="66" charset="-78"/>
                <a:cs typeface="Arabic Typesetting" panose="03020402040406030203" pitchFamily="66" charset="-78"/>
              </a:rPr>
              <a:t>.</a:t>
            </a:r>
          </a:p>
          <a:p>
            <a:endParaRPr lang="en-US" sz="2600" dirty="0">
              <a:latin typeface="Arabic Typesetting" panose="03020402040406030203" pitchFamily="66" charset="-78"/>
              <a:cs typeface="Arabic Typesetting" panose="03020402040406030203" pitchFamily="66" charset="-78"/>
            </a:endParaRPr>
          </a:p>
          <a:p>
            <a:r>
              <a:rPr lang="en-US" sz="2600" b="1" dirty="0">
                <a:solidFill>
                  <a:srgbClr val="FF0000"/>
                </a:solidFill>
                <a:latin typeface="Arabic Typesetting" panose="03020402040406030203" pitchFamily="66" charset="-78"/>
                <a:cs typeface="Arabic Typesetting" panose="03020402040406030203" pitchFamily="66" charset="-78"/>
              </a:rPr>
              <a:t>Long-term undo</a:t>
            </a:r>
            <a:r>
              <a:rPr lang="en-US" sz="2600" b="1" dirty="0">
                <a:latin typeface="Arabic Typesetting" panose="03020402040406030203" pitchFamily="66" charset="-78"/>
                <a:cs typeface="Arabic Typesetting" panose="03020402040406030203" pitchFamily="66" charset="-78"/>
              </a:rPr>
              <a:t>.</a:t>
            </a:r>
            <a:r>
              <a:rPr lang="en-US" sz="2600" dirty="0">
                <a:latin typeface="Arabic Typesetting" panose="03020402040406030203" pitchFamily="66" charset="-78"/>
                <a:cs typeface="Arabic Typesetting" panose="03020402040406030203" pitchFamily="66" charset="-78"/>
              </a:rPr>
              <a:t> Sometimes we mess up bad. Suppose you made a change a year ago, and it had a bug. Jump back to the old version, and see what change was made that day</a:t>
            </a:r>
            <a:r>
              <a:rPr lang="en-US" sz="2600" dirty="0" smtClean="0">
                <a:latin typeface="Arabic Typesetting" panose="03020402040406030203" pitchFamily="66" charset="-78"/>
                <a:cs typeface="Arabic Typesetting" panose="03020402040406030203" pitchFamily="66" charset="-78"/>
              </a:rPr>
              <a:t>.</a:t>
            </a:r>
          </a:p>
          <a:p>
            <a:endParaRPr lang="en-US" sz="2600" dirty="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p:txBody>
      </p:sp>
      <p:pic>
        <p:nvPicPr>
          <p:cNvPr id="7" name="Picture 6"/>
          <p:cNvPicPr>
            <a:picLocks noChangeAspect="1"/>
          </p:cNvPicPr>
          <p:nvPr/>
        </p:nvPicPr>
        <p:blipFill>
          <a:blip r:embed="rId2"/>
          <a:stretch>
            <a:fillRect/>
          </a:stretch>
        </p:blipFill>
        <p:spPr>
          <a:xfrm>
            <a:off x="4111020" y="1550123"/>
            <a:ext cx="3037438" cy="1574077"/>
          </a:xfrm>
          <a:prstGeom prst="rect">
            <a:avLst/>
          </a:prstGeom>
        </p:spPr>
      </p:pic>
    </p:spTree>
    <p:extLst>
      <p:ext uri="{BB962C8B-B14F-4D97-AF65-F5344CB8AC3E}">
        <p14:creationId xmlns:p14="http://schemas.microsoft.com/office/powerpoint/2010/main" val="2345123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Why Version Control? </a:t>
            </a:r>
            <a:r>
              <a:rPr lang="en-US" dirty="0" smtClean="0"/>
              <a:t>(3)</a:t>
            </a:r>
            <a:endParaRPr lang="en-US" dirty="0"/>
          </a:p>
        </p:txBody>
      </p:sp>
      <p:sp>
        <p:nvSpPr>
          <p:cNvPr id="3" name="Content Placeholder 2"/>
          <p:cNvSpPr>
            <a:spLocks noGrp="1"/>
          </p:cNvSpPr>
          <p:nvPr>
            <p:ph idx="1"/>
          </p:nvPr>
        </p:nvSpPr>
        <p:spPr/>
        <p:txBody>
          <a:bodyPr/>
          <a:lstStyle/>
          <a:p>
            <a:r>
              <a:rPr lang="en-US" b="1" dirty="0">
                <a:solidFill>
                  <a:srgbClr val="FF0000"/>
                </a:solidFill>
                <a:latin typeface="Arabic Typesetting" panose="03020402040406030203" pitchFamily="66" charset="-78"/>
                <a:cs typeface="Arabic Typesetting" panose="03020402040406030203" pitchFamily="66" charset="-78"/>
              </a:rPr>
              <a:t>Synchronization</a:t>
            </a:r>
            <a:r>
              <a:rPr lang="en-US" b="1" dirty="0">
                <a:latin typeface="Arabic Typesetting" panose="03020402040406030203" pitchFamily="66" charset="-78"/>
                <a:cs typeface="Arabic Typesetting" panose="03020402040406030203" pitchFamily="66" charset="-78"/>
              </a:rPr>
              <a:t>.</a:t>
            </a:r>
            <a:r>
              <a:rPr lang="en-US" dirty="0">
                <a:latin typeface="Arabic Typesetting" panose="03020402040406030203" pitchFamily="66" charset="-78"/>
                <a:cs typeface="Arabic Typesetting" panose="03020402040406030203" pitchFamily="66" charset="-78"/>
              </a:rPr>
              <a:t> Lets people share files and stay up-to-date with the latest version</a:t>
            </a:r>
            <a:r>
              <a:rPr lang="en-US" dirty="0" smtClean="0">
                <a:latin typeface="Arabic Typesetting" panose="03020402040406030203" pitchFamily="66" charset="-78"/>
                <a:cs typeface="Arabic Typesetting" panose="03020402040406030203" pitchFamily="66" charset="-78"/>
              </a:rPr>
              <a:t>.</a:t>
            </a:r>
          </a:p>
          <a:p>
            <a:endParaRPr lang="en-US" dirty="0">
              <a:latin typeface="Arabic Typesetting" panose="03020402040406030203" pitchFamily="66" charset="-78"/>
              <a:cs typeface="Arabic Typesetting" panose="03020402040406030203" pitchFamily="66" charset="-78"/>
            </a:endParaRPr>
          </a:p>
          <a:p>
            <a:endParaRPr lang="en-US" dirty="0">
              <a:latin typeface="Arabic Typesetting" panose="03020402040406030203" pitchFamily="66" charset="-78"/>
              <a:cs typeface="Arabic Typesetting" panose="03020402040406030203" pitchFamily="66" charset="-78"/>
            </a:endParaRPr>
          </a:p>
          <a:p>
            <a:endParaRPr lang="en-US" dirty="0">
              <a:latin typeface="Arabic Typesetting" panose="03020402040406030203" pitchFamily="66" charset="-78"/>
              <a:cs typeface="Arabic Typesetting" panose="03020402040406030203" pitchFamily="66" charset="-78"/>
            </a:endParaRPr>
          </a:p>
          <a:p>
            <a:endParaRPr lang="en-US" b="1" dirty="0" smtClean="0">
              <a:solidFill>
                <a:srgbClr val="FF0000"/>
              </a:solidFill>
              <a:latin typeface="Arabic Typesetting" panose="03020402040406030203" pitchFamily="66" charset="-78"/>
              <a:cs typeface="Arabic Typesetting" panose="03020402040406030203" pitchFamily="66" charset="-78"/>
            </a:endParaRPr>
          </a:p>
          <a:p>
            <a:r>
              <a:rPr lang="en-US" b="1" dirty="0" smtClean="0">
                <a:solidFill>
                  <a:srgbClr val="FF0000"/>
                </a:solidFill>
                <a:latin typeface="Arabic Typesetting" panose="03020402040406030203" pitchFamily="66" charset="-78"/>
                <a:cs typeface="Arabic Typesetting" panose="03020402040406030203" pitchFamily="66" charset="-78"/>
              </a:rPr>
              <a:t>Track </a:t>
            </a:r>
            <a:r>
              <a:rPr lang="en-US" b="1" dirty="0">
                <a:solidFill>
                  <a:srgbClr val="FF0000"/>
                </a:solidFill>
                <a:latin typeface="Arabic Typesetting" panose="03020402040406030203" pitchFamily="66" charset="-78"/>
                <a:cs typeface="Arabic Typesetting" panose="03020402040406030203" pitchFamily="66" charset="-78"/>
              </a:rPr>
              <a:t>Changes/Ownership</a:t>
            </a:r>
            <a:r>
              <a:rPr lang="en-US" dirty="0">
                <a:latin typeface="Arabic Typesetting" panose="03020402040406030203" pitchFamily="66" charset="-78"/>
                <a:cs typeface="Arabic Typesetting" panose="03020402040406030203" pitchFamily="66" charset="-78"/>
              </a:rPr>
              <a:t>. As files are updated, you can leave messages explaining why the change happened (stored in the VCS, not the file). This makes it easy to see how a file is evolving over time, and why.</a:t>
            </a:r>
            <a:endParaRPr lang="en-US" dirty="0"/>
          </a:p>
        </p:txBody>
      </p:sp>
      <p:pic>
        <p:nvPicPr>
          <p:cNvPr id="4" name="Picture 3"/>
          <p:cNvPicPr>
            <a:picLocks noChangeAspect="1"/>
          </p:cNvPicPr>
          <p:nvPr/>
        </p:nvPicPr>
        <p:blipFill>
          <a:blip r:embed="rId2"/>
          <a:stretch>
            <a:fillRect/>
          </a:stretch>
        </p:blipFill>
        <p:spPr>
          <a:xfrm>
            <a:off x="4300173" y="1415276"/>
            <a:ext cx="2659129" cy="1502408"/>
          </a:xfrm>
          <a:prstGeom prst="rect">
            <a:avLst/>
          </a:prstGeom>
        </p:spPr>
      </p:pic>
      <p:pic>
        <p:nvPicPr>
          <p:cNvPr id="5" name="Picture 4"/>
          <p:cNvPicPr>
            <a:picLocks noChangeAspect="1"/>
          </p:cNvPicPr>
          <p:nvPr/>
        </p:nvPicPr>
        <p:blipFill>
          <a:blip r:embed="rId3"/>
          <a:stretch>
            <a:fillRect/>
          </a:stretch>
        </p:blipFill>
        <p:spPr>
          <a:xfrm>
            <a:off x="4632224" y="5141664"/>
            <a:ext cx="1994938" cy="1496204"/>
          </a:xfrm>
          <a:prstGeom prst="rect">
            <a:avLst/>
          </a:prstGeom>
        </p:spPr>
      </p:pic>
    </p:spTree>
    <p:extLst>
      <p:ext uri="{BB962C8B-B14F-4D97-AF65-F5344CB8AC3E}">
        <p14:creationId xmlns:p14="http://schemas.microsoft.com/office/powerpoint/2010/main" val="2621458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Why Version Control? </a:t>
            </a:r>
            <a:r>
              <a:rPr lang="en-US" dirty="0" smtClean="0"/>
              <a:t>(4)</a:t>
            </a:r>
            <a:endParaRPr lang="en-US" dirty="0"/>
          </a:p>
        </p:txBody>
      </p:sp>
      <p:sp>
        <p:nvSpPr>
          <p:cNvPr id="3" name="Content Placeholder 2"/>
          <p:cNvSpPr>
            <a:spLocks noGrp="1"/>
          </p:cNvSpPr>
          <p:nvPr>
            <p:ph idx="1"/>
          </p:nvPr>
        </p:nvSpPr>
        <p:spPr/>
        <p:txBody>
          <a:bodyPr>
            <a:noAutofit/>
          </a:bodyPr>
          <a:lstStyle/>
          <a:p>
            <a:r>
              <a:rPr lang="en-US" sz="2600" b="1" dirty="0" smtClean="0">
                <a:solidFill>
                  <a:srgbClr val="FF0000"/>
                </a:solidFill>
                <a:latin typeface="Arabic Typesetting" panose="03020402040406030203" pitchFamily="66" charset="-78"/>
                <a:cs typeface="Arabic Typesetting" panose="03020402040406030203" pitchFamily="66" charset="-78"/>
              </a:rPr>
              <a:t>Sandboxing</a:t>
            </a:r>
            <a:r>
              <a:rPr lang="en-US" sz="2600" b="1" dirty="0" smtClean="0">
                <a:latin typeface="Arabic Typesetting" panose="03020402040406030203" pitchFamily="66" charset="-78"/>
                <a:cs typeface="Arabic Typesetting" panose="03020402040406030203" pitchFamily="66" charset="-78"/>
              </a:rPr>
              <a:t>.</a:t>
            </a:r>
            <a:r>
              <a:rPr lang="en-US" sz="2600" dirty="0">
                <a:latin typeface="Arabic Typesetting" panose="03020402040406030203" pitchFamily="66" charset="-78"/>
                <a:cs typeface="Arabic Typesetting" panose="03020402040406030203" pitchFamily="66" charset="-78"/>
              </a:rPr>
              <a:t> You can make temporary changes in an isolated area, test and work out the kinks before “checking in” your changes.</a:t>
            </a:r>
            <a:endParaRPr lang="en-US" sz="2600" dirty="0" smtClean="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smtClean="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endParaRPr lang="en-US" sz="2600" dirty="0">
              <a:latin typeface="Arabic Typesetting" panose="03020402040406030203" pitchFamily="66" charset="-78"/>
              <a:cs typeface="Arabic Typesetting" panose="03020402040406030203" pitchFamily="66" charset="-78"/>
            </a:endParaRPr>
          </a:p>
          <a:p>
            <a:r>
              <a:rPr lang="en-US" sz="2600" b="1" dirty="0">
                <a:solidFill>
                  <a:srgbClr val="FF0000"/>
                </a:solidFill>
                <a:latin typeface="Arabic Typesetting" panose="03020402040406030203" pitchFamily="66" charset="-78"/>
                <a:cs typeface="Arabic Typesetting" panose="03020402040406030203" pitchFamily="66" charset="-78"/>
              </a:rPr>
              <a:t>Branching and merging</a:t>
            </a:r>
            <a:r>
              <a:rPr lang="en-US" sz="2600" dirty="0">
                <a:latin typeface="Arabic Typesetting" panose="03020402040406030203" pitchFamily="66" charset="-78"/>
                <a:cs typeface="Arabic Typesetting" panose="03020402040406030203" pitchFamily="66" charset="-78"/>
              </a:rPr>
              <a:t>. A larger sandbox. You can </a:t>
            </a:r>
            <a:r>
              <a:rPr lang="en-US" sz="2600" b="1" dirty="0">
                <a:solidFill>
                  <a:srgbClr val="0000FF"/>
                </a:solidFill>
                <a:latin typeface="Arabic Typesetting" panose="03020402040406030203" pitchFamily="66" charset="-78"/>
                <a:cs typeface="Arabic Typesetting" panose="03020402040406030203" pitchFamily="66" charset="-78"/>
              </a:rPr>
              <a:t>branch</a:t>
            </a:r>
            <a:r>
              <a:rPr lang="en-US" sz="2600" dirty="0">
                <a:latin typeface="Arabic Typesetting" panose="03020402040406030203" pitchFamily="66" charset="-78"/>
                <a:cs typeface="Arabic Typesetting" panose="03020402040406030203" pitchFamily="66" charset="-78"/>
              </a:rPr>
              <a:t> a copy of your code into a separate area and modify it in isolation (tracking changes separately). Later, you </a:t>
            </a:r>
            <a:r>
              <a:rPr lang="en-US" sz="2600" dirty="0" smtClean="0">
                <a:latin typeface="Arabic Typesetting" panose="03020402040406030203" pitchFamily="66" charset="-78"/>
                <a:cs typeface="Arabic Typesetting" panose="03020402040406030203" pitchFamily="66" charset="-78"/>
              </a:rPr>
              <a:t>can </a:t>
            </a:r>
            <a:r>
              <a:rPr lang="en-US" sz="2600" b="1" dirty="0" smtClean="0">
                <a:solidFill>
                  <a:srgbClr val="0000FF"/>
                </a:solidFill>
                <a:latin typeface="Arabic Typesetting" panose="03020402040406030203" pitchFamily="66" charset="-78"/>
                <a:cs typeface="Arabic Typesetting" panose="03020402040406030203" pitchFamily="66" charset="-78"/>
              </a:rPr>
              <a:t>merge</a:t>
            </a:r>
            <a:r>
              <a:rPr lang="en-US" sz="2600" dirty="0">
                <a:latin typeface="Arabic Typesetting" panose="03020402040406030203" pitchFamily="66" charset="-78"/>
                <a:cs typeface="Arabic Typesetting" panose="03020402040406030203" pitchFamily="66" charset="-78"/>
              </a:rPr>
              <a:t> your work back into the common area.</a:t>
            </a:r>
          </a:p>
          <a:p>
            <a:endParaRPr lang="en-US" sz="2600" dirty="0">
              <a:latin typeface="Arabic Typesetting" panose="03020402040406030203" pitchFamily="66" charset="-78"/>
              <a:cs typeface="Arabic Typesetting" panose="03020402040406030203" pitchFamily="66"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136" y="4697022"/>
            <a:ext cx="6349206" cy="222222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839" y="386077"/>
            <a:ext cx="4495800" cy="4495800"/>
          </a:xfrm>
          <a:prstGeom prst="rect">
            <a:avLst/>
          </a:prstGeom>
        </p:spPr>
      </p:pic>
    </p:spTree>
    <p:extLst>
      <p:ext uri="{BB962C8B-B14F-4D97-AF65-F5344CB8AC3E}">
        <p14:creationId xmlns:p14="http://schemas.microsoft.com/office/powerpoint/2010/main" val="4079584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GHeiseiKakugothictaiW3" panose="020B0409000000000000" pitchFamily="49" charset="-128"/>
                <a:ea typeface="HGHeiseiKakugothictaiW3" panose="020B0409000000000000" pitchFamily="49" charset="-128"/>
              </a:rPr>
              <a:t>2. </a:t>
            </a:r>
            <a:r>
              <a:rPr lang="en-US" dirty="0" smtClean="0">
                <a:latin typeface="HGHeiseiKakugothictaiW3" panose="020B0409000000000000" pitchFamily="49" charset="-128"/>
                <a:ea typeface="HGHeiseiKakugothictaiW3" panose="020B0409000000000000" pitchFamily="49" charset="-128"/>
                <a:cs typeface="Arabic Typesetting" panose="03020402040406030203" pitchFamily="66" charset="-78"/>
              </a:rPr>
              <a:t>Acronym/Lingo (1)</a:t>
            </a:r>
            <a:endParaRPr lang="en-US" dirty="0">
              <a:latin typeface="HGHeiseiKakugothictaiW3" panose="020B0409000000000000" pitchFamily="49" charset="-128"/>
              <a:ea typeface="HGHeiseiKakugothictaiW3" panose="020B0409000000000000" pitchFamily="49" charset="-128"/>
            </a:endParaRPr>
          </a:p>
        </p:txBody>
      </p:sp>
      <p:sp>
        <p:nvSpPr>
          <p:cNvPr id="3" name="Content Placeholder 2"/>
          <p:cNvSpPr>
            <a:spLocks noGrp="1"/>
          </p:cNvSpPr>
          <p:nvPr>
            <p:ph idx="1"/>
          </p:nvPr>
        </p:nvSpPr>
        <p:spPr/>
        <p:txBody>
          <a:bodyPr>
            <a:normAutofit/>
          </a:bodyPr>
          <a:lstStyle/>
          <a:p>
            <a:r>
              <a:rPr lang="en-US" sz="2600" b="1" dirty="0" smtClean="0">
                <a:solidFill>
                  <a:srgbClr val="FF0000"/>
                </a:solidFill>
                <a:latin typeface="Arabic Typesetting" panose="03020402040406030203" pitchFamily="66" charset="-78"/>
                <a:cs typeface="Arabic Typesetting" panose="03020402040406030203" pitchFamily="66" charset="-78"/>
              </a:rPr>
              <a:t>Basic Setup</a:t>
            </a:r>
            <a:r>
              <a:rPr lang="en-US" sz="2600" dirty="0" smtClean="0">
                <a:latin typeface="Arabic Typesetting" panose="03020402040406030203" pitchFamily="66" charset="-78"/>
                <a:cs typeface="Arabic Typesetting" panose="03020402040406030203" pitchFamily="66" charset="-78"/>
              </a:rPr>
              <a:t>:</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Repository (repo)</a:t>
            </a:r>
            <a:r>
              <a:rPr lang="en-US" sz="2600" dirty="0">
                <a:latin typeface="Arabic Typesetting" panose="03020402040406030203" pitchFamily="66" charset="-78"/>
                <a:cs typeface="Arabic Typesetting" panose="03020402040406030203" pitchFamily="66" charset="-78"/>
              </a:rPr>
              <a:t>: The database storing the files.</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Server</a:t>
            </a:r>
            <a:r>
              <a:rPr lang="en-US" sz="2600" dirty="0">
                <a:latin typeface="Arabic Typesetting" panose="03020402040406030203" pitchFamily="66" charset="-78"/>
                <a:cs typeface="Arabic Typesetting" panose="03020402040406030203" pitchFamily="66" charset="-78"/>
              </a:rPr>
              <a:t>: The computer storing the repo.</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Client</a:t>
            </a:r>
            <a:r>
              <a:rPr lang="en-US" sz="2600" dirty="0">
                <a:latin typeface="Arabic Typesetting" panose="03020402040406030203" pitchFamily="66" charset="-78"/>
                <a:cs typeface="Arabic Typesetting" panose="03020402040406030203" pitchFamily="66" charset="-78"/>
              </a:rPr>
              <a:t>: The computer connecting to the repo.</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Working Set/Working Copy</a:t>
            </a:r>
            <a:r>
              <a:rPr lang="en-US" sz="2600" dirty="0">
                <a:latin typeface="Arabic Typesetting" panose="03020402040406030203" pitchFamily="66" charset="-78"/>
                <a:cs typeface="Arabic Typesetting" panose="03020402040406030203" pitchFamily="66" charset="-78"/>
              </a:rPr>
              <a:t>: Your local directory of files, where you make changes.</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Trunk/Main</a:t>
            </a:r>
            <a:r>
              <a:rPr lang="en-US" sz="2600" dirty="0">
                <a:latin typeface="Arabic Typesetting" panose="03020402040406030203" pitchFamily="66" charset="-78"/>
                <a:cs typeface="Arabic Typesetting" panose="03020402040406030203" pitchFamily="66" charset="-78"/>
              </a:rPr>
              <a:t>: The primary location for code in the repo. Think of code as a family tree — the trunk is the main line.</a:t>
            </a:r>
          </a:p>
          <a:p>
            <a:pPr lvl="1"/>
            <a:endParaRPr lang="en-US" sz="26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342430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GHeiseiKakugothictaiW3" panose="020B0409000000000000" pitchFamily="49" charset="-128"/>
                <a:ea typeface="HGHeiseiKakugothictaiW3" panose="020B0409000000000000" pitchFamily="49" charset="-128"/>
              </a:rPr>
              <a:t>2. </a:t>
            </a:r>
            <a:r>
              <a:rPr lang="en-US" dirty="0" smtClean="0">
                <a:latin typeface="HGHeiseiKakugothictaiW3" panose="020B0409000000000000" pitchFamily="49" charset="-128"/>
                <a:ea typeface="HGHeiseiKakugothictaiW3" panose="020B0409000000000000" pitchFamily="49" charset="-128"/>
                <a:cs typeface="Arabic Typesetting" panose="03020402040406030203" pitchFamily="66" charset="-78"/>
              </a:rPr>
              <a:t>Acronym/Lingo (2)</a:t>
            </a:r>
            <a:endParaRPr lang="en-US" dirty="0">
              <a:latin typeface="HGHeiseiKakugothictaiW3" panose="020B0409000000000000" pitchFamily="49" charset="-128"/>
              <a:ea typeface="HGHeiseiKakugothictaiW3" panose="020B0409000000000000" pitchFamily="49" charset="-128"/>
            </a:endParaRPr>
          </a:p>
        </p:txBody>
      </p:sp>
      <p:sp>
        <p:nvSpPr>
          <p:cNvPr id="3" name="Content Placeholder 2"/>
          <p:cNvSpPr>
            <a:spLocks noGrp="1"/>
          </p:cNvSpPr>
          <p:nvPr>
            <p:ph idx="1"/>
          </p:nvPr>
        </p:nvSpPr>
        <p:spPr/>
        <p:txBody>
          <a:bodyPr>
            <a:noAutofit/>
          </a:bodyPr>
          <a:lstStyle/>
          <a:p>
            <a:r>
              <a:rPr lang="en-US" sz="2600" b="1" dirty="0" smtClean="0">
                <a:solidFill>
                  <a:srgbClr val="FF0000"/>
                </a:solidFill>
                <a:latin typeface="Arabic Typesetting" panose="03020402040406030203" pitchFamily="66" charset="-78"/>
                <a:cs typeface="Arabic Typesetting" panose="03020402040406030203" pitchFamily="66" charset="-78"/>
              </a:rPr>
              <a:t>Basic Actions</a:t>
            </a:r>
            <a:r>
              <a:rPr lang="en-US" sz="2600" dirty="0" smtClean="0">
                <a:latin typeface="Arabic Typesetting" panose="03020402040406030203" pitchFamily="66" charset="-78"/>
                <a:cs typeface="Arabic Typesetting" panose="03020402040406030203" pitchFamily="66" charset="-78"/>
              </a:rPr>
              <a:t>:</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Add</a:t>
            </a:r>
            <a:r>
              <a:rPr lang="en-US" sz="2600" dirty="0">
                <a:latin typeface="Arabic Typesetting" panose="03020402040406030203" pitchFamily="66" charset="-78"/>
                <a:cs typeface="Arabic Typesetting" panose="03020402040406030203" pitchFamily="66" charset="-78"/>
              </a:rPr>
              <a:t>: Put a file into the repo for the first time, i.e. begin tracking it with Version Control.</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Revision</a:t>
            </a:r>
            <a:r>
              <a:rPr lang="en-US" sz="2600" dirty="0">
                <a:latin typeface="Arabic Typesetting" panose="03020402040406030203" pitchFamily="66" charset="-78"/>
                <a:cs typeface="Arabic Typesetting" panose="03020402040406030203" pitchFamily="66" charset="-78"/>
              </a:rPr>
              <a:t>: What version a file is on (v1, v2, v3, etc.).</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Head</a:t>
            </a:r>
            <a:r>
              <a:rPr lang="en-US" sz="2600" dirty="0">
                <a:latin typeface="Arabic Typesetting" panose="03020402040406030203" pitchFamily="66" charset="-78"/>
                <a:cs typeface="Arabic Typesetting" panose="03020402040406030203" pitchFamily="66" charset="-78"/>
              </a:rPr>
              <a:t>: The latest revision in the repo.</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Check out</a:t>
            </a:r>
            <a:r>
              <a:rPr lang="en-US" sz="2600" dirty="0">
                <a:latin typeface="Arabic Typesetting" panose="03020402040406030203" pitchFamily="66" charset="-78"/>
                <a:cs typeface="Arabic Typesetting" panose="03020402040406030203" pitchFamily="66" charset="-78"/>
              </a:rPr>
              <a:t>: Download a file from the repo.</a:t>
            </a:r>
          </a:p>
          <a:p>
            <a:pPr lvl="1">
              <a:buFont typeface="Arial" panose="020B0604020202020204" pitchFamily="34" charset="0"/>
              <a:buChar char="•"/>
            </a:pPr>
            <a:r>
              <a:rPr lang="en-US" sz="2600" b="1">
                <a:solidFill>
                  <a:srgbClr val="0000FF"/>
                </a:solidFill>
                <a:latin typeface="Arabic Typesetting" panose="03020402040406030203" pitchFamily="66" charset="-78"/>
                <a:cs typeface="Arabic Typesetting" panose="03020402040406030203" pitchFamily="66" charset="-78"/>
              </a:rPr>
              <a:t>Check </a:t>
            </a:r>
            <a:r>
              <a:rPr lang="en-US" sz="2600" b="1" smtClean="0">
                <a:solidFill>
                  <a:srgbClr val="0000FF"/>
                </a:solidFill>
                <a:latin typeface="Arabic Typesetting" panose="03020402040406030203" pitchFamily="66" charset="-78"/>
                <a:cs typeface="Arabic Typesetting" panose="03020402040406030203" pitchFamily="66" charset="-78"/>
              </a:rPr>
              <a:t>in/Commit</a:t>
            </a:r>
            <a:r>
              <a:rPr lang="en-US" sz="2600" smtClean="0">
                <a:latin typeface="Arabic Typesetting" panose="03020402040406030203" pitchFamily="66" charset="-78"/>
                <a:cs typeface="Arabic Typesetting" panose="03020402040406030203" pitchFamily="66" charset="-78"/>
              </a:rPr>
              <a:t>: </a:t>
            </a:r>
            <a:r>
              <a:rPr lang="en-US" sz="2600" dirty="0">
                <a:latin typeface="Arabic Typesetting" panose="03020402040406030203" pitchFamily="66" charset="-78"/>
                <a:cs typeface="Arabic Typesetting" panose="03020402040406030203" pitchFamily="66" charset="-78"/>
              </a:rPr>
              <a:t>Upload a file to the repository (if it has changed). The file gets a new revision number, and people can “check out” the latest one.</a:t>
            </a:r>
          </a:p>
          <a:p>
            <a:pPr lvl="1">
              <a:buFont typeface="Arial" panose="020B0604020202020204" pitchFamily="34" charset="0"/>
              <a:buChar char="•"/>
            </a:pPr>
            <a:r>
              <a:rPr lang="en-US" sz="2600" b="1" dirty="0" smtClean="0">
                <a:solidFill>
                  <a:srgbClr val="0000FF"/>
                </a:solidFill>
                <a:latin typeface="Arabic Typesetting" panose="03020402040406030203" pitchFamily="66" charset="-78"/>
                <a:cs typeface="Arabic Typesetting" panose="03020402040406030203" pitchFamily="66" charset="-78"/>
              </a:rPr>
              <a:t>Check in/Commit </a:t>
            </a:r>
            <a:r>
              <a:rPr lang="en-US" sz="2600" b="1" dirty="0">
                <a:solidFill>
                  <a:srgbClr val="0000FF"/>
                </a:solidFill>
                <a:latin typeface="Arabic Typesetting" panose="03020402040406030203" pitchFamily="66" charset="-78"/>
                <a:cs typeface="Arabic Typesetting" panose="03020402040406030203" pitchFamily="66" charset="-78"/>
              </a:rPr>
              <a:t>Message</a:t>
            </a:r>
            <a:r>
              <a:rPr lang="en-US" sz="2600" dirty="0">
                <a:latin typeface="Arabic Typesetting" panose="03020402040406030203" pitchFamily="66" charset="-78"/>
                <a:cs typeface="Arabic Typesetting" panose="03020402040406030203" pitchFamily="66" charset="-78"/>
              </a:rPr>
              <a:t>: A short message describing what was changed.</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Changelog/History</a:t>
            </a:r>
            <a:r>
              <a:rPr lang="en-US" sz="2600" dirty="0">
                <a:latin typeface="Arabic Typesetting" panose="03020402040406030203" pitchFamily="66" charset="-78"/>
                <a:cs typeface="Arabic Typesetting" panose="03020402040406030203" pitchFamily="66" charset="-78"/>
              </a:rPr>
              <a:t>: A list of changes made to a file since it was created.</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Update/Sync</a:t>
            </a:r>
            <a:r>
              <a:rPr lang="en-US" sz="2600" dirty="0">
                <a:latin typeface="Arabic Typesetting" panose="03020402040406030203" pitchFamily="66" charset="-78"/>
                <a:cs typeface="Arabic Typesetting" panose="03020402040406030203" pitchFamily="66" charset="-78"/>
              </a:rPr>
              <a:t>: Synchronize your files with the latest from the repository. This lets you grab the latest revisions of all files.</a:t>
            </a:r>
          </a:p>
          <a:p>
            <a:pPr lvl="1">
              <a:buFont typeface="Arial" panose="020B0604020202020204" pitchFamily="34" charset="0"/>
              <a:buChar char="•"/>
            </a:pPr>
            <a:r>
              <a:rPr lang="en-US" sz="2600" b="1" dirty="0">
                <a:solidFill>
                  <a:srgbClr val="0000FF"/>
                </a:solidFill>
                <a:latin typeface="Arabic Typesetting" panose="03020402040406030203" pitchFamily="66" charset="-78"/>
                <a:cs typeface="Arabic Typesetting" panose="03020402040406030203" pitchFamily="66" charset="-78"/>
              </a:rPr>
              <a:t>Revert</a:t>
            </a:r>
            <a:r>
              <a:rPr lang="en-US" sz="2600" dirty="0">
                <a:latin typeface="Arabic Typesetting" panose="03020402040406030203" pitchFamily="66" charset="-78"/>
                <a:cs typeface="Arabic Typesetting" panose="03020402040406030203" pitchFamily="66" charset="-78"/>
              </a:rPr>
              <a:t>: Throw away your local changes and reload the latest version from the repository.</a:t>
            </a:r>
          </a:p>
          <a:p>
            <a:pPr lvl="1"/>
            <a:endParaRPr lang="en-US" sz="26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80494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plus">
  <a:themeElements>
    <a:clrScheme name="ユーザー定義 1">
      <a:dk1>
        <a:srgbClr val="292929"/>
      </a:dk1>
      <a:lt1>
        <a:srgbClr val="FFFEFE"/>
      </a:lt1>
      <a:dk2>
        <a:srgbClr val="292929"/>
      </a:dk2>
      <a:lt2>
        <a:srgbClr val="FFFEFE"/>
      </a:lt2>
      <a:accent1>
        <a:srgbClr val="DE2727"/>
      </a:accent1>
      <a:accent2>
        <a:srgbClr val="C89E6F"/>
      </a:accent2>
      <a:accent3>
        <a:srgbClr val="888888"/>
      </a:accent3>
      <a:accent4>
        <a:srgbClr val="8064A2"/>
      </a:accent4>
      <a:accent5>
        <a:srgbClr val="4BACC6"/>
      </a:accent5>
      <a:accent6>
        <a:srgbClr val="F79646"/>
      </a:accent6>
      <a:hlink>
        <a:srgbClr val="0000FF"/>
      </a:hlink>
      <a:folHlink>
        <a:srgbClr val="800080"/>
      </a:folHlink>
    </a:clrScheme>
    <a:fontScheme name="ユーザー定義 2">
      <a:majorFont>
        <a:latin typeface="Franklin Gothic Medium"/>
        <a:ea typeface="HG創英角ｺﾞｼｯｸUB"/>
        <a:cs typeface=""/>
      </a:majorFont>
      <a:minorFont>
        <a:latin typeface="Franklin Gothic Book"/>
        <a:ea typeface="HG創英角ｺﾞｼｯｸ本文"/>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5268</TotalTime>
  <Words>1253</Words>
  <Application>Microsoft Office PowerPoint</Application>
  <PresentationFormat>Widescreen</PresentationFormat>
  <Paragraphs>224</Paragraphs>
  <Slides>29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HGHeiseiKakugothictaiW3</vt:lpstr>
      <vt:lpstr>HGP創英角ｺﾞｼｯｸUB</vt:lpstr>
      <vt:lpstr>ＭＳ Ｐゴシック</vt:lpstr>
      <vt:lpstr>Arabic Typesetting</vt:lpstr>
      <vt:lpstr>Arial</vt:lpstr>
      <vt:lpstr>Calibri</vt:lpstr>
      <vt:lpstr>Calibri Light</vt:lpstr>
      <vt:lpstr>Courier New</vt:lpstr>
      <vt:lpstr>Office Theme</vt:lpstr>
      <vt:lpstr>altplus</vt:lpstr>
      <vt:lpstr>Version Control - Git</vt:lpstr>
      <vt:lpstr>Content (1)</vt:lpstr>
      <vt:lpstr>Content (2)</vt:lpstr>
      <vt:lpstr>1. Why Version Control? (1)</vt:lpstr>
      <vt:lpstr>1. Why Version Control? (2)</vt:lpstr>
      <vt:lpstr>1. Why Version Control? (3)</vt:lpstr>
      <vt:lpstr>1. Why Version Control? (4)</vt:lpstr>
      <vt:lpstr>2. Acronym/Lingo (1)</vt:lpstr>
      <vt:lpstr>2. Acronym/Lingo (2)</vt:lpstr>
      <vt:lpstr>2. Acronym/Lingo (3)</vt:lpstr>
      <vt:lpstr>3. Case-study</vt:lpstr>
      <vt:lpstr>3.a. Checkins</vt:lpstr>
      <vt:lpstr>3.b. Checkout and Editing</vt:lpstr>
      <vt:lpstr>3.c. Diffs</vt:lpstr>
      <vt:lpstr>3.d. Branching</vt:lpstr>
      <vt:lpstr>3.e. Merging</vt:lpstr>
      <vt:lpstr>3.f. Conflicts (1)</vt:lpstr>
      <vt:lpstr>3.f. Conflicts (2)</vt:lpstr>
      <vt:lpstr>3.g. Tagging</vt:lpstr>
      <vt:lpstr>1. What is Git?</vt:lpstr>
      <vt:lpstr>2. Setting up repository (1)</vt:lpstr>
      <vt:lpstr>2. Setting up repository (2)</vt:lpstr>
      <vt:lpstr>2. Setting up repository (3)</vt:lpstr>
      <vt:lpstr>3. Adding a remote repository</vt:lpstr>
      <vt:lpstr>4. Fetching a remote</vt:lpstr>
      <vt:lpstr>5. Saving changes</vt:lpstr>
      <vt:lpstr>5. Saving changes (2)</vt:lpstr>
      <vt:lpstr>6. Undoing changes</vt:lpstr>
      <vt:lpstr>7. Others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dc:creator>Minh Nguyet</dc:creator>
  <cp:lastModifiedBy>Tran Vu QUAN</cp:lastModifiedBy>
  <cp:revision>500</cp:revision>
  <dcterms:created xsi:type="dcterms:W3CDTF">2015-03-12T06:59:06Z</dcterms:created>
  <dcterms:modified xsi:type="dcterms:W3CDTF">2017-07-14T04:25:50Z</dcterms:modified>
</cp:coreProperties>
</file>