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67" r:id="rId14"/>
    <p:sldId id="276" r:id="rId15"/>
    <p:sldId id="269" r:id="rId16"/>
    <p:sldId id="270" r:id="rId17"/>
    <p:sldId id="277" r:id="rId18"/>
    <p:sldId id="272" r:id="rId19"/>
    <p:sldId id="273" r:id="rId20"/>
    <p:sldId id="274" r:id="rId21"/>
    <p:sldId id="275" r:id="rId22"/>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0" autoAdjust="0"/>
    <p:restoredTop sz="94610"/>
  </p:normalViewPr>
  <p:slideViewPr>
    <p:cSldViewPr snapToGrid="0" snapToObjects="1">
      <p:cViewPr>
        <p:scale>
          <a:sx n="75" d="100"/>
          <a:sy n="75" d="100"/>
        </p:scale>
        <p:origin x="14"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35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8255" y="-635"/>
            <a:ext cx="6036945" cy="6858000"/>
          </a:xfrm>
          <a:prstGeom prst="roundRect">
            <a:avLst>
              <a:gd name="adj" fmla="val 0"/>
            </a:avLst>
          </a:prstGeom>
          <a:solidFill>
            <a:srgbClr val="EEA215"/>
          </a:solidFill>
          <a:ln/>
        </p:spPr>
      </p:sp>
      <p:sp>
        <p:nvSpPr>
          <p:cNvPr id="3" name="Text 1"/>
          <p:cNvSpPr/>
          <p:nvPr/>
        </p:nvSpPr>
        <p:spPr>
          <a:xfrm>
            <a:off x="-8255" y="-635"/>
            <a:ext cx="6036945" cy="6858000"/>
          </a:xfrm>
          <a:prstGeom prst="rect">
            <a:avLst/>
          </a:prstGeom>
          <a:noFill/>
          <a:ln/>
        </p:spPr>
        <p:txBody>
          <a:bodyPr wrap="square" lIns="45720" tIns="91440" rIns="91440" bIns="45720" rtlCol="0" anchor="ctr"/>
          <a:lstStyle/>
          <a:p>
            <a:pPr marL="0" indent="0">
              <a:lnSpc>
                <a:spcPct val="100000"/>
              </a:lnSpc>
              <a:buNone/>
            </a:pPr>
            <a:endParaRPr lang="en-US" sz="1600" dirty="0"/>
          </a:p>
        </p:txBody>
      </p:sp>
      <p:pic>
        <p:nvPicPr>
          <p:cNvPr id="4" name="Image 0" descr="https://kimi-img.moonshot.cn/pub/slides/slides_tmpl/image/25-09-02-14:45:43-d2r955pe3tpg8rchus0g.png"/>
          <p:cNvPicPr>
            <a:picLocks noChangeAspect="1"/>
          </p:cNvPicPr>
          <p:nvPr/>
        </p:nvPicPr>
        <p:blipFill>
          <a:blip r:embed="rId3"/>
          <a:stretch>
            <a:fillRect/>
          </a:stretch>
        </p:blipFill>
        <p:spPr>
          <a:xfrm>
            <a:off x="6028690" y="116205"/>
            <a:ext cx="6006465" cy="6442710"/>
          </a:xfrm>
          <a:prstGeom prst="rect">
            <a:avLst/>
          </a:prstGeom>
        </p:spPr>
      </p:pic>
      <p:pic>
        <p:nvPicPr>
          <p:cNvPr id="5" name="Image 1" descr="https://kimi-img.moonshot.cn/pub/slides/slides_tmpl/image/25-09-02-14:45:43-d2r955pe3tpg8rchurvg.png"/>
          <p:cNvPicPr>
            <a:picLocks noChangeAspect="1"/>
          </p:cNvPicPr>
          <p:nvPr/>
        </p:nvPicPr>
        <p:blipFill>
          <a:blip r:embed="rId4"/>
          <a:stretch>
            <a:fillRect/>
          </a:stretch>
        </p:blipFill>
        <p:spPr>
          <a:xfrm>
            <a:off x="765175" y="805815"/>
            <a:ext cx="1442720" cy="382905"/>
          </a:xfrm>
          <a:prstGeom prst="rect">
            <a:avLst/>
          </a:prstGeom>
        </p:spPr>
      </p:pic>
      <p:sp>
        <p:nvSpPr>
          <p:cNvPr id="6" name="Text 2"/>
          <p:cNvSpPr/>
          <p:nvPr/>
        </p:nvSpPr>
        <p:spPr>
          <a:xfrm>
            <a:off x="681417" y="3968190"/>
            <a:ext cx="2079624" cy="557530"/>
          </a:xfrm>
          <a:prstGeom prst="rect">
            <a:avLst/>
          </a:prstGeom>
          <a:noFill/>
          <a:ln/>
        </p:spPr>
        <p:txBody>
          <a:bodyPr wrap="square" lIns="0" tIns="0" rIns="0" bIns="0" rtlCol="0" anchor="t"/>
          <a:lstStyle/>
          <a:p>
            <a:pPr marL="0" indent="0" algn="l">
              <a:lnSpc>
                <a:spcPct val="100000"/>
              </a:lnSpc>
              <a:buNone/>
            </a:pPr>
            <a:endParaRPr lang="en-US" sz="1600" dirty="0"/>
          </a:p>
        </p:txBody>
      </p:sp>
      <p:sp>
        <p:nvSpPr>
          <p:cNvPr id="7" name="Text 3"/>
          <p:cNvSpPr/>
          <p:nvPr/>
        </p:nvSpPr>
        <p:spPr>
          <a:xfrm>
            <a:off x="681355" y="4406900"/>
            <a:ext cx="2679065" cy="662305"/>
          </a:xfrm>
          <a:prstGeom prst="rect">
            <a:avLst/>
          </a:prstGeom>
          <a:noFill/>
          <a:ln/>
        </p:spPr>
        <p:txBody>
          <a:bodyPr wrap="square" lIns="0" tIns="0" rIns="0" bIns="0" rtlCol="0" anchor="t"/>
          <a:lstStyle/>
          <a:p>
            <a:pPr marL="0" indent="0" algn="l">
              <a:lnSpc>
                <a:spcPct val="100000"/>
              </a:lnSpc>
              <a:buNone/>
            </a:pPr>
            <a:endParaRPr lang="en-US" sz="1600" dirty="0"/>
          </a:p>
        </p:txBody>
      </p:sp>
      <p:sp>
        <p:nvSpPr>
          <p:cNvPr id="8" name="Text 4"/>
          <p:cNvSpPr/>
          <p:nvPr/>
        </p:nvSpPr>
        <p:spPr>
          <a:xfrm>
            <a:off x="432435" y="1788795"/>
            <a:ext cx="5702300" cy="1578610"/>
          </a:xfrm>
          <a:prstGeom prst="rect">
            <a:avLst/>
          </a:prstGeom>
          <a:noFill/>
          <a:ln/>
        </p:spPr>
        <p:txBody>
          <a:bodyPr wrap="square" lIns="0" tIns="0" rIns="0" bIns="0" rtlCol="0" anchor="t"/>
          <a:lstStyle/>
          <a:p>
            <a:pPr marL="0" indent="0" algn="l">
              <a:lnSpc>
                <a:spcPct val="130000"/>
              </a:lnSpc>
              <a:buNone/>
            </a:pPr>
            <a:r>
              <a:rPr lang="en-US" sz="4800" b="1" dirty="0">
                <a:solidFill>
                  <a:srgbClr val="000000"/>
                </a:solidFill>
                <a:ea typeface="苹方-简" pitchFamily="34" charset="-122"/>
                <a:cs typeface="苹方-简" pitchFamily="34" charset="-120"/>
              </a:rPr>
              <a:t>Web QL Container Thông Minh</a:t>
            </a:r>
            <a:endParaRPr lang="en-US" sz="1600" dirty="0"/>
          </a:p>
        </p:txBody>
      </p:sp>
      <p:sp>
        <p:nvSpPr>
          <p:cNvPr id="9" name="TextBox 8"/>
          <p:cNvSpPr txBox="1"/>
          <p:nvPr/>
        </p:nvSpPr>
        <p:spPr>
          <a:xfrm>
            <a:off x="606392" y="3968190"/>
            <a:ext cx="4774130" cy="369332"/>
          </a:xfrm>
          <a:prstGeom prst="rect">
            <a:avLst/>
          </a:prstGeom>
          <a:noFill/>
        </p:spPr>
        <p:txBody>
          <a:bodyPr wrap="square" rtlCol="0">
            <a:spAutoFit/>
          </a:bodyPr>
          <a:lstStyle/>
          <a:p>
            <a:r>
              <a:rPr lang="en-US" b="1" dirty="0" smtClean="0"/>
              <a:t>CÁC THÀNH VIÊN TRONG NHÓM </a:t>
            </a:r>
            <a:endParaRPr lang="en-US" b="1" dirty="0"/>
          </a:p>
        </p:txBody>
      </p:sp>
      <p:sp>
        <p:nvSpPr>
          <p:cNvPr id="10" name="TextBox 9"/>
          <p:cNvSpPr txBox="1"/>
          <p:nvPr/>
        </p:nvSpPr>
        <p:spPr>
          <a:xfrm>
            <a:off x="681416" y="4525720"/>
            <a:ext cx="4699105" cy="1323439"/>
          </a:xfrm>
          <a:prstGeom prst="rect">
            <a:avLst/>
          </a:prstGeom>
          <a:noFill/>
        </p:spPr>
        <p:txBody>
          <a:bodyPr wrap="square" rtlCol="0">
            <a:spAutoFit/>
          </a:bodyPr>
          <a:lstStyle/>
          <a:p>
            <a:r>
              <a:rPr lang="en-US" sz="1600" dirty="0" smtClean="0"/>
              <a:t>NGÔ TRỌNG HOÀNG ( TRƯỞNG NHÓM )</a:t>
            </a:r>
          </a:p>
          <a:p>
            <a:r>
              <a:rPr lang="en-US" sz="1600" dirty="0" smtClean="0"/>
              <a:t>BÙI VIỆT HOÀNG</a:t>
            </a:r>
          </a:p>
          <a:p>
            <a:r>
              <a:rPr lang="en-US" sz="1600" dirty="0" smtClean="0"/>
              <a:t>NGUYỄN VŨ HOÀNG</a:t>
            </a:r>
          </a:p>
          <a:p>
            <a:r>
              <a:rPr lang="en-US" sz="1600" dirty="0" smtClean="0"/>
              <a:t>NGUYỄN TRẦN TUẤN HÙNG</a:t>
            </a:r>
          </a:p>
          <a:p>
            <a:r>
              <a:rPr lang="en-US" sz="1600" dirty="0" smtClean="0"/>
              <a:t>NGUYỄN ĐÌNH KHÁNH</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8001000" y="-27305"/>
            <a:ext cx="4191000" cy="6885305"/>
          </a:xfrm>
          <a:prstGeom prst="rect">
            <a:avLst/>
          </a:prstGeom>
          <a:solidFill>
            <a:srgbClr val="F7941F"/>
          </a:solidFill>
          <a:ln/>
        </p:spPr>
      </p:sp>
      <p:sp>
        <p:nvSpPr>
          <p:cNvPr id="3" name="Text 1"/>
          <p:cNvSpPr/>
          <p:nvPr/>
        </p:nvSpPr>
        <p:spPr>
          <a:xfrm>
            <a:off x="8001000" y="-27305"/>
            <a:ext cx="4191000" cy="688530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Text 2"/>
          <p:cNvSpPr/>
          <p:nvPr/>
        </p:nvSpPr>
        <p:spPr>
          <a:xfrm>
            <a:off x="-208538" y="-1151175"/>
            <a:ext cx="12400538" cy="9160349"/>
          </a:xfrm>
          <a:prstGeom prst="rect">
            <a:avLst/>
          </a:prstGeom>
          <a:noFill/>
          <a:ln/>
        </p:spPr>
        <p:txBody>
          <a:bodyPr wrap="square" lIns="0" tIns="0" rIns="0" bIns="0" rtlCol="0" anchor="t"/>
          <a:lstStyle/>
          <a:p>
            <a:pPr marL="0" indent="0" algn="l">
              <a:lnSpc>
                <a:spcPct val="100000"/>
              </a:lnSpc>
              <a:buNone/>
            </a:pPr>
            <a:r>
              <a:rPr lang="en-US" sz="55000" dirty="0">
                <a:solidFill>
                  <a:srgbClr val="7F27FF"/>
                </a:solidFill>
                <a:latin typeface="苹方-简" pitchFamily="34" charset="0"/>
                <a:ea typeface="苹方-简" pitchFamily="34" charset="-122"/>
                <a:cs typeface="苹方-简" pitchFamily="34" charset="-120"/>
              </a:rPr>
              <a:t>03</a:t>
            </a:r>
            <a:endParaRPr lang="en-US" sz="1600" dirty="0"/>
          </a:p>
        </p:txBody>
      </p:sp>
      <p:sp>
        <p:nvSpPr>
          <p:cNvPr id="5" name="Text 3"/>
          <p:cNvSpPr/>
          <p:nvPr/>
        </p:nvSpPr>
        <p:spPr>
          <a:xfrm>
            <a:off x="5820410" y="5558790"/>
            <a:ext cx="5840730" cy="1206500"/>
          </a:xfrm>
          <a:prstGeom prst="rect">
            <a:avLst/>
          </a:prstGeom>
          <a:noFill/>
          <a:ln/>
        </p:spPr>
        <p:txBody>
          <a:bodyPr wrap="square" lIns="0" tIns="0" rIns="0" bIns="0" rtlCol="0" anchor="t"/>
          <a:lstStyle/>
          <a:p>
            <a:pPr marL="0" indent="0" algn="r">
              <a:lnSpc>
                <a:spcPct val="100000"/>
              </a:lnSpc>
              <a:buNone/>
            </a:pPr>
            <a:r>
              <a:rPr lang="en-US" sz="3000" b="1" dirty="0">
                <a:solidFill>
                  <a:srgbClr val="7F27FF"/>
                </a:solidFill>
                <a:latin typeface="苹方-简" pitchFamily="34" charset="0"/>
                <a:ea typeface="苹方-简" pitchFamily="34" charset="-122"/>
                <a:cs typeface="苹方-简" pitchFamily="34" charset="-120"/>
              </a:rPr>
              <a:t>Chức năng cốt lõi</a:t>
            </a:r>
            <a:endParaRPr lang="en-US" sz="1600" dirty="0"/>
          </a:p>
        </p:txBody>
      </p:sp>
      <p:pic>
        <p:nvPicPr>
          <p:cNvPr id="6" name="Image 0" descr="https://kimi-img.moonshot.cn/pub/slides/slides_tmpl/image/25-09-02-14:45:43-d2r955pe3tpg8rchus10.png"/>
          <p:cNvPicPr>
            <a:picLocks noChangeAspect="1"/>
          </p:cNvPicPr>
          <p:nvPr/>
        </p:nvPicPr>
        <p:blipFill>
          <a:blip r:embed="rId3"/>
          <a:stretch>
            <a:fillRect/>
          </a:stretch>
        </p:blipFill>
        <p:spPr>
          <a:xfrm>
            <a:off x="10047605" y="340360"/>
            <a:ext cx="1895475" cy="1895475"/>
          </a:xfrm>
          <a:prstGeom prst="rect">
            <a:avLst/>
          </a:prstGeom>
        </p:spPr>
      </p:pic>
      <p:pic>
        <p:nvPicPr>
          <p:cNvPr id="7" name="Image 1" descr="https://kimi-img.moonshot.cn/pub/slides/slides_tmpl/image/25-09-02-14:45:44-d2r9561e3tpg8rchus20.png"/>
          <p:cNvPicPr>
            <a:picLocks noChangeAspect="1"/>
          </p:cNvPicPr>
          <p:nvPr/>
        </p:nvPicPr>
        <p:blipFill>
          <a:blip r:embed="rId4"/>
          <a:stretch>
            <a:fillRect/>
          </a:stretch>
        </p:blipFill>
        <p:spPr>
          <a:xfrm>
            <a:off x="1934210" y="1224915"/>
            <a:ext cx="655955" cy="6559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0">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0" y="0"/>
            <a:ext cx="12191365" cy="6860540"/>
          </a:xfrm>
          <a:prstGeom prst="rect">
            <a:avLst/>
          </a:prstGeom>
        </p:spPr>
      </p:pic>
      <p:sp>
        <p:nvSpPr>
          <p:cNvPr id="3" name="Text 0"/>
          <p:cNvSpPr/>
          <p:nvPr/>
        </p:nvSpPr>
        <p:spPr>
          <a:xfrm>
            <a:off x="254000" y="254000"/>
            <a:ext cx="5435600" cy="1016000"/>
          </a:xfrm>
          <a:prstGeom prst="rect">
            <a:avLst/>
          </a:prstGeom>
          <a:noFill/>
          <a:ln/>
        </p:spPr>
        <p:txBody>
          <a:bodyPr wrap="square" lIns="0" tIns="0" rIns="0" bIns="0" rtlCol="0" anchor="ctr"/>
          <a:lstStyle/>
          <a:p>
            <a:pPr marL="0" indent="0">
              <a:lnSpc>
                <a:spcPct val="90000"/>
              </a:lnSpc>
              <a:buNone/>
            </a:pPr>
            <a:r>
              <a:rPr lang="en-US" sz="3600" b="1" dirty="0" err="1" smtClean="0">
                <a:solidFill>
                  <a:srgbClr val="FF8F00"/>
                </a:solidFill>
                <a:ea typeface="Noto Sans SC" pitchFamily="34" charset="-122"/>
                <a:cs typeface="Noto Sans SC" pitchFamily="34" charset="-120"/>
              </a:rPr>
              <a:t>Giao</a:t>
            </a:r>
            <a:r>
              <a:rPr lang="en-US" sz="3600" b="1" dirty="0" smtClean="0">
                <a:solidFill>
                  <a:srgbClr val="FF8F00"/>
                </a:solidFill>
                <a:ea typeface="Noto Sans SC" pitchFamily="34" charset="-122"/>
                <a:cs typeface="Noto Sans SC" pitchFamily="34" charset="-120"/>
              </a:rPr>
              <a:t> </a:t>
            </a:r>
            <a:r>
              <a:rPr lang="en-US" sz="3600" b="1" dirty="0" err="1" smtClean="0">
                <a:solidFill>
                  <a:srgbClr val="FF8F00"/>
                </a:solidFill>
                <a:ea typeface="Noto Sans SC" pitchFamily="34" charset="-122"/>
                <a:cs typeface="Noto Sans SC" pitchFamily="34" charset="-120"/>
              </a:rPr>
              <a:t>Diện</a:t>
            </a:r>
            <a:r>
              <a:rPr lang="en-US" sz="3600" b="1" dirty="0" smtClean="0">
                <a:solidFill>
                  <a:srgbClr val="FF8F00"/>
                </a:solidFill>
                <a:ea typeface="Noto Sans SC" pitchFamily="34" charset="-122"/>
                <a:cs typeface="Noto Sans SC" pitchFamily="34" charset="-120"/>
              </a:rPr>
              <a:t> </a:t>
            </a:r>
            <a:r>
              <a:rPr lang="en-US" sz="3600" b="1" dirty="0" err="1" smtClean="0">
                <a:solidFill>
                  <a:srgbClr val="FF8F00"/>
                </a:solidFill>
                <a:ea typeface="Noto Sans SC" pitchFamily="34" charset="-122"/>
                <a:cs typeface="Noto Sans SC" pitchFamily="34" charset="-120"/>
              </a:rPr>
              <a:t>Thân</a:t>
            </a:r>
            <a:r>
              <a:rPr lang="en-US" sz="3600" b="1" dirty="0" smtClean="0">
                <a:solidFill>
                  <a:srgbClr val="FF8F00"/>
                </a:solidFill>
                <a:ea typeface="Noto Sans SC" pitchFamily="34" charset="-122"/>
                <a:cs typeface="Noto Sans SC" pitchFamily="34" charset="-120"/>
              </a:rPr>
              <a:t> </a:t>
            </a:r>
            <a:r>
              <a:rPr lang="en-US" sz="3600" b="1" dirty="0" err="1" smtClean="0">
                <a:solidFill>
                  <a:srgbClr val="FF8F00"/>
                </a:solidFill>
                <a:ea typeface="Noto Sans SC" pitchFamily="34" charset="-122"/>
                <a:cs typeface="Noto Sans SC" pitchFamily="34" charset="-120"/>
              </a:rPr>
              <a:t>Thiện</a:t>
            </a:r>
            <a:endParaRPr lang="en-US" sz="1600" b="1" dirty="0"/>
          </a:p>
        </p:txBody>
      </p:sp>
      <p:sp>
        <p:nvSpPr>
          <p:cNvPr id="4" name="Text 1"/>
          <p:cNvSpPr/>
          <p:nvPr/>
        </p:nvSpPr>
        <p:spPr>
          <a:xfrm>
            <a:off x="254000" y="1473200"/>
            <a:ext cx="5435600" cy="914400"/>
          </a:xfrm>
          <a:prstGeom prst="rect">
            <a:avLst/>
          </a:prstGeom>
          <a:noFill/>
          <a:ln/>
        </p:spPr>
        <p:txBody>
          <a:bodyPr wrap="square" lIns="0" tIns="0" rIns="0" bIns="0" rtlCol="0" anchor="ctr"/>
          <a:lstStyle/>
          <a:p>
            <a:pPr marL="0" indent="0">
              <a:lnSpc>
                <a:spcPct val="130000"/>
              </a:lnSpc>
              <a:buNone/>
            </a:pPr>
            <a:endParaRPr lang="en-US" sz="1600" dirty="0"/>
          </a:p>
        </p:txBody>
      </p:sp>
      <p:pic>
        <p:nvPicPr>
          <p:cNvPr id="18" name="Picture 17"/>
          <p:cNvPicPr>
            <a:picLocks noChangeAspect="1"/>
          </p:cNvPicPr>
          <p:nvPr/>
        </p:nvPicPr>
        <p:blipFill>
          <a:blip r:embed="rId4"/>
          <a:stretch>
            <a:fillRect/>
          </a:stretch>
        </p:blipFill>
        <p:spPr>
          <a:xfrm>
            <a:off x="4016415" y="1524000"/>
            <a:ext cx="7997956" cy="4248914"/>
          </a:xfrm>
          <a:prstGeom prst="rect">
            <a:avLst/>
          </a:prstGeom>
        </p:spPr>
      </p:pic>
      <p:sp>
        <p:nvSpPr>
          <p:cNvPr id="21" name="Rectangle 20"/>
          <p:cNvSpPr/>
          <p:nvPr/>
        </p:nvSpPr>
        <p:spPr>
          <a:xfrm>
            <a:off x="486137" y="1145110"/>
            <a:ext cx="3044141" cy="250334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vi-VN"/>
          </a:p>
        </p:txBody>
      </p:sp>
      <p:sp>
        <p:nvSpPr>
          <p:cNvPr id="19" name="TextBox 18"/>
          <p:cNvSpPr txBox="1"/>
          <p:nvPr/>
        </p:nvSpPr>
        <p:spPr>
          <a:xfrm>
            <a:off x="486137" y="1473200"/>
            <a:ext cx="3044141" cy="2031325"/>
          </a:xfrm>
          <a:prstGeom prst="rect">
            <a:avLst/>
          </a:prstGeom>
          <a:noFill/>
        </p:spPr>
        <p:txBody>
          <a:bodyPr wrap="square" rtlCol="0">
            <a:spAutoFit/>
          </a:bodyPr>
          <a:lstStyle/>
          <a:p>
            <a:r>
              <a:rPr lang="vi-VN" dirty="0">
                <a:solidFill>
                  <a:schemeClr val="bg1"/>
                </a:solidFill>
              </a:rPr>
              <a:t>Giao diện được thiết kế với màu sắc rõ ràng, bố cục khoa học, giúp người dùng theo dõi và quản lý dữ liệu container một cách nhanh chóng, chính xác và hiệu quả.</a:t>
            </a:r>
          </a:p>
        </p:txBody>
      </p:sp>
      <p:sp>
        <p:nvSpPr>
          <p:cNvPr id="20" name="TextBox 19"/>
          <p:cNvSpPr txBox="1"/>
          <p:nvPr/>
        </p:nvSpPr>
        <p:spPr>
          <a:xfrm>
            <a:off x="486137" y="3773347"/>
            <a:ext cx="3044141" cy="2031325"/>
          </a:xfrm>
          <a:prstGeom prst="rect">
            <a:avLst/>
          </a:prstGeom>
          <a:noFill/>
        </p:spPr>
        <p:txBody>
          <a:bodyPr wrap="square" rtlCol="0">
            <a:spAutoFit/>
          </a:bodyPr>
          <a:lstStyle/>
          <a:p>
            <a:r>
              <a:rPr lang="vi-VN" dirty="0"/>
              <a:t>Thanh </a:t>
            </a:r>
            <a:r>
              <a:rPr lang="vi-VN" b="1" dirty="0"/>
              <a:t>menu bên trái</a:t>
            </a:r>
            <a:r>
              <a:rPr lang="vi-VN" dirty="0"/>
              <a:t> giúp người dùng truy cập nhanh đến các chức năng chính như: Nhập Container, Vận chuyển, Quản lý kho, Khách hàng, Nhà cung cấp, Báo cáo, v.v.</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1">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2540"/>
            <a:ext cx="12191365" cy="6860540"/>
          </a:xfrm>
          <a:prstGeom prst="rect">
            <a:avLst/>
          </a:prstGeom>
        </p:spPr>
      </p:pic>
      <p:sp>
        <p:nvSpPr>
          <p:cNvPr id="3" name="Text 0"/>
          <p:cNvSpPr/>
          <p:nvPr/>
        </p:nvSpPr>
        <p:spPr>
          <a:xfrm>
            <a:off x="0" y="253910"/>
            <a:ext cx="12192000" cy="508000"/>
          </a:xfrm>
          <a:prstGeom prst="rect">
            <a:avLst/>
          </a:prstGeom>
          <a:noFill/>
          <a:ln/>
        </p:spPr>
        <p:txBody>
          <a:bodyPr wrap="square" lIns="0" tIns="0" rIns="0" bIns="0" rtlCol="0" anchor="ctr"/>
          <a:lstStyle/>
          <a:p>
            <a:pPr marL="0" indent="0" algn="ctr">
              <a:lnSpc>
                <a:spcPct val="90000"/>
              </a:lnSpc>
              <a:buNone/>
            </a:pPr>
            <a:r>
              <a:rPr lang="en-US" sz="3600" dirty="0">
                <a:solidFill>
                  <a:srgbClr val="FF8F00"/>
                </a:solidFill>
                <a:ea typeface="Noto Sans SC" pitchFamily="34" charset="-122"/>
                <a:cs typeface="Noto Sans SC" pitchFamily="34" charset="-120"/>
              </a:rPr>
              <a:t>Quản Lý Container Toàn Diện</a:t>
            </a:r>
            <a:endParaRPr lang="en-US" sz="1600" dirty="0"/>
          </a:p>
        </p:txBody>
      </p:sp>
      <p:sp>
        <p:nvSpPr>
          <p:cNvPr id="4" name="Text 1"/>
          <p:cNvSpPr/>
          <p:nvPr/>
        </p:nvSpPr>
        <p:spPr>
          <a:xfrm>
            <a:off x="254000" y="965110"/>
            <a:ext cx="116840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333333"/>
                </a:solidFill>
                <a:ea typeface="MiSans" pitchFamily="34" charset="-122"/>
                <a:cs typeface="MiSans" pitchFamily="34" charset="-120"/>
              </a:rPr>
              <a:t>Màn hình quản lý tập trung, cung cấp thông tin chi tiết và cập nhật trạng thái container </a:t>
            </a:r>
            <a:r>
              <a:rPr lang="en-US" sz="1600" dirty="0">
                <a:solidFill>
                  <a:srgbClr val="FFFFFF"/>
                </a:solidFill>
                <a:highlight>
                  <a:srgbClr val="FFC107">
                    <a:alpha val="100000"/>
                  </a:srgbClr>
                </a:highlight>
                <a:ea typeface="MiSans" pitchFamily="34" charset="-122"/>
                <a:cs typeface="MiSans" pitchFamily="34" charset="-120"/>
              </a:rPr>
              <a:t> real-time </a:t>
            </a:r>
            <a:r>
              <a:rPr lang="en-US" sz="1600" dirty="0">
                <a:solidFill>
                  <a:srgbClr val="333333"/>
                </a:solidFill>
                <a:ea typeface="MiSans" pitchFamily="34" charset="-122"/>
                <a:cs typeface="MiSans" pitchFamily="34" charset="-120"/>
              </a:rPr>
              <a:t>.</a:t>
            </a:r>
            <a:endParaRPr lang="en-US" sz="1600" dirty="0"/>
          </a:p>
        </p:txBody>
      </p:sp>
      <p:sp>
        <p:nvSpPr>
          <p:cNvPr id="5" name="Shape 2"/>
          <p:cNvSpPr/>
          <p:nvPr/>
        </p:nvSpPr>
        <p:spPr>
          <a:xfrm>
            <a:off x="254000" y="1473110"/>
            <a:ext cx="3759200" cy="1219200"/>
          </a:xfrm>
          <a:custGeom>
            <a:avLst/>
            <a:gdLst/>
            <a:ahLst/>
            <a:cxnLst/>
            <a:rect l="l" t="t" r="r" b="b"/>
            <a:pathLst>
              <a:path w="3759200" h="1219200">
                <a:moveTo>
                  <a:pt x="101596" y="0"/>
                </a:moveTo>
                <a:lnTo>
                  <a:pt x="3657604" y="0"/>
                </a:lnTo>
                <a:cubicBezTo>
                  <a:pt x="3713714" y="0"/>
                  <a:pt x="3759200" y="45486"/>
                  <a:pt x="3759200" y="101596"/>
                </a:cubicBezTo>
                <a:lnTo>
                  <a:pt x="3759200" y="1117604"/>
                </a:lnTo>
                <a:cubicBezTo>
                  <a:pt x="3759200" y="1173714"/>
                  <a:pt x="3713714" y="1219200"/>
                  <a:pt x="3657604" y="1219200"/>
                </a:cubicBezTo>
                <a:lnTo>
                  <a:pt x="101596" y="1219200"/>
                </a:lnTo>
                <a:cubicBezTo>
                  <a:pt x="45486" y="1219200"/>
                  <a:pt x="0" y="1173714"/>
                  <a:pt x="0" y="1117604"/>
                </a:cubicBezTo>
                <a:lnTo>
                  <a:pt x="0" y="101596"/>
                </a:lnTo>
                <a:cubicBezTo>
                  <a:pt x="0" y="45486"/>
                  <a:pt x="45486" y="0"/>
                  <a:pt x="101596" y="0"/>
                </a:cubicBezTo>
                <a:close/>
              </a:path>
            </a:pathLst>
          </a:custGeom>
          <a:solidFill>
            <a:srgbClr val="FFC107">
              <a:alpha val="20000"/>
            </a:srgbClr>
          </a:solidFill>
          <a:ln/>
        </p:spPr>
      </p:sp>
      <p:sp>
        <p:nvSpPr>
          <p:cNvPr id="6" name="Text 3"/>
          <p:cNvSpPr/>
          <p:nvPr/>
        </p:nvSpPr>
        <p:spPr>
          <a:xfrm>
            <a:off x="203200" y="1676310"/>
            <a:ext cx="38608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FF8F00"/>
                </a:solidFill>
                <a:ea typeface="MiSans" pitchFamily="34" charset="-122"/>
                <a:cs typeface="MiSans" pitchFamily="34" charset="-120"/>
              </a:rPr>
              <a:t>Thông Tin Chi Tiết</a:t>
            </a:r>
            <a:endParaRPr lang="en-US" sz="1600" dirty="0"/>
          </a:p>
        </p:txBody>
      </p:sp>
      <p:sp>
        <p:nvSpPr>
          <p:cNvPr id="7" name="Text 4"/>
          <p:cNvSpPr/>
          <p:nvPr/>
        </p:nvSpPr>
        <p:spPr>
          <a:xfrm>
            <a:off x="457200" y="1981110"/>
            <a:ext cx="3352800" cy="508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Số hiệu, loại, kích thước, trạng thái (trống/chờ/full).</a:t>
            </a:r>
            <a:endParaRPr lang="en-US" sz="1600" dirty="0"/>
          </a:p>
        </p:txBody>
      </p:sp>
      <p:sp>
        <p:nvSpPr>
          <p:cNvPr id="8" name="Shape 5"/>
          <p:cNvSpPr/>
          <p:nvPr/>
        </p:nvSpPr>
        <p:spPr>
          <a:xfrm>
            <a:off x="8128000" y="1396999"/>
            <a:ext cx="3759200" cy="1219200"/>
          </a:xfrm>
          <a:custGeom>
            <a:avLst/>
            <a:gdLst/>
            <a:ahLst/>
            <a:cxnLst/>
            <a:rect l="l" t="t" r="r" b="b"/>
            <a:pathLst>
              <a:path w="3759200" h="1219200">
                <a:moveTo>
                  <a:pt x="101596" y="0"/>
                </a:moveTo>
                <a:lnTo>
                  <a:pt x="3657604" y="0"/>
                </a:lnTo>
                <a:cubicBezTo>
                  <a:pt x="3713714" y="0"/>
                  <a:pt x="3759200" y="45486"/>
                  <a:pt x="3759200" y="101596"/>
                </a:cubicBezTo>
                <a:lnTo>
                  <a:pt x="3759200" y="1117604"/>
                </a:lnTo>
                <a:cubicBezTo>
                  <a:pt x="3759200" y="1173714"/>
                  <a:pt x="3713714" y="1219200"/>
                  <a:pt x="3657604" y="1219200"/>
                </a:cubicBezTo>
                <a:lnTo>
                  <a:pt x="101596" y="1219200"/>
                </a:lnTo>
                <a:cubicBezTo>
                  <a:pt x="45486" y="1219200"/>
                  <a:pt x="0" y="1173714"/>
                  <a:pt x="0" y="1117604"/>
                </a:cubicBezTo>
                <a:lnTo>
                  <a:pt x="0" y="101596"/>
                </a:lnTo>
                <a:cubicBezTo>
                  <a:pt x="0" y="45486"/>
                  <a:pt x="45486" y="0"/>
                  <a:pt x="101596" y="0"/>
                </a:cubicBezTo>
                <a:close/>
              </a:path>
            </a:pathLst>
          </a:custGeom>
          <a:solidFill>
            <a:srgbClr val="4CAF50">
              <a:alpha val="20000"/>
            </a:srgbClr>
          </a:solidFill>
          <a:ln/>
        </p:spPr>
      </p:sp>
      <p:sp>
        <p:nvSpPr>
          <p:cNvPr id="9" name="Text 6"/>
          <p:cNvSpPr/>
          <p:nvPr/>
        </p:nvSpPr>
        <p:spPr>
          <a:xfrm>
            <a:off x="8077200" y="1600199"/>
            <a:ext cx="38608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4CAF50"/>
                </a:solidFill>
                <a:ea typeface="MiSans" pitchFamily="34" charset="-122"/>
                <a:cs typeface="MiSans" pitchFamily="34" charset="-120"/>
              </a:rPr>
              <a:t>Vị Trí Hiện Tại</a:t>
            </a:r>
            <a:endParaRPr lang="en-US" sz="1600" dirty="0"/>
          </a:p>
        </p:txBody>
      </p:sp>
      <p:sp>
        <p:nvSpPr>
          <p:cNvPr id="10" name="Text 7"/>
          <p:cNvSpPr/>
          <p:nvPr/>
        </p:nvSpPr>
        <p:spPr>
          <a:xfrm>
            <a:off x="8331200" y="1904999"/>
            <a:ext cx="3352800" cy="508000"/>
          </a:xfrm>
          <a:prstGeom prst="rect">
            <a:avLst/>
          </a:prstGeom>
          <a:noFill/>
          <a:ln/>
        </p:spPr>
        <p:txBody>
          <a:bodyPr wrap="square" lIns="0" tIns="0" rIns="0" bIns="0" rtlCol="0" anchor="ctr"/>
          <a:lstStyle/>
          <a:p>
            <a:pPr algn="ctr">
              <a:lnSpc>
                <a:spcPct val="120000"/>
              </a:lnSpc>
            </a:pPr>
            <a:r>
              <a:rPr lang="en-US" sz="1400" dirty="0" err="1">
                <a:solidFill>
                  <a:srgbClr val="333333"/>
                </a:solidFill>
                <a:ea typeface="MiSans" pitchFamily="34" charset="-122"/>
                <a:cs typeface="MiSans" pitchFamily="34" charset="-120"/>
              </a:rPr>
              <a:t>cho</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phép</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theo</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dõi</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và</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cập</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nhật</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trạng</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thái</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của</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các</a:t>
            </a:r>
            <a:r>
              <a:rPr lang="en-US" sz="1400" dirty="0">
                <a:solidFill>
                  <a:srgbClr val="333333"/>
                </a:solidFill>
                <a:ea typeface="MiSans" pitchFamily="34" charset="-122"/>
                <a:cs typeface="MiSans" pitchFamily="34" charset="-120"/>
              </a:rPr>
              <a:t> container </a:t>
            </a:r>
            <a:r>
              <a:rPr lang="en-US" sz="1400" dirty="0" err="1">
                <a:solidFill>
                  <a:srgbClr val="333333"/>
                </a:solidFill>
                <a:ea typeface="MiSans" pitchFamily="34" charset="-122"/>
                <a:cs typeface="MiSans" pitchFamily="34" charset="-120"/>
              </a:rPr>
              <a:t>trong</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hệ</a:t>
            </a:r>
            <a:r>
              <a:rPr lang="en-US" sz="1400" dirty="0">
                <a:solidFill>
                  <a:srgbClr val="333333"/>
                </a:solidFill>
                <a:ea typeface="MiSans" pitchFamily="34" charset="-122"/>
                <a:cs typeface="MiSans" pitchFamily="34" charset="-120"/>
              </a:rPr>
              <a:t> </a:t>
            </a:r>
            <a:r>
              <a:rPr lang="en-US" sz="1400" dirty="0" err="1">
                <a:solidFill>
                  <a:srgbClr val="333333"/>
                </a:solidFill>
                <a:ea typeface="MiSans" pitchFamily="34" charset="-122"/>
                <a:cs typeface="MiSans" pitchFamily="34" charset="-120"/>
              </a:rPr>
              <a:t>thống</a:t>
            </a:r>
            <a:r>
              <a:rPr lang="en-US" sz="1400" dirty="0">
                <a:solidFill>
                  <a:srgbClr val="333333"/>
                </a:solidFill>
                <a:ea typeface="MiSans" pitchFamily="34" charset="-122"/>
                <a:cs typeface="MiSans" pitchFamily="34" charset="-120"/>
              </a:rPr>
              <a:t>.</a:t>
            </a:r>
            <a:endParaRPr lang="en-US" sz="1600" dirty="0"/>
          </a:p>
        </p:txBody>
      </p:sp>
      <p:pic>
        <p:nvPicPr>
          <p:cNvPr id="18" name="Picture 17"/>
          <p:cNvPicPr>
            <a:picLocks noChangeAspect="1"/>
          </p:cNvPicPr>
          <p:nvPr/>
        </p:nvPicPr>
        <p:blipFill>
          <a:blip r:embed="rId4"/>
          <a:stretch>
            <a:fillRect/>
          </a:stretch>
        </p:blipFill>
        <p:spPr>
          <a:xfrm>
            <a:off x="254000" y="3098710"/>
            <a:ext cx="5521767" cy="2592152"/>
          </a:xfrm>
          <a:prstGeom prst="rect">
            <a:avLst/>
          </a:prstGeom>
        </p:spPr>
      </p:pic>
      <p:pic>
        <p:nvPicPr>
          <p:cNvPr id="20" name="Picture 19"/>
          <p:cNvPicPr>
            <a:picLocks noChangeAspect="1"/>
          </p:cNvPicPr>
          <p:nvPr/>
        </p:nvPicPr>
        <p:blipFill>
          <a:blip r:embed="rId5"/>
          <a:stretch>
            <a:fillRect/>
          </a:stretch>
        </p:blipFill>
        <p:spPr>
          <a:xfrm>
            <a:off x="6272856" y="3016024"/>
            <a:ext cx="5665144" cy="28675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2">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0"/>
            <a:ext cx="12191365" cy="6860540"/>
          </a:xfrm>
          <a:prstGeom prst="rect">
            <a:avLst/>
          </a:prstGeom>
        </p:spPr>
      </p:pic>
      <p:sp>
        <p:nvSpPr>
          <p:cNvPr id="4" name="Text 0"/>
          <p:cNvSpPr/>
          <p:nvPr/>
        </p:nvSpPr>
        <p:spPr>
          <a:xfrm>
            <a:off x="3891280" y="166370"/>
            <a:ext cx="5943600" cy="508000"/>
          </a:xfrm>
          <a:prstGeom prst="rect">
            <a:avLst/>
          </a:prstGeom>
          <a:noFill/>
          <a:ln/>
        </p:spPr>
        <p:txBody>
          <a:bodyPr wrap="square" lIns="0" tIns="0" rIns="0" bIns="0" rtlCol="0" anchor="ctr"/>
          <a:lstStyle/>
          <a:p>
            <a:pPr marL="0" indent="0">
              <a:lnSpc>
                <a:spcPct val="90000"/>
              </a:lnSpc>
              <a:buNone/>
            </a:pPr>
            <a:r>
              <a:rPr lang="en-US" sz="3600" b="1" dirty="0">
                <a:solidFill>
                  <a:srgbClr val="FF8F00"/>
                </a:solidFill>
                <a:ea typeface="Noto Sans SC" pitchFamily="34" charset="-122"/>
                <a:cs typeface="Noto Sans SC" pitchFamily="34" charset="-120"/>
              </a:rPr>
              <a:t>Quản Lý Kho &amp; Vị Trí</a:t>
            </a:r>
            <a:endParaRPr lang="en-US" sz="1600" b="1" dirty="0"/>
          </a:p>
        </p:txBody>
      </p:sp>
      <p:sp>
        <p:nvSpPr>
          <p:cNvPr id="5" name="Text 1"/>
          <p:cNvSpPr/>
          <p:nvPr/>
        </p:nvSpPr>
        <p:spPr>
          <a:xfrm>
            <a:off x="3434080" y="873125"/>
            <a:ext cx="5435600" cy="58928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Tối ưu hóa mật độ lưu kho và giảm thiểu di chuyển không cần thiết thông qua sơ đồ kho tương tác và tính toán thông minh.</a:t>
            </a:r>
            <a:endParaRPr lang="en-US" sz="1600" dirty="0"/>
          </a:p>
        </p:txBody>
      </p:sp>
      <p:sp>
        <p:nvSpPr>
          <p:cNvPr id="6" name="Shape 2"/>
          <p:cNvSpPr/>
          <p:nvPr/>
        </p:nvSpPr>
        <p:spPr>
          <a:xfrm>
            <a:off x="6151880" y="5623560"/>
            <a:ext cx="508000" cy="508000"/>
          </a:xfrm>
          <a:custGeom>
            <a:avLst/>
            <a:gdLst/>
            <a:ahLst/>
            <a:cxnLst/>
            <a:rect l="l" t="t" r="r" b="b"/>
            <a:pathLst>
              <a:path w="508000" h="508000">
                <a:moveTo>
                  <a:pt x="254000" y="0"/>
                </a:moveTo>
                <a:lnTo>
                  <a:pt x="254000" y="0"/>
                </a:lnTo>
                <a:cubicBezTo>
                  <a:pt x="394186" y="0"/>
                  <a:pt x="508000" y="113814"/>
                  <a:pt x="508000" y="254000"/>
                </a:cubicBezTo>
                <a:lnTo>
                  <a:pt x="508000" y="254000"/>
                </a:lnTo>
                <a:cubicBezTo>
                  <a:pt x="508000" y="394186"/>
                  <a:pt x="394186" y="508000"/>
                  <a:pt x="254000" y="508000"/>
                </a:cubicBezTo>
                <a:lnTo>
                  <a:pt x="254000" y="508000"/>
                </a:lnTo>
                <a:cubicBezTo>
                  <a:pt x="113814" y="508000"/>
                  <a:pt x="0" y="394186"/>
                  <a:pt x="0" y="254000"/>
                </a:cubicBezTo>
                <a:lnTo>
                  <a:pt x="0" y="254000"/>
                </a:lnTo>
                <a:cubicBezTo>
                  <a:pt x="0" y="113814"/>
                  <a:pt x="113814" y="0"/>
                  <a:pt x="254000" y="0"/>
                </a:cubicBezTo>
                <a:close/>
              </a:path>
            </a:pathLst>
          </a:custGeom>
          <a:solidFill>
            <a:srgbClr val="FFC107"/>
          </a:solidFill>
          <a:ln/>
        </p:spPr>
      </p:sp>
      <p:sp>
        <p:nvSpPr>
          <p:cNvPr id="7" name="Shape 3"/>
          <p:cNvSpPr/>
          <p:nvPr/>
        </p:nvSpPr>
        <p:spPr>
          <a:xfrm>
            <a:off x="6278880" y="5750560"/>
            <a:ext cx="254000" cy="254000"/>
          </a:xfrm>
          <a:custGeom>
            <a:avLst/>
            <a:gdLst/>
            <a:ahLst/>
            <a:cxnLst/>
            <a:rect l="l" t="t" r="r" b="b"/>
            <a:pathLst>
              <a:path w="254000" h="254000">
                <a:moveTo>
                  <a:pt x="254000" y="23812"/>
                </a:moveTo>
                <a:cubicBezTo>
                  <a:pt x="254000" y="18306"/>
                  <a:pt x="251172" y="13196"/>
                  <a:pt x="246459" y="10319"/>
                </a:cubicBezTo>
                <a:cubicBezTo>
                  <a:pt x="241746" y="7441"/>
                  <a:pt x="235942" y="7144"/>
                  <a:pt x="231031" y="9624"/>
                </a:cubicBezTo>
                <a:lnTo>
                  <a:pt x="173385" y="38447"/>
                </a:lnTo>
                <a:lnTo>
                  <a:pt x="84386" y="8731"/>
                </a:lnTo>
                <a:cubicBezTo>
                  <a:pt x="80367" y="7392"/>
                  <a:pt x="76051" y="7689"/>
                  <a:pt x="72281" y="9575"/>
                </a:cubicBezTo>
                <a:lnTo>
                  <a:pt x="8781" y="41325"/>
                </a:lnTo>
                <a:cubicBezTo>
                  <a:pt x="3373" y="44053"/>
                  <a:pt x="0" y="49560"/>
                  <a:pt x="0" y="55563"/>
                </a:cubicBezTo>
                <a:lnTo>
                  <a:pt x="0" y="230188"/>
                </a:lnTo>
                <a:cubicBezTo>
                  <a:pt x="0" y="235694"/>
                  <a:pt x="2828" y="240804"/>
                  <a:pt x="7541" y="243681"/>
                </a:cubicBezTo>
                <a:cubicBezTo>
                  <a:pt x="12254" y="246559"/>
                  <a:pt x="18058" y="246856"/>
                  <a:pt x="22969" y="244376"/>
                </a:cubicBezTo>
                <a:lnTo>
                  <a:pt x="80566" y="215553"/>
                </a:lnTo>
                <a:lnTo>
                  <a:pt x="169565" y="245219"/>
                </a:lnTo>
                <a:cubicBezTo>
                  <a:pt x="173583" y="246559"/>
                  <a:pt x="177899" y="246261"/>
                  <a:pt x="181670" y="244376"/>
                </a:cubicBezTo>
                <a:lnTo>
                  <a:pt x="245170" y="212626"/>
                </a:lnTo>
                <a:cubicBezTo>
                  <a:pt x="250527" y="209947"/>
                  <a:pt x="253950" y="204440"/>
                  <a:pt x="253950" y="198437"/>
                </a:cubicBezTo>
                <a:lnTo>
                  <a:pt x="253950" y="23812"/>
                </a:lnTo>
                <a:close/>
                <a:moveTo>
                  <a:pt x="95250" y="186978"/>
                </a:moveTo>
                <a:lnTo>
                  <a:pt x="95250" y="45839"/>
                </a:lnTo>
                <a:lnTo>
                  <a:pt x="158750" y="67022"/>
                </a:lnTo>
                <a:lnTo>
                  <a:pt x="158750" y="208161"/>
                </a:lnTo>
                <a:lnTo>
                  <a:pt x="95250" y="186978"/>
                </a:lnTo>
                <a:close/>
              </a:path>
            </a:pathLst>
          </a:custGeom>
          <a:solidFill>
            <a:srgbClr val="FFFFFF"/>
          </a:solidFill>
          <a:ln/>
        </p:spPr>
      </p:sp>
      <p:sp>
        <p:nvSpPr>
          <p:cNvPr id="8" name="Text 4"/>
          <p:cNvSpPr/>
          <p:nvPr/>
        </p:nvSpPr>
        <p:spPr>
          <a:xfrm>
            <a:off x="6863080" y="5572760"/>
            <a:ext cx="5232400" cy="304800"/>
          </a:xfrm>
          <a:prstGeom prst="rect">
            <a:avLst/>
          </a:prstGeom>
          <a:noFill/>
          <a:ln/>
        </p:spPr>
        <p:txBody>
          <a:bodyPr wrap="square" lIns="0" tIns="0" rIns="0" bIns="0" rtlCol="0" anchor="ctr"/>
          <a:lstStyle/>
          <a:p>
            <a:pPr marL="0" indent="0">
              <a:lnSpc>
                <a:spcPct val="130000"/>
              </a:lnSpc>
              <a:buNone/>
            </a:pPr>
            <a:r>
              <a:rPr lang="en-US" sz="1600" dirty="0">
                <a:solidFill>
                  <a:srgbClr val="FF8F00"/>
                </a:solidFill>
                <a:ea typeface="MiSans" pitchFamily="34" charset="-122"/>
                <a:cs typeface="MiSans" pitchFamily="34" charset="-120"/>
              </a:rPr>
              <a:t>Sơ đồ kho tương tác</a:t>
            </a:r>
            <a:endParaRPr lang="en-US" sz="1600" dirty="0"/>
          </a:p>
        </p:txBody>
      </p:sp>
      <p:sp>
        <p:nvSpPr>
          <p:cNvPr id="9" name="Text 5"/>
          <p:cNvSpPr/>
          <p:nvPr/>
        </p:nvSpPr>
        <p:spPr>
          <a:xfrm>
            <a:off x="6863080" y="5928360"/>
            <a:ext cx="4724400" cy="508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Hiển thị từng ô chứa, màu sắc đánh dấu trạng thái, hỗ trợ kéo thả chuyển vị trí.</a:t>
            </a:r>
            <a:endParaRPr lang="en-US" sz="1600" dirty="0"/>
          </a:p>
        </p:txBody>
      </p:sp>
      <p:sp>
        <p:nvSpPr>
          <p:cNvPr id="10" name="Shape 6"/>
          <p:cNvSpPr/>
          <p:nvPr/>
        </p:nvSpPr>
        <p:spPr>
          <a:xfrm>
            <a:off x="513080" y="5623560"/>
            <a:ext cx="508000" cy="508000"/>
          </a:xfrm>
          <a:custGeom>
            <a:avLst/>
            <a:gdLst/>
            <a:ahLst/>
            <a:cxnLst/>
            <a:rect l="l" t="t" r="r" b="b"/>
            <a:pathLst>
              <a:path w="508000" h="508000">
                <a:moveTo>
                  <a:pt x="254000" y="0"/>
                </a:moveTo>
                <a:lnTo>
                  <a:pt x="254000" y="0"/>
                </a:lnTo>
                <a:cubicBezTo>
                  <a:pt x="394186" y="0"/>
                  <a:pt x="508000" y="113814"/>
                  <a:pt x="508000" y="254000"/>
                </a:cubicBezTo>
                <a:lnTo>
                  <a:pt x="508000" y="254000"/>
                </a:lnTo>
                <a:cubicBezTo>
                  <a:pt x="508000" y="394186"/>
                  <a:pt x="394186" y="508000"/>
                  <a:pt x="254000" y="508000"/>
                </a:cubicBezTo>
                <a:lnTo>
                  <a:pt x="254000" y="508000"/>
                </a:lnTo>
                <a:cubicBezTo>
                  <a:pt x="113814" y="508000"/>
                  <a:pt x="0" y="394186"/>
                  <a:pt x="0" y="254000"/>
                </a:cubicBezTo>
                <a:lnTo>
                  <a:pt x="0" y="254000"/>
                </a:lnTo>
                <a:cubicBezTo>
                  <a:pt x="0" y="113814"/>
                  <a:pt x="113814" y="0"/>
                  <a:pt x="254000" y="0"/>
                </a:cubicBezTo>
                <a:close/>
              </a:path>
            </a:pathLst>
          </a:custGeom>
          <a:solidFill>
            <a:srgbClr val="4CAF50"/>
          </a:solidFill>
          <a:ln/>
        </p:spPr>
      </p:sp>
      <p:sp>
        <p:nvSpPr>
          <p:cNvPr id="11" name="Shape 7"/>
          <p:cNvSpPr/>
          <p:nvPr/>
        </p:nvSpPr>
        <p:spPr>
          <a:xfrm>
            <a:off x="671830" y="5750560"/>
            <a:ext cx="190500" cy="254000"/>
          </a:xfrm>
          <a:custGeom>
            <a:avLst/>
            <a:gdLst/>
            <a:ahLst/>
            <a:cxnLst/>
            <a:rect l="l" t="t" r="r" b="b"/>
            <a:pathLst>
              <a:path w="190500" h="254000">
                <a:moveTo>
                  <a:pt x="31750" y="0"/>
                </a:moveTo>
                <a:cubicBezTo>
                  <a:pt x="14238" y="0"/>
                  <a:pt x="0" y="14238"/>
                  <a:pt x="0" y="31750"/>
                </a:cubicBezTo>
                <a:lnTo>
                  <a:pt x="0" y="222250"/>
                </a:lnTo>
                <a:cubicBezTo>
                  <a:pt x="0" y="239762"/>
                  <a:pt x="14238" y="254000"/>
                  <a:pt x="31750" y="254000"/>
                </a:cubicBezTo>
                <a:lnTo>
                  <a:pt x="158750" y="254000"/>
                </a:lnTo>
                <a:cubicBezTo>
                  <a:pt x="176262" y="254000"/>
                  <a:pt x="190500" y="239762"/>
                  <a:pt x="190500" y="222250"/>
                </a:cubicBezTo>
                <a:lnTo>
                  <a:pt x="190500" y="31750"/>
                </a:lnTo>
                <a:cubicBezTo>
                  <a:pt x="190500" y="14238"/>
                  <a:pt x="176262" y="0"/>
                  <a:pt x="158750" y="0"/>
                </a:cubicBezTo>
                <a:lnTo>
                  <a:pt x="31750" y="0"/>
                </a:lnTo>
                <a:close/>
                <a:moveTo>
                  <a:pt x="47625" y="31750"/>
                </a:moveTo>
                <a:lnTo>
                  <a:pt x="142875" y="31750"/>
                </a:lnTo>
                <a:cubicBezTo>
                  <a:pt x="151656" y="31750"/>
                  <a:pt x="158750" y="38844"/>
                  <a:pt x="158750" y="47625"/>
                </a:cubicBezTo>
                <a:lnTo>
                  <a:pt x="158750" y="63500"/>
                </a:lnTo>
                <a:cubicBezTo>
                  <a:pt x="158750" y="72281"/>
                  <a:pt x="151656" y="79375"/>
                  <a:pt x="142875" y="79375"/>
                </a:cubicBezTo>
                <a:lnTo>
                  <a:pt x="47625" y="79375"/>
                </a:lnTo>
                <a:cubicBezTo>
                  <a:pt x="38844" y="79375"/>
                  <a:pt x="31750" y="72281"/>
                  <a:pt x="31750" y="63500"/>
                </a:cubicBezTo>
                <a:lnTo>
                  <a:pt x="31750" y="47625"/>
                </a:lnTo>
                <a:cubicBezTo>
                  <a:pt x="31750" y="38844"/>
                  <a:pt x="38844" y="31750"/>
                  <a:pt x="47625" y="31750"/>
                </a:cubicBezTo>
                <a:close/>
                <a:moveTo>
                  <a:pt x="55563" y="115094"/>
                </a:moveTo>
                <a:cubicBezTo>
                  <a:pt x="55563" y="121665"/>
                  <a:pt x="50227" y="127000"/>
                  <a:pt x="43656" y="127000"/>
                </a:cubicBezTo>
                <a:cubicBezTo>
                  <a:pt x="37085" y="127000"/>
                  <a:pt x="31750" y="121665"/>
                  <a:pt x="31750" y="115094"/>
                </a:cubicBezTo>
                <a:cubicBezTo>
                  <a:pt x="31750" y="108523"/>
                  <a:pt x="37085" y="103188"/>
                  <a:pt x="43656" y="103188"/>
                </a:cubicBezTo>
                <a:cubicBezTo>
                  <a:pt x="50227" y="103188"/>
                  <a:pt x="55563" y="108523"/>
                  <a:pt x="55563" y="115094"/>
                </a:cubicBezTo>
                <a:close/>
                <a:moveTo>
                  <a:pt x="95250" y="127000"/>
                </a:moveTo>
                <a:cubicBezTo>
                  <a:pt x="88679" y="127000"/>
                  <a:pt x="83344" y="121665"/>
                  <a:pt x="83344" y="115094"/>
                </a:cubicBezTo>
                <a:cubicBezTo>
                  <a:pt x="83344" y="108523"/>
                  <a:pt x="88679" y="103188"/>
                  <a:pt x="95250" y="103188"/>
                </a:cubicBezTo>
                <a:cubicBezTo>
                  <a:pt x="101821" y="103188"/>
                  <a:pt x="107156" y="108523"/>
                  <a:pt x="107156" y="115094"/>
                </a:cubicBezTo>
                <a:cubicBezTo>
                  <a:pt x="107156" y="121665"/>
                  <a:pt x="101821" y="127000"/>
                  <a:pt x="95250" y="127000"/>
                </a:cubicBezTo>
                <a:close/>
                <a:moveTo>
                  <a:pt x="158750" y="115094"/>
                </a:moveTo>
                <a:cubicBezTo>
                  <a:pt x="158750" y="121665"/>
                  <a:pt x="153415" y="127000"/>
                  <a:pt x="146844" y="127000"/>
                </a:cubicBezTo>
                <a:cubicBezTo>
                  <a:pt x="140273" y="127000"/>
                  <a:pt x="134938" y="121665"/>
                  <a:pt x="134938" y="115094"/>
                </a:cubicBezTo>
                <a:cubicBezTo>
                  <a:pt x="134938" y="108523"/>
                  <a:pt x="140273" y="103188"/>
                  <a:pt x="146844" y="103188"/>
                </a:cubicBezTo>
                <a:cubicBezTo>
                  <a:pt x="153415" y="103188"/>
                  <a:pt x="158750" y="108523"/>
                  <a:pt x="158750" y="115094"/>
                </a:cubicBezTo>
                <a:close/>
                <a:moveTo>
                  <a:pt x="43656" y="174625"/>
                </a:moveTo>
                <a:cubicBezTo>
                  <a:pt x="37085" y="174625"/>
                  <a:pt x="31750" y="169290"/>
                  <a:pt x="31750" y="162719"/>
                </a:cubicBezTo>
                <a:cubicBezTo>
                  <a:pt x="31750" y="156148"/>
                  <a:pt x="37085" y="150813"/>
                  <a:pt x="43656" y="150813"/>
                </a:cubicBezTo>
                <a:cubicBezTo>
                  <a:pt x="50227" y="150813"/>
                  <a:pt x="55563" y="156148"/>
                  <a:pt x="55563" y="162719"/>
                </a:cubicBezTo>
                <a:cubicBezTo>
                  <a:pt x="55563" y="169290"/>
                  <a:pt x="50227" y="174625"/>
                  <a:pt x="43656" y="174625"/>
                </a:cubicBezTo>
                <a:close/>
                <a:moveTo>
                  <a:pt x="107156" y="162719"/>
                </a:moveTo>
                <a:cubicBezTo>
                  <a:pt x="107156" y="169290"/>
                  <a:pt x="101821" y="174625"/>
                  <a:pt x="95250" y="174625"/>
                </a:cubicBezTo>
                <a:cubicBezTo>
                  <a:pt x="88679" y="174625"/>
                  <a:pt x="83344" y="169290"/>
                  <a:pt x="83344" y="162719"/>
                </a:cubicBezTo>
                <a:cubicBezTo>
                  <a:pt x="83344" y="156148"/>
                  <a:pt x="88679" y="150813"/>
                  <a:pt x="95250" y="150813"/>
                </a:cubicBezTo>
                <a:cubicBezTo>
                  <a:pt x="101821" y="150813"/>
                  <a:pt x="107156" y="156148"/>
                  <a:pt x="107156" y="162719"/>
                </a:cubicBezTo>
                <a:close/>
                <a:moveTo>
                  <a:pt x="146844" y="174625"/>
                </a:moveTo>
                <a:cubicBezTo>
                  <a:pt x="140273" y="174625"/>
                  <a:pt x="134938" y="169290"/>
                  <a:pt x="134938" y="162719"/>
                </a:cubicBezTo>
                <a:cubicBezTo>
                  <a:pt x="134938" y="156148"/>
                  <a:pt x="140273" y="150813"/>
                  <a:pt x="146844" y="150813"/>
                </a:cubicBezTo>
                <a:cubicBezTo>
                  <a:pt x="153415" y="150813"/>
                  <a:pt x="158750" y="156148"/>
                  <a:pt x="158750" y="162719"/>
                </a:cubicBezTo>
                <a:cubicBezTo>
                  <a:pt x="158750" y="169290"/>
                  <a:pt x="153415" y="174625"/>
                  <a:pt x="146844" y="174625"/>
                </a:cubicBezTo>
                <a:close/>
                <a:moveTo>
                  <a:pt x="31750" y="210344"/>
                </a:moveTo>
                <a:cubicBezTo>
                  <a:pt x="31750" y="203746"/>
                  <a:pt x="37058" y="198438"/>
                  <a:pt x="43656" y="198438"/>
                </a:cubicBezTo>
                <a:lnTo>
                  <a:pt x="99219" y="198438"/>
                </a:lnTo>
                <a:cubicBezTo>
                  <a:pt x="105817" y="198438"/>
                  <a:pt x="111125" y="203746"/>
                  <a:pt x="111125" y="210344"/>
                </a:cubicBezTo>
                <a:cubicBezTo>
                  <a:pt x="111125" y="216942"/>
                  <a:pt x="105817" y="222250"/>
                  <a:pt x="99219" y="222250"/>
                </a:cubicBezTo>
                <a:lnTo>
                  <a:pt x="43656" y="222250"/>
                </a:lnTo>
                <a:cubicBezTo>
                  <a:pt x="37058" y="222250"/>
                  <a:pt x="31750" y="216942"/>
                  <a:pt x="31750" y="210344"/>
                </a:cubicBezTo>
                <a:close/>
                <a:moveTo>
                  <a:pt x="146844" y="198438"/>
                </a:moveTo>
                <a:cubicBezTo>
                  <a:pt x="153442" y="198438"/>
                  <a:pt x="158750" y="203746"/>
                  <a:pt x="158750" y="210344"/>
                </a:cubicBezTo>
                <a:cubicBezTo>
                  <a:pt x="158750" y="216942"/>
                  <a:pt x="153442" y="222250"/>
                  <a:pt x="146844" y="222250"/>
                </a:cubicBezTo>
                <a:cubicBezTo>
                  <a:pt x="140246" y="222250"/>
                  <a:pt x="134938" y="216942"/>
                  <a:pt x="134938" y="210344"/>
                </a:cubicBezTo>
                <a:cubicBezTo>
                  <a:pt x="134938" y="203746"/>
                  <a:pt x="140246" y="198438"/>
                  <a:pt x="146844" y="198438"/>
                </a:cubicBezTo>
                <a:close/>
              </a:path>
            </a:pathLst>
          </a:custGeom>
          <a:solidFill>
            <a:srgbClr val="FFFFFF"/>
          </a:solidFill>
          <a:ln/>
        </p:spPr>
      </p:sp>
      <p:sp>
        <p:nvSpPr>
          <p:cNvPr id="12" name="Text 8"/>
          <p:cNvSpPr/>
          <p:nvPr/>
        </p:nvSpPr>
        <p:spPr>
          <a:xfrm>
            <a:off x="1224280" y="5641340"/>
            <a:ext cx="5232400" cy="304800"/>
          </a:xfrm>
          <a:prstGeom prst="rect">
            <a:avLst/>
          </a:prstGeom>
          <a:noFill/>
          <a:ln/>
        </p:spPr>
        <p:txBody>
          <a:bodyPr wrap="square" lIns="0" tIns="0" rIns="0" bIns="0" rtlCol="0" anchor="ctr"/>
          <a:lstStyle/>
          <a:p>
            <a:pPr marL="0" indent="0">
              <a:lnSpc>
                <a:spcPct val="130000"/>
              </a:lnSpc>
              <a:buNone/>
            </a:pPr>
            <a:r>
              <a:rPr lang="en-US" sz="1600" dirty="0">
                <a:solidFill>
                  <a:srgbClr val="4CAF50"/>
                </a:solidFill>
                <a:ea typeface="MiSans" pitchFamily="34" charset="-122"/>
                <a:cs typeface="MiSans" pitchFamily="34" charset="-120"/>
              </a:rPr>
              <a:t>Tính toán diện tích tự động</a:t>
            </a:r>
            <a:endParaRPr lang="en-US" sz="1600" dirty="0"/>
          </a:p>
        </p:txBody>
      </p:sp>
      <p:sp>
        <p:nvSpPr>
          <p:cNvPr id="13" name="Text 9"/>
          <p:cNvSpPr/>
          <p:nvPr/>
        </p:nvSpPr>
        <p:spPr>
          <a:xfrm>
            <a:off x="1224280" y="5928360"/>
            <a:ext cx="4724400" cy="508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Hệ thống tự động tính toán diện tích trống và gợi ý vị trí lý tưởng cho container mới.</a:t>
            </a:r>
            <a:endParaRPr lang="en-US" sz="1600" dirty="0"/>
          </a:p>
        </p:txBody>
      </p:sp>
      <p:pic>
        <p:nvPicPr>
          <p:cNvPr id="14" name="Picture 13"/>
          <p:cNvPicPr>
            <a:picLocks noChangeAspect="1"/>
          </p:cNvPicPr>
          <p:nvPr/>
        </p:nvPicPr>
        <p:blipFill>
          <a:blip r:embed="rId4"/>
          <a:stretch>
            <a:fillRect/>
          </a:stretch>
        </p:blipFill>
        <p:spPr>
          <a:xfrm>
            <a:off x="277791" y="1661160"/>
            <a:ext cx="11228409" cy="37261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https://kimi-img.moonshot.cn/pub/slides/slides_tmpl/image/25-09-02-14:45:44-d2r9561e3tpg8rchus30.jpg"/>
          <p:cNvPicPr>
            <a:picLocks noChangeAspect="1"/>
          </p:cNvPicPr>
          <p:nvPr/>
        </p:nvPicPr>
        <p:blipFill>
          <a:blip r:embed="rId2"/>
          <a:stretch>
            <a:fillRect/>
          </a:stretch>
        </p:blipFill>
        <p:spPr>
          <a:xfrm>
            <a:off x="0" y="0"/>
            <a:ext cx="12191365" cy="6860540"/>
          </a:xfrm>
          <a:prstGeom prst="rect">
            <a:avLst/>
          </a:prstGeom>
        </p:spPr>
      </p:pic>
      <p:sp>
        <p:nvSpPr>
          <p:cNvPr id="2" name="Text 0"/>
          <p:cNvSpPr/>
          <p:nvPr/>
        </p:nvSpPr>
        <p:spPr>
          <a:xfrm>
            <a:off x="3855720" y="166369"/>
            <a:ext cx="6512560" cy="1040017"/>
          </a:xfrm>
          <a:prstGeom prst="rect">
            <a:avLst/>
          </a:prstGeom>
          <a:noFill/>
          <a:ln/>
        </p:spPr>
        <p:txBody>
          <a:bodyPr wrap="square" lIns="0" tIns="0" rIns="0" bIns="0" rtlCol="0" anchor="ctr"/>
          <a:lstStyle/>
          <a:p>
            <a:pPr marL="0" indent="0">
              <a:lnSpc>
                <a:spcPct val="90000"/>
              </a:lnSpc>
              <a:buNone/>
            </a:pPr>
            <a:r>
              <a:rPr lang="en-US" sz="4400" b="1" dirty="0">
                <a:solidFill>
                  <a:srgbClr val="FF8F00"/>
                </a:solidFill>
                <a:ea typeface="Noto Sans SC" pitchFamily="34" charset="-122"/>
                <a:cs typeface="Noto Sans SC" pitchFamily="34" charset="-120"/>
              </a:rPr>
              <a:t>Quản </a:t>
            </a:r>
            <a:r>
              <a:rPr lang="en-US" sz="4400" b="1" dirty="0" err="1">
                <a:solidFill>
                  <a:srgbClr val="FF8F00"/>
                </a:solidFill>
                <a:ea typeface="Noto Sans SC" pitchFamily="34" charset="-122"/>
                <a:cs typeface="Noto Sans SC" pitchFamily="34" charset="-120"/>
              </a:rPr>
              <a:t>Lý</a:t>
            </a:r>
            <a:r>
              <a:rPr lang="en-US" sz="4400" b="1" dirty="0">
                <a:solidFill>
                  <a:srgbClr val="FF8F00"/>
                </a:solidFill>
                <a:ea typeface="Noto Sans SC" pitchFamily="34" charset="-122"/>
                <a:cs typeface="Noto Sans SC" pitchFamily="34" charset="-120"/>
              </a:rPr>
              <a:t> </a:t>
            </a:r>
            <a:r>
              <a:rPr lang="en-US" sz="4400" b="1" dirty="0" err="1" smtClean="0">
                <a:solidFill>
                  <a:srgbClr val="FF8F00"/>
                </a:solidFill>
                <a:ea typeface="Noto Sans SC" pitchFamily="34" charset="-122"/>
                <a:cs typeface="Noto Sans SC" pitchFamily="34" charset="-120"/>
              </a:rPr>
              <a:t>Khách</a:t>
            </a:r>
            <a:r>
              <a:rPr lang="en-US" sz="4400" b="1" dirty="0" smtClean="0">
                <a:solidFill>
                  <a:srgbClr val="FF8F00"/>
                </a:solidFill>
                <a:ea typeface="Noto Sans SC" pitchFamily="34" charset="-122"/>
                <a:cs typeface="Noto Sans SC" pitchFamily="34" charset="-120"/>
              </a:rPr>
              <a:t> </a:t>
            </a:r>
            <a:r>
              <a:rPr lang="en-US" sz="4400" b="1" dirty="0" err="1" smtClean="0">
                <a:solidFill>
                  <a:srgbClr val="FF8F00"/>
                </a:solidFill>
                <a:ea typeface="Noto Sans SC" pitchFamily="34" charset="-122"/>
                <a:cs typeface="Noto Sans SC" pitchFamily="34" charset="-120"/>
              </a:rPr>
              <a:t>Hàng</a:t>
            </a:r>
            <a:endParaRPr lang="en-US" sz="4400" b="1" dirty="0"/>
          </a:p>
        </p:txBody>
      </p:sp>
      <p:sp>
        <p:nvSpPr>
          <p:cNvPr id="4" name="Rectangle 3"/>
          <p:cNvSpPr/>
          <p:nvPr/>
        </p:nvSpPr>
        <p:spPr>
          <a:xfrm>
            <a:off x="372977" y="1533025"/>
            <a:ext cx="3230880" cy="1172629"/>
          </a:xfrm>
          <a:prstGeom prst="rect">
            <a:avLst/>
          </a:prstGeom>
        </p:spPr>
        <p:txBody>
          <a:bodyPr wrap="square">
            <a:spAutoFit/>
          </a:bodyPr>
          <a:lstStyle/>
          <a:p>
            <a:pPr>
              <a:lnSpc>
                <a:spcPct val="130000"/>
              </a:lnSpc>
            </a:pPr>
            <a:r>
              <a:rPr lang="vi-VN" dirty="0" smtClean="0"/>
              <a:t>Cho </a:t>
            </a:r>
            <a:r>
              <a:rPr lang="vi-VN" dirty="0"/>
              <a:t>phép người dùng xem, thêm, sửa và xóa thông tin khách hàng trong hệ thống.</a:t>
            </a:r>
            <a:endParaRPr lang="en-US" dirty="0"/>
          </a:p>
        </p:txBody>
      </p:sp>
      <p:pic>
        <p:nvPicPr>
          <p:cNvPr id="5" name="Picture 4"/>
          <p:cNvPicPr>
            <a:picLocks noChangeAspect="1"/>
          </p:cNvPicPr>
          <p:nvPr/>
        </p:nvPicPr>
        <p:blipFill>
          <a:blip r:embed="rId3"/>
          <a:stretch>
            <a:fillRect/>
          </a:stretch>
        </p:blipFill>
        <p:spPr>
          <a:xfrm>
            <a:off x="3603857" y="1605968"/>
            <a:ext cx="8344303" cy="4005693"/>
          </a:xfrm>
          <a:prstGeom prst="rect">
            <a:avLst/>
          </a:prstGeom>
        </p:spPr>
      </p:pic>
      <p:sp>
        <p:nvSpPr>
          <p:cNvPr id="6" name="Rectangle 5"/>
          <p:cNvSpPr/>
          <p:nvPr/>
        </p:nvSpPr>
        <p:spPr>
          <a:xfrm>
            <a:off x="372977" y="3032292"/>
            <a:ext cx="3230880" cy="1501821"/>
          </a:xfrm>
          <a:prstGeom prst="rect">
            <a:avLst/>
          </a:prstGeom>
        </p:spPr>
        <p:txBody>
          <a:bodyPr wrap="square">
            <a:spAutoFit/>
          </a:bodyPr>
          <a:lstStyle/>
          <a:p>
            <a:pPr>
              <a:lnSpc>
                <a:spcPct val="130000"/>
              </a:lnSpc>
            </a:pPr>
            <a:r>
              <a:rPr lang="vi-VN" dirty="0"/>
              <a:t>Bảng dữ liệu hiển thị rõ ràng các thông tin như: tên khách hàng, người liên hệ, số điện thoại, email và địa chỉ.</a:t>
            </a:r>
            <a:endParaRPr lang="en-US" dirty="0"/>
          </a:p>
        </p:txBody>
      </p:sp>
      <p:sp>
        <p:nvSpPr>
          <p:cNvPr id="7" name="Rectangle 6"/>
          <p:cNvSpPr/>
          <p:nvPr/>
        </p:nvSpPr>
        <p:spPr>
          <a:xfrm>
            <a:off x="372977" y="4860751"/>
            <a:ext cx="3230880" cy="1501821"/>
          </a:xfrm>
          <a:prstGeom prst="rect">
            <a:avLst/>
          </a:prstGeom>
        </p:spPr>
        <p:txBody>
          <a:bodyPr wrap="square">
            <a:spAutoFit/>
          </a:bodyPr>
          <a:lstStyle/>
          <a:p>
            <a:pPr>
              <a:lnSpc>
                <a:spcPct val="130000"/>
              </a:lnSpc>
            </a:pPr>
            <a:r>
              <a:rPr lang="vi-VN" dirty="0"/>
              <a:t>Giao diện thân thiện, bố cục gọn gàng, giúp quản lý dữ liệu khách hàng hiệu quả và trực quan.</a:t>
            </a:r>
            <a:endParaRPr lang="en-US" dirty="0"/>
          </a:p>
        </p:txBody>
      </p:sp>
    </p:spTree>
    <p:extLst>
      <p:ext uri="{BB962C8B-B14F-4D97-AF65-F5344CB8AC3E}">
        <p14:creationId xmlns:p14="http://schemas.microsoft.com/office/powerpoint/2010/main" val="4131772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4">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8001000" y="-27305"/>
            <a:ext cx="4191000" cy="6885305"/>
          </a:xfrm>
          <a:prstGeom prst="rect">
            <a:avLst/>
          </a:prstGeom>
          <a:solidFill>
            <a:srgbClr val="F7941F"/>
          </a:solidFill>
          <a:ln/>
        </p:spPr>
      </p:sp>
      <p:sp>
        <p:nvSpPr>
          <p:cNvPr id="3" name="Text 1"/>
          <p:cNvSpPr/>
          <p:nvPr/>
        </p:nvSpPr>
        <p:spPr>
          <a:xfrm>
            <a:off x="8001000" y="-27305"/>
            <a:ext cx="4191000" cy="688530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Text 2"/>
          <p:cNvSpPr/>
          <p:nvPr/>
        </p:nvSpPr>
        <p:spPr>
          <a:xfrm>
            <a:off x="-208538" y="-1151175"/>
            <a:ext cx="12400538" cy="9160349"/>
          </a:xfrm>
          <a:prstGeom prst="rect">
            <a:avLst/>
          </a:prstGeom>
          <a:noFill/>
          <a:ln/>
        </p:spPr>
        <p:txBody>
          <a:bodyPr wrap="square" lIns="0" tIns="0" rIns="0" bIns="0" rtlCol="0" anchor="t"/>
          <a:lstStyle/>
          <a:p>
            <a:pPr marL="0" indent="0" algn="l">
              <a:lnSpc>
                <a:spcPct val="100000"/>
              </a:lnSpc>
              <a:buNone/>
            </a:pPr>
            <a:r>
              <a:rPr lang="en-US" sz="55000" dirty="0">
                <a:solidFill>
                  <a:srgbClr val="7F27FF"/>
                </a:solidFill>
                <a:latin typeface="苹方-简" pitchFamily="34" charset="0"/>
                <a:ea typeface="苹方-简" pitchFamily="34" charset="-122"/>
                <a:cs typeface="苹方-简" pitchFamily="34" charset="-120"/>
              </a:rPr>
              <a:t>04</a:t>
            </a:r>
            <a:endParaRPr lang="en-US" sz="1600" dirty="0"/>
          </a:p>
        </p:txBody>
      </p:sp>
      <p:sp>
        <p:nvSpPr>
          <p:cNvPr id="5" name="Text 3"/>
          <p:cNvSpPr/>
          <p:nvPr/>
        </p:nvSpPr>
        <p:spPr>
          <a:xfrm>
            <a:off x="5820410" y="5558790"/>
            <a:ext cx="5840730" cy="1206500"/>
          </a:xfrm>
          <a:prstGeom prst="rect">
            <a:avLst/>
          </a:prstGeom>
          <a:noFill/>
          <a:ln/>
        </p:spPr>
        <p:txBody>
          <a:bodyPr wrap="square" lIns="0" tIns="0" rIns="0" bIns="0" rtlCol="0" anchor="t"/>
          <a:lstStyle/>
          <a:p>
            <a:pPr marL="0" indent="0" algn="r">
              <a:lnSpc>
                <a:spcPct val="100000"/>
              </a:lnSpc>
              <a:buNone/>
            </a:pPr>
            <a:r>
              <a:rPr lang="en-US" sz="3000" b="1" dirty="0">
                <a:solidFill>
                  <a:srgbClr val="7F27FF"/>
                </a:solidFill>
                <a:latin typeface="苹方-简" pitchFamily="34" charset="0"/>
                <a:ea typeface="苹方-简" pitchFamily="34" charset="-122"/>
                <a:cs typeface="苹方-简" pitchFamily="34" charset="-120"/>
              </a:rPr>
              <a:t>Báo </a:t>
            </a:r>
            <a:r>
              <a:rPr lang="en-US" sz="3000" b="1" dirty="0" err="1">
                <a:solidFill>
                  <a:srgbClr val="7F27FF"/>
                </a:solidFill>
                <a:latin typeface="苹方-简" pitchFamily="34" charset="0"/>
                <a:ea typeface="苹方-简" pitchFamily="34" charset="-122"/>
                <a:cs typeface="苹方-简" pitchFamily="34" charset="-120"/>
              </a:rPr>
              <a:t>cáo</a:t>
            </a:r>
            <a:r>
              <a:rPr lang="en-US" sz="3000" b="1" dirty="0">
                <a:solidFill>
                  <a:srgbClr val="7F27FF"/>
                </a:solidFill>
                <a:latin typeface="苹方-简" pitchFamily="34" charset="0"/>
                <a:ea typeface="苹方-简" pitchFamily="34" charset="-122"/>
                <a:cs typeface="苹方-简" pitchFamily="34" charset="-120"/>
              </a:rPr>
              <a:t> </a:t>
            </a:r>
            <a:r>
              <a:rPr lang="en-US" sz="3000" b="1" dirty="0" err="1" smtClean="0">
                <a:solidFill>
                  <a:srgbClr val="7F27FF"/>
                </a:solidFill>
                <a:latin typeface="苹方-简" pitchFamily="34" charset="0"/>
                <a:ea typeface="苹方-简" pitchFamily="34" charset="-122"/>
                <a:cs typeface="苹方-简" pitchFamily="34" charset="-120"/>
              </a:rPr>
              <a:t>và</a:t>
            </a:r>
            <a:r>
              <a:rPr lang="en-US" sz="3000" b="1" dirty="0" smtClean="0">
                <a:solidFill>
                  <a:srgbClr val="7F27FF"/>
                </a:solidFill>
                <a:latin typeface="苹方-简" pitchFamily="34" charset="0"/>
                <a:ea typeface="苹方-简" pitchFamily="34" charset="-122"/>
                <a:cs typeface="苹方-简" pitchFamily="34" charset="-120"/>
              </a:rPr>
              <a:t> </a:t>
            </a:r>
          </a:p>
          <a:p>
            <a:pPr marL="0" indent="0" algn="r">
              <a:lnSpc>
                <a:spcPct val="100000"/>
              </a:lnSpc>
              <a:buNone/>
            </a:pPr>
            <a:r>
              <a:rPr lang="en-US" sz="3000" b="1" dirty="0" err="1" smtClean="0">
                <a:solidFill>
                  <a:srgbClr val="7F27FF"/>
                </a:solidFill>
                <a:latin typeface="苹方-简" pitchFamily="34" charset="0"/>
                <a:ea typeface="苹方-简" pitchFamily="34" charset="-122"/>
                <a:cs typeface="苹方-简" pitchFamily="34" charset="-120"/>
              </a:rPr>
              <a:t>quản</a:t>
            </a:r>
            <a:r>
              <a:rPr lang="en-US" sz="3000" b="1" dirty="0" smtClean="0">
                <a:solidFill>
                  <a:srgbClr val="7F27FF"/>
                </a:solidFill>
                <a:latin typeface="苹方-简" pitchFamily="34" charset="0"/>
                <a:ea typeface="苹方-简" pitchFamily="34" charset="-122"/>
                <a:cs typeface="苹方-简" pitchFamily="34" charset="-120"/>
              </a:rPr>
              <a:t> </a:t>
            </a:r>
            <a:r>
              <a:rPr lang="en-US" sz="3000" b="1" dirty="0" err="1" smtClean="0">
                <a:solidFill>
                  <a:srgbClr val="7F27FF"/>
                </a:solidFill>
                <a:latin typeface="苹方-简" pitchFamily="34" charset="0"/>
                <a:ea typeface="苹方-简" pitchFamily="34" charset="-122"/>
                <a:cs typeface="苹方-简" pitchFamily="34" charset="-120"/>
              </a:rPr>
              <a:t>lý</a:t>
            </a:r>
            <a:r>
              <a:rPr lang="en-US" sz="3000" b="1" dirty="0" smtClean="0">
                <a:solidFill>
                  <a:srgbClr val="7F27FF"/>
                </a:solidFill>
                <a:latin typeface="苹方-简" pitchFamily="34" charset="0"/>
                <a:ea typeface="苹方-简" pitchFamily="34" charset="-122"/>
                <a:cs typeface="苹方-简" pitchFamily="34" charset="-120"/>
              </a:rPr>
              <a:t> </a:t>
            </a:r>
            <a:r>
              <a:rPr lang="en-US" sz="3000" b="1" dirty="0" err="1" smtClean="0">
                <a:solidFill>
                  <a:srgbClr val="7F27FF"/>
                </a:solidFill>
                <a:latin typeface="苹方-简" pitchFamily="34" charset="0"/>
                <a:ea typeface="苹方-简" pitchFamily="34" charset="-122"/>
                <a:cs typeface="苹方-简" pitchFamily="34" charset="-120"/>
              </a:rPr>
              <a:t>tài</a:t>
            </a:r>
            <a:r>
              <a:rPr lang="en-US" sz="3000" b="1" dirty="0" smtClean="0">
                <a:solidFill>
                  <a:srgbClr val="7F27FF"/>
                </a:solidFill>
                <a:latin typeface="苹方-简" pitchFamily="34" charset="0"/>
                <a:ea typeface="苹方-简" pitchFamily="34" charset="-122"/>
                <a:cs typeface="苹方-简" pitchFamily="34" charset="-120"/>
              </a:rPr>
              <a:t> </a:t>
            </a:r>
            <a:r>
              <a:rPr lang="en-US" sz="3000" b="1" dirty="0" err="1" smtClean="0">
                <a:solidFill>
                  <a:srgbClr val="7F27FF"/>
                </a:solidFill>
                <a:latin typeface="苹方-简" pitchFamily="34" charset="0"/>
                <a:ea typeface="苹方-简" pitchFamily="34" charset="-122"/>
                <a:cs typeface="苹方-简" pitchFamily="34" charset="-120"/>
              </a:rPr>
              <a:t>khoản</a:t>
            </a:r>
            <a:endParaRPr lang="en-US" sz="1600" dirty="0"/>
          </a:p>
        </p:txBody>
      </p:sp>
      <p:pic>
        <p:nvPicPr>
          <p:cNvPr id="6" name="Image 0" descr="https://kimi-img.moonshot.cn/pub/slides/slides_tmpl/image/25-09-02-14:45:43-d2r955pe3tpg8rchus10.png"/>
          <p:cNvPicPr>
            <a:picLocks noChangeAspect="1"/>
          </p:cNvPicPr>
          <p:nvPr/>
        </p:nvPicPr>
        <p:blipFill>
          <a:blip r:embed="rId3"/>
          <a:stretch>
            <a:fillRect/>
          </a:stretch>
        </p:blipFill>
        <p:spPr>
          <a:xfrm>
            <a:off x="10047605" y="340360"/>
            <a:ext cx="1895475" cy="1895475"/>
          </a:xfrm>
          <a:prstGeom prst="rect">
            <a:avLst/>
          </a:prstGeom>
        </p:spPr>
      </p:pic>
      <p:pic>
        <p:nvPicPr>
          <p:cNvPr id="7" name="Image 1" descr="https://kimi-img.moonshot.cn/pub/slides/slides_tmpl/image/25-09-02-14:45:44-d2r9561e3tpg8rchus20.png"/>
          <p:cNvPicPr>
            <a:picLocks noChangeAspect="1"/>
          </p:cNvPicPr>
          <p:nvPr/>
        </p:nvPicPr>
        <p:blipFill>
          <a:blip r:embed="rId4"/>
          <a:stretch>
            <a:fillRect/>
          </a:stretch>
        </p:blipFill>
        <p:spPr>
          <a:xfrm>
            <a:off x="1934210" y="1224915"/>
            <a:ext cx="655955" cy="6559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5">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0" y="-2540"/>
            <a:ext cx="12191365" cy="6860540"/>
          </a:xfrm>
          <a:prstGeom prst="rect">
            <a:avLst/>
          </a:prstGeom>
        </p:spPr>
      </p:pic>
      <p:sp>
        <p:nvSpPr>
          <p:cNvPr id="3" name="Text 0"/>
          <p:cNvSpPr/>
          <p:nvPr/>
        </p:nvSpPr>
        <p:spPr>
          <a:xfrm>
            <a:off x="254000" y="254000"/>
            <a:ext cx="5943600" cy="508000"/>
          </a:xfrm>
          <a:prstGeom prst="rect">
            <a:avLst/>
          </a:prstGeom>
          <a:noFill/>
          <a:ln/>
        </p:spPr>
        <p:txBody>
          <a:bodyPr wrap="square" lIns="0" tIns="0" rIns="0" bIns="0" rtlCol="0" anchor="ctr"/>
          <a:lstStyle/>
          <a:p>
            <a:pPr marL="0" indent="0">
              <a:lnSpc>
                <a:spcPct val="90000"/>
              </a:lnSpc>
              <a:buNone/>
            </a:pPr>
            <a:r>
              <a:rPr lang="en-US" sz="3600" dirty="0">
                <a:solidFill>
                  <a:srgbClr val="FF8F00"/>
                </a:solidFill>
                <a:latin typeface="Noto Sans SC" pitchFamily="34" charset="0"/>
                <a:ea typeface="Noto Sans SC" pitchFamily="34" charset="-122"/>
                <a:cs typeface="Noto Sans SC" pitchFamily="34" charset="-120"/>
              </a:rPr>
              <a:t>Thống Kê &amp; Báo Cáo</a:t>
            </a:r>
            <a:endParaRPr lang="en-US" sz="1600" dirty="0"/>
          </a:p>
        </p:txBody>
      </p:sp>
      <p:sp>
        <p:nvSpPr>
          <p:cNvPr id="4" name="Text 1"/>
          <p:cNvSpPr/>
          <p:nvPr/>
        </p:nvSpPr>
        <p:spPr>
          <a:xfrm>
            <a:off x="254000" y="965200"/>
            <a:ext cx="5435600" cy="9144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latin typeface="MiSans" pitchFamily="34" charset="0"/>
                <a:ea typeface="MiSans" pitchFamily="34" charset="-122"/>
                <a:cs typeface="MiSans" pitchFamily="34" charset="-120"/>
              </a:rPr>
              <a:t>Dashboard tổng hợp cung cấp cái nhìn toàn diện về hoạt động nhập xuất tồn, hỗ trợ lãnh đạo ra quyết định nhanh chóng và chính xác.</a:t>
            </a:r>
            <a:endParaRPr lang="en-US" sz="1600" dirty="0"/>
          </a:p>
        </p:txBody>
      </p:sp>
      <p:sp>
        <p:nvSpPr>
          <p:cNvPr id="8" name="Shape 5"/>
          <p:cNvSpPr/>
          <p:nvPr/>
        </p:nvSpPr>
        <p:spPr>
          <a:xfrm>
            <a:off x="6197600" y="863600"/>
            <a:ext cx="406400" cy="406400"/>
          </a:xfrm>
          <a:custGeom>
            <a:avLst/>
            <a:gdLst/>
            <a:ahLst/>
            <a:cxnLst/>
            <a:rect l="l" t="t" r="r" b="b"/>
            <a:pathLst>
              <a:path w="406400" h="406400">
                <a:moveTo>
                  <a:pt x="203200" y="0"/>
                </a:moveTo>
                <a:lnTo>
                  <a:pt x="203200" y="0"/>
                </a:lnTo>
                <a:cubicBezTo>
                  <a:pt x="315349" y="0"/>
                  <a:pt x="406400" y="91051"/>
                  <a:pt x="406400" y="203200"/>
                </a:cubicBezTo>
                <a:lnTo>
                  <a:pt x="406400" y="203200"/>
                </a:lnTo>
                <a:cubicBezTo>
                  <a:pt x="406400" y="315349"/>
                  <a:pt x="315349" y="406400"/>
                  <a:pt x="203200" y="406400"/>
                </a:cubicBezTo>
                <a:lnTo>
                  <a:pt x="203200" y="406400"/>
                </a:lnTo>
                <a:cubicBezTo>
                  <a:pt x="91051" y="406400"/>
                  <a:pt x="0" y="315349"/>
                  <a:pt x="0" y="203200"/>
                </a:cubicBezTo>
                <a:lnTo>
                  <a:pt x="0" y="203200"/>
                </a:lnTo>
                <a:cubicBezTo>
                  <a:pt x="0" y="91051"/>
                  <a:pt x="91051" y="0"/>
                  <a:pt x="203200" y="0"/>
                </a:cubicBezTo>
                <a:close/>
              </a:path>
            </a:pathLst>
          </a:custGeom>
          <a:solidFill>
            <a:srgbClr val="4CAF50"/>
          </a:solidFill>
          <a:ln/>
        </p:spPr>
      </p:sp>
      <p:sp>
        <p:nvSpPr>
          <p:cNvPr id="9" name="Shape 6"/>
          <p:cNvSpPr/>
          <p:nvPr/>
        </p:nvSpPr>
        <p:spPr>
          <a:xfrm>
            <a:off x="6299200" y="965200"/>
            <a:ext cx="203200" cy="203200"/>
          </a:xfrm>
          <a:custGeom>
            <a:avLst/>
            <a:gdLst/>
            <a:ahLst/>
            <a:cxnLst/>
            <a:rect l="l" t="t" r="r" b="b"/>
            <a:pathLst>
              <a:path w="203200" h="203200">
                <a:moveTo>
                  <a:pt x="25400" y="25400"/>
                </a:moveTo>
                <a:cubicBezTo>
                  <a:pt x="25400" y="18375"/>
                  <a:pt x="19725" y="12700"/>
                  <a:pt x="12700" y="12700"/>
                </a:cubicBezTo>
                <a:cubicBezTo>
                  <a:pt x="5675" y="12700"/>
                  <a:pt x="0" y="18375"/>
                  <a:pt x="0" y="25400"/>
                </a:cubicBezTo>
                <a:lnTo>
                  <a:pt x="0" y="158750"/>
                </a:lnTo>
                <a:cubicBezTo>
                  <a:pt x="0" y="176292"/>
                  <a:pt x="14208" y="190500"/>
                  <a:pt x="31750" y="190500"/>
                </a:cubicBezTo>
                <a:lnTo>
                  <a:pt x="190500" y="190500"/>
                </a:lnTo>
                <a:cubicBezTo>
                  <a:pt x="197525" y="190500"/>
                  <a:pt x="203200" y="184825"/>
                  <a:pt x="203200" y="177800"/>
                </a:cubicBezTo>
                <a:cubicBezTo>
                  <a:pt x="203200" y="170775"/>
                  <a:pt x="197525" y="165100"/>
                  <a:pt x="190500" y="165100"/>
                </a:cubicBezTo>
                <a:lnTo>
                  <a:pt x="31750" y="165100"/>
                </a:lnTo>
                <a:cubicBezTo>
                  <a:pt x="28258" y="165100"/>
                  <a:pt x="25400" y="162243"/>
                  <a:pt x="25400" y="158750"/>
                </a:cubicBezTo>
                <a:lnTo>
                  <a:pt x="25400" y="25400"/>
                </a:lnTo>
                <a:close/>
                <a:moveTo>
                  <a:pt x="186769" y="59769"/>
                </a:moveTo>
                <a:cubicBezTo>
                  <a:pt x="191730" y="54808"/>
                  <a:pt x="191730" y="46752"/>
                  <a:pt x="186769" y="41791"/>
                </a:cubicBezTo>
                <a:cubicBezTo>
                  <a:pt x="181808" y="36830"/>
                  <a:pt x="173752" y="36830"/>
                  <a:pt x="168791" y="41791"/>
                </a:cubicBezTo>
                <a:lnTo>
                  <a:pt x="127000" y="83622"/>
                </a:lnTo>
                <a:lnTo>
                  <a:pt x="104219" y="60881"/>
                </a:lnTo>
                <a:cubicBezTo>
                  <a:pt x="99258" y="55920"/>
                  <a:pt x="91202" y="55920"/>
                  <a:pt x="86241" y="60881"/>
                </a:cubicBezTo>
                <a:lnTo>
                  <a:pt x="48141" y="98981"/>
                </a:lnTo>
                <a:cubicBezTo>
                  <a:pt x="43180" y="103942"/>
                  <a:pt x="43180" y="111998"/>
                  <a:pt x="48141" y="116959"/>
                </a:cubicBezTo>
                <a:cubicBezTo>
                  <a:pt x="53102" y="121920"/>
                  <a:pt x="61158" y="121920"/>
                  <a:pt x="66119" y="116959"/>
                </a:cubicBezTo>
                <a:lnTo>
                  <a:pt x="95250" y="87828"/>
                </a:lnTo>
                <a:lnTo>
                  <a:pt x="118031" y="110609"/>
                </a:lnTo>
                <a:cubicBezTo>
                  <a:pt x="122992" y="115570"/>
                  <a:pt x="131048" y="115570"/>
                  <a:pt x="136009" y="110609"/>
                </a:cubicBezTo>
                <a:lnTo>
                  <a:pt x="186809" y="59809"/>
                </a:lnTo>
                <a:close/>
              </a:path>
            </a:pathLst>
          </a:custGeom>
          <a:solidFill>
            <a:srgbClr val="FFFFFF"/>
          </a:solidFill>
          <a:ln/>
        </p:spPr>
      </p:sp>
      <p:sp>
        <p:nvSpPr>
          <p:cNvPr id="10" name="Text 7"/>
          <p:cNvSpPr/>
          <p:nvPr/>
        </p:nvSpPr>
        <p:spPr>
          <a:xfrm>
            <a:off x="6756400" y="762000"/>
            <a:ext cx="48768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latin typeface="MiSans" pitchFamily="34" charset="0"/>
                <a:ea typeface="MiSans" pitchFamily="34" charset="-122"/>
                <a:cs typeface="MiSans" pitchFamily="34" charset="-120"/>
              </a:rPr>
              <a:t>So sánh trend theo năm, phân loại theo loại hàng, khách hàng.</a:t>
            </a:r>
            <a:endParaRPr lang="en-US" sz="1600" dirty="0"/>
          </a:p>
        </p:txBody>
      </p:sp>
      <p:sp>
        <p:nvSpPr>
          <p:cNvPr id="11" name="Shape 8"/>
          <p:cNvSpPr/>
          <p:nvPr/>
        </p:nvSpPr>
        <p:spPr>
          <a:xfrm>
            <a:off x="6197600" y="1524000"/>
            <a:ext cx="406400" cy="406400"/>
          </a:xfrm>
          <a:custGeom>
            <a:avLst/>
            <a:gdLst/>
            <a:ahLst/>
            <a:cxnLst/>
            <a:rect l="l" t="t" r="r" b="b"/>
            <a:pathLst>
              <a:path w="406400" h="406400">
                <a:moveTo>
                  <a:pt x="203200" y="0"/>
                </a:moveTo>
                <a:lnTo>
                  <a:pt x="203200" y="0"/>
                </a:lnTo>
                <a:cubicBezTo>
                  <a:pt x="315349" y="0"/>
                  <a:pt x="406400" y="91051"/>
                  <a:pt x="406400" y="203200"/>
                </a:cubicBezTo>
                <a:lnTo>
                  <a:pt x="406400" y="203200"/>
                </a:lnTo>
                <a:cubicBezTo>
                  <a:pt x="406400" y="315349"/>
                  <a:pt x="315349" y="406400"/>
                  <a:pt x="203200" y="406400"/>
                </a:cubicBezTo>
                <a:lnTo>
                  <a:pt x="203200" y="406400"/>
                </a:lnTo>
                <a:cubicBezTo>
                  <a:pt x="91051" y="406400"/>
                  <a:pt x="0" y="315349"/>
                  <a:pt x="0" y="203200"/>
                </a:cubicBezTo>
                <a:lnTo>
                  <a:pt x="0" y="203200"/>
                </a:lnTo>
                <a:cubicBezTo>
                  <a:pt x="0" y="91051"/>
                  <a:pt x="91051" y="0"/>
                  <a:pt x="203200" y="0"/>
                </a:cubicBezTo>
                <a:close/>
              </a:path>
            </a:pathLst>
          </a:custGeom>
          <a:solidFill>
            <a:srgbClr val="3F51B5"/>
          </a:solidFill>
          <a:ln/>
        </p:spPr>
      </p:sp>
      <p:sp>
        <p:nvSpPr>
          <p:cNvPr id="12" name="Shape 9"/>
          <p:cNvSpPr/>
          <p:nvPr/>
        </p:nvSpPr>
        <p:spPr>
          <a:xfrm>
            <a:off x="6286500" y="1625600"/>
            <a:ext cx="228600" cy="203200"/>
          </a:xfrm>
          <a:custGeom>
            <a:avLst/>
            <a:gdLst/>
            <a:ahLst/>
            <a:cxnLst/>
            <a:rect l="l" t="t" r="r" b="b"/>
            <a:pathLst>
              <a:path w="228600" h="203200">
                <a:moveTo>
                  <a:pt x="38100" y="0"/>
                </a:moveTo>
                <a:cubicBezTo>
                  <a:pt x="24090" y="0"/>
                  <a:pt x="12700" y="11390"/>
                  <a:pt x="12700" y="25400"/>
                </a:cubicBezTo>
                <a:lnTo>
                  <a:pt x="12700" y="177800"/>
                </a:lnTo>
                <a:cubicBezTo>
                  <a:pt x="12700" y="191810"/>
                  <a:pt x="24090" y="203200"/>
                  <a:pt x="38100" y="203200"/>
                </a:cubicBezTo>
                <a:lnTo>
                  <a:pt x="69850" y="203200"/>
                </a:lnTo>
                <a:lnTo>
                  <a:pt x="69850" y="158750"/>
                </a:lnTo>
                <a:cubicBezTo>
                  <a:pt x="69850" y="144740"/>
                  <a:pt x="81240" y="133350"/>
                  <a:pt x="95250" y="133350"/>
                </a:cubicBezTo>
                <a:lnTo>
                  <a:pt x="165100" y="133350"/>
                </a:lnTo>
                <a:lnTo>
                  <a:pt x="165100" y="67667"/>
                </a:lnTo>
                <a:cubicBezTo>
                  <a:pt x="165100" y="60920"/>
                  <a:pt x="162441" y="54451"/>
                  <a:pt x="157678" y="49689"/>
                </a:cubicBezTo>
                <a:lnTo>
                  <a:pt x="115372" y="7422"/>
                </a:lnTo>
                <a:cubicBezTo>
                  <a:pt x="110609" y="2659"/>
                  <a:pt x="104180" y="0"/>
                  <a:pt x="97433" y="0"/>
                </a:cubicBezTo>
                <a:lnTo>
                  <a:pt x="38100" y="0"/>
                </a:lnTo>
                <a:close/>
                <a:moveTo>
                  <a:pt x="141883" y="69850"/>
                </a:moveTo>
                <a:lnTo>
                  <a:pt x="104775" y="69850"/>
                </a:lnTo>
                <a:cubicBezTo>
                  <a:pt x="99497" y="69850"/>
                  <a:pt x="95250" y="65603"/>
                  <a:pt x="95250" y="60325"/>
                </a:cubicBezTo>
                <a:lnTo>
                  <a:pt x="95250" y="23217"/>
                </a:lnTo>
                <a:lnTo>
                  <a:pt x="141883" y="69850"/>
                </a:lnTo>
                <a:close/>
                <a:moveTo>
                  <a:pt x="95250" y="150813"/>
                </a:moveTo>
                <a:cubicBezTo>
                  <a:pt x="90884" y="150813"/>
                  <a:pt x="87313" y="154384"/>
                  <a:pt x="87313" y="158750"/>
                </a:cubicBezTo>
                <a:lnTo>
                  <a:pt x="87313" y="209550"/>
                </a:lnTo>
                <a:cubicBezTo>
                  <a:pt x="87313" y="213916"/>
                  <a:pt x="90884" y="217488"/>
                  <a:pt x="95250" y="217488"/>
                </a:cubicBezTo>
                <a:cubicBezTo>
                  <a:pt x="99616" y="217488"/>
                  <a:pt x="103188" y="213916"/>
                  <a:pt x="103188" y="209550"/>
                </a:cubicBezTo>
                <a:lnTo>
                  <a:pt x="103188" y="198438"/>
                </a:lnTo>
                <a:lnTo>
                  <a:pt x="107950" y="198438"/>
                </a:lnTo>
                <a:cubicBezTo>
                  <a:pt x="121087" y="198438"/>
                  <a:pt x="131763" y="187762"/>
                  <a:pt x="131763" y="174625"/>
                </a:cubicBezTo>
                <a:cubicBezTo>
                  <a:pt x="131763" y="161488"/>
                  <a:pt x="121087" y="150813"/>
                  <a:pt x="107950" y="150813"/>
                </a:cubicBezTo>
                <a:lnTo>
                  <a:pt x="95250" y="150813"/>
                </a:lnTo>
                <a:close/>
                <a:moveTo>
                  <a:pt x="107950" y="182563"/>
                </a:moveTo>
                <a:lnTo>
                  <a:pt x="103188" y="182563"/>
                </a:lnTo>
                <a:lnTo>
                  <a:pt x="103188" y="166688"/>
                </a:lnTo>
                <a:lnTo>
                  <a:pt x="107950" y="166688"/>
                </a:lnTo>
                <a:cubicBezTo>
                  <a:pt x="112316" y="166688"/>
                  <a:pt x="115888" y="170259"/>
                  <a:pt x="115888" y="174625"/>
                </a:cubicBezTo>
                <a:cubicBezTo>
                  <a:pt x="115888" y="178991"/>
                  <a:pt x="112316" y="182563"/>
                  <a:pt x="107950" y="182563"/>
                </a:cubicBezTo>
                <a:close/>
                <a:moveTo>
                  <a:pt x="146050" y="150813"/>
                </a:moveTo>
                <a:cubicBezTo>
                  <a:pt x="141684" y="150813"/>
                  <a:pt x="138113" y="154384"/>
                  <a:pt x="138113" y="158750"/>
                </a:cubicBezTo>
                <a:lnTo>
                  <a:pt x="138113" y="209550"/>
                </a:lnTo>
                <a:cubicBezTo>
                  <a:pt x="138113" y="213916"/>
                  <a:pt x="141684" y="217488"/>
                  <a:pt x="146050" y="217488"/>
                </a:cubicBezTo>
                <a:lnTo>
                  <a:pt x="158750" y="217488"/>
                </a:lnTo>
                <a:cubicBezTo>
                  <a:pt x="170140" y="217488"/>
                  <a:pt x="179388" y="208240"/>
                  <a:pt x="179388" y="196850"/>
                </a:cubicBezTo>
                <a:lnTo>
                  <a:pt x="179388" y="171450"/>
                </a:lnTo>
                <a:cubicBezTo>
                  <a:pt x="179388" y="160060"/>
                  <a:pt x="170140" y="150813"/>
                  <a:pt x="158750" y="150813"/>
                </a:cubicBezTo>
                <a:lnTo>
                  <a:pt x="146050" y="150813"/>
                </a:lnTo>
                <a:close/>
                <a:moveTo>
                  <a:pt x="153988" y="201613"/>
                </a:moveTo>
                <a:lnTo>
                  <a:pt x="153988" y="166688"/>
                </a:lnTo>
                <a:lnTo>
                  <a:pt x="158750" y="166688"/>
                </a:lnTo>
                <a:cubicBezTo>
                  <a:pt x="161369" y="166688"/>
                  <a:pt x="163513" y="168831"/>
                  <a:pt x="163513" y="171450"/>
                </a:cubicBezTo>
                <a:lnTo>
                  <a:pt x="163513" y="196850"/>
                </a:lnTo>
                <a:cubicBezTo>
                  <a:pt x="163513" y="199469"/>
                  <a:pt x="161369" y="201613"/>
                  <a:pt x="158750" y="201613"/>
                </a:cubicBezTo>
                <a:lnTo>
                  <a:pt x="153988" y="201613"/>
                </a:lnTo>
                <a:close/>
                <a:moveTo>
                  <a:pt x="188913" y="158750"/>
                </a:moveTo>
                <a:lnTo>
                  <a:pt x="188913" y="209550"/>
                </a:lnTo>
                <a:cubicBezTo>
                  <a:pt x="188913" y="213916"/>
                  <a:pt x="192484" y="217488"/>
                  <a:pt x="196850" y="217488"/>
                </a:cubicBezTo>
                <a:cubicBezTo>
                  <a:pt x="201216" y="217488"/>
                  <a:pt x="204788" y="213916"/>
                  <a:pt x="204788" y="209550"/>
                </a:cubicBezTo>
                <a:lnTo>
                  <a:pt x="204788" y="192088"/>
                </a:lnTo>
                <a:lnTo>
                  <a:pt x="215900" y="192088"/>
                </a:lnTo>
                <a:cubicBezTo>
                  <a:pt x="220266" y="192088"/>
                  <a:pt x="223838" y="188516"/>
                  <a:pt x="223838" y="184150"/>
                </a:cubicBezTo>
                <a:cubicBezTo>
                  <a:pt x="223838" y="179784"/>
                  <a:pt x="220266" y="176213"/>
                  <a:pt x="215900" y="176213"/>
                </a:cubicBezTo>
                <a:lnTo>
                  <a:pt x="204788" y="176213"/>
                </a:lnTo>
                <a:lnTo>
                  <a:pt x="204788" y="166688"/>
                </a:lnTo>
                <a:lnTo>
                  <a:pt x="215900" y="166688"/>
                </a:lnTo>
                <a:cubicBezTo>
                  <a:pt x="220266" y="166688"/>
                  <a:pt x="223838" y="163116"/>
                  <a:pt x="223838" y="158750"/>
                </a:cubicBezTo>
                <a:cubicBezTo>
                  <a:pt x="223838" y="154384"/>
                  <a:pt x="220266" y="150813"/>
                  <a:pt x="215900" y="150813"/>
                </a:cubicBezTo>
                <a:lnTo>
                  <a:pt x="196850" y="150813"/>
                </a:lnTo>
                <a:cubicBezTo>
                  <a:pt x="192484" y="150813"/>
                  <a:pt x="188913" y="154384"/>
                  <a:pt x="188913" y="158750"/>
                </a:cubicBezTo>
                <a:close/>
              </a:path>
            </a:pathLst>
          </a:custGeom>
          <a:solidFill>
            <a:srgbClr val="FFFFFF"/>
          </a:solidFill>
          <a:ln/>
        </p:spPr>
      </p:sp>
      <p:sp>
        <p:nvSpPr>
          <p:cNvPr id="13" name="Text 10"/>
          <p:cNvSpPr/>
          <p:nvPr/>
        </p:nvSpPr>
        <p:spPr>
          <a:xfrm>
            <a:off x="6756400" y="1574800"/>
            <a:ext cx="4051300" cy="3048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latin typeface="MiSans" pitchFamily="34" charset="0"/>
                <a:ea typeface="MiSans" pitchFamily="34" charset="-122"/>
                <a:cs typeface="MiSans" pitchFamily="34" charset="-120"/>
              </a:rPr>
              <a:t>Xuất báo cáo PDF và gửi email tự động.</a:t>
            </a:r>
            <a:endParaRPr lang="en-US" sz="1600" dirty="0"/>
          </a:p>
        </p:txBody>
      </p:sp>
      <p:pic>
        <p:nvPicPr>
          <p:cNvPr id="15" name="Picture 14"/>
          <p:cNvPicPr>
            <a:picLocks noChangeAspect="1"/>
          </p:cNvPicPr>
          <p:nvPr/>
        </p:nvPicPr>
        <p:blipFill>
          <a:blip r:embed="rId4"/>
          <a:stretch>
            <a:fillRect/>
          </a:stretch>
        </p:blipFill>
        <p:spPr>
          <a:xfrm>
            <a:off x="1024974" y="2667525"/>
            <a:ext cx="10156170" cy="365452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https://kimi-img.moonshot.cn/pub/slides/slides_tmpl/image/25-09-02-14:45:44-d2r9561e3tpg8rchus30.jpg"/>
          <p:cNvPicPr>
            <a:picLocks noChangeAspect="1"/>
          </p:cNvPicPr>
          <p:nvPr/>
        </p:nvPicPr>
        <p:blipFill>
          <a:blip r:embed="rId2"/>
          <a:stretch>
            <a:fillRect/>
          </a:stretch>
        </p:blipFill>
        <p:spPr>
          <a:xfrm>
            <a:off x="0" y="-2540"/>
            <a:ext cx="12191365" cy="6860540"/>
          </a:xfrm>
          <a:prstGeom prst="rect">
            <a:avLst/>
          </a:prstGeom>
        </p:spPr>
      </p:pic>
      <p:sp>
        <p:nvSpPr>
          <p:cNvPr id="2" name="Text 0"/>
          <p:cNvSpPr/>
          <p:nvPr/>
        </p:nvSpPr>
        <p:spPr>
          <a:xfrm>
            <a:off x="254000" y="160078"/>
            <a:ext cx="8605520" cy="508000"/>
          </a:xfrm>
          <a:prstGeom prst="rect">
            <a:avLst/>
          </a:prstGeom>
          <a:noFill/>
          <a:ln/>
        </p:spPr>
        <p:txBody>
          <a:bodyPr wrap="square" lIns="0" tIns="0" rIns="0" bIns="0" rtlCol="0" anchor="ctr"/>
          <a:lstStyle/>
          <a:p>
            <a:pPr marL="0" indent="0">
              <a:lnSpc>
                <a:spcPct val="90000"/>
              </a:lnSpc>
              <a:buNone/>
            </a:pPr>
            <a:r>
              <a:rPr lang="en-US" sz="3600" dirty="0" err="1" smtClean="0">
                <a:solidFill>
                  <a:srgbClr val="FF8F00"/>
                </a:solidFill>
                <a:latin typeface="Noto Sans SC" pitchFamily="34" charset="0"/>
                <a:ea typeface="Noto Sans SC" pitchFamily="34" charset="-122"/>
                <a:cs typeface="Noto Sans SC" pitchFamily="34" charset="-120"/>
              </a:rPr>
              <a:t>Quản</a:t>
            </a:r>
            <a:r>
              <a:rPr lang="en-US" sz="3600" dirty="0" smtClean="0">
                <a:solidFill>
                  <a:srgbClr val="FF8F00"/>
                </a:solidFill>
                <a:latin typeface="Noto Sans SC" pitchFamily="34" charset="0"/>
                <a:ea typeface="Noto Sans SC" pitchFamily="34" charset="-122"/>
                <a:cs typeface="Noto Sans SC" pitchFamily="34" charset="-120"/>
              </a:rPr>
              <a:t> </a:t>
            </a:r>
            <a:r>
              <a:rPr lang="en-US" sz="3600" dirty="0" err="1" smtClean="0">
                <a:solidFill>
                  <a:srgbClr val="FF8F00"/>
                </a:solidFill>
                <a:latin typeface="Noto Sans SC" pitchFamily="34" charset="0"/>
                <a:ea typeface="Noto Sans SC" pitchFamily="34" charset="-122"/>
                <a:cs typeface="Noto Sans SC" pitchFamily="34" charset="-120"/>
              </a:rPr>
              <a:t>Lý</a:t>
            </a:r>
            <a:r>
              <a:rPr lang="en-US" sz="3600" dirty="0" smtClean="0">
                <a:solidFill>
                  <a:srgbClr val="FF8F00"/>
                </a:solidFill>
                <a:latin typeface="Noto Sans SC" pitchFamily="34" charset="0"/>
                <a:ea typeface="Noto Sans SC" pitchFamily="34" charset="-122"/>
                <a:cs typeface="Noto Sans SC" pitchFamily="34" charset="-120"/>
              </a:rPr>
              <a:t> </a:t>
            </a:r>
            <a:r>
              <a:rPr lang="en-US" sz="3600" dirty="0" err="1" smtClean="0">
                <a:solidFill>
                  <a:srgbClr val="FF8F00"/>
                </a:solidFill>
                <a:latin typeface="Noto Sans SC" pitchFamily="34" charset="0"/>
                <a:ea typeface="Noto Sans SC" pitchFamily="34" charset="-122"/>
                <a:cs typeface="Noto Sans SC" pitchFamily="34" charset="-120"/>
              </a:rPr>
              <a:t>Tài</a:t>
            </a:r>
            <a:r>
              <a:rPr lang="en-US" sz="3600" dirty="0" smtClean="0">
                <a:solidFill>
                  <a:srgbClr val="FF8F00"/>
                </a:solidFill>
                <a:latin typeface="Noto Sans SC" pitchFamily="34" charset="0"/>
                <a:ea typeface="Noto Sans SC" pitchFamily="34" charset="-122"/>
                <a:cs typeface="Noto Sans SC" pitchFamily="34" charset="-120"/>
              </a:rPr>
              <a:t> </a:t>
            </a:r>
            <a:r>
              <a:rPr lang="en-US" sz="3600" dirty="0" err="1" smtClean="0">
                <a:solidFill>
                  <a:srgbClr val="FF8F00"/>
                </a:solidFill>
                <a:latin typeface="Noto Sans SC" pitchFamily="34" charset="0"/>
                <a:ea typeface="Noto Sans SC" pitchFamily="34" charset="-122"/>
                <a:cs typeface="Noto Sans SC" pitchFamily="34" charset="-120"/>
              </a:rPr>
              <a:t>Khoản</a:t>
            </a:r>
            <a:r>
              <a:rPr lang="en-US" sz="3600" dirty="0" smtClean="0">
                <a:solidFill>
                  <a:srgbClr val="FF8F00"/>
                </a:solidFill>
                <a:latin typeface="Noto Sans SC" pitchFamily="34" charset="0"/>
                <a:ea typeface="Noto Sans SC" pitchFamily="34" charset="-122"/>
                <a:cs typeface="Noto Sans SC" pitchFamily="34" charset="-120"/>
              </a:rPr>
              <a:t> &amp; </a:t>
            </a:r>
            <a:r>
              <a:rPr lang="en-US" sz="3600" dirty="0" err="1" smtClean="0">
                <a:solidFill>
                  <a:srgbClr val="FF8F00"/>
                </a:solidFill>
                <a:latin typeface="Noto Sans SC" pitchFamily="34" charset="0"/>
                <a:ea typeface="Noto Sans SC" pitchFamily="34" charset="-122"/>
                <a:cs typeface="Noto Sans SC" pitchFamily="34" charset="-120"/>
              </a:rPr>
              <a:t>Phân</a:t>
            </a:r>
            <a:r>
              <a:rPr lang="en-US" sz="3600" dirty="0" smtClean="0">
                <a:solidFill>
                  <a:srgbClr val="FF8F00"/>
                </a:solidFill>
                <a:latin typeface="Noto Sans SC" pitchFamily="34" charset="0"/>
                <a:ea typeface="Noto Sans SC" pitchFamily="34" charset="-122"/>
                <a:cs typeface="Noto Sans SC" pitchFamily="34" charset="-120"/>
              </a:rPr>
              <a:t> </a:t>
            </a:r>
            <a:r>
              <a:rPr lang="en-US" sz="3600" dirty="0" err="1" smtClean="0">
                <a:solidFill>
                  <a:srgbClr val="FF8F00"/>
                </a:solidFill>
                <a:latin typeface="Noto Sans SC" pitchFamily="34" charset="0"/>
                <a:ea typeface="Noto Sans SC" pitchFamily="34" charset="-122"/>
                <a:cs typeface="Noto Sans SC" pitchFamily="34" charset="-120"/>
              </a:rPr>
              <a:t>Quyền</a:t>
            </a:r>
            <a:endParaRPr lang="en-US" sz="1600" dirty="0"/>
          </a:p>
        </p:txBody>
      </p:sp>
      <p:sp>
        <p:nvSpPr>
          <p:cNvPr id="8" name="Rounded Rectangle 7"/>
          <p:cNvSpPr/>
          <p:nvPr/>
        </p:nvSpPr>
        <p:spPr>
          <a:xfrm>
            <a:off x="308339" y="1846695"/>
            <a:ext cx="11574684" cy="91632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TextBox 4"/>
          <p:cNvSpPr txBox="1"/>
          <p:nvPr/>
        </p:nvSpPr>
        <p:spPr>
          <a:xfrm>
            <a:off x="380360" y="1860967"/>
            <a:ext cx="11430643" cy="650723"/>
          </a:xfrm>
          <a:prstGeom prst="rect">
            <a:avLst/>
          </a:prstGeom>
          <a:noFill/>
        </p:spPr>
        <p:txBody>
          <a:bodyPr wrap="square" rtlCol="0">
            <a:spAutoFit/>
          </a:bodyPr>
          <a:lstStyle/>
          <a:p>
            <a:r>
              <a:rPr lang="vi-VN" dirty="0"/>
              <a:t>Giao diện được thiết kế </a:t>
            </a:r>
            <a:r>
              <a:rPr lang="vi-VN" b="1" dirty="0"/>
              <a:t>đơn giản, trực quan</a:t>
            </a:r>
            <a:r>
              <a:rPr lang="vi-VN" dirty="0"/>
              <a:t>, giúp người quản lý dễ dàng thao tác và cập nhật thông tin người dùng.</a:t>
            </a:r>
          </a:p>
        </p:txBody>
      </p:sp>
      <p:sp>
        <p:nvSpPr>
          <p:cNvPr id="7" name="Rounded Rectangle 6"/>
          <p:cNvSpPr/>
          <p:nvPr/>
        </p:nvSpPr>
        <p:spPr>
          <a:xfrm>
            <a:off x="338237" y="762000"/>
            <a:ext cx="11574684" cy="91632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p:cNvSpPr txBox="1"/>
          <p:nvPr/>
        </p:nvSpPr>
        <p:spPr>
          <a:xfrm>
            <a:off x="410258" y="869026"/>
            <a:ext cx="11574684" cy="646331"/>
          </a:xfrm>
          <a:prstGeom prst="rect">
            <a:avLst/>
          </a:prstGeom>
          <a:noFill/>
        </p:spPr>
        <p:txBody>
          <a:bodyPr wrap="square" rtlCol="0">
            <a:spAutoFit/>
          </a:bodyPr>
          <a:lstStyle/>
          <a:p>
            <a:r>
              <a:rPr lang="vi-VN" dirty="0">
                <a:solidFill>
                  <a:schemeClr val="bg1"/>
                </a:solidFill>
              </a:rPr>
              <a:t>Mỗi người dùng có thể được gán một role khác nhau như </a:t>
            </a:r>
            <a:r>
              <a:rPr lang="vi-VN" b="1" dirty="0">
                <a:solidFill>
                  <a:schemeClr val="bg1"/>
                </a:solidFill>
              </a:rPr>
              <a:t>Admin, Customer, hoặc Supplier</a:t>
            </a:r>
            <a:r>
              <a:rPr lang="vi-VN" dirty="0">
                <a:solidFill>
                  <a:schemeClr val="bg1"/>
                </a:solidFill>
              </a:rPr>
              <a:t>, giúp </a:t>
            </a:r>
            <a:r>
              <a:rPr lang="vi-VN" b="1" dirty="0">
                <a:solidFill>
                  <a:schemeClr val="bg1"/>
                </a:solidFill>
              </a:rPr>
              <a:t>phân quyền sử dụng rõ ràng và bảo mật</a:t>
            </a:r>
            <a:r>
              <a:rPr lang="vi-VN" dirty="0">
                <a:solidFill>
                  <a:schemeClr val="bg1"/>
                </a:solidFill>
              </a:rPr>
              <a:t>.</a:t>
            </a:r>
          </a:p>
        </p:txBody>
      </p:sp>
      <p:pic>
        <p:nvPicPr>
          <p:cNvPr id="6" name="Picture 5"/>
          <p:cNvPicPr>
            <a:picLocks noChangeAspect="1"/>
          </p:cNvPicPr>
          <p:nvPr/>
        </p:nvPicPr>
        <p:blipFill>
          <a:blip r:embed="rId3"/>
          <a:stretch>
            <a:fillRect/>
          </a:stretch>
        </p:blipFill>
        <p:spPr>
          <a:xfrm>
            <a:off x="1059032" y="2938318"/>
            <a:ext cx="9871920" cy="3663381"/>
          </a:xfrm>
          <a:prstGeom prst="rect">
            <a:avLst/>
          </a:prstGeom>
        </p:spPr>
      </p:pic>
    </p:spTree>
    <p:extLst>
      <p:ext uri="{BB962C8B-B14F-4D97-AF65-F5344CB8AC3E}">
        <p14:creationId xmlns:p14="http://schemas.microsoft.com/office/powerpoint/2010/main" val="356771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 17">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8001000" y="-27305"/>
            <a:ext cx="4191000" cy="6885305"/>
          </a:xfrm>
          <a:prstGeom prst="rect">
            <a:avLst/>
          </a:prstGeom>
          <a:solidFill>
            <a:srgbClr val="F7941F"/>
          </a:solidFill>
          <a:ln/>
        </p:spPr>
      </p:sp>
      <p:sp>
        <p:nvSpPr>
          <p:cNvPr id="3" name="Text 1"/>
          <p:cNvSpPr/>
          <p:nvPr/>
        </p:nvSpPr>
        <p:spPr>
          <a:xfrm>
            <a:off x="8001000" y="-27305"/>
            <a:ext cx="4191000" cy="688530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Text 2"/>
          <p:cNvSpPr/>
          <p:nvPr/>
        </p:nvSpPr>
        <p:spPr>
          <a:xfrm>
            <a:off x="88900" y="-1231900"/>
            <a:ext cx="7190740" cy="6332774"/>
          </a:xfrm>
          <a:prstGeom prst="rect">
            <a:avLst/>
          </a:prstGeom>
          <a:noFill/>
          <a:ln/>
        </p:spPr>
        <p:txBody>
          <a:bodyPr wrap="square" lIns="0" tIns="0" rIns="0" bIns="0" rtlCol="0" anchor="t"/>
          <a:lstStyle/>
          <a:p>
            <a:pPr marL="0" indent="0" algn="l">
              <a:lnSpc>
                <a:spcPct val="100000"/>
              </a:lnSpc>
              <a:buNone/>
            </a:pPr>
            <a:r>
              <a:rPr lang="en-US" sz="55000" dirty="0">
                <a:solidFill>
                  <a:srgbClr val="7F27FF"/>
                </a:solidFill>
                <a:ea typeface="苹方-简" pitchFamily="34" charset="-122"/>
                <a:cs typeface="苹方-简" pitchFamily="34" charset="-120"/>
              </a:rPr>
              <a:t>05</a:t>
            </a:r>
            <a:endParaRPr lang="en-US" sz="1600" dirty="0"/>
          </a:p>
        </p:txBody>
      </p:sp>
      <p:sp>
        <p:nvSpPr>
          <p:cNvPr id="5" name="Text 3"/>
          <p:cNvSpPr/>
          <p:nvPr/>
        </p:nvSpPr>
        <p:spPr>
          <a:xfrm>
            <a:off x="5820410" y="5558790"/>
            <a:ext cx="5840730" cy="1206500"/>
          </a:xfrm>
          <a:prstGeom prst="rect">
            <a:avLst/>
          </a:prstGeom>
          <a:noFill/>
          <a:ln/>
        </p:spPr>
        <p:txBody>
          <a:bodyPr wrap="square" lIns="0" tIns="0" rIns="0" bIns="0" rtlCol="0" anchor="t"/>
          <a:lstStyle/>
          <a:p>
            <a:pPr marL="0" indent="0" algn="r">
              <a:lnSpc>
                <a:spcPct val="100000"/>
              </a:lnSpc>
              <a:buNone/>
            </a:pPr>
            <a:r>
              <a:rPr lang="en-US" sz="3000" b="1" dirty="0">
                <a:solidFill>
                  <a:srgbClr val="7F27FF"/>
                </a:solidFill>
                <a:ea typeface="苹方-简" pitchFamily="34" charset="-122"/>
                <a:cs typeface="苹方-简" pitchFamily="34" charset="-120"/>
              </a:rPr>
              <a:t>Lộ trình và lợi ích</a:t>
            </a:r>
            <a:endParaRPr lang="en-US" sz="1600" dirty="0"/>
          </a:p>
        </p:txBody>
      </p:sp>
      <p:pic>
        <p:nvPicPr>
          <p:cNvPr id="6" name="Image 0" descr="https://kimi-img.moonshot.cn/pub/slides/slides_tmpl/image/25-09-02-14:45:43-d2r955pe3tpg8rchus10.png"/>
          <p:cNvPicPr>
            <a:picLocks noChangeAspect="1"/>
          </p:cNvPicPr>
          <p:nvPr/>
        </p:nvPicPr>
        <p:blipFill>
          <a:blip r:embed="rId3"/>
          <a:stretch>
            <a:fillRect/>
          </a:stretch>
        </p:blipFill>
        <p:spPr>
          <a:xfrm>
            <a:off x="10047605" y="340360"/>
            <a:ext cx="1895475" cy="18954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8">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1270"/>
            <a:ext cx="12191365" cy="6860540"/>
          </a:xfrm>
          <a:prstGeom prst="rect">
            <a:avLst/>
          </a:prstGeom>
        </p:spPr>
      </p:pic>
      <p:sp>
        <p:nvSpPr>
          <p:cNvPr id="3" name="Text 0"/>
          <p:cNvSpPr/>
          <p:nvPr/>
        </p:nvSpPr>
        <p:spPr>
          <a:xfrm>
            <a:off x="0" y="1549400"/>
            <a:ext cx="12192000" cy="508000"/>
          </a:xfrm>
          <a:prstGeom prst="rect">
            <a:avLst/>
          </a:prstGeom>
          <a:noFill/>
          <a:ln/>
        </p:spPr>
        <p:txBody>
          <a:bodyPr wrap="square" lIns="0" tIns="0" rIns="0" bIns="0" rtlCol="0" anchor="ctr"/>
          <a:lstStyle/>
          <a:p>
            <a:pPr marL="0" indent="0" algn="ctr">
              <a:lnSpc>
                <a:spcPct val="90000"/>
              </a:lnSpc>
              <a:buNone/>
            </a:pPr>
            <a:r>
              <a:rPr lang="en-US" sz="3600" dirty="0">
                <a:solidFill>
                  <a:srgbClr val="FF8F00"/>
                </a:solidFill>
                <a:ea typeface="Noto Sans SC" pitchFamily="34" charset="-122"/>
                <a:cs typeface="Noto Sans SC" pitchFamily="34" charset="-120"/>
              </a:rPr>
              <a:t>Lộ Trình Triển Khai 3 Giai Đoạn</a:t>
            </a:r>
            <a:endParaRPr lang="en-US" sz="1600" dirty="0"/>
          </a:p>
        </p:txBody>
      </p:sp>
      <p:sp>
        <p:nvSpPr>
          <p:cNvPr id="4" name="Shape 1"/>
          <p:cNvSpPr/>
          <p:nvPr/>
        </p:nvSpPr>
        <p:spPr>
          <a:xfrm>
            <a:off x="2133600" y="2463800"/>
            <a:ext cx="711200" cy="711200"/>
          </a:xfrm>
          <a:custGeom>
            <a:avLst/>
            <a:gdLst/>
            <a:ahLst/>
            <a:cxnLst/>
            <a:rect l="l" t="t" r="r" b="b"/>
            <a:pathLst>
              <a:path w="711200" h="711200">
                <a:moveTo>
                  <a:pt x="355600" y="0"/>
                </a:moveTo>
                <a:lnTo>
                  <a:pt x="355600" y="0"/>
                </a:lnTo>
                <a:cubicBezTo>
                  <a:pt x="551861" y="0"/>
                  <a:pt x="711200" y="159339"/>
                  <a:pt x="711200" y="355600"/>
                </a:cubicBezTo>
                <a:lnTo>
                  <a:pt x="711200" y="355600"/>
                </a:lnTo>
                <a:cubicBezTo>
                  <a:pt x="711200" y="551861"/>
                  <a:pt x="551861" y="711200"/>
                  <a:pt x="355600" y="711200"/>
                </a:cubicBezTo>
                <a:lnTo>
                  <a:pt x="355600" y="711200"/>
                </a:lnTo>
                <a:cubicBezTo>
                  <a:pt x="159339" y="711200"/>
                  <a:pt x="0" y="551861"/>
                  <a:pt x="0" y="355600"/>
                </a:cubicBezTo>
                <a:lnTo>
                  <a:pt x="0" y="355600"/>
                </a:lnTo>
                <a:cubicBezTo>
                  <a:pt x="0" y="159339"/>
                  <a:pt x="159339" y="0"/>
                  <a:pt x="355600" y="0"/>
                </a:cubicBezTo>
                <a:close/>
              </a:path>
            </a:pathLst>
          </a:custGeom>
          <a:solidFill>
            <a:srgbClr val="FFC107"/>
          </a:solidFill>
          <a:ln w="50800">
            <a:solidFill>
              <a:srgbClr val="FFFFFF"/>
            </a:solidFill>
            <a:prstDash val="solid"/>
          </a:ln>
          <a:effectLst>
            <a:outerShdw blurRad="190500" dist="127000" dir="5400000" algn="bl" rotWithShape="0">
              <a:srgbClr val="000000">
                <a:alpha val="10196"/>
              </a:srgbClr>
            </a:outerShdw>
          </a:effectLst>
        </p:spPr>
      </p:sp>
      <p:sp>
        <p:nvSpPr>
          <p:cNvPr id="5" name="Text 2"/>
          <p:cNvSpPr/>
          <p:nvPr/>
        </p:nvSpPr>
        <p:spPr>
          <a:xfrm>
            <a:off x="1879600" y="2463800"/>
            <a:ext cx="1219200" cy="711200"/>
          </a:xfrm>
          <a:prstGeom prst="rect">
            <a:avLst/>
          </a:prstGeom>
          <a:noFill/>
          <a:ln/>
        </p:spPr>
        <p:txBody>
          <a:bodyPr wrap="square" lIns="0" tIns="0" rIns="0" bIns="0" rtlCol="0" anchor="ctr"/>
          <a:lstStyle/>
          <a:p>
            <a:pPr marL="0" indent="0" algn="ctr">
              <a:lnSpc>
                <a:spcPct val="110000"/>
              </a:lnSpc>
              <a:buNone/>
            </a:pPr>
            <a:r>
              <a:rPr lang="en-US" sz="2400" dirty="0">
                <a:solidFill>
                  <a:srgbClr val="FFFFFF"/>
                </a:solidFill>
                <a:ea typeface="Noto Sans SC" pitchFamily="34" charset="-122"/>
                <a:cs typeface="Noto Sans SC" pitchFamily="34" charset="-120"/>
              </a:rPr>
              <a:t>1</a:t>
            </a:r>
            <a:endParaRPr lang="en-US" sz="1600" dirty="0"/>
          </a:p>
        </p:txBody>
      </p:sp>
      <p:sp>
        <p:nvSpPr>
          <p:cNvPr id="6" name="Text 3"/>
          <p:cNvSpPr/>
          <p:nvPr/>
        </p:nvSpPr>
        <p:spPr>
          <a:xfrm>
            <a:off x="508000" y="3429000"/>
            <a:ext cx="4064000" cy="355600"/>
          </a:xfrm>
          <a:prstGeom prst="rect">
            <a:avLst/>
          </a:prstGeom>
          <a:noFill/>
          <a:ln/>
        </p:spPr>
        <p:txBody>
          <a:bodyPr wrap="square" lIns="0" tIns="0" rIns="0" bIns="0" rtlCol="0" anchor="ctr"/>
          <a:lstStyle/>
          <a:p>
            <a:pPr marL="0" indent="0" algn="ctr">
              <a:lnSpc>
                <a:spcPct val="130000"/>
              </a:lnSpc>
              <a:buNone/>
            </a:pPr>
            <a:r>
              <a:rPr lang="en-US" sz="1800" dirty="0">
                <a:solidFill>
                  <a:srgbClr val="FF8F00"/>
                </a:solidFill>
                <a:ea typeface="MiSans" pitchFamily="34" charset="-122"/>
                <a:cs typeface="MiSans" pitchFamily="34" charset="-120"/>
              </a:rPr>
              <a:t>Giai Đoạn 1: MVP (6 tuần)</a:t>
            </a:r>
            <a:endParaRPr lang="en-US" sz="1600" dirty="0"/>
          </a:p>
        </p:txBody>
      </p:sp>
      <p:sp>
        <p:nvSpPr>
          <p:cNvPr id="7" name="Text 4"/>
          <p:cNvSpPr/>
          <p:nvPr/>
        </p:nvSpPr>
        <p:spPr>
          <a:xfrm>
            <a:off x="762000" y="3784600"/>
            <a:ext cx="3556000" cy="762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Thu thập yêu cầu chi tiết, xây dựng và hoàn thiện sản phẩm tối thiểu có thể vận hành (MVP).</a:t>
            </a:r>
            <a:endParaRPr lang="en-US" sz="1600" dirty="0"/>
          </a:p>
        </p:txBody>
      </p:sp>
      <p:sp>
        <p:nvSpPr>
          <p:cNvPr id="8" name="Shape 5"/>
          <p:cNvSpPr/>
          <p:nvPr/>
        </p:nvSpPr>
        <p:spPr>
          <a:xfrm>
            <a:off x="5689600" y="2463800"/>
            <a:ext cx="711200" cy="711200"/>
          </a:xfrm>
          <a:custGeom>
            <a:avLst/>
            <a:gdLst/>
            <a:ahLst/>
            <a:cxnLst/>
            <a:rect l="l" t="t" r="r" b="b"/>
            <a:pathLst>
              <a:path w="711200" h="711200">
                <a:moveTo>
                  <a:pt x="355600" y="0"/>
                </a:moveTo>
                <a:lnTo>
                  <a:pt x="355600" y="0"/>
                </a:lnTo>
                <a:cubicBezTo>
                  <a:pt x="551861" y="0"/>
                  <a:pt x="711200" y="159339"/>
                  <a:pt x="711200" y="355600"/>
                </a:cubicBezTo>
                <a:lnTo>
                  <a:pt x="711200" y="355600"/>
                </a:lnTo>
                <a:cubicBezTo>
                  <a:pt x="711200" y="551861"/>
                  <a:pt x="551861" y="711200"/>
                  <a:pt x="355600" y="711200"/>
                </a:cubicBezTo>
                <a:lnTo>
                  <a:pt x="355600" y="711200"/>
                </a:lnTo>
                <a:cubicBezTo>
                  <a:pt x="159339" y="711200"/>
                  <a:pt x="0" y="551861"/>
                  <a:pt x="0" y="355600"/>
                </a:cubicBezTo>
                <a:lnTo>
                  <a:pt x="0" y="355600"/>
                </a:lnTo>
                <a:cubicBezTo>
                  <a:pt x="0" y="159339"/>
                  <a:pt x="159339" y="0"/>
                  <a:pt x="355600" y="0"/>
                </a:cubicBezTo>
                <a:close/>
              </a:path>
            </a:pathLst>
          </a:custGeom>
          <a:solidFill>
            <a:srgbClr val="4CAF50"/>
          </a:solidFill>
          <a:ln w="50800">
            <a:solidFill>
              <a:srgbClr val="FFFFFF"/>
            </a:solidFill>
            <a:prstDash val="solid"/>
          </a:ln>
          <a:effectLst>
            <a:outerShdw blurRad="190500" dist="127000" dir="5400000" algn="bl" rotWithShape="0">
              <a:srgbClr val="000000">
                <a:alpha val="10196"/>
              </a:srgbClr>
            </a:outerShdw>
          </a:effectLst>
        </p:spPr>
      </p:sp>
      <p:sp>
        <p:nvSpPr>
          <p:cNvPr id="9" name="Text 6"/>
          <p:cNvSpPr/>
          <p:nvPr/>
        </p:nvSpPr>
        <p:spPr>
          <a:xfrm>
            <a:off x="5435600" y="2463800"/>
            <a:ext cx="1219200" cy="711200"/>
          </a:xfrm>
          <a:prstGeom prst="rect">
            <a:avLst/>
          </a:prstGeom>
          <a:noFill/>
          <a:ln/>
        </p:spPr>
        <p:txBody>
          <a:bodyPr wrap="square" lIns="0" tIns="0" rIns="0" bIns="0" rtlCol="0" anchor="ctr"/>
          <a:lstStyle/>
          <a:p>
            <a:pPr marL="0" indent="0" algn="ctr">
              <a:lnSpc>
                <a:spcPct val="110000"/>
              </a:lnSpc>
              <a:buNone/>
            </a:pPr>
            <a:r>
              <a:rPr lang="en-US" sz="2400" dirty="0">
                <a:solidFill>
                  <a:srgbClr val="FFFFFF"/>
                </a:solidFill>
                <a:ea typeface="Noto Sans SC" pitchFamily="34" charset="-122"/>
                <a:cs typeface="Noto Sans SC" pitchFamily="34" charset="-120"/>
              </a:rPr>
              <a:t>2</a:t>
            </a:r>
            <a:endParaRPr lang="en-US" sz="1600" dirty="0"/>
          </a:p>
        </p:txBody>
      </p:sp>
      <p:sp>
        <p:nvSpPr>
          <p:cNvPr id="10" name="Text 7"/>
          <p:cNvSpPr/>
          <p:nvPr/>
        </p:nvSpPr>
        <p:spPr>
          <a:xfrm>
            <a:off x="4064000" y="3429000"/>
            <a:ext cx="4064000" cy="355600"/>
          </a:xfrm>
          <a:prstGeom prst="rect">
            <a:avLst/>
          </a:prstGeom>
          <a:noFill/>
          <a:ln/>
        </p:spPr>
        <p:txBody>
          <a:bodyPr wrap="square" lIns="0" tIns="0" rIns="0" bIns="0" rtlCol="0" anchor="ctr"/>
          <a:lstStyle/>
          <a:p>
            <a:pPr marL="0" indent="0" algn="ctr">
              <a:lnSpc>
                <a:spcPct val="130000"/>
              </a:lnSpc>
              <a:buNone/>
            </a:pPr>
            <a:r>
              <a:rPr lang="en-US" sz="1800" dirty="0">
                <a:solidFill>
                  <a:srgbClr val="4CAF50"/>
                </a:solidFill>
                <a:ea typeface="MiSans" pitchFamily="34" charset="-122"/>
                <a:cs typeface="MiSans" pitchFamily="34" charset="-120"/>
              </a:rPr>
              <a:t>Giai Đoạn 2: Pilot (8 tuần)</a:t>
            </a:r>
            <a:endParaRPr lang="en-US" sz="1600" dirty="0"/>
          </a:p>
        </p:txBody>
      </p:sp>
      <p:sp>
        <p:nvSpPr>
          <p:cNvPr id="11" name="Text 8"/>
          <p:cNvSpPr/>
          <p:nvPr/>
        </p:nvSpPr>
        <p:spPr>
          <a:xfrm>
            <a:off x="4318000" y="3784600"/>
            <a:ext cx="3556000" cy="508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Triển khai thí điểm tại kho chính, đào tạo người dùng, hoàn thiện module báo cáo.</a:t>
            </a:r>
            <a:endParaRPr lang="en-US" sz="1600" dirty="0"/>
          </a:p>
        </p:txBody>
      </p:sp>
      <p:sp>
        <p:nvSpPr>
          <p:cNvPr id="12" name="Shape 9"/>
          <p:cNvSpPr/>
          <p:nvPr/>
        </p:nvSpPr>
        <p:spPr>
          <a:xfrm>
            <a:off x="9245600" y="2463800"/>
            <a:ext cx="711200" cy="711200"/>
          </a:xfrm>
          <a:custGeom>
            <a:avLst/>
            <a:gdLst/>
            <a:ahLst/>
            <a:cxnLst/>
            <a:rect l="l" t="t" r="r" b="b"/>
            <a:pathLst>
              <a:path w="711200" h="711200">
                <a:moveTo>
                  <a:pt x="355600" y="0"/>
                </a:moveTo>
                <a:lnTo>
                  <a:pt x="355600" y="0"/>
                </a:lnTo>
                <a:cubicBezTo>
                  <a:pt x="551861" y="0"/>
                  <a:pt x="711200" y="159339"/>
                  <a:pt x="711200" y="355600"/>
                </a:cubicBezTo>
                <a:lnTo>
                  <a:pt x="711200" y="355600"/>
                </a:lnTo>
                <a:cubicBezTo>
                  <a:pt x="711200" y="551861"/>
                  <a:pt x="551861" y="711200"/>
                  <a:pt x="355600" y="711200"/>
                </a:cubicBezTo>
                <a:lnTo>
                  <a:pt x="355600" y="711200"/>
                </a:lnTo>
                <a:cubicBezTo>
                  <a:pt x="159339" y="711200"/>
                  <a:pt x="0" y="551861"/>
                  <a:pt x="0" y="355600"/>
                </a:cubicBezTo>
                <a:lnTo>
                  <a:pt x="0" y="355600"/>
                </a:lnTo>
                <a:cubicBezTo>
                  <a:pt x="0" y="159339"/>
                  <a:pt x="159339" y="0"/>
                  <a:pt x="355600" y="0"/>
                </a:cubicBezTo>
                <a:close/>
              </a:path>
            </a:pathLst>
          </a:custGeom>
          <a:solidFill>
            <a:srgbClr val="3F51B5"/>
          </a:solidFill>
          <a:ln w="50800">
            <a:solidFill>
              <a:srgbClr val="FFFFFF"/>
            </a:solidFill>
            <a:prstDash val="solid"/>
          </a:ln>
          <a:effectLst>
            <a:outerShdw blurRad="190500" dist="127000" dir="5400000" algn="bl" rotWithShape="0">
              <a:srgbClr val="000000">
                <a:alpha val="10196"/>
              </a:srgbClr>
            </a:outerShdw>
          </a:effectLst>
        </p:spPr>
      </p:sp>
      <p:sp>
        <p:nvSpPr>
          <p:cNvPr id="13" name="Text 10"/>
          <p:cNvSpPr/>
          <p:nvPr/>
        </p:nvSpPr>
        <p:spPr>
          <a:xfrm>
            <a:off x="8991600" y="2463800"/>
            <a:ext cx="1219200" cy="711200"/>
          </a:xfrm>
          <a:prstGeom prst="rect">
            <a:avLst/>
          </a:prstGeom>
          <a:noFill/>
          <a:ln/>
        </p:spPr>
        <p:txBody>
          <a:bodyPr wrap="square" lIns="0" tIns="0" rIns="0" bIns="0" rtlCol="0" anchor="ctr"/>
          <a:lstStyle/>
          <a:p>
            <a:pPr marL="0" indent="0" algn="ctr">
              <a:lnSpc>
                <a:spcPct val="110000"/>
              </a:lnSpc>
              <a:buNone/>
            </a:pPr>
            <a:r>
              <a:rPr lang="en-US" sz="2400" dirty="0">
                <a:solidFill>
                  <a:srgbClr val="FFFFFF"/>
                </a:solidFill>
                <a:ea typeface="Noto Sans SC" pitchFamily="34" charset="-122"/>
                <a:cs typeface="Noto Sans SC" pitchFamily="34" charset="-120"/>
              </a:rPr>
              <a:t>3</a:t>
            </a:r>
            <a:endParaRPr lang="en-US" sz="1600" dirty="0"/>
          </a:p>
        </p:txBody>
      </p:sp>
      <p:sp>
        <p:nvSpPr>
          <p:cNvPr id="14" name="Text 11"/>
          <p:cNvSpPr/>
          <p:nvPr/>
        </p:nvSpPr>
        <p:spPr>
          <a:xfrm>
            <a:off x="7620000" y="3429000"/>
            <a:ext cx="4064000" cy="355600"/>
          </a:xfrm>
          <a:prstGeom prst="rect">
            <a:avLst/>
          </a:prstGeom>
          <a:noFill/>
          <a:ln/>
        </p:spPr>
        <p:txBody>
          <a:bodyPr wrap="square" lIns="0" tIns="0" rIns="0" bIns="0" rtlCol="0" anchor="ctr"/>
          <a:lstStyle/>
          <a:p>
            <a:pPr marL="0" indent="0" algn="ctr">
              <a:lnSpc>
                <a:spcPct val="130000"/>
              </a:lnSpc>
              <a:buNone/>
            </a:pPr>
            <a:r>
              <a:rPr lang="en-US" sz="1800" dirty="0">
                <a:solidFill>
                  <a:srgbClr val="3F51B5"/>
                </a:solidFill>
                <a:ea typeface="MiSans" pitchFamily="34" charset="-122"/>
                <a:cs typeface="MiSans" pitchFamily="34" charset="-120"/>
              </a:rPr>
              <a:t>Giai Đoạn 3: Mở Rộng (12 tuần)</a:t>
            </a:r>
            <a:endParaRPr lang="en-US" sz="1600" dirty="0"/>
          </a:p>
        </p:txBody>
      </p:sp>
      <p:sp>
        <p:nvSpPr>
          <p:cNvPr id="15" name="Text 12"/>
          <p:cNvSpPr/>
          <p:nvPr/>
        </p:nvSpPr>
        <p:spPr>
          <a:xfrm>
            <a:off x="7874000" y="3784600"/>
            <a:ext cx="3556000" cy="508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Mở rộng đa kho, tích hợp cảm biến IoT, nâng cấp AI dự đoán nhu cầu.</a:t>
            </a:r>
            <a:endParaRPr lang="en-US" sz="1600" dirty="0"/>
          </a:p>
        </p:txBody>
      </p:sp>
      <p:sp>
        <p:nvSpPr>
          <p:cNvPr id="16" name="Text 13"/>
          <p:cNvSpPr/>
          <p:nvPr/>
        </p:nvSpPr>
        <p:spPr>
          <a:xfrm>
            <a:off x="254000" y="4953000"/>
            <a:ext cx="11684000" cy="355600"/>
          </a:xfrm>
          <a:prstGeom prst="rect">
            <a:avLst/>
          </a:prstGeom>
          <a:noFill/>
          <a:ln/>
        </p:spPr>
        <p:txBody>
          <a:bodyPr wrap="square" lIns="0" tIns="0" rIns="0" bIns="0" rtlCol="0" anchor="ctr"/>
          <a:lstStyle/>
          <a:p>
            <a:pPr marL="0" indent="0" algn="ctr">
              <a:lnSpc>
                <a:spcPct val="130000"/>
              </a:lnSpc>
              <a:buNone/>
            </a:pPr>
            <a:r>
              <a:rPr lang="en-US" sz="1800" dirty="0">
                <a:solidFill>
                  <a:srgbClr val="333333"/>
                </a:solidFill>
                <a:ea typeface="MiSans" pitchFamily="34" charset="-122"/>
                <a:cs typeface="MiSans" pitchFamily="34" charset="-120"/>
              </a:rPr>
              <a:t>Tổng thời gian dự kiến: </a:t>
            </a:r>
            <a:r>
              <a:rPr lang="en-US" sz="1800" dirty="0">
                <a:solidFill>
                  <a:srgbClr val="FF8F00"/>
                </a:solidFill>
                <a:ea typeface="MiSans" pitchFamily="34" charset="-122"/>
                <a:cs typeface="MiSans" pitchFamily="34" charset="-120"/>
              </a:rPr>
              <a:t>6 tháng</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rot="16200000">
            <a:off x="7544435" y="2185035"/>
            <a:ext cx="6885940" cy="2460625"/>
          </a:xfrm>
          <a:prstGeom prst="rect">
            <a:avLst/>
          </a:prstGeom>
          <a:solidFill>
            <a:srgbClr val="7F27FF"/>
          </a:solidFill>
          <a:ln/>
        </p:spPr>
      </p:sp>
      <p:sp>
        <p:nvSpPr>
          <p:cNvPr id="3" name="Text 1"/>
          <p:cNvSpPr/>
          <p:nvPr/>
        </p:nvSpPr>
        <p:spPr>
          <a:xfrm rot="16200000">
            <a:off x="7544435" y="2185035"/>
            <a:ext cx="6885940" cy="246062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Shape 2"/>
          <p:cNvSpPr/>
          <p:nvPr/>
        </p:nvSpPr>
        <p:spPr>
          <a:xfrm>
            <a:off x="7262495" y="-27305"/>
            <a:ext cx="2513965" cy="6885940"/>
          </a:xfrm>
          <a:prstGeom prst="rect">
            <a:avLst/>
          </a:prstGeom>
          <a:solidFill>
            <a:srgbClr val="9F70FD"/>
          </a:solidFill>
          <a:ln/>
        </p:spPr>
      </p:sp>
      <p:sp>
        <p:nvSpPr>
          <p:cNvPr id="5" name="Text 3"/>
          <p:cNvSpPr/>
          <p:nvPr/>
        </p:nvSpPr>
        <p:spPr>
          <a:xfrm>
            <a:off x="7262495" y="-27305"/>
            <a:ext cx="2513965" cy="6885940"/>
          </a:xfrm>
          <a:prstGeom prst="rect">
            <a:avLst/>
          </a:prstGeom>
          <a:noFill/>
          <a:ln/>
        </p:spPr>
        <p:txBody>
          <a:bodyPr wrap="square" lIns="0" tIns="0" rIns="0" bIns="0" rtlCol="0" anchor="t"/>
          <a:lstStyle/>
          <a:p>
            <a:pPr marL="0" indent="0">
              <a:lnSpc>
                <a:spcPct val="100000"/>
              </a:lnSpc>
              <a:buNone/>
            </a:pPr>
            <a:endParaRPr lang="en-US" sz="1600" dirty="0"/>
          </a:p>
        </p:txBody>
      </p:sp>
      <p:sp>
        <p:nvSpPr>
          <p:cNvPr id="6" name="Shape 4"/>
          <p:cNvSpPr/>
          <p:nvPr/>
        </p:nvSpPr>
        <p:spPr>
          <a:xfrm rot="16200000">
            <a:off x="300355" y="2185670"/>
            <a:ext cx="6887210" cy="2460625"/>
          </a:xfrm>
          <a:prstGeom prst="rect">
            <a:avLst/>
          </a:prstGeom>
          <a:solidFill>
            <a:srgbClr val="AFF501"/>
          </a:solidFill>
          <a:ln/>
        </p:spPr>
      </p:sp>
      <p:sp>
        <p:nvSpPr>
          <p:cNvPr id="7" name="Text 5"/>
          <p:cNvSpPr/>
          <p:nvPr/>
        </p:nvSpPr>
        <p:spPr>
          <a:xfrm rot="16200000">
            <a:off x="300355" y="2185670"/>
            <a:ext cx="6887210" cy="2460625"/>
          </a:xfrm>
          <a:prstGeom prst="rect">
            <a:avLst/>
          </a:prstGeom>
          <a:noFill/>
          <a:ln/>
        </p:spPr>
        <p:txBody>
          <a:bodyPr wrap="square" lIns="0" tIns="0" rIns="0" bIns="0" rtlCol="0" anchor="t"/>
          <a:lstStyle/>
          <a:p>
            <a:pPr marL="0" indent="0">
              <a:lnSpc>
                <a:spcPct val="100000"/>
              </a:lnSpc>
              <a:buNone/>
            </a:pPr>
            <a:endParaRPr lang="en-US" sz="1600" dirty="0"/>
          </a:p>
        </p:txBody>
      </p:sp>
      <p:sp>
        <p:nvSpPr>
          <p:cNvPr id="8" name="Shape 6"/>
          <p:cNvSpPr/>
          <p:nvPr/>
        </p:nvSpPr>
        <p:spPr>
          <a:xfrm>
            <a:off x="0" y="-27305"/>
            <a:ext cx="2513965" cy="6928485"/>
          </a:xfrm>
          <a:prstGeom prst="rect">
            <a:avLst/>
          </a:prstGeom>
          <a:solidFill>
            <a:srgbClr val="F7941F"/>
          </a:solidFill>
          <a:ln/>
        </p:spPr>
      </p:sp>
      <p:sp>
        <p:nvSpPr>
          <p:cNvPr id="9" name="Text 7"/>
          <p:cNvSpPr/>
          <p:nvPr/>
        </p:nvSpPr>
        <p:spPr>
          <a:xfrm>
            <a:off x="0" y="-27305"/>
            <a:ext cx="2513965" cy="6928485"/>
          </a:xfrm>
          <a:prstGeom prst="rect">
            <a:avLst/>
          </a:prstGeom>
          <a:noFill/>
          <a:ln/>
        </p:spPr>
        <p:txBody>
          <a:bodyPr wrap="square" lIns="0" tIns="0" rIns="0" bIns="0" rtlCol="0" anchor="t"/>
          <a:lstStyle/>
          <a:p>
            <a:pPr marL="0" indent="0">
              <a:lnSpc>
                <a:spcPct val="100000"/>
              </a:lnSpc>
              <a:buNone/>
            </a:pPr>
            <a:endParaRPr lang="en-US" sz="1600" dirty="0"/>
          </a:p>
        </p:txBody>
      </p:sp>
      <p:sp>
        <p:nvSpPr>
          <p:cNvPr id="10" name="Text 8"/>
          <p:cNvSpPr/>
          <p:nvPr/>
        </p:nvSpPr>
        <p:spPr>
          <a:xfrm>
            <a:off x="563880" y="627380"/>
            <a:ext cx="4660265" cy="923330"/>
          </a:xfrm>
          <a:prstGeom prst="rect">
            <a:avLst/>
          </a:prstGeom>
          <a:noFill/>
          <a:ln/>
        </p:spPr>
        <p:txBody>
          <a:bodyPr wrap="square" lIns="0" tIns="0" rIns="0" bIns="0" rtlCol="0" anchor="t">
            <a:spAutoFit/>
          </a:bodyPr>
          <a:lstStyle/>
          <a:p>
            <a:pPr marL="0" indent="0" algn="l">
              <a:lnSpc>
                <a:spcPct val="100000"/>
              </a:lnSpc>
              <a:buNone/>
            </a:pPr>
            <a:r>
              <a:rPr lang="en-US" sz="6000" b="1" dirty="0">
                <a:solidFill>
                  <a:srgbClr val="000000"/>
                </a:solidFill>
                <a:ea typeface="苹方-简" pitchFamily="34" charset="-122"/>
                <a:cs typeface="苹方-简" pitchFamily="34" charset="-120"/>
              </a:rPr>
              <a:t>CONTENTS</a:t>
            </a:r>
            <a:endParaRPr lang="en-US" sz="1600" dirty="0"/>
          </a:p>
        </p:txBody>
      </p:sp>
      <p:sp>
        <p:nvSpPr>
          <p:cNvPr id="11" name="Text 9"/>
          <p:cNvSpPr/>
          <p:nvPr/>
        </p:nvSpPr>
        <p:spPr>
          <a:xfrm>
            <a:off x="426402" y="4222751"/>
            <a:ext cx="1661162" cy="1384995"/>
          </a:xfrm>
          <a:prstGeom prst="rect">
            <a:avLst/>
          </a:prstGeom>
          <a:noFill/>
          <a:ln/>
        </p:spPr>
        <p:txBody>
          <a:bodyPr wrap="square" lIns="0" tIns="0" rIns="0" bIns="0" rtlCol="0" anchor="t">
            <a:spAutoFit/>
          </a:bodyPr>
          <a:lstStyle/>
          <a:p>
            <a:pPr marL="0" indent="0" algn="l">
              <a:lnSpc>
                <a:spcPct val="100000"/>
              </a:lnSpc>
              <a:buNone/>
            </a:pPr>
            <a:r>
              <a:rPr lang="en-US" sz="9000" dirty="0">
                <a:solidFill>
                  <a:srgbClr val="000000"/>
                </a:solidFill>
                <a:ea typeface="苹方-简" pitchFamily="34" charset="-122"/>
                <a:cs typeface="苹方-简" pitchFamily="34" charset="-120"/>
              </a:rPr>
              <a:t>01</a:t>
            </a:r>
            <a:endParaRPr lang="en-US" sz="1600" dirty="0"/>
          </a:p>
        </p:txBody>
      </p:sp>
      <p:sp>
        <p:nvSpPr>
          <p:cNvPr id="12" name="Text 10"/>
          <p:cNvSpPr/>
          <p:nvPr/>
        </p:nvSpPr>
        <p:spPr>
          <a:xfrm>
            <a:off x="73025" y="5516880"/>
            <a:ext cx="2899410" cy="1217295"/>
          </a:xfrm>
          <a:prstGeom prst="rect">
            <a:avLst/>
          </a:prstGeom>
          <a:noFill/>
          <a:ln/>
        </p:spPr>
        <p:txBody>
          <a:bodyPr wrap="square" lIns="0" tIns="0" rIns="0" bIns="0" rtlCol="0" anchor="t"/>
          <a:lstStyle/>
          <a:p>
            <a:pPr marL="0" indent="0" algn="l">
              <a:lnSpc>
                <a:spcPct val="130000"/>
              </a:lnSpc>
              <a:buNone/>
            </a:pPr>
            <a:r>
              <a:rPr lang="en-US" sz="1800" dirty="0">
                <a:solidFill>
                  <a:srgbClr val="000000"/>
                </a:solidFill>
                <a:ea typeface="MiSans" pitchFamily="34" charset="-122"/>
                <a:cs typeface="MiSans" pitchFamily="34" charset="-120"/>
              </a:rPr>
              <a:t>Giới thiệu tổng quan</a:t>
            </a:r>
            <a:endParaRPr lang="en-US" sz="1600" dirty="0"/>
          </a:p>
        </p:txBody>
      </p:sp>
      <p:sp>
        <p:nvSpPr>
          <p:cNvPr id="13" name="Text 11"/>
          <p:cNvSpPr/>
          <p:nvPr/>
        </p:nvSpPr>
        <p:spPr>
          <a:xfrm>
            <a:off x="2859088" y="3330576"/>
            <a:ext cx="1661160" cy="1384995"/>
          </a:xfrm>
          <a:prstGeom prst="rect">
            <a:avLst/>
          </a:prstGeom>
          <a:noFill/>
          <a:ln/>
        </p:spPr>
        <p:txBody>
          <a:bodyPr wrap="square" lIns="0" tIns="0" rIns="0" bIns="0" rtlCol="0" anchor="t">
            <a:spAutoFit/>
          </a:bodyPr>
          <a:lstStyle/>
          <a:p>
            <a:pPr marL="0" indent="0" algn="l">
              <a:lnSpc>
                <a:spcPct val="100000"/>
              </a:lnSpc>
              <a:buNone/>
            </a:pPr>
            <a:r>
              <a:rPr lang="en-US" sz="9000" dirty="0">
                <a:solidFill>
                  <a:srgbClr val="000000"/>
                </a:solidFill>
                <a:ea typeface="苹方-简" pitchFamily="34" charset="-122"/>
                <a:cs typeface="苹方-简" pitchFamily="34" charset="-120"/>
              </a:rPr>
              <a:t>02</a:t>
            </a:r>
            <a:endParaRPr lang="en-US" sz="1600" dirty="0"/>
          </a:p>
        </p:txBody>
      </p:sp>
      <p:sp>
        <p:nvSpPr>
          <p:cNvPr id="14" name="Text 12"/>
          <p:cNvSpPr/>
          <p:nvPr/>
        </p:nvSpPr>
        <p:spPr>
          <a:xfrm>
            <a:off x="2544445" y="4625340"/>
            <a:ext cx="2900045" cy="1379855"/>
          </a:xfrm>
          <a:prstGeom prst="rect">
            <a:avLst/>
          </a:prstGeom>
          <a:noFill/>
          <a:ln/>
        </p:spPr>
        <p:txBody>
          <a:bodyPr wrap="square" lIns="0" tIns="0" rIns="0" bIns="0" rtlCol="0" anchor="t"/>
          <a:lstStyle/>
          <a:p>
            <a:pPr marL="0" indent="0" algn="l">
              <a:lnSpc>
                <a:spcPct val="130000"/>
              </a:lnSpc>
              <a:buNone/>
            </a:pPr>
            <a:r>
              <a:rPr lang="en-US" sz="1800" dirty="0">
                <a:solidFill>
                  <a:srgbClr val="000000"/>
                </a:solidFill>
                <a:ea typeface="MiSans" pitchFamily="34" charset="-122"/>
                <a:cs typeface="MiSans" pitchFamily="34" charset="-120"/>
              </a:rPr>
              <a:t>Công nghệ và kiến trúc</a:t>
            </a:r>
            <a:endParaRPr lang="en-US" sz="1600" dirty="0"/>
          </a:p>
        </p:txBody>
      </p:sp>
      <p:sp>
        <p:nvSpPr>
          <p:cNvPr id="15" name="Text 13"/>
          <p:cNvSpPr/>
          <p:nvPr/>
        </p:nvSpPr>
        <p:spPr>
          <a:xfrm>
            <a:off x="5291774" y="2438401"/>
            <a:ext cx="1661160" cy="1384995"/>
          </a:xfrm>
          <a:prstGeom prst="rect">
            <a:avLst/>
          </a:prstGeom>
          <a:noFill/>
          <a:ln/>
        </p:spPr>
        <p:txBody>
          <a:bodyPr wrap="square" lIns="0" tIns="0" rIns="0" bIns="0" rtlCol="0" anchor="t">
            <a:spAutoFit/>
          </a:bodyPr>
          <a:lstStyle/>
          <a:p>
            <a:pPr marL="0" indent="0" algn="l">
              <a:lnSpc>
                <a:spcPct val="100000"/>
              </a:lnSpc>
              <a:buNone/>
            </a:pPr>
            <a:r>
              <a:rPr lang="en-US" sz="9000" dirty="0">
                <a:solidFill>
                  <a:srgbClr val="000000"/>
                </a:solidFill>
                <a:ea typeface="苹方-简" pitchFamily="34" charset="-122"/>
                <a:cs typeface="苹方-简" pitchFamily="34" charset="-120"/>
              </a:rPr>
              <a:t>03</a:t>
            </a:r>
            <a:endParaRPr lang="en-US" sz="1600" dirty="0"/>
          </a:p>
        </p:txBody>
      </p:sp>
      <p:sp>
        <p:nvSpPr>
          <p:cNvPr id="16" name="Text 14"/>
          <p:cNvSpPr/>
          <p:nvPr/>
        </p:nvSpPr>
        <p:spPr>
          <a:xfrm>
            <a:off x="4948555" y="3733800"/>
            <a:ext cx="2900045" cy="1379855"/>
          </a:xfrm>
          <a:prstGeom prst="rect">
            <a:avLst/>
          </a:prstGeom>
          <a:noFill/>
          <a:ln/>
        </p:spPr>
        <p:txBody>
          <a:bodyPr wrap="square" lIns="0" tIns="0" rIns="0" bIns="0" rtlCol="0" anchor="t"/>
          <a:lstStyle/>
          <a:p>
            <a:pPr marL="0" indent="0" algn="l">
              <a:lnSpc>
                <a:spcPct val="130000"/>
              </a:lnSpc>
              <a:buNone/>
            </a:pPr>
            <a:r>
              <a:rPr lang="en-US" sz="1800" dirty="0">
                <a:solidFill>
                  <a:srgbClr val="000000"/>
                </a:solidFill>
                <a:ea typeface="MiSans" pitchFamily="34" charset="-122"/>
                <a:cs typeface="MiSans" pitchFamily="34" charset="-120"/>
              </a:rPr>
              <a:t>Chức năng cốt lõi</a:t>
            </a:r>
            <a:endParaRPr lang="en-US" sz="1600" dirty="0"/>
          </a:p>
        </p:txBody>
      </p:sp>
      <p:sp>
        <p:nvSpPr>
          <p:cNvPr id="17" name="Text 15"/>
          <p:cNvSpPr/>
          <p:nvPr/>
        </p:nvSpPr>
        <p:spPr>
          <a:xfrm>
            <a:off x="7724459" y="1546226"/>
            <a:ext cx="1661160" cy="1384995"/>
          </a:xfrm>
          <a:prstGeom prst="rect">
            <a:avLst/>
          </a:prstGeom>
          <a:noFill/>
          <a:ln/>
        </p:spPr>
        <p:txBody>
          <a:bodyPr wrap="square" lIns="0" tIns="0" rIns="0" bIns="0" rtlCol="0" anchor="t">
            <a:spAutoFit/>
          </a:bodyPr>
          <a:lstStyle/>
          <a:p>
            <a:pPr marL="0" indent="0" algn="l">
              <a:lnSpc>
                <a:spcPct val="100000"/>
              </a:lnSpc>
              <a:buNone/>
            </a:pPr>
            <a:r>
              <a:rPr lang="en-US" sz="9000" dirty="0">
                <a:solidFill>
                  <a:srgbClr val="000000"/>
                </a:solidFill>
                <a:ea typeface="苹方-简" pitchFamily="34" charset="-122"/>
                <a:cs typeface="苹方-简" pitchFamily="34" charset="-120"/>
              </a:rPr>
              <a:t>04</a:t>
            </a:r>
            <a:endParaRPr lang="en-US" sz="1600" dirty="0"/>
          </a:p>
        </p:txBody>
      </p:sp>
      <p:sp>
        <p:nvSpPr>
          <p:cNvPr id="18" name="Text 16"/>
          <p:cNvSpPr/>
          <p:nvPr/>
        </p:nvSpPr>
        <p:spPr>
          <a:xfrm>
            <a:off x="7346315" y="2842260"/>
            <a:ext cx="2955290" cy="1379855"/>
          </a:xfrm>
          <a:prstGeom prst="rect">
            <a:avLst/>
          </a:prstGeom>
          <a:noFill/>
          <a:ln/>
        </p:spPr>
        <p:txBody>
          <a:bodyPr wrap="square" lIns="0" tIns="0" rIns="0" bIns="0" rtlCol="0" anchor="t"/>
          <a:lstStyle/>
          <a:p>
            <a:pPr marL="0" indent="0" algn="l">
              <a:lnSpc>
                <a:spcPct val="130000"/>
              </a:lnSpc>
              <a:buNone/>
            </a:pPr>
            <a:r>
              <a:rPr lang="en-US" sz="1800" dirty="0">
                <a:solidFill>
                  <a:srgbClr val="000000"/>
                </a:solidFill>
                <a:ea typeface="MiSans" pitchFamily="34" charset="-122"/>
                <a:cs typeface="MiSans" pitchFamily="34" charset="-120"/>
              </a:rPr>
              <a:t>Báo cáo </a:t>
            </a:r>
            <a:r>
              <a:rPr lang="en-US" sz="1800" dirty="0" err="1">
                <a:solidFill>
                  <a:srgbClr val="000000"/>
                </a:solidFill>
                <a:ea typeface="MiSans" pitchFamily="34" charset="-122"/>
                <a:cs typeface="MiSans" pitchFamily="34" charset="-120"/>
              </a:rPr>
              <a:t>và</a:t>
            </a:r>
            <a:r>
              <a:rPr lang="en-US" sz="1800" dirty="0">
                <a:solidFill>
                  <a:srgbClr val="000000"/>
                </a:solidFill>
                <a:ea typeface="MiSans" pitchFamily="34" charset="-122"/>
                <a:cs typeface="MiSans" pitchFamily="34" charset="-120"/>
              </a:rPr>
              <a:t> </a:t>
            </a:r>
            <a:r>
              <a:rPr lang="en-US" dirty="0" err="1" smtClean="0">
                <a:solidFill>
                  <a:srgbClr val="000000"/>
                </a:solidFill>
                <a:ea typeface="MiSans" pitchFamily="34" charset="-122"/>
                <a:cs typeface="MiSans" pitchFamily="34" charset="-120"/>
              </a:rPr>
              <a:t>quản</a:t>
            </a:r>
            <a:r>
              <a:rPr lang="en-US" dirty="0" smtClean="0">
                <a:solidFill>
                  <a:srgbClr val="000000"/>
                </a:solidFill>
                <a:ea typeface="MiSans" pitchFamily="34" charset="-122"/>
                <a:cs typeface="MiSans" pitchFamily="34" charset="-120"/>
              </a:rPr>
              <a:t> </a:t>
            </a:r>
            <a:r>
              <a:rPr lang="en-US" dirty="0" err="1" smtClean="0">
                <a:solidFill>
                  <a:srgbClr val="000000"/>
                </a:solidFill>
                <a:ea typeface="MiSans" pitchFamily="34" charset="-122"/>
                <a:cs typeface="MiSans" pitchFamily="34" charset="-120"/>
              </a:rPr>
              <a:t>lý</a:t>
            </a:r>
            <a:r>
              <a:rPr lang="en-US" dirty="0" smtClean="0">
                <a:solidFill>
                  <a:srgbClr val="000000"/>
                </a:solidFill>
                <a:ea typeface="MiSans" pitchFamily="34" charset="-122"/>
                <a:cs typeface="MiSans" pitchFamily="34" charset="-120"/>
              </a:rPr>
              <a:t> </a:t>
            </a:r>
            <a:r>
              <a:rPr lang="en-US" dirty="0" err="1" smtClean="0">
                <a:solidFill>
                  <a:srgbClr val="000000"/>
                </a:solidFill>
                <a:ea typeface="MiSans" pitchFamily="34" charset="-122"/>
                <a:cs typeface="MiSans" pitchFamily="34" charset="-120"/>
              </a:rPr>
              <a:t>tài</a:t>
            </a:r>
            <a:r>
              <a:rPr lang="en-US" dirty="0" smtClean="0">
                <a:solidFill>
                  <a:srgbClr val="000000"/>
                </a:solidFill>
                <a:ea typeface="MiSans" pitchFamily="34" charset="-122"/>
                <a:cs typeface="MiSans" pitchFamily="34" charset="-120"/>
              </a:rPr>
              <a:t> </a:t>
            </a:r>
          </a:p>
          <a:p>
            <a:pPr marL="0" indent="0" algn="l">
              <a:lnSpc>
                <a:spcPct val="130000"/>
              </a:lnSpc>
              <a:buNone/>
            </a:pPr>
            <a:r>
              <a:rPr lang="en-US" sz="1600" dirty="0" err="1" smtClean="0">
                <a:solidFill>
                  <a:srgbClr val="000000"/>
                </a:solidFill>
                <a:ea typeface="MiSans" pitchFamily="34" charset="-122"/>
              </a:rPr>
              <a:t>Khoản</a:t>
            </a:r>
            <a:endParaRPr lang="en-US" sz="1600" dirty="0" smtClean="0">
              <a:solidFill>
                <a:srgbClr val="000000"/>
              </a:solidFill>
              <a:ea typeface="MiSans" pitchFamily="34" charset="-122"/>
            </a:endParaRPr>
          </a:p>
          <a:p>
            <a:pPr marL="0" indent="0" algn="l">
              <a:lnSpc>
                <a:spcPct val="130000"/>
              </a:lnSpc>
              <a:buNone/>
            </a:pPr>
            <a:endParaRPr lang="en-US" sz="1600" dirty="0"/>
          </a:p>
        </p:txBody>
      </p:sp>
      <p:sp>
        <p:nvSpPr>
          <p:cNvPr id="19" name="Text 17"/>
          <p:cNvSpPr/>
          <p:nvPr/>
        </p:nvSpPr>
        <p:spPr>
          <a:xfrm>
            <a:off x="10157144" y="654050"/>
            <a:ext cx="1661160" cy="1384995"/>
          </a:xfrm>
          <a:prstGeom prst="rect">
            <a:avLst/>
          </a:prstGeom>
          <a:noFill/>
          <a:ln/>
        </p:spPr>
        <p:txBody>
          <a:bodyPr wrap="square" lIns="0" tIns="0" rIns="0" bIns="0" rtlCol="0" anchor="t">
            <a:spAutoFit/>
          </a:bodyPr>
          <a:lstStyle/>
          <a:p>
            <a:pPr marL="0" indent="0" algn="l">
              <a:lnSpc>
                <a:spcPct val="100000"/>
              </a:lnSpc>
              <a:buNone/>
            </a:pPr>
            <a:r>
              <a:rPr lang="en-US" sz="9000" dirty="0">
                <a:solidFill>
                  <a:srgbClr val="FFF2CA"/>
                </a:solidFill>
                <a:ea typeface="苹方-简" pitchFamily="34" charset="-122"/>
                <a:cs typeface="苹方-简" pitchFamily="34" charset="-120"/>
              </a:rPr>
              <a:t>05</a:t>
            </a:r>
            <a:endParaRPr lang="en-US" sz="1600" dirty="0"/>
          </a:p>
        </p:txBody>
      </p:sp>
      <p:sp>
        <p:nvSpPr>
          <p:cNvPr id="20" name="Text 18"/>
          <p:cNvSpPr/>
          <p:nvPr/>
        </p:nvSpPr>
        <p:spPr>
          <a:xfrm>
            <a:off x="9780270" y="1950720"/>
            <a:ext cx="2955290" cy="1379855"/>
          </a:xfrm>
          <a:prstGeom prst="rect">
            <a:avLst/>
          </a:prstGeom>
          <a:noFill/>
          <a:ln/>
        </p:spPr>
        <p:txBody>
          <a:bodyPr wrap="square" lIns="0" tIns="0" rIns="0" bIns="0" rtlCol="0" anchor="t"/>
          <a:lstStyle/>
          <a:p>
            <a:pPr marL="0" indent="0" algn="l">
              <a:lnSpc>
                <a:spcPct val="130000"/>
              </a:lnSpc>
              <a:buNone/>
            </a:pPr>
            <a:r>
              <a:rPr lang="en-US" sz="1800" dirty="0">
                <a:solidFill>
                  <a:srgbClr val="FFF2CA"/>
                </a:solidFill>
                <a:ea typeface="MiSans" pitchFamily="34" charset="-122"/>
                <a:cs typeface="MiSans" pitchFamily="34" charset="-120"/>
              </a:rPr>
              <a:t>Lộ trình và lợi ích</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19">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1270"/>
            <a:ext cx="12191365" cy="6860540"/>
          </a:xfrm>
          <a:prstGeom prst="rect">
            <a:avLst/>
          </a:prstGeom>
        </p:spPr>
      </p:pic>
      <p:sp>
        <p:nvSpPr>
          <p:cNvPr id="3" name="Text 0"/>
          <p:cNvSpPr/>
          <p:nvPr/>
        </p:nvSpPr>
        <p:spPr>
          <a:xfrm>
            <a:off x="254000" y="254000"/>
            <a:ext cx="5943600" cy="508000"/>
          </a:xfrm>
          <a:prstGeom prst="rect">
            <a:avLst/>
          </a:prstGeom>
          <a:noFill/>
          <a:ln/>
        </p:spPr>
        <p:txBody>
          <a:bodyPr wrap="square" lIns="0" tIns="0" rIns="0" bIns="0" rtlCol="0" anchor="ctr"/>
          <a:lstStyle/>
          <a:p>
            <a:pPr marL="0" indent="0">
              <a:lnSpc>
                <a:spcPct val="90000"/>
              </a:lnSpc>
              <a:buNone/>
            </a:pPr>
            <a:r>
              <a:rPr lang="en-US" sz="3600" dirty="0">
                <a:solidFill>
                  <a:srgbClr val="FF8F00"/>
                </a:solidFill>
                <a:ea typeface="Noto Sans SC" pitchFamily="34" charset="-122"/>
                <a:cs typeface="Noto Sans SC" pitchFamily="34" charset="-120"/>
              </a:rPr>
              <a:t>Lợi </a:t>
            </a:r>
            <a:r>
              <a:rPr lang="en-US" sz="3600" dirty="0" err="1">
                <a:solidFill>
                  <a:srgbClr val="FF8F00"/>
                </a:solidFill>
                <a:ea typeface="Noto Sans SC" pitchFamily="34" charset="-122"/>
                <a:cs typeface="Noto Sans SC" pitchFamily="34" charset="-120"/>
              </a:rPr>
              <a:t>Ích</a:t>
            </a:r>
            <a:r>
              <a:rPr lang="en-US" sz="3600" dirty="0">
                <a:solidFill>
                  <a:srgbClr val="FF8F00"/>
                </a:solidFill>
                <a:ea typeface="Noto Sans SC" pitchFamily="34" charset="-122"/>
                <a:cs typeface="Noto Sans SC" pitchFamily="34" charset="-120"/>
              </a:rPr>
              <a:t> </a:t>
            </a:r>
            <a:r>
              <a:rPr lang="en-US" sz="3600" dirty="0" smtClean="0">
                <a:solidFill>
                  <a:srgbClr val="FF8F00"/>
                </a:solidFill>
                <a:ea typeface="Noto Sans SC" pitchFamily="34" charset="-122"/>
                <a:cs typeface="Noto Sans SC" pitchFamily="34" charset="-120"/>
              </a:rPr>
              <a:t>&amp; </a:t>
            </a:r>
            <a:r>
              <a:rPr lang="en-US" sz="3600" dirty="0">
                <a:solidFill>
                  <a:srgbClr val="FF8F00"/>
                </a:solidFill>
                <a:ea typeface="Noto Sans SC" pitchFamily="34" charset="-122"/>
                <a:cs typeface="Noto Sans SC" pitchFamily="34" charset="-120"/>
              </a:rPr>
              <a:t>Dự Kiến</a:t>
            </a:r>
            <a:endParaRPr lang="en-US" sz="1600" dirty="0"/>
          </a:p>
        </p:txBody>
      </p:sp>
      <p:sp>
        <p:nvSpPr>
          <p:cNvPr id="4" name="Shape 1"/>
          <p:cNvSpPr/>
          <p:nvPr/>
        </p:nvSpPr>
        <p:spPr>
          <a:xfrm>
            <a:off x="254000" y="1066800"/>
            <a:ext cx="609600" cy="609600"/>
          </a:xfrm>
          <a:custGeom>
            <a:avLst/>
            <a:gdLst/>
            <a:ahLst/>
            <a:cxnLst/>
            <a:rect l="l" t="t" r="r" b="b"/>
            <a:pathLst>
              <a:path w="609600" h="609600">
                <a:moveTo>
                  <a:pt x="304800" y="0"/>
                </a:moveTo>
                <a:lnTo>
                  <a:pt x="304800" y="0"/>
                </a:lnTo>
                <a:cubicBezTo>
                  <a:pt x="473024" y="0"/>
                  <a:pt x="609600" y="136576"/>
                  <a:pt x="609600" y="304800"/>
                </a:cubicBezTo>
                <a:lnTo>
                  <a:pt x="609600" y="304800"/>
                </a:lnTo>
                <a:cubicBezTo>
                  <a:pt x="609600" y="473024"/>
                  <a:pt x="473024" y="609600"/>
                  <a:pt x="304800" y="609600"/>
                </a:cubicBezTo>
                <a:lnTo>
                  <a:pt x="304800" y="609600"/>
                </a:lnTo>
                <a:cubicBezTo>
                  <a:pt x="136576" y="609600"/>
                  <a:pt x="0" y="473024"/>
                  <a:pt x="0" y="304800"/>
                </a:cubicBezTo>
                <a:lnTo>
                  <a:pt x="0" y="304800"/>
                </a:lnTo>
                <a:cubicBezTo>
                  <a:pt x="0" y="136576"/>
                  <a:pt x="136576" y="0"/>
                  <a:pt x="304800" y="0"/>
                </a:cubicBezTo>
                <a:close/>
              </a:path>
            </a:pathLst>
          </a:custGeom>
          <a:solidFill>
            <a:srgbClr val="FFC107"/>
          </a:solidFill>
          <a:ln/>
        </p:spPr>
      </p:sp>
      <p:sp>
        <p:nvSpPr>
          <p:cNvPr id="5" name="Shape 2"/>
          <p:cNvSpPr/>
          <p:nvPr/>
        </p:nvSpPr>
        <p:spPr>
          <a:xfrm>
            <a:off x="406400" y="1219200"/>
            <a:ext cx="304800" cy="304800"/>
          </a:xfrm>
          <a:custGeom>
            <a:avLst/>
            <a:gdLst/>
            <a:ahLst/>
            <a:cxnLst/>
            <a:rect l="l" t="t" r="r" b="b"/>
            <a:pathLst>
              <a:path w="304800" h="304800">
                <a:moveTo>
                  <a:pt x="152400" y="0"/>
                </a:moveTo>
                <a:cubicBezTo>
                  <a:pt x="236512" y="0"/>
                  <a:pt x="304800" y="68288"/>
                  <a:pt x="304800" y="152400"/>
                </a:cubicBezTo>
                <a:cubicBezTo>
                  <a:pt x="304800" y="236512"/>
                  <a:pt x="236512" y="304800"/>
                  <a:pt x="152400" y="304800"/>
                </a:cubicBezTo>
                <a:cubicBezTo>
                  <a:pt x="68288" y="304800"/>
                  <a:pt x="0" y="236512"/>
                  <a:pt x="0" y="152400"/>
                </a:cubicBezTo>
                <a:cubicBezTo>
                  <a:pt x="0" y="68288"/>
                  <a:pt x="68288" y="0"/>
                  <a:pt x="152400" y="0"/>
                </a:cubicBezTo>
                <a:close/>
                <a:moveTo>
                  <a:pt x="138113" y="71438"/>
                </a:moveTo>
                <a:lnTo>
                  <a:pt x="138113" y="152400"/>
                </a:lnTo>
                <a:cubicBezTo>
                  <a:pt x="138113" y="157163"/>
                  <a:pt x="140494" y="161627"/>
                  <a:pt x="144482" y="164306"/>
                </a:cubicBezTo>
                <a:lnTo>
                  <a:pt x="201632" y="202406"/>
                </a:lnTo>
                <a:cubicBezTo>
                  <a:pt x="208181" y="206812"/>
                  <a:pt x="217051" y="205026"/>
                  <a:pt x="221456" y="198418"/>
                </a:cubicBezTo>
                <a:cubicBezTo>
                  <a:pt x="225862" y="191810"/>
                  <a:pt x="224076" y="182999"/>
                  <a:pt x="217468" y="178594"/>
                </a:cubicBezTo>
                <a:lnTo>
                  <a:pt x="166688" y="144780"/>
                </a:lnTo>
                <a:lnTo>
                  <a:pt x="166688" y="71438"/>
                </a:lnTo>
                <a:cubicBezTo>
                  <a:pt x="166688" y="63520"/>
                  <a:pt x="160318" y="57150"/>
                  <a:pt x="152400" y="57150"/>
                </a:cubicBezTo>
                <a:cubicBezTo>
                  <a:pt x="144482" y="57150"/>
                  <a:pt x="138113" y="63520"/>
                  <a:pt x="138113" y="71438"/>
                </a:cubicBezTo>
                <a:close/>
              </a:path>
            </a:pathLst>
          </a:custGeom>
          <a:solidFill>
            <a:srgbClr val="FFFFFF"/>
          </a:solidFill>
          <a:ln/>
        </p:spPr>
      </p:sp>
      <p:sp>
        <p:nvSpPr>
          <p:cNvPr id="6" name="Text 3"/>
          <p:cNvSpPr/>
          <p:nvPr/>
        </p:nvSpPr>
        <p:spPr>
          <a:xfrm>
            <a:off x="1066800" y="1092200"/>
            <a:ext cx="4394200" cy="3048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Giảm 30% thời gian tìm kiếm</a:t>
            </a:r>
            <a:endParaRPr lang="en-US" sz="1600" dirty="0"/>
          </a:p>
        </p:txBody>
      </p:sp>
      <p:sp>
        <p:nvSpPr>
          <p:cNvPr id="7" name="Text 4"/>
          <p:cNvSpPr/>
          <p:nvPr/>
        </p:nvSpPr>
        <p:spPr>
          <a:xfrm>
            <a:off x="1066800" y="1397000"/>
            <a:ext cx="43942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Nhờ hệ thống tìm kiếm và sơ đồ kho thông minh.</a:t>
            </a:r>
            <a:endParaRPr lang="en-US" sz="1600" dirty="0"/>
          </a:p>
        </p:txBody>
      </p:sp>
      <p:sp>
        <p:nvSpPr>
          <p:cNvPr id="8" name="Shape 5"/>
          <p:cNvSpPr/>
          <p:nvPr/>
        </p:nvSpPr>
        <p:spPr>
          <a:xfrm>
            <a:off x="254000" y="1879600"/>
            <a:ext cx="609600" cy="609600"/>
          </a:xfrm>
          <a:custGeom>
            <a:avLst/>
            <a:gdLst/>
            <a:ahLst/>
            <a:cxnLst/>
            <a:rect l="l" t="t" r="r" b="b"/>
            <a:pathLst>
              <a:path w="609600" h="609600">
                <a:moveTo>
                  <a:pt x="304800" y="0"/>
                </a:moveTo>
                <a:lnTo>
                  <a:pt x="304800" y="0"/>
                </a:lnTo>
                <a:cubicBezTo>
                  <a:pt x="473024" y="0"/>
                  <a:pt x="609600" y="136576"/>
                  <a:pt x="609600" y="304800"/>
                </a:cubicBezTo>
                <a:lnTo>
                  <a:pt x="609600" y="304800"/>
                </a:lnTo>
                <a:cubicBezTo>
                  <a:pt x="609600" y="473024"/>
                  <a:pt x="473024" y="609600"/>
                  <a:pt x="304800" y="609600"/>
                </a:cubicBezTo>
                <a:lnTo>
                  <a:pt x="304800" y="609600"/>
                </a:lnTo>
                <a:cubicBezTo>
                  <a:pt x="136576" y="609600"/>
                  <a:pt x="0" y="473024"/>
                  <a:pt x="0" y="304800"/>
                </a:cubicBezTo>
                <a:lnTo>
                  <a:pt x="0" y="304800"/>
                </a:lnTo>
                <a:cubicBezTo>
                  <a:pt x="0" y="136576"/>
                  <a:pt x="136576" y="0"/>
                  <a:pt x="304800" y="0"/>
                </a:cubicBezTo>
                <a:close/>
              </a:path>
            </a:pathLst>
          </a:custGeom>
          <a:solidFill>
            <a:srgbClr val="4CAF50"/>
          </a:solidFill>
          <a:ln/>
        </p:spPr>
      </p:sp>
      <p:sp>
        <p:nvSpPr>
          <p:cNvPr id="9" name="Shape 6"/>
          <p:cNvSpPr/>
          <p:nvPr/>
        </p:nvSpPr>
        <p:spPr>
          <a:xfrm>
            <a:off x="387350" y="2032000"/>
            <a:ext cx="342900" cy="304800"/>
          </a:xfrm>
          <a:custGeom>
            <a:avLst/>
            <a:gdLst/>
            <a:ahLst/>
            <a:cxnLst/>
            <a:rect l="l" t="t" r="r" b="b"/>
            <a:pathLst>
              <a:path w="342900" h="304800">
                <a:moveTo>
                  <a:pt x="0" y="84594"/>
                </a:moveTo>
                <a:lnTo>
                  <a:pt x="0" y="285750"/>
                </a:lnTo>
                <a:cubicBezTo>
                  <a:pt x="0" y="296287"/>
                  <a:pt x="8513" y="304800"/>
                  <a:pt x="19050" y="304800"/>
                </a:cubicBezTo>
                <a:cubicBezTo>
                  <a:pt x="29587" y="304800"/>
                  <a:pt x="38100" y="296287"/>
                  <a:pt x="38100" y="285750"/>
                </a:cubicBezTo>
                <a:lnTo>
                  <a:pt x="38100" y="142875"/>
                </a:lnTo>
                <a:cubicBezTo>
                  <a:pt x="38100" y="132338"/>
                  <a:pt x="46613" y="123825"/>
                  <a:pt x="57150" y="123825"/>
                </a:cubicBezTo>
                <a:lnTo>
                  <a:pt x="285750" y="123825"/>
                </a:lnTo>
                <a:cubicBezTo>
                  <a:pt x="296287" y="123825"/>
                  <a:pt x="304800" y="132338"/>
                  <a:pt x="304800" y="142875"/>
                </a:cubicBezTo>
                <a:lnTo>
                  <a:pt x="304800" y="285750"/>
                </a:lnTo>
                <a:cubicBezTo>
                  <a:pt x="304800" y="296287"/>
                  <a:pt x="313313" y="304800"/>
                  <a:pt x="323850" y="304800"/>
                </a:cubicBezTo>
                <a:cubicBezTo>
                  <a:pt x="334387" y="304800"/>
                  <a:pt x="342900" y="296287"/>
                  <a:pt x="342900" y="285750"/>
                </a:cubicBezTo>
                <a:lnTo>
                  <a:pt x="342900" y="84594"/>
                </a:lnTo>
                <a:cubicBezTo>
                  <a:pt x="342900" y="68223"/>
                  <a:pt x="332423" y="53638"/>
                  <a:pt x="316825" y="48458"/>
                </a:cubicBezTo>
                <a:lnTo>
                  <a:pt x="180499" y="3036"/>
                </a:lnTo>
                <a:cubicBezTo>
                  <a:pt x="174605" y="1072"/>
                  <a:pt x="168295" y="1072"/>
                  <a:pt x="162401" y="3036"/>
                </a:cubicBezTo>
                <a:lnTo>
                  <a:pt x="26075" y="48458"/>
                </a:lnTo>
                <a:cubicBezTo>
                  <a:pt x="10478" y="53638"/>
                  <a:pt x="0" y="68223"/>
                  <a:pt x="0" y="84594"/>
                </a:cubicBezTo>
                <a:close/>
                <a:moveTo>
                  <a:pt x="276225" y="152400"/>
                </a:moveTo>
                <a:lnTo>
                  <a:pt x="66675" y="152400"/>
                </a:lnTo>
                <a:lnTo>
                  <a:pt x="66675" y="190500"/>
                </a:lnTo>
                <a:lnTo>
                  <a:pt x="276225" y="190500"/>
                </a:lnTo>
                <a:lnTo>
                  <a:pt x="276225" y="152400"/>
                </a:lnTo>
                <a:close/>
                <a:moveTo>
                  <a:pt x="66675" y="247650"/>
                </a:moveTo>
                <a:lnTo>
                  <a:pt x="276225" y="247650"/>
                </a:lnTo>
                <a:lnTo>
                  <a:pt x="276225" y="209550"/>
                </a:lnTo>
                <a:lnTo>
                  <a:pt x="66675" y="209550"/>
                </a:lnTo>
                <a:lnTo>
                  <a:pt x="66675" y="247650"/>
                </a:lnTo>
                <a:close/>
                <a:moveTo>
                  <a:pt x="276225" y="266700"/>
                </a:moveTo>
                <a:lnTo>
                  <a:pt x="66675" y="266700"/>
                </a:lnTo>
                <a:lnTo>
                  <a:pt x="66675" y="304800"/>
                </a:lnTo>
                <a:lnTo>
                  <a:pt x="276225" y="304800"/>
                </a:lnTo>
                <a:lnTo>
                  <a:pt x="276225" y="266700"/>
                </a:lnTo>
                <a:close/>
              </a:path>
            </a:pathLst>
          </a:custGeom>
          <a:solidFill>
            <a:srgbClr val="FFFFFF"/>
          </a:solidFill>
          <a:ln/>
        </p:spPr>
      </p:sp>
      <p:sp>
        <p:nvSpPr>
          <p:cNvPr id="10" name="Text 7"/>
          <p:cNvSpPr/>
          <p:nvPr/>
        </p:nvSpPr>
        <p:spPr>
          <a:xfrm>
            <a:off x="1066800" y="1905000"/>
            <a:ext cx="3505200" cy="3048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Giảm 20% phí lưu kho</a:t>
            </a:r>
            <a:endParaRPr lang="en-US" sz="1600" dirty="0"/>
          </a:p>
        </p:txBody>
      </p:sp>
      <p:sp>
        <p:nvSpPr>
          <p:cNvPr id="11" name="Text 8"/>
          <p:cNvSpPr/>
          <p:nvPr/>
        </p:nvSpPr>
        <p:spPr>
          <a:xfrm>
            <a:off x="1066800" y="2209800"/>
            <a:ext cx="35052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Nhờ cảnh báo sớm container quá hạn.</a:t>
            </a:r>
            <a:endParaRPr lang="en-US" sz="1600" dirty="0"/>
          </a:p>
        </p:txBody>
      </p:sp>
      <p:sp>
        <p:nvSpPr>
          <p:cNvPr id="12" name="Shape 9"/>
          <p:cNvSpPr/>
          <p:nvPr/>
        </p:nvSpPr>
        <p:spPr>
          <a:xfrm>
            <a:off x="254000" y="2692400"/>
            <a:ext cx="609600" cy="609600"/>
          </a:xfrm>
          <a:custGeom>
            <a:avLst/>
            <a:gdLst/>
            <a:ahLst/>
            <a:cxnLst/>
            <a:rect l="l" t="t" r="r" b="b"/>
            <a:pathLst>
              <a:path w="609600" h="609600">
                <a:moveTo>
                  <a:pt x="304800" y="0"/>
                </a:moveTo>
                <a:lnTo>
                  <a:pt x="304800" y="0"/>
                </a:lnTo>
                <a:cubicBezTo>
                  <a:pt x="473024" y="0"/>
                  <a:pt x="609600" y="136576"/>
                  <a:pt x="609600" y="304800"/>
                </a:cubicBezTo>
                <a:lnTo>
                  <a:pt x="609600" y="304800"/>
                </a:lnTo>
                <a:cubicBezTo>
                  <a:pt x="609600" y="473024"/>
                  <a:pt x="473024" y="609600"/>
                  <a:pt x="304800" y="609600"/>
                </a:cubicBezTo>
                <a:lnTo>
                  <a:pt x="304800" y="609600"/>
                </a:lnTo>
                <a:cubicBezTo>
                  <a:pt x="136576" y="609600"/>
                  <a:pt x="0" y="473024"/>
                  <a:pt x="0" y="304800"/>
                </a:cubicBezTo>
                <a:lnTo>
                  <a:pt x="0" y="304800"/>
                </a:lnTo>
                <a:cubicBezTo>
                  <a:pt x="0" y="136576"/>
                  <a:pt x="136576" y="0"/>
                  <a:pt x="304800" y="0"/>
                </a:cubicBezTo>
                <a:close/>
              </a:path>
            </a:pathLst>
          </a:custGeom>
          <a:solidFill>
            <a:srgbClr val="3F51B5"/>
          </a:solidFill>
          <a:ln/>
        </p:spPr>
      </p:sp>
      <p:sp>
        <p:nvSpPr>
          <p:cNvPr id="13" name="Shape 10"/>
          <p:cNvSpPr/>
          <p:nvPr/>
        </p:nvSpPr>
        <p:spPr>
          <a:xfrm>
            <a:off x="387350" y="2844800"/>
            <a:ext cx="342900" cy="304800"/>
          </a:xfrm>
          <a:custGeom>
            <a:avLst/>
            <a:gdLst/>
            <a:ahLst/>
            <a:cxnLst/>
            <a:rect l="l" t="t" r="r" b="b"/>
            <a:pathLst>
              <a:path w="342900" h="304800">
                <a:moveTo>
                  <a:pt x="238125" y="19050"/>
                </a:moveTo>
                <a:cubicBezTo>
                  <a:pt x="211812" y="19050"/>
                  <a:pt x="190500" y="40362"/>
                  <a:pt x="190500" y="66675"/>
                </a:cubicBezTo>
                <a:lnTo>
                  <a:pt x="190500" y="214432"/>
                </a:lnTo>
                <a:lnTo>
                  <a:pt x="13573" y="267533"/>
                </a:lnTo>
                <a:cubicBezTo>
                  <a:pt x="3512" y="270510"/>
                  <a:pt x="-2203" y="281166"/>
                  <a:pt x="833" y="291227"/>
                </a:cubicBezTo>
                <a:cubicBezTo>
                  <a:pt x="3870" y="301288"/>
                  <a:pt x="14466" y="307003"/>
                  <a:pt x="24527" y="304026"/>
                </a:cubicBezTo>
                <a:lnTo>
                  <a:pt x="212348" y="247710"/>
                </a:lnTo>
                <a:lnTo>
                  <a:pt x="238363" y="247710"/>
                </a:lnTo>
                <a:cubicBezTo>
                  <a:pt x="238244" y="249257"/>
                  <a:pt x="238125" y="250865"/>
                  <a:pt x="238125" y="252472"/>
                </a:cubicBezTo>
                <a:cubicBezTo>
                  <a:pt x="238125" y="281404"/>
                  <a:pt x="261580" y="304860"/>
                  <a:pt x="290513" y="304860"/>
                </a:cubicBezTo>
                <a:cubicBezTo>
                  <a:pt x="319445" y="304860"/>
                  <a:pt x="342900" y="281404"/>
                  <a:pt x="342900" y="252472"/>
                </a:cubicBezTo>
                <a:lnTo>
                  <a:pt x="342900" y="19110"/>
                </a:lnTo>
                <a:lnTo>
                  <a:pt x="238125" y="19110"/>
                </a:lnTo>
                <a:close/>
                <a:moveTo>
                  <a:pt x="314325" y="252413"/>
                </a:moveTo>
                <a:cubicBezTo>
                  <a:pt x="314325" y="265569"/>
                  <a:pt x="303669" y="276225"/>
                  <a:pt x="290513" y="276225"/>
                </a:cubicBezTo>
                <a:cubicBezTo>
                  <a:pt x="277356" y="276225"/>
                  <a:pt x="266700" y="265569"/>
                  <a:pt x="266700" y="252413"/>
                </a:cubicBezTo>
                <a:cubicBezTo>
                  <a:pt x="266700" y="239256"/>
                  <a:pt x="277356" y="228600"/>
                  <a:pt x="290513" y="228600"/>
                </a:cubicBezTo>
                <a:cubicBezTo>
                  <a:pt x="303669" y="228600"/>
                  <a:pt x="314265" y="239256"/>
                  <a:pt x="314325" y="252353"/>
                </a:cubicBezTo>
                <a:lnTo>
                  <a:pt x="314325" y="252413"/>
                </a:lnTo>
                <a:close/>
                <a:moveTo>
                  <a:pt x="30897" y="88999"/>
                </a:moveTo>
                <a:cubicBezTo>
                  <a:pt x="10775" y="95131"/>
                  <a:pt x="-536" y="116443"/>
                  <a:pt x="5596" y="136565"/>
                </a:cubicBezTo>
                <a:lnTo>
                  <a:pt x="22324" y="191214"/>
                </a:lnTo>
                <a:cubicBezTo>
                  <a:pt x="28456" y="211336"/>
                  <a:pt x="49768" y="222647"/>
                  <a:pt x="69890" y="216515"/>
                </a:cubicBezTo>
                <a:lnTo>
                  <a:pt x="124539" y="199787"/>
                </a:lnTo>
                <a:cubicBezTo>
                  <a:pt x="144661" y="193655"/>
                  <a:pt x="155972" y="172343"/>
                  <a:pt x="149840" y="152221"/>
                </a:cubicBezTo>
                <a:lnTo>
                  <a:pt x="133112" y="97572"/>
                </a:lnTo>
                <a:cubicBezTo>
                  <a:pt x="126980" y="77450"/>
                  <a:pt x="105668" y="66139"/>
                  <a:pt x="85546" y="72271"/>
                </a:cubicBezTo>
                <a:lnTo>
                  <a:pt x="30897" y="88999"/>
                </a:lnTo>
                <a:close/>
              </a:path>
            </a:pathLst>
          </a:custGeom>
          <a:solidFill>
            <a:srgbClr val="FFFFFF"/>
          </a:solidFill>
          <a:ln/>
        </p:spPr>
      </p:sp>
      <p:sp>
        <p:nvSpPr>
          <p:cNvPr id="14" name="Text 11"/>
          <p:cNvSpPr/>
          <p:nvPr/>
        </p:nvSpPr>
        <p:spPr>
          <a:xfrm>
            <a:off x="1066800" y="2717800"/>
            <a:ext cx="3733800" cy="3048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Tăng 15% hiệu suất trung chuyển</a:t>
            </a:r>
            <a:endParaRPr lang="en-US" sz="1600" dirty="0"/>
          </a:p>
        </p:txBody>
      </p:sp>
      <p:sp>
        <p:nvSpPr>
          <p:cNvPr id="15" name="Text 12"/>
          <p:cNvSpPr/>
          <p:nvPr/>
        </p:nvSpPr>
        <p:spPr>
          <a:xfrm>
            <a:off x="1066800" y="3022600"/>
            <a:ext cx="37338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Nhờ quy trình số hóa và điều phối tối ưu.</a:t>
            </a:r>
            <a:endParaRPr lang="en-US" sz="1600" dirty="0"/>
          </a:p>
        </p:txBody>
      </p:sp>
      <p:sp>
        <p:nvSpPr>
          <p:cNvPr id="16" name="Shape 13"/>
          <p:cNvSpPr/>
          <p:nvPr/>
        </p:nvSpPr>
        <p:spPr>
          <a:xfrm>
            <a:off x="254000" y="3505200"/>
            <a:ext cx="609600" cy="609600"/>
          </a:xfrm>
          <a:custGeom>
            <a:avLst/>
            <a:gdLst/>
            <a:ahLst/>
            <a:cxnLst/>
            <a:rect l="l" t="t" r="r" b="b"/>
            <a:pathLst>
              <a:path w="609600" h="609600">
                <a:moveTo>
                  <a:pt x="304800" y="0"/>
                </a:moveTo>
                <a:lnTo>
                  <a:pt x="304800" y="0"/>
                </a:lnTo>
                <a:cubicBezTo>
                  <a:pt x="473024" y="0"/>
                  <a:pt x="609600" y="136576"/>
                  <a:pt x="609600" y="304800"/>
                </a:cubicBezTo>
                <a:lnTo>
                  <a:pt x="609600" y="304800"/>
                </a:lnTo>
                <a:cubicBezTo>
                  <a:pt x="609600" y="473024"/>
                  <a:pt x="473024" y="609600"/>
                  <a:pt x="304800" y="609600"/>
                </a:cubicBezTo>
                <a:lnTo>
                  <a:pt x="304800" y="609600"/>
                </a:lnTo>
                <a:cubicBezTo>
                  <a:pt x="136576" y="609600"/>
                  <a:pt x="0" y="473024"/>
                  <a:pt x="0" y="304800"/>
                </a:cubicBezTo>
                <a:lnTo>
                  <a:pt x="0" y="304800"/>
                </a:lnTo>
                <a:cubicBezTo>
                  <a:pt x="0" y="136576"/>
                  <a:pt x="136576" y="0"/>
                  <a:pt x="304800" y="0"/>
                </a:cubicBezTo>
                <a:close/>
              </a:path>
            </a:pathLst>
          </a:custGeom>
          <a:solidFill>
            <a:srgbClr val="FF8F00"/>
          </a:solidFill>
          <a:ln/>
        </p:spPr>
      </p:sp>
      <p:sp>
        <p:nvSpPr>
          <p:cNvPr id="17" name="Shape 14"/>
          <p:cNvSpPr/>
          <p:nvPr/>
        </p:nvSpPr>
        <p:spPr>
          <a:xfrm>
            <a:off x="387350" y="3657600"/>
            <a:ext cx="342900" cy="304800"/>
          </a:xfrm>
          <a:custGeom>
            <a:avLst/>
            <a:gdLst/>
            <a:ahLst/>
            <a:cxnLst/>
            <a:rect l="l" t="t" r="r" b="b"/>
            <a:pathLst>
              <a:path w="342900" h="304800">
                <a:moveTo>
                  <a:pt x="133410" y="57805"/>
                </a:moveTo>
                <a:lnTo>
                  <a:pt x="133410" y="87332"/>
                </a:lnTo>
                <a:lnTo>
                  <a:pt x="133707" y="87630"/>
                </a:lnTo>
                <a:cubicBezTo>
                  <a:pt x="137577" y="38576"/>
                  <a:pt x="178594" y="0"/>
                  <a:pt x="228660" y="0"/>
                </a:cubicBezTo>
                <a:cubicBezTo>
                  <a:pt x="240625" y="0"/>
                  <a:pt x="252115" y="2203"/>
                  <a:pt x="262652" y="6251"/>
                </a:cubicBezTo>
                <a:cubicBezTo>
                  <a:pt x="268605" y="8513"/>
                  <a:pt x="269677" y="16073"/>
                  <a:pt x="265212" y="20598"/>
                </a:cubicBezTo>
                <a:lnTo>
                  <a:pt x="212408" y="73402"/>
                </a:lnTo>
                <a:cubicBezTo>
                  <a:pt x="210622" y="75188"/>
                  <a:pt x="209610" y="77629"/>
                  <a:pt x="209610" y="80129"/>
                </a:cubicBezTo>
                <a:lnTo>
                  <a:pt x="209610" y="104775"/>
                </a:lnTo>
                <a:cubicBezTo>
                  <a:pt x="209610" y="110014"/>
                  <a:pt x="213896" y="114300"/>
                  <a:pt x="219135" y="114300"/>
                </a:cubicBezTo>
                <a:lnTo>
                  <a:pt x="243780" y="114300"/>
                </a:lnTo>
                <a:cubicBezTo>
                  <a:pt x="246281" y="114300"/>
                  <a:pt x="248722" y="113288"/>
                  <a:pt x="250508" y="111502"/>
                </a:cubicBezTo>
                <a:lnTo>
                  <a:pt x="303312" y="58698"/>
                </a:lnTo>
                <a:cubicBezTo>
                  <a:pt x="307836" y="54173"/>
                  <a:pt x="315397" y="55305"/>
                  <a:pt x="317659" y="61258"/>
                </a:cubicBezTo>
                <a:cubicBezTo>
                  <a:pt x="321707" y="71795"/>
                  <a:pt x="323910" y="83284"/>
                  <a:pt x="323910" y="95250"/>
                </a:cubicBezTo>
                <a:cubicBezTo>
                  <a:pt x="323910" y="131326"/>
                  <a:pt x="303848" y="162758"/>
                  <a:pt x="274201" y="178891"/>
                </a:cubicBezTo>
                <a:lnTo>
                  <a:pt x="322719" y="227409"/>
                </a:lnTo>
                <a:cubicBezTo>
                  <a:pt x="333851" y="238542"/>
                  <a:pt x="333851" y="256639"/>
                  <a:pt x="322719" y="267831"/>
                </a:cubicBezTo>
                <a:lnTo>
                  <a:pt x="286941" y="303609"/>
                </a:lnTo>
                <a:cubicBezTo>
                  <a:pt x="275808" y="314742"/>
                  <a:pt x="257711" y="314742"/>
                  <a:pt x="246519" y="303609"/>
                </a:cubicBezTo>
                <a:lnTo>
                  <a:pt x="171510" y="228600"/>
                </a:lnTo>
                <a:cubicBezTo>
                  <a:pt x="155198" y="212288"/>
                  <a:pt x="151507" y="188178"/>
                  <a:pt x="160496" y="168295"/>
                </a:cubicBezTo>
                <a:lnTo>
                  <a:pt x="106501" y="114300"/>
                </a:lnTo>
                <a:lnTo>
                  <a:pt x="76974" y="114300"/>
                </a:lnTo>
                <a:cubicBezTo>
                  <a:pt x="70604" y="114300"/>
                  <a:pt x="64651" y="111145"/>
                  <a:pt x="61139" y="105847"/>
                </a:cubicBezTo>
                <a:lnTo>
                  <a:pt x="13930" y="35064"/>
                </a:lnTo>
                <a:cubicBezTo>
                  <a:pt x="11430" y="31313"/>
                  <a:pt x="11906" y="26253"/>
                  <a:pt x="15121" y="23039"/>
                </a:cubicBezTo>
                <a:lnTo>
                  <a:pt x="42148" y="-3989"/>
                </a:lnTo>
                <a:cubicBezTo>
                  <a:pt x="45363" y="-7203"/>
                  <a:pt x="50363" y="-7680"/>
                  <a:pt x="54173" y="-5179"/>
                </a:cubicBezTo>
                <a:lnTo>
                  <a:pt x="124956" y="41970"/>
                </a:lnTo>
                <a:cubicBezTo>
                  <a:pt x="130254" y="45482"/>
                  <a:pt x="133410" y="51435"/>
                  <a:pt x="133410" y="57805"/>
                </a:cubicBezTo>
                <a:close/>
                <a:moveTo>
                  <a:pt x="128349" y="176570"/>
                </a:moveTo>
                <a:cubicBezTo>
                  <a:pt x="124599" y="198596"/>
                  <a:pt x="129778" y="221873"/>
                  <a:pt x="144066" y="240506"/>
                </a:cubicBezTo>
                <a:lnTo>
                  <a:pt x="87511" y="297001"/>
                </a:lnTo>
                <a:cubicBezTo>
                  <a:pt x="70783" y="313730"/>
                  <a:pt x="43636" y="313730"/>
                  <a:pt x="26908" y="297001"/>
                </a:cubicBezTo>
                <a:cubicBezTo>
                  <a:pt x="10180" y="280273"/>
                  <a:pt x="10180" y="253127"/>
                  <a:pt x="26908" y="236399"/>
                </a:cubicBezTo>
                <a:lnTo>
                  <a:pt x="107513" y="155793"/>
                </a:lnTo>
                <a:lnTo>
                  <a:pt x="128349" y="176629"/>
                </a:lnTo>
                <a:close/>
              </a:path>
            </a:pathLst>
          </a:custGeom>
          <a:solidFill>
            <a:srgbClr val="FFFFFF"/>
          </a:solidFill>
          <a:ln/>
        </p:spPr>
      </p:sp>
      <p:sp>
        <p:nvSpPr>
          <p:cNvPr id="18" name="Text 15"/>
          <p:cNvSpPr/>
          <p:nvPr/>
        </p:nvSpPr>
        <p:spPr>
          <a:xfrm>
            <a:off x="1066800" y="3530600"/>
            <a:ext cx="4381500" cy="3048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Tiết kiệm 10% chi phí bảo dưỡng</a:t>
            </a:r>
            <a:endParaRPr lang="en-US" sz="1600" dirty="0"/>
          </a:p>
        </p:txBody>
      </p:sp>
      <p:sp>
        <p:nvSpPr>
          <p:cNvPr id="19" name="Text 16"/>
          <p:cNvSpPr/>
          <p:nvPr/>
        </p:nvSpPr>
        <p:spPr>
          <a:xfrm>
            <a:off x="1066800" y="3835400"/>
            <a:ext cx="43815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Nhờ lịch bảo dưỡng định kỳ và theo dõi chặt chẽ.</a:t>
            </a:r>
            <a:endParaRPr lang="en-US" sz="1600" dirty="0"/>
          </a:p>
        </p:txBody>
      </p:sp>
      <p:sp>
        <p:nvSpPr>
          <p:cNvPr id="20" name="Shape 17"/>
          <p:cNvSpPr/>
          <p:nvPr/>
        </p:nvSpPr>
        <p:spPr>
          <a:xfrm>
            <a:off x="6096000" y="254000"/>
            <a:ext cx="5842000" cy="6350000"/>
          </a:xfrm>
          <a:custGeom>
            <a:avLst/>
            <a:gdLst/>
            <a:ahLst/>
            <a:cxnLst/>
            <a:rect l="l" t="t" r="r" b="b"/>
            <a:pathLst>
              <a:path w="5842000" h="6350000">
                <a:moveTo>
                  <a:pt x="203185" y="0"/>
                </a:moveTo>
                <a:lnTo>
                  <a:pt x="5638815" y="0"/>
                </a:lnTo>
                <a:cubicBezTo>
                  <a:pt x="5751031" y="0"/>
                  <a:pt x="5842000" y="90969"/>
                  <a:pt x="5842000" y="203185"/>
                </a:cubicBezTo>
                <a:lnTo>
                  <a:pt x="5842000" y="6146815"/>
                </a:lnTo>
                <a:cubicBezTo>
                  <a:pt x="5842000" y="6259031"/>
                  <a:pt x="5751031" y="6350000"/>
                  <a:pt x="5638815" y="6350000"/>
                </a:cubicBezTo>
                <a:lnTo>
                  <a:pt x="203185" y="6350000"/>
                </a:lnTo>
                <a:cubicBezTo>
                  <a:pt x="90969" y="6350000"/>
                  <a:pt x="0" y="6259031"/>
                  <a:pt x="0" y="6146815"/>
                </a:cubicBezTo>
                <a:lnTo>
                  <a:pt x="0" y="203185"/>
                </a:lnTo>
                <a:cubicBezTo>
                  <a:pt x="0" y="91044"/>
                  <a:pt x="91044" y="0"/>
                  <a:pt x="203185" y="0"/>
                </a:cubicBezTo>
                <a:close/>
              </a:path>
            </a:pathLst>
          </a:custGeom>
          <a:solidFill>
            <a:srgbClr val="FF8F00">
              <a:alpha val="20000"/>
            </a:srgbClr>
          </a:solidFill>
          <a:ln/>
        </p:spPr>
      </p:sp>
      <p:sp>
        <p:nvSpPr>
          <p:cNvPr id="22" name="Text 18"/>
          <p:cNvSpPr/>
          <p:nvPr/>
        </p:nvSpPr>
        <p:spPr>
          <a:xfrm>
            <a:off x="6567356" y="955876"/>
            <a:ext cx="4902200" cy="457200"/>
          </a:xfrm>
          <a:prstGeom prst="rect">
            <a:avLst/>
          </a:prstGeom>
          <a:noFill/>
          <a:ln/>
        </p:spPr>
        <p:txBody>
          <a:bodyPr wrap="square" lIns="0" tIns="0" rIns="0" bIns="0" rtlCol="0" anchor="ctr"/>
          <a:lstStyle/>
          <a:p>
            <a:pPr marL="0" indent="0" algn="ctr">
              <a:lnSpc>
                <a:spcPct val="100000"/>
              </a:lnSpc>
              <a:buNone/>
            </a:pPr>
            <a:r>
              <a:rPr lang="en-US" sz="3000" dirty="0">
                <a:solidFill>
                  <a:srgbClr val="FF8F00"/>
                </a:solidFill>
                <a:ea typeface="Noto Sans SC" pitchFamily="34" charset="-122"/>
                <a:cs typeface="Noto Sans SC" pitchFamily="34" charset="-120"/>
              </a:rPr>
              <a:t>Thời </a:t>
            </a:r>
            <a:r>
              <a:rPr lang="en-US" sz="3000" dirty="0" err="1">
                <a:solidFill>
                  <a:srgbClr val="FF8F00"/>
                </a:solidFill>
                <a:ea typeface="Noto Sans SC" pitchFamily="34" charset="-122"/>
                <a:cs typeface="Noto Sans SC" pitchFamily="34" charset="-120"/>
              </a:rPr>
              <a:t>gian</a:t>
            </a:r>
            <a:r>
              <a:rPr lang="en-US" sz="3000" dirty="0">
                <a:solidFill>
                  <a:srgbClr val="FF8F00"/>
                </a:solidFill>
                <a:ea typeface="Noto Sans SC" pitchFamily="34" charset="-122"/>
                <a:cs typeface="Noto Sans SC" pitchFamily="34" charset="-120"/>
              </a:rPr>
              <a:t> </a:t>
            </a:r>
            <a:r>
              <a:rPr lang="en-US" sz="3000" dirty="0" err="1" smtClean="0">
                <a:solidFill>
                  <a:srgbClr val="FF8F00"/>
                </a:solidFill>
                <a:ea typeface="Noto Sans SC" pitchFamily="34" charset="-122"/>
                <a:cs typeface="Noto Sans SC" pitchFamily="34" charset="-120"/>
              </a:rPr>
              <a:t>dự</a:t>
            </a:r>
            <a:r>
              <a:rPr lang="en-US" sz="3000" dirty="0" smtClean="0">
                <a:solidFill>
                  <a:srgbClr val="FF8F00"/>
                </a:solidFill>
                <a:ea typeface="Noto Sans SC" pitchFamily="34" charset="-122"/>
                <a:cs typeface="Noto Sans SC" pitchFamily="34" charset="-120"/>
              </a:rPr>
              <a:t> </a:t>
            </a:r>
            <a:r>
              <a:rPr lang="en-US" sz="3000" dirty="0" err="1" smtClean="0">
                <a:solidFill>
                  <a:srgbClr val="FF8F00"/>
                </a:solidFill>
                <a:ea typeface="Noto Sans SC" pitchFamily="34" charset="-122"/>
                <a:cs typeface="Noto Sans SC" pitchFamily="34" charset="-120"/>
              </a:rPr>
              <a:t>kiến</a:t>
            </a:r>
            <a:r>
              <a:rPr lang="en-US" sz="3000" dirty="0" smtClean="0">
                <a:solidFill>
                  <a:srgbClr val="FF8F00"/>
                </a:solidFill>
                <a:ea typeface="Noto Sans SC" pitchFamily="34" charset="-122"/>
                <a:cs typeface="Noto Sans SC" pitchFamily="34" charset="-120"/>
              </a:rPr>
              <a:t> </a:t>
            </a:r>
            <a:endParaRPr lang="en-US" sz="3000" dirty="0">
              <a:solidFill>
                <a:srgbClr val="FF8F00"/>
              </a:solidFill>
              <a:ea typeface="Noto Sans SC" pitchFamily="34" charset="-122"/>
              <a:cs typeface="Noto Sans SC" pitchFamily="34" charset="-120"/>
            </a:endParaRPr>
          </a:p>
          <a:p>
            <a:pPr marL="0" indent="0" algn="ctr">
              <a:lnSpc>
                <a:spcPct val="100000"/>
              </a:lnSpc>
              <a:buNone/>
            </a:pPr>
            <a:endParaRPr lang="en-US" sz="1600" dirty="0"/>
          </a:p>
        </p:txBody>
      </p:sp>
      <p:sp>
        <p:nvSpPr>
          <p:cNvPr id="23" name="Text 19"/>
          <p:cNvSpPr/>
          <p:nvPr/>
        </p:nvSpPr>
        <p:spPr>
          <a:xfrm>
            <a:off x="8492464" y="1473200"/>
            <a:ext cx="1828800" cy="1219200"/>
          </a:xfrm>
          <a:prstGeom prst="rect">
            <a:avLst/>
          </a:prstGeom>
          <a:noFill/>
          <a:ln/>
        </p:spPr>
        <p:txBody>
          <a:bodyPr wrap="square" lIns="0" tIns="0" rIns="0" bIns="0" rtlCol="0" anchor="ctr"/>
          <a:lstStyle/>
          <a:p>
            <a:pPr marL="0" indent="0">
              <a:lnSpc>
                <a:spcPct val="80000"/>
              </a:lnSpc>
              <a:buNone/>
            </a:pPr>
            <a:r>
              <a:rPr lang="en-US" sz="9600" dirty="0">
                <a:solidFill>
                  <a:srgbClr val="FF8F00"/>
                </a:solidFill>
                <a:ea typeface="Noto Sans SC" pitchFamily="34" charset="-122"/>
                <a:cs typeface="Noto Sans SC" pitchFamily="34" charset="-120"/>
              </a:rPr>
              <a:t>18</a:t>
            </a:r>
            <a:endParaRPr lang="en-US" sz="1600" dirty="0"/>
          </a:p>
        </p:txBody>
      </p:sp>
      <p:sp>
        <p:nvSpPr>
          <p:cNvPr id="24" name="Text 20"/>
          <p:cNvSpPr/>
          <p:nvPr/>
        </p:nvSpPr>
        <p:spPr>
          <a:xfrm>
            <a:off x="8759164" y="2492721"/>
            <a:ext cx="1562100" cy="457200"/>
          </a:xfrm>
          <a:prstGeom prst="rect">
            <a:avLst/>
          </a:prstGeom>
          <a:noFill/>
          <a:ln/>
        </p:spPr>
        <p:txBody>
          <a:bodyPr wrap="square" lIns="0" tIns="0" rIns="0" bIns="0" rtlCol="0" anchor="ctr"/>
          <a:lstStyle/>
          <a:p>
            <a:pPr marL="0" indent="0">
              <a:lnSpc>
                <a:spcPct val="100000"/>
              </a:lnSpc>
              <a:buNone/>
            </a:pPr>
            <a:r>
              <a:rPr lang="en-US" sz="3000" dirty="0">
                <a:solidFill>
                  <a:srgbClr val="FF8F00"/>
                </a:solidFill>
                <a:ea typeface="Noto Sans SC" pitchFamily="34" charset="-122"/>
                <a:cs typeface="Noto Sans SC" pitchFamily="34" charset="-120"/>
              </a:rPr>
              <a:t>tháng</a:t>
            </a:r>
            <a:endParaRPr lang="en-US" sz="1600" dirty="0"/>
          </a:p>
        </p:txBody>
      </p:sp>
      <p:sp>
        <p:nvSpPr>
          <p:cNvPr id="25" name="Text 21"/>
          <p:cNvSpPr/>
          <p:nvPr/>
        </p:nvSpPr>
        <p:spPr>
          <a:xfrm>
            <a:off x="6575577" y="3078544"/>
            <a:ext cx="5029200" cy="883856"/>
          </a:xfrm>
          <a:prstGeom prst="rect">
            <a:avLst/>
          </a:prstGeom>
          <a:noFill/>
          <a:ln/>
        </p:spPr>
        <p:txBody>
          <a:bodyPr wrap="square" lIns="0" tIns="0" rIns="0" bIns="0" rtlCol="0" anchor="ctr"/>
          <a:lstStyle/>
          <a:p>
            <a:pPr marL="0" indent="0" algn="ctr">
              <a:lnSpc>
                <a:spcPct val="130000"/>
              </a:lnSpc>
              <a:buNone/>
            </a:pPr>
            <a:r>
              <a:rPr lang="en-US" sz="1600" dirty="0">
                <a:solidFill>
                  <a:srgbClr val="333333"/>
                </a:solidFill>
                <a:ea typeface="MiSans" pitchFamily="34" charset="-122"/>
                <a:cs typeface="MiSans" pitchFamily="34" charset="-120"/>
              </a:rPr>
              <a:t>Nâng cao sự hài lòng khách hàng nhờ minh bạch thông tin và thời gian xử lý đơn nhanh gấp đôi.</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 20">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2314575" y="458322"/>
            <a:ext cx="7802880" cy="5941357"/>
          </a:xfrm>
          <a:custGeom>
            <a:avLst/>
            <a:gdLst/>
            <a:ahLst/>
            <a:cxnLst/>
            <a:rect l="l" t="t" r="r" b="b"/>
            <a:pathLst>
              <a:path w="7802880" h="5941357">
                <a:moveTo>
                  <a:pt x="7628682" y="1144370"/>
                </a:moveTo>
                <a:cubicBezTo>
                  <a:pt x="7736974" y="1022909"/>
                  <a:pt x="7802880" y="862911"/>
                  <a:pt x="7802880" y="687793"/>
                </a:cubicBezTo>
                <a:cubicBezTo>
                  <a:pt x="7802880" y="308043"/>
                  <a:pt x="7493440" y="0"/>
                  <a:pt x="7111969" y="0"/>
                </a:cubicBezTo>
                <a:cubicBezTo>
                  <a:pt x="6936056" y="0"/>
                  <a:pt x="6775334" y="65609"/>
                  <a:pt x="6653322" y="173412"/>
                </a:cubicBezTo>
                <a:cubicBezTo>
                  <a:pt x="6531310" y="65609"/>
                  <a:pt x="6370832" y="0"/>
                  <a:pt x="6194674" y="0"/>
                </a:cubicBezTo>
                <a:cubicBezTo>
                  <a:pt x="6018762" y="0"/>
                  <a:pt x="5858040" y="65609"/>
                  <a:pt x="5736027" y="173412"/>
                </a:cubicBezTo>
                <a:cubicBezTo>
                  <a:pt x="5614016" y="65609"/>
                  <a:pt x="5453539" y="0"/>
                  <a:pt x="5277381" y="0"/>
                </a:cubicBezTo>
                <a:cubicBezTo>
                  <a:pt x="5101468" y="0"/>
                  <a:pt x="4940745" y="65609"/>
                  <a:pt x="4818734" y="173412"/>
                </a:cubicBezTo>
                <a:cubicBezTo>
                  <a:pt x="4696722" y="65609"/>
                  <a:pt x="4536245" y="0"/>
                  <a:pt x="4360087" y="0"/>
                </a:cubicBezTo>
                <a:cubicBezTo>
                  <a:pt x="4184174" y="0"/>
                  <a:pt x="4023452" y="65609"/>
                  <a:pt x="3901440" y="173412"/>
                </a:cubicBezTo>
                <a:cubicBezTo>
                  <a:pt x="3779427" y="65609"/>
                  <a:pt x="3618950" y="0"/>
                  <a:pt x="3442792" y="0"/>
                </a:cubicBezTo>
                <a:cubicBezTo>
                  <a:pt x="3266880" y="0"/>
                  <a:pt x="3106158" y="65609"/>
                  <a:pt x="2984145" y="173412"/>
                </a:cubicBezTo>
                <a:cubicBezTo>
                  <a:pt x="2862134" y="65609"/>
                  <a:pt x="2701656" y="0"/>
                  <a:pt x="2525498" y="0"/>
                </a:cubicBezTo>
                <a:cubicBezTo>
                  <a:pt x="2349586" y="0"/>
                  <a:pt x="2188863" y="65609"/>
                  <a:pt x="2066852" y="173412"/>
                </a:cubicBezTo>
                <a:cubicBezTo>
                  <a:pt x="1944840" y="65609"/>
                  <a:pt x="1784118" y="0"/>
                  <a:pt x="1608205" y="0"/>
                </a:cubicBezTo>
                <a:cubicBezTo>
                  <a:pt x="1432047" y="0"/>
                  <a:pt x="1271570" y="65609"/>
                  <a:pt x="1149558" y="173412"/>
                </a:cubicBezTo>
                <a:cubicBezTo>
                  <a:pt x="1027545" y="65609"/>
                  <a:pt x="866823" y="0"/>
                  <a:pt x="690911" y="0"/>
                </a:cubicBezTo>
                <a:cubicBezTo>
                  <a:pt x="309439" y="0"/>
                  <a:pt x="0" y="308043"/>
                  <a:pt x="0" y="687793"/>
                </a:cubicBezTo>
                <a:cubicBezTo>
                  <a:pt x="0" y="862911"/>
                  <a:pt x="65906" y="1022909"/>
                  <a:pt x="174198" y="1144370"/>
                </a:cubicBezTo>
                <a:cubicBezTo>
                  <a:pt x="65906" y="1265831"/>
                  <a:pt x="0" y="1425584"/>
                  <a:pt x="0" y="1600947"/>
                </a:cubicBezTo>
                <a:cubicBezTo>
                  <a:pt x="0" y="1776310"/>
                  <a:pt x="65906" y="1936063"/>
                  <a:pt x="174198" y="2057524"/>
                </a:cubicBezTo>
                <a:cubicBezTo>
                  <a:pt x="65906" y="2178986"/>
                  <a:pt x="0" y="2338983"/>
                  <a:pt x="0" y="2514102"/>
                </a:cubicBezTo>
                <a:cubicBezTo>
                  <a:pt x="0" y="2689220"/>
                  <a:pt x="65906" y="2849217"/>
                  <a:pt x="174198" y="2970679"/>
                </a:cubicBezTo>
                <a:cubicBezTo>
                  <a:pt x="65906" y="3092140"/>
                  <a:pt x="0" y="3252137"/>
                  <a:pt x="0" y="3427256"/>
                </a:cubicBezTo>
                <a:cubicBezTo>
                  <a:pt x="0" y="3602375"/>
                  <a:pt x="65906" y="3762372"/>
                  <a:pt x="174198" y="3883833"/>
                </a:cubicBezTo>
                <a:cubicBezTo>
                  <a:pt x="65906" y="4005294"/>
                  <a:pt x="0" y="4165291"/>
                  <a:pt x="0" y="4340410"/>
                </a:cubicBezTo>
                <a:cubicBezTo>
                  <a:pt x="0" y="4515529"/>
                  <a:pt x="65906" y="4675526"/>
                  <a:pt x="174198" y="4796988"/>
                </a:cubicBezTo>
                <a:cubicBezTo>
                  <a:pt x="65906" y="4918449"/>
                  <a:pt x="0" y="5078446"/>
                  <a:pt x="0" y="5253565"/>
                </a:cubicBezTo>
                <a:cubicBezTo>
                  <a:pt x="0" y="5633314"/>
                  <a:pt x="309439" y="5941357"/>
                  <a:pt x="690911" y="5941357"/>
                </a:cubicBezTo>
                <a:cubicBezTo>
                  <a:pt x="866823" y="5941357"/>
                  <a:pt x="1027545" y="5875749"/>
                  <a:pt x="1149558" y="5767945"/>
                </a:cubicBezTo>
                <a:cubicBezTo>
                  <a:pt x="1271570" y="5875749"/>
                  <a:pt x="1432292" y="5941357"/>
                  <a:pt x="1608205" y="5941357"/>
                </a:cubicBezTo>
                <a:cubicBezTo>
                  <a:pt x="1784118" y="5941357"/>
                  <a:pt x="1944840" y="5875749"/>
                  <a:pt x="2066852" y="5767945"/>
                </a:cubicBezTo>
                <a:cubicBezTo>
                  <a:pt x="2188863" y="5875749"/>
                  <a:pt x="2349586" y="5941357"/>
                  <a:pt x="2525498" y="5941357"/>
                </a:cubicBezTo>
                <a:cubicBezTo>
                  <a:pt x="2701411" y="5941357"/>
                  <a:pt x="2862134" y="5875749"/>
                  <a:pt x="2984145" y="5767945"/>
                </a:cubicBezTo>
                <a:cubicBezTo>
                  <a:pt x="3106158" y="5875749"/>
                  <a:pt x="3266880" y="5941357"/>
                  <a:pt x="3442792" y="5941357"/>
                </a:cubicBezTo>
                <a:cubicBezTo>
                  <a:pt x="3618705" y="5941357"/>
                  <a:pt x="3779427" y="5875749"/>
                  <a:pt x="3901440" y="5767945"/>
                </a:cubicBezTo>
                <a:cubicBezTo>
                  <a:pt x="4023452" y="5875749"/>
                  <a:pt x="4184174" y="5941357"/>
                  <a:pt x="4360087" y="5941357"/>
                </a:cubicBezTo>
                <a:cubicBezTo>
                  <a:pt x="4536000" y="5941357"/>
                  <a:pt x="4696722" y="5875749"/>
                  <a:pt x="4818734" y="5767945"/>
                </a:cubicBezTo>
                <a:cubicBezTo>
                  <a:pt x="4940745" y="5875749"/>
                  <a:pt x="5101468" y="5941357"/>
                  <a:pt x="5277381" y="5941357"/>
                </a:cubicBezTo>
                <a:cubicBezTo>
                  <a:pt x="5453293" y="5941357"/>
                  <a:pt x="5614016" y="5875749"/>
                  <a:pt x="5736027" y="5767945"/>
                </a:cubicBezTo>
                <a:cubicBezTo>
                  <a:pt x="5858040" y="5875749"/>
                  <a:pt x="6018762" y="5941357"/>
                  <a:pt x="6194674" y="5941357"/>
                </a:cubicBezTo>
                <a:cubicBezTo>
                  <a:pt x="6370587" y="5941357"/>
                  <a:pt x="6531310" y="5875749"/>
                  <a:pt x="6653322" y="5767945"/>
                </a:cubicBezTo>
                <a:cubicBezTo>
                  <a:pt x="6775334" y="5875749"/>
                  <a:pt x="6936056" y="5941357"/>
                  <a:pt x="7111969" y="5941357"/>
                </a:cubicBezTo>
                <a:cubicBezTo>
                  <a:pt x="7493440" y="5941357"/>
                  <a:pt x="7802880" y="5633314"/>
                  <a:pt x="7802880" y="5253565"/>
                </a:cubicBezTo>
                <a:cubicBezTo>
                  <a:pt x="7802880" y="5078446"/>
                  <a:pt x="7736974" y="4918449"/>
                  <a:pt x="7628682" y="4796988"/>
                </a:cubicBezTo>
                <a:cubicBezTo>
                  <a:pt x="7736974" y="4675526"/>
                  <a:pt x="7802880" y="4515529"/>
                  <a:pt x="7802880" y="4340410"/>
                </a:cubicBezTo>
                <a:cubicBezTo>
                  <a:pt x="7802880" y="4165291"/>
                  <a:pt x="7736974" y="4005294"/>
                  <a:pt x="7628682" y="3883833"/>
                </a:cubicBezTo>
                <a:cubicBezTo>
                  <a:pt x="7736974" y="3762372"/>
                  <a:pt x="7802880" y="3602375"/>
                  <a:pt x="7802880" y="3427256"/>
                </a:cubicBezTo>
                <a:cubicBezTo>
                  <a:pt x="7802880" y="3252137"/>
                  <a:pt x="7736974" y="3092140"/>
                  <a:pt x="7628682" y="2970679"/>
                </a:cubicBezTo>
                <a:cubicBezTo>
                  <a:pt x="7736974" y="2849217"/>
                  <a:pt x="7802880" y="2689220"/>
                  <a:pt x="7802880" y="2514102"/>
                </a:cubicBezTo>
                <a:cubicBezTo>
                  <a:pt x="7802880" y="2338983"/>
                  <a:pt x="7736974" y="2178986"/>
                  <a:pt x="7628682" y="2057524"/>
                </a:cubicBezTo>
                <a:cubicBezTo>
                  <a:pt x="7736974" y="1936063"/>
                  <a:pt x="7802880" y="1776066"/>
                  <a:pt x="7802880" y="1600947"/>
                </a:cubicBezTo>
                <a:cubicBezTo>
                  <a:pt x="7802880" y="1425828"/>
                  <a:pt x="7736974" y="1265831"/>
                  <a:pt x="7628682" y="1144370"/>
                </a:cubicBezTo>
                <a:close/>
              </a:path>
            </a:pathLst>
          </a:custGeom>
          <a:solidFill>
            <a:srgbClr val="9F70FD"/>
          </a:solidFill>
          <a:ln w="60325">
            <a:solidFill>
              <a:srgbClr val="FF8911"/>
            </a:solidFill>
            <a:prstDash val="solid"/>
          </a:ln>
        </p:spPr>
      </p:sp>
      <p:sp>
        <p:nvSpPr>
          <p:cNvPr id="3" name="Text 1"/>
          <p:cNvSpPr/>
          <p:nvPr/>
        </p:nvSpPr>
        <p:spPr>
          <a:xfrm>
            <a:off x="2314575" y="458322"/>
            <a:ext cx="7802880" cy="5941357"/>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5" name="Text 3"/>
          <p:cNvSpPr/>
          <p:nvPr/>
        </p:nvSpPr>
        <p:spPr>
          <a:xfrm>
            <a:off x="3394758" y="2094230"/>
            <a:ext cx="5660388" cy="2703831"/>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6" name="Text 4"/>
          <p:cNvSpPr/>
          <p:nvPr/>
        </p:nvSpPr>
        <p:spPr>
          <a:xfrm>
            <a:off x="4218964" y="835371"/>
            <a:ext cx="3679825" cy="1484630"/>
          </a:xfrm>
          <a:prstGeom prst="rect">
            <a:avLst/>
          </a:prstGeom>
          <a:noFill/>
          <a:ln/>
        </p:spPr>
        <p:txBody>
          <a:bodyPr wrap="square" lIns="0" tIns="0" rIns="0" bIns="0" rtlCol="0" anchor="t"/>
          <a:lstStyle/>
          <a:p>
            <a:pPr marL="0" indent="0" algn="ctr">
              <a:lnSpc>
                <a:spcPct val="100000"/>
              </a:lnSpc>
              <a:buNone/>
            </a:pPr>
            <a:r>
              <a:rPr lang="en-US" sz="4800" b="1" dirty="0">
                <a:solidFill>
                  <a:srgbClr val="FFFFFF"/>
                </a:solidFill>
                <a:ea typeface="苹方-简" pitchFamily="34" charset="-122"/>
                <a:cs typeface="苹方-简" pitchFamily="34" charset="-120"/>
              </a:rPr>
              <a:t>THANK </a:t>
            </a:r>
            <a:endParaRPr lang="en-US" sz="1600" dirty="0"/>
          </a:p>
          <a:p>
            <a:pPr marL="0" indent="0" algn="ctr">
              <a:lnSpc>
                <a:spcPct val="100000"/>
              </a:lnSpc>
              <a:buNone/>
            </a:pPr>
            <a:r>
              <a:rPr lang="en-US" sz="4800" b="1" dirty="0">
                <a:solidFill>
                  <a:srgbClr val="FFFFFF"/>
                </a:solidFill>
                <a:ea typeface="苹方-简" pitchFamily="34" charset="-122"/>
                <a:cs typeface="苹方-简" pitchFamily="34" charset="-120"/>
              </a:rPr>
              <a:t>YOU</a:t>
            </a:r>
            <a:endParaRPr lang="en-US" sz="1600" dirty="0"/>
          </a:p>
        </p:txBody>
      </p:sp>
      <p:pic>
        <p:nvPicPr>
          <p:cNvPr id="9" name="Image 0" descr="https://kimi-img.moonshot.cn/pub/slides/slides_tmpl/image/25-09-02-14:45:48-d2r9571e3tpg8rchush0.png"/>
          <p:cNvPicPr>
            <a:picLocks noChangeAspect="1"/>
          </p:cNvPicPr>
          <p:nvPr/>
        </p:nvPicPr>
        <p:blipFill>
          <a:blip r:embed="rId3"/>
          <a:stretch>
            <a:fillRect/>
          </a:stretch>
        </p:blipFill>
        <p:spPr>
          <a:xfrm>
            <a:off x="610870" y="2899410"/>
            <a:ext cx="995680" cy="1059180"/>
          </a:xfrm>
          <a:prstGeom prst="rect">
            <a:avLst/>
          </a:prstGeom>
        </p:spPr>
      </p:pic>
      <p:pic>
        <p:nvPicPr>
          <p:cNvPr id="10" name="Image 1" descr="https://kimi-img.moonshot.cn/pub/slides/slides_tmpl/image/25-09-02-14:45:48-d2r9571e3tpg8rchushg.png"/>
          <p:cNvPicPr>
            <a:picLocks noChangeAspect="1"/>
          </p:cNvPicPr>
          <p:nvPr/>
        </p:nvPicPr>
        <p:blipFill>
          <a:blip r:embed="rId4"/>
          <a:stretch>
            <a:fillRect/>
          </a:stretch>
        </p:blipFill>
        <p:spPr>
          <a:xfrm>
            <a:off x="10585450" y="2900045"/>
            <a:ext cx="995680" cy="1058545"/>
          </a:xfrm>
          <a:prstGeom prst="rect">
            <a:avLst/>
          </a:prstGeom>
        </p:spPr>
      </p:pic>
      <p:sp>
        <p:nvSpPr>
          <p:cNvPr id="12" name="TextBox 11"/>
          <p:cNvSpPr txBox="1"/>
          <p:nvPr/>
        </p:nvSpPr>
        <p:spPr>
          <a:xfrm>
            <a:off x="4218964" y="2618546"/>
            <a:ext cx="4774130" cy="369332"/>
          </a:xfrm>
          <a:prstGeom prst="rect">
            <a:avLst/>
          </a:prstGeom>
          <a:noFill/>
        </p:spPr>
        <p:txBody>
          <a:bodyPr wrap="square" rtlCol="0">
            <a:spAutoFit/>
          </a:bodyPr>
          <a:lstStyle/>
          <a:p>
            <a:r>
              <a:rPr lang="en-US" b="1" dirty="0" smtClean="0">
                <a:solidFill>
                  <a:schemeClr val="bg1"/>
                </a:solidFill>
              </a:rPr>
              <a:t>CẢM ƠN SỰ HỢP TÁC CỦA TEAM SIUUUUU!</a:t>
            </a:r>
            <a:endParaRPr lang="en-US" b="1" dirty="0">
              <a:solidFill>
                <a:schemeClr val="bg1"/>
              </a:solidFill>
            </a:endParaRPr>
          </a:p>
        </p:txBody>
      </p:sp>
      <p:sp>
        <p:nvSpPr>
          <p:cNvPr id="13" name="TextBox 12"/>
          <p:cNvSpPr txBox="1"/>
          <p:nvPr/>
        </p:nvSpPr>
        <p:spPr>
          <a:xfrm>
            <a:off x="4293988" y="3176076"/>
            <a:ext cx="4699105" cy="1323439"/>
          </a:xfrm>
          <a:prstGeom prst="rect">
            <a:avLst/>
          </a:prstGeom>
          <a:noFill/>
        </p:spPr>
        <p:txBody>
          <a:bodyPr wrap="square" rtlCol="0">
            <a:spAutoFit/>
          </a:bodyPr>
          <a:lstStyle/>
          <a:p>
            <a:r>
              <a:rPr lang="en-US" sz="1600" dirty="0" smtClean="0">
                <a:solidFill>
                  <a:schemeClr val="bg1"/>
                </a:solidFill>
              </a:rPr>
              <a:t>NGÔ TRỌNG HOÀNG ( TRƯỞNG NHÓM )</a:t>
            </a:r>
          </a:p>
          <a:p>
            <a:r>
              <a:rPr lang="en-US" sz="1600" dirty="0" smtClean="0">
                <a:solidFill>
                  <a:schemeClr val="bg1"/>
                </a:solidFill>
              </a:rPr>
              <a:t>BÙI VIỆT HOÀNG</a:t>
            </a:r>
          </a:p>
          <a:p>
            <a:r>
              <a:rPr lang="en-US" sz="1600" dirty="0" smtClean="0">
                <a:solidFill>
                  <a:schemeClr val="bg1"/>
                </a:solidFill>
              </a:rPr>
              <a:t>NGUYỄN VŨ HOÀNG</a:t>
            </a:r>
          </a:p>
          <a:p>
            <a:r>
              <a:rPr lang="en-US" sz="1600" dirty="0" smtClean="0">
                <a:solidFill>
                  <a:schemeClr val="bg1"/>
                </a:solidFill>
              </a:rPr>
              <a:t>NGUYỄN TRẦN TUẤN HÙNG</a:t>
            </a:r>
          </a:p>
          <a:p>
            <a:r>
              <a:rPr lang="en-US" sz="1600" dirty="0" smtClean="0">
                <a:solidFill>
                  <a:schemeClr val="bg1"/>
                </a:solidFill>
              </a:rPr>
              <a:t>NGUYỄN ĐÌNH KHÁNH</a:t>
            </a:r>
            <a:endParaRPr lang="en-US" sz="1600" dirty="0">
              <a:solidFill>
                <a:schemeClr val="bg1"/>
              </a:solidFill>
            </a:endParaRPr>
          </a:p>
        </p:txBody>
      </p:sp>
      <p:sp>
        <p:nvSpPr>
          <p:cNvPr id="17" name="TextBox 16"/>
          <p:cNvSpPr txBox="1"/>
          <p:nvPr/>
        </p:nvSpPr>
        <p:spPr>
          <a:xfrm>
            <a:off x="4218963" y="4578002"/>
            <a:ext cx="4774130" cy="646331"/>
          </a:xfrm>
          <a:prstGeom prst="rect">
            <a:avLst/>
          </a:prstGeom>
          <a:noFill/>
        </p:spPr>
        <p:txBody>
          <a:bodyPr wrap="square" rtlCol="0">
            <a:spAutoFit/>
          </a:bodyPr>
          <a:lstStyle/>
          <a:p>
            <a:r>
              <a:rPr lang="en-US" b="1" dirty="0" smtClean="0">
                <a:solidFill>
                  <a:schemeClr val="bg1"/>
                </a:solidFill>
              </a:rPr>
              <a:t>VÀ SỰ GIÚP ĐỠ ĐẶC BIỆT TỪ GIẢNG VIÊN</a:t>
            </a:r>
          </a:p>
          <a:p>
            <a:endParaRPr lang="en-US" b="1" dirty="0">
              <a:solidFill>
                <a:schemeClr val="bg1"/>
              </a:solidFill>
            </a:endParaRPr>
          </a:p>
        </p:txBody>
      </p:sp>
      <p:sp>
        <p:nvSpPr>
          <p:cNvPr id="19" name="TextBox 18"/>
          <p:cNvSpPr txBox="1"/>
          <p:nvPr/>
        </p:nvSpPr>
        <p:spPr>
          <a:xfrm>
            <a:off x="4325014" y="5008347"/>
            <a:ext cx="4699105" cy="584775"/>
          </a:xfrm>
          <a:prstGeom prst="rect">
            <a:avLst/>
          </a:prstGeom>
          <a:noFill/>
        </p:spPr>
        <p:txBody>
          <a:bodyPr wrap="square" rtlCol="0">
            <a:spAutoFit/>
          </a:bodyPr>
          <a:lstStyle/>
          <a:p>
            <a:r>
              <a:rPr lang="en-US" sz="1600" dirty="0" smtClean="0">
                <a:solidFill>
                  <a:schemeClr val="bg1"/>
                </a:solidFill>
              </a:rPr>
              <a:t>NGÔ NGỌC ANH – KHOA CÔNG NGHỆ PHẦN MỀM🌹</a:t>
            </a:r>
          </a:p>
          <a:p>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8001000" y="-27305"/>
            <a:ext cx="4191000" cy="6885305"/>
          </a:xfrm>
          <a:prstGeom prst="rect">
            <a:avLst/>
          </a:prstGeom>
          <a:solidFill>
            <a:srgbClr val="F7941F"/>
          </a:solidFill>
          <a:ln/>
        </p:spPr>
      </p:sp>
      <p:sp>
        <p:nvSpPr>
          <p:cNvPr id="3" name="Text 1"/>
          <p:cNvSpPr/>
          <p:nvPr/>
        </p:nvSpPr>
        <p:spPr>
          <a:xfrm>
            <a:off x="8001000" y="-27305"/>
            <a:ext cx="4191000" cy="688530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Text 2"/>
          <p:cNvSpPr/>
          <p:nvPr/>
        </p:nvSpPr>
        <p:spPr>
          <a:xfrm>
            <a:off x="-208538" y="-1151175"/>
            <a:ext cx="12400538" cy="9160349"/>
          </a:xfrm>
          <a:prstGeom prst="rect">
            <a:avLst/>
          </a:prstGeom>
          <a:noFill/>
          <a:ln/>
        </p:spPr>
        <p:txBody>
          <a:bodyPr wrap="square" lIns="0" tIns="0" rIns="0" bIns="0" rtlCol="0" anchor="t"/>
          <a:lstStyle/>
          <a:p>
            <a:pPr marL="0" indent="0" algn="l">
              <a:lnSpc>
                <a:spcPct val="100000"/>
              </a:lnSpc>
              <a:buNone/>
            </a:pPr>
            <a:r>
              <a:rPr lang="en-US" sz="55000" dirty="0">
                <a:solidFill>
                  <a:srgbClr val="7F27FF"/>
                </a:solidFill>
                <a:ea typeface="苹方-简" pitchFamily="34" charset="-122"/>
                <a:cs typeface="苹方-简" pitchFamily="34" charset="-120"/>
              </a:rPr>
              <a:t>01</a:t>
            </a:r>
            <a:endParaRPr lang="en-US" sz="1600" dirty="0"/>
          </a:p>
        </p:txBody>
      </p:sp>
      <p:sp>
        <p:nvSpPr>
          <p:cNvPr id="5" name="Text 3"/>
          <p:cNvSpPr/>
          <p:nvPr/>
        </p:nvSpPr>
        <p:spPr>
          <a:xfrm>
            <a:off x="5820410" y="5558790"/>
            <a:ext cx="5840730" cy="1206500"/>
          </a:xfrm>
          <a:prstGeom prst="rect">
            <a:avLst/>
          </a:prstGeom>
          <a:noFill/>
          <a:ln/>
        </p:spPr>
        <p:txBody>
          <a:bodyPr wrap="square" lIns="0" tIns="0" rIns="0" bIns="0" rtlCol="0" anchor="t"/>
          <a:lstStyle/>
          <a:p>
            <a:pPr marL="0" indent="0" algn="r">
              <a:lnSpc>
                <a:spcPct val="100000"/>
              </a:lnSpc>
              <a:buNone/>
            </a:pPr>
            <a:r>
              <a:rPr lang="en-US" sz="3000" b="1" dirty="0">
                <a:solidFill>
                  <a:srgbClr val="7F27FF"/>
                </a:solidFill>
                <a:latin typeface="苹方-简" pitchFamily="34" charset="0"/>
                <a:ea typeface="苹方-简" pitchFamily="34" charset="-122"/>
                <a:cs typeface="苹方-简" pitchFamily="34" charset="-120"/>
              </a:rPr>
              <a:t>Giới thiệu tổng quan</a:t>
            </a:r>
            <a:endParaRPr lang="en-US" sz="1600" dirty="0"/>
          </a:p>
        </p:txBody>
      </p:sp>
      <p:pic>
        <p:nvPicPr>
          <p:cNvPr id="6" name="Image 0" descr="https://kimi-img.moonshot.cn/pub/slides/slides_tmpl/image/25-09-02-14:45:43-d2r955pe3tpg8rchus10.png"/>
          <p:cNvPicPr>
            <a:picLocks noChangeAspect="1"/>
          </p:cNvPicPr>
          <p:nvPr/>
        </p:nvPicPr>
        <p:blipFill>
          <a:blip r:embed="rId3"/>
          <a:stretch>
            <a:fillRect/>
          </a:stretch>
        </p:blipFill>
        <p:spPr>
          <a:xfrm>
            <a:off x="10047605" y="340360"/>
            <a:ext cx="1895475" cy="18954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1270"/>
            <a:ext cx="12191365" cy="6860540"/>
          </a:xfrm>
          <a:prstGeom prst="rect">
            <a:avLst/>
          </a:prstGeom>
        </p:spPr>
      </p:pic>
      <p:sp>
        <p:nvSpPr>
          <p:cNvPr id="3" name="Text 0"/>
          <p:cNvSpPr/>
          <p:nvPr/>
        </p:nvSpPr>
        <p:spPr>
          <a:xfrm>
            <a:off x="254000" y="1016000"/>
            <a:ext cx="7378700" cy="1524000"/>
          </a:xfrm>
          <a:prstGeom prst="rect">
            <a:avLst/>
          </a:prstGeom>
          <a:noFill/>
          <a:ln/>
        </p:spPr>
        <p:txBody>
          <a:bodyPr wrap="square" lIns="0" tIns="0" rIns="0" bIns="0" rtlCol="0" anchor="ctr"/>
          <a:lstStyle/>
          <a:p>
            <a:pPr marL="0" indent="0">
              <a:lnSpc>
                <a:spcPct val="100000"/>
              </a:lnSpc>
              <a:buNone/>
            </a:pPr>
            <a:r>
              <a:rPr lang="en-US" sz="4800" dirty="0">
                <a:solidFill>
                  <a:srgbClr val="FF8F00"/>
                </a:solidFill>
                <a:ea typeface="Noto Sans SC" pitchFamily="34" charset="-122"/>
                <a:cs typeface="Noto Sans SC" pitchFamily="34" charset="-120"/>
              </a:rPr>
              <a:t>Giải Pháp Quản Lý Container Thông Minh</a:t>
            </a:r>
            <a:endParaRPr lang="en-US" sz="1600" dirty="0"/>
          </a:p>
        </p:txBody>
      </p:sp>
      <p:sp>
        <p:nvSpPr>
          <p:cNvPr id="4" name="Text 1"/>
          <p:cNvSpPr/>
          <p:nvPr/>
        </p:nvSpPr>
        <p:spPr>
          <a:xfrm>
            <a:off x="254000" y="2743200"/>
            <a:ext cx="7378700" cy="711200"/>
          </a:xfrm>
          <a:prstGeom prst="rect">
            <a:avLst/>
          </a:prstGeom>
          <a:noFill/>
          <a:ln/>
        </p:spPr>
        <p:txBody>
          <a:bodyPr wrap="square" lIns="0" tIns="0" rIns="0" bIns="0" rtlCol="0" anchor="ctr"/>
          <a:lstStyle/>
          <a:p>
            <a:pPr marL="0" indent="0">
              <a:lnSpc>
                <a:spcPct val="130000"/>
              </a:lnSpc>
              <a:buNone/>
            </a:pPr>
            <a:r>
              <a:rPr lang="en-US" sz="1800" dirty="0">
                <a:solidFill>
                  <a:srgbClr val="333333"/>
                </a:solidFill>
                <a:ea typeface="MiSans" pitchFamily="34" charset="-122"/>
                <a:cs typeface="MiSans" pitchFamily="34" charset="-120"/>
              </a:rPr>
              <a:t>Chuyển đổi số toàn diện cho doanh nghiệp logistics, giải quyết triệt để các bài toán về quản lý container và hàng hóa.</a:t>
            </a:r>
            <a:endParaRPr lang="en-US" sz="1600" dirty="0"/>
          </a:p>
        </p:txBody>
      </p:sp>
      <p:sp>
        <p:nvSpPr>
          <p:cNvPr id="5" name="Shape 2"/>
          <p:cNvSpPr/>
          <p:nvPr/>
        </p:nvSpPr>
        <p:spPr>
          <a:xfrm>
            <a:off x="254000" y="3810000"/>
            <a:ext cx="406400" cy="406400"/>
          </a:xfrm>
          <a:custGeom>
            <a:avLst/>
            <a:gdLst/>
            <a:ahLst/>
            <a:cxnLst/>
            <a:rect l="l" t="t" r="r" b="b"/>
            <a:pathLst>
              <a:path w="406400" h="406400">
                <a:moveTo>
                  <a:pt x="203200" y="0"/>
                </a:moveTo>
                <a:lnTo>
                  <a:pt x="203200" y="0"/>
                </a:lnTo>
                <a:cubicBezTo>
                  <a:pt x="315349" y="0"/>
                  <a:pt x="406400" y="91051"/>
                  <a:pt x="406400" y="203200"/>
                </a:cubicBezTo>
                <a:lnTo>
                  <a:pt x="406400" y="203200"/>
                </a:lnTo>
                <a:cubicBezTo>
                  <a:pt x="406400" y="315349"/>
                  <a:pt x="315349" y="406400"/>
                  <a:pt x="203200" y="406400"/>
                </a:cubicBezTo>
                <a:lnTo>
                  <a:pt x="203200" y="406400"/>
                </a:lnTo>
                <a:cubicBezTo>
                  <a:pt x="91051" y="406400"/>
                  <a:pt x="0" y="315349"/>
                  <a:pt x="0" y="203200"/>
                </a:cubicBezTo>
                <a:lnTo>
                  <a:pt x="0" y="203200"/>
                </a:lnTo>
                <a:cubicBezTo>
                  <a:pt x="0" y="91051"/>
                  <a:pt x="91051" y="0"/>
                  <a:pt x="203200" y="0"/>
                </a:cubicBezTo>
                <a:close/>
              </a:path>
            </a:pathLst>
          </a:custGeom>
          <a:solidFill>
            <a:srgbClr val="FFC107"/>
          </a:solidFill>
          <a:ln/>
        </p:spPr>
      </p:sp>
      <p:sp>
        <p:nvSpPr>
          <p:cNvPr id="6" name="Shape 3"/>
          <p:cNvSpPr/>
          <p:nvPr/>
        </p:nvSpPr>
        <p:spPr>
          <a:xfrm>
            <a:off x="382588" y="3924300"/>
            <a:ext cx="155575" cy="177800"/>
          </a:xfrm>
          <a:custGeom>
            <a:avLst/>
            <a:gdLst/>
            <a:ahLst/>
            <a:cxnLst/>
            <a:rect l="l" t="t" r="r" b="b"/>
            <a:pathLst>
              <a:path w="155575" h="177800">
                <a:moveTo>
                  <a:pt x="155575" y="71467"/>
                </a:moveTo>
                <a:cubicBezTo>
                  <a:pt x="150435" y="74870"/>
                  <a:pt x="144532" y="77614"/>
                  <a:pt x="138385" y="79802"/>
                </a:cubicBezTo>
                <a:cubicBezTo>
                  <a:pt x="122064" y="85636"/>
                  <a:pt x="100638" y="88900"/>
                  <a:pt x="77788" y="88900"/>
                </a:cubicBezTo>
                <a:cubicBezTo>
                  <a:pt x="54937" y="88900"/>
                  <a:pt x="33476" y="85601"/>
                  <a:pt x="17190" y="79802"/>
                </a:cubicBezTo>
                <a:cubicBezTo>
                  <a:pt x="11078" y="77614"/>
                  <a:pt x="5140" y="74870"/>
                  <a:pt x="0" y="71467"/>
                </a:cubicBezTo>
                <a:lnTo>
                  <a:pt x="0" y="100013"/>
                </a:lnTo>
                <a:cubicBezTo>
                  <a:pt x="0" y="115362"/>
                  <a:pt x="34831" y="127794"/>
                  <a:pt x="77788" y="127794"/>
                </a:cubicBezTo>
                <a:cubicBezTo>
                  <a:pt x="120744" y="127794"/>
                  <a:pt x="155575" y="115362"/>
                  <a:pt x="155575" y="100013"/>
                </a:cubicBezTo>
                <a:lnTo>
                  <a:pt x="155575" y="71467"/>
                </a:lnTo>
                <a:close/>
                <a:moveTo>
                  <a:pt x="155575" y="44450"/>
                </a:moveTo>
                <a:lnTo>
                  <a:pt x="155575" y="27781"/>
                </a:lnTo>
                <a:cubicBezTo>
                  <a:pt x="155575" y="12432"/>
                  <a:pt x="120744" y="0"/>
                  <a:pt x="77788" y="0"/>
                </a:cubicBezTo>
                <a:cubicBezTo>
                  <a:pt x="34831" y="0"/>
                  <a:pt x="0" y="12432"/>
                  <a:pt x="0" y="27781"/>
                </a:cubicBezTo>
                <a:lnTo>
                  <a:pt x="0" y="44450"/>
                </a:lnTo>
                <a:cubicBezTo>
                  <a:pt x="0" y="59799"/>
                  <a:pt x="34831" y="72231"/>
                  <a:pt x="77788" y="72231"/>
                </a:cubicBezTo>
                <a:cubicBezTo>
                  <a:pt x="120744" y="72231"/>
                  <a:pt x="155575" y="59799"/>
                  <a:pt x="155575" y="44450"/>
                </a:cubicBezTo>
                <a:close/>
                <a:moveTo>
                  <a:pt x="138385" y="135364"/>
                </a:moveTo>
                <a:cubicBezTo>
                  <a:pt x="122099" y="141163"/>
                  <a:pt x="100672" y="144463"/>
                  <a:pt x="77788" y="144463"/>
                </a:cubicBezTo>
                <a:cubicBezTo>
                  <a:pt x="54903" y="144463"/>
                  <a:pt x="33476" y="141163"/>
                  <a:pt x="17190" y="135364"/>
                </a:cubicBezTo>
                <a:cubicBezTo>
                  <a:pt x="11078" y="133176"/>
                  <a:pt x="5140" y="130433"/>
                  <a:pt x="0" y="127030"/>
                </a:cubicBezTo>
                <a:lnTo>
                  <a:pt x="0" y="150019"/>
                </a:lnTo>
                <a:cubicBezTo>
                  <a:pt x="0" y="165368"/>
                  <a:pt x="34831" y="177800"/>
                  <a:pt x="77788" y="177800"/>
                </a:cubicBezTo>
                <a:cubicBezTo>
                  <a:pt x="120744" y="177800"/>
                  <a:pt x="155575" y="165368"/>
                  <a:pt x="155575" y="150019"/>
                </a:cubicBezTo>
                <a:lnTo>
                  <a:pt x="155575" y="127030"/>
                </a:lnTo>
                <a:cubicBezTo>
                  <a:pt x="150435" y="130433"/>
                  <a:pt x="144532" y="133176"/>
                  <a:pt x="138385" y="135364"/>
                </a:cubicBezTo>
                <a:close/>
              </a:path>
            </a:pathLst>
          </a:custGeom>
          <a:solidFill>
            <a:srgbClr val="FFFFFF"/>
          </a:solidFill>
          <a:ln/>
        </p:spPr>
      </p:sp>
      <p:sp>
        <p:nvSpPr>
          <p:cNvPr id="7" name="Text 4"/>
          <p:cNvSpPr/>
          <p:nvPr/>
        </p:nvSpPr>
        <p:spPr>
          <a:xfrm>
            <a:off x="812800" y="3759200"/>
            <a:ext cx="7315200" cy="304800"/>
          </a:xfrm>
          <a:prstGeom prst="rect">
            <a:avLst/>
          </a:prstGeom>
          <a:noFill/>
          <a:ln/>
        </p:spPr>
        <p:txBody>
          <a:bodyPr wrap="square" lIns="0" tIns="0" rIns="0" bIns="0" rtlCol="0" anchor="ctr"/>
          <a:lstStyle/>
          <a:p>
            <a:pPr marL="0" indent="0">
              <a:lnSpc>
                <a:spcPct val="130000"/>
              </a:lnSpc>
              <a:buNone/>
            </a:pPr>
            <a:r>
              <a:rPr lang="en-US" sz="1600" dirty="0">
                <a:solidFill>
                  <a:srgbClr val="FF8F00"/>
                </a:solidFill>
                <a:ea typeface="MiSans" pitchFamily="34" charset="-122"/>
                <a:cs typeface="MiSans" pitchFamily="34" charset="-120"/>
              </a:rPr>
              <a:t>Bài toán: Thiếu sót dữ liệu</a:t>
            </a:r>
            <a:endParaRPr lang="en-US" sz="1600" dirty="0"/>
          </a:p>
        </p:txBody>
      </p:sp>
      <p:sp>
        <p:nvSpPr>
          <p:cNvPr id="8" name="Text 5"/>
          <p:cNvSpPr/>
          <p:nvPr/>
        </p:nvSpPr>
        <p:spPr>
          <a:xfrm>
            <a:off x="812800" y="4064000"/>
            <a:ext cx="73152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Thông tin container phân tán, khó kiểm soát tập trung, dẫn đến quyết định chậm chạp.</a:t>
            </a:r>
            <a:endParaRPr lang="en-US" sz="1600" dirty="0"/>
          </a:p>
        </p:txBody>
      </p:sp>
      <p:sp>
        <p:nvSpPr>
          <p:cNvPr id="9" name="Shape 6"/>
          <p:cNvSpPr/>
          <p:nvPr/>
        </p:nvSpPr>
        <p:spPr>
          <a:xfrm>
            <a:off x="254000" y="4572000"/>
            <a:ext cx="406400" cy="406400"/>
          </a:xfrm>
          <a:custGeom>
            <a:avLst/>
            <a:gdLst/>
            <a:ahLst/>
            <a:cxnLst/>
            <a:rect l="l" t="t" r="r" b="b"/>
            <a:pathLst>
              <a:path w="406400" h="406400">
                <a:moveTo>
                  <a:pt x="203200" y="0"/>
                </a:moveTo>
                <a:lnTo>
                  <a:pt x="203200" y="0"/>
                </a:lnTo>
                <a:cubicBezTo>
                  <a:pt x="315349" y="0"/>
                  <a:pt x="406400" y="91051"/>
                  <a:pt x="406400" y="203200"/>
                </a:cubicBezTo>
                <a:lnTo>
                  <a:pt x="406400" y="203200"/>
                </a:lnTo>
                <a:cubicBezTo>
                  <a:pt x="406400" y="315349"/>
                  <a:pt x="315349" y="406400"/>
                  <a:pt x="203200" y="406400"/>
                </a:cubicBezTo>
                <a:lnTo>
                  <a:pt x="203200" y="406400"/>
                </a:lnTo>
                <a:cubicBezTo>
                  <a:pt x="91051" y="406400"/>
                  <a:pt x="0" y="315349"/>
                  <a:pt x="0" y="203200"/>
                </a:cubicBezTo>
                <a:lnTo>
                  <a:pt x="0" y="203200"/>
                </a:lnTo>
                <a:cubicBezTo>
                  <a:pt x="0" y="91051"/>
                  <a:pt x="91051" y="0"/>
                  <a:pt x="203200" y="0"/>
                </a:cubicBezTo>
                <a:close/>
              </a:path>
            </a:pathLst>
          </a:custGeom>
          <a:solidFill>
            <a:srgbClr val="4CAF50"/>
          </a:solidFill>
          <a:ln/>
        </p:spPr>
      </p:sp>
      <p:sp>
        <p:nvSpPr>
          <p:cNvPr id="10" name="Shape 7"/>
          <p:cNvSpPr/>
          <p:nvPr/>
        </p:nvSpPr>
        <p:spPr>
          <a:xfrm>
            <a:off x="371475" y="4686300"/>
            <a:ext cx="177800" cy="177800"/>
          </a:xfrm>
          <a:custGeom>
            <a:avLst/>
            <a:gdLst/>
            <a:ahLst/>
            <a:cxnLst/>
            <a:rect l="l" t="t" r="r" b="b"/>
            <a:pathLst>
              <a:path w="177800" h="177800">
                <a:moveTo>
                  <a:pt x="144463" y="72231"/>
                </a:moveTo>
                <a:cubicBezTo>
                  <a:pt x="144463" y="88171"/>
                  <a:pt x="139288" y="102895"/>
                  <a:pt x="130572" y="114841"/>
                </a:cubicBezTo>
                <a:lnTo>
                  <a:pt x="174536" y="158839"/>
                </a:lnTo>
                <a:cubicBezTo>
                  <a:pt x="178877" y="163180"/>
                  <a:pt x="178877" y="170230"/>
                  <a:pt x="174536" y="174570"/>
                </a:cubicBezTo>
                <a:cubicBezTo>
                  <a:pt x="170195" y="178911"/>
                  <a:pt x="163145" y="178911"/>
                  <a:pt x="158805" y="174570"/>
                </a:cubicBezTo>
                <a:lnTo>
                  <a:pt x="114841" y="130572"/>
                </a:lnTo>
                <a:cubicBezTo>
                  <a:pt x="102895" y="139288"/>
                  <a:pt x="88171" y="144463"/>
                  <a:pt x="72231" y="144463"/>
                </a:cubicBezTo>
                <a:cubicBezTo>
                  <a:pt x="32330" y="144463"/>
                  <a:pt x="0" y="112132"/>
                  <a:pt x="0" y="72231"/>
                </a:cubicBezTo>
                <a:cubicBezTo>
                  <a:pt x="0" y="32330"/>
                  <a:pt x="32330" y="0"/>
                  <a:pt x="72231" y="0"/>
                </a:cubicBezTo>
                <a:cubicBezTo>
                  <a:pt x="112132" y="0"/>
                  <a:pt x="144463" y="32330"/>
                  <a:pt x="144463" y="72231"/>
                </a:cubicBezTo>
                <a:close/>
                <a:moveTo>
                  <a:pt x="72231" y="122238"/>
                </a:moveTo>
                <a:cubicBezTo>
                  <a:pt x="99830" y="122238"/>
                  <a:pt x="122238" y="99830"/>
                  <a:pt x="122238" y="72231"/>
                </a:cubicBezTo>
                <a:cubicBezTo>
                  <a:pt x="122238" y="44632"/>
                  <a:pt x="99830" y="22225"/>
                  <a:pt x="72231" y="22225"/>
                </a:cubicBezTo>
                <a:cubicBezTo>
                  <a:pt x="44632" y="22225"/>
                  <a:pt x="22225" y="44632"/>
                  <a:pt x="22225" y="72231"/>
                </a:cubicBezTo>
                <a:cubicBezTo>
                  <a:pt x="22225" y="99830"/>
                  <a:pt x="44632" y="122238"/>
                  <a:pt x="72231" y="122238"/>
                </a:cubicBezTo>
                <a:close/>
              </a:path>
            </a:pathLst>
          </a:custGeom>
          <a:solidFill>
            <a:srgbClr val="FFFFFF"/>
          </a:solidFill>
          <a:ln/>
        </p:spPr>
      </p:sp>
      <p:sp>
        <p:nvSpPr>
          <p:cNvPr id="11" name="Text 8"/>
          <p:cNvSpPr/>
          <p:nvPr/>
        </p:nvSpPr>
        <p:spPr>
          <a:xfrm>
            <a:off x="812800" y="4521200"/>
            <a:ext cx="7327900" cy="304800"/>
          </a:xfrm>
          <a:prstGeom prst="rect">
            <a:avLst/>
          </a:prstGeom>
          <a:noFill/>
          <a:ln/>
        </p:spPr>
        <p:txBody>
          <a:bodyPr wrap="square" lIns="0" tIns="0" rIns="0" bIns="0" rtlCol="0" anchor="ctr"/>
          <a:lstStyle/>
          <a:p>
            <a:pPr marL="0" indent="0">
              <a:lnSpc>
                <a:spcPct val="130000"/>
              </a:lnSpc>
              <a:buNone/>
            </a:pPr>
            <a:r>
              <a:rPr lang="en-US" sz="1600" dirty="0">
                <a:solidFill>
                  <a:srgbClr val="FF8F00"/>
                </a:solidFill>
                <a:ea typeface="MiSans" pitchFamily="34" charset="-122"/>
                <a:cs typeface="MiSans" pitchFamily="34" charset="-120"/>
              </a:rPr>
              <a:t>Bài toán: Mất thời gian tìm kiếm</a:t>
            </a:r>
            <a:endParaRPr lang="en-US" sz="1600" dirty="0"/>
          </a:p>
        </p:txBody>
      </p:sp>
      <p:sp>
        <p:nvSpPr>
          <p:cNvPr id="12" name="Text 9"/>
          <p:cNvSpPr/>
          <p:nvPr/>
        </p:nvSpPr>
        <p:spPr>
          <a:xfrm>
            <a:off x="812800" y="4826000"/>
            <a:ext cx="73279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Thủ công, tốn thời gian, ảnh hưởng trực tiếp đến hiệu suất làm việc và chuỗi cung ứng.</a:t>
            </a:r>
            <a:endParaRPr lang="en-US" sz="1600" dirty="0"/>
          </a:p>
        </p:txBody>
      </p:sp>
      <p:sp>
        <p:nvSpPr>
          <p:cNvPr id="13" name="Shape 10"/>
          <p:cNvSpPr/>
          <p:nvPr/>
        </p:nvSpPr>
        <p:spPr>
          <a:xfrm>
            <a:off x="254000" y="5334000"/>
            <a:ext cx="406400" cy="406400"/>
          </a:xfrm>
          <a:custGeom>
            <a:avLst/>
            <a:gdLst/>
            <a:ahLst/>
            <a:cxnLst/>
            <a:rect l="l" t="t" r="r" b="b"/>
            <a:pathLst>
              <a:path w="406400" h="406400">
                <a:moveTo>
                  <a:pt x="203200" y="0"/>
                </a:moveTo>
                <a:lnTo>
                  <a:pt x="203200" y="0"/>
                </a:lnTo>
                <a:cubicBezTo>
                  <a:pt x="315349" y="0"/>
                  <a:pt x="406400" y="91051"/>
                  <a:pt x="406400" y="203200"/>
                </a:cubicBezTo>
                <a:lnTo>
                  <a:pt x="406400" y="203200"/>
                </a:lnTo>
                <a:cubicBezTo>
                  <a:pt x="406400" y="315349"/>
                  <a:pt x="315349" y="406400"/>
                  <a:pt x="203200" y="406400"/>
                </a:cubicBezTo>
                <a:lnTo>
                  <a:pt x="203200" y="406400"/>
                </a:lnTo>
                <a:cubicBezTo>
                  <a:pt x="91051" y="406400"/>
                  <a:pt x="0" y="315349"/>
                  <a:pt x="0" y="203200"/>
                </a:cubicBezTo>
                <a:lnTo>
                  <a:pt x="0" y="203200"/>
                </a:lnTo>
                <a:cubicBezTo>
                  <a:pt x="0" y="91051"/>
                  <a:pt x="91051" y="0"/>
                  <a:pt x="203200" y="0"/>
                </a:cubicBezTo>
                <a:close/>
              </a:path>
            </a:pathLst>
          </a:custGeom>
          <a:solidFill>
            <a:srgbClr val="3F51B5"/>
          </a:solidFill>
          <a:ln/>
        </p:spPr>
      </p:sp>
      <p:sp>
        <p:nvSpPr>
          <p:cNvPr id="14" name="Shape 11"/>
          <p:cNvSpPr/>
          <p:nvPr/>
        </p:nvSpPr>
        <p:spPr>
          <a:xfrm>
            <a:off x="371475" y="5448300"/>
            <a:ext cx="177800" cy="177800"/>
          </a:xfrm>
          <a:custGeom>
            <a:avLst/>
            <a:gdLst/>
            <a:ahLst/>
            <a:cxnLst/>
            <a:rect l="l" t="t" r="r" b="b"/>
            <a:pathLst>
              <a:path w="177800" h="177800">
                <a:moveTo>
                  <a:pt x="88900" y="0"/>
                </a:moveTo>
                <a:cubicBezTo>
                  <a:pt x="90497" y="0"/>
                  <a:pt x="92095" y="347"/>
                  <a:pt x="93553" y="1007"/>
                </a:cubicBezTo>
                <a:lnTo>
                  <a:pt x="158978" y="28754"/>
                </a:lnTo>
                <a:cubicBezTo>
                  <a:pt x="166618" y="31983"/>
                  <a:pt x="172313" y="39519"/>
                  <a:pt x="172278" y="48617"/>
                </a:cubicBezTo>
                <a:cubicBezTo>
                  <a:pt x="172105" y="83066"/>
                  <a:pt x="157936" y="146095"/>
                  <a:pt x="98103" y="174744"/>
                </a:cubicBezTo>
                <a:cubicBezTo>
                  <a:pt x="92303" y="177522"/>
                  <a:pt x="85566" y="177522"/>
                  <a:pt x="79767" y="174744"/>
                </a:cubicBezTo>
                <a:cubicBezTo>
                  <a:pt x="19898" y="146095"/>
                  <a:pt x="5765" y="83066"/>
                  <a:pt x="5591" y="48617"/>
                </a:cubicBezTo>
                <a:cubicBezTo>
                  <a:pt x="5556" y="39519"/>
                  <a:pt x="11251" y="31983"/>
                  <a:pt x="18891" y="28754"/>
                </a:cubicBezTo>
                <a:lnTo>
                  <a:pt x="84281" y="1007"/>
                </a:lnTo>
                <a:cubicBezTo>
                  <a:pt x="85740" y="347"/>
                  <a:pt x="87303" y="0"/>
                  <a:pt x="88900" y="0"/>
                </a:cubicBezTo>
                <a:close/>
                <a:moveTo>
                  <a:pt x="88900" y="23197"/>
                </a:moveTo>
                <a:lnTo>
                  <a:pt x="88900" y="154498"/>
                </a:lnTo>
                <a:cubicBezTo>
                  <a:pt x="136823" y="131301"/>
                  <a:pt x="149706" y="79906"/>
                  <a:pt x="150019" y="49138"/>
                </a:cubicBezTo>
                <a:lnTo>
                  <a:pt x="88900" y="23232"/>
                </a:lnTo>
                <a:lnTo>
                  <a:pt x="88900" y="23232"/>
                </a:lnTo>
                <a:close/>
              </a:path>
            </a:pathLst>
          </a:custGeom>
          <a:solidFill>
            <a:srgbClr val="FFFFFF"/>
          </a:solidFill>
          <a:ln/>
        </p:spPr>
      </p:sp>
      <p:sp>
        <p:nvSpPr>
          <p:cNvPr id="15" name="Text 12"/>
          <p:cNvSpPr/>
          <p:nvPr/>
        </p:nvSpPr>
        <p:spPr>
          <a:xfrm>
            <a:off x="812800" y="5283200"/>
            <a:ext cx="6159500" cy="304800"/>
          </a:xfrm>
          <a:prstGeom prst="rect">
            <a:avLst/>
          </a:prstGeom>
          <a:noFill/>
          <a:ln/>
        </p:spPr>
        <p:txBody>
          <a:bodyPr wrap="square" lIns="0" tIns="0" rIns="0" bIns="0" rtlCol="0" anchor="ctr"/>
          <a:lstStyle/>
          <a:p>
            <a:pPr marL="0" indent="0">
              <a:lnSpc>
                <a:spcPct val="130000"/>
              </a:lnSpc>
              <a:buNone/>
            </a:pPr>
            <a:r>
              <a:rPr lang="en-US" sz="1600" dirty="0">
                <a:solidFill>
                  <a:srgbClr val="FF8F00"/>
                </a:solidFill>
                <a:ea typeface="MiSans" pitchFamily="34" charset="-122"/>
                <a:cs typeface="MiSans" pitchFamily="34" charset="-120"/>
              </a:rPr>
              <a:t>Bài toán: Rủi ro hàng hóa</a:t>
            </a:r>
            <a:endParaRPr lang="en-US" sz="1600" dirty="0"/>
          </a:p>
        </p:txBody>
      </p:sp>
      <p:sp>
        <p:nvSpPr>
          <p:cNvPr id="16" name="Text 13"/>
          <p:cNvSpPr/>
          <p:nvPr/>
        </p:nvSpPr>
        <p:spPr>
          <a:xfrm>
            <a:off x="812800" y="5588000"/>
            <a:ext cx="6159500" cy="254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ea typeface="MiSans" pitchFamily="34" charset="-122"/>
                <a:cs typeface="MiSans" pitchFamily="34" charset="-120"/>
              </a:rPr>
              <a:t>Giám sát không liên tục, dễ xảy ra thất thoát, hư hỏng, mất niêm phong.</a:t>
            </a:r>
            <a:endParaRPr lang="en-US" sz="1600" dirty="0"/>
          </a:p>
        </p:txBody>
      </p:sp>
      <p:pic>
        <p:nvPicPr>
          <p:cNvPr id="17" name="Image 1" descr="https://kimi-web-img.moonshot.cn/img/static.i56r.com/d0614b2bf372c1f2c9a3543161cf088eb8381798.png"/>
          <p:cNvPicPr>
            <a:picLocks noChangeAspect="1"/>
          </p:cNvPicPr>
          <p:nvPr/>
        </p:nvPicPr>
        <p:blipFill>
          <a:blip r:embed="rId4"/>
          <a:srcRect l="17250" r="17250"/>
          <a:stretch/>
        </p:blipFill>
        <p:spPr>
          <a:xfrm>
            <a:off x="8043334" y="1397000"/>
            <a:ext cx="3898900" cy="4064000"/>
          </a:xfrm>
          <a:prstGeom prst="roundRect">
            <a:avLst>
              <a:gd name="adj" fmla="val 5212"/>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0"/>
            <a:ext cx="12191365" cy="6860540"/>
          </a:xfrm>
          <a:prstGeom prst="rect">
            <a:avLst/>
          </a:prstGeom>
        </p:spPr>
      </p:pic>
      <p:sp>
        <p:nvSpPr>
          <p:cNvPr id="3" name="Text 0"/>
          <p:cNvSpPr/>
          <p:nvPr/>
        </p:nvSpPr>
        <p:spPr>
          <a:xfrm>
            <a:off x="0" y="1117600"/>
            <a:ext cx="12192000" cy="508000"/>
          </a:xfrm>
          <a:prstGeom prst="rect">
            <a:avLst/>
          </a:prstGeom>
          <a:noFill/>
          <a:ln/>
        </p:spPr>
        <p:txBody>
          <a:bodyPr wrap="square" lIns="0" tIns="0" rIns="0" bIns="0" rtlCol="0" anchor="ctr"/>
          <a:lstStyle/>
          <a:p>
            <a:pPr marL="0" indent="0" algn="ctr">
              <a:lnSpc>
                <a:spcPct val="90000"/>
              </a:lnSpc>
              <a:buNone/>
            </a:pPr>
            <a:r>
              <a:rPr lang="en-US" sz="3600" dirty="0">
                <a:solidFill>
                  <a:srgbClr val="FF8F00"/>
                </a:solidFill>
                <a:ea typeface="Noto Sans SC" pitchFamily="34" charset="-122"/>
                <a:cs typeface="Noto Sans SC" pitchFamily="34" charset="-120"/>
              </a:rPr>
              <a:t>Tầm Nhìn &amp; Đối Tượng Sử Dụng</a:t>
            </a:r>
            <a:endParaRPr lang="en-US" sz="1600" dirty="0"/>
          </a:p>
        </p:txBody>
      </p:sp>
      <p:sp>
        <p:nvSpPr>
          <p:cNvPr id="4" name="Shape 1"/>
          <p:cNvSpPr/>
          <p:nvPr/>
        </p:nvSpPr>
        <p:spPr>
          <a:xfrm>
            <a:off x="2642262" y="213360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FFC107"/>
          </a:solidFill>
          <a:ln/>
        </p:spPr>
      </p:sp>
      <p:sp>
        <p:nvSpPr>
          <p:cNvPr id="5" name="Shape 2"/>
          <p:cNvSpPr/>
          <p:nvPr/>
        </p:nvSpPr>
        <p:spPr>
          <a:xfrm>
            <a:off x="2885149" y="2349500"/>
            <a:ext cx="333375" cy="381000"/>
          </a:xfrm>
          <a:custGeom>
            <a:avLst/>
            <a:gdLst/>
            <a:ahLst/>
            <a:cxnLst/>
            <a:rect l="l" t="t" r="r" b="b"/>
            <a:pathLst>
              <a:path w="333375" h="381000">
                <a:moveTo>
                  <a:pt x="166688" y="184547"/>
                </a:moveTo>
                <a:cubicBezTo>
                  <a:pt x="117403" y="184547"/>
                  <a:pt x="77391" y="144534"/>
                  <a:pt x="77391" y="95250"/>
                </a:cubicBezTo>
                <a:cubicBezTo>
                  <a:pt x="77391" y="45966"/>
                  <a:pt x="117403" y="5953"/>
                  <a:pt x="166687" y="5953"/>
                </a:cubicBezTo>
                <a:cubicBezTo>
                  <a:pt x="215972" y="5953"/>
                  <a:pt x="255984" y="45966"/>
                  <a:pt x="255984" y="95250"/>
                </a:cubicBezTo>
                <a:cubicBezTo>
                  <a:pt x="255984" y="144534"/>
                  <a:pt x="215972" y="184547"/>
                  <a:pt x="166688" y="184547"/>
                </a:cubicBezTo>
                <a:close/>
                <a:moveTo>
                  <a:pt x="143991" y="226219"/>
                </a:moveTo>
                <a:lnTo>
                  <a:pt x="189384" y="226219"/>
                </a:lnTo>
                <a:cubicBezTo>
                  <a:pt x="196602" y="226219"/>
                  <a:pt x="202406" y="232023"/>
                  <a:pt x="202406" y="239241"/>
                </a:cubicBezTo>
                <a:cubicBezTo>
                  <a:pt x="202406" y="242367"/>
                  <a:pt x="201290" y="245343"/>
                  <a:pt x="199281" y="247724"/>
                </a:cubicBezTo>
                <a:lnTo>
                  <a:pt x="178891" y="271537"/>
                </a:lnTo>
                <a:lnTo>
                  <a:pt x="201960" y="357188"/>
                </a:lnTo>
                <a:lnTo>
                  <a:pt x="202406" y="357188"/>
                </a:lnTo>
                <a:lnTo>
                  <a:pt x="228154" y="254124"/>
                </a:lnTo>
                <a:cubicBezTo>
                  <a:pt x="229791" y="247650"/>
                  <a:pt x="236413" y="243706"/>
                  <a:pt x="242664" y="246087"/>
                </a:cubicBezTo>
                <a:cubicBezTo>
                  <a:pt x="288727" y="263649"/>
                  <a:pt x="321469" y="308297"/>
                  <a:pt x="321469" y="360536"/>
                </a:cubicBezTo>
                <a:cubicBezTo>
                  <a:pt x="321469" y="371773"/>
                  <a:pt x="312316" y="380926"/>
                  <a:pt x="301079" y="380926"/>
                </a:cubicBezTo>
                <a:lnTo>
                  <a:pt x="32296" y="381000"/>
                </a:lnTo>
                <a:cubicBezTo>
                  <a:pt x="21059" y="381000"/>
                  <a:pt x="11906" y="371847"/>
                  <a:pt x="11906" y="360611"/>
                </a:cubicBezTo>
                <a:cubicBezTo>
                  <a:pt x="11906" y="308372"/>
                  <a:pt x="44648" y="263723"/>
                  <a:pt x="90711" y="246162"/>
                </a:cubicBezTo>
                <a:cubicBezTo>
                  <a:pt x="96962" y="243780"/>
                  <a:pt x="103584" y="247724"/>
                  <a:pt x="105221" y="254198"/>
                </a:cubicBezTo>
                <a:lnTo>
                  <a:pt x="130969" y="357262"/>
                </a:lnTo>
                <a:lnTo>
                  <a:pt x="131415" y="357262"/>
                </a:lnTo>
                <a:lnTo>
                  <a:pt x="154484" y="271611"/>
                </a:lnTo>
                <a:lnTo>
                  <a:pt x="134094" y="247799"/>
                </a:lnTo>
                <a:cubicBezTo>
                  <a:pt x="132085" y="245418"/>
                  <a:pt x="130969" y="242441"/>
                  <a:pt x="130969" y="239316"/>
                </a:cubicBezTo>
                <a:cubicBezTo>
                  <a:pt x="130969" y="232097"/>
                  <a:pt x="136773" y="226293"/>
                  <a:pt x="143991" y="226293"/>
                </a:cubicBezTo>
                <a:close/>
              </a:path>
            </a:pathLst>
          </a:custGeom>
          <a:solidFill>
            <a:srgbClr val="FFFFFF"/>
          </a:solidFill>
          <a:ln/>
        </p:spPr>
      </p:sp>
      <p:sp>
        <p:nvSpPr>
          <p:cNvPr id="6" name="Text 3"/>
          <p:cNvSpPr/>
          <p:nvPr/>
        </p:nvSpPr>
        <p:spPr>
          <a:xfrm>
            <a:off x="2078699" y="3048000"/>
            <a:ext cx="19431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333333"/>
                </a:solidFill>
                <a:ea typeface="MiSans" pitchFamily="34" charset="-122"/>
                <a:cs typeface="MiSans" pitchFamily="34" charset="-120"/>
              </a:rPr>
              <a:t>Nhân Viên Kho</a:t>
            </a:r>
            <a:endParaRPr lang="en-US" sz="1600" dirty="0"/>
          </a:p>
        </p:txBody>
      </p:sp>
      <p:sp>
        <p:nvSpPr>
          <p:cNvPr id="7" name="Text 4"/>
          <p:cNvSpPr/>
          <p:nvPr/>
        </p:nvSpPr>
        <p:spPr>
          <a:xfrm>
            <a:off x="4278048" y="2349500"/>
            <a:ext cx="800100" cy="508000"/>
          </a:xfrm>
          <a:prstGeom prst="rect">
            <a:avLst/>
          </a:prstGeom>
          <a:noFill/>
          <a:ln/>
        </p:spPr>
        <p:txBody>
          <a:bodyPr wrap="square" lIns="0" tIns="0" rIns="0" bIns="0" rtlCol="0" anchor="ctr"/>
          <a:lstStyle/>
          <a:p>
            <a:pPr marL="0" indent="0">
              <a:lnSpc>
                <a:spcPct val="90000"/>
              </a:lnSpc>
              <a:buNone/>
            </a:pPr>
            <a:r>
              <a:rPr lang="en-US" sz="3600" dirty="0">
                <a:solidFill>
                  <a:srgbClr val="FFC107"/>
                </a:solidFill>
                <a:ea typeface="Noto Sans SC" pitchFamily="34" charset="-122"/>
                <a:cs typeface="Noto Sans SC" pitchFamily="34" charset="-120"/>
              </a:rPr>
              <a:t>+</a:t>
            </a:r>
            <a:endParaRPr lang="en-US" sz="1600" dirty="0"/>
          </a:p>
        </p:txBody>
      </p:sp>
      <p:sp>
        <p:nvSpPr>
          <p:cNvPr id="11" name="Text 8"/>
          <p:cNvSpPr/>
          <p:nvPr/>
        </p:nvSpPr>
        <p:spPr>
          <a:xfrm>
            <a:off x="6384131" y="2489200"/>
            <a:ext cx="800100" cy="508000"/>
          </a:xfrm>
          <a:prstGeom prst="rect">
            <a:avLst/>
          </a:prstGeom>
          <a:noFill/>
          <a:ln/>
        </p:spPr>
        <p:txBody>
          <a:bodyPr wrap="square" lIns="0" tIns="0" rIns="0" bIns="0" rtlCol="0" anchor="ctr"/>
          <a:lstStyle/>
          <a:p>
            <a:pPr marL="0" indent="0">
              <a:lnSpc>
                <a:spcPct val="90000"/>
              </a:lnSpc>
              <a:buNone/>
            </a:pPr>
            <a:endParaRPr lang="en-US" sz="1600" dirty="0"/>
          </a:p>
        </p:txBody>
      </p:sp>
      <p:sp>
        <p:nvSpPr>
          <p:cNvPr id="12" name="Shape 9"/>
          <p:cNvSpPr/>
          <p:nvPr/>
        </p:nvSpPr>
        <p:spPr>
          <a:xfrm>
            <a:off x="5617237" y="215265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3F51B5"/>
          </a:solidFill>
          <a:ln/>
        </p:spPr>
      </p:sp>
      <p:sp>
        <p:nvSpPr>
          <p:cNvPr id="13" name="Shape 10"/>
          <p:cNvSpPr/>
          <p:nvPr/>
        </p:nvSpPr>
        <p:spPr>
          <a:xfrm>
            <a:off x="5788687" y="2368550"/>
            <a:ext cx="476250" cy="381000"/>
          </a:xfrm>
          <a:custGeom>
            <a:avLst/>
            <a:gdLst/>
            <a:ahLst/>
            <a:cxnLst/>
            <a:rect l="l" t="t" r="r" b="b"/>
            <a:pathLst>
              <a:path w="476250" h="381000">
                <a:moveTo>
                  <a:pt x="190872" y="5953"/>
                </a:moveTo>
                <a:cubicBezTo>
                  <a:pt x="240156" y="5953"/>
                  <a:pt x="280169" y="45966"/>
                  <a:pt x="280169" y="95250"/>
                </a:cubicBezTo>
                <a:cubicBezTo>
                  <a:pt x="280169" y="144534"/>
                  <a:pt x="240156" y="184547"/>
                  <a:pt x="190872" y="184547"/>
                </a:cubicBezTo>
                <a:cubicBezTo>
                  <a:pt x="141588" y="184547"/>
                  <a:pt x="101575" y="144534"/>
                  <a:pt x="101575" y="95250"/>
                </a:cubicBezTo>
                <a:cubicBezTo>
                  <a:pt x="101575" y="45966"/>
                  <a:pt x="141588" y="5953"/>
                  <a:pt x="190872" y="5953"/>
                </a:cubicBezTo>
                <a:close/>
                <a:moveTo>
                  <a:pt x="168697" y="226219"/>
                </a:moveTo>
                <a:lnTo>
                  <a:pt x="212899" y="226219"/>
                </a:lnTo>
                <a:lnTo>
                  <a:pt x="214015" y="226219"/>
                </a:lnTo>
                <a:cubicBezTo>
                  <a:pt x="204415" y="246162"/>
                  <a:pt x="208211" y="269528"/>
                  <a:pt x="222572" y="285378"/>
                </a:cubicBezTo>
                <a:cubicBezTo>
                  <a:pt x="207541" y="301972"/>
                  <a:pt x="204118" y="326901"/>
                  <a:pt x="215578" y="347439"/>
                </a:cubicBezTo>
                <a:lnTo>
                  <a:pt x="232321" y="377503"/>
                </a:lnTo>
                <a:cubicBezTo>
                  <a:pt x="232990" y="378693"/>
                  <a:pt x="233735" y="379884"/>
                  <a:pt x="234479" y="381000"/>
                </a:cubicBezTo>
                <a:lnTo>
                  <a:pt x="58117" y="381000"/>
                </a:lnTo>
                <a:cubicBezTo>
                  <a:pt x="45913" y="381000"/>
                  <a:pt x="36016" y="371103"/>
                  <a:pt x="36016" y="358899"/>
                </a:cubicBezTo>
                <a:cubicBezTo>
                  <a:pt x="36016" y="285601"/>
                  <a:pt x="95399" y="226219"/>
                  <a:pt x="168697" y="226219"/>
                </a:cubicBezTo>
                <a:close/>
                <a:moveTo>
                  <a:pt x="321915" y="184249"/>
                </a:moveTo>
                <a:cubicBezTo>
                  <a:pt x="321915" y="174352"/>
                  <a:pt x="329878" y="166390"/>
                  <a:pt x="339775" y="166390"/>
                </a:cubicBezTo>
                <a:lnTo>
                  <a:pt x="375493" y="166390"/>
                </a:lnTo>
                <a:cubicBezTo>
                  <a:pt x="385390" y="166390"/>
                  <a:pt x="393353" y="174352"/>
                  <a:pt x="393353" y="184249"/>
                </a:cubicBezTo>
                <a:lnTo>
                  <a:pt x="393353" y="188788"/>
                </a:lnTo>
                <a:cubicBezTo>
                  <a:pt x="393353" y="202853"/>
                  <a:pt x="411287" y="213196"/>
                  <a:pt x="423490" y="206201"/>
                </a:cubicBezTo>
                <a:lnTo>
                  <a:pt x="427211" y="204043"/>
                </a:lnTo>
                <a:cubicBezTo>
                  <a:pt x="435843" y="199058"/>
                  <a:pt x="446931" y="202109"/>
                  <a:pt x="451768" y="210815"/>
                </a:cubicBezTo>
                <a:lnTo>
                  <a:pt x="468437" y="240729"/>
                </a:lnTo>
                <a:cubicBezTo>
                  <a:pt x="473050" y="249064"/>
                  <a:pt x="470371" y="259482"/>
                  <a:pt x="462335" y="264542"/>
                </a:cubicBezTo>
                <a:lnTo>
                  <a:pt x="458837" y="266700"/>
                </a:lnTo>
                <a:cubicBezTo>
                  <a:pt x="446782" y="274216"/>
                  <a:pt x="446782" y="296391"/>
                  <a:pt x="458837" y="303981"/>
                </a:cubicBezTo>
                <a:lnTo>
                  <a:pt x="462260" y="306139"/>
                </a:lnTo>
                <a:cubicBezTo>
                  <a:pt x="470297" y="311200"/>
                  <a:pt x="473050" y="321618"/>
                  <a:pt x="468437" y="329952"/>
                </a:cubicBezTo>
                <a:lnTo>
                  <a:pt x="451693" y="360015"/>
                </a:lnTo>
                <a:cubicBezTo>
                  <a:pt x="446856" y="368722"/>
                  <a:pt x="435769" y="371847"/>
                  <a:pt x="427137" y="366787"/>
                </a:cubicBezTo>
                <a:lnTo>
                  <a:pt x="423490" y="364629"/>
                </a:lnTo>
                <a:cubicBezTo>
                  <a:pt x="411287" y="357560"/>
                  <a:pt x="393353" y="367978"/>
                  <a:pt x="393353" y="382042"/>
                </a:cubicBezTo>
                <a:lnTo>
                  <a:pt x="393353" y="386581"/>
                </a:lnTo>
                <a:cubicBezTo>
                  <a:pt x="393353" y="396478"/>
                  <a:pt x="385390" y="404440"/>
                  <a:pt x="375493" y="404440"/>
                </a:cubicBezTo>
                <a:lnTo>
                  <a:pt x="339775" y="404440"/>
                </a:lnTo>
                <a:cubicBezTo>
                  <a:pt x="329878" y="404440"/>
                  <a:pt x="321915" y="396478"/>
                  <a:pt x="321915" y="386581"/>
                </a:cubicBezTo>
                <a:lnTo>
                  <a:pt x="321915" y="382191"/>
                </a:lnTo>
                <a:cubicBezTo>
                  <a:pt x="321915" y="368052"/>
                  <a:pt x="303907" y="357634"/>
                  <a:pt x="291629" y="364703"/>
                </a:cubicBezTo>
                <a:lnTo>
                  <a:pt x="288057" y="366787"/>
                </a:lnTo>
                <a:cubicBezTo>
                  <a:pt x="279425" y="371773"/>
                  <a:pt x="268412" y="368722"/>
                  <a:pt x="263500" y="360015"/>
                </a:cubicBezTo>
                <a:lnTo>
                  <a:pt x="246683" y="329952"/>
                </a:lnTo>
                <a:cubicBezTo>
                  <a:pt x="242069" y="321618"/>
                  <a:pt x="244748" y="311125"/>
                  <a:pt x="252859" y="306065"/>
                </a:cubicBezTo>
                <a:lnTo>
                  <a:pt x="256133" y="304056"/>
                </a:lnTo>
                <a:cubicBezTo>
                  <a:pt x="268263" y="296540"/>
                  <a:pt x="268263" y="274216"/>
                  <a:pt x="256133" y="266700"/>
                </a:cubicBezTo>
                <a:lnTo>
                  <a:pt x="252785" y="264616"/>
                </a:lnTo>
                <a:cubicBezTo>
                  <a:pt x="244673" y="259556"/>
                  <a:pt x="241995" y="249064"/>
                  <a:pt x="246608" y="240729"/>
                </a:cubicBezTo>
                <a:lnTo>
                  <a:pt x="263351" y="210741"/>
                </a:lnTo>
                <a:cubicBezTo>
                  <a:pt x="268188" y="202034"/>
                  <a:pt x="279276" y="198983"/>
                  <a:pt x="287834" y="203969"/>
                </a:cubicBezTo>
                <a:lnTo>
                  <a:pt x="291405" y="206053"/>
                </a:lnTo>
                <a:cubicBezTo>
                  <a:pt x="303684" y="213122"/>
                  <a:pt x="321692" y="202704"/>
                  <a:pt x="321692" y="188565"/>
                </a:cubicBezTo>
                <a:lnTo>
                  <a:pt x="321692" y="184175"/>
                </a:lnTo>
                <a:close/>
                <a:moveTo>
                  <a:pt x="396255" y="285601"/>
                </a:moveTo>
                <a:cubicBezTo>
                  <a:pt x="396255" y="264245"/>
                  <a:pt x="378916" y="246906"/>
                  <a:pt x="357560" y="246906"/>
                </a:cubicBezTo>
                <a:cubicBezTo>
                  <a:pt x="336203" y="246906"/>
                  <a:pt x="318864" y="264245"/>
                  <a:pt x="318864" y="285601"/>
                </a:cubicBezTo>
                <a:cubicBezTo>
                  <a:pt x="318864" y="306958"/>
                  <a:pt x="336203" y="324296"/>
                  <a:pt x="357560" y="324296"/>
                </a:cubicBezTo>
                <a:cubicBezTo>
                  <a:pt x="378916" y="324296"/>
                  <a:pt x="396255" y="306958"/>
                  <a:pt x="396255" y="285601"/>
                </a:cubicBezTo>
                <a:close/>
              </a:path>
            </a:pathLst>
          </a:custGeom>
          <a:solidFill>
            <a:srgbClr val="FFFFFF"/>
          </a:solidFill>
          <a:ln/>
        </p:spPr>
      </p:sp>
      <p:sp>
        <p:nvSpPr>
          <p:cNvPr id="14" name="Text 11"/>
          <p:cNvSpPr/>
          <p:nvPr/>
        </p:nvSpPr>
        <p:spPr>
          <a:xfrm>
            <a:off x="5283200" y="3067050"/>
            <a:ext cx="13208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333333"/>
                </a:solidFill>
                <a:ea typeface="MiSans" pitchFamily="34" charset="-122"/>
                <a:cs typeface="MiSans" pitchFamily="34" charset="-120"/>
              </a:rPr>
              <a:t>Quản Lý</a:t>
            </a:r>
            <a:endParaRPr lang="en-US" sz="1600" dirty="0"/>
          </a:p>
        </p:txBody>
      </p:sp>
      <p:sp>
        <p:nvSpPr>
          <p:cNvPr id="15" name="Text 12"/>
          <p:cNvSpPr/>
          <p:nvPr/>
        </p:nvSpPr>
        <p:spPr>
          <a:xfrm>
            <a:off x="7703741" y="2320925"/>
            <a:ext cx="800100" cy="508000"/>
          </a:xfrm>
          <a:prstGeom prst="rect">
            <a:avLst/>
          </a:prstGeom>
          <a:noFill/>
          <a:ln/>
        </p:spPr>
        <p:txBody>
          <a:bodyPr wrap="square" lIns="0" tIns="0" rIns="0" bIns="0" rtlCol="0" anchor="ctr"/>
          <a:lstStyle/>
          <a:p>
            <a:pPr marL="0" indent="0">
              <a:lnSpc>
                <a:spcPct val="90000"/>
              </a:lnSpc>
              <a:buNone/>
            </a:pPr>
            <a:r>
              <a:rPr lang="en-US" sz="3600" dirty="0">
                <a:solidFill>
                  <a:srgbClr val="FFC107"/>
                </a:solidFill>
                <a:ea typeface="Noto Sans SC" pitchFamily="34" charset="-122"/>
                <a:cs typeface="Noto Sans SC" pitchFamily="34" charset="-120"/>
              </a:rPr>
              <a:t>+</a:t>
            </a:r>
            <a:endParaRPr lang="en-US" sz="1600" dirty="0"/>
          </a:p>
        </p:txBody>
      </p:sp>
      <p:sp>
        <p:nvSpPr>
          <p:cNvPr id="16" name="Shape 13"/>
          <p:cNvSpPr/>
          <p:nvPr/>
        </p:nvSpPr>
        <p:spPr>
          <a:xfrm>
            <a:off x="8876109" y="213360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FF8F00"/>
          </a:solidFill>
          <a:ln/>
        </p:spPr>
      </p:sp>
      <p:sp>
        <p:nvSpPr>
          <p:cNvPr id="17" name="Shape 14"/>
          <p:cNvSpPr/>
          <p:nvPr/>
        </p:nvSpPr>
        <p:spPr>
          <a:xfrm>
            <a:off x="9047559" y="2349500"/>
            <a:ext cx="476250" cy="381000"/>
          </a:xfrm>
          <a:custGeom>
            <a:avLst/>
            <a:gdLst/>
            <a:ahLst/>
            <a:cxnLst/>
            <a:rect l="l" t="t" r="r" b="b"/>
            <a:pathLst>
              <a:path w="476250" h="381000">
                <a:moveTo>
                  <a:pt x="238125" y="11906"/>
                </a:moveTo>
                <a:cubicBezTo>
                  <a:pt x="280838" y="11906"/>
                  <a:pt x="315516" y="46584"/>
                  <a:pt x="315516" y="89297"/>
                </a:cubicBezTo>
                <a:cubicBezTo>
                  <a:pt x="315516" y="132010"/>
                  <a:pt x="280838" y="166688"/>
                  <a:pt x="238125" y="166688"/>
                </a:cubicBezTo>
                <a:cubicBezTo>
                  <a:pt x="195412" y="166688"/>
                  <a:pt x="160734" y="132010"/>
                  <a:pt x="160734" y="89297"/>
                </a:cubicBezTo>
                <a:cubicBezTo>
                  <a:pt x="160734" y="46584"/>
                  <a:pt x="195412" y="11906"/>
                  <a:pt x="238125" y="11906"/>
                </a:cubicBezTo>
                <a:close/>
                <a:moveTo>
                  <a:pt x="71438" y="65484"/>
                </a:moveTo>
                <a:cubicBezTo>
                  <a:pt x="101008" y="65484"/>
                  <a:pt x="125016" y="89492"/>
                  <a:pt x="125016" y="119063"/>
                </a:cubicBezTo>
                <a:cubicBezTo>
                  <a:pt x="125016" y="148633"/>
                  <a:pt x="101008" y="172641"/>
                  <a:pt x="71438" y="172641"/>
                </a:cubicBezTo>
                <a:cubicBezTo>
                  <a:pt x="41867" y="172641"/>
                  <a:pt x="17859" y="148633"/>
                  <a:pt x="17859" y="119063"/>
                </a:cubicBezTo>
                <a:cubicBezTo>
                  <a:pt x="17859" y="89492"/>
                  <a:pt x="41867" y="65484"/>
                  <a:pt x="71437" y="65484"/>
                </a:cubicBezTo>
                <a:close/>
                <a:moveTo>
                  <a:pt x="0" y="309563"/>
                </a:moveTo>
                <a:cubicBezTo>
                  <a:pt x="0" y="256952"/>
                  <a:pt x="42639" y="214313"/>
                  <a:pt x="95250" y="214313"/>
                </a:cubicBezTo>
                <a:cubicBezTo>
                  <a:pt x="104775" y="214313"/>
                  <a:pt x="114002" y="215726"/>
                  <a:pt x="122709" y="218331"/>
                </a:cubicBezTo>
                <a:cubicBezTo>
                  <a:pt x="98227" y="245715"/>
                  <a:pt x="83344" y="281880"/>
                  <a:pt x="83344" y="321469"/>
                </a:cubicBezTo>
                <a:lnTo>
                  <a:pt x="83344" y="333375"/>
                </a:lnTo>
                <a:cubicBezTo>
                  <a:pt x="83344" y="341858"/>
                  <a:pt x="85130" y="349895"/>
                  <a:pt x="88329" y="357188"/>
                </a:cubicBezTo>
                <a:lnTo>
                  <a:pt x="23812" y="357188"/>
                </a:lnTo>
                <a:cubicBezTo>
                  <a:pt x="10641" y="357188"/>
                  <a:pt x="0" y="346546"/>
                  <a:pt x="0" y="333375"/>
                </a:cubicBezTo>
                <a:lnTo>
                  <a:pt x="0" y="309563"/>
                </a:lnTo>
                <a:close/>
                <a:moveTo>
                  <a:pt x="387921" y="357188"/>
                </a:moveTo>
                <a:cubicBezTo>
                  <a:pt x="391120" y="349895"/>
                  <a:pt x="392906" y="341858"/>
                  <a:pt x="392906" y="333375"/>
                </a:cubicBezTo>
                <a:lnTo>
                  <a:pt x="392906" y="321469"/>
                </a:lnTo>
                <a:cubicBezTo>
                  <a:pt x="392906" y="281880"/>
                  <a:pt x="378023" y="245715"/>
                  <a:pt x="353541" y="218331"/>
                </a:cubicBezTo>
                <a:cubicBezTo>
                  <a:pt x="362248" y="215726"/>
                  <a:pt x="371475" y="214313"/>
                  <a:pt x="381000" y="214313"/>
                </a:cubicBezTo>
                <a:cubicBezTo>
                  <a:pt x="433611" y="214313"/>
                  <a:pt x="476250" y="256952"/>
                  <a:pt x="476250" y="309563"/>
                </a:cubicBezTo>
                <a:lnTo>
                  <a:pt x="476250" y="333375"/>
                </a:lnTo>
                <a:cubicBezTo>
                  <a:pt x="476250" y="346546"/>
                  <a:pt x="465609" y="357188"/>
                  <a:pt x="452438" y="357188"/>
                </a:cubicBezTo>
                <a:lnTo>
                  <a:pt x="387921" y="357188"/>
                </a:lnTo>
                <a:close/>
                <a:moveTo>
                  <a:pt x="351234" y="119063"/>
                </a:moveTo>
                <a:cubicBezTo>
                  <a:pt x="351234" y="89492"/>
                  <a:pt x="375242" y="65484"/>
                  <a:pt x="404813" y="65484"/>
                </a:cubicBezTo>
                <a:cubicBezTo>
                  <a:pt x="434383" y="65484"/>
                  <a:pt x="458391" y="89492"/>
                  <a:pt x="458391" y="119062"/>
                </a:cubicBezTo>
                <a:cubicBezTo>
                  <a:pt x="458391" y="148633"/>
                  <a:pt x="434383" y="172641"/>
                  <a:pt x="404813" y="172641"/>
                </a:cubicBezTo>
                <a:cubicBezTo>
                  <a:pt x="375242" y="172641"/>
                  <a:pt x="351234" y="148633"/>
                  <a:pt x="351234" y="119063"/>
                </a:cubicBezTo>
                <a:close/>
                <a:moveTo>
                  <a:pt x="119063" y="321469"/>
                </a:moveTo>
                <a:cubicBezTo>
                  <a:pt x="119063" y="255687"/>
                  <a:pt x="172343" y="202406"/>
                  <a:pt x="238125" y="202406"/>
                </a:cubicBezTo>
                <a:cubicBezTo>
                  <a:pt x="303907" y="202406"/>
                  <a:pt x="357188" y="255687"/>
                  <a:pt x="357188" y="321469"/>
                </a:cubicBezTo>
                <a:lnTo>
                  <a:pt x="357188" y="333375"/>
                </a:lnTo>
                <a:cubicBezTo>
                  <a:pt x="357188" y="346546"/>
                  <a:pt x="346546" y="357188"/>
                  <a:pt x="333375" y="357188"/>
                </a:cubicBezTo>
                <a:lnTo>
                  <a:pt x="142875" y="357188"/>
                </a:lnTo>
                <a:cubicBezTo>
                  <a:pt x="129704" y="357188"/>
                  <a:pt x="119063" y="346546"/>
                  <a:pt x="119063" y="333375"/>
                </a:cubicBezTo>
                <a:lnTo>
                  <a:pt x="119063" y="321469"/>
                </a:lnTo>
                <a:close/>
              </a:path>
            </a:pathLst>
          </a:custGeom>
          <a:solidFill>
            <a:srgbClr val="FFFFFF"/>
          </a:solidFill>
          <a:ln/>
        </p:spPr>
      </p:sp>
      <p:sp>
        <p:nvSpPr>
          <p:cNvPr id="18" name="Text 15"/>
          <p:cNvSpPr/>
          <p:nvPr/>
        </p:nvSpPr>
        <p:spPr>
          <a:xfrm>
            <a:off x="8451850" y="3048000"/>
            <a:ext cx="1663700" cy="304800"/>
          </a:xfrm>
          <a:prstGeom prst="rect">
            <a:avLst/>
          </a:prstGeom>
          <a:noFill/>
          <a:ln/>
        </p:spPr>
        <p:txBody>
          <a:bodyPr wrap="square" lIns="0" tIns="0" rIns="0" bIns="0" rtlCol="0" anchor="ctr"/>
          <a:lstStyle/>
          <a:p>
            <a:pPr marL="0" indent="0" algn="ctr">
              <a:lnSpc>
                <a:spcPct val="130000"/>
              </a:lnSpc>
              <a:buNone/>
            </a:pPr>
            <a:r>
              <a:rPr lang="en-US" sz="1600" dirty="0">
                <a:solidFill>
                  <a:srgbClr val="333333"/>
                </a:solidFill>
                <a:ea typeface="MiSans" pitchFamily="34" charset="-122"/>
                <a:cs typeface="MiSans" pitchFamily="34" charset="-120"/>
              </a:rPr>
              <a:t>Khách Hàng</a:t>
            </a:r>
            <a:endParaRPr lang="en-US" sz="1600" dirty="0"/>
          </a:p>
        </p:txBody>
      </p:sp>
      <p:sp>
        <p:nvSpPr>
          <p:cNvPr id="19" name="Shape 16"/>
          <p:cNvSpPr/>
          <p:nvPr/>
        </p:nvSpPr>
        <p:spPr>
          <a:xfrm>
            <a:off x="254000" y="3860800"/>
            <a:ext cx="5689600" cy="1879600"/>
          </a:xfrm>
          <a:custGeom>
            <a:avLst/>
            <a:gdLst/>
            <a:ahLst/>
            <a:cxnLst/>
            <a:rect l="l" t="t" r="r" b="b"/>
            <a:pathLst>
              <a:path w="5689600" h="1879600">
                <a:moveTo>
                  <a:pt x="152398" y="0"/>
                </a:moveTo>
                <a:lnTo>
                  <a:pt x="5537202" y="0"/>
                </a:lnTo>
                <a:cubicBezTo>
                  <a:pt x="5621369" y="0"/>
                  <a:pt x="5689600" y="68231"/>
                  <a:pt x="5689600" y="152398"/>
                </a:cubicBezTo>
                <a:lnTo>
                  <a:pt x="5689600" y="1727202"/>
                </a:lnTo>
                <a:cubicBezTo>
                  <a:pt x="5689600" y="1811369"/>
                  <a:pt x="5621369" y="1879600"/>
                  <a:pt x="5537202" y="1879600"/>
                </a:cubicBezTo>
                <a:lnTo>
                  <a:pt x="152398" y="1879600"/>
                </a:lnTo>
                <a:cubicBezTo>
                  <a:pt x="68231" y="1879600"/>
                  <a:pt x="0" y="1811369"/>
                  <a:pt x="0" y="1727202"/>
                </a:cubicBezTo>
                <a:lnTo>
                  <a:pt x="0" y="152398"/>
                </a:lnTo>
                <a:cubicBezTo>
                  <a:pt x="0" y="68287"/>
                  <a:pt x="68287" y="0"/>
                  <a:pt x="152398" y="0"/>
                </a:cubicBezTo>
                <a:close/>
              </a:path>
            </a:pathLst>
          </a:custGeom>
          <a:solidFill>
            <a:srgbClr val="FFC107">
              <a:alpha val="20000"/>
            </a:srgbClr>
          </a:solidFill>
          <a:ln/>
        </p:spPr>
      </p:sp>
      <p:sp>
        <p:nvSpPr>
          <p:cNvPr id="20" name="Text 17"/>
          <p:cNvSpPr/>
          <p:nvPr/>
        </p:nvSpPr>
        <p:spPr>
          <a:xfrm>
            <a:off x="457200" y="4064000"/>
            <a:ext cx="5791200" cy="355600"/>
          </a:xfrm>
          <a:prstGeom prst="rect">
            <a:avLst/>
          </a:prstGeom>
          <a:noFill/>
          <a:ln/>
        </p:spPr>
        <p:txBody>
          <a:bodyPr wrap="square" lIns="0" tIns="0" rIns="0" bIns="0" rtlCol="0" anchor="ctr"/>
          <a:lstStyle/>
          <a:p>
            <a:pPr marL="0" indent="0">
              <a:lnSpc>
                <a:spcPct val="120000"/>
              </a:lnSpc>
              <a:buNone/>
            </a:pPr>
            <a:r>
              <a:rPr lang="en-US" sz="2000" dirty="0">
                <a:solidFill>
                  <a:srgbClr val="FF8F00"/>
                </a:solidFill>
                <a:ea typeface="Noto Sans SC" pitchFamily="34" charset="-122"/>
                <a:cs typeface="Noto Sans SC" pitchFamily="34" charset="-120"/>
              </a:rPr>
              <a:t>Tầm nhìn chiến lược</a:t>
            </a:r>
            <a:endParaRPr lang="en-US" sz="1600" dirty="0"/>
          </a:p>
        </p:txBody>
      </p:sp>
      <p:sp>
        <p:nvSpPr>
          <p:cNvPr id="21" name="Text 18"/>
          <p:cNvSpPr/>
          <p:nvPr/>
        </p:nvSpPr>
        <p:spPr>
          <a:xfrm>
            <a:off x="457200" y="4521200"/>
            <a:ext cx="52832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Tạo nền tảng quản lý container </a:t>
            </a:r>
            <a:r>
              <a:rPr lang="en-US" sz="1600" dirty="0">
                <a:solidFill>
                  <a:srgbClr val="FFFFFF"/>
                </a:solidFill>
                <a:highlight>
                  <a:srgbClr val="FFC107">
                    <a:alpha val="100000"/>
                  </a:srgbClr>
                </a:highlight>
                <a:ea typeface="MiSans" pitchFamily="34" charset="-122"/>
                <a:cs typeface="MiSans" pitchFamily="34" charset="-120"/>
              </a:rPr>
              <a:t> thời gian thực </a:t>
            </a:r>
            <a:r>
              <a:rPr lang="en-US" sz="1600" dirty="0">
                <a:solidFill>
                  <a:srgbClr val="333333"/>
                </a:solidFill>
                <a:ea typeface="MiSans" pitchFamily="34" charset="-122"/>
                <a:cs typeface="MiSans" pitchFamily="34" charset="-120"/>
              </a:rPr>
              <a:t>, minh bạch và hiệu quả, nâng tầm dịch vụ logistics.</a:t>
            </a:r>
            <a:endParaRPr lang="en-US" sz="1600" dirty="0"/>
          </a:p>
        </p:txBody>
      </p:sp>
      <p:sp>
        <p:nvSpPr>
          <p:cNvPr id="22" name="Shape 19"/>
          <p:cNvSpPr/>
          <p:nvPr/>
        </p:nvSpPr>
        <p:spPr>
          <a:xfrm>
            <a:off x="6248400" y="3860800"/>
            <a:ext cx="5689600" cy="1879600"/>
          </a:xfrm>
          <a:custGeom>
            <a:avLst/>
            <a:gdLst/>
            <a:ahLst/>
            <a:cxnLst/>
            <a:rect l="l" t="t" r="r" b="b"/>
            <a:pathLst>
              <a:path w="5689600" h="1879600">
                <a:moveTo>
                  <a:pt x="152398" y="0"/>
                </a:moveTo>
                <a:lnTo>
                  <a:pt x="5537202" y="0"/>
                </a:lnTo>
                <a:cubicBezTo>
                  <a:pt x="5621369" y="0"/>
                  <a:pt x="5689600" y="68231"/>
                  <a:pt x="5689600" y="152398"/>
                </a:cubicBezTo>
                <a:lnTo>
                  <a:pt x="5689600" y="1727202"/>
                </a:lnTo>
                <a:cubicBezTo>
                  <a:pt x="5689600" y="1811369"/>
                  <a:pt x="5621369" y="1879600"/>
                  <a:pt x="5537202" y="1879600"/>
                </a:cubicBezTo>
                <a:lnTo>
                  <a:pt x="152398" y="1879600"/>
                </a:lnTo>
                <a:cubicBezTo>
                  <a:pt x="68231" y="1879600"/>
                  <a:pt x="0" y="1811369"/>
                  <a:pt x="0" y="1727202"/>
                </a:cubicBezTo>
                <a:lnTo>
                  <a:pt x="0" y="152398"/>
                </a:lnTo>
                <a:cubicBezTo>
                  <a:pt x="0" y="68287"/>
                  <a:pt x="68287" y="0"/>
                  <a:pt x="152398" y="0"/>
                </a:cubicBezTo>
                <a:close/>
              </a:path>
            </a:pathLst>
          </a:custGeom>
          <a:solidFill>
            <a:srgbClr val="4CAF50">
              <a:alpha val="20000"/>
            </a:srgbClr>
          </a:solidFill>
          <a:ln/>
        </p:spPr>
      </p:sp>
      <p:sp>
        <p:nvSpPr>
          <p:cNvPr id="23" name="Text 20"/>
          <p:cNvSpPr/>
          <p:nvPr/>
        </p:nvSpPr>
        <p:spPr>
          <a:xfrm>
            <a:off x="6451600" y="4064000"/>
            <a:ext cx="5791200" cy="355600"/>
          </a:xfrm>
          <a:prstGeom prst="rect">
            <a:avLst/>
          </a:prstGeom>
          <a:noFill/>
          <a:ln/>
        </p:spPr>
        <p:txBody>
          <a:bodyPr wrap="square" lIns="0" tIns="0" rIns="0" bIns="0" rtlCol="0" anchor="ctr"/>
          <a:lstStyle/>
          <a:p>
            <a:pPr marL="0" indent="0">
              <a:lnSpc>
                <a:spcPct val="120000"/>
              </a:lnSpc>
              <a:buNone/>
            </a:pPr>
            <a:r>
              <a:rPr lang="en-US" sz="2000" dirty="0">
                <a:solidFill>
                  <a:srgbClr val="4CAF50"/>
                </a:solidFill>
                <a:ea typeface="Noto Sans SC" pitchFamily="34" charset="-122"/>
                <a:cs typeface="Noto Sans SC" pitchFamily="34" charset="-120"/>
              </a:rPr>
              <a:t>Mục tiêu cụ thể</a:t>
            </a:r>
            <a:endParaRPr lang="en-US" sz="1600" dirty="0"/>
          </a:p>
        </p:txBody>
      </p:sp>
      <p:sp>
        <p:nvSpPr>
          <p:cNvPr id="24" name="Text 21"/>
          <p:cNvSpPr/>
          <p:nvPr/>
        </p:nvSpPr>
        <p:spPr>
          <a:xfrm>
            <a:off x="6451600" y="4521200"/>
            <a:ext cx="5283200" cy="1016000"/>
          </a:xfrm>
          <a:prstGeom prst="rect">
            <a:avLst/>
          </a:prstGeom>
          <a:noFill/>
          <a:ln/>
        </p:spPr>
        <p:txBody>
          <a:bodyPr wrap="square" lIns="0" tIns="0" rIns="0" bIns="0" rtlCol="0" anchor="ctr"/>
          <a:lstStyle/>
          <a:p>
            <a:pPr marL="254000" indent="-254000">
              <a:lnSpc>
                <a:spcPct val="130000"/>
              </a:lnSpc>
              <a:spcBef>
                <a:spcPts val="10"/>
              </a:spcBef>
              <a:buSzPct val="100000"/>
              <a:buChar char="•"/>
            </a:pPr>
            <a:r>
              <a:rPr lang="en-US" sz="1600" dirty="0">
                <a:solidFill>
                  <a:srgbClr val="333333"/>
                </a:solidFill>
                <a:ea typeface="MiSans" pitchFamily="34" charset="-122"/>
                <a:cs typeface="MiSans" pitchFamily="34" charset="-120"/>
              </a:rPr>
              <a:t>Giảm 30% thời gian xử lý.</a:t>
            </a:r>
            <a:endParaRPr lang="en-US" sz="1600" dirty="0"/>
          </a:p>
          <a:p>
            <a:pPr marL="254000" indent="-254000">
              <a:lnSpc>
                <a:spcPct val="130000"/>
              </a:lnSpc>
              <a:spcBef>
                <a:spcPts val="10"/>
              </a:spcBef>
              <a:buSzPct val="100000"/>
              <a:buChar char="•"/>
            </a:pPr>
            <a:r>
              <a:rPr lang="en-US" sz="1600" dirty="0" err="1">
                <a:solidFill>
                  <a:srgbClr val="333333"/>
                </a:solidFill>
                <a:ea typeface="MiSans" pitchFamily="34" charset="-122"/>
                <a:cs typeface="MiSans" pitchFamily="34" charset="-120"/>
              </a:rPr>
              <a:t>Tăng</a:t>
            </a:r>
            <a:r>
              <a:rPr lang="en-US" sz="1600" dirty="0">
                <a:solidFill>
                  <a:srgbClr val="333333"/>
                </a:solidFill>
                <a:ea typeface="MiSans" pitchFamily="34" charset="-122"/>
                <a:cs typeface="MiSans" pitchFamily="34" charset="-120"/>
              </a:rPr>
              <a:t> </a:t>
            </a:r>
            <a:r>
              <a:rPr lang="en-US" sz="1600" dirty="0" smtClean="0">
                <a:solidFill>
                  <a:srgbClr val="333333"/>
                </a:solidFill>
                <a:ea typeface="MiSans" pitchFamily="34" charset="-122"/>
                <a:cs typeface="MiSans" pitchFamily="34" charset="-120"/>
              </a:rPr>
              <a:t>50</a:t>
            </a:r>
            <a:r>
              <a:rPr lang="en-US" sz="1600" dirty="0" smtClean="0">
                <a:solidFill>
                  <a:srgbClr val="333333"/>
                </a:solidFill>
                <a:ea typeface="MiSans" pitchFamily="34" charset="-122"/>
                <a:cs typeface="MiSans" pitchFamily="34" charset="-120"/>
              </a:rPr>
              <a:t>% </a:t>
            </a:r>
            <a:r>
              <a:rPr lang="en-US" sz="1600" dirty="0">
                <a:solidFill>
                  <a:srgbClr val="333333"/>
                </a:solidFill>
                <a:ea typeface="MiSans" pitchFamily="34" charset="-122"/>
                <a:cs typeface="MiSans" pitchFamily="34" charset="-120"/>
              </a:rPr>
              <a:t>độ chính xác thông tin.</a:t>
            </a:r>
            <a:endParaRPr lang="en-US" sz="1600" dirty="0"/>
          </a:p>
          <a:p>
            <a:pPr marL="254000" indent="-254000">
              <a:lnSpc>
                <a:spcPct val="130000"/>
              </a:lnSpc>
              <a:spcBef>
                <a:spcPts val="10"/>
              </a:spcBef>
              <a:buSzPct val="100000"/>
              <a:buChar char="•"/>
            </a:pPr>
            <a:r>
              <a:rPr lang="en-US" sz="1600" dirty="0">
                <a:solidFill>
                  <a:srgbClr val="333333"/>
                </a:solidFill>
                <a:ea typeface="MiSans" pitchFamily="34" charset="-122"/>
                <a:cs typeface="MiSans" pitchFamily="34" charset="-120"/>
              </a:rPr>
              <a:t>Tối ưu 15% chi phí bảo dưỡng.</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4DF"/>
        </a:solidFill>
        <a:effectLst/>
      </p:bgPr>
    </p:bg>
    <p:spTree>
      <p:nvGrpSpPr>
        <p:cNvPr id="1" name=""/>
        <p:cNvGrpSpPr/>
        <p:nvPr/>
      </p:nvGrpSpPr>
      <p:grpSpPr>
        <a:xfrm>
          <a:off x="0" y="0"/>
          <a:ext cx="0" cy="0"/>
          <a:chOff x="0" y="0"/>
          <a:chExt cx="0" cy="0"/>
        </a:xfrm>
      </p:grpSpPr>
      <p:sp>
        <p:nvSpPr>
          <p:cNvPr id="2" name="Shape 0"/>
          <p:cNvSpPr/>
          <p:nvPr/>
        </p:nvSpPr>
        <p:spPr>
          <a:xfrm>
            <a:off x="8001000" y="-27305"/>
            <a:ext cx="4191000" cy="6885305"/>
          </a:xfrm>
          <a:prstGeom prst="rect">
            <a:avLst/>
          </a:prstGeom>
          <a:solidFill>
            <a:srgbClr val="F7941F"/>
          </a:solidFill>
          <a:ln/>
        </p:spPr>
      </p:sp>
      <p:sp>
        <p:nvSpPr>
          <p:cNvPr id="3" name="Text 1"/>
          <p:cNvSpPr/>
          <p:nvPr/>
        </p:nvSpPr>
        <p:spPr>
          <a:xfrm>
            <a:off x="8001000" y="-27305"/>
            <a:ext cx="4191000" cy="6885305"/>
          </a:xfrm>
          <a:prstGeom prst="rect">
            <a:avLst/>
          </a:prstGeom>
          <a:noFill/>
          <a:ln/>
        </p:spPr>
        <p:txBody>
          <a:bodyPr wrap="square" lIns="0" tIns="0" rIns="0" bIns="0" rtlCol="0" anchor="t"/>
          <a:lstStyle/>
          <a:p>
            <a:pPr marL="0" indent="0">
              <a:lnSpc>
                <a:spcPct val="100000"/>
              </a:lnSpc>
              <a:buNone/>
            </a:pPr>
            <a:endParaRPr lang="en-US" sz="1600" dirty="0"/>
          </a:p>
        </p:txBody>
      </p:sp>
      <p:sp>
        <p:nvSpPr>
          <p:cNvPr id="4" name="Text 2"/>
          <p:cNvSpPr/>
          <p:nvPr/>
        </p:nvSpPr>
        <p:spPr>
          <a:xfrm>
            <a:off x="-208538" y="-1151175"/>
            <a:ext cx="12400538" cy="9160349"/>
          </a:xfrm>
          <a:prstGeom prst="rect">
            <a:avLst/>
          </a:prstGeom>
          <a:noFill/>
          <a:ln/>
        </p:spPr>
        <p:txBody>
          <a:bodyPr wrap="square" lIns="0" tIns="0" rIns="0" bIns="0" rtlCol="0" anchor="t"/>
          <a:lstStyle/>
          <a:p>
            <a:pPr marL="0" indent="0" algn="l">
              <a:lnSpc>
                <a:spcPct val="100000"/>
              </a:lnSpc>
              <a:buNone/>
            </a:pPr>
            <a:r>
              <a:rPr lang="en-US" sz="55000" dirty="0">
                <a:solidFill>
                  <a:srgbClr val="7F27FF"/>
                </a:solidFill>
                <a:ea typeface="苹方-简" pitchFamily="34" charset="-122"/>
                <a:cs typeface="苹方-简" pitchFamily="34" charset="-120"/>
              </a:rPr>
              <a:t>02</a:t>
            </a:r>
            <a:endParaRPr lang="en-US" sz="1600" dirty="0"/>
          </a:p>
        </p:txBody>
      </p:sp>
      <p:sp>
        <p:nvSpPr>
          <p:cNvPr id="5" name="Text 3"/>
          <p:cNvSpPr/>
          <p:nvPr/>
        </p:nvSpPr>
        <p:spPr>
          <a:xfrm>
            <a:off x="5820410" y="5558790"/>
            <a:ext cx="5840730" cy="1206500"/>
          </a:xfrm>
          <a:prstGeom prst="rect">
            <a:avLst/>
          </a:prstGeom>
          <a:noFill/>
          <a:ln/>
        </p:spPr>
        <p:txBody>
          <a:bodyPr wrap="square" lIns="0" tIns="0" rIns="0" bIns="0" rtlCol="0" anchor="t"/>
          <a:lstStyle/>
          <a:p>
            <a:pPr marL="0" indent="0" algn="r">
              <a:lnSpc>
                <a:spcPct val="100000"/>
              </a:lnSpc>
              <a:buNone/>
            </a:pPr>
            <a:r>
              <a:rPr lang="en-US" sz="3000" b="1" dirty="0">
                <a:solidFill>
                  <a:srgbClr val="7F27FF"/>
                </a:solidFill>
                <a:latin typeface="苹方-简" pitchFamily="34" charset="0"/>
                <a:ea typeface="苹方-简" pitchFamily="34" charset="-122"/>
                <a:cs typeface="苹方-简" pitchFamily="34" charset="-120"/>
              </a:rPr>
              <a:t>Công nghệ và kiến trúc</a:t>
            </a:r>
            <a:endParaRPr lang="en-US" sz="1600" dirty="0"/>
          </a:p>
        </p:txBody>
      </p:sp>
      <p:pic>
        <p:nvPicPr>
          <p:cNvPr id="6" name="Image 0" descr="https://kimi-img.moonshot.cn/pub/slides/slides_tmpl/image/25-09-02-14:45:43-d2r955pe3tpg8rchus10.png"/>
          <p:cNvPicPr>
            <a:picLocks noChangeAspect="1"/>
          </p:cNvPicPr>
          <p:nvPr/>
        </p:nvPicPr>
        <p:blipFill>
          <a:blip r:embed="rId3"/>
          <a:stretch>
            <a:fillRect/>
          </a:stretch>
        </p:blipFill>
        <p:spPr>
          <a:xfrm>
            <a:off x="10047605" y="340360"/>
            <a:ext cx="1895475" cy="18954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1270"/>
            <a:ext cx="12191365" cy="6860540"/>
          </a:xfrm>
          <a:prstGeom prst="rect">
            <a:avLst/>
          </a:prstGeom>
        </p:spPr>
      </p:pic>
      <p:sp>
        <p:nvSpPr>
          <p:cNvPr id="3" name="Text 0"/>
          <p:cNvSpPr/>
          <p:nvPr/>
        </p:nvSpPr>
        <p:spPr>
          <a:xfrm>
            <a:off x="254000" y="254000"/>
            <a:ext cx="5943600" cy="508000"/>
          </a:xfrm>
          <a:prstGeom prst="rect">
            <a:avLst/>
          </a:prstGeom>
          <a:noFill/>
          <a:ln/>
        </p:spPr>
        <p:txBody>
          <a:bodyPr wrap="square" lIns="0" tIns="0" rIns="0" bIns="0" rtlCol="0" anchor="ctr"/>
          <a:lstStyle/>
          <a:p>
            <a:pPr marL="0" indent="0">
              <a:lnSpc>
                <a:spcPct val="90000"/>
              </a:lnSpc>
              <a:buNone/>
            </a:pPr>
            <a:r>
              <a:rPr lang="en-US" sz="3600" dirty="0">
                <a:solidFill>
                  <a:srgbClr val="FF8F00"/>
                </a:solidFill>
                <a:ea typeface="Noto Sans SC" pitchFamily="34" charset="-122"/>
                <a:cs typeface="Noto Sans SC" pitchFamily="34" charset="-120"/>
              </a:rPr>
              <a:t>Công Nghệ Hiện Đại</a:t>
            </a:r>
            <a:endParaRPr lang="en-US" sz="1600" dirty="0"/>
          </a:p>
        </p:txBody>
      </p:sp>
      <p:sp>
        <p:nvSpPr>
          <p:cNvPr id="4" name="Text 1"/>
          <p:cNvSpPr/>
          <p:nvPr/>
        </p:nvSpPr>
        <p:spPr>
          <a:xfrm>
            <a:off x="254000" y="965200"/>
            <a:ext cx="54356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Lựa chọn công nghệ mã nguồn mở bền vững, đảm bảo hệ thống ổn định, dễ mở rộng và chi phí vận hành thấp.</a:t>
            </a:r>
            <a:endParaRPr lang="en-US" sz="1600" dirty="0"/>
          </a:p>
        </p:txBody>
      </p:sp>
      <p:sp>
        <p:nvSpPr>
          <p:cNvPr id="5" name="Shape 2"/>
          <p:cNvSpPr/>
          <p:nvPr/>
        </p:nvSpPr>
        <p:spPr>
          <a:xfrm>
            <a:off x="254000" y="1879600"/>
            <a:ext cx="5435600" cy="914400"/>
          </a:xfrm>
          <a:custGeom>
            <a:avLst/>
            <a:gdLst/>
            <a:ahLst/>
            <a:cxnLst/>
            <a:rect l="l" t="t" r="r" b="b"/>
            <a:pathLst>
              <a:path w="5435600" h="914400">
                <a:moveTo>
                  <a:pt x="101599" y="0"/>
                </a:moveTo>
                <a:lnTo>
                  <a:pt x="5334001" y="0"/>
                </a:lnTo>
                <a:cubicBezTo>
                  <a:pt x="5390113" y="0"/>
                  <a:pt x="5435600" y="45487"/>
                  <a:pt x="5435600" y="101599"/>
                </a:cubicBezTo>
                <a:lnTo>
                  <a:pt x="5435600" y="812801"/>
                </a:lnTo>
                <a:cubicBezTo>
                  <a:pt x="5435600" y="868913"/>
                  <a:pt x="5390113" y="914400"/>
                  <a:pt x="5334001" y="914400"/>
                </a:cubicBezTo>
                <a:lnTo>
                  <a:pt x="101599" y="914400"/>
                </a:lnTo>
                <a:cubicBezTo>
                  <a:pt x="45487" y="914400"/>
                  <a:pt x="0" y="868913"/>
                  <a:pt x="0" y="812801"/>
                </a:cubicBezTo>
                <a:lnTo>
                  <a:pt x="0" y="101599"/>
                </a:lnTo>
                <a:cubicBezTo>
                  <a:pt x="0" y="45525"/>
                  <a:pt x="45525" y="0"/>
                  <a:pt x="101599" y="0"/>
                </a:cubicBezTo>
                <a:close/>
              </a:path>
            </a:pathLst>
          </a:custGeom>
          <a:solidFill>
            <a:srgbClr val="FFC107">
              <a:alpha val="20000"/>
            </a:srgbClr>
          </a:solidFill>
          <a:ln/>
        </p:spPr>
      </p:sp>
      <p:sp>
        <p:nvSpPr>
          <p:cNvPr id="6" name="Shape 3"/>
          <p:cNvSpPr/>
          <p:nvPr/>
        </p:nvSpPr>
        <p:spPr>
          <a:xfrm>
            <a:off x="431800" y="2146300"/>
            <a:ext cx="381000" cy="381000"/>
          </a:xfrm>
          <a:custGeom>
            <a:avLst/>
            <a:gdLst/>
            <a:ahLst/>
            <a:cxnLst/>
            <a:rect l="l" t="t" r="r" b="b"/>
            <a:pathLst>
              <a:path w="381000" h="381000">
                <a:moveTo>
                  <a:pt x="311200" y="131862"/>
                </a:moveTo>
                <a:cubicBezTo>
                  <a:pt x="307181" y="130522"/>
                  <a:pt x="303163" y="129257"/>
                  <a:pt x="299145" y="128067"/>
                </a:cubicBezTo>
                <a:cubicBezTo>
                  <a:pt x="299814" y="125313"/>
                  <a:pt x="300410" y="122560"/>
                  <a:pt x="301005" y="119807"/>
                </a:cubicBezTo>
                <a:cubicBezTo>
                  <a:pt x="310158" y="75456"/>
                  <a:pt x="304130" y="39812"/>
                  <a:pt x="283815" y="28054"/>
                </a:cubicBezTo>
                <a:cubicBezTo>
                  <a:pt x="264244" y="16818"/>
                  <a:pt x="232321" y="28501"/>
                  <a:pt x="200025" y="56629"/>
                </a:cubicBezTo>
                <a:cubicBezTo>
                  <a:pt x="196825" y="59382"/>
                  <a:pt x="193700" y="62285"/>
                  <a:pt x="190723" y="65187"/>
                </a:cubicBezTo>
                <a:cubicBezTo>
                  <a:pt x="188714" y="63252"/>
                  <a:pt x="186630" y="61317"/>
                  <a:pt x="184547" y="59457"/>
                </a:cubicBezTo>
                <a:cubicBezTo>
                  <a:pt x="150688" y="29394"/>
                  <a:pt x="116756" y="16743"/>
                  <a:pt x="96441" y="28575"/>
                </a:cubicBezTo>
                <a:cubicBezTo>
                  <a:pt x="76944" y="39886"/>
                  <a:pt x="71140" y="73447"/>
                  <a:pt x="79325" y="115416"/>
                </a:cubicBezTo>
                <a:cubicBezTo>
                  <a:pt x="80144" y="119583"/>
                  <a:pt x="81037" y="123676"/>
                  <a:pt x="82079" y="127843"/>
                </a:cubicBezTo>
                <a:cubicBezTo>
                  <a:pt x="77316" y="129183"/>
                  <a:pt x="72628" y="130671"/>
                  <a:pt x="68238" y="132234"/>
                </a:cubicBezTo>
                <a:cubicBezTo>
                  <a:pt x="28501" y="146000"/>
                  <a:pt x="0" y="167729"/>
                  <a:pt x="0" y="190202"/>
                </a:cubicBezTo>
                <a:cubicBezTo>
                  <a:pt x="0" y="213420"/>
                  <a:pt x="30361" y="236711"/>
                  <a:pt x="71661" y="250850"/>
                </a:cubicBezTo>
                <a:cubicBezTo>
                  <a:pt x="75009" y="251966"/>
                  <a:pt x="78358" y="253082"/>
                  <a:pt x="81781" y="254050"/>
                </a:cubicBezTo>
                <a:cubicBezTo>
                  <a:pt x="80665" y="258514"/>
                  <a:pt x="79697" y="262905"/>
                  <a:pt x="78804" y="267444"/>
                </a:cubicBezTo>
                <a:cubicBezTo>
                  <a:pt x="70991" y="308744"/>
                  <a:pt x="77093" y="341486"/>
                  <a:pt x="96589" y="352723"/>
                </a:cubicBezTo>
                <a:cubicBezTo>
                  <a:pt x="116681" y="364331"/>
                  <a:pt x="150465" y="352425"/>
                  <a:pt x="183356" y="323627"/>
                </a:cubicBezTo>
                <a:cubicBezTo>
                  <a:pt x="185961" y="321320"/>
                  <a:pt x="188565" y="318939"/>
                  <a:pt x="191170" y="316409"/>
                </a:cubicBezTo>
                <a:cubicBezTo>
                  <a:pt x="194444" y="319608"/>
                  <a:pt x="197867" y="322659"/>
                  <a:pt x="201290" y="325636"/>
                </a:cubicBezTo>
                <a:cubicBezTo>
                  <a:pt x="233139" y="353020"/>
                  <a:pt x="264616" y="364108"/>
                  <a:pt x="284038" y="352871"/>
                </a:cubicBezTo>
                <a:cubicBezTo>
                  <a:pt x="304130" y="341263"/>
                  <a:pt x="310679" y="306065"/>
                  <a:pt x="302196" y="263203"/>
                </a:cubicBezTo>
                <a:cubicBezTo>
                  <a:pt x="301526" y="259928"/>
                  <a:pt x="300782" y="256580"/>
                  <a:pt x="299963" y="253157"/>
                </a:cubicBezTo>
                <a:cubicBezTo>
                  <a:pt x="302344" y="252487"/>
                  <a:pt x="304651" y="251743"/>
                  <a:pt x="306958" y="250999"/>
                </a:cubicBezTo>
                <a:cubicBezTo>
                  <a:pt x="349895" y="236786"/>
                  <a:pt x="381000" y="213792"/>
                  <a:pt x="381000" y="190202"/>
                </a:cubicBezTo>
                <a:cubicBezTo>
                  <a:pt x="381000" y="167655"/>
                  <a:pt x="351681" y="145777"/>
                  <a:pt x="311200" y="131862"/>
                </a:cubicBezTo>
                <a:close/>
                <a:moveTo>
                  <a:pt x="210517" y="68684"/>
                </a:moveTo>
                <a:cubicBezTo>
                  <a:pt x="238199" y="44574"/>
                  <a:pt x="264021" y="35123"/>
                  <a:pt x="275779" y="41895"/>
                </a:cubicBezTo>
                <a:cubicBezTo>
                  <a:pt x="288354" y="49113"/>
                  <a:pt x="293191" y="78284"/>
                  <a:pt x="285304" y="116607"/>
                </a:cubicBezTo>
                <a:cubicBezTo>
                  <a:pt x="284783" y="119137"/>
                  <a:pt x="284262" y="121593"/>
                  <a:pt x="283592" y="124048"/>
                </a:cubicBezTo>
                <a:cubicBezTo>
                  <a:pt x="267072" y="120328"/>
                  <a:pt x="250329" y="117649"/>
                  <a:pt x="233511" y="116160"/>
                </a:cubicBezTo>
                <a:cubicBezTo>
                  <a:pt x="223837" y="102319"/>
                  <a:pt x="213271" y="89074"/>
                  <a:pt x="201811" y="76646"/>
                </a:cubicBezTo>
                <a:cubicBezTo>
                  <a:pt x="204713" y="73893"/>
                  <a:pt x="207541" y="71289"/>
                  <a:pt x="210517" y="68684"/>
                </a:cubicBezTo>
                <a:close/>
                <a:moveTo>
                  <a:pt x="124420" y="228823"/>
                </a:moveTo>
                <a:cubicBezTo>
                  <a:pt x="128215" y="235297"/>
                  <a:pt x="132085" y="241771"/>
                  <a:pt x="136178" y="248096"/>
                </a:cubicBezTo>
                <a:cubicBezTo>
                  <a:pt x="124569" y="246831"/>
                  <a:pt x="113035" y="244971"/>
                  <a:pt x="101650" y="242515"/>
                </a:cubicBezTo>
                <a:cubicBezTo>
                  <a:pt x="104924" y="231800"/>
                  <a:pt x="109017" y="220712"/>
                  <a:pt x="113779" y="209401"/>
                </a:cubicBezTo>
                <a:cubicBezTo>
                  <a:pt x="117202" y="215950"/>
                  <a:pt x="120700" y="222424"/>
                  <a:pt x="124420" y="228823"/>
                </a:cubicBezTo>
                <a:close/>
                <a:moveTo>
                  <a:pt x="101873" y="139303"/>
                </a:moveTo>
                <a:cubicBezTo>
                  <a:pt x="112588" y="136922"/>
                  <a:pt x="123974" y="134987"/>
                  <a:pt x="135806" y="133499"/>
                </a:cubicBezTo>
                <a:cubicBezTo>
                  <a:pt x="131862" y="139675"/>
                  <a:pt x="127992" y="146000"/>
                  <a:pt x="124346" y="152400"/>
                </a:cubicBezTo>
                <a:cubicBezTo>
                  <a:pt x="120700" y="158725"/>
                  <a:pt x="117128" y="165199"/>
                  <a:pt x="113779" y="171748"/>
                </a:cubicBezTo>
                <a:cubicBezTo>
                  <a:pt x="109091" y="160660"/>
                  <a:pt x="105147" y="149796"/>
                  <a:pt x="101873" y="139303"/>
                </a:cubicBezTo>
                <a:close/>
                <a:moveTo>
                  <a:pt x="122262" y="190574"/>
                </a:moveTo>
                <a:cubicBezTo>
                  <a:pt x="127174" y="180305"/>
                  <a:pt x="132531" y="170259"/>
                  <a:pt x="138187" y="160362"/>
                </a:cubicBezTo>
                <a:cubicBezTo>
                  <a:pt x="143842" y="150465"/>
                  <a:pt x="149944" y="140866"/>
                  <a:pt x="156344" y="131415"/>
                </a:cubicBezTo>
                <a:cubicBezTo>
                  <a:pt x="167506" y="130597"/>
                  <a:pt x="178891" y="130150"/>
                  <a:pt x="190500" y="130150"/>
                </a:cubicBezTo>
                <a:cubicBezTo>
                  <a:pt x="202109" y="130150"/>
                  <a:pt x="213568" y="130597"/>
                  <a:pt x="224656" y="131415"/>
                </a:cubicBezTo>
                <a:cubicBezTo>
                  <a:pt x="230981" y="140791"/>
                  <a:pt x="237009" y="150391"/>
                  <a:pt x="242739" y="160213"/>
                </a:cubicBezTo>
                <a:cubicBezTo>
                  <a:pt x="248469" y="170036"/>
                  <a:pt x="253826" y="180082"/>
                  <a:pt x="258887" y="190277"/>
                </a:cubicBezTo>
                <a:cubicBezTo>
                  <a:pt x="253901" y="200546"/>
                  <a:pt x="248543" y="210666"/>
                  <a:pt x="242813" y="220638"/>
                </a:cubicBezTo>
                <a:cubicBezTo>
                  <a:pt x="237158" y="230535"/>
                  <a:pt x="231130" y="240134"/>
                  <a:pt x="224805" y="249659"/>
                </a:cubicBezTo>
                <a:cubicBezTo>
                  <a:pt x="213717" y="250478"/>
                  <a:pt x="202183" y="250850"/>
                  <a:pt x="190500" y="250850"/>
                </a:cubicBezTo>
                <a:cubicBezTo>
                  <a:pt x="178817" y="250850"/>
                  <a:pt x="167506" y="250478"/>
                  <a:pt x="156567" y="249808"/>
                </a:cubicBezTo>
                <a:cubicBezTo>
                  <a:pt x="150093" y="240357"/>
                  <a:pt x="143991" y="230684"/>
                  <a:pt x="138261" y="220787"/>
                </a:cubicBezTo>
                <a:cubicBezTo>
                  <a:pt x="132531" y="210889"/>
                  <a:pt x="127248" y="200844"/>
                  <a:pt x="122262" y="190574"/>
                </a:cubicBezTo>
                <a:close/>
                <a:moveTo>
                  <a:pt x="256654" y="228674"/>
                </a:moveTo>
                <a:cubicBezTo>
                  <a:pt x="260449" y="222126"/>
                  <a:pt x="264021" y="215503"/>
                  <a:pt x="267519" y="208806"/>
                </a:cubicBezTo>
                <a:cubicBezTo>
                  <a:pt x="272281" y="219596"/>
                  <a:pt x="276448" y="230535"/>
                  <a:pt x="280095" y="241771"/>
                </a:cubicBezTo>
                <a:cubicBezTo>
                  <a:pt x="268560" y="244376"/>
                  <a:pt x="256877" y="246385"/>
                  <a:pt x="245120" y="247724"/>
                </a:cubicBezTo>
                <a:cubicBezTo>
                  <a:pt x="249138" y="241474"/>
                  <a:pt x="252933" y="235074"/>
                  <a:pt x="256654" y="228674"/>
                </a:cubicBezTo>
                <a:close/>
                <a:moveTo>
                  <a:pt x="267370" y="171748"/>
                </a:moveTo>
                <a:cubicBezTo>
                  <a:pt x="263872" y="165199"/>
                  <a:pt x="260300" y="158651"/>
                  <a:pt x="256580" y="152251"/>
                </a:cubicBezTo>
                <a:cubicBezTo>
                  <a:pt x="252933" y="145926"/>
                  <a:pt x="249138" y="139675"/>
                  <a:pt x="245194" y="133499"/>
                </a:cubicBezTo>
                <a:cubicBezTo>
                  <a:pt x="257175" y="134987"/>
                  <a:pt x="268635" y="136996"/>
                  <a:pt x="279350" y="139452"/>
                </a:cubicBezTo>
                <a:cubicBezTo>
                  <a:pt x="275927" y="150465"/>
                  <a:pt x="271909" y="161181"/>
                  <a:pt x="267370" y="171748"/>
                </a:cubicBezTo>
                <a:close/>
                <a:moveTo>
                  <a:pt x="190649" y="88032"/>
                </a:moveTo>
                <a:cubicBezTo>
                  <a:pt x="198462" y="96515"/>
                  <a:pt x="205829" y="105445"/>
                  <a:pt x="212675" y="114672"/>
                </a:cubicBezTo>
                <a:cubicBezTo>
                  <a:pt x="197941" y="114002"/>
                  <a:pt x="183133" y="114002"/>
                  <a:pt x="168399" y="114672"/>
                </a:cubicBezTo>
                <a:cubicBezTo>
                  <a:pt x="175692" y="105073"/>
                  <a:pt x="183207" y="96143"/>
                  <a:pt x="190649" y="88032"/>
                </a:cubicBezTo>
                <a:close/>
                <a:moveTo>
                  <a:pt x="104329" y="42416"/>
                </a:moveTo>
                <a:cubicBezTo>
                  <a:pt x="116830" y="35123"/>
                  <a:pt x="144587" y="45541"/>
                  <a:pt x="173831" y="71438"/>
                </a:cubicBezTo>
                <a:cubicBezTo>
                  <a:pt x="175692" y="73075"/>
                  <a:pt x="177552" y="74861"/>
                  <a:pt x="179487" y="76646"/>
                </a:cubicBezTo>
                <a:cubicBezTo>
                  <a:pt x="167953" y="89074"/>
                  <a:pt x="157311" y="102319"/>
                  <a:pt x="147563" y="116160"/>
                </a:cubicBezTo>
                <a:cubicBezTo>
                  <a:pt x="130746" y="117649"/>
                  <a:pt x="114077" y="120253"/>
                  <a:pt x="97557" y="123899"/>
                </a:cubicBezTo>
                <a:cubicBezTo>
                  <a:pt x="96589" y="120104"/>
                  <a:pt x="95771" y="116235"/>
                  <a:pt x="94952" y="112365"/>
                </a:cubicBezTo>
                <a:cubicBezTo>
                  <a:pt x="87957" y="76349"/>
                  <a:pt x="92571" y="49188"/>
                  <a:pt x="104329" y="42416"/>
                </a:cubicBezTo>
                <a:close/>
                <a:moveTo>
                  <a:pt x="86097" y="238571"/>
                </a:moveTo>
                <a:cubicBezTo>
                  <a:pt x="82972" y="237679"/>
                  <a:pt x="79921" y="236711"/>
                  <a:pt x="76870" y="235669"/>
                </a:cubicBezTo>
                <a:cubicBezTo>
                  <a:pt x="61020" y="230684"/>
                  <a:pt x="43011" y="222796"/>
                  <a:pt x="29989" y="212452"/>
                </a:cubicBezTo>
                <a:cubicBezTo>
                  <a:pt x="22473" y="207243"/>
                  <a:pt x="17413" y="199206"/>
                  <a:pt x="15999" y="190202"/>
                </a:cubicBezTo>
                <a:cubicBezTo>
                  <a:pt x="15999" y="176585"/>
                  <a:pt x="39514" y="159172"/>
                  <a:pt x="73447" y="147340"/>
                </a:cubicBezTo>
                <a:cubicBezTo>
                  <a:pt x="77688" y="145852"/>
                  <a:pt x="82004" y="144512"/>
                  <a:pt x="86320" y="143247"/>
                </a:cubicBezTo>
                <a:cubicBezTo>
                  <a:pt x="91380" y="159395"/>
                  <a:pt x="97482" y="175245"/>
                  <a:pt x="104552" y="190574"/>
                </a:cubicBezTo>
                <a:cubicBezTo>
                  <a:pt x="97408" y="206127"/>
                  <a:pt x="91232" y="222200"/>
                  <a:pt x="86097" y="238571"/>
                </a:cubicBezTo>
                <a:close/>
                <a:moveTo>
                  <a:pt x="172864" y="311497"/>
                </a:moveTo>
                <a:cubicBezTo>
                  <a:pt x="160586" y="322734"/>
                  <a:pt x="146372" y="331663"/>
                  <a:pt x="130894" y="337765"/>
                </a:cubicBezTo>
                <a:cubicBezTo>
                  <a:pt x="122634" y="341709"/>
                  <a:pt x="113109" y="342081"/>
                  <a:pt x="104626" y="338733"/>
                </a:cubicBezTo>
                <a:cubicBezTo>
                  <a:pt x="92794" y="331887"/>
                  <a:pt x="87883" y="305619"/>
                  <a:pt x="94580" y="270272"/>
                </a:cubicBezTo>
                <a:cubicBezTo>
                  <a:pt x="95399" y="266105"/>
                  <a:pt x="96292" y="261938"/>
                  <a:pt x="97334" y="257845"/>
                </a:cubicBezTo>
                <a:cubicBezTo>
                  <a:pt x="114002" y="261417"/>
                  <a:pt x="130820" y="263872"/>
                  <a:pt x="147861" y="265137"/>
                </a:cubicBezTo>
                <a:cubicBezTo>
                  <a:pt x="157683" y="279053"/>
                  <a:pt x="168473" y="292373"/>
                  <a:pt x="180008" y="304874"/>
                </a:cubicBezTo>
                <a:cubicBezTo>
                  <a:pt x="177626" y="307181"/>
                  <a:pt x="175245" y="309414"/>
                  <a:pt x="172864" y="311497"/>
                </a:cubicBezTo>
                <a:close/>
                <a:moveTo>
                  <a:pt x="191095" y="293415"/>
                </a:moveTo>
                <a:cubicBezTo>
                  <a:pt x="183505" y="285229"/>
                  <a:pt x="175915" y="276151"/>
                  <a:pt x="168548" y="266402"/>
                </a:cubicBezTo>
                <a:cubicBezTo>
                  <a:pt x="175692" y="266700"/>
                  <a:pt x="183059" y="266849"/>
                  <a:pt x="190500" y="266849"/>
                </a:cubicBezTo>
                <a:cubicBezTo>
                  <a:pt x="198165" y="266849"/>
                  <a:pt x="205680" y="266700"/>
                  <a:pt x="213122" y="266328"/>
                </a:cubicBezTo>
                <a:cubicBezTo>
                  <a:pt x="206276" y="275779"/>
                  <a:pt x="198909" y="284783"/>
                  <a:pt x="191095" y="293415"/>
                </a:cubicBezTo>
                <a:close/>
                <a:moveTo>
                  <a:pt x="288354" y="315739"/>
                </a:moveTo>
                <a:cubicBezTo>
                  <a:pt x="287685" y="324817"/>
                  <a:pt x="283220" y="333301"/>
                  <a:pt x="276076" y="339030"/>
                </a:cubicBezTo>
                <a:cubicBezTo>
                  <a:pt x="264244" y="345877"/>
                  <a:pt x="239018" y="336947"/>
                  <a:pt x="211782" y="313581"/>
                </a:cubicBezTo>
                <a:cubicBezTo>
                  <a:pt x="208657" y="310902"/>
                  <a:pt x="205532" y="308000"/>
                  <a:pt x="202332" y="305023"/>
                </a:cubicBezTo>
                <a:cubicBezTo>
                  <a:pt x="213717" y="292447"/>
                  <a:pt x="224210" y="279127"/>
                  <a:pt x="233735" y="265137"/>
                </a:cubicBezTo>
                <a:cubicBezTo>
                  <a:pt x="250775" y="263723"/>
                  <a:pt x="267742" y="261119"/>
                  <a:pt x="284485" y="257324"/>
                </a:cubicBezTo>
                <a:cubicBezTo>
                  <a:pt x="285229" y="260375"/>
                  <a:pt x="285899" y="263426"/>
                  <a:pt x="286494" y="266402"/>
                </a:cubicBezTo>
                <a:cubicBezTo>
                  <a:pt x="290140" y="282476"/>
                  <a:pt x="290736" y="299219"/>
                  <a:pt x="288354" y="315739"/>
                </a:cubicBezTo>
                <a:close/>
                <a:moveTo>
                  <a:pt x="301898" y="235744"/>
                </a:moveTo>
                <a:cubicBezTo>
                  <a:pt x="299814" y="236413"/>
                  <a:pt x="297731" y="237083"/>
                  <a:pt x="295573" y="237679"/>
                </a:cubicBezTo>
                <a:cubicBezTo>
                  <a:pt x="290364" y="221456"/>
                  <a:pt x="283964" y="205606"/>
                  <a:pt x="276597" y="190202"/>
                </a:cubicBezTo>
                <a:cubicBezTo>
                  <a:pt x="283741" y="175022"/>
                  <a:pt x="289768" y="159395"/>
                  <a:pt x="294829" y="143396"/>
                </a:cubicBezTo>
                <a:cubicBezTo>
                  <a:pt x="298698" y="144512"/>
                  <a:pt x="302419" y="145703"/>
                  <a:pt x="305991" y="146893"/>
                </a:cubicBezTo>
                <a:cubicBezTo>
                  <a:pt x="340668" y="158800"/>
                  <a:pt x="365001" y="176510"/>
                  <a:pt x="365001" y="190054"/>
                </a:cubicBezTo>
                <a:cubicBezTo>
                  <a:pt x="365001" y="204639"/>
                  <a:pt x="339030" y="223465"/>
                  <a:pt x="301898" y="235744"/>
                </a:cubicBezTo>
                <a:close/>
                <a:moveTo>
                  <a:pt x="190500" y="224582"/>
                </a:moveTo>
                <a:cubicBezTo>
                  <a:pt x="209310" y="224582"/>
                  <a:pt x="224582" y="209310"/>
                  <a:pt x="224582" y="190500"/>
                </a:cubicBezTo>
                <a:cubicBezTo>
                  <a:pt x="224582" y="171690"/>
                  <a:pt x="209310" y="156418"/>
                  <a:pt x="190500" y="156418"/>
                </a:cubicBezTo>
                <a:cubicBezTo>
                  <a:pt x="171690" y="156418"/>
                  <a:pt x="156418" y="171690"/>
                  <a:pt x="156418" y="190500"/>
                </a:cubicBezTo>
                <a:cubicBezTo>
                  <a:pt x="156418" y="209310"/>
                  <a:pt x="171690" y="224582"/>
                  <a:pt x="190500" y="224582"/>
                </a:cubicBezTo>
                <a:close/>
              </a:path>
            </a:pathLst>
          </a:custGeom>
          <a:solidFill>
            <a:srgbClr val="61DAFB"/>
          </a:solidFill>
          <a:ln/>
        </p:spPr>
      </p:sp>
      <p:sp>
        <p:nvSpPr>
          <p:cNvPr id="7" name="Text 4"/>
          <p:cNvSpPr/>
          <p:nvPr/>
        </p:nvSpPr>
        <p:spPr>
          <a:xfrm>
            <a:off x="1039548" y="2032000"/>
            <a:ext cx="44958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ReactJS: Giao diện người dùng linh hoạt, hiệu suất cao.</a:t>
            </a:r>
            <a:endParaRPr lang="en-US" sz="1600" dirty="0"/>
          </a:p>
        </p:txBody>
      </p:sp>
      <p:sp>
        <p:nvSpPr>
          <p:cNvPr id="8" name="Shape 5"/>
          <p:cNvSpPr/>
          <p:nvPr/>
        </p:nvSpPr>
        <p:spPr>
          <a:xfrm>
            <a:off x="254000" y="2946400"/>
            <a:ext cx="5435600" cy="914400"/>
          </a:xfrm>
          <a:custGeom>
            <a:avLst/>
            <a:gdLst/>
            <a:ahLst/>
            <a:cxnLst/>
            <a:rect l="l" t="t" r="r" b="b"/>
            <a:pathLst>
              <a:path w="5435600" h="914400">
                <a:moveTo>
                  <a:pt x="101599" y="0"/>
                </a:moveTo>
                <a:lnTo>
                  <a:pt x="5334001" y="0"/>
                </a:lnTo>
                <a:cubicBezTo>
                  <a:pt x="5390113" y="0"/>
                  <a:pt x="5435600" y="45487"/>
                  <a:pt x="5435600" y="101599"/>
                </a:cubicBezTo>
                <a:lnTo>
                  <a:pt x="5435600" y="812801"/>
                </a:lnTo>
                <a:cubicBezTo>
                  <a:pt x="5435600" y="868913"/>
                  <a:pt x="5390113" y="914400"/>
                  <a:pt x="5334001" y="914400"/>
                </a:cubicBezTo>
                <a:lnTo>
                  <a:pt x="101599" y="914400"/>
                </a:lnTo>
                <a:cubicBezTo>
                  <a:pt x="45487" y="914400"/>
                  <a:pt x="0" y="868913"/>
                  <a:pt x="0" y="812801"/>
                </a:cubicBezTo>
                <a:lnTo>
                  <a:pt x="0" y="101599"/>
                </a:lnTo>
                <a:cubicBezTo>
                  <a:pt x="0" y="45525"/>
                  <a:pt x="45525" y="0"/>
                  <a:pt x="101599" y="0"/>
                </a:cubicBezTo>
                <a:close/>
              </a:path>
            </a:pathLst>
          </a:custGeom>
          <a:solidFill>
            <a:srgbClr val="4CAF50">
              <a:alpha val="20000"/>
            </a:srgbClr>
          </a:solidFill>
          <a:ln/>
        </p:spPr>
      </p:sp>
      <p:sp>
        <p:nvSpPr>
          <p:cNvPr id="9" name="Shape 6"/>
          <p:cNvSpPr/>
          <p:nvPr/>
        </p:nvSpPr>
        <p:spPr>
          <a:xfrm>
            <a:off x="474663" y="3213100"/>
            <a:ext cx="333375" cy="381000"/>
          </a:xfrm>
          <a:custGeom>
            <a:avLst/>
            <a:gdLst/>
            <a:ahLst/>
            <a:cxnLst/>
            <a:rect l="l" t="t" r="r" b="b"/>
            <a:pathLst>
              <a:path w="333375" h="381000">
                <a:moveTo>
                  <a:pt x="167060" y="378023"/>
                </a:moveTo>
                <a:cubicBezTo>
                  <a:pt x="162074" y="378023"/>
                  <a:pt x="157014" y="376684"/>
                  <a:pt x="152623" y="374154"/>
                </a:cubicBezTo>
                <a:lnTo>
                  <a:pt x="106710" y="346993"/>
                </a:lnTo>
                <a:cubicBezTo>
                  <a:pt x="99864" y="343123"/>
                  <a:pt x="103212" y="341784"/>
                  <a:pt x="105445" y="341040"/>
                </a:cubicBezTo>
                <a:cubicBezTo>
                  <a:pt x="114598" y="337840"/>
                  <a:pt x="116458" y="337170"/>
                  <a:pt x="126206" y="331589"/>
                </a:cubicBezTo>
                <a:cubicBezTo>
                  <a:pt x="127248" y="330994"/>
                  <a:pt x="128588" y="331217"/>
                  <a:pt x="129629" y="331887"/>
                </a:cubicBezTo>
                <a:lnTo>
                  <a:pt x="164902" y="352797"/>
                </a:lnTo>
                <a:cubicBezTo>
                  <a:pt x="166167" y="353541"/>
                  <a:pt x="167953" y="353541"/>
                  <a:pt x="169143" y="352797"/>
                </a:cubicBezTo>
                <a:lnTo>
                  <a:pt x="306586" y="273472"/>
                </a:lnTo>
                <a:cubicBezTo>
                  <a:pt x="307851" y="272728"/>
                  <a:pt x="308670" y="271239"/>
                  <a:pt x="308670" y="269751"/>
                </a:cubicBezTo>
                <a:lnTo>
                  <a:pt x="308670" y="111100"/>
                </a:lnTo>
                <a:cubicBezTo>
                  <a:pt x="308670" y="109538"/>
                  <a:pt x="307851" y="108124"/>
                  <a:pt x="306512" y="107305"/>
                </a:cubicBezTo>
                <a:lnTo>
                  <a:pt x="169143" y="28054"/>
                </a:lnTo>
                <a:cubicBezTo>
                  <a:pt x="167878" y="27310"/>
                  <a:pt x="166167" y="27310"/>
                  <a:pt x="164902" y="28054"/>
                </a:cubicBezTo>
                <a:lnTo>
                  <a:pt x="27608" y="107379"/>
                </a:lnTo>
                <a:cubicBezTo>
                  <a:pt x="26268" y="108124"/>
                  <a:pt x="25450" y="109612"/>
                  <a:pt x="25450" y="111175"/>
                </a:cubicBezTo>
                <a:lnTo>
                  <a:pt x="25450" y="269751"/>
                </a:lnTo>
                <a:cubicBezTo>
                  <a:pt x="25450" y="271239"/>
                  <a:pt x="26268" y="272728"/>
                  <a:pt x="27608" y="273397"/>
                </a:cubicBezTo>
                <a:lnTo>
                  <a:pt x="65261" y="295126"/>
                </a:lnTo>
                <a:cubicBezTo>
                  <a:pt x="85725" y="305321"/>
                  <a:pt x="98227" y="293340"/>
                  <a:pt x="98227" y="281211"/>
                </a:cubicBezTo>
                <a:lnTo>
                  <a:pt x="98227" y="124644"/>
                </a:lnTo>
                <a:cubicBezTo>
                  <a:pt x="98227" y="122411"/>
                  <a:pt x="100013" y="120700"/>
                  <a:pt x="102245" y="120700"/>
                </a:cubicBezTo>
                <a:lnTo>
                  <a:pt x="119658" y="120700"/>
                </a:lnTo>
                <a:cubicBezTo>
                  <a:pt x="121816" y="120700"/>
                  <a:pt x="123676" y="122411"/>
                  <a:pt x="123676" y="124644"/>
                </a:cubicBezTo>
                <a:lnTo>
                  <a:pt x="123676" y="281285"/>
                </a:lnTo>
                <a:cubicBezTo>
                  <a:pt x="123676" y="308521"/>
                  <a:pt x="108793" y="324148"/>
                  <a:pt x="82972" y="324148"/>
                </a:cubicBezTo>
                <a:cubicBezTo>
                  <a:pt x="75009" y="324148"/>
                  <a:pt x="68759" y="324148"/>
                  <a:pt x="51346" y="315516"/>
                </a:cubicBezTo>
                <a:lnTo>
                  <a:pt x="15329" y="294754"/>
                </a:lnTo>
                <a:cubicBezTo>
                  <a:pt x="6400" y="289620"/>
                  <a:pt x="893" y="280020"/>
                  <a:pt x="893" y="269677"/>
                </a:cubicBezTo>
                <a:lnTo>
                  <a:pt x="893" y="111100"/>
                </a:lnTo>
                <a:cubicBezTo>
                  <a:pt x="893" y="100831"/>
                  <a:pt x="6400" y="91157"/>
                  <a:pt x="15329" y="86023"/>
                </a:cubicBezTo>
                <a:lnTo>
                  <a:pt x="152623" y="6697"/>
                </a:lnTo>
                <a:cubicBezTo>
                  <a:pt x="161330" y="1786"/>
                  <a:pt x="172864" y="1786"/>
                  <a:pt x="181496" y="6697"/>
                </a:cubicBezTo>
                <a:lnTo>
                  <a:pt x="318939" y="86097"/>
                </a:lnTo>
                <a:cubicBezTo>
                  <a:pt x="327868" y="91232"/>
                  <a:pt x="333375" y="100831"/>
                  <a:pt x="333375" y="111175"/>
                </a:cubicBezTo>
                <a:lnTo>
                  <a:pt x="333375" y="269751"/>
                </a:lnTo>
                <a:cubicBezTo>
                  <a:pt x="333375" y="280020"/>
                  <a:pt x="327868" y="289620"/>
                  <a:pt x="318939" y="294829"/>
                </a:cubicBezTo>
                <a:lnTo>
                  <a:pt x="181496" y="374154"/>
                </a:lnTo>
                <a:cubicBezTo>
                  <a:pt x="177105" y="376684"/>
                  <a:pt x="172120" y="378023"/>
                  <a:pt x="167060" y="378023"/>
                </a:cubicBezTo>
                <a:close/>
                <a:moveTo>
                  <a:pt x="278011" y="221679"/>
                </a:moveTo>
                <a:cubicBezTo>
                  <a:pt x="278011" y="191988"/>
                  <a:pt x="257919" y="184100"/>
                  <a:pt x="215726" y="178519"/>
                </a:cubicBezTo>
                <a:cubicBezTo>
                  <a:pt x="173013" y="172864"/>
                  <a:pt x="168697" y="169962"/>
                  <a:pt x="168697" y="159990"/>
                </a:cubicBezTo>
                <a:cubicBezTo>
                  <a:pt x="168697" y="151730"/>
                  <a:pt x="172343" y="140717"/>
                  <a:pt x="203969" y="140717"/>
                </a:cubicBezTo>
                <a:cubicBezTo>
                  <a:pt x="232172" y="140717"/>
                  <a:pt x="242590" y="146819"/>
                  <a:pt x="246906" y="165869"/>
                </a:cubicBezTo>
                <a:cubicBezTo>
                  <a:pt x="247278" y="167655"/>
                  <a:pt x="248915" y="168994"/>
                  <a:pt x="250775" y="168994"/>
                </a:cubicBezTo>
                <a:lnTo>
                  <a:pt x="268635" y="168994"/>
                </a:lnTo>
                <a:cubicBezTo>
                  <a:pt x="269751" y="168994"/>
                  <a:pt x="270793" y="168548"/>
                  <a:pt x="271537" y="167729"/>
                </a:cubicBezTo>
                <a:cubicBezTo>
                  <a:pt x="272281" y="166911"/>
                  <a:pt x="272653" y="165795"/>
                  <a:pt x="272579" y="164678"/>
                </a:cubicBezTo>
                <a:cubicBezTo>
                  <a:pt x="269825" y="131862"/>
                  <a:pt x="248022" y="116607"/>
                  <a:pt x="203969" y="116607"/>
                </a:cubicBezTo>
                <a:cubicBezTo>
                  <a:pt x="164753" y="116607"/>
                  <a:pt x="141387" y="133127"/>
                  <a:pt x="141387" y="160883"/>
                </a:cubicBezTo>
                <a:cubicBezTo>
                  <a:pt x="141387" y="190946"/>
                  <a:pt x="164678" y="199281"/>
                  <a:pt x="202257" y="203002"/>
                </a:cubicBezTo>
                <a:cubicBezTo>
                  <a:pt x="247278" y="207392"/>
                  <a:pt x="250775" y="214015"/>
                  <a:pt x="250775" y="222870"/>
                </a:cubicBezTo>
                <a:cubicBezTo>
                  <a:pt x="250775" y="238199"/>
                  <a:pt x="238423" y="244748"/>
                  <a:pt x="209476" y="244748"/>
                </a:cubicBezTo>
                <a:cubicBezTo>
                  <a:pt x="173087" y="244748"/>
                  <a:pt x="165125" y="235595"/>
                  <a:pt x="162446" y="217512"/>
                </a:cubicBezTo>
                <a:cubicBezTo>
                  <a:pt x="162148" y="215578"/>
                  <a:pt x="160511" y="214164"/>
                  <a:pt x="158502" y="214164"/>
                </a:cubicBezTo>
                <a:lnTo>
                  <a:pt x="140717" y="214164"/>
                </a:lnTo>
                <a:cubicBezTo>
                  <a:pt x="138485" y="214164"/>
                  <a:pt x="136773" y="215950"/>
                  <a:pt x="136773" y="218108"/>
                </a:cubicBezTo>
                <a:cubicBezTo>
                  <a:pt x="136773" y="241250"/>
                  <a:pt x="149349" y="268858"/>
                  <a:pt x="209550" y="268858"/>
                </a:cubicBezTo>
                <a:cubicBezTo>
                  <a:pt x="253008" y="268784"/>
                  <a:pt x="278011" y="251594"/>
                  <a:pt x="278011" y="221679"/>
                </a:cubicBezTo>
                <a:close/>
              </a:path>
            </a:pathLst>
          </a:custGeom>
          <a:solidFill>
            <a:srgbClr val="339933"/>
          </a:solidFill>
          <a:ln/>
        </p:spPr>
      </p:sp>
      <p:sp>
        <p:nvSpPr>
          <p:cNvPr id="10" name="Text 7"/>
          <p:cNvSpPr/>
          <p:nvPr/>
        </p:nvSpPr>
        <p:spPr>
          <a:xfrm>
            <a:off x="1075134" y="3098800"/>
            <a:ext cx="44577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NodeJS: Xử lý bất đồng bộ, khả năng mở rộng tốt.</a:t>
            </a:r>
            <a:endParaRPr lang="en-US" sz="1600" dirty="0"/>
          </a:p>
        </p:txBody>
      </p:sp>
      <p:sp>
        <p:nvSpPr>
          <p:cNvPr id="11" name="Shape 8"/>
          <p:cNvSpPr/>
          <p:nvPr/>
        </p:nvSpPr>
        <p:spPr>
          <a:xfrm>
            <a:off x="254000" y="4013200"/>
            <a:ext cx="5435600" cy="914400"/>
          </a:xfrm>
          <a:custGeom>
            <a:avLst/>
            <a:gdLst/>
            <a:ahLst/>
            <a:cxnLst/>
            <a:rect l="l" t="t" r="r" b="b"/>
            <a:pathLst>
              <a:path w="5435600" h="914400">
                <a:moveTo>
                  <a:pt x="101599" y="0"/>
                </a:moveTo>
                <a:lnTo>
                  <a:pt x="5334001" y="0"/>
                </a:lnTo>
                <a:cubicBezTo>
                  <a:pt x="5390113" y="0"/>
                  <a:pt x="5435600" y="45487"/>
                  <a:pt x="5435600" y="101599"/>
                </a:cubicBezTo>
                <a:lnTo>
                  <a:pt x="5435600" y="812801"/>
                </a:lnTo>
                <a:cubicBezTo>
                  <a:pt x="5435600" y="868913"/>
                  <a:pt x="5390113" y="914400"/>
                  <a:pt x="5334001" y="914400"/>
                </a:cubicBezTo>
                <a:lnTo>
                  <a:pt x="101599" y="914400"/>
                </a:lnTo>
                <a:cubicBezTo>
                  <a:pt x="45487" y="914400"/>
                  <a:pt x="0" y="868913"/>
                  <a:pt x="0" y="812801"/>
                </a:cubicBezTo>
                <a:lnTo>
                  <a:pt x="0" y="101599"/>
                </a:lnTo>
                <a:cubicBezTo>
                  <a:pt x="0" y="45525"/>
                  <a:pt x="45525" y="0"/>
                  <a:pt x="101599" y="0"/>
                </a:cubicBezTo>
                <a:close/>
              </a:path>
            </a:pathLst>
          </a:custGeom>
          <a:solidFill>
            <a:srgbClr val="3F51B5">
              <a:alpha val="20000"/>
            </a:srgbClr>
          </a:solidFill>
          <a:ln/>
        </p:spPr>
      </p:sp>
      <p:sp>
        <p:nvSpPr>
          <p:cNvPr id="12" name="Shape 9"/>
          <p:cNvSpPr/>
          <p:nvPr/>
        </p:nvSpPr>
        <p:spPr>
          <a:xfrm>
            <a:off x="436563" y="4279900"/>
            <a:ext cx="333375" cy="381000"/>
          </a:xfrm>
          <a:custGeom>
            <a:avLst/>
            <a:gdLst/>
            <a:ahLst/>
            <a:cxnLst/>
            <a:rect l="l" t="t" r="r" b="b"/>
            <a:pathLst>
              <a:path w="333375" h="381000">
                <a:moveTo>
                  <a:pt x="333375" y="153144"/>
                </a:moveTo>
                <a:cubicBezTo>
                  <a:pt x="322362" y="160437"/>
                  <a:pt x="309711" y="166315"/>
                  <a:pt x="296540" y="171004"/>
                </a:cubicBezTo>
                <a:cubicBezTo>
                  <a:pt x="261565" y="183505"/>
                  <a:pt x="215652" y="190500"/>
                  <a:pt x="166688" y="190500"/>
                </a:cubicBezTo>
                <a:cubicBezTo>
                  <a:pt x="117723" y="190500"/>
                  <a:pt x="71735" y="183431"/>
                  <a:pt x="36835" y="171004"/>
                </a:cubicBezTo>
                <a:cubicBezTo>
                  <a:pt x="23738" y="166315"/>
                  <a:pt x="11013" y="160437"/>
                  <a:pt x="0" y="153144"/>
                </a:cubicBezTo>
                <a:lnTo>
                  <a:pt x="0" y="214313"/>
                </a:lnTo>
                <a:cubicBezTo>
                  <a:pt x="0" y="247204"/>
                  <a:pt x="74637" y="273844"/>
                  <a:pt x="166688" y="273844"/>
                </a:cubicBezTo>
                <a:cubicBezTo>
                  <a:pt x="258738" y="273844"/>
                  <a:pt x="333375" y="247204"/>
                  <a:pt x="333375" y="214313"/>
                </a:cubicBezTo>
                <a:lnTo>
                  <a:pt x="333375" y="153144"/>
                </a:lnTo>
                <a:close/>
                <a:moveTo>
                  <a:pt x="333375" y="95250"/>
                </a:moveTo>
                <a:lnTo>
                  <a:pt x="333375" y="59531"/>
                </a:lnTo>
                <a:cubicBezTo>
                  <a:pt x="333375" y="26640"/>
                  <a:pt x="258738" y="0"/>
                  <a:pt x="166688" y="0"/>
                </a:cubicBezTo>
                <a:cubicBezTo>
                  <a:pt x="74637" y="0"/>
                  <a:pt x="0" y="26640"/>
                  <a:pt x="0" y="59531"/>
                </a:cubicBezTo>
                <a:lnTo>
                  <a:pt x="0" y="95250"/>
                </a:lnTo>
                <a:cubicBezTo>
                  <a:pt x="0" y="128141"/>
                  <a:pt x="74637" y="154781"/>
                  <a:pt x="166688" y="154781"/>
                </a:cubicBezTo>
                <a:cubicBezTo>
                  <a:pt x="258738" y="154781"/>
                  <a:pt x="333375" y="128141"/>
                  <a:pt x="333375" y="95250"/>
                </a:cubicBezTo>
                <a:close/>
                <a:moveTo>
                  <a:pt x="296540" y="290066"/>
                </a:moveTo>
                <a:cubicBezTo>
                  <a:pt x="261640" y="302493"/>
                  <a:pt x="215726" y="309563"/>
                  <a:pt x="166688" y="309563"/>
                </a:cubicBezTo>
                <a:cubicBezTo>
                  <a:pt x="117649" y="309563"/>
                  <a:pt x="71735" y="302493"/>
                  <a:pt x="36835" y="290066"/>
                </a:cubicBezTo>
                <a:cubicBezTo>
                  <a:pt x="23738" y="285378"/>
                  <a:pt x="11013" y="279499"/>
                  <a:pt x="0" y="272207"/>
                </a:cubicBezTo>
                <a:lnTo>
                  <a:pt x="0" y="321469"/>
                </a:lnTo>
                <a:cubicBezTo>
                  <a:pt x="0" y="354360"/>
                  <a:pt x="74637" y="381000"/>
                  <a:pt x="166688" y="381000"/>
                </a:cubicBezTo>
                <a:cubicBezTo>
                  <a:pt x="258738" y="381000"/>
                  <a:pt x="333375" y="354360"/>
                  <a:pt x="333375" y="321469"/>
                </a:cubicBezTo>
                <a:lnTo>
                  <a:pt x="333375" y="272207"/>
                </a:lnTo>
                <a:cubicBezTo>
                  <a:pt x="322362" y="279499"/>
                  <a:pt x="309711" y="285378"/>
                  <a:pt x="296540" y="290066"/>
                </a:cubicBezTo>
                <a:close/>
              </a:path>
            </a:pathLst>
          </a:custGeom>
          <a:solidFill>
            <a:srgbClr val="4479A1"/>
          </a:solidFill>
          <a:ln/>
        </p:spPr>
      </p:sp>
      <p:sp>
        <p:nvSpPr>
          <p:cNvPr id="13" name="Text 10"/>
          <p:cNvSpPr/>
          <p:nvPr/>
        </p:nvSpPr>
        <p:spPr>
          <a:xfrm>
            <a:off x="1001316" y="4165600"/>
            <a:ext cx="4533900" cy="609600"/>
          </a:xfrm>
          <a:prstGeom prst="rect">
            <a:avLst/>
          </a:prstGeom>
          <a:noFill/>
          <a:ln/>
        </p:spPr>
        <p:txBody>
          <a:bodyPr wrap="square" lIns="0" tIns="0" rIns="0" bIns="0" rtlCol="0" anchor="ctr"/>
          <a:lstStyle/>
          <a:p>
            <a:pPr marL="0" indent="0">
              <a:lnSpc>
                <a:spcPct val="130000"/>
              </a:lnSpc>
              <a:buNone/>
            </a:pPr>
            <a:r>
              <a:rPr lang="en-US" sz="1600" dirty="0">
                <a:solidFill>
                  <a:srgbClr val="333333"/>
                </a:solidFill>
                <a:ea typeface="MiSans" pitchFamily="34" charset="-122"/>
                <a:cs typeface="MiSans" pitchFamily="34" charset="-120"/>
              </a:rPr>
              <a:t>MySQL: Lưu trữ dữ liệu quan hệ container-kho-hàng an toàn.</a:t>
            </a:r>
            <a:endParaRPr lang="en-US" sz="1600" dirty="0"/>
          </a:p>
        </p:txBody>
      </p:sp>
      <p:pic>
        <p:nvPicPr>
          <p:cNvPr id="14" name="Image 1" descr="https://kimi-web-img.moonshot.cn/img/www.publicdomainpictures.net/c338fc8b4c6ad711feda58a1a442956cf97af47f.jpg"/>
          <p:cNvPicPr>
            <a:picLocks noChangeAspect="1"/>
          </p:cNvPicPr>
          <p:nvPr/>
        </p:nvPicPr>
        <p:blipFill>
          <a:blip r:embed="rId4"/>
          <a:srcRect l="15500" r="15500"/>
          <a:stretch/>
        </p:blipFill>
        <p:spPr>
          <a:xfrm>
            <a:off x="6096000" y="254000"/>
            <a:ext cx="5842000" cy="6350000"/>
          </a:xfrm>
          <a:prstGeom prst="roundRect">
            <a:avLst>
              <a:gd name="adj" fmla="val 3478"/>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3F4F6"/>
        </a:solidFill>
        <a:effectLst/>
      </p:bgPr>
    </p:bg>
    <p:spTree>
      <p:nvGrpSpPr>
        <p:cNvPr id="1" name=""/>
        <p:cNvGrpSpPr/>
        <p:nvPr/>
      </p:nvGrpSpPr>
      <p:grpSpPr>
        <a:xfrm>
          <a:off x="0" y="0"/>
          <a:ext cx="0" cy="0"/>
          <a:chOff x="0" y="0"/>
          <a:chExt cx="0" cy="0"/>
        </a:xfrm>
      </p:grpSpPr>
      <p:pic>
        <p:nvPicPr>
          <p:cNvPr id="2" name="Image 0" descr="https://kimi-img.moonshot.cn/pub/slides/slides_tmpl/image/25-09-02-14:45:44-d2r9561e3tpg8rchus30.jpg"/>
          <p:cNvPicPr>
            <a:picLocks noChangeAspect="1"/>
          </p:cNvPicPr>
          <p:nvPr/>
        </p:nvPicPr>
        <p:blipFill>
          <a:blip r:embed="rId3"/>
          <a:stretch>
            <a:fillRect/>
          </a:stretch>
        </p:blipFill>
        <p:spPr>
          <a:xfrm>
            <a:off x="635" y="-1270"/>
            <a:ext cx="12191365" cy="6860540"/>
          </a:xfrm>
          <a:prstGeom prst="rect">
            <a:avLst/>
          </a:prstGeom>
        </p:spPr>
      </p:pic>
      <p:sp>
        <p:nvSpPr>
          <p:cNvPr id="3" name="Text 0"/>
          <p:cNvSpPr/>
          <p:nvPr/>
        </p:nvSpPr>
        <p:spPr>
          <a:xfrm>
            <a:off x="0" y="254000"/>
            <a:ext cx="12192000" cy="508000"/>
          </a:xfrm>
          <a:prstGeom prst="rect">
            <a:avLst/>
          </a:prstGeom>
          <a:noFill/>
          <a:ln/>
        </p:spPr>
        <p:txBody>
          <a:bodyPr wrap="square" lIns="0" tIns="0" rIns="0" bIns="0" rtlCol="0" anchor="ctr"/>
          <a:lstStyle/>
          <a:p>
            <a:pPr marL="0" indent="0" algn="ctr">
              <a:lnSpc>
                <a:spcPct val="90000"/>
              </a:lnSpc>
              <a:buNone/>
            </a:pPr>
            <a:r>
              <a:rPr lang="en-US" sz="3600" dirty="0">
                <a:solidFill>
                  <a:srgbClr val="FF8F00"/>
                </a:solidFill>
                <a:ea typeface="Noto Sans SC" pitchFamily="34" charset="-122"/>
                <a:cs typeface="Noto Sans SC" pitchFamily="34" charset="-120"/>
              </a:rPr>
              <a:t>Kiến Trúc Hệ Thống Ba Lớp</a:t>
            </a:r>
            <a:endParaRPr lang="en-US" sz="1600" dirty="0"/>
          </a:p>
        </p:txBody>
      </p:sp>
      <p:sp>
        <p:nvSpPr>
          <p:cNvPr id="4" name="Shape 1"/>
          <p:cNvSpPr/>
          <p:nvPr/>
        </p:nvSpPr>
        <p:spPr>
          <a:xfrm>
            <a:off x="254000" y="1066800"/>
            <a:ext cx="3365500" cy="5537200"/>
          </a:xfrm>
          <a:custGeom>
            <a:avLst/>
            <a:gdLst/>
            <a:ahLst/>
            <a:cxnLst/>
            <a:rect l="l" t="t" r="r" b="b"/>
            <a:pathLst>
              <a:path w="3365500" h="5537200">
                <a:moveTo>
                  <a:pt x="152390" y="0"/>
                </a:moveTo>
                <a:lnTo>
                  <a:pt x="3213110" y="0"/>
                </a:lnTo>
                <a:cubicBezTo>
                  <a:pt x="3297216" y="0"/>
                  <a:pt x="3365500" y="68284"/>
                  <a:pt x="3365500" y="152390"/>
                </a:cubicBezTo>
                <a:lnTo>
                  <a:pt x="3365500" y="5384810"/>
                </a:lnTo>
                <a:cubicBezTo>
                  <a:pt x="3365500" y="5468973"/>
                  <a:pt x="3297273" y="5537200"/>
                  <a:pt x="3213110" y="5537200"/>
                </a:cubicBezTo>
                <a:lnTo>
                  <a:pt x="152390" y="5537200"/>
                </a:lnTo>
                <a:cubicBezTo>
                  <a:pt x="68227" y="5537200"/>
                  <a:pt x="0" y="5468973"/>
                  <a:pt x="0" y="5384810"/>
                </a:cubicBezTo>
                <a:lnTo>
                  <a:pt x="0" y="152390"/>
                </a:lnTo>
                <a:cubicBezTo>
                  <a:pt x="0" y="68284"/>
                  <a:pt x="68284" y="0"/>
                  <a:pt x="152390" y="0"/>
                </a:cubicBezTo>
                <a:close/>
              </a:path>
            </a:pathLst>
          </a:custGeom>
          <a:solidFill>
            <a:srgbClr val="FFC107">
              <a:alpha val="20000"/>
            </a:srgbClr>
          </a:solidFill>
          <a:ln/>
          <a:effectLst>
            <a:outerShdw blurRad="76200" dist="50800" dir="5400000" algn="bl" rotWithShape="0">
              <a:srgbClr val="000000">
                <a:alpha val="10196"/>
              </a:srgbClr>
            </a:outerShdw>
          </a:effectLst>
        </p:spPr>
      </p:sp>
      <p:sp>
        <p:nvSpPr>
          <p:cNvPr id="5" name="Shape 2"/>
          <p:cNvSpPr/>
          <p:nvPr/>
        </p:nvSpPr>
        <p:spPr>
          <a:xfrm>
            <a:off x="1527969" y="127000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FFC107"/>
          </a:solidFill>
          <a:ln/>
        </p:spPr>
      </p:sp>
      <p:sp>
        <p:nvSpPr>
          <p:cNvPr id="6" name="Shape 3"/>
          <p:cNvSpPr/>
          <p:nvPr/>
        </p:nvSpPr>
        <p:spPr>
          <a:xfrm>
            <a:off x="1747044" y="1485900"/>
            <a:ext cx="381000" cy="381000"/>
          </a:xfrm>
          <a:custGeom>
            <a:avLst/>
            <a:gdLst/>
            <a:ahLst/>
            <a:cxnLst/>
            <a:rect l="l" t="t" r="r" b="b"/>
            <a:pathLst>
              <a:path w="381000" h="381000">
                <a:moveTo>
                  <a:pt x="47625" y="23812"/>
                </a:moveTo>
                <a:cubicBezTo>
                  <a:pt x="21357" y="23812"/>
                  <a:pt x="0" y="45169"/>
                  <a:pt x="0" y="71438"/>
                </a:cubicBezTo>
                <a:lnTo>
                  <a:pt x="0" y="261938"/>
                </a:lnTo>
                <a:cubicBezTo>
                  <a:pt x="0" y="288206"/>
                  <a:pt x="21357" y="309563"/>
                  <a:pt x="47625" y="309563"/>
                </a:cubicBezTo>
                <a:lnTo>
                  <a:pt x="154781" y="309563"/>
                </a:lnTo>
                <a:lnTo>
                  <a:pt x="142875" y="345281"/>
                </a:lnTo>
                <a:lnTo>
                  <a:pt x="89297" y="345281"/>
                </a:lnTo>
                <a:cubicBezTo>
                  <a:pt x="79400" y="345281"/>
                  <a:pt x="71438" y="353244"/>
                  <a:pt x="71438" y="363141"/>
                </a:cubicBezTo>
                <a:cubicBezTo>
                  <a:pt x="71438" y="373038"/>
                  <a:pt x="79400" y="381000"/>
                  <a:pt x="89297" y="381000"/>
                </a:cubicBezTo>
                <a:lnTo>
                  <a:pt x="291703" y="381000"/>
                </a:lnTo>
                <a:cubicBezTo>
                  <a:pt x="301600" y="381000"/>
                  <a:pt x="309563" y="373038"/>
                  <a:pt x="309563" y="363141"/>
                </a:cubicBezTo>
                <a:cubicBezTo>
                  <a:pt x="309563" y="353244"/>
                  <a:pt x="301600" y="345281"/>
                  <a:pt x="291703" y="345281"/>
                </a:cubicBezTo>
                <a:lnTo>
                  <a:pt x="238125" y="345281"/>
                </a:lnTo>
                <a:lnTo>
                  <a:pt x="226219" y="309563"/>
                </a:lnTo>
                <a:lnTo>
                  <a:pt x="333375" y="309563"/>
                </a:lnTo>
                <a:cubicBezTo>
                  <a:pt x="359643" y="309563"/>
                  <a:pt x="381000" y="288206"/>
                  <a:pt x="381000" y="261938"/>
                </a:cubicBezTo>
                <a:lnTo>
                  <a:pt x="381000" y="71438"/>
                </a:lnTo>
                <a:cubicBezTo>
                  <a:pt x="381000" y="45169"/>
                  <a:pt x="359643" y="23812"/>
                  <a:pt x="333375" y="23812"/>
                </a:cubicBezTo>
                <a:lnTo>
                  <a:pt x="47625" y="23812"/>
                </a:lnTo>
                <a:close/>
                <a:moveTo>
                  <a:pt x="71438" y="71438"/>
                </a:moveTo>
                <a:lnTo>
                  <a:pt x="309563" y="71438"/>
                </a:lnTo>
                <a:cubicBezTo>
                  <a:pt x="322734" y="71438"/>
                  <a:pt x="333375" y="82079"/>
                  <a:pt x="333375" y="95250"/>
                </a:cubicBezTo>
                <a:lnTo>
                  <a:pt x="333375" y="214313"/>
                </a:lnTo>
                <a:cubicBezTo>
                  <a:pt x="333375" y="227484"/>
                  <a:pt x="322734" y="238125"/>
                  <a:pt x="309563" y="238125"/>
                </a:cubicBezTo>
                <a:lnTo>
                  <a:pt x="71438" y="238125"/>
                </a:lnTo>
                <a:cubicBezTo>
                  <a:pt x="58266" y="238125"/>
                  <a:pt x="47625" y="227484"/>
                  <a:pt x="47625" y="214313"/>
                </a:cubicBezTo>
                <a:lnTo>
                  <a:pt x="47625" y="95250"/>
                </a:lnTo>
                <a:cubicBezTo>
                  <a:pt x="47625" y="82079"/>
                  <a:pt x="58266" y="71438"/>
                  <a:pt x="71438" y="71438"/>
                </a:cubicBezTo>
                <a:close/>
              </a:path>
            </a:pathLst>
          </a:custGeom>
          <a:solidFill>
            <a:srgbClr val="FFFFFF"/>
          </a:solidFill>
          <a:ln/>
        </p:spPr>
      </p:sp>
      <p:sp>
        <p:nvSpPr>
          <p:cNvPr id="7" name="Text 4"/>
          <p:cNvSpPr/>
          <p:nvPr/>
        </p:nvSpPr>
        <p:spPr>
          <a:xfrm>
            <a:off x="665163" y="2235200"/>
            <a:ext cx="2540000" cy="355600"/>
          </a:xfrm>
          <a:prstGeom prst="rect">
            <a:avLst/>
          </a:prstGeom>
          <a:noFill/>
          <a:ln/>
        </p:spPr>
        <p:txBody>
          <a:bodyPr wrap="square" lIns="0" tIns="0" rIns="0" bIns="0" rtlCol="0" anchor="ctr"/>
          <a:lstStyle/>
          <a:p>
            <a:pPr marL="0" indent="0" algn="ctr">
              <a:lnSpc>
                <a:spcPct val="120000"/>
              </a:lnSpc>
              <a:buNone/>
            </a:pPr>
            <a:r>
              <a:rPr lang="en-US" sz="2000" dirty="0">
                <a:solidFill>
                  <a:srgbClr val="FF8F00"/>
                </a:solidFill>
                <a:ea typeface="Noto Sans SC" pitchFamily="34" charset="-122"/>
                <a:cs typeface="Noto Sans SC" pitchFamily="34" charset="-120"/>
              </a:rPr>
              <a:t>Lớp Presentation</a:t>
            </a:r>
            <a:endParaRPr lang="en-US" sz="1600" dirty="0"/>
          </a:p>
        </p:txBody>
      </p:sp>
      <p:sp>
        <p:nvSpPr>
          <p:cNvPr id="8" name="Text 5"/>
          <p:cNvSpPr/>
          <p:nvPr/>
        </p:nvSpPr>
        <p:spPr>
          <a:xfrm>
            <a:off x="457200" y="2692400"/>
            <a:ext cx="2959100" cy="1016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Giao diện người dùng được xây dựng với React components, đảm bảo trải nghiệm mượt mà và tương tác nhanh chóng.</a:t>
            </a:r>
            <a:endParaRPr lang="en-US" sz="1600" dirty="0"/>
          </a:p>
        </p:txBody>
      </p:sp>
      <p:sp>
        <p:nvSpPr>
          <p:cNvPr id="9" name="Text 6"/>
          <p:cNvSpPr/>
          <p:nvPr/>
        </p:nvSpPr>
        <p:spPr>
          <a:xfrm>
            <a:off x="3817938" y="3175000"/>
            <a:ext cx="901700" cy="1320800"/>
          </a:xfrm>
          <a:prstGeom prst="rect">
            <a:avLst/>
          </a:prstGeom>
          <a:noFill/>
          <a:ln/>
        </p:spPr>
        <p:txBody>
          <a:bodyPr wrap="square" lIns="0" tIns="0" rIns="0" bIns="812800" rtlCol="0" anchor="ctr"/>
          <a:lstStyle/>
          <a:p>
            <a:pPr marL="0" indent="0">
              <a:lnSpc>
                <a:spcPct val="90000"/>
              </a:lnSpc>
              <a:buNone/>
            </a:pPr>
            <a:r>
              <a:rPr lang="en-US" sz="3600" dirty="0">
                <a:solidFill>
                  <a:srgbClr val="FFC107"/>
                </a:solidFill>
                <a:ea typeface="Noto Sans SC" pitchFamily="34" charset="-122"/>
                <a:cs typeface="Noto Sans SC" pitchFamily="34" charset="-120"/>
              </a:rPr>
              <a:t>→</a:t>
            </a:r>
            <a:endParaRPr lang="en-US" sz="1600" dirty="0"/>
          </a:p>
        </p:txBody>
      </p:sp>
      <p:sp>
        <p:nvSpPr>
          <p:cNvPr id="10" name="Shape 7"/>
          <p:cNvSpPr/>
          <p:nvPr/>
        </p:nvSpPr>
        <p:spPr>
          <a:xfrm>
            <a:off x="4415631" y="1066800"/>
            <a:ext cx="3365500" cy="5537200"/>
          </a:xfrm>
          <a:custGeom>
            <a:avLst/>
            <a:gdLst/>
            <a:ahLst/>
            <a:cxnLst/>
            <a:rect l="l" t="t" r="r" b="b"/>
            <a:pathLst>
              <a:path w="3365500" h="5537200">
                <a:moveTo>
                  <a:pt x="152390" y="0"/>
                </a:moveTo>
                <a:lnTo>
                  <a:pt x="3213110" y="0"/>
                </a:lnTo>
                <a:cubicBezTo>
                  <a:pt x="3297216" y="0"/>
                  <a:pt x="3365500" y="68284"/>
                  <a:pt x="3365500" y="152390"/>
                </a:cubicBezTo>
                <a:lnTo>
                  <a:pt x="3365500" y="5384810"/>
                </a:lnTo>
                <a:cubicBezTo>
                  <a:pt x="3365500" y="5468973"/>
                  <a:pt x="3297273" y="5537200"/>
                  <a:pt x="3213110" y="5537200"/>
                </a:cubicBezTo>
                <a:lnTo>
                  <a:pt x="152390" y="5537200"/>
                </a:lnTo>
                <a:cubicBezTo>
                  <a:pt x="68227" y="5537200"/>
                  <a:pt x="0" y="5468973"/>
                  <a:pt x="0" y="5384810"/>
                </a:cubicBezTo>
                <a:lnTo>
                  <a:pt x="0" y="152390"/>
                </a:lnTo>
                <a:cubicBezTo>
                  <a:pt x="0" y="68284"/>
                  <a:pt x="68284" y="0"/>
                  <a:pt x="152390" y="0"/>
                </a:cubicBezTo>
                <a:close/>
              </a:path>
            </a:pathLst>
          </a:custGeom>
          <a:solidFill>
            <a:srgbClr val="4CAF50">
              <a:alpha val="20000"/>
            </a:srgbClr>
          </a:solidFill>
          <a:ln/>
          <a:effectLst>
            <a:outerShdw blurRad="76200" dist="50800" dir="5400000" algn="bl" rotWithShape="0">
              <a:srgbClr val="000000">
                <a:alpha val="10196"/>
              </a:srgbClr>
            </a:outerShdw>
          </a:effectLst>
        </p:spPr>
      </p:sp>
      <p:sp>
        <p:nvSpPr>
          <p:cNvPr id="11" name="Shape 8"/>
          <p:cNvSpPr/>
          <p:nvPr/>
        </p:nvSpPr>
        <p:spPr>
          <a:xfrm>
            <a:off x="5689600" y="127000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4CAF50"/>
          </a:solidFill>
          <a:ln/>
        </p:spPr>
      </p:sp>
      <p:sp>
        <p:nvSpPr>
          <p:cNvPr id="12" name="Shape 9"/>
          <p:cNvSpPr/>
          <p:nvPr/>
        </p:nvSpPr>
        <p:spPr>
          <a:xfrm>
            <a:off x="5861050" y="1485900"/>
            <a:ext cx="476250" cy="381000"/>
          </a:xfrm>
          <a:custGeom>
            <a:avLst/>
            <a:gdLst/>
            <a:ahLst/>
            <a:cxnLst/>
            <a:rect l="l" t="t" r="r" b="b"/>
            <a:pathLst>
              <a:path w="476250" h="381000">
                <a:moveTo>
                  <a:pt x="309488" y="156642"/>
                </a:moveTo>
                <a:cubicBezTo>
                  <a:pt x="318567" y="154186"/>
                  <a:pt x="328092" y="158502"/>
                  <a:pt x="332184" y="166911"/>
                </a:cubicBezTo>
                <a:lnTo>
                  <a:pt x="346025" y="194890"/>
                </a:lnTo>
                <a:cubicBezTo>
                  <a:pt x="353690" y="195932"/>
                  <a:pt x="361206" y="198016"/>
                  <a:pt x="368275" y="200918"/>
                </a:cubicBezTo>
                <a:lnTo>
                  <a:pt x="394320" y="183579"/>
                </a:lnTo>
                <a:cubicBezTo>
                  <a:pt x="402134" y="178371"/>
                  <a:pt x="412477" y="179412"/>
                  <a:pt x="419100" y="186035"/>
                </a:cubicBezTo>
                <a:lnTo>
                  <a:pt x="433388" y="200323"/>
                </a:lnTo>
                <a:cubicBezTo>
                  <a:pt x="440010" y="206946"/>
                  <a:pt x="441052" y="217363"/>
                  <a:pt x="435843" y="225103"/>
                </a:cubicBezTo>
                <a:lnTo>
                  <a:pt x="418505" y="251073"/>
                </a:lnTo>
                <a:cubicBezTo>
                  <a:pt x="419919" y="254571"/>
                  <a:pt x="421184" y="258217"/>
                  <a:pt x="422225" y="262012"/>
                </a:cubicBezTo>
                <a:cubicBezTo>
                  <a:pt x="423267" y="265807"/>
                  <a:pt x="423937" y="269528"/>
                  <a:pt x="424458" y="273323"/>
                </a:cubicBezTo>
                <a:lnTo>
                  <a:pt x="452512" y="287164"/>
                </a:lnTo>
                <a:cubicBezTo>
                  <a:pt x="460921" y="291331"/>
                  <a:pt x="465237" y="300856"/>
                  <a:pt x="462781" y="309860"/>
                </a:cubicBezTo>
                <a:lnTo>
                  <a:pt x="457572" y="329357"/>
                </a:lnTo>
                <a:cubicBezTo>
                  <a:pt x="455116" y="338361"/>
                  <a:pt x="446708" y="344463"/>
                  <a:pt x="437331" y="343867"/>
                </a:cubicBezTo>
                <a:lnTo>
                  <a:pt x="406078" y="341858"/>
                </a:lnTo>
                <a:cubicBezTo>
                  <a:pt x="401389" y="347886"/>
                  <a:pt x="395957" y="353467"/>
                  <a:pt x="389781" y="358229"/>
                </a:cubicBezTo>
                <a:lnTo>
                  <a:pt x="391790" y="389409"/>
                </a:lnTo>
                <a:cubicBezTo>
                  <a:pt x="392385" y="398785"/>
                  <a:pt x="386283" y="407268"/>
                  <a:pt x="377279" y="409649"/>
                </a:cubicBezTo>
                <a:lnTo>
                  <a:pt x="357783" y="414858"/>
                </a:lnTo>
                <a:cubicBezTo>
                  <a:pt x="348704" y="417314"/>
                  <a:pt x="339254" y="412998"/>
                  <a:pt x="335087" y="404589"/>
                </a:cubicBezTo>
                <a:lnTo>
                  <a:pt x="321246" y="376610"/>
                </a:lnTo>
                <a:cubicBezTo>
                  <a:pt x="313581" y="375568"/>
                  <a:pt x="306065" y="373484"/>
                  <a:pt x="298996" y="370582"/>
                </a:cubicBezTo>
                <a:lnTo>
                  <a:pt x="272951" y="387921"/>
                </a:lnTo>
                <a:cubicBezTo>
                  <a:pt x="265137" y="393129"/>
                  <a:pt x="254794" y="392088"/>
                  <a:pt x="248171" y="385465"/>
                </a:cubicBezTo>
                <a:lnTo>
                  <a:pt x="233883" y="371177"/>
                </a:lnTo>
                <a:cubicBezTo>
                  <a:pt x="227261" y="364554"/>
                  <a:pt x="226219" y="354211"/>
                  <a:pt x="231428" y="346397"/>
                </a:cubicBezTo>
                <a:lnTo>
                  <a:pt x="248766" y="320353"/>
                </a:lnTo>
                <a:cubicBezTo>
                  <a:pt x="247352" y="316855"/>
                  <a:pt x="246087" y="313209"/>
                  <a:pt x="245046" y="309414"/>
                </a:cubicBezTo>
                <a:cubicBezTo>
                  <a:pt x="244004" y="305619"/>
                  <a:pt x="243334" y="301823"/>
                  <a:pt x="242813" y="298103"/>
                </a:cubicBezTo>
                <a:lnTo>
                  <a:pt x="214759" y="284262"/>
                </a:lnTo>
                <a:cubicBezTo>
                  <a:pt x="206350" y="280095"/>
                  <a:pt x="202109" y="270570"/>
                  <a:pt x="204490" y="261565"/>
                </a:cubicBezTo>
                <a:lnTo>
                  <a:pt x="209699" y="242069"/>
                </a:lnTo>
                <a:cubicBezTo>
                  <a:pt x="212154" y="233065"/>
                  <a:pt x="220563" y="226963"/>
                  <a:pt x="229939" y="227558"/>
                </a:cubicBezTo>
                <a:lnTo>
                  <a:pt x="261119" y="229567"/>
                </a:lnTo>
                <a:cubicBezTo>
                  <a:pt x="265807" y="223540"/>
                  <a:pt x="271239" y="217959"/>
                  <a:pt x="277416" y="213196"/>
                </a:cubicBezTo>
                <a:lnTo>
                  <a:pt x="275406" y="182091"/>
                </a:lnTo>
                <a:cubicBezTo>
                  <a:pt x="274811" y="172715"/>
                  <a:pt x="280913" y="164232"/>
                  <a:pt x="289917" y="161851"/>
                </a:cubicBezTo>
                <a:lnTo>
                  <a:pt x="309414" y="156642"/>
                </a:lnTo>
                <a:close/>
                <a:moveTo>
                  <a:pt x="333673" y="253008"/>
                </a:moveTo>
                <a:cubicBezTo>
                  <a:pt x="315602" y="253028"/>
                  <a:pt x="300947" y="267716"/>
                  <a:pt x="300968" y="285787"/>
                </a:cubicBezTo>
                <a:cubicBezTo>
                  <a:pt x="300988" y="303858"/>
                  <a:pt x="315676" y="318513"/>
                  <a:pt x="333747" y="318492"/>
                </a:cubicBezTo>
                <a:cubicBezTo>
                  <a:pt x="351818" y="318472"/>
                  <a:pt x="366473" y="303784"/>
                  <a:pt x="366452" y="285713"/>
                </a:cubicBezTo>
                <a:cubicBezTo>
                  <a:pt x="366432" y="267642"/>
                  <a:pt x="351744" y="252987"/>
                  <a:pt x="333673" y="253008"/>
                </a:cubicBezTo>
                <a:close/>
                <a:moveTo>
                  <a:pt x="167357" y="-33858"/>
                </a:moveTo>
                <a:lnTo>
                  <a:pt x="186854" y="-28649"/>
                </a:lnTo>
                <a:cubicBezTo>
                  <a:pt x="195858" y="-26194"/>
                  <a:pt x="201960" y="-17711"/>
                  <a:pt x="201364" y="-8409"/>
                </a:cubicBezTo>
                <a:lnTo>
                  <a:pt x="199355" y="22696"/>
                </a:lnTo>
                <a:cubicBezTo>
                  <a:pt x="205532" y="27459"/>
                  <a:pt x="210964" y="32965"/>
                  <a:pt x="215652" y="39067"/>
                </a:cubicBezTo>
                <a:lnTo>
                  <a:pt x="246906" y="37058"/>
                </a:lnTo>
                <a:cubicBezTo>
                  <a:pt x="256208" y="36463"/>
                  <a:pt x="264691" y="42565"/>
                  <a:pt x="267146" y="51569"/>
                </a:cubicBezTo>
                <a:lnTo>
                  <a:pt x="272355" y="71065"/>
                </a:lnTo>
                <a:cubicBezTo>
                  <a:pt x="274737" y="80070"/>
                  <a:pt x="270495" y="89595"/>
                  <a:pt x="262086" y="93762"/>
                </a:cubicBezTo>
                <a:lnTo>
                  <a:pt x="234032" y="107603"/>
                </a:lnTo>
                <a:cubicBezTo>
                  <a:pt x="233511" y="111398"/>
                  <a:pt x="232767" y="115193"/>
                  <a:pt x="231800" y="118914"/>
                </a:cubicBezTo>
                <a:cubicBezTo>
                  <a:pt x="230832" y="122634"/>
                  <a:pt x="229493" y="126355"/>
                  <a:pt x="228079" y="129853"/>
                </a:cubicBezTo>
                <a:lnTo>
                  <a:pt x="245418" y="155897"/>
                </a:lnTo>
                <a:cubicBezTo>
                  <a:pt x="250627" y="163711"/>
                  <a:pt x="249585" y="174054"/>
                  <a:pt x="242962" y="180677"/>
                </a:cubicBezTo>
                <a:lnTo>
                  <a:pt x="228674" y="194965"/>
                </a:lnTo>
                <a:cubicBezTo>
                  <a:pt x="222052" y="201588"/>
                  <a:pt x="211708" y="202629"/>
                  <a:pt x="203895" y="197421"/>
                </a:cubicBezTo>
                <a:lnTo>
                  <a:pt x="177850" y="180082"/>
                </a:lnTo>
                <a:cubicBezTo>
                  <a:pt x="170780" y="182984"/>
                  <a:pt x="163264" y="185068"/>
                  <a:pt x="155600" y="186110"/>
                </a:cubicBezTo>
                <a:lnTo>
                  <a:pt x="141759" y="214089"/>
                </a:lnTo>
                <a:cubicBezTo>
                  <a:pt x="137592" y="222498"/>
                  <a:pt x="128067" y="226740"/>
                  <a:pt x="119063" y="224358"/>
                </a:cubicBezTo>
                <a:lnTo>
                  <a:pt x="99566" y="219149"/>
                </a:lnTo>
                <a:cubicBezTo>
                  <a:pt x="90488" y="216694"/>
                  <a:pt x="84460" y="208211"/>
                  <a:pt x="85055" y="198909"/>
                </a:cubicBezTo>
                <a:lnTo>
                  <a:pt x="87064" y="167729"/>
                </a:lnTo>
                <a:cubicBezTo>
                  <a:pt x="80888" y="162967"/>
                  <a:pt x="75456" y="157460"/>
                  <a:pt x="70768" y="151358"/>
                </a:cubicBezTo>
                <a:lnTo>
                  <a:pt x="39514" y="153367"/>
                </a:lnTo>
                <a:cubicBezTo>
                  <a:pt x="30212" y="153963"/>
                  <a:pt x="21729" y="147861"/>
                  <a:pt x="19273" y="138857"/>
                </a:cubicBezTo>
                <a:lnTo>
                  <a:pt x="14064" y="119360"/>
                </a:lnTo>
                <a:cubicBezTo>
                  <a:pt x="11683" y="110356"/>
                  <a:pt x="15925" y="100831"/>
                  <a:pt x="24333" y="96664"/>
                </a:cubicBezTo>
                <a:lnTo>
                  <a:pt x="52388" y="82823"/>
                </a:lnTo>
                <a:cubicBezTo>
                  <a:pt x="52908" y="79028"/>
                  <a:pt x="53653" y="75307"/>
                  <a:pt x="54620" y="71512"/>
                </a:cubicBezTo>
                <a:cubicBezTo>
                  <a:pt x="55662" y="67717"/>
                  <a:pt x="56852" y="64071"/>
                  <a:pt x="58341" y="60573"/>
                </a:cubicBezTo>
                <a:lnTo>
                  <a:pt x="41002" y="34603"/>
                </a:lnTo>
                <a:cubicBezTo>
                  <a:pt x="35793" y="26789"/>
                  <a:pt x="36835" y="16446"/>
                  <a:pt x="43458" y="9823"/>
                </a:cubicBezTo>
                <a:lnTo>
                  <a:pt x="57745" y="-4465"/>
                </a:lnTo>
                <a:cubicBezTo>
                  <a:pt x="64368" y="-11088"/>
                  <a:pt x="74712" y="-12129"/>
                  <a:pt x="82525" y="-6921"/>
                </a:cubicBezTo>
                <a:lnTo>
                  <a:pt x="108570" y="10418"/>
                </a:lnTo>
                <a:cubicBezTo>
                  <a:pt x="115639" y="7516"/>
                  <a:pt x="123155" y="5432"/>
                  <a:pt x="130820" y="4390"/>
                </a:cubicBezTo>
                <a:lnTo>
                  <a:pt x="144661" y="-23589"/>
                </a:lnTo>
                <a:cubicBezTo>
                  <a:pt x="148828" y="-31998"/>
                  <a:pt x="158279" y="-36240"/>
                  <a:pt x="167357" y="-33858"/>
                </a:cubicBezTo>
                <a:close/>
                <a:moveTo>
                  <a:pt x="143173" y="62508"/>
                </a:moveTo>
                <a:cubicBezTo>
                  <a:pt x="125102" y="62508"/>
                  <a:pt x="110430" y="77179"/>
                  <a:pt x="110430" y="95250"/>
                </a:cubicBezTo>
                <a:cubicBezTo>
                  <a:pt x="110430" y="113321"/>
                  <a:pt x="125102" y="127992"/>
                  <a:pt x="143173" y="127992"/>
                </a:cubicBezTo>
                <a:cubicBezTo>
                  <a:pt x="161244" y="127992"/>
                  <a:pt x="175915" y="113321"/>
                  <a:pt x="175915" y="95250"/>
                </a:cubicBezTo>
                <a:cubicBezTo>
                  <a:pt x="175915" y="77179"/>
                  <a:pt x="161244" y="62508"/>
                  <a:pt x="143173" y="62508"/>
                </a:cubicBezTo>
                <a:close/>
              </a:path>
            </a:pathLst>
          </a:custGeom>
          <a:solidFill>
            <a:srgbClr val="FFFFFF"/>
          </a:solidFill>
          <a:ln/>
        </p:spPr>
      </p:sp>
      <p:sp>
        <p:nvSpPr>
          <p:cNvPr id="13" name="Text 10"/>
          <p:cNvSpPr/>
          <p:nvPr/>
        </p:nvSpPr>
        <p:spPr>
          <a:xfrm>
            <a:off x="5264944" y="2235200"/>
            <a:ext cx="1663700" cy="355600"/>
          </a:xfrm>
          <a:prstGeom prst="rect">
            <a:avLst/>
          </a:prstGeom>
          <a:noFill/>
          <a:ln/>
        </p:spPr>
        <p:txBody>
          <a:bodyPr wrap="square" lIns="0" tIns="0" rIns="0" bIns="0" rtlCol="0" anchor="ctr"/>
          <a:lstStyle/>
          <a:p>
            <a:pPr marL="0" indent="0" algn="ctr">
              <a:lnSpc>
                <a:spcPct val="120000"/>
              </a:lnSpc>
              <a:buNone/>
            </a:pPr>
            <a:r>
              <a:rPr lang="en-US" sz="2000" dirty="0">
                <a:solidFill>
                  <a:srgbClr val="4CAF50"/>
                </a:solidFill>
                <a:ea typeface="Noto Sans SC" pitchFamily="34" charset="-122"/>
                <a:cs typeface="Noto Sans SC" pitchFamily="34" charset="-120"/>
              </a:rPr>
              <a:t>Lớp Logic</a:t>
            </a:r>
            <a:endParaRPr lang="en-US" sz="1600" dirty="0"/>
          </a:p>
        </p:txBody>
      </p:sp>
      <p:sp>
        <p:nvSpPr>
          <p:cNvPr id="14" name="Text 11"/>
          <p:cNvSpPr/>
          <p:nvPr/>
        </p:nvSpPr>
        <p:spPr>
          <a:xfrm>
            <a:off x="4618831" y="2692400"/>
            <a:ext cx="2959100" cy="762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Xử lý nghiệp </a:t>
            </a:r>
            <a:r>
              <a:rPr lang="en-US" sz="1400" dirty="0" err="1">
                <a:solidFill>
                  <a:srgbClr val="333333"/>
                </a:solidFill>
                <a:ea typeface="MiSans" pitchFamily="34" charset="-122"/>
                <a:cs typeface="MiSans" pitchFamily="34" charset="-120"/>
              </a:rPr>
              <a:t>vụ</a:t>
            </a:r>
            <a:r>
              <a:rPr lang="en-US" sz="1400" dirty="0">
                <a:solidFill>
                  <a:srgbClr val="333333"/>
                </a:solidFill>
                <a:ea typeface="MiSans" pitchFamily="34" charset="-122"/>
                <a:cs typeface="MiSans" pitchFamily="34" charset="-120"/>
              </a:rPr>
              <a:t> </a:t>
            </a:r>
            <a:r>
              <a:rPr lang="en-US" sz="1400" dirty="0" err="1" smtClean="0">
                <a:solidFill>
                  <a:srgbClr val="333333"/>
                </a:solidFill>
                <a:ea typeface="MiSans" pitchFamily="34" charset="-122"/>
                <a:cs typeface="MiSans" pitchFamily="34" charset="-120"/>
              </a:rPr>
              <a:t>trên</a:t>
            </a:r>
            <a:r>
              <a:rPr lang="en-US" sz="1400" dirty="0" smtClean="0">
                <a:solidFill>
                  <a:srgbClr val="333333"/>
                </a:solidFill>
                <a:ea typeface="MiSans" pitchFamily="34" charset="-122"/>
                <a:cs typeface="MiSans" pitchFamily="34" charset="-120"/>
              </a:rPr>
              <a:t> </a:t>
            </a:r>
            <a:r>
              <a:rPr lang="en-US" sz="1400" dirty="0">
                <a:solidFill>
                  <a:srgbClr val="333333"/>
                </a:solidFill>
                <a:ea typeface="MiSans" pitchFamily="34" charset="-122"/>
                <a:cs typeface="MiSans" pitchFamily="34" charset="-120"/>
              </a:rPr>
              <a:t>NodeJS, bảo mật với JWT và chuẩn bị cho việc triển </a:t>
            </a:r>
            <a:r>
              <a:rPr lang="en-US" sz="1400" dirty="0" err="1">
                <a:solidFill>
                  <a:srgbClr val="333333"/>
                </a:solidFill>
                <a:ea typeface="MiSans" pitchFamily="34" charset="-122"/>
                <a:cs typeface="MiSans" pitchFamily="34" charset="-120"/>
              </a:rPr>
              <a:t>khai</a:t>
            </a:r>
            <a:r>
              <a:rPr lang="en-US" sz="1400" dirty="0">
                <a:solidFill>
                  <a:srgbClr val="333333"/>
                </a:solidFill>
                <a:ea typeface="MiSans" pitchFamily="34" charset="-122"/>
                <a:cs typeface="MiSans" pitchFamily="34" charset="-120"/>
              </a:rPr>
              <a:t> </a:t>
            </a:r>
            <a:r>
              <a:rPr lang="en-US" sz="1400" dirty="0" err="1" smtClean="0">
                <a:solidFill>
                  <a:srgbClr val="333333"/>
                </a:solidFill>
                <a:ea typeface="MiSans" pitchFamily="34" charset="-122"/>
                <a:cs typeface="MiSans" pitchFamily="34" charset="-120"/>
              </a:rPr>
              <a:t>dữ</a:t>
            </a:r>
            <a:r>
              <a:rPr lang="en-US" sz="1400" dirty="0" smtClean="0">
                <a:solidFill>
                  <a:srgbClr val="333333"/>
                </a:solidFill>
                <a:ea typeface="MiSans" pitchFamily="34" charset="-122"/>
                <a:cs typeface="MiSans" pitchFamily="34" charset="-120"/>
              </a:rPr>
              <a:t> </a:t>
            </a:r>
            <a:r>
              <a:rPr lang="en-US" sz="1400" dirty="0" err="1" smtClean="0">
                <a:solidFill>
                  <a:srgbClr val="333333"/>
                </a:solidFill>
                <a:ea typeface="MiSans" pitchFamily="34" charset="-122"/>
                <a:cs typeface="MiSans" pitchFamily="34" charset="-120"/>
              </a:rPr>
              <a:t>liệu</a:t>
            </a:r>
            <a:endParaRPr lang="en-US" sz="1600" dirty="0"/>
          </a:p>
        </p:txBody>
      </p:sp>
      <p:sp>
        <p:nvSpPr>
          <p:cNvPr id="15" name="Text 12"/>
          <p:cNvSpPr/>
          <p:nvPr/>
        </p:nvSpPr>
        <p:spPr>
          <a:xfrm>
            <a:off x="7979569" y="3175000"/>
            <a:ext cx="901700" cy="1320800"/>
          </a:xfrm>
          <a:prstGeom prst="rect">
            <a:avLst/>
          </a:prstGeom>
          <a:noFill/>
          <a:ln/>
        </p:spPr>
        <p:txBody>
          <a:bodyPr wrap="square" lIns="0" tIns="0" rIns="0" bIns="812800" rtlCol="0" anchor="ctr"/>
          <a:lstStyle/>
          <a:p>
            <a:pPr marL="0" indent="0">
              <a:lnSpc>
                <a:spcPct val="90000"/>
              </a:lnSpc>
              <a:buNone/>
            </a:pPr>
            <a:r>
              <a:rPr lang="en-US" sz="3600" dirty="0">
                <a:solidFill>
                  <a:srgbClr val="FFC107"/>
                </a:solidFill>
                <a:ea typeface="Noto Sans SC" pitchFamily="34" charset="-122"/>
                <a:cs typeface="Noto Sans SC" pitchFamily="34" charset="-120"/>
              </a:rPr>
              <a:t>→</a:t>
            </a:r>
            <a:endParaRPr lang="en-US" sz="1600" dirty="0"/>
          </a:p>
        </p:txBody>
      </p:sp>
      <p:sp>
        <p:nvSpPr>
          <p:cNvPr id="16" name="Shape 13"/>
          <p:cNvSpPr/>
          <p:nvPr/>
        </p:nvSpPr>
        <p:spPr>
          <a:xfrm>
            <a:off x="8577263" y="1066800"/>
            <a:ext cx="3365500" cy="5537200"/>
          </a:xfrm>
          <a:custGeom>
            <a:avLst/>
            <a:gdLst/>
            <a:ahLst/>
            <a:cxnLst/>
            <a:rect l="l" t="t" r="r" b="b"/>
            <a:pathLst>
              <a:path w="3365500" h="5537200">
                <a:moveTo>
                  <a:pt x="152390" y="0"/>
                </a:moveTo>
                <a:lnTo>
                  <a:pt x="3213110" y="0"/>
                </a:lnTo>
                <a:cubicBezTo>
                  <a:pt x="3297216" y="0"/>
                  <a:pt x="3365500" y="68284"/>
                  <a:pt x="3365500" y="152390"/>
                </a:cubicBezTo>
                <a:lnTo>
                  <a:pt x="3365500" y="5384810"/>
                </a:lnTo>
                <a:cubicBezTo>
                  <a:pt x="3365500" y="5468973"/>
                  <a:pt x="3297273" y="5537200"/>
                  <a:pt x="3213110" y="5537200"/>
                </a:cubicBezTo>
                <a:lnTo>
                  <a:pt x="152390" y="5537200"/>
                </a:lnTo>
                <a:cubicBezTo>
                  <a:pt x="68227" y="5537200"/>
                  <a:pt x="0" y="5468973"/>
                  <a:pt x="0" y="5384810"/>
                </a:cubicBezTo>
                <a:lnTo>
                  <a:pt x="0" y="152390"/>
                </a:lnTo>
                <a:cubicBezTo>
                  <a:pt x="0" y="68284"/>
                  <a:pt x="68284" y="0"/>
                  <a:pt x="152390" y="0"/>
                </a:cubicBezTo>
                <a:close/>
              </a:path>
            </a:pathLst>
          </a:custGeom>
          <a:solidFill>
            <a:srgbClr val="3F51B5">
              <a:alpha val="20000"/>
            </a:srgbClr>
          </a:solidFill>
          <a:ln/>
          <a:effectLst>
            <a:outerShdw blurRad="76200" dist="50800" dir="5400000" algn="bl" rotWithShape="0">
              <a:srgbClr val="000000">
                <a:alpha val="10196"/>
              </a:srgbClr>
            </a:outerShdw>
          </a:effectLst>
        </p:spPr>
      </p:sp>
      <p:sp>
        <p:nvSpPr>
          <p:cNvPr id="17" name="Shape 14"/>
          <p:cNvSpPr/>
          <p:nvPr/>
        </p:nvSpPr>
        <p:spPr>
          <a:xfrm>
            <a:off x="9851231" y="1270000"/>
            <a:ext cx="812800" cy="812800"/>
          </a:xfrm>
          <a:custGeom>
            <a:avLst/>
            <a:gdLst/>
            <a:ahLst/>
            <a:cxnLst/>
            <a:rect l="l" t="t" r="r" b="b"/>
            <a:pathLst>
              <a:path w="812800" h="812800">
                <a:moveTo>
                  <a:pt x="406400" y="0"/>
                </a:moveTo>
                <a:lnTo>
                  <a:pt x="406400" y="0"/>
                </a:lnTo>
                <a:cubicBezTo>
                  <a:pt x="630698" y="0"/>
                  <a:pt x="812800" y="182102"/>
                  <a:pt x="812800" y="406400"/>
                </a:cubicBezTo>
                <a:lnTo>
                  <a:pt x="812800" y="406400"/>
                </a:lnTo>
                <a:cubicBezTo>
                  <a:pt x="812800" y="630698"/>
                  <a:pt x="630698" y="812800"/>
                  <a:pt x="406400" y="812800"/>
                </a:cubicBezTo>
                <a:lnTo>
                  <a:pt x="406400" y="812800"/>
                </a:lnTo>
                <a:cubicBezTo>
                  <a:pt x="182102" y="812800"/>
                  <a:pt x="0" y="630698"/>
                  <a:pt x="0" y="406400"/>
                </a:cubicBezTo>
                <a:lnTo>
                  <a:pt x="0" y="406400"/>
                </a:lnTo>
                <a:cubicBezTo>
                  <a:pt x="0" y="182102"/>
                  <a:pt x="182102" y="0"/>
                  <a:pt x="406400" y="0"/>
                </a:cubicBezTo>
                <a:close/>
              </a:path>
            </a:pathLst>
          </a:custGeom>
          <a:solidFill>
            <a:srgbClr val="3F51B5"/>
          </a:solidFill>
          <a:ln/>
        </p:spPr>
      </p:sp>
      <p:sp>
        <p:nvSpPr>
          <p:cNvPr id="18" name="Shape 15"/>
          <p:cNvSpPr/>
          <p:nvPr/>
        </p:nvSpPr>
        <p:spPr>
          <a:xfrm>
            <a:off x="10094119" y="1485900"/>
            <a:ext cx="333375" cy="381000"/>
          </a:xfrm>
          <a:custGeom>
            <a:avLst/>
            <a:gdLst/>
            <a:ahLst/>
            <a:cxnLst/>
            <a:rect l="l" t="t" r="r" b="b"/>
            <a:pathLst>
              <a:path w="333375" h="381000">
                <a:moveTo>
                  <a:pt x="333375" y="153144"/>
                </a:moveTo>
                <a:cubicBezTo>
                  <a:pt x="322362" y="160437"/>
                  <a:pt x="309711" y="166315"/>
                  <a:pt x="296540" y="171004"/>
                </a:cubicBezTo>
                <a:cubicBezTo>
                  <a:pt x="261565" y="183505"/>
                  <a:pt x="215652" y="190500"/>
                  <a:pt x="166688" y="190500"/>
                </a:cubicBezTo>
                <a:cubicBezTo>
                  <a:pt x="117723" y="190500"/>
                  <a:pt x="71735" y="183431"/>
                  <a:pt x="36835" y="171004"/>
                </a:cubicBezTo>
                <a:cubicBezTo>
                  <a:pt x="23738" y="166315"/>
                  <a:pt x="11013" y="160437"/>
                  <a:pt x="0" y="153144"/>
                </a:cubicBezTo>
                <a:lnTo>
                  <a:pt x="0" y="214313"/>
                </a:lnTo>
                <a:cubicBezTo>
                  <a:pt x="0" y="247204"/>
                  <a:pt x="74637" y="273844"/>
                  <a:pt x="166688" y="273844"/>
                </a:cubicBezTo>
                <a:cubicBezTo>
                  <a:pt x="258738" y="273844"/>
                  <a:pt x="333375" y="247204"/>
                  <a:pt x="333375" y="214313"/>
                </a:cubicBezTo>
                <a:lnTo>
                  <a:pt x="333375" y="153144"/>
                </a:lnTo>
                <a:close/>
                <a:moveTo>
                  <a:pt x="333375" y="95250"/>
                </a:moveTo>
                <a:lnTo>
                  <a:pt x="333375" y="59531"/>
                </a:lnTo>
                <a:cubicBezTo>
                  <a:pt x="333375" y="26640"/>
                  <a:pt x="258738" y="0"/>
                  <a:pt x="166688" y="0"/>
                </a:cubicBezTo>
                <a:cubicBezTo>
                  <a:pt x="74637" y="0"/>
                  <a:pt x="0" y="26640"/>
                  <a:pt x="0" y="59531"/>
                </a:cubicBezTo>
                <a:lnTo>
                  <a:pt x="0" y="95250"/>
                </a:lnTo>
                <a:cubicBezTo>
                  <a:pt x="0" y="128141"/>
                  <a:pt x="74637" y="154781"/>
                  <a:pt x="166688" y="154781"/>
                </a:cubicBezTo>
                <a:cubicBezTo>
                  <a:pt x="258738" y="154781"/>
                  <a:pt x="333375" y="128141"/>
                  <a:pt x="333375" y="95250"/>
                </a:cubicBezTo>
                <a:close/>
                <a:moveTo>
                  <a:pt x="296540" y="290066"/>
                </a:moveTo>
                <a:cubicBezTo>
                  <a:pt x="261640" y="302493"/>
                  <a:pt x="215726" y="309563"/>
                  <a:pt x="166688" y="309563"/>
                </a:cubicBezTo>
                <a:cubicBezTo>
                  <a:pt x="117649" y="309563"/>
                  <a:pt x="71735" y="302493"/>
                  <a:pt x="36835" y="290066"/>
                </a:cubicBezTo>
                <a:cubicBezTo>
                  <a:pt x="23738" y="285378"/>
                  <a:pt x="11013" y="279499"/>
                  <a:pt x="0" y="272207"/>
                </a:cubicBezTo>
                <a:lnTo>
                  <a:pt x="0" y="321469"/>
                </a:lnTo>
                <a:cubicBezTo>
                  <a:pt x="0" y="354360"/>
                  <a:pt x="74637" y="381000"/>
                  <a:pt x="166688" y="381000"/>
                </a:cubicBezTo>
                <a:cubicBezTo>
                  <a:pt x="258738" y="381000"/>
                  <a:pt x="333375" y="354360"/>
                  <a:pt x="333375" y="321469"/>
                </a:cubicBezTo>
                <a:lnTo>
                  <a:pt x="333375" y="272207"/>
                </a:lnTo>
                <a:cubicBezTo>
                  <a:pt x="322362" y="279499"/>
                  <a:pt x="309711" y="285378"/>
                  <a:pt x="296540" y="290066"/>
                </a:cubicBezTo>
                <a:close/>
              </a:path>
            </a:pathLst>
          </a:custGeom>
          <a:solidFill>
            <a:srgbClr val="FFFFFF"/>
          </a:solidFill>
          <a:ln/>
        </p:spPr>
      </p:sp>
      <p:sp>
        <p:nvSpPr>
          <p:cNvPr id="19" name="Text 16"/>
          <p:cNvSpPr/>
          <p:nvPr/>
        </p:nvSpPr>
        <p:spPr>
          <a:xfrm>
            <a:off x="9465072" y="2235200"/>
            <a:ext cx="1587500" cy="355600"/>
          </a:xfrm>
          <a:prstGeom prst="rect">
            <a:avLst/>
          </a:prstGeom>
          <a:noFill/>
          <a:ln/>
        </p:spPr>
        <p:txBody>
          <a:bodyPr wrap="square" lIns="0" tIns="0" rIns="0" bIns="0" rtlCol="0" anchor="ctr"/>
          <a:lstStyle/>
          <a:p>
            <a:pPr marL="0" indent="0" algn="ctr">
              <a:lnSpc>
                <a:spcPct val="120000"/>
              </a:lnSpc>
              <a:buNone/>
            </a:pPr>
            <a:r>
              <a:rPr lang="en-US" sz="2000" dirty="0">
                <a:solidFill>
                  <a:srgbClr val="3F51B5"/>
                </a:solidFill>
                <a:ea typeface="Noto Sans SC" pitchFamily="34" charset="-122"/>
                <a:cs typeface="Noto Sans SC" pitchFamily="34" charset="-120"/>
              </a:rPr>
              <a:t>Lớp Data</a:t>
            </a:r>
            <a:endParaRPr lang="en-US" sz="1600" dirty="0"/>
          </a:p>
        </p:txBody>
      </p:sp>
      <p:sp>
        <p:nvSpPr>
          <p:cNvPr id="20" name="Text 17"/>
          <p:cNvSpPr/>
          <p:nvPr/>
        </p:nvSpPr>
        <p:spPr>
          <a:xfrm>
            <a:off x="8780463" y="2692400"/>
            <a:ext cx="2959100" cy="762000"/>
          </a:xfrm>
          <a:prstGeom prst="rect">
            <a:avLst/>
          </a:prstGeom>
          <a:noFill/>
          <a:ln/>
        </p:spPr>
        <p:txBody>
          <a:bodyPr wrap="square" lIns="0" tIns="0" rIns="0" bIns="0" rtlCol="0" anchor="ctr"/>
          <a:lstStyle/>
          <a:p>
            <a:pPr marL="0" indent="0" algn="ctr">
              <a:lnSpc>
                <a:spcPct val="120000"/>
              </a:lnSpc>
              <a:buNone/>
            </a:pPr>
            <a:r>
              <a:rPr lang="en-US" sz="1400" dirty="0">
                <a:solidFill>
                  <a:srgbClr val="333333"/>
                </a:solidFill>
                <a:ea typeface="MiSans" pitchFamily="34" charset="-122"/>
                <a:cs typeface="MiSans" pitchFamily="34" charset="-120"/>
              </a:rPr>
              <a:t>Lưu trữ dữ liệu quan hệ với MySQL, chuẩn hóa bảng container, kho, hàng hóa, bảo trì.</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https://kimi-img.moonshot.cn/pub/slides/slides_tmpl/image/25-09-02-14:45:44-d2r9561e3tpg8rchus30.jpg"/>
          <p:cNvPicPr>
            <a:picLocks noChangeAspect="1"/>
          </p:cNvPicPr>
          <p:nvPr/>
        </p:nvPicPr>
        <p:blipFill>
          <a:blip r:embed="rId2"/>
          <a:stretch>
            <a:fillRect/>
          </a:stretch>
        </p:blipFill>
        <p:spPr>
          <a:xfrm>
            <a:off x="635" y="0"/>
            <a:ext cx="12191365" cy="6860540"/>
          </a:xfrm>
          <a:prstGeom prst="rect">
            <a:avLst/>
          </a:prstGeom>
        </p:spPr>
      </p:pic>
      <p:pic>
        <p:nvPicPr>
          <p:cNvPr id="2" name="Picture 1"/>
          <p:cNvPicPr>
            <a:picLocks noChangeAspect="1"/>
          </p:cNvPicPr>
          <p:nvPr/>
        </p:nvPicPr>
        <p:blipFill>
          <a:blip r:embed="rId3"/>
          <a:stretch>
            <a:fillRect/>
          </a:stretch>
        </p:blipFill>
        <p:spPr>
          <a:xfrm>
            <a:off x="4124959" y="326102"/>
            <a:ext cx="7780991" cy="6205795"/>
          </a:xfrm>
          <a:prstGeom prst="rect">
            <a:avLst/>
          </a:prstGeom>
        </p:spPr>
      </p:pic>
      <p:sp>
        <p:nvSpPr>
          <p:cNvPr id="5" name="Text 0"/>
          <p:cNvSpPr/>
          <p:nvPr/>
        </p:nvSpPr>
        <p:spPr>
          <a:xfrm>
            <a:off x="162560" y="660400"/>
            <a:ext cx="3505200" cy="1432560"/>
          </a:xfrm>
          <a:prstGeom prst="rect">
            <a:avLst/>
          </a:prstGeom>
          <a:noFill/>
          <a:ln/>
        </p:spPr>
        <p:txBody>
          <a:bodyPr wrap="square" lIns="0" tIns="0" rIns="0" bIns="0" rtlCol="0" anchor="ctr"/>
          <a:lstStyle/>
          <a:p>
            <a:pPr marL="0" indent="0" algn="ctr">
              <a:lnSpc>
                <a:spcPct val="90000"/>
              </a:lnSpc>
              <a:buNone/>
            </a:pPr>
            <a:r>
              <a:rPr lang="en-US" sz="3600" dirty="0" err="1" smtClean="0">
                <a:solidFill>
                  <a:srgbClr val="FF8F00"/>
                </a:solidFill>
                <a:ea typeface="Noto Sans SC" pitchFamily="34" charset="-122"/>
                <a:cs typeface="Noto Sans SC" pitchFamily="34" charset="-120"/>
              </a:rPr>
              <a:t>Mô</a:t>
            </a:r>
            <a:r>
              <a:rPr lang="en-US" sz="3600" dirty="0" smtClean="0">
                <a:solidFill>
                  <a:srgbClr val="FF8F00"/>
                </a:solidFill>
                <a:ea typeface="Noto Sans SC" pitchFamily="34" charset="-122"/>
                <a:cs typeface="Noto Sans SC" pitchFamily="34" charset="-120"/>
              </a:rPr>
              <a:t> </a:t>
            </a:r>
            <a:r>
              <a:rPr lang="en-US" sz="3600" dirty="0" err="1" smtClean="0">
                <a:solidFill>
                  <a:srgbClr val="FF8F00"/>
                </a:solidFill>
                <a:ea typeface="Noto Sans SC" pitchFamily="34" charset="-122"/>
                <a:cs typeface="Noto Sans SC" pitchFamily="34" charset="-120"/>
              </a:rPr>
              <a:t>Hình</a:t>
            </a:r>
            <a:r>
              <a:rPr lang="en-US" sz="3600" dirty="0" smtClean="0">
                <a:solidFill>
                  <a:srgbClr val="FF8F00"/>
                </a:solidFill>
                <a:ea typeface="Noto Sans SC" pitchFamily="34" charset="-122"/>
                <a:cs typeface="Noto Sans SC" pitchFamily="34" charset="-120"/>
              </a:rPr>
              <a:t/>
            </a:r>
            <a:br>
              <a:rPr lang="en-US" sz="3600" dirty="0" smtClean="0">
                <a:solidFill>
                  <a:srgbClr val="FF8F00"/>
                </a:solidFill>
                <a:ea typeface="Noto Sans SC" pitchFamily="34" charset="-122"/>
                <a:cs typeface="Noto Sans SC" pitchFamily="34" charset="-120"/>
              </a:rPr>
            </a:br>
            <a:r>
              <a:rPr lang="en-US" sz="3600" dirty="0" err="1" smtClean="0">
                <a:solidFill>
                  <a:srgbClr val="FF8F00"/>
                </a:solidFill>
                <a:ea typeface="Noto Sans SC" pitchFamily="34" charset="-122"/>
                <a:cs typeface="Noto Sans SC" pitchFamily="34" charset="-120"/>
              </a:rPr>
              <a:t>Quan</a:t>
            </a:r>
            <a:r>
              <a:rPr lang="en-US" sz="3600" dirty="0" smtClean="0">
                <a:solidFill>
                  <a:srgbClr val="FF8F00"/>
                </a:solidFill>
                <a:ea typeface="Noto Sans SC" pitchFamily="34" charset="-122"/>
                <a:cs typeface="Noto Sans SC" pitchFamily="34" charset="-120"/>
              </a:rPr>
              <a:t> </a:t>
            </a:r>
            <a:r>
              <a:rPr lang="en-US" sz="3600" dirty="0" err="1" smtClean="0">
                <a:solidFill>
                  <a:srgbClr val="FF8F00"/>
                </a:solidFill>
                <a:ea typeface="Noto Sans SC" pitchFamily="34" charset="-122"/>
                <a:cs typeface="Noto Sans SC" pitchFamily="34" charset="-120"/>
              </a:rPr>
              <a:t>Hệ</a:t>
            </a:r>
            <a:endParaRPr lang="en-US" sz="3600" dirty="0" smtClean="0">
              <a:solidFill>
                <a:srgbClr val="FF8F00"/>
              </a:solidFill>
              <a:ea typeface="Noto Sans SC" pitchFamily="34" charset="-122"/>
              <a:cs typeface="Noto Sans SC" pitchFamily="34" charset="-120"/>
            </a:endParaRPr>
          </a:p>
          <a:p>
            <a:pPr marL="0" indent="0" algn="ctr">
              <a:lnSpc>
                <a:spcPct val="90000"/>
              </a:lnSpc>
              <a:buNone/>
            </a:pPr>
            <a:endParaRPr lang="en-US" sz="1600" dirty="0"/>
          </a:p>
        </p:txBody>
      </p:sp>
    </p:spTree>
    <p:extLst>
      <p:ext uri="{BB962C8B-B14F-4D97-AF65-F5344CB8AC3E}">
        <p14:creationId xmlns:p14="http://schemas.microsoft.com/office/powerpoint/2010/main" val="1847290625"/>
      </p:ext>
    </p:extLst>
  </p:cSld>
  <p:clrMapOvr>
    <a:masterClrMapping/>
  </p:clrMapOvr>
</p:sld>
</file>

<file path=ppt/theme/theme1.xml><?xml version="1.0" encoding="utf-8"?>
<a:theme xmlns:a="http://schemas.openxmlformats.org/drawingml/2006/main" name="Custom Theme">
  <a:themeElements>
    <a:clrScheme name="Custom">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1134</Words>
  <Application>Microsoft Office PowerPoint</Application>
  <PresentationFormat>Widescreen</PresentationFormat>
  <Paragraphs>143</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MiSans</vt:lpstr>
      <vt:lpstr>Noto Sans SC</vt:lpstr>
      <vt:lpstr>苹方-简</vt:lpstr>
      <vt:lpstr>Custom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Moonshot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QL Container Thông Minh</dc:title>
  <dc:subject>Web QL Container Thông Minh</dc:subject>
  <dc:creator>Kimi</dc:creator>
  <cp:lastModifiedBy>Acer</cp:lastModifiedBy>
  <cp:revision>14</cp:revision>
  <dcterms:created xsi:type="dcterms:W3CDTF">2025-10-15T14:15:22Z</dcterms:created>
  <dcterms:modified xsi:type="dcterms:W3CDTF">2025-10-17T07:47:59Z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IGC">
    <vt:lpwstr>{"Label":"Web QL Container Thông Minh","ContentProducer":"001191110108MACG2KBH8F10000","ProduceID":"d3nqf11nu9590cmfcp70","ReservedCode1":"","ContentPropagator":"001191110108MACG2KBH8F20000","PropagateID":"d3nqf11nu9590cmfcp70","ReservedCode2":""}</vt:lpwstr>
  </property>
</Properties>
</file>