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3" d="100"/>
          <a:sy n="63" d="100"/>
        </p:scale>
        <p:origin x="8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66302-8274-4963-9B41-0296030E4776}" type="datetimeFigureOut">
              <a:rPr lang="en-US" smtClean="0"/>
              <a:t>5/25/2022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9778C6B-D263-4E15-8D0D-099415A96C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59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66302-8274-4963-9B41-0296030E477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8C6B-D263-4E15-8D0D-099415A96C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65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66302-8274-4963-9B41-0296030E477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8C6B-D263-4E15-8D0D-099415A96C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69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66302-8274-4963-9B41-0296030E477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8C6B-D263-4E15-8D0D-099415A96C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87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66302-8274-4963-9B41-0296030E477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8C6B-D263-4E15-8D0D-099415A96C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2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66302-8274-4963-9B41-0296030E477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8C6B-D263-4E15-8D0D-099415A96C5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93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66302-8274-4963-9B41-0296030E477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78C6B-D263-4E15-8D0D-099415A96C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49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66302-8274-4963-9B41-0296030E477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78C6B-D263-4E15-8D0D-099415A96C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35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66302-8274-4963-9B41-0296030E477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78C6B-D263-4E15-8D0D-099415A96C5A}" type="slidenum">
              <a:rPr lang="en-US" smtClean="0"/>
              <a:t>‹#›</a:t>
            </a:fld>
            <a:endParaRPr lang="en-US"/>
          </a:p>
        </p:txBody>
      </p:sp>
    </p:spTree>
    <p:extLst>
      <p:ext uri="{BB962C8B-B14F-4D97-AF65-F5344CB8AC3E}">
        <p14:creationId xmlns:p14="http://schemas.microsoft.com/office/powerpoint/2010/main" val="288475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66302-8274-4963-9B41-0296030E477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8C6B-D263-4E15-8D0D-099415A96C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88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166302-8274-4963-9B41-0296030E4776}" type="datetimeFigureOut">
              <a:rPr lang="en-US" smtClean="0"/>
              <a:t>5/25/2022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9778C6B-D263-4E15-8D0D-099415A96C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38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166302-8274-4963-9B41-0296030E4776}" type="datetimeFigureOut">
              <a:rPr lang="en-US" smtClean="0"/>
              <a:t>5/25/2022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9778C6B-D263-4E15-8D0D-099415A96C5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74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562C-E77C-7EBD-28E0-053234EC4914}"/>
              </a:ext>
            </a:extLst>
          </p:cNvPr>
          <p:cNvSpPr>
            <a:spLocks noGrp="1"/>
          </p:cNvSpPr>
          <p:nvPr>
            <p:ph type="ctrTitle"/>
          </p:nvPr>
        </p:nvSpPr>
        <p:spPr>
          <a:xfrm>
            <a:off x="1470991" y="802298"/>
            <a:ext cx="9583861" cy="2541431"/>
          </a:xfrm>
        </p:spPr>
        <p:txBody>
          <a:bodyPr/>
          <a:lstStyle/>
          <a:p>
            <a:pPr algn="ctr"/>
            <a:r>
              <a:rPr lang="en-US" dirty="0"/>
              <a:t>The last passenger -OOP Project</a:t>
            </a:r>
          </a:p>
        </p:txBody>
      </p:sp>
      <p:sp>
        <p:nvSpPr>
          <p:cNvPr id="3" name="Subtitle 2">
            <a:extLst>
              <a:ext uri="{FF2B5EF4-FFF2-40B4-BE49-F238E27FC236}">
                <a16:creationId xmlns:a16="http://schemas.microsoft.com/office/drawing/2014/main" id="{4C664B9B-9F9F-10FF-118A-CBAF25FA354A}"/>
              </a:ext>
            </a:extLst>
          </p:cNvPr>
          <p:cNvSpPr>
            <a:spLocks noGrp="1"/>
          </p:cNvSpPr>
          <p:nvPr>
            <p:ph type="subTitle" idx="1"/>
          </p:nvPr>
        </p:nvSpPr>
        <p:spPr>
          <a:xfrm>
            <a:off x="2417780" y="3514272"/>
            <a:ext cx="8637072" cy="2634737"/>
          </a:xfrm>
        </p:spPr>
        <p:txBody>
          <a:bodyPr>
            <a:normAutofit/>
          </a:bodyPr>
          <a:lstStyle/>
          <a:p>
            <a:r>
              <a:rPr lang="en-US" dirty="0"/>
              <a:t>CS360 - Group 4</a:t>
            </a:r>
          </a:p>
          <a:p>
            <a:r>
              <a:rPr lang="en-US" dirty="0"/>
              <a:t>Nguyen Dai Thang – </a:t>
            </a:r>
            <a:r>
              <a:rPr lang="vi-VN" sz="1800" dirty="0">
                <a:effectLst/>
                <a:latin typeface="Calibri" panose="020F0502020204030204" pitchFamily="34" charset="0"/>
                <a:ea typeface="Calibri" panose="020F0502020204030204" pitchFamily="34" charset="0"/>
                <a:cs typeface="Times New Roman" panose="02020603050405020304" pitchFamily="18" charset="0"/>
              </a:rPr>
              <a:t>1584535</a:t>
            </a:r>
            <a:endParaRPr lang="en-US" dirty="0"/>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Ngô Hoàng Minh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1586005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Thế Minh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vi-VN" sz="1800" dirty="0">
                <a:effectLst/>
                <a:latin typeface="Segoe UI" panose="020B0502040204020203" pitchFamily="34" charset="0"/>
                <a:ea typeface="Calibri" panose="020F0502020204030204" pitchFamily="34" charset="0"/>
                <a:cs typeface="Times New Roman" panose="02020603050405020304" pitchFamily="18" charset="0"/>
              </a:rPr>
              <a:t>1584527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Nguyễn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Hữu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1575397</a:t>
            </a:r>
          </a:p>
        </p:txBody>
      </p:sp>
    </p:spTree>
    <p:extLst>
      <p:ext uri="{BB962C8B-B14F-4D97-AF65-F5344CB8AC3E}">
        <p14:creationId xmlns:p14="http://schemas.microsoft.com/office/powerpoint/2010/main" val="157034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Contents:6</a:t>
            </a:r>
          </a:p>
        </p:txBody>
      </p:sp>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2189216" y="2158554"/>
            <a:ext cx="8128000" cy="30362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program show the lowest scored player’s turn, name and score.</a:t>
            </a:r>
          </a:p>
        </p:txBody>
      </p:sp>
      <p:graphicFrame>
        <p:nvGraphicFramePr>
          <p:cNvPr id="3" name="Table 3">
            <a:extLst>
              <a:ext uri="{FF2B5EF4-FFF2-40B4-BE49-F238E27FC236}">
                <a16:creationId xmlns:a16="http://schemas.microsoft.com/office/drawing/2014/main" id="{7AB3F855-85D8-BF73-3FDF-E88CFF894179}"/>
              </a:ext>
            </a:extLst>
          </p:cNvPr>
          <p:cNvGraphicFramePr>
            <a:graphicFrameLocks noGrp="1"/>
          </p:cNvGraphicFramePr>
          <p:nvPr>
            <p:extLst>
              <p:ext uri="{D42A27DB-BD31-4B8C-83A1-F6EECF244321}">
                <p14:modId xmlns:p14="http://schemas.microsoft.com/office/powerpoint/2010/main" val="2186330912"/>
              </p:ext>
            </p:extLst>
          </p:nvPr>
        </p:nvGraphicFramePr>
        <p:xfrm>
          <a:off x="2732555" y="305816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89340803"/>
                    </a:ext>
                  </a:extLst>
                </a:gridCol>
                <a:gridCol w="2032000">
                  <a:extLst>
                    <a:ext uri="{9D8B030D-6E8A-4147-A177-3AD203B41FA5}">
                      <a16:colId xmlns:a16="http://schemas.microsoft.com/office/drawing/2014/main" val="1650154829"/>
                    </a:ext>
                  </a:extLst>
                </a:gridCol>
                <a:gridCol w="2032000">
                  <a:extLst>
                    <a:ext uri="{9D8B030D-6E8A-4147-A177-3AD203B41FA5}">
                      <a16:colId xmlns:a16="http://schemas.microsoft.com/office/drawing/2014/main" val="660281441"/>
                    </a:ext>
                  </a:extLst>
                </a:gridCol>
              </a:tblGrid>
              <a:tr h="370840">
                <a:tc>
                  <a:txBody>
                    <a:bodyPr/>
                    <a:lstStyle/>
                    <a:p>
                      <a:r>
                        <a:rPr lang="en-US" dirty="0"/>
                        <a:t>2</a:t>
                      </a:r>
                    </a:p>
                  </a:txBody>
                  <a:tcPr/>
                </a:tc>
                <a:tc>
                  <a:txBody>
                    <a:bodyPr/>
                    <a:lstStyle/>
                    <a:p>
                      <a:r>
                        <a:rPr lang="en-US" dirty="0"/>
                        <a:t>B</a:t>
                      </a:r>
                    </a:p>
                  </a:txBody>
                  <a:tcPr/>
                </a:tc>
                <a:tc>
                  <a:txBody>
                    <a:bodyPr/>
                    <a:lstStyle/>
                    <a:p>
                      <a:r>
                        <a:rPr lang="en-US" dirty="0"/>
                        <a:t>0</a:t>
                      </a:r>
                    </a:p>
                  </a:txBody>
                  <a:tcPr/>
                </a:tc>
                <a:extLst>
                  <a:ext uri="{0D108BD9-81ED-4DB2-BD59-A6C34878D82A}">
                    <a16:rowId xmlns:a16="http://schemas.microsoft.com/office/drawing/2014/main" val="1666596775"/>
                  </a:ext>
                </a:extLst>
              </a:tr>
            </a:tbl>
          </a:graphicData>
        </a:graphic>
      </p:graphicFrame>
    </p:spTree>
    <p:extLst>
      <p:ext uri="{BB962C8B-B14F-4D97-AF65-F5344CB8AC3E}">
        <p14:creationId xmlns:p14="http://schemas.microsoft.com/office/powerpoint/2010/main" val="261228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Contents:7</a:t>
            </a:r>
          </a:p>
        </p:txBody>
      </p:sp>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2189216" y="2158554"/>
            <a:ext cx="8128000" cy="30362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program ends.</a:t>
            </a:r>
          </a:p>
        </p:txBody>
      </p:sp>
    </p:spTree>
    <p:extLst>
      <p:ext uri="{BB962C8B-B14F-4D97-AF65-F5344CB8AC3E}">
        <p14:creationId xmlns:p14="http://schemas.microsoft.com/office/powerpoint/2010/main" val="404969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84C8-0691-9D4D-52A7-4AEAE4772B6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C257CE-84D7-B8F8-5C4E-78E63D647273}"/>
              </a:ext>
            </a:extLst>
          </p:cNvPr>
          <p:cNvSpPr>
            <a:spLocks noGrp="1"/>
          </p:cNvSpPr>
          <p:nvPr>
            <p:ph idx="1"/>
          </p:nvPr>
        </p:nvSpPr>
        <p:spPr/>
        <p:txBody>
          <a:bodyPr>
            <a:normAutofit/>
          </a:bodyPr>
          <a:lstStyle/>
          <a:p>
            <a:pPr marL="0" indent="0" algn="ctr">
              <a:buNone/>
            </a:pPr>
            <a:r>
              <a:rPr lang="en-US" sz="8800" i="1" dirty="0">
                <a:latin typeface="Times New Roman" panose="02020603050405020304" pitchFamily="18" charset="0"/>
                <a:cs typeface="Times New Roman" panose="02020603050405020304" pitchFamily="18" charset="0"/>
              </a:rPr>
              <a:t>Thank you for watching!</a:t>
            </a:r>
          </a:p>
        </p:txBody>
      </p:sp>
    </p:spTree>
    <p:extLst>
      <p:ext uri="{BB962C8B-B14F-4D97-AF65-F5344CB8AC3E}">
        <p14:creationId xmlns:p14="http://schemas.microsoft.com/office/powerpoint/2010/main" val="26495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8DBB9E-B111-F64B-41BD-E1B7B5BDE1B7}"/>
              </a:ext>
            </a:extLst>
          </p:cNvPr>
          <p:cNvSpPr>
            <a:spLocks noGrp="1"/>
          </p:cNvSpPr>
          <p:nvPr>
            <p:ph idx="1"/>
          </p:nvPr>
        </p:nvSpPr>
        <p:spPr/>
        <p:txBody>
          <a:bodyPr/>
          <a:lstStyle/>
          <a:p>
            <a:r>
              <a:rPr lang="en-US" dirty="0"/>
              <a:t>The last passenger game includes a 3x5 matrix, each row’s member will have either the color </a:t>
            </a:r>
            <a:r>
              <a:rPr lang="en-US" b="1" dirty="0">
                <a:solidFill>
                  <a:srgbClr val="00B050"/>
                </a:solidFill>
              </a:rPr>
              <a:t>green</a:t>
            </a:r>
            <a:r>
              <a:rPr lang="en-US" dirty="0"/>
              <a:t>, </a:t>
            </a:r>
            <a:r>
              <a:rPr lang="en-US" b="1" dirty="0">
                <a:solidFill>
                  <a:srgbClr val="FFFF00"/>
                </a:solidFill>
              </a:rPr>
              <a:t>yellow</a:t>
            </a:r>
            <a:r>
              <a:rPr lang="en-US" dirty="0"/>
              <a:t> or </a:t>
            </a:r>
            <a:r>
              <a:rPr lang="en-US" b="1" dirty="0">
                <a:solidFill>
                  <a:srgbClr val="FF0000"/>
                </a:solidFill>
              </a:rPr>
              <a:t>red</a:t>
            </a:r>
            <a:r>
              <a:rPr lang="en-US" dirty="0"/>
              <a:t>.</a:t>
            </a:r>
          </a:p>
          <a:p>
            <a:r>
              <a:rPr lang="en-US" dirty="0"/>
              <a:t>A player selects one color then try to select the correct colored matrix member of each row, gaining one point per correct choice and end their game once said player selects the wrong colored matrix member.</a:t>
            </a:r>
          </a:p>
          <a:p>
            <a:r>
              <a:rPr lang="en-US" dirty="0"/>
              <a:t>There are 4 players with the objective of reaching the maximum score of 5 according to the above rules.</a:t>
            </a:r>
          </a:p>
        </p:txBody>
      </p:sp>
    </p:spTree>
    <p:extLst>
      <p:ext uri="{BB962C8B-B14F-4D97-AF65-F5344CB8AC3E}">
        <p14:creationId xmlns:p14="http://schemas.microsoft.com/office/powerpoint/2010/main" val="11902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F08DBB9E-B111-F64B-41BD-E1B7B5BDE1B7}"/>
              </a:ext>
            </a:extLst>
          </p:cNvPr>
          <p:cNvSpPr>
            <a:spLocks noGrp="1"/>
          </p:cNvSpPr>
          <p:nvPr>
            <p:ph idx="1"/>
          </p:nvPr>
        </p:nvSpPr>
        <p:spPr>
          <a:xfrm>
            <a:off x="1451579" y="2015732"/>
            <a:ext cx="9603276" cy="4037749"/>
          </a:xfrm>
        </p:spPr>
        <p:txBody>
          <a:bodyPr/>
          <a:lstStyle/>
          <a:p>
            <a:r>
              <a:rPr lang="en-US" dirty="0"/>
              <a:t>Our programs features:</a:t>
            </a:r>
          </a:p>
          <a:p>
            <a:pPr marL="457200" indent="-457200">
              <a:buFont typeface="+mj-lt"/>
              <a:buAutoNum type="arabicPeriod"/>
            </a:pPr>
            <a:r>
              <a:rPr lang="en-US" dirty="0">
                <a:hlinkClick r:id="rId2" action="ppaction://hlinksldjump"/>
              </a:rPr>
              <a:t>Show the initial matrix</a:t>
            </a:r>
            <a:endParaRPr lang="en-US" dirty="0"/>
          </a:p>
          <a:p>
            <a:pPr marL="457200" indent="-457200">
              <a:buFont typeface="+mj-lt"/>
              <a:buAutoNum type="arabicPeriod"/>
            </a:pPr>
            <a:r>
              <a:rPr lang="en-US" dirty="0">
                <a:hlinkClick r:id="rId3" action="ppaction://hlinksldjump"/>
              </a:rPr>
              <a:t>Change the initial matrix</a:t>
            </a:r>
            <a:endParaRPr lang="en-US" dirty="0"/>
          </a:p>
          <a:p>
            <a:pPr marL="457200" indent="-457200">
              <a:buFont typeface="+mj-lt"/>
              <a:buAutoNum type="arabicPeriod"/>
            </a:pPr>
            <a:r>
              <a:rPr lang="en-US" dirty="0">
                <a:hlinkClick r:id="rId4" action="ppaction://hlinksldjump"/>
              </a:rPr>
              <a:t>Play</a:t>
            </a:r>
            <a:endParaRPr lang="en-US" dirty="0"/>
          </a:p>
          <a:p>
            <a:pPr marL="457200" indent="-457200">
              <a:buFont typeface="+mj-lt"/>
              <a:buAutoNum type="arabicPeriod"/>
            </a:pPr>
            <a:r>
              <a:rPr lang="en-US" dirty="0">
                <a:hlinkClick r:id="rId5" action="ppaction://hlinksldjump"/>
              </a:rPr>
              <a:t>Show results</a:t>
            </a:r>
            <a:endParaRPr lang="en-US" dirty="0"/>
          </a:p>
          <a:p>
            <a:pPr marL="457200" indent="-457200">
              <a:buFont typeface="+mj-lt"/>
              <a:buAutoNum type="arabicPeriod"/>
            </a:pPr>
            <a:r>
              <a:rPr lang="en-US" dirty="0">
                <a:hlinkClick r:id="rId6" action="ppaction://hlinksldjump"/>
              </a:rPr>
              <a:t>Show the player who has the highest score</a:t>
            </a:r>
            <a:endParaRPr lang="en-US" dirty="0"/>
          </a:p>
          <a:p>
            <a:pPr marL="457200" indent="-457200">
              <a:buFont typeface="+mj-lt"/>
              <a:buAutoNum type="arabicPeriod"/>
            </a:pPr>
            <a:r>
              <a:rPr lang="en-US" dirty="0">
                <a:hlinkClick r:id="rId7" action="ppaction://hlinksldjump"/>
              </a:rPr>
              <a:t>Show the player who has the lowest score</a:t>
            </a:r>
            <a:endParaRPr lang="en-US" dirty="0"/>
          </a:p>
          <a:p>
            <a:pPr marL="457200" indent="-457200">
              <a:buFont typeface="+mj-lt"/>
              <a:buAutoNum type="arabicPeriod"/>
            </a:pPr>
            <a:r>
              <a:rPr lang="en-US" dirty="0">
                <a:hlinkClick r:id="rId8" action="ppaction://hlinksldjump"/>
              </a:rPr>
              <a:t>Quit the program</a:t>
            </a:r>
            <a:endParaRPr lang="en-US" dirty="0"/>
          </a:p>
        </p:txBody>
      </p:sp>
    </p:spTree>
    <p:extLst>
      <p:ext uri="{BB962C8B-B14F-4D97-AF65-F5344CB8AC3E}">
        <p14:creationId xmlns:p14="http://schemas.microsoft.com/office/powerpoint/2010/main" val="327042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Contents:1</a:t>
            </a:r>
          </a:p>
        </p:txBody>
      </p:sp>
      <p:sp>
        <p:nvSpPr>
          <p:cNvPr id="3" name="Content Placeholder 2">
            <a:extLst>
              <a:ext uri="{FF2B5EF4-FFF2-40B4-BE49-F238E27FC236}">
                <a16:creationId xmlns:a16="http://schemas.microsoft.com/office/drawing/2014/main" id="{F08DBB9E-B111-F64B-41BD-E1B7B5BDE1B7}"/>
              </a:ext>
            </a:extLst>
          </p:cNvPr>
          <p:cNvSpPr>
            <a:spLocks noGrp="1"/>
          </p:cNvSpPr>
          <p:nvPr>
            <p:ph idx="1"/>
          </p:nvPr>
        </p:nvSpPr>
        <p:spPr>
          <a:xfrm>
            <a:off x="1451579" y="2015732"/>
            <a:ext cx="4101080" cy="4037749"/>
          </a:xfrm>
        </p:spPr>
        <p:txBody>
          <a:bodyPr/>
          <a:lstStyle/>
          <a:p>
            <a:r>
              <a:rPr lang="en-US" dirty="0"/>
              <a:t>Option 1. is showing us the color of each matrix members. Initial matrix is built in the class </a:t>
            </a:r>
            <a:r>
              <a:rPr lang="en-US" dirty="0" err="1"/>
              <a:t>GroupProject</a:t>
            </a:r>
            <a:r>
              <a:rPr lang="en-US" dirty="0"/>
              <a:t> in the program.</a:t>
            </a:r>
          </a:p>
          <a:p>
            <a:r>
              <a:rPr lang="en-US" dirty="0"/>
              <a:t>This 3x5 matrix’s member color can be changed with option 2.</a:t>
            </a:r>
          </a:p>
          <a:p>
            <a:r>
              <a:rPr lang="en-US" dirty="0"/>
              <a:t>The program’s limitation only shows colors as black text.</a:t>
            </a:r>
          </a:p>
        </p:txBody>
      </p:sp>
      <p:pic>
        <p:nvPicPr>
          <p:cNvPr id="5" name="Picture 4">
            <a:extLst>
              <a:ext uri="{FF2B5EF4-FFF2-40B4-BE49-F238E27FC236}">
                <a16:creationId xmlns:a16="http://schemas.microsoft.com/office/drawing/2014/main" id="{99ED77C6-D8F5-F81C-CCC1-8139FB60D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659" y="4023293"/>
            <a:ext cx="5502193" cy="1961908"/>
          </a:xfrm>
          <a:prstGeom prst="rect">
            <a:avLst/>
          </a:prstGeom>
        </p:spPr>
      </p:pic>
      <p:graphicFrame>
        <p:nvGraphicFramePr>
          <p:cNvPr id="6" name="Table 6">
            <a:extLst>
              <a:ext uri="{FF2B5EF4-FFF2-40B4-BE49-F238E27FC236}">
                <a16:creationId xmlns:a16="http://schemas.microsoft.com/office/drawing/2014/main" id="{84B23E49-15CC-B49E-5269-BE98FF2135B5}"/>
              </a:ext>
            </a:extLst>
          </p:cNvPr>
          <p:cNvGraphicFramePr>
            <a:graphicFrameLocks noGrp="1"/>
          </p:cNvGraphicFramePr>
          <p:nvPr>
            <p:extLst>
              <p:ext uri="{D42A27DB-BD31-4B8C-83A1-F6EECF244321}">
                <p14:modId xmlns:p14="http://schemas.microsoft.com/office/powerpoint/2010/main" val="604706633"/>
              </p:ext>
            </p:extLst>
          </p:nvPr>
        </p:nvGraphicFramePr>
        <p:xfrm>
          <a:off x="5653320" y="2092413"/>
          <a:ext cx="5300871" cy="1854200"/>
        </p:xfrm>
        <a:graphic>
          <a:graphicData uri="http://schemas.openxmlformats.org/drawingml/2006/table">
            <a:tbl>
              <a:tblPr firstRow="1" bandRow="1">
                <a:tableStyleId>{5C22544A-7EE6-4342-B048-85BDC9FD1C3A}</a:tableStyleId>
              </a:tblPr>
              <a:tblGrid>
                <a:gridCol w="1766957">
                  <a:extLst>
                    <a:ext uri="{9D8B030D-6E8A-4147-A177-3AD203B41FA5}">
                      <a16:colId xmlns:a16="http://schemas.microsoft.com/office/drawing/2014/main" val="2136685859"/>
                    </a:ext>
                  </a:extLst>
                </a:gridCol>
                <a:gridCol w="1766957">
                  <a:extLst>
                    <a:ext uri="{9D8B030D-6E8A-4147-A177-3AD203B41FA5}">
                      <a16:colId xmlns:a16="http://schemas.microsoft.com/office/drawing/2014/main" val="1656815643"/>
                    </a:ext>
                  </a:extLst>
                </a:gridCol>
                <a:gridCol w="1766957">
                  <a:extLst>
                    <a:ext uri="{9D8B030D-6E8A-4147-A177-3AD203B41FA5}">
                      <a16:colId xmlns:a16="http://schemas.microsoft.com/office/drawing/2014/main" val="2655097091"/>
                    </a:ext>
                  </a:extLst>
                </a:gridCol>
              </a:tblGrid>
              <a:tr h="370840">
                <a:tc>
                  <a:txBody>
                    <a:bodyPr/>
                    <a:lstStyle/>
                    <a:p>
                      <a:endParaRPr lang="en-US" b="0" dirty="0"/>
                    </a:p>
                  </a:txBody>
                  <a:tcPr>
                    <a:solidFill>
                      <a:srgbClr val="00B050"/>
                    </a:solidFill>
                  </a:tcPr>
                </a:tc>
                <a:tc>
                  <a:txBody>
                    <a:bodyPr/>
                    <a:lstStyle/>
                    <a:p>
                      <a:endParaRPr lang="en-US" b="0" dirty="0"/>
                    </a:p>
                  </a:txBody>
                  <a:tcPr>
                    <a:solidFill>
                      <a:srgbClr val="FFFF00"/>
                    </a:solidFill>
                  </a:tcPr>
                </a:tc>
                <a:tc>
                  <a:txBody>
                    <a:bodyPr/>
                    <a:lstStyle/>
                    <a:p>
                      <a:endParaRPr lang="en-US" b="0" dirty="0"/>
                    </a:p>
                  </a:txBody>
                  <a:tcPr>
                    <a:solidFill>
                      <a:srgbClr val="FF0000"/>
                    </a:solidFill>
                  </a:tcPr>
                </a:tc>
                <a:extLst>
                  <a:ext uri="{0D108BD9-81ED-4DB2-BD59-A6C34878D82A}">
                    <a16:rowId xmlns:a16="http://schemas.microsoft.com/office/drawing/2014/main" val="4262896125"/>
                  </a:ext>
                </a:extLst>
              </a:tr>
              <a:tr h="370840">
                <a:tc>
                  <a:txBody>
                    <a:bodyPr/>
                    <a:lstStyle/>
                    <a:p>
                      <a:endParaRPr lang="en-US" b="0" dirty="0"/>
                    </a:p>
                  </a:txBody>
                  <a:tcPr>
                    <a:solidFill>
                      <a:srgbClr val="FFFF00"/>
                    </a:solidFill>
                  </a:tcPr>
                </a:tc>
                <a:tc>
                  <a:txBody>
                    <a:bodyPr/>
                    <a:lstStyle/>
                    <a:p>
                      <a:endParaRPr lang="en-US" b="0" dirty="0"/>
                    </a:p>
                  </a:txBody>
                  <a:tcPr>
                    <a:solidFill>
                      <a:srgbClr val="FF0000"/>
                    </a:solidFill>
                  </a:tcPr>
                </a:tc>
                <a:tc>
                  <a:txBody>
                    <a:bodyPr/>
                    <a:lstStyle/>
                    <a:p>
                      <a:endParaRPr lang="en-US" b="0" dirty="0"/>
                    </a:p>
                  </a:txBody>
                  <a:tcPr>
                    <a:solidFill>
                      <a:srgbClr val="00B050"/>
                    </a:solidFill>
                  </a:tcPr>
                </a:tc>
                <a:extLst>
                  <a:ext uri="{0D108BD9-81ED-4DB2-BD59-A6C34878D82A}">
                    <a16:rowId xmlns:a16="http://schemas.microsoft.com/office/drawing/2014/main" val="3990769466"/>
                  </a:ext>
                </a:extLst>
              </a:tr>
              <a:tr h="370840">
                <a:tc>
                  <a:txBody>
                    <a:bodyPr/>
                    <a:lstStyle/>
                    <a:p>
                      <a:endParaRPr lang="en-US" b="0" dirty="0"/>
                    </a:p>
                  </a:txBody>
                  <a:tcPr>
                    <a:solidFill>
                      <a:srgbClr val="FF0000"/>
                    </a:solidFill>
                  </a:tcPr>
                </a:tc>
                <a:tc>
                  <a:txBody>
                    <a:bodyPr/>
                    <a:lstStyle/>
                    <a:p>
                      <a:endParaRPr lang="en-US" b="0" dirty="0"/>
                    </a:p>
                  </a:txBody>
                  <a:tcPr>
                    <a:solidFill>
                      <a:srgbClr val="FFFF00"/>
                    </a:solidFill>
                  </a:tcPr>
                </a:tc>
                <a:tc>
                  <a:txBody>
                    <a:bodyPr/>
                    <a:lstStyle/>
                    <a:p>
                      <a:endParaRPr lang="en-US" b="0" dirty="0"/>
                    </a:p>
                  </a:txBody>
                  <a:tcPr>
                    <a:solidFill>
                      <a:srgbClr val="00B050"/>
                    </a:solidFill>
                  </a:tcPr>
                </a:tc>
                <a:extLst>
                  <a:ext uri="{0D108BD9-81ED-4DB2-BD59-A6C34878D82A}">
                    <a16:rowId xmlns:a16="http://schemas.microsoft.com/office/drawing/2014/main" val="2350796614"/>
                  </a:ext>
                </a:extLst>
              </a:tr>
              <a:tr h="370840">
                <a:tc>
                  <a:txBody>
                    <a:bodyPr/>
                    <a:lstStyle/>
                    <a:p>
                      <a:endParaRPr lang="en-US" b="0" dirty="0"/>
                    </a:p>
                  </a:txBody>
                  <a:tcPr>
                    <a:solidFill>
                      <a:srgbClr val="00B050"/>
                    </a:solidFill>
                  </a:tcPr>
                </a:tc>
                <a:tc>
                  <a:txBody>
                    <a:bodyPr/>
                    <a:lstStyle/>
                    <a:p>
                      <a:endParaRPr lang="en-US" b="0" dirty="0"/>
                    </a:p>
                  </a:txBody>
                  <a:tcPr>
                    <a:solidFill>
                      <a:srgbClr val="FF0000"/>
                    </a:solidFill>
                  </a:tcPr>
                </a:tc>
                <a:tc>
                  <a:txBody>
                    <a:bodyPr/>
                    <a:lstStyle/>
                    <a:p>
                      <a:endParaRPr lang="en-US" b="0" dirty="0"/>
                    </a:p>
                  </a:txBody>
                  <a:tcPr>
                    <a:solidFill>
                      <a:srgbClr val="FFFF00"/>
                    </a:solidFill>
                  </a:tcPr>
                </a:tc>
                <a:extLst>
                  <a:ext uri="{0D108BD9-81ED-4DB2-BD59-A6C34878D82A}">
                    <a16:rowId xmlns:a16="http://schemas.microsoft.com/office/drawing/2014/main" val="3041201253"/>
                  </a:ext>
                </a:extLst>
              </a:tr>
              <a:tr h="370840">
                <a:tc>
                  <a:txBody>
                    <a:bodyPr/>
                    <a:lstStyle/>
                    <a:p>
                      <a:endParaRPr lang="en-US" b="0" dirty="0"/>
                    </a:p>
                  </a:txBody>
                  <a:tcPr>
                    <a:solidFill>
                      <a:srgbClr val="FFFF00"/>
                    </a:solidFill>
                  </a:tcPr>
                </a:tc>
                <a:tc>
                  <a:txBody>
                    <a:bodyPr/>
                    <a:lstStyle/>
                    <a:p>
                      <a:endParaRPr lang="en-US" b="0" dirty="0"/>
                    </a:p>
                  </a:txBody>
                  <a:tcPr>
                    <a:solidFill>
                      <a:srgbClr val="FF0000"/>
                    </a:solidFill>
                  </a:tcPr>
                </a:tc>
                <a:tc>
                  <a:txBody>
                    <a:bodyPr/>
                    <a:lstStyle/>
                    <a:p>
                      <a:endParaRPr lang="en-US" b="0" dirty="0"/>
                    </a:p>
                  </a:txBody>
                  <a:tcPr>
                    <a:solidFill>
                      <a:srgbClr val="00B050"/>
                    </a:solidFill>
                  </a:tcPr>
                </a:tc>
                <a:extLst>
                  <a:ext uri="{0D108BD9-81ED-4DB2-BD59-A6C34878D82A}">
                    <a16:rowId xmlns:a16="http://schemas.microsoft.com/office/drawing/2014/main" val="2115040900"/>
                  </a:ext>
                </a:extLst>
              </a:tr>
            </a:tbl>
          </a:graphicData>
        </a:graphic>
      </p:graphicFrame>
    </p:spTree>
    <p:extLst>
      <p:ext uri="{BB962C8B-B14F-4D97-AF65-F5344CB8AC3E}">
        <p14:creationId xmlns:p14="http://schemas.microsoft.com/office/powerpoint/2010/main" val="424500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Contents:2</a:t>
            </a:r>
          </a:p>
        </p:txBody>
      </p:sp>
      <p:sp>
        <p:nvSpPr>
          <p:cNvPr id="3" name="Content Placeholder 2">
            <a:extLst>
              <a:ext uri="{FF2B5EF4-FFF2-40B4-BE49-F238E27FC236}">
                <a16:creationId xmlns:a16="http://schemas.microsoft.com/office/drawing/2014/main" id="{F08DBB9E-B111-F64B-41BD-E1B7B5BDE1B7}"/>
              </a:ext>
            </a:extLst>
          </p:cNvPr>
          <p:cNvSpPr>
            <a:spLocks noGrp="1"/>
          </p:cNvSpPr>
          <p:nvPr>
            <p:ph idx="1"/>
          </p:nvPr>
        </p:nvSpPr>
        <p:spPr>
          <a:xfrm>
            <a:off x="1451579" y="2015732"/>
            <a:ext cx="9603274" cy="4037749"/>
          </a:xfrm>
        </p:spPr>
        <p:txBody>
          <a:bodyPr>
            <a:normAutofit/>
          </a:bodyPr>
          <a:lstStyle/>
          <a:p>
            <a:r>
              <a:rPr lang="en-US" dirty="0"/>
              <a:t>Option 2. allows us to change a member’s color by choosing their row and column number then choosing which new color we want to change the member into.  </a:t>
            </a:r>
          </a:p>
          <a:p>
            <a:r>
              <a:rPr lang="en-US" dirty="0"/>
              <a:t>Another member with the new color in the same row will exchange color with the member we selected.</a:t>
            </a:r>
          </a:p>
          <a:p>
            <a:r>
              <a:rPr lang="en-US" dirty="0"/>
              <a:t>After changing member color, the program will output the edited matrix.</a:t>
            </a:r>
          </a:p>
          <a:p>
            <a:r>
              <a:rPr lang="en-US" dirty="0"/>
              <a:t>The user can choose to keep continuing option 2 after finish changing color.</a:t>
            </a:r>
          </a:p>
          <a:p>
            <a:endParaRPr lang="en-US" dirty="0"/>
          </a:p>
        </p:txBody>
      </p:sp>
    </p:spTree>
    <p:extLst>
      <p:ext uri="{BB962C8B-B14F-4D97-AF65-F5344CB8AC3E}">
        <p14:creationId xmlns:p14="http://schemas.microsoft.com/office/powerpoint/2010/main" val="308748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Contents:2</a:t>
            </a:r>
          </a:p>
        </p:txBody>
      </p:sp>
      <p:pic>
        <p:nvPicPr>
          <p:cNvPr id="6" name="Picture 5">
            <a:extLst>
              <a:ext uri="{FF2B5EF4-FFF2-40B4-BE49-F238E27FC236}">
                <a16:creationId xmlns:a16="http://schemas.microsoft.com/office/drawing/2014/main" id="{9A3EB41A-9262-9F24-BE42-ED963BA66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659" y="4034606"/>
            <a:ext cx="5564997" cy="1706790"/>
          </a:xfrm>
          <a:prstGeom prst="rect">
            <a:avLst/>
          </a:prstGeom>
        </p:spPr>
      </p:pic>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1451579" y="1853754"/>
            <a:ext cx="4101080" cy="303629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In the picture example we choose row 1, column 1 then choose the </a:t>
            </a:r>
            <a:r>
              <a:rPr lang="en-US" dirty="0">
                <a:solidFill>
                  <a:srgbClr val="FF0000"/>
                </a:solidFill>
              </a:rPr>
              <a:t>Red</a:t>
            </a:r>
            <a:r>
              <a:rPr lang="en-US" dirty="0"/>
              <a:t> color.  The program then switches the color of 1x1 </a:t>
            </a:r>
            <a:r>
              <a:rPr lang="en-US" dirty="0">
                <a:solidFill>
                  <a:srgbClr val="00B050"/>
                </a:solidFill>
              </a:rPr>
              <a:t>Green</a:t>
            </a:r>
            <a:r>
              <a:rPr lang="en-US" dirty="0"/>
              <a:t> member with the 3x1 </a:t>
            </a:r>
            <a:r>
              <a:rPr lang="en-US" dirty="0">
                <a:solidFill>
                  <a:srgbClr val="FF0000"/>
                </a:solidFill>
              </a:rPr>
              <a:t>Red</a:t>
            </a:r>
            <a:r>
              <a:rPr lang="en-US" dirty="0"/>
              <a:t> color member.</a:t>
            </a:r>
          </a:p>
          <a:p>
            <a:r>
              <a:rPr lang="en-US" dirty="0"/>
              <a:t>The program outputs the new edited matrix.</a:t>
            </a:r>
          </a:p>
        </p:txBody>
      </p:sp>
      <p:graphicFrame>
        <p:nvGraphicFramePr>
          <p:cNvPr id="7" name="Table 6">
            <a:extLst>
              <a:ext uri="{FF2B5EF4-FFF2-40B4-BE49-F238E27FC236}">
                <a16:creationId xmlns:a16="http://schemas.microsoft.com/office/drawing/2014/main" id="{946E8D8C-D9CF-18E7-F90F-D0DBF3A6B80A}"/>
              </a:ext>
            </a:extLst>
          </p:cNvPr>
          <p:cNvGraphicFramePr>
            <a:graphicFrameLocks noGrp="1"/>
          </p:cNvGraphicFramePr>
          <p:nvPr>
            <p:extLst>
              <p:ext uri="{D42A27DB-BD31-4B8C-83A1-F6EECF244321}">
                <p14:modId xmlns:p14="http://schemas.microsoft.com/office/powerpoint/2010/main" val="4059367377"/>
              </p:ext>
            </p:extLst>
          </p:nvPr>
        </p:nvGraphicFramePr>
        <p:xfrm>
          <a:off x="5552658" y="1989352"/>
          <a:ext cx="5300871" cy="1854200"/>
        </p:xfrm>
        <a:graphic>
          <a:graphicData uri="http://schemas.openxmlformats.org/drawingml/2006/table">
            <a:tbl>
              <a:tblPr firstRow="1" bandRow="1">
                <a:tableStyleId>{5C22544A-7EE6-4342-B048-85BDC9FD1C3A}</a:tableStyleId>
              </a:tblPr>
              <a:tblGrid>
                <a:gridCol w="1766957">
                  <a:extLst>
                    <a:ext uri="{9D8B030D-6E8A-4147-A177-3AD203B41FA5}">
                      <a16:colId xmlns:a16="http://schemas.microsoft.com/office/drawing/2014/main" val="2136685859"/>
                    </a:ext>
                  </a:extLst>
                </a:gridCol>
                <a:gridCol w="1766957">
                  <a:extLst>
                    <a:ext uri="{9D8B030D-6E8A-4147-A177-3AD203B41FA5}">
                      <a16:colId xmlns:a16="http://schemas.microsoft.com/office/drawing/2014/main" val="1656815643"/>
                    </a:ext>
                  </a:extLst>
                </a:gridCol>
                <a:gridCol w="1766957">
                  <a:extLst>
                    <a:ext uri="{9D8B030D-6E8A-4147-A177-3AD203B41FA5}">
                      <a16:colId xmlns:a16="http://schemas.microsoft.com/office/drawing/2014/main" val="2655097091"/>
                    </a:ext>
                  </a:extLst>
                </a:gridCol>
              </a:tblGrid>
              <a:tr h="370840">
                <a:tc>
                  <a:txBody>
                    <a:bodyPr/>
                    <a:lstStyle/>
                    <a:p>
                      <a:pPr algn="ctr"/>
                      <a:r>
                        <a:rPr lang="en-US" b="0" dirty="0">
                          <a:latin typeface="Arial Black" panose="020B0A04020102020204" pitchFamily="34" charset="0"/>
                        </a:rPr>
                        <a:t>1x1</a:t>
                      </a:r>
                    </a:p>
                  </a:txBody>
                  <a:tcPr>
                    <a:solidFill>
                      <a:srgbClr val="FF0000"/>
                    </a:solidFill>
                  </a:tcPr>
                </a:tc>
                <a:tc>
                  <a:txBody>
                    <a:bodyPr/>
                    <a:lstStyle/>
                    <a:p>
                      <a:pPr algn="ctr"/>
                      <a:endParaRPr lang="en-US" b="0" dirty="0">
                        <a:latin typeface="Arial Black" panose="020B0A04020102020204" pitchFamily="34" charset="0"/>
                      </a:endParaRPr>
                    </a:p>
                  </a:txBody>
                  <a:tcPr>
                    <a:solidFill>
                      <a:srgbClr val="FFFF00"/>
                    </a:solidFill>
                  </a:tcPr>
                </a:tc>
                <a:tc>
                  <a:txBody>
                    <a:bodyPr/>
                    <a:lstStyle/>
                    <a:p>
                      <a:pPr algn="ctr"/>
                      <a:r>
                        <a:rPr lang="en-US" b="0" dirty="0">
                          <a:latin typeface="Arial Black" panose="020B0A04020102020204" pitchFamily="34" charset="0"/>
                        </a:rPr>
                        <a:t>3x1</a:t>
                      </a:r>
                    </a:p>
                  </a:txBody>
                  <a:tcPr>
                    <a:solidFill>
                      <a:srgbClr val="00B050"/>
                    </a:solidFill>
                  </a:tcPr>
                </a:tc>
                <a:extLst>
                  <a:ext uri="{0D108BD9-81ED-4DB2-BD59-A6C34878D82A}">
                    <a16:rowId xmlns:a16="http://schemas.microsoft.com/office/drawing/2014/main" val="4262896125"/>
                  </a:ext>
                </a:extLst>
              </a:tr>
              <a:tr h="370840">
                <a:tc>
                  <a:txBody>
                    <a:bodyPr/>
                    <a:lstStyle/>
                    <a:p>
                      <a:pPr algn="ctr"/>
                      <a:endParaRPr lang="en-US" b="0" dirty="0">
                        <a:latin typeface="Arial Black" panose="020B0A04020102020204" pitchFamily="34" charset="0"/>
                      </a:endParaRPr>
                    </a:p>
                  </a:txBody>
                  <a:tcPr>
                    <a:solidFill>
                      <a:srgbClr val="FFFF00"/>
                    </a:solidFill>
                  </a:tcPr>
                </a:tc>
                <a:tc>
                  <a:txBody>
                    <a:bodyPr/>
                    <a:lstStyle/>
                    <a:p>
                      <a:pPr algn="ctr"/>
                      <a:endParaRPr lang="en-US" b="0" dirty="0">
                        <a:latin typeface="Arial Black" panose="020B0A04020102020204" pitchFamily="34" charset="0"/>
                      </a:endParaRPr>
                    </a:p>
                  </a:txBody>
                  <a:tcPr>
                    <a:solidFill>
                      <a:srgbClr val="FF0000"/>
                    </a:solidFill>
                  </a:tcPr>
                </a:tc>
                <a:tc>
                  <a:txBody>
                    <a:bodyPr/>
                    <a:lstStyle/>
                    <a:p>
                      <a:pPr algn="ctr"/>
                      <a:endParaRPr lang="en-US" b="0" dirty="0">
                        <a:latin typeface="Arial Black" panose="020B0A04020102020204" pitchFamily="34" charset="0"/>
                      </a:endParaRPr>
                    </a:p>
                  </a:txBody>
                  <a:tcPr>
                    <a:solidFill>
                      <a:srgbClr val="00B050"/>
                    </a:solidFill>
                  </a:tcPr>
                </a:tc>
                <a:extLst>
                  <a:ext uri="{0D108BD9-81ED-4DB2-BD59-A6C34878D82A}">
                    <a16:rowId xmlns:a16="http://schemas.microsoft.com/office/drawing/2014/main" val="3990769466"/>
                  </a:ext>
                </a:extLst>
              </a:tr>
              <a:tr h="370840">
                <a:tc>
                  <a:txBody>
                    <a:bodyPr/>
                    <a:lstStyle/>
                    <a:p>
                      <a:pPr algn="ctr"/>
                      <a:endParaRPr lang="en-US" b="0" dirty="0">
                        <a:latin typeface="Arial Black" panose="020B0A04020102020204" pitchFamily="34" charset="0"/>
                      </a:endParaRPr>
                    </a:p>
                  </a:txBody>
                  <a:tcPr>
                    <a:solidFill>
                      <a:srgbClr val="FF0000"/>
                    </a:solidFill>
                  </a:tcPr>
                </a:tc>
                <a:tc>
                  <a:txBody>
                    <a:bodyPr/>
                    <a:lstStyle/>
                    <a:p>
                      <a:pPr algn="ctr"/>
                      <a:endParaRPr lang="en-US" b="0" dirty="0">
                        <a:latin typeface="Arial Black" panose="020B0A04020102020204" pitchFamily="34" charset="0"/>
                      </a:endParaRPr>
                    </a:p>
                  </a:txBody>
                  <a:tcPr>
                    <a:solidFill>
                      <a:srgbClr val="FFFF00"/>
                    </a:solidFill>
                  </a:tcPr>
                </a:tc>
                <a:tc>
                  <a:txBody>
                    <a:bodyPr/>
                    <a:lstStyle/>
                    <a:p>
                      <a:pPr algn="ctr"/>
                      <a:endParaRPr lang="en-US" b="0" dirty="0">
                        <a:latin typeface="Arial Black" panose="020B0A04020102020204" pitchFamily="34" charset="0"/>
                      </a:endParaRPr>
                    </a:p>
                  </a:txBody>
                  <a:tcPr>
                    <a:solidFill>
                      <a:srgbClr val="00B050"/>
                    </a:solidFill>
                  </a:tcPr>
                </a:tc>
                <a:extLst>
                  <a:ext uri="{0D108BD9-81ED-4DB2-BD59-A6C34878D82A}">
                    <a16:rowId xmlns:a16="http://schemas.microsoft.com/office/drawing/2014/main" val="2350796614"/>
                  </a:ext>
                </a:extLst>
              </a:tr>
              <a:tr h="370840">
                <a:tc>
                  <a:txBody>
                    <a:bodyPr/>
                    <a:lstStyle/>
                    <a:p>
                      <a:pPr algn="ctr"/>
                      <a:endParaRPr lang="en-US" b="0" dirty="0">
                        <a:latin typeface="Arial Black" panose="020B0A04020102020204" pitchFamily="34" charset="0"/>
                      </a:endParaRPr>
                    </a:p>
                  </a:txBody>
                  <a:tcPr>
                    <a:solidFill>
                      <a:srgbClr val="00B050"/>
                    </a:solidFill>
                  </a:tcPr>
                </a:tc>
                <a:tc>
                  <a:txBody>
                    <a:bodyPr/>
                    <a:lstStyle/>
                    <a:p>
                      <a:pPr algn="ctr"/>
                      <a:endParaRPr lang="en-US" b="0" dirty="0">
                        <a:latin typeface="Arial Black" panose="020B0A04020102020204" pitchFamily="34" charset="0"/>
                      </a:endParaRPr>
                    </a:p>
                  </a:txBody>
                  <a:tcPr>
                    <a:solidFill>
                      <a:srgbClr val="FF0000"/>
                    </a:solidFill>
                  </a:tcPr>
                </a:tc>
                <a:tc>
                  <a:txBody>
                    <a:bodyPr/>
                    <a:lstStyle/>
                    <a:p>
                      <a:pPr algn="ctr"/>
                      <a:endParaRPr lang="en-US" b="0" dirty="0">
                        <a:latin typeface="Arial Black" panose="020B0A04020102020204" pitchFamily="34" charset="0"/>
                      </a:endParaRPr>
                    </a:p>
                  </a:txBody>
                  <a:tcPr>
                    <a:solidFill>
                      <a:srgbClr val="FFFF00"/>
                    </a:solidFill>
                  </a:tcPr>
                </a:tc>
                <a:extLst>
                  <a:ext uri="{0D108BD9-81ED-4DB2-BD59-A6C34878D82A}">
                    <a16:rowId xmlns:a16="http://schemas.microsoft.com/office/drawing/2014/main" val="3041201253"/>
                  </a:ext>
                </a:extLst>
              </a:tr>
              <a:tr h="370840">
                <a:tc>
                  <a:txBody>
                    <a:bodyPr/>
                    <a:lstStyle/>
                    <a:p>
                      <a:pPr algn="ctr"/>
                      <a:endParaRPr lang="en-US" b="0" dirty="0">
                        <a:latin typeface="Arial Black" panose="020B0A04020102020204" pitchFamily="34" charset="0"/>
                      </a:endParaRPr>
                    </a:p>
                  </a:txBody>
                  <a:tcPr>
                    <a:solidFill>
                      <a:srgbClr val="FFFF00"/>
                    </a:solidFill>
                  </a:tcPr>
                </a:tc>
                <a:tc>
                  <a:txBody>
                    <a:bodyPr/>
                    <a:lstStyle/>
                    <a:p>
                      <a:pPr algn="ctr"/>
                      <a:endParaRPr lang="en-US" b="0" dirty="0">
                        <a:latin typeface="Arial Black" panose="020B0A04020102020204" pitchFamily="34" charset="0"/>
                      </a:endParaRPr>
                    </a:p>
                  </a:txBody>
                  <a:tcPr>
                    <a:solidFill>
                      <a:srgbClr val="FF0000"/>
                    </a:solidFill>
                  </a:tcPr>
                </a:tc>
                <a:tc>
                  <a:txBody>
                    <a:bodyPr/>
                    <a:lstStyle/>
                    <a:p>
                      <a:pPr algn="ctr"/>
                      <a:endParaRPr lang="en-US" b="0" dirty="0">
                        <a:latin typeface="Arial Black" panose="020B0A04020102020204" pitchFamily="34" charset="0"/>
                      </a:endParaRPr>
                    </a:p>
                  </a:txBody>
                  <a:tcPr>
                    <a:solidFill>
                      <a:srgbClr val="00B050"/>
                    </a:solidFill>
                  </a:tcPr>
                </a:tc>
                <a:extLst>
                  <a:ext uri="{0D108BD9-81ED-4DB2-BD59-A6C34878D82A}">
                    <a16:rowId xmlns:a16="http://schemas.microsoft.com/office/drawing/2014/main" val="2115040900"/>
                  </a:ext>
                </a:extLst>
              </a:tr>
            </a:tbl>
          </a:graphicData>
        </a:graphic>
      </p:graphicFrame>
      <p:graphicFrame>
        <p:nvGraphicFramePr>
          <p:cNvPr id="8" name="Table 6">
            <a:extLst>
              <a:ext uri="{FF2B5EF4-FFF2-40B4-BE49-F238E27FC236}">
                <a16:creationId xmlns:a16="http://schemas.microsoft.com/office/drawing/2014/main" id="{977319E4-B6BC-C6AC-5426-6A368B3CE3C1}"/>
              </a:ext>
            </a:extLst>
          </p:cNvPr>
          <p:cNvGraphicFramePr>
            <a:graphicFrameLocks noGrp="1"/>
          </p:cNvGraphicFramePr>
          <p:nvPr>
            <p:extLst>
              <p:ext uri="{D42A27DB-BD31-4B8C-83A1-F6EECF244321}">
                <p14:modId xmlns:p14="http://schemas.microsoft.com/office/powerpoint/2010/main" val="2435774398"/>
              </p:ext>
            </p:extLst>
          </p:nvPr>
        </p:nvGraphicFramePr>
        <p:xfrm>
          <a:off x="5552657" y="1989352"/>
          <a:ext cx="5300871" cy="1854200"/>
        </p:xfrm>
        <a:graphic>
          <a:graphicData uri="http://schemas.openxmlformats.org/drawingml/2006/table">
            <a:tbl>
              <a:tblPr firstRow="1" bandRow="1">
                <a:tableStyleId>{5C22544A-7EE6-4342-B048-85BDC9FD1C3A}</a:tableStyleId>
              </a:tblPr>
              <a:tblGrid>
                <a:gridCol w="1766957">
                  <a:extLst>
                    <a:ext uri="{9D8B030D-6E8A-4147-A177-3AD203B41FA5}">
                      <a16:colId xmlns:a16="http://schemas.microsoft.com/office/drawing/2014/main" val="2136685859"/>
                    </a:ext>
                  </a:extLst>
                </a:gridCol>
                <a:gridCol w="1766957">
                  <a:extLst>
                    <a:ext uri="{9D8B030D-6E8A-4147-A177-3AD203B41FA5}">
                      <a16:colId xmlns:a16="http://schemas.microsoft.com/office/drawing/2014/main" val="1656815643"/>
                    </a:ext>
                  </a:extLst>
                </a:gridCol>
                <a:gridCol w="1766957">
                  <a:extLst>
                    <a:ext uri="{9D8B030D-6E8A-4147-A177-3AD203B41FA5}">
                      <a16:colId xmlns:a16="http://schemas.microsoft.com/office/drawing/2014/main" val="2655097091"/>
                    </a:ext>
                  </a:extLst>
                </a:gridCol>
              </a:tblGrid>
              <a:tr h="370840">
                <a:tc>
                  <a:txBody>
                    <a:bodyPr/>
                    <a:lstStyle/>
                    <a:p>
                      <a:endParaRPr lang="en-US" b="0" dirty="0"/>
                    </a:p>
                  </a:txBody>
                  <a:tcPr>
                    <a:solidFill>
                      <a:srgbClr val="00B050"/>
                    </a:solidFill>
                  </a:tcPr>
                </a:tc>
                <a:tc>
                  <a:txBody>
                    <a:bodyPr/>
                    <a:lstStyle/>
                    <a:p>
                      <a:endParaRPr lang="en-US" b="0" dirty="0"/>
                    </a:p>
                  </a:txBody>
                  <a:tcPr>
                    <a:solidFill>
                      <a:srgbClr val="FFFF00"/>
                    </a:solidFill>
                  </a:tcPr>
                </a:tc>
                <a:tc>
                  <a:txBody>
                    <a:bodyPr/>
                    <a:lstStyle/>
                    <a:p>
                      <a:endParaRPr lang="en-US" b="0" dirty="0"/>
                    </a:p>
                  </a:txBody>
                  <a:tcPr>
                    <a:solidFill>
                      <a:srgbClr val="FF0000"/>
                    </a:solidFill>
                  </a:tcPr>
                </a:tc>
                <a:extLst>
                  <a:ext uri="{0D108BD9-81ED-4DB2-BD59-A6C34878D82A}">
                    <a16:rowId xmlns:a16="http://schemas.microsoft.com/office/drawing/2014/main" val="4262896125"/>
                  </a:ext>
                </a:extLst>
              </a:tr>
              <a:tr h="370840">
                <a:tc>
                  <a:txBody>
                    <a:bodyPr/>
                    <a:lstStyle/>
                    <a:p>
                      <a:endParaRPr lang="en-US" b="0" dirty="0"/>
                    </a:p>
                  </a:txBody>
                  <a:tcPr>
                    <a:solidFill>
                      <a:srgbClr val="FFFF00"/>
                    </a:solidFill>
                  </a:tcPr>
                </a:tc>
                <a:tc>
                  <a:txBody>
                    <a:bodyPr/>
                    <a:lstStyle/>
                    <a:p>
                      <a:endParaRPr lang="en-US" b="0" dirty="0"/>
                    </a:p>
                  </a:txBody>
                  <a:tcPr>
                    <a:solidFill>
                      <a:srgbClr val="FF0000"/>
                    </a:solidFill>
                  </a:tcPr>
                </a:tc>
                <a:tc>
                  <a:txBody>
                    <a:bodyPr/>
                    <a:lstStyle/>
                    <a:p>
                      <a:endParaRPr lang="en-US" b="0" dirty="0"/>
                    </a:p>
                  </a:txBody>
                  <a:tcPr>
                    <a:solidFill>
                      <a:srgbClr val="00B050"/>
                    </a:solidFill>
                  </a:tcPr>
                </a:tc>
                <a:extLst>
                  <a:ext uri="{0D108BD9-81ED-4DB2-BD59-A6C34878D82A}">
                    <a16:rowId xmlns:a16="http://schemas.microsoft.com/office/drawing/2014/main" val="3990769466"/>
                  </a:ext>
                </a:extLst>
              </a:tr>
              <a:tr h="370840">
                <a:tc>
                  <a:txBody>
                    <a:bodyPr/>
                    <a:lstStyle/>
                    <a:p>
                      <a:endParaRPr lang="en-US" b="0" dirty="0"/>
                    </a:p>
                  </a:txBody>
                  <a:tcPr>
                    <a:solidFill>
                      <a:srgbClr val="FF0000"/>
                    </a:solidFill>
                  </a:tcPr>
                </a:tc>
                <a:tc>
                  <a:txBody>
                    <a:bodyPr/>
                    <a:lstStyle/>
                    <a:p>
                      <a:endParaRPr lang="en-US" b="0" dirty="0"/>
                    </a:p>
                  </a:txBody>
                  <a:tcPr>
                    <a:solidFill>
                      <a:srgbClr val="FFFF00"/>
                    </a:solidFill>
                  </a:tcPr>
                </a:tc>
                <a:tc>
                  <a:txBody>
                    <a:bodyPr/>
                    <a:lstStyle/>
                    <a:p>
                      <a:endParaRPr lang="en-US" b="0" dirty="0"/>
                    </a:p>
                  </a:txBody>
                  <a:tcPr>
                    <a:solidFill>
                      <a:srgbClr val="00B050"/>
                    </a:solidFill>
                  </a:tcPr>
                </a:tc>
                <a:extLst>
                  <a:ext uri="{0D108BD9-81ED-4DB2-BD59-A6C34878D82A}">
                    <a16:rowId xmlns:a16="http://schemas.microsoft.com/office/drawing/2014/main" val="2350796614"/>
                  </a:ext>
                </a:extLst>
              </a:tr>
              <a:tr h="370840">
                <a:tc>
                  <a:txBody>
                    <a:bodyPr/>
                    <a:lstStyle/>
                    <a:p>
                      <a:endParaRPr lang="en-US" b="0" dirty="0"/>
                    </a:p>
                  </a:txBody>
                  <a:tcPr>
                    <a:solidFill>
                      <a:srgbClr val="00B050"/>
                    </a:solidFill>
                  </a:tcPr>
                </a:tc>
                <a:tc>
                  <a:txBody>
                    <a:bodyPr/>
                    <a:lstStyle/>
                    <a:p>
                      <a:endParaRPr lang="en-US" b="0" dirty="0"/>
                    </a:p>
                  </a:txBody>
                  <a:tcPr>
                    <a:solidFill>
                      <a:srgbClr val="FF0000"/>
                    </a:solidFill>
                  </a:tcPr>
                </a:tc>
                <a:tc>
                  <a:txBody>
                    <a:bodyPr/>
                    <a:lstStyle/>
                    <a:p>
                      <a:endParaRPr lang="en-US" b="0" dirty="0"/>
                    </a:p>
                  </a:txBody>
                  <a:tcPr>
                    <a:solidFill>
                      <a:srgbClr val="FFFF00"/>
                    </a:solidFill>
                  </a:tcPr>
                </a:tc>
                <a:extLst>
                  <a:ext uri="{0D108BD9-81ED-4DB2-BD59-A6C34878D82A}">
                    <a16:rowId xmlns:a16="http://schemas.microsoft.com/office/drawing/2014/main" val="3041201253"/>
                  </a:ext>
                </a:extLst>
              </a:tr>
              <a:tr h="370840">
                <a:tc>
                  <a:txBody>
                    <a:bodyPr/>
                    <a:lstStyle/>
                    <a:p>
                      <a:endParaRPr lang="en-US" b="0" dirty="0"/>
                    </a:p>
                  </a:txBody>
                  <a:tcPr>
                    <a:solidFill>
                      <a:srgbClr val="FFFF00"/>
                    </a:solidFill>
                  </a:tcPr>
                </a:tc>
                <a:tc>
                  <a:txBody>
                    <a:bodyPr/>
                    <a:lstStyle/>
                    <a:p>
                      <a:endParaRPr lang="en-US" b="0" dirty="0"/>
                    </a:p>
                  </a:txBody>
                  <a:tcPr>
                    <a:solidFill>
                      <a:srgbClr val="FF0000"/>
                    </a:solidFill>
                  </a:tcPr>
                </a:tc>
                <a:tc>
                  <a:txBody>
                    <a:bodyPr/>
                    <a:lstStyle/>
                    <a:p>
                      <a:endParaRPr lang="en-US" b="0" dirty="0"/>
                    </a:p>
                  </a:txBody>
                  <a:tcPr>
                    <a:solidFill>
                      <a:srgbClr val="00B050"/>
                    </a:solidFill>
                  </a:tcPr>
                </a:tc>
                <a:extLst>
                  <a:ext uri="{0D108BD9-81ED-4DB2-BD59-A6C34878D82A}">
                    <a16:rowId xmlns:a16="http://schemas.microsoft.com/office/drawing/2014/main" val="2115040900"/>
                  </a:ext>
                </a:extLst>
              </a:tr>
            </a:tbl>
          </a:graphicData>
        </a:graphic>
      </p:graphicFrame>
    </p:spTree>
    <p:extLst>
      <p:ext uri="{BB962C8B-B14F-4D97-AF65-F5344CB8AC3E}">
        <p14:creationId xmlns:p14="http://schemas.microsoft.com/office/powerpoint/2010/main" val="74184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Contents:3</a:t>
            </a:r>
          </a:p>
        </p:txBody>
      </p:sp>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1451579" y="1853754"/>
            <a:ext cx="9603274" cy="30362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programs ask the user to enter the name of Player 1, then the color Player 1 selects and the user play “The last passenger” as Player I.</a:t>
            </a:r>
          </a:p>
          <a:p>
            <a:r>
              <a:rPr lang="en-US" dirty="0"/>
              <a:t>Repeat with Player 2 until 4 players have ended their game.</a:t>
            </a:r>
          </a:p>
        </p:txBody>
      </p:sp>
    </p:spTree>
    <p:extLst>
      <p:ext uri="{BB962C8B-B14F-4D97-AF65-F5344CB8AC3E}">
        <p14:creationId xmlns:p14="http://schemas.microsoft.com/office/powerpoint/2010/main" val="231395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Contents:4</a:t>
            </a:r>
          </a:p>
        </p:txBody>
      </p:sp>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2189216" y="2158554"/>
            <a:ext cx="8128000" cy="30362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program show player names , selected player colors and their scores, ordered by their turn.</a:t>
            </a:r>
          </a:p>
        </p:txBody>
      </p:sp>
      <p:graphicFrame>
        <p:nvGraphicFramePr>
          <p:cNvPr id="3" name="Table 3">
            <a:extLst>
              <a:ext uri="{FF2B5EF4-FFF2-40B4-BE49-F238E27FC236}">
                <a16:creationId xmlns:a16="http://schemas.microsoft.com/office/drawing/2014/main" id="{7AB3F855-85D8-BF73-3FDF-E88CFF894179}"/>
              </a:ext>
            </a:extLst>
          </p:cNvPr>
          <p:cNvGraphicFramePr>
            <a:graphicFrameLocks noGrp="1"/>
          </p:cNvGraphicFramePr>
          <p:nvPr>
            <p:extLst>
              <p:ext uri="{D42A27DB-BD31-4B8C-83A1-F6EECF244321}">
                <p14:modId xmlns:p14="http://schemas.microsoft.com/office/powerpoint/2010/main" val="3307377442"/>
              </p:ext>
            </p:extLst>
          </p:nvPr>
        </p:nvGraphicFramePr>
        <p:xfrm>
          <a:off x="2189216" y="3037177"/>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89340803"/>
                    </a:ext>
                  </a:extLst>
                </a:gridCol>
                <a:gridCol w="2032000">
                  <a:extLst>
                    <a:ext uri="{9D8B030D-6E8A-4147-A177-3AD203B41FA5}">
                      <a16:colId xmlns:a16="http://schemas.microsoft.com/office/drawing/2014/main" val="1650154829"/>
                    </a:ext>
                  </a:extLst>
                </a:gridCol>
                <a:gridCol w="2032000">
                  <a:extLst>
                    <a:ext uri="{9D8B030D-6E8A-4147-A177-3AD203B41FA5}">
                      <a16:colId xmlns:a16="http://schemas.microsoft.com/office/drawing/2014/main" val="3038202372"/>
                    </a:ext>
                  </a:extLst>
                </a:gridCol>
                <a:gridCol w="2032000">
                  <a:extLst>
                    <a:ext uri="{9D8B030D-6E8A-4147-A177-3AD203B41FA5}">
                      <a16:colId xmlns:a16="http://schemas.microsoft.com/office/drawing/2014/main" val="660281441"/>
                    </a:ext>
                  </a:extLst>
                </a:gridCol>
              </a:tblGrid>
              <a:tr h="370840">
                <a:tc>
                  <a:txBody>
                    <a:bodyPr/>
                    <a:lstStyle/>
                    <a:p>
                      <a:r>
                        <a:rPr lang="en-US" dirty="0" err="1"/>
                        <a:t>Lượt</a:t>
                      </a:r>
                      <a:r>
                        <a:rPr lang="en-US" dirty="0"/>
                        <a:t> </a:t>
                      </a:r>
                      <a:r>
                        <a:rPr lang="en-US" dirty="0" err="1"/>
                        <a:t>chơi</a:t>
                      </a:r>
                      <a:endParaRPr lang="en-US" dirty="0"/>
                    </a:p>
                  </a:txBody>
                  <a:tcPr/>
                </a:tc>
                <a:tc>
                  <a:txBody>
                    <a:bodyPr/>
                    <a:lstStyle/>
                    <a:p>
                      <a:r>
                        <a:rPr lang="en-US" dirty="0" err="1"/>
                        <a:t>Người</a:t>
                      </a:r>
                      <a:r>
                        <a:rPr lang="en-US" dirty="0"/>
                        <a:t> </a:t>
                      </a:r>
                      <a:r>
                        <a:rPr lang="en-US" dirty="0" err="1"/>
                        <a:t>chơi</a:t>
                      </a:r>
                      <a:endParaRPr lang="en-US" dirty="0"/>
                    </a:p>
                  </a:txBody>
                  <a:tcPr/>
                </a:tc>
                <a:tc>
                  <a:txBody>
                    <a:bodyPr/>
                    <a:lstStyle/>
                    <a:p>
                      <a:r>
                        <a:rPr lang="en-US" dirty="0" err="1"/>
                        <a:t>Màu</a:t>
                      </a:r>
                      <a:r>
                        <a:rPr lang="en-US" dirty="0"/>
                        <a:t> </a:t>
                      </a:r>
                      <a:r>
                        <a:rPr lang="en-US" dirty="0" err="1"/>
                        <a:t>lựa</a:t>
                      </a:r>
                      <a:r>
                        <a:rPr lang="en-US" dirty="0"/>
                        <a:t> </a:t>
                      </a:r>
                      <a:r>
                        <a:rPr lang="en-US" dirty="0" err="1"/>
                        <a:t>chọn</a:t>
                      </a:r>
                      <a:endParaRPr lang="en-US" dirty="0"/>
                    </a:p>
                  </a:txBody>
                  <a:tcPr/>
                </a:tc>
                <a:tc>
                  <a:txBody>
                    <a:bodyPr/>
                    <a:lstStyle/>
                    <a:p>
                      <a:r>
                        <a:rPr lang="en-US" dirty="0" err="1"/>
                        <a:t>Điểm</a:t>
                      </a:r>
                      <a:endParaRPr lang="en-US" dirty="0"/>
                    </a:p>
                  </a:txBody>
                  <a:tcPr/>
                </a:tc>
                <a:extLst>
                  <a:ext uri="{0D108BD9-81ED-4DB2-BD59-A6C34878D82A}">
                    <a16:rowId xmlns:a16="http://schemas.microsoft.com/office/drawing/2014/main" val="1133796896"/>
                  </a:ext>
                </a:extLst>
              </a:tr>
              <a:tr h="370840">
                <a:tc>
                  <a:txBody>
                    <a:bodyPr/>
                    <a:lstStyle/>
                    <a:p>
                      <a:r>
                        <a:rPr lang="en-US" dirty="0"/>
                        <a:t>1</a:t>
                      </a:r>
                    </a:p>
                  </a:txBody>
                  <a:tcPr/>
                </a:tc>
                <a:tc>
                  <a:txBody>
                    <a:bodyPr/>
                    <a:lstStyle/>
                    <a:p>
                      <a:r>
                        <a:rPr lang="en-US" dirty="0"/>
                        <a:t>Ngo Hoang Minh</a:t>
                      </a:r>
                    </a:p>
                  </a:txBody>
                  <a:tcPr/>
                </a:tc>
                <a:tc>
                  <a:txBody>
                    <a:bodyPr/>
                    <a:lstStyle/>
                    <a:p>
                      <a:r>
                        <a:rPr lang="en-US" dirty="0" err="1">
                          <a:solidFill>
                            <a:srgbClr val="FFFF00"/>
                          </a:solidFill>
                        </a:rPr>
                        <a:t>Vàng</a:t>
                      </a:r>
                      <a:endParaRPr lang="en-US" dirty="0">
                        <a:solidFill>
                          <a:srgbClr val="FFFF00"/>
                        </a:solidFill>
                      </a:endParaRPr>
                    </a:p>
                  </a:txBody>
                  <a:tcPr/>
                </a:tc>
                <a:tc>
                  <a:txBody>
                    <a:bodyPr/>
                    <a:lstStyle/>
                    <a:p>
                      <a:r>
                        <a:rPr lang="en-US" dirty="0"/>
                        <a:t>4</a:t>
                      </a:r>
                    </a:p>
                  </a:txBody>
                  <a:tcPr/>
                </a:tc>
                <a:extLst>
                  <a:ext uri="{0D108BD9-81ED-4DB2-BD59-A6C34878D82A}">
                    <a16:rowId xmlns:a16="http://schemas.microsoft.com/office/drawing/2014/main" val="2607121677"/>
                  </a:ext>
                </a:extLst>
              </a:tr>
              <a:tr h="370840">
                <a:tc>
                  <a:txBody>
                    <a:bodyPr/>
                    <a:lstStyle/>
                    <a:p>
                      <a:r>
                        <a:rPr lang="en-US" dirty="0"/>
                        <a:t>2</a:t>
                      </a:r>
                    </a:p>
                  </a:txBody>
                  <a:tcPr/>
                </a:tc>
                <a:tc>
                  <a:txBody>
                    <a:bodyPr/>
                    <a:lstStyle/>
                    <a:p>
                      <a:r>
                        <a:rPr lang="en-US" dirty="0"/>
                        <a:t>B</a:t>
                      </a:r>
                    </a:p>
                  </a:txBody>
                  <a:tcPr/>
                </a:tc>
                <a:tc>
                  <a:txBody>
                    <a:bodyPr/>
                    <a:lstStyle/>
                    <a:p>
                      <a:r>
                        <a:rPr lang="en-US" dirty="0" err="1">
                          <a:solidFill>
                            <a:srgbClr val="FFFF00"/>
                          </a:solidFill>
                        </a:rPr>
                        <a:t>Vàng</a:t>
                      </a:r>
                      <a:endParaRPr lang="en-US" dirty="0">
                        <a:solidFill>
                          <a:srgbClr val="FFFF00"/>
                        </a:solidFill>
                      </a:endParaRPr>
                    </a:p>
                  </a:txBody>
                  <a:tcPr/>
                </a:tc>
                <a:tc>
                  <a:txBody>
                    <a:bodyPr/>
                    <a:lstStyle/>
                    <a:p>
                      <a:r>
                        <a:rPr lang="en-US" dirty="0"/>
                        <a:t>0</a:t>
                      </a:r>
                    </a:p>
                  </a:txBody>
                  <a:tcPr/>
                </a:tc>
                <a:extLst>
                  <a:ext uri="{0D108BD9-81ED-4DB2-BD59-A6C34878D82A}">
                    <a16:rowId xmlns:a16="http://schemas.microsoft.com/office/drawing/2014/main" val="1666596775"/>
                  </a:ext>
                </a:extLst>
              </a:tr>
              <a:tr h="370840">
                <a:tc>
                  <a:txBody>
                    <a:bodyPr/>
                    <a:lstStyle/>
                    <a:p>
                      <a:r>
                        <a:rPr lang="en-US" dirty="0"/>
                        <a:t>3</a:t>
                      </a:r>
                    </a:p>
                  </a:txBody>
                  <a:tcPr/>
                </a:tc>
                <a:tc>
                  <a:txBody>
                    <a:bodyPr/>
                    <a:lstStyle/>
                    <a:p>
                      <a:r>
                        <a:rPr lang="en-US" dirty="0"/>
                        <a:t>Ca</a:t>
                      </a:r>
                    </a:p>
                  </a:txBody>
                  <a:tcPr/>
                </a:tc>
                <a:tc>
                  <a:txBody>
                    <a:bodyPr/>
                    <a:lstStyle/>
                    <a:p>
                      <a:r>
                        <a:rPr lang="en-US" dirty="0" err="1">
                          <a:solidFill>
                            <a:srgbClr val="FF0000"/>
                          </a:solidFill>
                        </a:rPr>
                        <a:t>Đỏ</a:t>
                      </a:r>
                      <a:endParaRPr lang="en-US" dirty="0">
                        <a:solidFill>
                          <a:srgbClr val="FF0000"/>
                        </a:solidFill>
                      </a:endParaRPr>
                    </a:p>
                  </a:txBody>
                  <a:tcPr/>
                </a:tc>
                <a:tc>
                  <a:txBody>
                    <a:bodyPr/>
                    <a:lstStyle/>
                    <a:p>
                      <a:r>
                        <a:rPr lang="en-US" dirty="0"/>
                        <a:t>3</a:t>
                      </a:r>
                    </a:p>
                  </a:txBody>
                  <a:tcPr/>
                </a:tc>
                <a:extLst>
                  <a:ext uri="{0D108BD9-81ED-4DB2-BD59-A6C34878D82A}">
                    <a16:rowId xmlns:a16="http://schemas.microsoft.com/office/drawing/2014/main" val="60822223"/>
                  </a:ext>
                </a:extLst>
              </a:tr>
              <a:tr h="370840">
                <a:tc>
                  <a:txBody>
                    <a:bodyPr/>
                    <a:lstStyle/>
                    <a:p>
                      <a:r>
                        <a:rPr lang="en-US" dirty="0"/>
                        <a:t>4</a:t>
                      </a:r>
                    </a:p>
                  </a:txBody>
                  <a:tcPr/>
                </a:tc>
                <a:tc>
                  <a:txBody>
                    <a:bodyPr/>
                    <a:lstStyle/>
                    <a:p>
                      <a:r>
                        <a:rPr lang="en-US" dirty="0"/>
                        <a:t>Thang</a:t>
                      </a:r>
                    </a:p>
                  </a:txBody>
                  <a:tcPr/>
                </a:tc>
                <a:tc>
                  <a:txBody>
                    <a:bodyPr/>
                    <a:lstStyle/>
                    <a:p>
                      <a:r>
                        <a:rPr lang="en-US" dirty="0" err="1">
                          <a:solidFill>
                            <a:srgbClr val="FFFF00"/>
                          </a:solidFill>
                        </a:rPr>
                        <a:t>Vàng</a:t>
                      </a:r>
                      <a:endParaRPr lang="en-US" dirty="0">
                        <a:solidFill>
                          <a:srgbClr val="FFFF00"/>
                        </a:solidFill>
                      </a:endParaRPr>
                    </a:p>
                  </a:txBody>
                  <a:tcPr/>
                </a:tc>
                <a:tc>
                  <a:txBody>
                    <a:bodyPr/>
                    <a:lstStyle/>
                    <a:p>
                      <a:r>
                        <a:rPr lang="en-US" dirty="0"/>
                        <a:t>2</a:t>
                      </a:r>
                    </a:p>
                  </a:txBody>
                  <a:tcPr/>
                </a:tc>
                <a:extLst>
                  <a:ext uri="{0D108BD9-81ED-4DB2-BD59-A6C34878D82A}">
                    <a16:rowId xmlns:a16="http://schemas.microsoft.com/office/drawing/2014/main" val="1375669913"/>
                  </a:ext>
                </a:extLst>
              </a:tr>
            </a:tbl>
          </a:graphicData>
        </a:graphic>
      </p:graphicFrame>
    </p:spTree>
    <p:extLst>
      <p:ext uri="{BB962C8B-B14F-4D97-AF65-F5344CB8AC3E}">
        <p14:creationId xmlns:p14="http://schemas.microsoft.com/office/powerpoint/2010/main" val="11406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FC3-525D-7756-9F32-BC46310CEA73}"/>
              </a:ext>
            </a:extLst>
          </p:cNvPr>
          <p:cNvSpPr>
            <a:spLocks noGrp="1"/>
          </p:cNvSpPr>
          <p:nvPr>
            <p:ph type="title"/>
          </p:nvPr>
        </p:nvSpPr>
        <p:spPr/>
        <p:txBody>
          <a:bodyPr/>
          <a:lstStyle/>
          <a:p>
            <a:r>
              <a:rPr lang="en-US" dirty="0"/>
              <a:t>Contents:5</a:t>
            </a:r>
          </a:p>
        </p:txBody>
      </p:sp>
      <p:sp>
        <p:nvSpPr>
          <p:cNvPr id="5" name="Content Placeholder 2">
            <a:extLst>
              <a:ext uri="{FF2B5EF4-FFF2-40B4-BE49-F238E27FC236}">
                <a16:creationId xmlns:a16="http://schemas.microsoft.com/office/drawing/2014/main" id="{A655C02A-3E1C-DD0E-1638-0EA6E11D7048}"/>
              </a:ext>
            </a:extLst>
          </p:cNvPr>
          <p:cNvSpPr txBox="1">
            <a:spLocks/>
          </p:cNvSpPr>
          <p:nvPr/>
        </p:nvSpPr>
        <p:spPr>
          <a:xfrm>
            <a:off x="2189216" y="2158554"/>
            <a:ext cx="8128000" cy="30362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program show the highest scored player’s turn, name and score.</a:t>
            </a:r>
          </a:p>
        </p:txBody>
      </p:sp>
      <p:graphicFrame>
        <p:nvGraphicFramePr>
          <p:cNvPr id="3" name="Table 3">
            <a:extLst>
              <a:ext uri="{FF2B5EF4-FFF2-40B4-BE49-F238E27FC236}">
                <a16:creationId xmlns:a16="http://schemas.microsoft.com/office/drawing/2014/main" id="{7AB3F855-85D8-BF73-3FDF-E88CFF894179}"/>
              </a:ext>
            </a:extLst>
          </p:cNvPr>
          <p:cNvGraphicFramePr>
            <a:graphicFrameLocks noGrp="1"/>
          </p:cNvGraphicFramePr>
          <p:nvPr>
            <p:extLst>
              <p:ext uri="{D42A27DB-BD31-4B8C-83A1-F6EECF244321}">
                <p14:modId xmlns:p14="http://schemas.microsoft.com/office/powerpoint/2010/main" val="2454972295"/>
              </p:ext>
            </p:extLst>
          </p:nvPr>
        </p:nvGraphicFramePr>
        <p:xfrm>
          <a:off x="2679547" y="3037177"/>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89340803"/>
                    </a:ext>
                  </a:extLst>
                </a:gridCol>
                <a:gridCol w="2032000">
                  <a:extLst>
                    <a:ext uri="{9D8B030D-6E8A-4147-A177-3AD203B41FA5}">
                      <a16:colId xmlns:a16="http://schemas.microsoft.com/office/drawing/2014/main" val="1650154829"/>
                    </a:ext>
                  </a:extLst>
                </a:gridCol>
                <a:gridCol w="2032000">
                  <a:extLst>
                    <a:ext uri="{9D8B030D-6E8A-4147-A177-3AD203B41FA5}">
                      <a16:colId xmlns:a16="http://schemas.microsoft.com/office/drawing/2014/main" val="660281441"/>
                    </a:ext>
                  </a:extLst>
                </a:gridCol>
              </a:tblGrid>
              <a:tr h="370840">
                <a:tc>
                  <a:txBody>
                    <a:bodyPr/>
                    <a:lstStyle/>
                    <a:p>
                      <a:r>
                        <a:rPr lang="en-US" dirty="0"/>
                        <a:t>1</a:t>
                      </a:r>
                    </a:p>
                  </a:txBody>
                  <a:tcPr/>
                </a:tc>
                <a:tc>
                  <a:txBody>
                    <a:bodyPr/>
                    <a:lstStyle/>
                    <a:p>
                      <a:r>
                        <a:rPr lang="en-US" dirty="0"/>
                        <a:t>Ngo Hoang Minh</a:t>
                      </a:r>
                    </a:p>
                  </a:txBody>
                  <a:tcPr/>
                </a:tc>
                <a:tc>
                  <a:txBody>
                    <a:bodyPr/>
                    <a:lstStyle/>
                    <a:p>
                      <a:r>
                        <a:rPr lang="en-US" dirty="0"/>
                        <a:t>4</a:t>
                      </a:r>
                    </a:p>
                  </a:txBody>
                  <a:tcPr/>
                </a:tc>
                <a:extLst>
                  <a:ext uri="{0D108BD9-81ED-4DB2-BD59-A6C34878D82A}">
                    <a16:rowId xmlns:a16="http://schemas.microsoft.com/office/drawing/2014/main" val="2607121677"/>
                  </a:ext>
                </a:extLst>
              </a:tr>
            </a:tbl>
          </a:graphicData>
        </a:graphic>
      </p:graphicFrame>
    </p:spTree>
    <p:extLst>
      <p:ext uri="{BB962C8B-B14F-4D97-AF65-F5344CB8AC3E}">
        <p14:creationId xmlns:p14="http://schemas.microsoft.com/office/powerpoint/2010/main" val="12613705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86EB48B625864EA4F3BA55720FB339" ma:contentTypeVersion="12" ma:contentTypeDescription="Create a new document." ma:contentTypeScope="" ma:versionID="6b4344d1a00f8e4bfaf84ec0afd4e681">
  <xsd:schema xmlns:xsd="http://www.w3.org/2001/XMLSchema" xmlns:xs="http://www.w3.org/2001/XMLSchema" xmlns:p="http://schemas.microsoft.com/office/2006/metadata/properties" xmlns:ns3="028dfa0e-0305-4f22-90be-c4e42f2f12c6" xmlns:ns4="1318ce05-240c-433c-b6e7-bc4f6990a6a9" targetNamespace="http://schemas.microsoft.com/office/2006/metadata/properties" ma:root="true" ma:fieldsID="8478215a6db99a08e4303f625023545d" ns3:_="" ns4:_="">
    <xsd:import namespace="028dfa0e-0305-4f22-90be-c4e42f2f12c6"/>
    <xsd:import namespace="1318ce05-240c-433c-b6e7-bc4f6990a6a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dfa0e-0305-4f22-90be-c4e42f2f1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18ce05-240c-433c-b6e7-bc4f6990a6a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03994C-9E9E-40F9-80E6-FCFF996885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dfa0e-0305-4f22-90be-c4e42f2f12c6"/>
    <ds:schemaRef ds:uri="1318ce05-240c-433c-b6e7-bc4f6990a6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B5B270-BE2A-4607-A802-0ED7F4BE39B6}">
  <ds:schemaRefs>
    <ds:schemaRef ds:uri="http://schemas.microsoft.com/sharepoint/v3/contenttype/forms"/>
  </ds:schemaRefs>
</ds:datastoreItem>
</file>

<file path=customXml/itemProps3.xml><?xml version="1.0" encoding="utf-8"?>
<ds:datastoreItem xmlns:ds="http://schemas.openxmlformats.org/officeDocument/2006/customXml" ds:itemID="{91645A84-9A6D-4864-B59C-390BE80370E8}">
  <ds:schemaRef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documentManagement/types"/>
    <ds:schemaRef ds:uri="http://purl.org/dc/terms/"/>
    <ds:schemaRef ds:uri="1318ce05-240c-433c-b6e7-bc4f6990a6a9"/>
    <ds:schemaRef ds:uri="028dfa0e-0305-4f22-90be-c4e42f2f12c6"/>
  </ds:schemaRefs>
</ds:datastoreItem>
</file>

<file path=docProps/app.xml><?xml version="1.0" encoding="utf-8"?>
<Properties xmlns="http://schemas.openxmlformats.org/officeDocument/2006/extended-properties" xmlns:vt="http://schemas.openxmlformats.org/officeDocument/2006/docPropsVTypes">
  <Template>Gallery</Template>
  <TotalTime>89</TotalTime>
  <Words>469</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Gill Sans MT</vt:lpstr>
      <vt:lpstr>Segoe UI</vt:lpstr>
      <vt:lpstr>Times New Roman</vt:lpstr>
      <vt:lpstr>Gallery</vt:lpstr>
      <vt:lpstr>The last passenger -OOP Project</vt:lpstr>
      <vt:lpstr>Introduction</vt:lpstr>
      <vt:lpstr>Contents </vt:lpstr>
      <vt:lpstr>Contents:1</vt:lpstr>
      <vt:lpstr>Contents:2</vt:lpstr>
      <vt:lpstr>Contents:2</vt:lpstr>
      <vt:lpstr>Contents:3</vt:lpstr>
      <vt:lpstr>Contents:4</vt:lpstr>
      <vt:lpstr>Contents:5</vt:lpstr>
      <vt:lpstr>Contents:6</vt:lpstr>
      <vt:lpstr>Contents:7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CS360-Group 4</dc:title>
  <dc:creator>NGUYEN DAI THANG 20198688</dc:creator>
  <cp:lastModifiedBy>Minh Hoang Ngo</cp:lastModifiedBy>
  <cp:revision>3</cp:revision>
  <dcterms:created xsi:type="dcterms:W3CDTF">2022-05-23T18:44:38Z</dcterms:created>
  <dcterms:modified xsi:type="dcterms:W3CDTF">2022-05-25T06:59:03Z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0x0101006086EB48B625864EA4F3BA55720FB339</vt:lpwstr>
  </property>
</Properties>
</file>