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84B2F00-028C-4216-B47E-0F8B214469EB}">
  <a:tblStyle styleId="{E84B2F00-028C-4216-B47E-0F8B214469E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914400" algn="just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Document de Scikit-learn, </a:t>
            </a:r>
            <a:r>
              <a:rPr b="1" lang="en"/>
              <a:t>LinearSVC = </a:t>
            </a:r>
            <a:r>
              <a:rPr lang="en"/>
              <a:t>Premier choix si il y a &lt; 100.000 exemples.</a:t>
            </a:r>
          </a:p>
          <a:p>
            <a:pPr indent="-298450" lvl="0" marL="914400" algn="just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LinearSVC = noyau linéaire -  “</a:t>
            </a:r>
            <a:r>
              <a:rPr b="1" lang="en"/>
              <a:t>one-vs-the-rest</a:t>
            </a:r>
            <a:r>
              <a:rPr lang="en"/>
              <a:t>” =&gt; classification multi-class. 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914400" algn="just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/>
              <a:t>Données</a:t>
            </a:r>
            <a:r>
              <a:rPr lang="en"/>
              <a:t>: Attributes et Classes sont </a:t>
            </a:r>
            <a:r>
              <a:rPr lang="en" sz="1050"/>
              <a:t>déséquilibrées</a:t>
            </a:r>
            <a:r>
              <a:rPr lang="en"/>
              <a:t>.  </a:t>
            </a:r>
          </a:p>
          <a:p>
            <a:pPr indent="-298450" lvl="1" marL="1371600" algn="just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b="1" lang="en"/>
              <a:t>Attributes</a:t>
            </a:r>
            <a:r>
              <a:rPr lang="en"/>
              <a:t>: </a:t>
            </a:r>
          </a:p>
          <a:p>
            <a:pPr indent="-298450" lvl="2" marL="1828800" algn="just">
              <a:lnSpc>
                <a:spcPct val="115000"/>
              </a:lnSpc>
              <a:spcBef>
                <a:spcPts val="0"/>
              </a:spcBef>
              <a:buSzPct val="100000"/>
              <a:buAutoNum type="romanLcPeriod"/>
            </a:pPr>
            <a:r>
              <a:rPr lang="en"/>
              <a:t>Les sommes des valeurs pour chaque attribute est de 0 à 180.000 . =&gt; Pre-traité. </a:t>
            </a:r>
          </a:p>
          <a:p>
            <a:pPr indent="-298450" lvl="2" marL="1828800" algn="just">
              <a:lnSpc>
                <a:spcPct val="115000"/>
              </a:lnSpc>
              <a:spcBef>
                <a:spcPts val="0"/>
              </a:spcBef>
              <a:buSzPct val="100000"/>
              <a:buAutoNum type="romanLcPeriod"/>
            </a:pPr>
            <a:r>
              <a:rPr lang="en"/>
              <a:t>StandardScaler (</a:t>
            </a:r>
            <a:r>
              <a:rPr lang="en" sz="1050"/>
              <a:t>0.76530</a:t>
            </a:r>
            <a:r>
              <a:rPr lang="en"/>
              <a:t>), maxabs_scale [-1,1] (</a:t>
            </a:r>
            <a:r>
              <a:rPr lang="en" sz="1050"/>
              <a:t>0.76744</a:t>
            </a:r>
            <a:r>
              <a:rPr lang="en"/>
              <a:t>), </a:t>
            </a:r>
            <a:r>
              <a:rPr b="1" lang="en"/>
              <a:t>no-scale </a:t>
            </a:r>
            <a:r>
              <a:rPr lang="en"/>
              <a:t>(</a:t>
            </a:r>
            <a:r>
              <a:rPr lang="en" sz="1050"/>
              <a:t>0.73934</a:t>
            </a:r>
            <a:r>
              <a:rPr lang="en"/>
              <a:t>). </a:t>
            </a:r>
          </a:p>
          <a:p>
            <a:pPr indent="0" lvl="0" marL="91440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2" marL="1828800" algn="just">
              <a:lnSpc>
                <a:spcPct val="115000"/>
              </a:lnSpc>
              <a:spcBef>
                <a:spcPts val="0"/>
              </a:spcBef>
              <a:buSzPct val="100000"/>
              <a:buAutoNum type="romanLcPeriod"/>
            </a:pPr>
            <a:r>
              <a:rPr lang="en"/>
              <a:t>Trouver les bons attributs avec ExtraTreesClassifier =&gt; ne pas améliorer</a:t>
            </a:r>
          </a:p>
          <a:p>
            <a:pPr indent="-298450" lvl="1" marL="1371600" algn="just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b="1" lang="en"/>
              <a:t>Classes: </a:t>
            </a:r>
          </a:p>
          <a:p>
            <a:pPr indent="-298450" lvl="2" marL="1828800" algn="just">
              <a:lnSpc>
                <a:spcPct val="115000"/>
              </a:lnSpc>
              <a:spcBef>
                <a:spcPts val="0"/>
              </a:spcBef>
              <a:buSzPct val="100000"/>
              <a:buAutoNum type="romanLcPeriod"/>
            </a:pPr>
            <a:r>
              <a:rPr lang="en"/>
              <a:t>Class_2 et Class_6 ont plus de 14.000 exemples, </a:t>
            </a:r>
          </a:p>
          <a:p>
            <a:pPr indent="-298450" lvl="2" marL="1828800" algn="just">
              <a:lnSpc>
                <a:spcPct val="115000"/>
              </a:lnSpc>
              <a:spcBef>
                <a:spcPts val="0"/>
              </a:spcBef>
              <a:buSzPct val="100000"/>
              <a:buAutoNum type="romanLcPeriod"/>
            </a:pPr>
            <a:r>
              <a:rPr lang="en"/>
              <a:t>après Class_3,  Class_8 (8000) </a:t>
            </a:r>
          </a:p>
          <a:p>
            <a:pPr indent="-298450" lvl="2" marL="1828800" algn="just">
              <a:lnSpc>
                <a:spcPct val="115000"/>
              </a:lnSpc>
              <a:spcBef>
                <a:spcPts val="0"/>
              </a:spcBef>
              <a:buSzPct val="100000"/>
              <a:buAutoNum type="romanLcPeriod"/>
            </a:pPr>
            <a:r>
              <a:rPr lang="en"/>
              <a:t>Les autres &lt; 5000 exemples.</a:t>
            </a:r>
          </a:p>
          <a:p>
            <a:pPr indent="0" lvl="0" marL="91440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2" marL="1828800" algn="just">
              <a:lnSpc>
                <a:spcPct val="115000"/>
              </a:lnSpc>
              <a:spcBef>
                <a:spcPts val="0"/>
              </a:spcBef>
              <a:buSzPct val="100000"/>
              <a:buAutoNum type="romanLcPeriod"/>
            </a:pPr>
            <a:r>
              <a:rPr lang="en"/>
              <a:t>=&gt; Paramètre </a:t>
            </a:r>
            <a:r>
              <a:rPr b="1" lang="en"/>
              <a:t>class_weight </a:t>
            </a:r>
            <a:r>
              <a:rPr lang="en"/>
              <a:t>= </a:t>
            </a:r>
            <a:r>
              <a:rPr i="1" lang="en"/>
              <a:t>balanced</a:t>
            </a:r>
            <a:r>
              <a:rPr lang="en"/>
              <a:t>.</a:t>
            </a:r>
          </a:p>
          <a:p>
            <a:pPr indent="-298450" lvl="0" marL="914400" algn="just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/>
              <a:t>Paramètres</a:t>
            </a:r>
            <a:r>
              <a:rPr lang="en"/>
              <a:t> - </a:t>
            </a:r>
            <a:r>
              <a:rPr b="1" lang="en"/>
              <a:t>GridSearchCV</a:t>
            </a:r>
            <a:r>
              <a:rPr lang="en"/>
              <a:t> avec </a:t>
            </a:r>
            <a:r>
              <a:rPr b="1" lang="en"/>
              <a:t>10-Fold</a:t>
            </a:r>
            <a:r>
              <a:rPr lang="en"/>
              <a:t>. -&gt; Meilleurs dans les intervalles -&gt; Standard.</a:t>
            </a:r>
          </a:p>
          <a:p>
            <a:pPr indent="-298450" lvl="0" marL="914400" algn="just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LinearSVC ne pas -&gt; Probabilite de la prédiction de chaque classe</a:t>
            </a:r>
          </a:p>
          <a:p>
            <a:pPr indent="-298450" lvl="1" marL="1371600" algn="just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b="1" lang="en"/>
              <a:t>CalibratedClassifierCV -&gt; </a:t>
            </a:r>
            <a:r>
              <a:rPr lang="en"/>
              <a:t>Améliorer la résultat (http://cseweb.ucsd.edu/~elkan/calibrated.pdf)</a:t>
            </a:r>
          </a:p>
          <a:p>
            <a:pPr indent="-298450" lvl="1" marL="1371600" algn="just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b="1" lang="en"/>
              <a:t>method</a:t>
            </a:r>
            <a:r>
              <a:rPr lang="en"/>
              <a:t> = </a:t>
            </a:r>
            <a:r>
              <a:rPr i="1" lang="en"/>
              <a:t>isotonic </a:t>
            </a:r>
            <a:r>
              <a:rPr lang="en"/>
              <a:t>(</a:t>
            </a:r>
            <a:r>
              <a:rPr i="1" lang="en"/>
              <a:t>isotonic </a:t>
            </a:r>
            <a:r>
              <a:rPr lang="en" sz="1050"/>
              <a:t>0.66940</a:t>
            </a:r>
            <a:r>
              <a:rPr lang="en"/>
              <a:t> &gt; </a:t>
            </a:r>
            <a:r>
              <a:rPr i="1" lang="en"/>
              <a:t>sigmoid </a:t>
            </a:r>
            <a:r>
              <a:rPr lang="en" sz="1050"/>
              <a:t>0.77200</a:t>
            </a:r>
            <a:r>
              <a:rPr lang="en"/>
              <a:t>)</a:t>
            </a:r>
          </a:p>
          <a:p>
            <a:pPr indent="-298450" lvl="1" marL="1371600" rtl="0" algn="just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sigmoids dans la cas où il n’y a pas beaucoup d’exemple pour calibrage (&lt;&lt;1000)</a:t>
            </a:r>
          </a:p>
          <a:p>
            <a:pPr indent="-228600" lvl="0" marL="914400" rtl="0" algn="just">
              <a:lnSpc>
                <a:spcPct val="115000"/>
              </a:lnSpc>
              <a:spcBef>
                <a:spcPts val="0"/>
              </a:spcBef>
              <a:buClr>
                <a:srgbClr val="1D1F22"/>
              </a:buClr>
              <a:buAutoNum type="arabicPeriod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Bref, Les paramètres - Le score - LinearSVC et SVM n'est pas bon pour ces données.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essentially broke the Kaggle training data into 10 folds and used each of these folds as a validation set, and the others as training.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produced 10 gradient boosting machines.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used an NxM coefficient matrix to blend each of these together. Where N is the number of models, M is the number of features.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 it was a 10x9 grid.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matrix weighted each of the 10 model’s predictive power in each of the 9 categories.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441866"/>
            <a:ext cx="4045200" cy="228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0" y="1321074"/>
            <a:ext cx="7801500" cy="209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Otto Group Product Classification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71250" y="3275042"/>
            <a:ext cx="78015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M2 AIC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163650" y="4163550"/>
            <a:ext cx="2309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 Trong Bach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NGO HO Anh Khoa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Divya GROVER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Mahmut CAVDAR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25"/>
            <a:ext cx="47013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Label: Class_1, Class_2, ..., Class_9</a:t>
            </a: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 93 numerical features </a:t>
            </a:r>
            <a:r>
              <a:rPr lang="en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[0, 352]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Training: 61.878 samples</a:t>
            </a: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Testing: 144.368 samples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different approaches:</a:t>
            </a: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- Extra Tree</a:t>
            </a: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LinearSVC</a:t>
            </a: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XBoost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nknown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400" y="1536625"/>
            <a:ext cx="3714899" cy="206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known-2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399" y="3777900"/>
            <a:ext cx="3714900" cy="28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Bayes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36625"/>
            <a:ext cx="4707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Treated as Baseline algorithm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Crude Naive Bayes gives score of 11.0 on private  leaderboard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Naive Bayes with probability calibration and cross-validation improves the score to 1.01, compared to the best score of 0.382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 look(Fig below) into the spectral clusters for the training data suggests: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fact that almost all samples cluster into one group suggests that the features are implicitly not very discriminative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data is not very geometrically separable, hence boosting algorithms might perform better than any other decision-surface methods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	</a:t>
            </a:r>
          </a:p>
        </p:txBody>
      </p:sp>
      <p:pic>
        <p:nvPicPr>
          <p:cNvPr descr="clustered_classes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050" y="2339175"/>
            <a:ext cx="3553250" cy="25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LinearSVC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882675" y="3950800"/>
            <a:ext cx="5949600" cy="153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LinearSVC(penalty='l2', loss=squared_hinge, tol=0.0001, C=1.0, max_iter=1000)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CalibratedClassifierCV(method='isotonic', cv=10)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11700" y="2419050"/>
            <a:ext cx="2264400" cy="5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/>
              <a:t>GridSearchCV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316700" y="2419050"/>
            <a:ext cx="4515900" cy="5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penalty, loss, C, tol, max-inter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882800" y="1706325"/>
            <a:ext cx="5949600" cy="5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one-vs-the-rest, class_weight = balanced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882800" y="1212575"/>
            <a:ext cx="2025600" cy="3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/>
              <a:t>P</a:t>
            </a:r>
            <a:r>
              <a:rPr b="1" lang="en" sz="2000"/>
              <a:t>aram</a:t>
            </a:r>
            <a:r>
              <a:rPr b="1" lang="en" sz="2000"/>
              <a:t>ete</a:t>
            </a:r>
            <a:r>
              <a:rPr b="1" lang="en" sz="2000"/>
              <a:t>rs</a:t>
            </a:r>
            <a:r>
              <a:rPr b="1" lang="en" sz="2000"/>
              <a:t>: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882800" y="2419050"/>
            <a:ext cx="1190100" cy="5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10-Fold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11700" y="3168300"/>
            <a:ext cx="2264400" cy="5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500"/>
              <a:t>CalibratedClassifierCV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882800" y="3168300"/>
            <a:ext cx="1190100" cy="5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isotonic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11700" y="4073125"/>
            <a:ext cx="2264400" cy="140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set logloss</a:t>
            </a: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0.66940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 - Extra Tree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311700" y="15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{E84B2F00-028C-4216-B47E-0F8B214469EB}</a:tableStyleId>
              </a:tblPr>
              <a:tblGrid>
                <a:gridCol w="4664525"/>
                <a:gridCol w="3733325"/>
              </a:tblGrid>
              <a:tr h="1010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 u="sng">
                          <a:solidFill>
                            <a:srgbClr val="FFFFFF"/>
                          </a:solidFill>
                        </a:rPr>
                        <a:t>Model&amp;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 u="sng">
                          <a:solidFill>
                            <a:srgbClr val="FFFFFF"/>
                          </a:solidFill>
                        </a:rPr>
                        <a:t>Parameters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 u="sng">
                          <a:solidFill>
                            <a:srgbClr val="FFFFFF"/>
                          </a:solidFill>
                        </a:rPr>
                        <a:t>Private Score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863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ExtraTreesClassifier (n_estimators=10) CalibratedClassifierCV 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0.63468</a:t>
                      </a:r>
                    </a:p>
                  </a:txBody>
                  <a:tcPr marT="91425" marB="91425" marR="91425" marL="91425"/>
                </a:tc>
              </a:tr>
              <a:tr h="863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ExtraTreesClassifier(n_estimators=10,min_samples_split=15) + CalibratedClassifierCV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0.61214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3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ExtraTreesClassifier(n_estimators=100,min_samples_split=15) + CalibratedClassifierCV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0.57149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103925" y="2819400"/>
            <a:ext cx="3581400" cy="1219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10 gradient boosting machines (GBM) were each components of a 10-fold cross-validation.</a:t>
            </a:r>
          </a:p>
        </p:txBody>
      </p:sp>
      <p:sp>
        <p:nvSpPr>
          <p:cNvPr id="109" name="Shape 109"/>
          <p:cNvSpPr/>
          <p:nvPr/>
        </p:nvSpPr>
        <p:spPr>
          <a:xfrm>
            <a:off x="3733800" y="2057400"/>
            <a:ext cx="60960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103925" y="5105400"/>
            <a:ext cx="3581400" cy="609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NxM coefficient matrix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10x9 grid</a:t>
            </a:r>
          </a:p>
        </p:txBody>
      </p:sp>
      <p:sp>
        <p:nvSpPr>
          <p:cNvPr id="111" name="Shape 111"/>
          <p:cNvSpPr/>
          <p:nvPr/>
        </p:nvSpPr>
        <p:spPr>
          <a:xfrm>
            <a:off x="6248400" y="5715000"/>
            <a:ext cx="28107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is the number of models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is the number of features</a:t>
            </a:r>
          </a:p>
        </p:txBody>
      </p:sp>
      <p:sp>
        <p:nvSpPr>
          <p:cNvPr id="112" name="Shape 112"/>
          <p:cNvSpPr/>
          <p:nvPr/>
        </p:nvSpPr>
        <p:spPr>
          <a:xfrm>
            <a:off x="3733800" y="4343400"/>
            <a:ext cx="685799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179800" y="950087"/>
            <a:ext cx="35814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Tuning GRADIENT BOOSTING MACHINES PARAMETER </a:t>
            </a:r>
          </a:p>
        </p:txBody>
      </p:sp>
      <p:sp>
        <p:nvSpPr>
          <p:cNvPr id="114" name="Shape 114"/>
          <p:cNvSpPr/>
          <p:nvPr/>
        </p:nvSpPr>
        <p:spPr>
          <a:xfrm>
            <a:off x="76200" y="5365"/>
            <a:ext cx="90677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MACHINES PARAMETER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009725" y="5386950"/>
            <a:ext cx="2020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Testing logloss ~0.7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894" y="152400"/>
            <a:ext cx="9458325" cy="282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86" y="2743200"/>
            <a:ext cx="899001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