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Staatliches"/>
      <p:regular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Poppins"/>
      <p:regular r:id="rId32"/>
      <p:bold r:id="rId33"/>
      <p:italic r:id="rId34"/>
      <p:boldItalic r:id="rId35"/>
    </p:embeddedFont>
    <p:embeddedFont>
      <p:font typeface="Corbel"/>
      <p:regular r:id="rId36"/>
      <p:bold r:id="rId37"/>
      <p:italic r:id="rId38"/>
      <p:boldItalic r:id="rId39"/>
    </p:embeddedFont>
    <p:embeddedFont>
      <p:font typeface="Montserrat ExtraBold"/>
      <p:bold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ExtraBold-bold.fntdata"/><Relationship Id="rId20" Type="http://schemas.openxmlformats.org/officeDocument/2006/relationships/slide" Target="slides/slide16.xml"/><Relationship Id="rId42" Type="http://schemas.openxmlformats.org/officeDocument/2006/relationships/font" Target="fonts/OpenSans-regular.fntdata"/><Relationship Id="rId41" Type="http://schemas.openxmlformats.org/officeDocument/2006/relationships/font" Target="fonts/MontserratExtraBold-boldItalic.fntdata"/><Relationship Id="rId22" Type="http://schemas.openxmlformats.org/officeDocument/2006/relationships/slide" Target="slides/slide18.xml"/><Relationship Id="rId44" Type="http://schemas.openxmlformats.org/officeDocument/2006/relationships/font" Target="fonts/OpenSans-italic.fntdata"/><Relationship Id="rId21" Type="http://schemas.openxmlformats.org/officeDocument/2006/relationships/slide" Target="slides/slide17.xml"/><Relationship Id="rId43" Type="http://schemas.openxmlformats.org/officeDocument/2006/relationships/font" Target="fonts/OpenSans-bold.fntdata"/><Relationship Id="rId24" Type="http://schemas.openxmlformats.org/officeDocument/2006/relationships/font" Target="fonts/Roboto-regular.fntdata"/><Relationship Id="rId23" Type="http://schemas.openxmlformats.org/officeDocument/2006/relationships/font" Target="fonts/Staatliches-regular.fntdata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33" Type="http://schemas.openxmlformats.org/officeDocument/2006/relationships/font" Target="fonts/Poppins-bold.fntdata"/><Relationship Id="rId10" Type="http://schemas.openxmlformats.org/officeDocument/2006/relationships/slide" Target="slides/slide6.xml"/><Relationship Id="rId32" Type="http://schemas.openxmlformats.org/officeDocument/2006/relationships/font" Target="fonts/Poppins-regular.fntdata"/><Relationship Id="rId13" Type="http://schemas.openxmlformats.org/officeDocument/2006/relationships/slide" Target="slides/slide9.xml"/><Relationship Id="rId35" Type="http://schemas.openxmlformats.org/officeDocument/2006/relationships/font" Target="fonts/Poppins-boldItalic.fntdata"/><Relationship Id="rId12" Type="http://schemas.openxmlformats.org/officeDocument/2006/relationships/slide" Target="slides/slide8.xml"/><Relationship Id="rId34" Type="http://schemas.openxmlformats.org/officeDocument/2006/relationships/font" Target="fonts/Poppins-italic.fntdata"/><Relationship Id="rId15" Type="http://schemas.openxmlformats.org/officeDocument/2006/relationships/slide" Target="slides/slide11.xml"/><Relationship Id="rId37" Type="http://schemas.openxmlformats.org/officeDocument/2006/relationships/font" Target="fonts/Corbel-bold.fntdata"/><Relationship Id="rId14" Type="http://schemas.openxmlformats.org/officeDocument/2006/relationships/slide" Target="slides/slide10.xml"/><Relationship Id="rId36" Type="http://schemas.openxmlformats.org/officeDocument/2006/relationships/font" Target="fonts/Corbel-regular.fntdata"/><Relationship Id="rId17" Type="http://schemas.openxmlformats.org/officeDocument/2006/relationships/slide" Target="slides/slide13.xml"/><Relationship Id="rId39" Type="http://schemas.openxmlformats.org/officeDocument/2006/relationships/font" Target="fonts/Corbel-boldItalic.fntdata"/><Relationship Id="rId16" Type="http://schemas.openxmlformats.org/officeDocument/2006/relationships/slide" Target="slides/slide12.xml"/><Relationship Id="rId38" Type="http://schemas.openxmlformats.org/officeDocument/2006/relationships/font" Target="fonts/Corbel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0a48fb4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0a48fb4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de7f1b7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de7f1b7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5052bc1b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5052bc1b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0a48fb4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0a48fb4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one step deeper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5052bc1b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5052bc1b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5052bc1b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5052bc1b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analyze this for weaknesses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b1e9f5e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b1e9f5e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End goal have funders for area introduce NGO ISAC to grantees with benefits of collaboration clear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THE AUDIENCE FOR ENABLING THIS TRANSFORMATION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c5d9b2a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ec5d9b2a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b1e9f5e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db1e9f5e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ready for: Constellation, Membership dues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beb3001018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2beb3001018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40942ab3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40942ab3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b1e9f5e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b1e9f5e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0a48fb4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0a48fb4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stamp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a5697fdf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a5697fdf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bdab845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bdab845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b1e9f5eb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b1e9f5eb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with you main business and go down and subdivide all the functions till you feel well covered.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5052bc1b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5052bc1b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4567300"/>
            <a:ext cx="9144000" cy="644700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8761D"/>
                </a:solidFill>
                <a:latin typeface="Corbel"/>
                <a:ea typeface="Corbel"/>
                <a:cs typeface="Corbel"/>
                <a:sym typeface="Corbel"/>
              </a:rPr>
              <a:t>TLP GREEN</a:t>
            </a:r>
            <a:endParaRPr b="0" i="0" sz="1400" u="none" cap="none" strike="noStrike">
              <a:solidFill>
                <a:srgbClr val="38761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8380198" y="4669148"/>
            <a:ext cx="7095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2C2C2C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>
              <a:solidFill>
                <a:srgbClr val="2C2C2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0" y="0"/>
            <a:ext cx="9144000" cy="141300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A group of people in a shield&#10;&#10;Description automatically generated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6329" y="4169344"/>
            <a:ext cx="886452" cy="884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n=-n-done" type="twoColTx">
  <p:cSld name="TITLE_AND_TWO_COLUMNS">
    <p:bg>
      <p:bgPr>
        <a:solidFill>
          <a:srgbClr val="F3F3F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4567300"/>
            <a:ext cx="9144000" cy="644700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8761D"/>
                </a:solidFill>
                <a:latin typeface="Corbel"/>
                <a:ea typeface="Corbel"/>
                <a:cs typeface="Corbel"/>
                <a:sym typeface="Corbel"/>
              </a:rPr>
              <a:t>TLP GREEN</a:t>
            </a:r>
            <a:endParaRPr b="0" i="0" sz="1400" u="none" cap="none" strike="noStrike">
              <a:solidFill>
                <a:srgbClr val="38761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505300" y="141300"/>
            <a:ext cx="79794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707725" y="887075"/>
            <a:ext cx="8045400" cy="3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5611975" y="1018900"/>
            <a:ext cx="3475500" cy="4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/>
          <p:nvPr/>
        </p:nvSpPr>
        <p:spPr>
          <a:xfrm>
            <a:off x="0" y="0"/>
            <a:ext cx="9144000" cy="141300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A group of people in a shield&#10;&#10;Description automatically generated"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6329" y="4169344"/>
            <a:ext cx="886452" cy="884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- really">
  <p:cSld name="TITLE_AND_TWO_COLUMNS_1">
    <p:bg>
      <p:bgPr>
        <a:solidFill>
          <a:srgbClr val="F3F3F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4567300"/>
            <a:ext cx="9144000" cy="644700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8761D"/>
                </a:solidFill>
                <a:latin typeface="Corbel"/>
                <a:ea typeface="Corbel"/>
                <a:cs typeface="Corbel"/>
                <a:sym typeface="Corbel"/>
              </a:rPr>
              <a:t>TLP GREEN</a:t>
            </a:r>
            <a:endParaRPr b="0" i="0" sz="1400" u="none" cap="none" strike="noStrike">
              <a:solidFill>
                <a:srgbClr val="38761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505300" y="141300"/>
            <a:ext cx="79794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49300" y="717400"/>
            <a:ext cx="8045400" cy="3849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0" y="0"/>
            <a:ext cx="9144000" cy="141300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A group of people in a shield&#10;&#10;Description automatically generated"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6329" y="4169344"/>
            <a:ext cx="886452" cy="884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Montserrat ExtraBold"/>
              <a:buNone/>
              <a:defRPr sz="2800">
                <a:solidFill>
                  <a:schemeClr val="accent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Char char="●"/>
              <a:defRPr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hyperlink" Target="https://www.ngoisac.org/" TargetMode="External"/><Relationship Id="rId5" Type="http://schemas.openxmlformats.org/officeDocument/2006/relationships/hyperlink" Target="mailto:membership@ngoisac.or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security.uci.edu/program/risk-assessment/data-flow-diagram/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rotWithShape="0" algn="bl" dir="8760000" dist="19050">
              <a:srgbClr val="76A5A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NGO-ISAC</a:t>
            </a:r>
            <a:endParaRPr/>
          </a:p>
        </p:txBody>
      </p:sp>
      <p:sp>
        <p:nvSpPr>
          <p:cNvPr id="33" name="Google Shape;33;p5"/>
          <p:cNvSpPr txBox="1"/>
          <p:nvPr>
            <p:ph type="ctrTitle"/>
          </p:nvPr>
        </p:nvSpPr>
        <p:spPr>
          <a:xfrm>
            <a:off x="1575600" y="2351600"/>
            <a:ext cx="5524200" cy="821400"/>
          </a:xfrm>
          <a:prstGeom prst="rect">
            <a:avLst/>
          </a:prstGeom>
          <a:effectLst>
            <a:outerShdw blurRad="100013" rotWithShape="0" algn="bl" dir="8460000" dist="19050">
              <a:srgbClr val="76A5A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Identification of Critical Functions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" name="Google Shape;34;p5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b="24653" l="0" r="0" t="0"/>
          <a:stretch/>
        </p:blipFill>
        <p:spPr>
          <a:xfrm>
            <a:off x="3382350" y="133100"/>
            <a:ext cx="2379300" cy="178742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2601900" y="3209825"/>
            <a:ext cx="39402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https://www.ngoisac.org/</a:t>
            </a:r>
            <a:br>
              <a:rPr lang="en" sz="1100"/>
            </a:br>
            <a:r>
              <a:rPr lang="en" sz="1100" u="sng">
                <a:solidFill>
                  <a:schemeClr val="hlink"/>
                </a:solidFill>
                <a:hlinkClick r:id="rId5"/>
              </a:rPr>
              <a:t>membership@ngoisac.org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4979" t="8709"/>
          <a:stretch/>
        </p:blipFill>
        <p:spPr>
          <a:xfrm>
            <a:off x="3624347" y="717400"/>
            <a:ext cx="5334854" cy="38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/>
          <p:nvPr>
            <p:ph type="title"/>
          </p:nvPr>
        </p:nvSpPr>
        <p:spPr>
          <a:xfrm>
            <a:off x="505300" y="141300"/>
            <a:ext cx="79794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DFD for deficiencies and weaknesses</a:t>
            </a:r>
            <a:endParaRPr/>
          </a:p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319000" y="717400"/>
            <a:ext cx="4143900" cy="3849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DFDs are deficient when processes aren’t understood completely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Don’t understood? Ask for help.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Top Down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Bottom up too!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you have multiple forms of data flow in a single graph use additional colors to express that flow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can always dig deeper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075" y="611325"/>
            <a:ext cx="4081250" cy="392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>
            <p:ph type="title"/>
          </p:nvPr>
        </p:nvSpPr>
        <p:spPr>
          <a:xfrm>
            <a:off x="505300" y="141300"/>
            <a:ext cx="79794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DFD for deficiencies and weaknesses</a:t>
            </a:r>
            <a:endParaRPr/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5017325" y="550400"/>
            <a:ext cx="4041000" cy="3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DFDs show weaknesses when security assumptions are invalid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data and assets can be modified without appropriate oversight or intention?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Are you over-relying on the security of a vendor? Should there be better access controls put in place for that vendor?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Are task that can only be performed by a single individual without backup or oversight?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505300" y="141300"/>
            <a:ext cx="79794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Donation DFD Process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(High Level)</a:t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49" y="1624750"/>
            <a:ext cx="8890701" cy="17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505300" y="141300"/>
            <a:ext cx="79794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DFD Process (Donation Ask Study)</a:t>
            </a:r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0" y="1002325"/>
            <a:ext cx="7889550" cy="347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505300" y="141300"/>
            <a:ext cx="79794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DFD Process (Receive Donation Study)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671500"/>
            <a:ext cx="68580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505300" y="141300"/>
            <a:ext cx="79794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DFD Process (Process Donation Study)</a:t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0850"/>
            <a:ext cx="9144000" cy="339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938500" y="445025"/>
            <a:ext cx="70353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DFD Process Review</a:t>
            </a:r>
            <a:endParaRPr/>
          </a:p>
        </p:txBody>
      </p:sp>
      <p:cxnSp>
        <p:nvCxnSpPr>
          <p:cNvPr id="146" name="Google Shape;146;p20"/>
          <p:cNvCxnSpPr/>
          <p:nvPr/>
        </p:nvCxnSpPr>
        <p:spPr>
          <a:xfrm rot="10800000">
            <a:off x="2824950" y="2022900"/>
            <a:ext cx="993900" cy="15000"/>
          </a:xfrm>
          <a:prstGeom prst="straightConnector1">
            <a:avLst/>
          </a:prstGeom>
          <a:noFill/>
          <a:ln cap="flat" cmpd="sng" w="9525">
            <a:solidFill>
              <a:srgbClr val="1F887E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47" name="Google Shape;147;p20"/>
          <p:cNvCxnSpPr/>
          <p:nvPr/>
        </p:nvCxnSpPr>
        <p:spPr>
          <a:xfrm rot="10800000">
            <a:off x="2817775" y="3910825"/>
            <a:ext cx="1311000" cy="0"/>
          </a:xfrm>
          <a:prstGeom prst="straightConnector1">
            <a:avLst/>
          </a:prstGeom>
          <a:noFill/>
          <a:ln cap="flat" cmpd="sng" w="9525">
            <a:solidFill>
              <a:srgbClr val="1D7E75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148" name="Google Shape;148;p20"/>
          <p:cNvGrpSpPr/>
          <p:nvPr/>
        </p:nvGrpSpPr>
        <p:grpSpPr>
          <a:xfrm>
            <a:off x="-128338" y="243792"/>
            <a:ext cx="9168975" cy="4411563"/>
            <a:chOff x="-202025" y="655742"/>
            <a:chExt cx="9168975" cy="4411563"/>
          </a:xfrm>
        </p:grpSpPr>
        <p:grpSp>
          <p:nvGrpSpPr>
            <p:cNvPr id="149" name="Google Shape;149;p20"/>
            <p:cNvGrpSpPr/>
            <p:nvPr/>
          </p:nvGrpSpPr>
          <p:grpSpPr>
            <a:xfrm>
              <a:off x="5209825" y="1156950"/>
              <a:ext cx="3469100" cy="1289700"/>
              <a:chOff x="5209825" y="1156950"/>
              <a:chExt cx="3469100" cy="1289700"/>
            </a:xfrm>
          </p:grpSpPr>
          <p:sp>
            <p:nvSpPr>
              <p:cNvPr id="150" name="Google Shape;150;p20"/>
              <p:cNvSpPr txBox="1"/>
              <p:nvPr/>
            </p:nvSpPr>
            <p:spPr>
              <a:xfrm>
                <a:off x="6554925" y="1156950"/>
                <a:ext cx="2124000" cy="128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4. Analyze DFDs for weaknesses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51" name="Google Shape;151;p20"/>
              <p:cNvCxnSpPr/>
              <p:nvPr/>
            </p:nvCxnSpPr>
            <p:spPr>
              <a:xfrm>
                <a:off x="5209825" y="1705200"/>
                <a:ext cx="1286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55B55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52" name="Google Shape;152;p20"/>
            <p:cNvGrpSpPr/>
            <p:nvPr/>
          </p:nvGrpSpPr>
          <p:grpSpPr>
            <a:xfrm>
              <a:off x="5209825" y="3343425"/>
              <a:ext cx="3757125" cy="1289700"/>
              <a:chOff x="5209825" y="3343425"/>
              <a:chExt cx="3757125" cy="1289700"/>
            </a:xfrm>
          </p:grpSpPr>
          <p:sp>
            <p:nvSpPr>
              <p:cNvPr id="153" name="Google Shape;153;p20"/>
              <p:cNvSpPr txBox="1"/>
              <p:nvPr/>
            </p:nvSpPr>
            <p:spPr>
              <a:xfrm>
                <a:off x="6105550" y="3343425"/>
                <a:ext cx="2861400" cy="128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4572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highlight>
                      <a:srgbClr val="D9D9D9"/>
                    </a:highlight>
                    <a:latin typeface="Montserrat"/>
                    <a:ea typeface="Montserrat"/>
                    <a:cs typeface="Montserrat"/>
                    <a:sym typeface="Montserrat"/>
                  </a:rPr>
                  <a:t>3 . Get diagram feedback from stakeholders</a:t>
                </a:r>
                <a:endParaRPr>
                  <a:solidFill>
                    <a:schemeClr val="lt1"/>
                  </a:solidFill>
                  <a:highlight>
                    <a:srgbClr val="D9D9D9"/>
                  </a:highlight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1200">
                  <a:highlight>
                    <a:srgbClr val="D9D9D9"/>
                  </a:highlight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54" name="Google Shape;154;p20"/>
              <p:cNvCxnSpPr/>
              <p:nvPr/>
            </p:nvCxnSpPr>
            <p:spPr>
              <a:xfrm>
                <a:off x="5209825" y="3648300"/>
                <a:ext cx="1286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B786F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sp>
          <p:nvSpPr>
            <p:cNvPr id="155" name="Google Shape;155;p20"/>
            <p:cNvSpPr txBox="1"/>
            <p:nvPr/>
          </p:nvSpPr>
          <p:spPr>
            <a:xfrm>
              <a:off x="-202025" y="1502000"/>
              <a:ext cx="31047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1. Draw High Level</a:t>
              </a:r>
              <a:br>
                <a:rPr lang="en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</a:br>
              <a:r>
                <a:rPr lang="en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Diagram</a:t>
              </a:r>
              <a:r>
                <a:rPr lang="en" sz="90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1" sz="9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20"/>
            <p:cNvSpPr txBox="1"/>
            <p:nvPr/>
          </p:nvSpPr>
          <p:spPr>
            <a:xfrm>
              <a:off x="142325" y="3458050"/>
              <a:ext cx="26457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2. Draw depth studies from High Level Diagram </a:t>
              </a:r>
              <a:endPara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7" name="Google Shape;157;p20"/>
            <p:cNvGrpSpPr/>
            <p:nvPr/>
          </p:nvGrpSpPr>
          <p:grpSpPr>
            <a:xfrm>
              <a:off x="2378762" y="655742"/>
              <a:ext cx="4404766" cy="4411563"/>
              <a:chOff x="2675582" y="676586"/>
              <a:chExt cx="3793942" cy="3790328"/>
            </a:xfrm>
          </p:grpSpPr>
          <p:sp>
            <p:nvSpPr>
              <p:cNvPr id="158" name="Google Shape;158;p20"/>
              <p:cNvSpPr/>
              <p:nvPr/>
            </p:nvSpPr>
            <p:spPr>
              <a:xfrm rot="-7199815">
                <a:off x="3183352" y="1184485"/>
                <a:ext cx="2774659" cy="2774659"/>
              </a:xfrm>
              <a:prstGeom prst="blockArc">
                <a:avLst>
                  <a:gd fmla="val 12622480" name="adj1"/>
                  <a:gd fmla="val 18176457" name="adj2"/>
                  <a:gd fmla="val 20786" name="adj3"/>
                </a:avLst>
              </a:prstGeom>
              <a:gradFill>
                <a:gsLst>
                  <a:gs pos="0">
                    <a:srgbClr val="BCE8F1"/>
                  </a:gs>
                  <a:gs pos="100000">
                    <a:srgbClr val="56BFD5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20"/>
              <p:cNvSpPr/>
              <p:nvPr/>
            </p:nvSpPr>
            <p:spPr>
              <a:xfrm rot="-1799815">
                <a:off x="3183352" y="1184357"/>
                <a:ext cx="2774659" cy="2774659"/>
              </a:xfrm>
              <a:prstGeom prst="blockArc">
                <a:avLst>
                  <a:gd fmla="val 12622480" name="adj1"/>
                  <a:gd fmla="val 18176457" name="adj2"/>
                  <a:gd fmla="val 20786" name="adj3"/>
                </a:avLst>
              </a:prstGeom>
              <a:gradFill>
                <a:gsLst>
                  <a:gs pos="0">
                    <a:srgbClr val="BCE8F1"/>
                  </a:gs>
                  <a:gs pos="100000">
                    <a:srgbClr val="56BFD5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0"/>
              <p:cNvSpPr/>
              <p:nvPr/>
            </p:nvSpPr>
            <p:spPr>
              <a:xfrm rot="3600185">
                <a:off x="3187094" y="1184439"/>
                <a:ext cx="2774659" cy="2774659"/>
              </a:xfrm>
              <a:prstGeom prst="blockArc">
                <a:avLst>
                  <a:gd fmla="val 12564381" name="adj1"/>
                  <a:gd fmla="val 18346131" name="adj2"/>
                  <a:gd fmla="val 20844" name="adj3"/>
                </a:avLst>
              </a:prstGeom>
              <a:gradFill>
                <a:gsLst>
                  <a:gs pos="0">
                    <a:srgbClr val="BCE8F1"/>
                  </a:gs>
                  <a:gs pos="100000">
                    <a:srgbClr val="56BFD5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9000185">
                <a:off x="3185977" y="1184485"/>
                <a:ext cx="2774659" cy="2774659"/>
              </a:xfrm>
              <a:prstGeom prst="blockArc">
                <a:avLst>
                  <a:gd fmla="val 12622480" name="adj1"/>
                  <a:gd fmla="val 18081133" name="adj2"/>
                  <a:gd fmla="val 20809" name="adj3"/>
                </a:avLst>
              </a:prstGeom>
              <a:gradFill>
                <a:gsLst>
                  <a:gs pos="0">
                    <a:srgbClr val="BCE8F1"/>
                  </a:gs>
                  <a:gs pos="100000">
                    <a:srgbClr val="56BFD5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2" name="Google Shape;162;p20"/>
              <p:cNvGrpSpPr/>
              <p:nvPr/>
            </p:nvGrpSpPr>
            <p:grpSpPr>
              <a:xfrm rot="5400000">
                <a:off x="5379663" y="2278951"/>
                <a:ext cx="585001" cy="585472"/>
                <a:chOff x="1967628" y="812211"/>
                <a:chExt cx="588000" cy="588000"/>
              </a:xfrm>
            </p:grpSpPr>
            <p:sp>
              <p:nvSpPr>
                <p:cNvPr id="163" name="Google Shape;163;p20"/>
                <p:cNvSpPr/>
                <p:nvPr/>
              </p:nvSpPr>
              <p:spPr>
                <a:xfrm rot="39023">
                  <a:off x="1970909" y="815492"/>
                  <a:ext cx="581437" cy="581437"/>
                </a:xfrm>
                <a:prstGeom prst="pie">
                  <a:avLst>
                    <a:gd fmla="val 6190354" name="adj1"/>
                    <a:gd fmla="val 14996165" name="adj2"/>
                  </a:avLst>
                </a:prstGeom>
                <a:solidFill>
                  <a:srgbClr val="1B786F"/>
                </a:solidFill>
                <a:ln>
                  <a:noFill/>
                </a:ln>
                <a:effectLst>
                  <a:outerShdw blurRad="142875" rotWithShape="0" algn="bl">
                    <a:srgbClr val="000000">
                      <a:alpha val="43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20"/>
                <p:cNvSpPr/>
                <p:nvPr/>
              </p:nvSpPr>
              <p:spPr>
                <a:xfrm rot="10800000">
                  <a:off x="1970875" y="815525"/>
                  <a:ext cx="581400" cy="581400"/>
                </a:xfrm>
                <a:prstGeom prst="pie">
                  <a:avLst>
                    <a:gd fmla="val 4028252" name="adj1"/>
                    <a:gd fmla="val 17183677" name="adj2"/>
                  </a:avLst>
                </a:prstGeom>
                <a:solidFill>
                  <a:srgbClr val="1B786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5" name="Google Shape;165;p20"/>
              <p:cNvGrpSpPr/>
              <p:nvPr/>
            </p:nvGrpSpPr>
            <p:grpSpPr>
              <a:xfrm rot="10800000">
                <a:off x="4280709" y="3378529"/>
                <a:ext cx="585001" cy="585472"/>
                <a:chOff x="1967628" y="812211"/>
                <a:chExt cx="588000" cy="588000"/>
              </a:xfrm>
            </p:grpSpPr>
            <p:sp>
              <p:nvSpPr>
                <p:cNvPr id="166" name="Google Shape;166;p20"/>
                <p:cNvSpPr/>
                <p:nvPr/>
              </p:nvSpPr>
              <p:spPr>
                <a:xfrm rot="39023">
                  <a:off x="1970909" y="815492"/>
                  <a:ext cx="581437" cy="581437"/>
                </a:xfrm>
                <a:prstGeom prst="pie">
                  <a:avLst>
                    <a:gd fmla="val 6190354" name="adj1"/>
                    <a:gd fmla="val 14996165" name="adj2"/>
                  </a:avLst>
                </a:prstGeom>
                <a:solidFill>
                  <a:srgbClr val="1D7E75"/>
                </a:solidFill>
                <a:ln>
                  <a:noFill/>
                </a:ln>
                <a:effectLst>
                  <a:outerShdw blurRad="142875" rotWithShape="0" algn="bl">
                    <a:srgbClr val="000000">
                      <a:alpha val="43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20"/>
                <p:cNvSpPr/>
                <p:nvPr/>
              </p:nvSpPr>
              <p:spPr>
                <a:xfrm rot="10800000">
                  <a:off x="1970875" y="815525"/>
                  <a:ext cx="581400" cy="581400"/>
                </a:xfrm>
                <a:prstGeom prst="pie">
                  <a:avLst>
                    <a:gd fmla="val 4028252" name="adj1"/>
                    <a:gd fmla="val 17183677" name="adj2"/>
                  </a:avLst>
                </a:prstGeom>
                <a:solidFill>
                  <a:srgbClr val="1D7E7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8" name="Google Shape;168;p20"/>
              <p:cNvGrpSpPr/>
              <p:nvPr/>
            </p:nvGrpSpPr>
            <p:grpSpPr>
              <a:xfrm rot="-5400000">
                <a:off x="3179922" y="2281478"/>
                <a:ext cx="585001" cy="585472"/>
                <a:chOff x="1967628" y="812211"/>
                <a:chExt cx="588000" cy="588000"/>
              </a:xfrm>
            </p:grpSpPr>
            <p:sp>
              <p:nvSpPr>
                <p:cNvPr id="169" name="Google Shape;169;p20"/>
                <p:cNvSpPr/>
                <p:nvPr/>
              </p:nvSpPr>
              <p:spPr>
                <a:xfrm rot="39023">
                  <a:off x="1970909" y="815492"/>
                  <a:ext cx="581437" cy="581437"/>
                </a:xfrm>
                <a:prstGeom prst="pie">
                  <a:avLst>
                    <a:gd fmla="val 6190354" name="adj1"/>
                    <a:gd fmla="val 14996165" name="adj2"/>
                  </a:avLst>
                </a:prstGeom>
                <a:solidFill>
                  <a:srgbClr val="1F887E"/>
                </a:solidFill>
                <a:ln>
                  <a:noFill/>
                </a:ln>
                <a:effectLst>
                  <a:outerShdw blurRad="142875" rotWithShape="0" algn="bl">
                    <a:srgbClr val="000000">
                      <a:alpha val="43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20"/>
                <p:cNvSpPr/>
                <p:nvPr/>
              </p:nvSpPr>
              <p:spPr>
                <a:xfrm rot="10800000">
                  <a:off x="1970875" y="815525"/>
                  <a:ext cx="581400" cy="581400"/>
                </a:xfrm>
                <a:prstGeom prst="pie">
                  <a:avLst>
                    <a:gd fmla="val 4028252" name="adj1"/>
                    <a:gd fmla="val 17183677" name="adj2"/>
                  </a:avLst>
                </a:prstGeom>
                <a:solidFill>
                  <a:srgbClr val="1F887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1" name="Google Shape;171;p20"/>
              <p:cNvSpPr txBox="1"/>
              <p:nvPr/>
            </p:nvSpPr>
            <p:spPr>
              <a:xfrm>
                <a:off x="3214513" y="2360618"/>
                <a:ext cx="507900" cy="26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2" name="Google Shape;172;p20"/>
              <p:cNvSpPr txBox="1"/>
              <p:nvPr/>
            </p:nvSpPr>
            <p:spPr>
              <a:xfrm>
                <a:off x="4320462" y="3505269"/>
                <a:ext cx="507900" cy="26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3" name="Google Shape;173;p20"/>
              <p:cNvSpPr txBox="1"/>
              <p:nvPr/>
            </p:nvSpPr>
            <p:spPr>
              <a:xfrm>
                <a:off x="5414234" y="2360618"/>
                <a:ext cx="507900" cy="26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b="1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74" name="Google Shape;174;p20"/>
              <p:cNvGrpSpPr/>
              <p:nvPr/>
            </p:nvGrpSpPr>
            <p:grpSpPr>
              <a:xfrm>
                <a:off x="4261689" y="1180926"/>
                <a:ext cx="585001" cy="585530"/>
                <a:chOff x="1967628" y="812211"/>
                <a:chExt cx="588000" cy="588000"/>
              </a:xfrm>
            </p:grpSpPr>
            <p:sp>
              <p:nvSpPr>
                <p:cNvPr id="175" name="Google Shape;175;p20"/>
                <p:cNvSpPr/>
                <p:nvPr/>
              </p:nvSpPr>
              <p:spPr>
                <a:xfrm rot="39023">
                  <a:off x="1970909" y="815492"/>
                  <a:ext cx="581437" cy="581437"/>
                </a:xfrm>
                <a:prstGeom prst="pie">
                  <a:avLst>
                    <a:gd fmla="val 6190354" name="adj1"/>
                    <a:gd fmla="val 14996165" name="adj2"/>
                  </a:avLst>
                </a:prstGeom>
                <a:solidFill>
                  <a:srgbClr val="155B55"/>
                </a:solidFill>
                <a:ln>
                  <a:noFill/>
                </a:ln>
                <a:effectLst>
                  <a:outerShdw blurRad="142875" rotWithShape="0" algn="bl">
                    <a:srgbClr val="000000">
                      <a:alpha val="43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20"/>
                <p:cNvSpPr/>
                <p:nvPr/>
              </p:nvSpPr>
              <p:spPr>
                <a:xfrm rot="10800000">
                  <a:off x="1970875" y="815525"/>
                  <a:ext cx="581400" cy="581400"/>
                </a:xfrm>
                <a:prstGeom prst="pie">
                  <a:avLst>
                    <a:gd fmla="val 4028252" name="adj1"/>
                    <a:gd fmla="val 17183677" name="adj2"/>
                  </a:avLst>
                </a:prstGeom>
                <a:solidFill>
                  <a:srgbClr val="155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7" name="Google Shape;177;p20"/>
              <p:cNvSpPr txBox="1"/>
              <p:nvPr/>
            </p:nvSpPr>
            <p:spPr>
              <a:xfrm>
                <a:off x="4300184" y="1323556"/>
                <a:ext cx="507900" cy="30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 b="1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549300" y="717400"/>
            <a:ext cx="8045400" cy="3849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$Actors perform $Actions onto $Assets for $Reasons to </a:t>
            </a:r>
            <a:r>
              <a:rPr lang="en"/>
              <a:t>accomplish</a:t>
            </a:r>
            <a:r>
              <a:rPr lang="en"/>
              <a:t> $Outcomes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Look at the interconnections and ask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Impact: “What happens if we lose control of this process?”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Indication: “If an attacker fakes or hijacks an arrow or box how could we tell?”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Models as decision tools: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it good? Is it bad?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we change?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can’t do we accept the risk?” 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Recovery Point Objective (RPO)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Recovery Time Objective (RTO)</a:t>
            </a:r>
            <a:endParaRPr/>
          </a:p>
        </p:txBody>
      </p:sp>
      <p:sp>
        <p:nvSpPr>
          <p:cNvPr id="183" name="Google Shape;183;p21"/>
          <p:cNvSpPr txBox="1"/>
          <p:nvPr>
            <p:ph type="title"/>
          </p:nvPr>
        </p:nvSpPr>
        <p:spPr>
          <a:xfrm>
            <a:off x="505300" y="141300"/>
            <a:ext cx="79794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Next Steps – Threat Modeling! </a:t>
            </a:r>
            <a:endParaRPr sz="2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Questions ? ]</a:t>
            </a:r>
            <a:endParaRPr/>
          </a:p>
        </p:txBody>
      </p:sp>
      <p:sp>
        <p:nvSpPr>
          <p:cNvPr id="189" name="Google Shape;189;p22"/>
          <p:cNvSpPr txBox="1"/>
          <p:nvPr>
            <p:ph idx="1" type="subTitle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should probably try to do some DFDs right now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505300" y="141300"/>
            <a:ext cx="79794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549300" y="717400"/>
            <a:ext cx="8045400" cy="3849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 sz="1600"/>
              <a:t>Threat Model – Scenarios from data flows.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Data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Physical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Reputational</a:t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</a:pPr>
            <a:r>
              <a:rPr b="1" lang="en" sz="1600">
                <a:solidFill>
                  <a:schemeClr val="accent6"/>
                </a:solidFill>
              </a:rPr>
              <a:t>Critical Functions – can not be replaced easily. </a:t>
            </a:r>
            <a:endParaRPr b="1" sz="1600">
              <a:solidFill>
                <a:schemeClr val="accent6"/>
              </a:solidFill>
              <a:highlight>
                <a:srgbClr val="D9D9D9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</a:pPr>
            <a:r>
              <a:rPr b="1" lang="en" sz="1600">
                <a:solidFill>
                  <a:schemeClr val="accent6"/>
                </a:solidFill>
              </a:rPr>
              <a:t>people</a:t>
            </a:r>
            <a:endParaRPr b="1" sz="1600">
              <a:solidFill>
                <a:schemeClr val="accent6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</a:pPr>
            <a:r>
              <a:rPr b="1" lang="en" sz="1600">
                <a:solidFill>
                  <a:schemeClr val="accent6"/>
                </a:solidFill>
              </a:rPr>
              <a:t>software</a:t>
            </a:r>
            <a:endParaRPr b="1" sz="1600">
              <a:solidFill>
                <a:schemeClr val="accent6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</a:pPr>
            <a:r>
              <a:rPr b="1" lang="en" sz="1600">
                <a:solidFill>
                  <a:schemeClr val="accent6"/>
                </a:solidFill>
              </a:rPr>
              <a:t>workflows</a:t>
            </a:r>
            <a:endParaRPr b="1" sz="1600">
              <a:solidFill>
                <a:schemeClr val="accent6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7" title="Figure-E1-The-Famous-Hairball-Graphic.png"/>
          <p:cNvPicPr preferRelativeResize="0"/>
          <p:nvPr/>
        </p:nvPicPr>
        <p:blipFill rotWithShape="1">
          <a:blip r:embed="rId3">
            <a:alphaModFix/>
          </a:blip>
          <a:srcRect b="16450" l="32891" r="3672" t="0"/>
          <a:stretch/>
        </p:blipFill>
        <p:spPr>
          <a:xfrm>
            <a:off x="3098600" y="254175"/>
            <a:ext cx="6036900" cy="49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/>
          <p:nvPr>
            <p:ph type="title"/>
          </p:nvPr>
        </p:nvSpPr>
        <p:spPr>
          <a:xfrm>
            <a:off x="505300" y="141300"/>
            <a:ext cx="79794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with people</a:t>
            </a:r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582875" y="739250"/>
            <a:ext cx="4913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org chart</a:t>
            </a:r>
            <a:endParaRPr sz="26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(as built)</a:t>
            </a:r>
            <a:endParaRPr sz="18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505300" y="141300"/>
            <a:ext cx="79794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Identification of Critical Functions</a:t>
            </a:r>
            <a:endParaRPr/>
          </a:p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549300" y="717400"/>
            <a:ext cx="8045400" cy="3849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Identify </a:t>
            </a:r>
            <a:r>
              <a:rPr b="1" lang="en"/>
              <a:t>principals</a:t>
            </a:r>
            <a:endParaRPr b="1"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CISO  Chief Information Security Officer (virtual)</a:t>
            </a:r>
            <a:endParaRPr b="1"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named key personnel</a:t>
            </a:r>
            <a:endParaRPr b="1"/>
          </a:p>
          <a:p>
            <a:pPr indent="-317500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incident response lead</a:t>
            </a:r>
            <a:endParaRPr b="1"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department leads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Staff procedure </a:t>
            </a:r>
            <a:endParaRPr b="1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positively identify staff (DPRK smurfs)</a:t>
            </a:r>
            <a:endParaRPr b="1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background check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are the workflows?</a:t>
            </a:r>
            <a:endParaRPr b="1"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typical business day </a:t>
            </a:r>
            <a:endParaRPr b="1"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vs</a:t>
            </a:r>
            <a:endParaRPr b="1"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Disaster recovery/business continuity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Communication Channels</a:t>
            </a:r>
            <a:endParaRPr b="1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505300" y="141300"/>
            <a:ext cx="79794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Diagrams</a:t>
            </a:r>
            <a:endParaRPr/>
          </a:p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49300" y="717400"/>
            <a:ext cx="8045400" cy="3849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DFDs mappings of your </a:t>
            </a:r>
            <a:r>
              <a:rPr b="1" lang="en"/>
              <a:t>organization</a:t>
            </a:r>
            <a:r>
              <a:rPr b="1" lang="en"/>
              <a:t>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work to understand where and how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data / assets / money flow through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your organization.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Resource: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UCI Data Flow Diagram Process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62" name="Google Shape;62;p9"/>
          <p:cNvPicPr preferRelativeResize="0"/>
          <p:nvPr/>
        </p:nvPicPr>
        <p:blipFill rotWithShape="1">
          <a:blip r:embed="rId4">
            <a:alphaModFix/>
          </a:blip>
          <a:srcRect b="0" l="0" r="2162" t="-1491"/>
          <a:stretch/>
        </p:blipFill>
        <p:spPr>
          <a:xfrm>
            <a:off x="4094800" y="652325"/>
            <a:ext cx="5049199" cy="39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505300" y="141300"/>
            <a:ext cx="79794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Identification of Critical Functions</a:t>
            </a:r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 rotWithShape="1">
          <a:blip r:embed="rId3">
            <a:alphaModFix/>
          </a:blip>
          <a:srcRect b="7496" l="21537" r="28224" t="970"/>
          <a:stretch/>
        </p:blipFill>
        <p:spPr>
          <a:xfrm>
            <a:off x="4578550" y="1368000"/>
            <a:ext cx="4593951" cy="38499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549300" y="717400"/>
            <a:ext cx="8045400" cy="3849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monitoring program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who watches the watchers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check the invoices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consequences of unavailability 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99.9% ≅ 9 hours a year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worse when composed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(1h, 1d, 1w, 1mo, 1yr, forever)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Recovery Point Objective (RPO)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Recovery Time Objective (RTO)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505300" y="141300"/>
            <a:ext cx="79794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problem are we solving?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707725" y="887075"/>
            <a:ext cx="8045400" cy="3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Understand what you protect. 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Being formal in identifying critical functions </a:t>
            </a:r>
            <a:endParaRPr b="1"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identify gaps</a:t>
            </a:r>
            <a:endParaRPr b="1"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Harmonize process vocabulary</a:t>
            </a:r>
            <a:endParaRPr b="1"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First step in building a threat model for you and your organization</a:t>
            </a:r>
            <a:endParaRPr b="1"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shadow IT or non-authorized resource usage</a:t>
            </a:r>
            <a:endParaRPr b="1"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Side effects include saving money!</a:t>
            </a:r>
            <a:endParaRPr b="1"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Threat modeling!</a:t>
            </a:r>
            <a:endParaRPr b="1"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/>
        </p:nvSpPr>
        <p:spPr>
          <a:xfrm>
            <a:off x="1082750" y="671725"/>
            <a:ext cx="1650600" cy="3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How to DFD</a:t>
            </a:r>
            <a:endParaRPr b="1" sz="180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AutoNum type="arabicPeriod"/>
            </a:pPr>
            <a:r>
              <a:rPr lang="en" sz="11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Make an architecture diagram</a:t>
            </a:r>
            <a:endParaRPr sz="11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AutoNum type="arabicPeriod"/>
            </a:pPr>
            <a:r>
              <a:rPr lang="en" sz="11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Identify where outside data is flowing in</a:t>
            </a:r>
            <a:endParaRPr sz="11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AutoNum type="arabicPeriod"/>
            </a:pPr>
            <a:r>
              <a:rPr lang="en" sz="11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Identify internal data processes</a:t>
            </a:r>
            <a:endParaRPr sz="11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AutoNum type="arabicPeriod"/>
            </a:pPr>
            <a:r>
              <a:rPr lang="en" sz="11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Add tags and enrichment </a:t>
            </a:r>
            <a:endParaRPr sz="11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1" name="Google Shape;81;p12"/>
          <p:cNvGrpSpPr/>
          <p:nvPr/>
        </p:nvGrpSpPr>
        <p:grpSpPr>
          <a:xfrm rot="-5400000">
            <a:off x="4650909" y="762823"/>
            <a:ext cx="3676573" cy="3668559"/>
            <a:chOff x="2902488" y="902232"/>
            <a:chExt cx="3339000" cy="3339000"/>
          </a:xfrm>
        </p:grpSpPr>
        <p:sp>
          <p:nvSpPr>
            <p:cNvPr id="82" name="Google Shape;82;p12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3123738" y="1123632"/>
              <a:ext cx="2896500" cy="2896200"/>
            </a:xfrm>
            <a:prstGeom prst="donut">
              <a:avLst>
                <a:gd fmla="val 25000" name="adj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4" name="Google Shape;84;p12"/>
          <p:cNvSpPr/>
          <p:nvPr/>
        </p:nvSpPr>
        <p:spPr>
          <a:xfrm>
            <a:off x="3928450" y="1811315"/>
            <a:ext cx="1569000" cy="1572000"/>
          </a:xfrm>
          <a:prstGeom prst="ellipse">
            <a:avLst/>
          </a:prstGeom>
          <a:gradFill>
            <a:gsLst>
              <a:gs pos="0">
                <a:srgbClr val="BCE8F1"/>
              </a:gs>
              <a:gs pos="100000">
                <a:srgbClr val="56BF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7500000" dist="114300">
              <a:schemeClr val="dk1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2"/>
          <p:cNvSpPr txBox="1"/>
          <p:nvPr/>
        </p:nvSpPr>
        <p:spPr>
          <a:xfrm>
            <a:off x="3925200" y="1811300"/>
            <a:ext cx="1569000" cy="1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Enrich flow diagrams</a:t>
            </a:r>
            <a:endParaRPr sz="1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5705578" y="208350"/>
            <a:ext cx="1569000" cy="1572000"/>
          </a:xfrm>
          <a:prstGeom prst="ellipse">
            <a:avLst/>
          </a:prstGeom>
          <a:gradFill>
            <a:gsLst>
              <a:gs pos="0">
                <a:srgbClr val="BCE8F1"/>
              </a:gs>
              <a:gs pos="100000">
                <a:srgbClr val="56BF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7500000" dist="114300">
              <a:schemeClr val="dk1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5653489" y="3345592"/>
            <a:ext cx="1569000" cy="1572000"/>
          </a:xfrm>
          <a:prstGeom prst="ellipse">
            <a:avLst/>
          </a:prstGeom>
          <a:gradFill>
            <a:gsLst>
              <a:gs pos="0">
                <a:srgbClr val="BCE8F1"/>
              </a:gs>
              <a:gs pos="100000">
                <a:srgbClr val="56BF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7500000" dist="114300">
              <a:schemeClr val="dk1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325649" y="1811303"/>
            <a:ext cx="1569000" cy="1572000"/>
          </a:xfrm>
          <a:prstGeom prst="ellipse">
            <a:avLst/>
          </a:prstGeom>
          <a:gradFill>
            <a:gsLst>
              <a:gs pos="0">
                <a:srgbClr val="BCE8F1"/>
              </a:gs>
              <a:gs pos="100000">
                <a:srgbClr val="56BF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7500000" dist="114300">
              <a:schemeClr val="dk1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2"/>
          <p:cNvSpPr txBox="1"/>
          <p:nvPr/>
        </p:nvSpPr>
        <p:spPr>
          <a:xfrm>
            <a:off x="5705575" y="208350"/>
            <a:ext cx="1516200" cy="15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Build High Level Architecture Diagram</a:t>
            </a:r>
            <a:endParaRPr sz="11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5705575" y="3383225"/>
            <a:ext cx="15690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Annotate with internal processes</a:t>
            </a:r>
            <a:endParaRPr sz="11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91;p12"/>
          <p:cNvSpPr txBox="1"/>
          <p:nvPr/>
        </p:nvSpPr>
        <p:spPr>
          <a:xfrm>
            <a:off x="7378525" y="1811300"/>
            <a:ext cx="1483800" cy="1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Identify Key Data Flow Features</a:t>
            </a:r>
            <a:endParaRPr sz="10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92;p12"/>
          <p:cNvSpPr txBox="1"/>
          <p:nvPr/>
        </p:nvSpPr>
        <p:spPr>
          <a:xfrm>
            <a:off x="6322824" y="208351"/>
            <a:ext cx="3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2"/>
          <p:cNvSpPr txBox="1"/>
          <p:nvPr/>
        </p:nvSpPr>
        <p:spPr>
          <a:xfrm>
            <a:off x="6330265" y="3275278"/>
            <a:ext cx="3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2"/>
          <p:cNvSpPr txBox="1"/>
          <p:nvPr/>
        </p:nvSpPr>
        <p:spPr>
          <a:xfrm>
            <a:off x="8022519" y="1786953"/>
            <a:ext cx="3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4481113" y="1793100"/>
            <a:ext cx="3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>
            <a:off x="755575" y="131225"/>
            <a:ext cx="73026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 Cycle 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505300" y="141300"/>
            <a:ext cx="79794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1436425" y="683275"/>
            <a:ext cx="8045400" cy="3849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do I get paid?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does money flow in?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does money flow out?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vetting and reconciliation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revenue recognition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Communication products</a:t>
            </a:r>
            <a:r>
              <a:rPr b="1" lang="en"/>
              <a:t> 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Publication pipelines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Social media coordination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Outreach Campaigns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r">
  <a:themeElements>
    <a:clrScheme name="Simple Light">
      <a:dk1>
        <a:srgbClr val="001633"/>
      </a:dk1>
      <a:lt1>
        <a:srgbClr val="001633"/>
      </a:lt1>
      <a:dk2>
        <a:srgbClr val="001633"/>
      </a:dk2>
      <a:lt2>
        <a:srgbClr val="001633"/>
      </a:lt2>
      <a:accent1>
        <a:srgbClr val="0000FF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