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5" r:id="rId12"/>
    <p:sldId id="267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BBC1D-6746-4B5C-8BF4-00E026B4D7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71173-258E-403A-A16C-6EDC06CF0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 err="1"/>
            <a:t>Giriş</a:t>
          </a:r>
          <a:r>
            <a:rPr lang="en-US" b="1" i="0" baseline="0" dirty="0"/>
            <a:t>: </a:t>
          </a:r>
          <a:r>
            <a:rPr lang="tr-TR" b="1" i="0" baseline="0" dirty="0"/>
            <a:t>Projenin Amacı ve Önemi </a:t>
          </a:r>
          <a:r>
            <a:rPr lang="en-US" b="1" i="0" baseline="0" dirty="0"/>
            <a:t> </a:t>
          </a:r>
          <a:endParaRPr lang="en-US" dirty="0"/>
        </a:p>
      </dgm:t>
    </dgm:pt>
    <dgm:pt modelId="{DF9B92EA-6BC7-4C3E-A7B6-E1CCC02A964F}" type="parTrans" cxnId="{0C81EA0C-74DE-4410-A601-F3886EF5EA09}">
      <dgm:prSet/>
      <dgm:spPr/>
      <dgm:t>
        <a:bodyPr/>
        <a:lstStyle/>
        <a:p>
          <a:endParaRPr lang="en-US"/>
        </a:p>
      </dgm:t>
    </dgm:pt>
    <dgm:pt modelId="{47FA5B27-30BD-4CF5-848B-537871CE3E13}" type="sibTrans" cxnId="{0C81EA0C-74DE-4410-A601-F3886EF5EA09}">
      <dgm:prSet/>
      <dgm:spPr/>
      <dgm:t>
        <a:bodyPr/>
        <a:lstStyle/>
        <a:p>
          <a:endParaRPr lang="en-US"/>
        </a:p>
      </dgm:t>
    </dgm:pt>
    <dgm:pt modelId="{ACD43D0B-1E11-4F0C-9A37-C957655D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 err="1"/>
            <a:t>Literatür</a:t>
          </a:r>
          <a:r>
            <a:rPr lang="en-US" b="1" i="0" baseline="0" dirty="0"/>
            <a:t> </a:t>
          </a:r>
          <a:r>
            <a:rPr lang="en-US" b="1" i="0" baseline="0" dirty="0" err="1"/>
            <a:t>Taraması</a:t>
          </a:r>
          <a:endParaRPr lang="en-US" dirty="0"/>
        </a:p>
      </dgm:t>
    </dgm:pt>
    <dgm:pt modelId="{64248606-FC22-49A7-8CC3-AC8844A0A3CE}" type="parTrans" cxnId="{1DCB6523-ECED-4620-8845-E5DE77625D99}">
      <dgm:prSet/>
      <dgm:spPr/>
      <dgm:t>
        <a:bodyPr/>
        <a:lstStyle/>
        <a:p>
          <a:endParaRPr lang="en-US"/>
        </a:p>
      </dgm:t>
    </dgm:pt>
    <dgm:pt modelId="{A252CF68-7EEB-40BE-86BC-46E5A42C609D}" type="sibTrans" cxnId="{1DCB6523-ECED-4620-8845-E5DE77625D99}">
      <dgm:prSet/>
      <dgm:spPr/>
      <dgm:t>
        <a:bodyPr/>
        <a:lstStyle/>
        <a:p>
          <a:endParaRPr lang="en-US"/>
        </a:p>
      </dgm:t>
    </dgm:pt>
    <dgm:pt modelId="{4306CCC3-7742-43EE-B8A6-2055EE205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Proje Mimarisi ve Kullanılan Teknolojiler </a:t>
          </a:r>
          <a:endParaRPr lang="en-US"/>
        </a:p>
      </dgm:t>
    </dgm:pt>
    <dgm:pt modelId="{2A6263AA-0478-4751-B2CA-8A69F1D2B7AC}" type="parTrans" cxnId="{78D4DD58-4367-4239-8A3E-EF826A1074D9}">
      <dgm:prSet/>
      <dgm:spPr/>
      <dgm:t>
        <a:bodyPr/>
        <a:lstStyle/>
        <a:p>
          <a:endParaRPr lang="en-US"/>
        </a:p>
      </dgm:t>
    </dgm:pt>
    <dgm:pt modelId="{A4ADA6D1-BB23-49B3-BADC-62749D9088AA}" type="sibTrans" cxnId="{78D4DD58-4367-4239-8A3E-EF826A1074D9}">
      <dgm:prSet/>
      <dgm:spPr/>
      <dgm:t>
        <a:bodyPr/>
        <a:lstStyle/>
        <a:p>
          <a:endParaRPr lang="en-US"/>
        </a:p>
      </dgm:t>
    </dgm:pt>
    <dgm:pt modelId="{70D4EB1E-C4B5-4B14-A953-422AD34F7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Veri </a:t>
          </a:r>
          <a:r>
            <a:rPr lang="en-US" b="1" i="0" baseline="0" dirty="0" err="1"/>
            <a:t>Toplama</a:t>
          </a:r>
          <a:r>
            <a:rPr lang="en-US" b="1" i="0" baseline="0" dirty="0"/>
            <a:t> </a:t>
          </a:r>
          <a:r>
            <a:rPr lang="en-US" b="1" i="0" baseline="0" dirty="0" err="1"/>
            <a:t>ve</a:t>
          </a:r>
          <a:r>
            <a:rPr lang="en-US" b="1" i="0" baseline="0" dirty="0"/>
            <a:t> </a:t>
          </a:r>
          <a:r>
            <a:rPr lang="en-US" b="1" i="0" baseline="0" dirty="0" err="1"/>
            <a:t>Hazırlama</a:t>
          </a:r>
          <a:r>
            <a:rPr lang="en-US" b="1" i="0" baseline="0" dirty="0"/>
            <a:t> </a:t>
          </a:r>
          <a:r>
            <a:rPr lang="en-US" b="1" i="0" baseline="0" dirty="0" err="1"/>
            <a:t>Süreci</a:t>
          </a:r>
          <a:r>
            <a:rPr lang="en-US" b="1" i="0" baseline="0" dirty="0"/>
            <a:t> </a:t>
          </a:r>
          <a:endParaRPr lang="en-US" dirty="0"/>
        </a:p>
      </dgm:t>
    </dgm:pt>
    <dgm:pt modelId="{FF7D8E31-B860-4C93-A188-F741704FA37A}" type="parTrans" cxnId="{C33A76DE-3949-40F7-A983-7864BFE61385}">
      <dgm:prSet/>
      <dgm:spPr/>
      <dgm:t>
        <a:bodyPr/>
        <a:lstStyle/>
        <a:p>
          <a:endParaRPr lang="en-US"/>
        </a:p>
      </dgm:t>
    </dgm:pt>
    <dgm:pt modelId="{0948D5C2-5D48-40B7-A1C1-08A622695239}" type="sibTrans" cxnId="{C33A76DE-3949-40F7-A983-7864BFE61385}">
      <dgm:prSet/>
      <dgm:spPr/>
      <dgm:t>
        <a:bodyPr/>
        <a:lstStyle/>
        <a:p>
          <a:endParaRPr lang="en-US"/>
        </a:p>
      </dgm:t>
    </dgm:pt>
    <dgm:pt modelId="{05420A39-352C-4A1B-94CD-74ACCB43F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Geliştirme Adımları</a:t>
          </a:r>
          <a:endParaRPr lang="en-US"/>
        </a:p>
      </dgm:t>
    </dgm:pt>
    <dgm:pt modelId="{B426B9AE-AFAC-45A2-A607-4B1EEF065143}" type="parTrans" cxnId="{79AE2404-DDE9-4E4A-88B8-A8E8E2F9F982}">
      <dgm:prSet/>
      <dgm:spPr/>
      <dgm:t>
        <a:bodyPr/>
        <a:lstStyle/>
        <a:p>
          <a:endParaRPr lang="en-US"/>
        </a:p>
      </dgm:t>
    </dgm:pt>
    <dgm:pt modelId="{67A6A1DD-4CBA-4A88-92E8-85D5B391175A}" type="sibTrans" cxnId="{79AE2404-DDE9-4E4A-88B8-A8E8E2F9F982}">
      <dgm:prSet/>
      <dgm:spPr/>
      <dgm:t>
        <a:bodyPr/>
        <a:lstStyle/>
        <a:p>
          <a:endParaRPr lang="en-US"/>
        </a:p>
      </dgm:t>
    </dgm:pt>
    <dgm:pt modelId="{14A886CA-4A35-4590-B6BF-324AE24A7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Modelin Başarımı ve Sonuçlar </a:t>
          </a:r>
          <a:endParaRPr lang="en-US"/>
        </a:p>
      </dgm:t>
    </dgm:pt>
    <dgm:pt modelId="{789125AF-BCE2-4EF4-AEA0-9DBE30960C0C}" type="parTrans" cxnId="{C7C52B1A-A9E6-4A39-A22C-F3ED2F45F4F8}">
      <dgm:prSet/>
      <dgm:spPr/>
      <dgm:t>
        <a:bodyPr/>
        <a:lstStyle/>
        <a:p>
          <a:endParaRPr lang="en-US"/>
        </a:p>
      </dgm:t>
    </dgm:pt>
    <dgm:pt modelId="{E1677C50-2961-4457-BC93-03823E6CC0C1}" type="sibTrans" cxnId="{C7C52B1A-A9E6-4A39-A22C-F3ED2F45F4F8}">
      <dgm:prSet/>
      <dgm:spPr/>
      <dgm:t>
        <a:bodyPr/>
        <a:lstStyle/>
        <a:p>
          <a:endParaRPr lang="en-US"/>
        </a:p>
      </dgm:t>
    </dgm:pt>
    <dgm:pt modelId="{169F352C-80CA-4C0B-9FB0-9F7F9056D0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Arayüz Tasarımı ve Kullanıcı Deneyimi </a:t>
          </a:r>
          <a:endParaRPr lang="en-US"/>
        </a:p>
      </dgm:t>
    </dgm:pt>
    <dgm:pt modelId="{5D464FBE-F58A-4DB0-8205-731DF367EFEA}" type="parTrans" cxnId="{16374914-0512-476F-A981-6C20A179AE58}">
      <dgm:prSet/>
      <dgm:spPr/>
      <dgm:t>
        <a:bodyPr/>
        <a:lstStyle/>
        <a:p>
          <a:endParaRPr lang="en-US"/>
        </a:p>
      </dgm:t>
    </dgm:pt>
    <dgm:pt modelId="{9262925A-1084-4584-A2E8-2AC7F11D3552}" type="sibTrans" cxnId="{16374914-0512-476F-A981-6C20A179AE58}">
      <dgm:prSet/>
      <dgm:spPr/>
      <dgm:t>
        <a:bodyPr/>
        <a:lstStyle/>
        <a:p>
          <a:endParaRPr lang="en-US"/>
        </a:p>
      </dgm:t>
    </dgm:pt>
    <dgm:pt modelId="{AE952963-4095-4C9E-A2BA-218E7017B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 err="1"/>
            <a:t>Sonuç</a:t>
          </a:r>
          <a:r>
            <a:rPr lang="en-US" b="1" i="0" baseline="0" dirty="0"/>
            <a:t> </a:t>
          </a:r>
          <a:r>
            <a:rPr lang="en-US" b="1" i="0" baseline="0" dirty="0" err="1"/>
            <a:t>ve</a:t>
          </a:r>
          <a:r>
            <a:rPr lang="en-US" b="1" i="0" baseline="0" dirty="0"/>
            <a:t> </a:t>
          </a:r>
          <a:r>
            <a:rPr lang="en-US" b="1" i="0" baseline="0" dirty="0" err="1"/>
            <a:t>Gelecek</a:t>
          </a:r>
          <a:r>
            <a:rPr lang="en-US" b="1" i="0" baseline="0" dirty="0"/>
            <a:t> </a:t>
          </a:r>
          <a:r>
            <a:rPr lang="en-US" b="1" i="0" baseline="0" dirty="0" err="1"/>
            <a:t>Çalışmalar</a:t>
          </a:r>
          <a:r>
            <a:rPr lang="en-US" b="1" i="0" baseline="0" dirty="0"/>
            <a:t> </a:t>
          </a:r>
          <a:endParaRPr lang="en-US" dirty="0"/>
        </a:p>
      </dgm:t>
    </dgm:pt>
    <dgm:pt modelId="{D093E866-862C-4A6E-A59B-1B8B3B97C5D6}" type="parTrans" cxnId="{50DA896B-278A-4C0E-88D4-EBC7EA3065F8}">
      <dgm:prSet/>
      <dgm:spPr/>
      <dgm:t>
        <a:bodyPr/>
        <a:lstStyle/>
        <a:p>
          <a:endParaRPr lang="en-US"/>
        </a:p>
      </dgm:t>
    </dgm:pt>
    <dgm:pt modelId="{AADEB9DD-7F22-4730-A4E2-305B0B0EB750}" type="sibTrans" cxnId="{50DA896B-278A-4C0E-88D4-EBC7EA3065F8}">
      <dgm:prSet/>
      <dgm:spPr/>
      <dgm:t>
        <a:bodyPr/>
        <a:lstStyle/>
        <a:p>
          <a:endParaRPr lang="en-US"/>
        </a:p>
      </dgm:t>
    </dgm:pt>
    <dgm:pt modelId="{0CD12E48-7579-41C5-8161-40B377EF70E7}" type="pres">
      <dgm:prSet presAssocID="{0A5BBC1D-6746-4B5C-8BF4-00E026B4D756}" presName="root" presStyleCnt="0">
        <dgm:presLayoutVars>
          <dgm:dir/>
          <dgm:resizeHandles val="exact"/>
        </dgm:presLayoutVars>
      </dgm:prSet>
      <dgm:spPr/>
    </dgm:pt>
    <dgm:pt modelId="{A7DCA49C-7AFD-4256-A201-BB837490315F}" type="pres">
      <dgm:prSet presAssocID="{A2771173-258E-403A-A16C-6EDC06CF062A}" presName="compNode" presStyleCnt="0"/>
      <dgm:spPr/>
    </dgm:pt>
    <dgm:pt modelId="{8145CF83-ADEA-4253-9323-7D9A6C712349}" type="pres">
      <dgm:prSet presAssocID="{A2771173-258E-403A-A16C-6EDC06CF062A}" presName="bgRect" presStyleLbl="bgShp" presStyleIdx="0" presStyleCnt="8"/>
      <dgm:spPr/>
    </dgm:pt>
    <dgm:pt modelId="{4840F9C9-6EA2-4554-A531-B828BA369E53}" type="pres">
      <dgm:prSet presAssocID="{A2771173-258E-403A-A16C-6EDC06CF062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2D565914-6274-4DDF-8612-BD0916A80761}" type="pres">
      <dgm:prSet presAssocID="{A2771173-258E-403A-A16C-6EDC06CF062A}" presName="spaceRect" presStyleCnt="0"/>
      <dgm:spPr/>
    </dgm:pt>
    <dgm:pt modelId="{0AF63B96-2D84-456C-B5D3-BE3B616783DE}" type="pres">
      <dgm:prSet presAssocID="{A2771173-258E-403A-A16C-6EDC06CF062A}" presName="parTx" presStyleLbl="revTx" presStyleIdx="0" presStyleCnt="8">
        <dgm:presLayoutVars>
          <dgm:chMax val="0"/>
          <dgm:chPref val="0"/>
        </dgm:presLayoutVars>
      </dgm:prSet>
      <dgm:spPr/>
    </dgm:pt>
    <dgm:pt modelId="{B913005E-9A8F-4F1D-88EB-5DA432701461}" type="pres">
      <dgm:prSet presAssocID="{47FA5B27-30BD-4CF5-848B-537871CE3E13}" presName="sibTrans" presStyleCnt="0"/>
      <dgm:spPr/>
    </dgm:pt>
    <dgm:pt modelId="{85876008-96A2-4716-921D-1F6EFE9B5F34}" type="pres">
      <dgm:prSet presAssocID="{ACD43D0B-1E11-4F0C-9A37-C957655D9346}" presName="compNode" presStyleCnt="0"/>
      <dgm:spPr/>
    </dgm:pt>
    <dgm:pt modelId="{04A7ED60-70F7-43E2-BAD1-26A4C3CE3267}" type="pres">
      <dgm:prSet presAssocID="{ACD43D0B-1E11-4F0C-9A37-C957655D9346}" presName="bgRect" presStyleLbl="bgShp" presStyleIdx="1" presStyleCnt="8"/>
      <dgm:spPr/>
    </dgm:pt>
    <dgm:pt modelId="{90C28BD1-F58A-4757-A7BD-DCA8DC4F7FC0}" type="pres">
      <dgm:prSet presAssocID="{ACD43D0B-1E11-4F0C-9A37-C957655D934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030A1A1-0D26-4D14-9237-5D78F0E69941}" type="pres">
      <dgm:prSet presAssocID="{ACD43D0B-1E11-4F0C-9A37-C957655D9346}" presName="spaceRect" presStyleCnt="0"/>
      <dgm:spPr/>
    </dgm:pt>
    <dgm:pt modelId="{99871A65-40F7-4101-BA60-6D7816489785}" type="pres">
      <dgm:prSet presAssocID="{ACD43D0B-1E11-4F0C-9A37-C957655D9346}" presName="parTx" presStyleLbl="revTx" presStyleIdx="1" presStyleCnt="8">
        <dgm:presLayoutVars>
          <dgm:chMax val="0"/>
          <dgm:chPref val="0"/>
        </dgm:presLayoutVars>
      </dgm:prSet>
      <dgm:spPr/>
    </dgm:pt>
    <dgm:pt modelId="{6A91F713-5FBB-46B4-B85D-4C417F2E4F43}" type="pres">
      <dgm:prSet presAssocID="{A252CF68-7EEB-40BE-86BC-46E5A42C609D}" presName="sibTrans" presStyleCnt="0"/>
      <dgm:spPr/>
    </dgm:pt>
    <dgm:pt modelId="{8C206836-0063-4F4D-B155-2819277EF84E}" type="pres">
      <dgm:prSet presAssocID="{4306CCC3-7742-43EE-B8A6-2055EE205469}" presName="compNode" presStyleCnt="0"/>
      <dgm:spPr/>
    </dgm:pt>
    <dgm:pt modelId="{D90D78A3-1CF8-4CF0-A324-2D567E1995AB}" type="pres">
      <dgm:prSet presAssocID="{4306CCC3-7742-43EE-B8A6-2055EE205469}" presName="bgRect" presStyleLbl="bgShp" presStyleIdx="2" presStyleCnt="8"/>
      <dgm:spPr/>
    </dgm:pt>
    <dgm:pt modelId="{A4CD8352-3C25-4905-A2CE-B46249B5FF84}" type="pres">
      <dgm:prSet presAssocID="{4306CCC3-7742-43EE-B8A6-2055EE2054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4EB8CA43-DEA8-4453-A2EC-EB8E8524C04F}" type="pres">
      <dgm:prSet presAssocID="{4306CCC3-7742-43EE-B8A6-2055EE205469}" presName="spaceRect" presStyleCnt="0"/>
      <dgm:spPr/>
    </dgm:pt>
    <dgm:pt modelId="{72E69A94-6077-4400-BD8B-514BCD1C0496}" type="pres">
      <dgm:prSet presAssocID="{4306CCC3-7742-43EE-B8A6-2055EE205469}" presName="parTx" presStyleLbl="revTx" presStyleIdx="2" presStyleCnt="8">
        <dgm:presLayoutVars>
          <dgm:chMax val="0"/>
          <dgm:chPref val="0"/>
        </dgm:presLayoutVars>
      </dgm:prSet>
      <dgm:spPr/>
    </dgm:pt>
    <dgm:pt modelId="{8349180D-87A2-4AE0-987A-0F48B7A86000}" type="pres">
      <dgm:prSet presAssocID="{A4ADA6D1-BB23-49B3-BADC-62749D9088AA}" presName="sibTrans" presStyleCnt="0"/>
      <dgm:spPr/>
    </dgm:pt>
    <dgm:pt modelId="{8884E106-45C1-4431-A904-778A5C04967F}" type="pres">
      <dgm:prSet presAssocID="{70D4EB1E-C4B5-4B14-A953-422AD34F7B1F}" presName="compNode" presStyleCnt="0"/>
      <dgm:spPr/>
    </dgm:pt>
    <dgm:pt modelId="{B5CE71AB-EE05-4472-A3ED-04072F2C4636}" type="pres">
      <dgm:prSet presAssocID="{70D4EB1E-C4B5-4B14-A953-422AD34F7B1F}" presName="bgRect" presStyleLbl="bgShp" presStyleIdx="3" presStyleCnt="8"/>
      <dgm:spPr/>
    </dgm:pt>
    <dgm:pt modelId="{FA633C8A-767E-4C2C-A327-05F68310079E}" type="pres">
      <dgm:prSet presAssocID="{70D4EB1E-C4B5-4B14-A953-422AD34F7B1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ntrol listesi"/>
        </a:ext>
      </dgm:extLst>
    </dgm:pt>
    <dgm:pt modelId="{B8D059AA-600E-41BF-BBDC-00A169E8D5CB}" type="pres">
      <dgm:prSet presAssocID="{70D4EB1E-C4B5-4B14-A953-422AD34F7B1F}" presName="spaceRect" presStyleCnt="0"/>
      <dgm:spPr/>
    </dgm:pt>
    <dgm:pt modelId="{5D0F5331-4E69-4850-8321-FFDDE61C12D5}" type="pres">
      <dgm:prSet presAssocID="{70D4EB1E-C4B5-4B14-A953-422AD34F7B1F}" presName="parTx" presStyleLbl="revTx" presStyleIdx="3" presStyleCnt="8">
        <dgm:presLayoutVars>
          <dgm:chMax val="0"/>
          <dgm:chPref val="0"/>
        </dgm:presLayoutVars>
      </dgm:prSet>
      <dgm:spPr/>
    </dgm:pt>
    <dgm:pt modelId="{5668540D-3D96-4FA9-85A5-20EC97BAC510}" type="pres">
      <dgm:prSet presAssocID="{0948D5C2-5D48-40B7-A1C1-08A622695239}" presName="sibTrans" presStyleCnt="0"/>
      <dgm:spPr/>
    </dgm:pt>
    <dgm:pt modelId="{D7B673C9-8FE6-4CD4-B8C2-6A3CDB2DFD39}" type="pres">
      <dgm:prSet presAssocID="{05420A39-352C-4A1B-94CD-74ACCB43F3BA}" presName="compNode" presStyleCnt="0"/>
      <dgm:spPr/>
    </dgm:pt>
    <dgm:pt modelId="{8E02F307-ACC5-4AE3-A91C-9C985CD09A65}" type="pres">
      <dgm:prSet presAssocID="{05420A39-352C-4A1B-94CD-74ACCB43F3BA}" presName="bgRect" presStyleLbl="bgShp" presStyleIdx="4" presStyleCnt="8"/>
      <dgm:spPr/>
    </dgm:pt>
    <dgm:pt modelId="{C443F53D-0309-4BDF-A214-A7AF6684D1BF}" type="pres">
      <dgm:prSet presAssocID="{05420A39-352C-4A1B-94CD-74ACCB43F3B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B965CE-DB11-4AFE-8CD6-A49C1B194D8E}" type="pres">
      <dgm:prSet presAssocID="{05420A39-352C-4A1B-94CD-74ACCB43F3BA}" presName="spaceRect" presStyleCnt="0"/>
      <dgm:spPr/>
    </dgm:pt>
    <dgm:pt modelId="{6C0487E9-9CFF-492B-AA1B-E390F93B60D1}" type="pres">
      <dgm:prSet presAssocID="{05420A39-352C-4A1B-94CD-74ACCB43F3BA}" presName="parTx" presStyleLbl="revTx" presStyleIdx="4" presStyleCnt="8">
        <dgm:presLayoutVars>
          <dgm:chMax val="0"/>
          <dgm:chPref val="0"/>
        </dgm:presLayoutVars>
      </dgm:prSet>
      <dgm:spPr/>
    </dgm:pt>
    <dgm:pt modelId="{14A3C0E4-BE3A-4B4E-8982-FCC9271648D9}" type="pres">
      <dgm:prSet presAssocID="{67A6A1DD-4CBA-4A88-92E8-85D5B391175A}" presName="sibTrans" presStyleCnt="0"/>
      <dgm:spPr/>
    </dgm:pt>
    <dgm:pt modelId="{CD54D0C6-DD65-4E48-8415-6383D68E7C22}" type="pres">
      <dgm:prSet presAssocID="{14A886CA-4A35-4590-B6BF-324AE24A732A}" presName="compNode" presStyleCnt="0"/>
      <dgm:spPr/>
    </dgm:pt>
    <dgm:pt modelId="{FA37582E-5FB8-402C-89CF-F7D1FAC9FD61}" type="pres">
      <dgm:prSet presAssocID="{14A886CA-4A35-4590-B6BF-324AE24A732A}" presName="bgRect" presStyleLbl="bgShp" presStyleIdx="5" presStyleCnt="8"/>
      <dgm:spPr/>
    </dgm:pt>
    <dgm:pt modelId="{38B75F07-2A94-4224-A812-04C3E8C15307}" type="pres">
      <dgm:prSet presAssocID="{14A886CA-4A35-4590-B6BF-324AE24A732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937683-96C6-48A1-97BB-1642FA172B6E}" type="pres">
      <dgm:prSet presAssocID="{14A886CA-4A35-4590-B6BF-324AE24A732A}" presName="spaceRect" presStyleCnt="0"/>
      <dgm:spPr/>
    </dgm:pt>
    <dgm:pt modelId="{B8EA4484-CCDD-4DC7-8E47-67F54694610D}" type="pres">
      <dgm:prSet presAssocID="{14A886CA-4A35-4590-B6BF-324AE24A732A}" presName="parTx" presStyleLbl="revTx" presStyleIdx="5" presStyleCnt="8">
        <dgm:presLayoutVars>
          <dgm:chMax val="0"/>
          <dgm:chPref val="0"/>
        </dgm:presLayoutVars>
      </dgm:prSet>
      <dgm:spPr/>
    </dgm:pt>
    <dgm:pt modelId="{405E351E-D7EB-4A0F-ABF4-B79BB8114B76}" type="pres">
      <dgm:prSet presAssocID="{E1677C50-2961-4457-BC93-03823E6CC0C1}" presName="sibTrans" presStyleCnt="0"/>
      <dgm:spPr/>
    </dgm:pt>
    <dgm:pt modelId="{5D07B689-5FCF-4C1C-94D0-4D752AB8203C}" type="pres">
      <dgm:prSet presAssocID="{169F352C-80CA-4C0B-9FB0-9F7F9056D007}" presName="compNode" presStyleCnt="0"/>
      <dgm:spPr/>
    </dgm:pt>
    <dgm:pt modelId="{11285618-5A42-4DDE-951F-AC4E3BC96BA1}" type="pres">
      <dgm:prSet presAssocID="{169F352C-80CA-4C0B-9FB0-9F7F9056D007}" presName="bgRect" presStyleLbl="bgShp" presStyleIdx="6" presStyleCnt="8"/>
      <dgm:spPr/>
    </dgm:pt>
    <dgm:pt modelId="{F6187694-8A4B-432E-B0B6-EF4F2B34F7EE}" type="pres">
      <dgm:prSet presAssocID="{169F352C-80CA-4C0B-9FB0-9F7F9056D00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1D884357-A625-47B9-80C6-E6E7B21977E8}" type="pres">
      <dgm:prSet presAssocID="{169F352C-80CA-4C0B-9FB0-9F7F9056D007}" presName="spaceRect" presStyleCnt="0"/>
      <dgm:spPr/>
    </dgm:pt>
    <dgm:pt modelId="{0443F970-8359-45B0-8BAF-D929701F3B46}" type="pres">
      <dgm:prSet presAssocID="{169F352C-80CA-4C0B-9FB0-9F7F9056D007}" presName="parTx" presStyleLbl="revTx" presStyleIdx="6" presStyleCnt="8">
        <dgm:presLayoutVars>
          <dgm:chMax val="0"/>
          <dgm:chPref val="0"/>
        </dgm:presLayoutVars>
      </dgm:prSet>
      <dgm:spPr/>
    </dgm:pt>
    <dgm:pt modelId="{2F71BC13-B561-4114-A218-CC619AC840A6}" type="pres">
      <dgm:prSet presAssocID="{9262925A-1084-4584-A2E8-2AC7F11D3552}" presName="sibTrans" presStyleCnt="0"/>
      <dgm:spPr/>
    </dgm:pt>
    <dgm:pt modelId="{3FDECB3F-402D-4C9F-B974-38B29E247BB2}" type="pres">
      <dgm:prSet presAssocID="{AE952963-4095-4C9E-A2BA-218E7017BCC8}" presName="compNode" presStyleCnt="0"/>
      <dgm:spPr/>
    </dgm:pt>
    <dgm:pt modelId="{B5469D0D-570B-4246-A8DE-2B0F1C00854E}" type="pres">
      <dgm:prSet presAssocID="{AE952963-4095-4C9E-A2BA-218E7017BCC8}" presName="bgRect" presStyleLbl="bgShp" presStyleIdx="7" presStyleCnt="8"/>
      <dgm:spPr/>
    </dgm:pt>
    <dgm:pt modelId="{0861F86F-A03E-4C49-96F3-C09D6E743D38}" type="pres">
      <dgm:prSet presAssocID="{AE952963-4095-4C9E-A2BA-218E7017BCC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9E18E65-84DE-465F-9479-7785238C2E8D}" type="pres">
      <dgm:prSet presAssocID="{AE952963-4095-4C9E-A2BA-218E7017BCC8}" presName="spaceRect" presStyleCnt="0"/>
      <dgm:spPr/>
    </dgm:pt>
    <dgm:pt modelId="{9682FC05-16EE-4FAA-9E6A-B1BF16C777E7}" type="pres">
      <dgm:prSet presAssocID="{AE952963-4095-4C9E-A2BA-218E7017BCC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9AE2404-DDE9-4E4A-88B8-A8E8E2F9F982}" srcId="{0A5BBC1D-6746-4B5C-8BF4-00E026B4D756}" destId="{05420A39-352C-4A1B-94CD-74ACCB43F3BA}" srcOrd="4" destOrd="0" parTransId="{B426B9AE-AFAC-45A2-A607-4B1EEF065143}" sibTransId="{67A6A1DD-4CBA-4A88-92E8-85D5B391175A}"/>
    <dgm:cxn modelId="{0C81EA0C-74DE-4410-A601-F3886EF5EA09}" srcId="{0A5BBC1D-6746-4B5C-8BF4-00E026B4D756}" destId="{A2771173-258E-403A-A16C-6EDC06CF062A}" srcOrd="0" destOrd="0" parTransId="{DF9B92EA-6BC7-4C3E-A7B6-E1CCC02A964F}" sibTransId="{47FA5B27-30BD-4CF5-848B-537871CE3E13}"/>
    <dgm:cxn modelId="{5B43C511-D848-4A3B-9A64-0E53816806E2}" type="presOf" srcId="{70D4EB1E-C4B5-4B14-A953-422AD34F7B1F}" destId="{5D0F5331-4E69-4850-8321-FFDDE61C12D5}" srcOrd="0" destOrd="0" presId="urn:microsoft.com/office/officeart/2018/2/layout/IconVerticalSolidList"/>
    <dgm:cxn modelId="{16374914-0512-476F-A981-6C20A179AE58}" srcId="{0A5BBC1D-6746-4B5C-8BF4-00E026B4D756}" destId="{169F352C-80CA-4C0B-9FB0-9F7F9056D007}" srcOrd="6" destOrd="0" parTransId="{5D464FBE-F58A-4DB0-8205-731DF367EFEA}" sibTransId="{9262925A-1084-4584-A2E8-2AC7F11D3552}"/>
    <dgm:cxn modelId="{C7C52B1A-A9E6-4A39-A22C-F3ED2F45F4F8}" srcId="{0A5BBC1D-6746-4B5C-8BF4-00E026B4D756}" destId="{14A886CA-4A35-4590-B6BF-324AE24A732A}" srcOrd="5" destOrd="0" parTransId="{789125AF-BCE2-4EF4-AEA0-9DBE30960C0C}" sibTransId="{E1677C50-2961-4457-BC93-03823E6CC0C1}"/>
    <dgm:cxn modelId="{1DCB6523-ECED-4620-8845-E5DE77625D99}" srcId="{0A5BBC1D-6746-4B5C-8BF4-00E026B4D756}" destId="{ACD43D0B-1E11-4F0C-9A37-C957655D9346}" srcOrd="1" destOrd="0" parTransId="{64248606-FC22-49A7-8CC3-AC8844A0A3CE}" sibTransId="{A252CF68-7EEB-40BE-86BC-46E5A42C609D}"/>
    <dgm:cxn modelId="{4A2A3248-2314-4340-8FC2-E7738CC0E2BA}" type="presOf" srcId="{169F352C-80CA-4C0B-9FB0-9F7F9056D007}" destId="{0443F970-8359-45B0-8BAF-D929701F3B46}" srcOrd="0" destOrd="0" presId="urn:microsoft.com/office/officeart/2018/2/layout/IconVerticalSolidList"/>
    <dgm:cxn modelId="{276D4758-E6AA-4C3A-AFCA-7298BEB2D00E}" type="presOf" srcId="{A2771173-258E-403A-A16C-6EDC06CF062A}" destId="{0AF63B96-2D84-456C-B5D3-BE3B616783DE}" srcOrd="0" destOrd="0" presId="urn:microsoft.com/office/officeart/2018/2/layout/IconVerticalSolidList"/>
    <dgm:cxn modelId="{78D4DD58-4367-4239-8A3E-EF826A1074D9}" srcId="{0A5BBC1D-6746-4B5C-8BF4-00E026B4D756}" destId="{4306CCC3-7742-43EE-B8A6-2055EE205469}" srcOrd="2" destOrd="0" parTransId="{2A6263AA-0478-4751-B2CA-8A69F1D2B7AC}" sibTransId="{A4ADA6D1-BB23-49B3-BADC-62749D9088AA}"/>
    <dgm:cxn modelId="{50DA896B-278A-4C0E-88D4-EBC7EA3065F8}" srcId="{0A5BBC1D-6746-4B5C-8BF4-00E026B4D756}" destId="{AE952963-4095-4C9E-A2BA-218E7017BCC8}" srcOrd="7" destOrd="0" parTransId="{D093E866-862C-4A6E-A59B-1B8B3B97C5D6}" sibTransId="{AADEB9DD-7F22-4730-A4E2-305B0B0EB750}"/>
    <dgm:cxn modelId="{E2643C7E-1E35-405C-A800-516FD3A92642}" type="presOf" srcId="{ACD43D0B-1E11-4F0C-9A37-C957655D9346}" destId="{99871A65-40F7-4101-BA60-6D7816489785}" srcOrd="0" destOrd="0" presId="urn:microsoft.com/office/officeart/2018/2/layout/IconVerticalSolidList"/>
    <dgm:cxn modelId="{4A818895-FC8C-4CBD-AB53-976A3877252A}" type="presOf" srcId="{0A5BBC1D-6746-4B5C-8BF4-00E026B4D756}" destId="{0CD12E48-7579-41C5-8161-40B377EF70E7}" srcOrd="0" destOrd="0" presId="urn:microsoft.com/office/officeart/2018/2/layout/IconVerticalSolidList"/>
    <dgm:cxn modelId="{98E0CEAD-C39C-4A7A-84BB-6B070F454782}" type="presOf" srcId="{AE952963-4095-4C9E-A2BA-218E7017BCC8}" destId="{9682FC05-16EE-4FAA-9E6A-B1BF16C777E7}" srcOrd="0" destOrd="0" presId="urn:microsoft.com/office/officeart/2018/2/layout/IconVerticalSolidList"/>
    <dgm:cxn modelId="{982BF6AF-4C64-4B06-A435-1090373B8875}" type="presOf" srcId="{4306CCC3-7742-43EE-B8A6-2055EE205469}" destId="{72E69A94-6077-4400-BD8B-514BCD1C0496}" srcOrd="0" destOrd="0" presId="urn:microsoft.com/office/officeart/2018/2/layout/IconVerticalSolidList"/>
    <dgm:cxn modelId="{2E260EB7-44D2-40C9-BF64-D4774C5AE401}" type="presOf" srcId="{14A886CA-4A35-4590-B6BF-324AE24A732A}" destId="{B8EA4484-CCDD-4DC7-8E47-67F54694610D}" srcOrd="0" destOrd="0" presId="urn:microsoft.com/office/officeart/2018/2/layout/IconVerticalSolidList"/>
    <dgm:cxn modelId="{C33A76DE-3949-40F7-A983-7864BFE61385}" srcId="{0A5BBC1D-6746-4B5C-8BF4-00E026B4D756}" destId="{70D4EB1E-C4B5-4B14-A953-422AD34F7B1F}" srcOrd="3" destOrd="0" parTransId="{FF7D8E31-B860-4C93-A188-F741704FA37A}" sibTransId="{0948D5C2-5D48-40B7-A1C1-08A622695239}"/>
    <dgm:cxn modelId="{9FB89DF7-FAA9-4B9A-AA0C-248AC7CB9404}" type="presOf" srcId="{05420A39-352C-4A1B-94CD-74ACCB43F3BA}" destId="{6C0487E9-9CFF-492B-AA1B-E390F93B60D1}" srcOrd="0" destOrd="0" presId="urn:microsoft.com/office/officeart/2018/2/layout/IconVerticalSolidList"/>
    <dgm:cxn modelId="{9CF8A2D7-AB4B-4211-BED9-1C905D622C0A}" type="presParOf" srcId="{0CD12E48-7579-41C5-8161-40B377EF70E7}" destId="{A7DCA49C-7AFD-4256-A201-BB837490315F}" srcOrd="0" destOrd="0" presId="urn:microsoft.com/office/officeart/2018/2/layout/IconVerticalSolidList"/>
    <dgm:cxn modelId="{C2B73F23-3F0F-4DEE-855B-4CCF53E51D31}" type="presParOf" srcId="{A7DCA49C-7AFD-4256-A201-BB837490315F}" destId="{8145CF83-ADEA-4253-9323-7D9A6C712349}" srcOrd="0" destOrd="0" presId="urn:microsoft.com/office/officeart/2018/2/layout/IconVerticalSolidList"/>
    <dgm:cxn modelId="{EBACB3CC-3DF8-4729-8F8F-6E9D05EF9AC3}" type="presParOf" srcId="{A7DCA49C-7AFD-4256-A201-BB837490315F}" destId="{4840F9C9-6EA2-4554-A531-B828BA369E53}" srcOrd="1" destOrd="0" presId="urn:microsoft.com/office/officeart/2018/2/layout/IconVerticalSolidList"/>
    <dgm:cxn modelId="{9C2C3624-798E-4A1D-8E79-7EFFAC30972F}" type="presParOf" srcId="{A7DCA49C-7AFD-4256-A201-BB837490315F}" destId="{2D565914-6274-4DDF-8612-BD0916A80761}" srcOrd="2" destOrd="0" presId="urn:microsoft.com/office/officeart/2018/2/layout/IconVerticalSolidList"/>
    <dgm:cxn modelId="{5F50A95D-F0EA-4AD1-9A00-633248B79B5D}" type="presParOf" srcId="{A7DCA49C-7AFD-4256-A201-BB837490315F}" destId="{0AF63B96-2D84-456C-B5D3-BE3B616783DE}" srcOrd="3" destOrd="0" presId="urn:microsoft.com/office/officeart/2018/2/layout/IconVerticalSolidList"/>
    <dgm:cxn modelId="{33D5AB9F-6142-406E-AEA3-6465F505A17F}" type="presParOf" srcId="{0CD12E48-7579-41C5-8161-40B377EF70E7}" destId="{B913005E-9A8F-4F1D-88EB-5DA432701461}" srcOrd="1" destOrd="0" presId="urn:microsoft.com/office/officeart/2018/2/layout/IconVerticalSolidList"/>
    <dgm:cxn modelId="{E85B4098-CAD3-4DFB-888E-3EFFF3DE7F54}" type="presParOf" srcId="{0CD12E48-7579-41C5-8161-40B377EF70E7}" destId="{85876008-96A2-4716-921D-1F6EFE9B5F34}" srcOrd="2" destOrd="0" presId="urn:microsoft.com/office/officeart/2018/2/layout/IconVerticalSolidList"/>
    <dgm:cxn modelId="{D1749006-4E07-435F-9E40-E5A5CB1A4301}" type="presParOf" srcId="{85876008-96A2-4716-921D-1F6EFE9B5F34}" destId="{04A7ED60-70F7-43E2-BAD1-26A4C3CE3267}" srcOrd="0" destOrd="0" presId="urn:microsoft.com/office/officeart/2018/2/layout/IconVerticalSolidList"/>
    <dgm:cxn modelId="{95949D52-2DEF-4FAE-B696-4C1B6FA1E654}" type="presParOf" srcId="{85876008-96A2-4716-921D-1F6EFE9B5F34}" destId="{90C28BD1-F58A-4757-A7BD-DCA8DC4F7FC0}" srcOrd="1" destOrd="0" presId="urn:microsoft.com/office/officeart/2018/2/layout/IconVerticalSolidList"/>
    <dgm:cxn modelId="{C104A7EB-C621-495A-9565-888F2E670DD5}" type="presParOf" srcId="{85876008-96A2-4716-921D-1F6EFE9B5F34}" destId="{4030A1A1-0D26-4D14-9237-5D78F0E69941}" srcOrd="2" destOrd="0" presId="urn:microsoft.com/office/officeart/2018/2/layout/IconVerticalSolidList"/>
    <dgm:cxn modelId="{79116000-FD4B-4C84-9AFC-2A8239F7EF8E}" type="presParOf" srcId="{85876008-96A2-4716-921D-1F6EFE9B5F34}" destId="{99871A65-40F7-4101-BA60-6D7816489785}" srcOrd="3" destOrd="0" presId="urn:microsoft.com/office/officeart/2018/2/layout/IconVerticalSolidList"/>
    <dgm:cxn modelId="{D5E23F4D-032D-424B-A983-BCC82856F377}" type="presParOf" srcId="{0CD12E48-7579-41C5-8161-40B377EF70E7}" destId="{6A91F713-5FBB-46B4-B85D-4C417F2E4F43}" srcOrd="3" destOrd="0" presId="urn:microsoft.com/office/officeart/2018/2/layout/IconVerticalSolidList"/>
    <dgm:cxn modelId="{1EABFEC9-02E0-4A84-8B12-2AB52A01A626}" type="presParOf" srcId="{0CD12E48-7579-41C5-8161-40B377EF70E7}" destId="{8C206836-0063-4F4D-B155-2819277EF84E}" srcOrd="4" destOrd="0" presId="urn:microsoft.com/office/officeart/2018/2/layout/IconVerticalSolidList"/>
    <dgm:cxn modelId="{B106E0F2-AE41-4B98-BF0C-2DEFF139A1EA}" type="presParOf" srcId="{8C206836-0063-4F4D-B155-2819277EF84E}" destId="{D90D78A3-1CF8-4CF0-A324-2D567E1995AB}" srcOrd="0" destOrd="0" presId="urn:microsoft.com/office/officeart/2018/2/layout/IconVerticalSolidList"/>
    <dgm:cxn modelId="{5FBEFD1F-B066-4E49-B832-6A3111A1545A}" type="presParOf" srcId="{8C206836-0063-4F4D-B155-2819277EF84E}" destId="{A4CD8352-3C25-4905-A2CE-B46249B5FF84}" srcOrd="1" destOrd="0" presId="urn:microsoft.com/office/officeart/2018/2/layout/IconVerticalSolidList"/>
    <dgm:cxn modelId="{28CA8625-4C28-409C-9AB4-10E362BEA871}" type="presParOf" srcId="{8C206836-0063-4F4D-B155-2819277EF84E}" destId="{4EB8CA43-DEA8-4453-A2EC-EB8E8524C04F}" srcOrd="2" destOrd="0" presId="urn:microsoft.com/office/officeart/2018/2/layout/IconVerticalSolidList"/>
    <dgm:cxn modelId="{17772F73-7BDE-44EC-AAD4-58D930C030A0}" type="presParOf" srcId="{8C206836-0063-4F4D-B155-2819277EF84E}" destId="{72E69A94-6077-4400-BD8B-514BCD1C0496}" srcOrd="3" destOrd="0" presId="urn:microsoft.com/office/officeart/2018/2/layout/IconVerticalSolidList"/>
    <dgm:cxn modelId="{AB60F2F0-C117-4DCD-8BC9-7C042CEB1DA4}" type="presParOf" srcId="{0CD12E48-7579-41C5-8161-40B377EF70E7}" destId="{8349180D-87A2-4AE0-987A-0F48B7A86000}" srcOrd="5" destOrd="0" presId="urn:microsoft.com/office/officeart/2018/2/layout/IconVerticalSolidList"/>
    <dgm:cxn modelId="{9D82857C-A978-43B0-8EFA-CB603948A724}" type="presParOf" srcId="{0CD12E48-7579-41C5-8161-40B377EF70E7}" destId="{8884E106-45C1-4431-A904-778A5C04967F}" srcOrd="6" destOrd="0" presId="urn:microsoft.com/office/officeart/2018/2/layout/IconVerticalSolidList"/>
    <dgm:cxn modelId="{FD5A79B5-FDE6-4366-853A-284700B7F8D7}" type="presParOf" srcId="{8884E106-45C1-4431-A904-778A5C04967F}" destId="{B5CE71AB-EE05-4472-A3ED-04072F2C4636}" srcOrd="0" destOrd="0" presId="urn:microsoft.com/office/officeart/2018/2/layout/IconVerticalSolidList"/>
    <dgm:cxn modelId="{6CC6F66E-3E63-4A82-8203-06CFC5F831F0}" type="presParOf" srcId="{8884E106-45C1-4431-A904-778A5C04967F}" destId="{FA633C8A-767E-4C2C-A327-05F68310079E}" srcOrd="1" destOrd="0" presId="urn:microsoft.com/office/officeart/2018/2/layout/IconVerticalSolidList"/>
    <dgm:cxn modelId="{9CA39B46-72CA-4027-BF22-A786A09F5ABC}" type="presParOf" srcId="{8884E106-45C1-4431-A904-778A5C04967F}" destId="{B8D059AA-600E-41BF-BBDC-00A169E8D5CB}" srcOrd="2" destOrd="0" presId="urn:microsoft.com/office/officeart/2018/2/layout/IconVerticalSolidList"/>
    <dgm:cxn modelId="{DFA286A2-E6E6-4672-865F-82B2DED33F71}" type="presParOf" srcId="{8884E106-45C1-4431-A904-778A5C04967F}" destId="{5D0F5331-4E69-4850-8321-FFDDE61C12D5}" srcOrd="3" destOrd="0" presId="urn:microsoft.com/office/officeart/2018/2/layout/IconVerticalSolidList"/>
    <dgm:cxn modelId="{7E980D18-9D59-4311-897E-5AB5415852A5}" type="presParOf" srcId="{0CD12E48-7579-41C5-8161-40B377EF70E7}" destId="{5668540D-3D96-4FA9-85A5-20EC97BAC510}" srcOrd="7" destOrd="0" presId="urn:microsoft.com/office/officeart/2018/2/layout/IconVerticalSolidList"/>
    <dgm:cxn modelId="{306DC3BA-24C3-4C1F-9A46-BA8B50F37F3E}" type="presParOf" srcId="{0CD12E48-7579-41C5-8161-40B377EF70E7}" destId="{D7B673C9-8FE6-4CD4-B8C2-6A3CDB2DFD39}" srcOrd="8" destOrd="0" presId="urn:microsoft.com/office/officeart/2018/2/layout/IconVerticalSolidList"/>
    <dgm:cxn modelId="{2768E52A-1CE3-4E78-A030-D8B4DABD5C8A}" type="presParOf" srcId="{D7B673C9-8FE6-4CD4-B8C2-6A3CDB2DFD39}" destId="{8E02F307-ACC5-4AE3-A91C-9C985CD09A65}" srcOrd="0" destOrd="0" presId="urn:microsoft.com/office/officeart/2018/2/layout/IconVerticalSolidList"/>
    <dgm:cxn modelId="{DCE1DF59-ED9E-4355-B1AF-3E61B6311984}" type="presParOf" srcId="{D7B673C9-8FE6-4CD4-B8C2-6A3CDB2DFD39}" destId="{C443F53D-0309-4BDF-A214-A7AF6684D1BF}" srcOrd="1" destOrd="0" presId="urn:microsoft.com/office/officeart/2018/2/layout/IconVerticalSolidList"/>
    <dgm:cxn modelId="{9D8E1ACB-FD90-4186-87F2-302DD1D8F4F1}" type="presParOf" srcId="{D7B673C9-8FE6-4CD4-B8C2-6A3CDB2DFD39}" destId="{DDB965CE-DB11-4AFE-8CD6-A49C1B194D8E}" srcOrd="2" destOrd="0" presId="urn:microsoft.com/office/officeart/2018/2/layout/IconVerticalSolidList"/>
    <dgm:cxn modelId="{7FB74FAB-CD44-411B-9418-BD63C0B5F5E0}" type="presParOf" srcId="{D7B673C9-8FE6-4CD4-B8C2-6A3CDB2DFD39}" destId="{6C0487E9-9CFF-492B-AA1B-E390F93B60D1}" srcOrd="3" destOrd="0" presId="urn:microsoft.com/office/officeart/2018/2/layout/IconVerticalSolidList"/>
    <dgm:cxn modelId="{345BB45E-2CB3-42C3-AD74-28270EAB9570}" type="presParOf" srcId="{0CD12E48-7579-41C5-8161-40B377EF70E7}" destId="{14A3C0E4-BE3A-4B4E-8982-FCC9271648D9}" srcOrd="9" destOrd="0" presId="urn:microsoft.com/office/officeart/2018/2/layout/IconVerticalSolidList"/>
    <dgm:cxn modelId="{060D2BDF-8C93-49C5-983F-8950469FE73E}" type="presParOf" srcId="{0CD12E48-7579-41C5-8161-40B377EF70E7}" destId="{CD54D0C6-DD65-4E48-8415-6383D68E7C22}" srcOrd="10" destOrd="0" presId="urn:microsoft.com/office/officeart/2018/2/layout/IconVerticalSolidList"/>
    <dgm:cxn modelId="{85AE80FB-6B3E-4EED-96A0-D1E55EA2E847}" type="presParOf" srcId="{CD54D0C6-DD65-4E48-8415-6383D68E7C22}" destId="{FA37582E-5FB8-402C-89CF-F7D1FAC9FD61}" srcOrd="0" destOrd="0" presId="urn:microsoft.com/office/officeart/2018/2/layout/IconVerticalSolidList"/>
    <dgm:cxn modelId="{9398A244-ACDD-4FAD-8E7C-8E573968E44E}" type="presParOf" srcId="{CD54D0C6-DD65-4E48-8415-6383D68E7C22}" destId="{38B75F07-2A94-4224-A812-04C3E8C15307}" srcOrd="1" destOrd="0" presId="urn:microsoft.com/office/officeart/2018/2/layout/IconVerticalSolidList"/>
    <dgm:cxn modelId="{6143586C-128F-4083-B1F1-5A62F2B9F3B7}" type="presParOf" srcId="{CD54D0C6-DD65-4E48-8415-6383D68E7C22}" destId="{DD937683-96C6-48A1-97BB-1642FA172B6E}" srcOrd="2" destOrd="0" presId="urn:microsoft.com/office/officeart/2018/2/layout/IconVerticalSolidList"/>
    <dgm:cxn modelId="{A4F12166-492E-4895-BBA2-118CEDFE09E9}" type="presParOf" srcId="{CD54D0C6-DD65-4E48-8415-6383D68E7C22}" destId="{B8EA4484-CCDD-4DC7-8E47-67F54694610D}" srcOrd="3" destOrd="0" presId="urn:microsoft.com/office/officeart/2018/2/layout/IconVerticalSolidList"/>
    <dgm:cxn modelId="{D0FCB4C5-580B-4903-9381-44BA88959D34}" type="presParOf" srcId="{0CD12E48-7579-41C5-8161-40B377EF70E7}" destId="{405E351E-D7EB-4A0F-ABF4-B79BB8114B76}" srcOrd="11" destOrd="0" presId="urn:microsoft.com/office/officeart/2018/2/layout/IconVerticalSolidList"/>
    <dgm:cxn modelId="{EE12308D-5F0D-4662-8491-67520582676B}" type="presParOf" srcId="{0CD12E48-7579-41C5-8161-40B377EF70E7}" destId="{5D07B689-5FCF-4C1C-94D0-4D752AB8203C}" srcOrd="12" destOrd="0" presId="urn:microsoft.com/office/officeart/2018/2/layout/IconVerticalSolidList"/>
    <dgm:cxn modelId="{675C6F5E-DF09-4A21-8F8D-92432EB74017}" type="presParOf" srcId="{5D07B689-5FCF-4C1C-94D0-4D752AB8203C}" destId="{11285618-5A42-4DDE-951F-AC4E3BC96BA1}" srcOrd="0" destOrd="0" presId="urn:microsoft.com/office/officeart/2018/2/layout/IconVerticalSolidList"/>
    <dgm:cxn modelId="{E685876B-3C52-407B-8529-23F3DCBEF4D5}" type="presParOf" srcId="{5D07B689-5FCF-4C1C-94D0-4D752AB8203C}" destId="{F6187694-8A4B-432E-B0B6-EF4F2B34F7EE}" srcOrd="1" destOrd="0" presId="urn:microsoft.com/office/officeart/2018/2/layout/IconVerticalSolidList"/>
    <dgm:cxn modelId="{055EAA4C-B970-40B6-A8B0-3B3BB5C50E5A}" type="presParOf" srcId="{5D07B689-5FCF-4C1C-94D0-4D752AB8203C}" destId="{1D884357-A625-47B9-80C6-E6E7B21977E8}" srcOrd="2" destOrd="0" presId="urn:microsoft.com/office/officeart/2018/2/layout/IconVerticalSolidList"/>
    <dgm:cxn modelId="{1DFE751B-2436-435B-8109-E0B9D83168F4}" type="presParOf" srcId="{5D07B689-5FCF-4C1C-94D0-4D752AB8203C}" destId="{0443F970-8359-45B0-8BAF-D929701F3B46}" srcOrd="3" destOrd="0" presId="urn:microsoft.com/office/officeart/2018/2/layout/IconVerticalSolidList"/>
    <dgm:cxn modelId="{F3AE8886-5B0E-420F-8F34-1BCB008BFF47}" type="presParOf" srcId="{0CD12E48-7579-41C5-8161-40B377EF70E7}" destId="{2F71BC13-B561-4114-A218-CC619AC840A6}" srcOrd="13" destOrd="0" presId="urn:microsoft.com/office/officeart/2018/2/layout/IconVerticalSolidList"/>
    <dgm:cxn modelId="{158CCB28-CDB7-4C16-AC2A-EAE2B45DE5B1}" type="presParOf" srcId="{0CD12E48-7579-41C5-8161-40B377EF70E7}" destId="{3FDECB3F-402D-4C9F-B974-38B29E247BB2}" srcOrd="14" destOrd="0" presId="urn:microsoft.com/office/officeart/2018/2/layout/IconVerticalSolidList"/>
    <dgm:cxn modelId="{B9C03E72-1960-4B8D-B84D-4D01FA4141F6}" type="presParOf" srcId="{3FDECB3F-402D-4C9F-B974-38B29E247BB2}" destId="{B5469D0D-570B-4246-A8DE-2B0F1C00854E}" srcOrd="0" destOrd="0" presId="urn:microsoft.com/office/officeart/2018/2/layout/IconVerticalSolidList"/>
    <dgm:cxn modelId="{2A23E167-E272-4EBB-947D-E889BF7A1B21}" type="presParOf" srcId="{3FDECB3F-402D-4C9F-B974-38B29E247BB2}" destId="{0861F86F-A03E-4C49-96F3-C09D6E743D38}" srcOrd="1" destOrd="0" presId="urn:microsoft.com/office/officeart/2018/2/layout/IconVerticalSolidList"/>
    <dgm:cxn modelId="{9E788703-949F-465F-88C9-755A94031D97}" type="presParOf" srcId="{3FDECB3F-402D-4C9F-B974-38B29E247BB2}" destId="{09E18E65-84DE-465F-9479-7785238C2E8D}" srcOrd="2" destOrd="0" presId="urn:microsoft.com/office/officeart/2018/2/layout/IconVerticalSolidList"/>
    <dgm:cxn modelId="{0CDF49E9-9639-4160-9CD6-5CD10AD66836}" type="presParOf" srcId="{3FDECB3F-402D-4C9F-B974-38B29E247BB2}" destId="{9682FC05-16EE-4FAA-9E6A-B1BF16C777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5CF83-ADEA-4253-9323-7D9A6C712349}">
      <dsp:nvSpPr>
        <dsp:cNvPr id="0" name=""/>
        <dsp:cNvSpPr/>
      </dsp:nvSpPr>
      <dsp:spPr>
        <a:xfrm>
          <a:off x="0" y="596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0F9C9-6EA2-4554-A531-B828BA369E53}">
      <dsp:nvSpPr>
        <dsp:cNvPr id="0" name=""/>
        <dsp:cNvSpPr/>
      </dsp:nvSpPr>
      <dsp:spPr>
        <a:xfrm>
          <a:off x="151658" y="113400"/>
          <a:ext cx="275742" cy="275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63B96-2D84-456C-B5D3-BE3B616783DE}">
      <dsp:nvSpPr>
        <dsp:cNvPr id="0" name=""/>
        <dsp:cNvSpPr/>
      </dsp:nvSpPr>
      <dsp:spPr>
        <a:xfrm>
          <a:off x="579058" y="596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 err="1"/>
            <a:t>Giriş</a:t>
          </a:r>
          <a:r>
            <a:rPr lang="en-US" sz="1600" b="1" i="0" kern="1200" baseline="0" dirty="0"/>
            <a:t>: </a:t>
          </a:r>
          <a:r>
            <a:rPr lang="tr-TR" sz="1600" b="1" i="0" kern="1200" baseline="0" dirty="0"/>
            <a:t>Projenin Amacı ve Önemi </a:t>
          </a:r>
          <a:r>
            <a:rPr lang="en-US" sz="1600" b="1" i="0" kern="1200" baseline="0" dirty="0"/>
            <a:t> </a:t>
          </a:r>
          <a:endParaRPr lang="en-US" sz="1600" kern="1200" dirty="0"/>
        </a:p>
      </dsp:txBody>
      <dsp:txXfrm>
        <a:off x="579058" y="596"/>
        <a:ext cx="4678740" cy="501349"/>
      </dsp:txXfrm>
    </dsp:sp>
    <dsp:sp modelId="{04A7ED60-70F7-43E2-BAD1-26A4C3CE3267}">
      <dsp:nvSpPr>
        <dsp:cNvPr id="0" name=""/>
        <dsp:cNvSpPr/>
      </dsp:nvSpPr>
      <dsp:spPr>
        <a:xfrm>
          <a:off x="0" y="627283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8BD1-F58A-4757-A7BD-DCA8DC4F7FC0}">
      <dsp:nvSpPr>
        <dsp:cNvPr id="0" name=""/>
        <dsp:cNvSpPr/>
      </dsp:nvSpPr>
      <dsp:spPr>
        <a:xfrm>
          <a:off x="151658" y="740087"/>
          <a:ext cx="275742" cy="275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1A65-40F7-4101-BA60-6D7816489785}">
      <dsp:nvSpPr>
        <dsp:cNvPr id="0" name=""/>
        <dsp:cNvSpPr/>
      </dsp:nvSpPr>
      <dsp:spPr>
        <a:xfrm>
          <a:off x="579058" y="627283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 err="1"/>
            <a:t>Literatür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Taraması</a:t>
          </a:r>
          <a:endParaRPr lang="en-US" sz="1600" kern="1200" dirty="0"/>
        </a:p>
      </dsp:txBody>
      <dsp:txXfrm>
        <a:off x="579058" y="627283"/>
        <a:ext cx="4678740" cy="501349"/>
      </dsp:txXfrm>
    </dsp:sp>
    <dsp:sp modelId="{D90D78A3-1CF8-4CF0-A324-2D567E1995AB}">
      <dsp:nvSpPr>
        <dsp:cNvPr id="0" name=""/>
        <dsp:cNvSpPr/>
      </dsp:nvSpPr>
      <dsp:spPr>
        <a:xfrm>
          <a:off x="0" y="1253970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D8352-3C25-4905-A2CE-B46249B5FF84}">
      <dsp:nvSpPr>
        <dsp:cNvPr id="0" name=""/>
        <dsp:cNvSpPr/>
      </dsp:nvSpPr>
      <dsp:spPr>
        <a:xfrm>
          <a:off x="151658" y="1366773"/>
          <a:ext cx="275742" cy="275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69A94-6077-4400-BD8B-514BCD1C0496}">
      <dsp:nvSpPr>
        <dsp:cNvPr id="0" name=""/>
        <dsp:cNvSpPr/>
      </dsp:nvSpPr>
      <dsp:spPr>
        <a:xfrm>
          <a:off x="579058" y="1253970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Proje Mimarisi ve Kullanılan Teknolojiler </a:t>
          </a:r>
          <a:endParaRPr lang="en-US" sz="1600" kern="1200"/>
        </a:p>
      </dsp:txBody>
      <dsp:txXfrm>
        <a:off x="579058" y="1253970"/>
        <a:ext cx="4678740" cy="501349"/>
      </dsp:txXfrm>
    </dsp:sp>
    <dsp:sp modelId="{B5CE71AB-EE05-4472-A3ED-04072F2C4636}">
      <dsp:nvSpPr>
        <dsp:cNvPr id="0" name=""/>
        <dsp:cNvSpPr/>
      </dsp:nvSpPr>
      <dsp:spPr>
        <a:xfrm>
          <a:off x="0" y="1880656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33C8A-767E-4C2C-A327-05F68310079E}">
      <dsp:nvSpPr>
        <dsp:cNvPr id="0" name=""/>
        <dsp:cNvSpPr/>
      </dsp:nvSpPr>
      <dsp:spPr>
        <a:xfrm>
          <a:off x="151658" y="1993460"/>
          <a:ext cx="275742" cy="275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F5331-4E69-4850-8321-FFDDE61C12D5}">
      <dsp:nvSpPr>
        <dsp:cNvPr id="0" name=""/>
        <dsp:cNvSpPr/>
      </dsp:nvSpPr>
      <dsp:spPr>
        <a:xfrm>
          <a:off x="579058" y="1880656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Veri </a:t>
          </a:r>
          <a:r>
            <a:rPr lang="en-US" sz="1600" b="1" i="0" kern="1200" baseline="0" dirty="0" err="1"/>
            <a:t>Toplama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ve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Hazırlama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Süreci</a:t>
          </a:r>
          <a:r>
            <a:rPr lang="en-US" sz="1600" b="1" i="0" kern="1200" baseline="0" dirty="0"/>
            <a:t> </a:t>
          </a:r>
          <a:endParaRPr lang="en-US" sz="1600" kern="1200" dirty="0"/>
        </a:p>
      </dsp:txBody>
      <dsp:txXfrm>
        <a:off x="579058" y="1880656"/>
        <a:ext cx="4678740" cy="501349"/>
      </dsp:txXfrm>
    </dsp:sp>
    <dsp:sp modelId="{8E02F307-ACC5-4AE3-A91C-9C985CD09A65}">
      <dsp:nvSpPr>
        <dsp:cNvPr id="0" name=""/>
        <dsp:cNvSpPr/>
      </dsp:nvSpPr>
      <dsp:spPr>
        <a:xfrm>
          <a:off x="0" y="2507343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3F53D-0309-4BDF-A214-A7AF6684D1BF}">
      <dsp:nvSpPr>
        <dsp:cNvPr id="0" name=""/>
        <dsp:cNvSpPr/>
      </dsp:nvSpPr>
      <dsp:spPr>
        <a:xfrm>
          <a:off x="151658" y="2620147"/>
          <a:ext cx="275742" cy="275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487E9-9CFF-492B-AA1B-E390F93B60D1}">
      <dsp:nvSpPr>
        <dsp:cNvPr id="0" name=""/>
        <dsp:cNvSpPr/>
      </dsp:nvSpPr>
      <dsp:spPr>
        <a:xfrm>
          <a:off x="579058" y="2507343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Model Geliştirme Adımları</a:t>
          </a:r>
          <a:endParaRPr lang="en-US" sz="1600" kern="1200"/>
        </a:p>
      </dsp:txBody>
      <dsp:txXfrm>
        <a:off x="579058" y="2507343"/>
        <a:ext cx="4678740" cy="501349"/>
      </dsp:txXfrm>
    </dsp:sp>
    <dsp:sp modelId="{FA37582E-5FB8-402C-89CF-F7D1FAC9FD61}">
      <dsp:nvSpPr>
        <dsp:cNvPr id="0" name=""/>
        <dsp:cNvSpPr/>
      </dsp:nvSpPr>
      <dsp:spPr>
        <a:xfrm>
          <a:off x="0" y="3134030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75F07-2A94-4224-A812-04C3E8C15307}">
      <dsp:nvSpPr>
        <dsp:cNvPr id="0" name=""/>
        <dsp:cNvSpPr/>
      </dsp:nvSpPr>
      <dsp:spPr>
        <a:xfrm>
          <a:off x="151658" y="3246833"/>
          <a:ext cx="275742" cy="275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A4484-CCDD-4DC7-8E47-67F54694610D}">
      <dsp:nvSpPr>
        <dsp:cNvPr id="0" name=""/>
        <dsp:cNvSpPr/>
      </dsp:nvSpPr>
      <dsp:spPr>
        <a:xfrm>
          <a:off x="579058" y="3134030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Modelin Başarımı ve Sonuçlar </a:t>
          </a:r>
          <a:endParaRPr lang="en-US" sz="1600" kern="1200"/>
        </a:p>
      </dsp:txBody>
      <dsp:txXfrm>
        <a:off x="579058" y="3134030"/>
        <a:ext cx="4678740" cy="501349"/>
      </dsp:txXfrm>
    </dsp:sp>
    <dsp:sp modelId="{11285618-5A42-4DDE-951F-AC4E3BC96BA1}">
      <dsp:nvSpPr>
        <dsp:cNvPr id="0" name=""/>
        <dsp:cNvSpPr/>
      </dsp:nvSpPr>
      <dsp:spPr>
        <a:xfrm>
          <a:off x="0" y="3760717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87694-8A4B-432E-B0B6-EF4F2B34F7EE}">
      <dsp:nvSpPr>
        <dsp:cNvPr id="0" name=""/>
        <dsp:cNvSpPr/>
      </dsp:nvSpPr>
      <dsp:spPr>
        <a:xfrm>
          <a:off x="151658" y="3873520"/>
          <a:ext cx="275742" cy="27574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F970-8359-45B0-8BAF-D929701F3B46}">
      <dsp:nvSpPr>
        <dsp:cNvPr id="0" name=""/>
        <dsp:cNvSpPr/>
      </dsp:nvSpPr>
      <dsp:spPr>
        <a:xfrm>
          <a:off x="579058" y="3760717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Arayüz Tasarımı ve Kullanıcı Deneyimi </a:t>
          </a:r>
          <a:endParaRPr lang="en-US" sz="1600" kern="1200"/>
        </a:p>
      </dsp:txBody>
      <dsp:txXfrm>
        <a:off x="579058" y="3760717"/>
        <a:ext cx="4678740" cy="501349"/>
      </dsp:txXfrm>
    </dsp:sp>
    <dsp:sp modelId="{B5469D0D-570B-4246-A8DE-2B0F1C00854E}">
      <dsp:nvSpPr>
        <dsp:cNvPr id="0" name=""/>
        <dsp:cNvSpPr/>
      </dsp:nvSpPr>
      <dsp:spPr>
        <a:xfrm>
          <a:off x="0" y="4387403"/>
          <a:ext cx="5257798" cy="50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1F86F-A03E-4C49-96F3-C09D6E743D38}">
      <dsp:nvSpPr>
        <dsp:cNvPr id="0" name=""/>
        <dsp:cNvSpPr/>
      </dsp:nvSpPr>
      <dsp:spPr>
        <a:xfrm>
          <a:off x="151658" y="4500207"/>
          <a:ext cx="275742" cy="27574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FC05-16EE-4FAA-9E6A-B1BF16C777E7}">
      <dsp:nvSpPr>
        <dsp:cNvPr id="0" name=""/>
        <dsp:cNvSpPr/>
      </dsp:nvSpPr>
      <dsp:spPr>
        <a:xfrm>
          <a:off x="579058" y="4387403"/>
          <a:ext cx="4678740" cy="5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59" tIns="53059" rIns="53059" bIns="530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 err="1"/>
            <a:t>Sonuç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ve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Gelecek</a:t>
          </a:r>
          <a:r>
            <a:rPr lang="en-US" sz="1600" b="1" i="0" kern="1200" baseline="0" dirty="0"/>
            <a:t> </a:t>
          </a:r>
          <a:r>
            <a:rPr lang="en-US" sz="1600" b="1" i="0" kern="1200" baseline="0" dirty="0" err="1"/>
            <a:t>Çalışmalar</a:t>
          </a:r>
          <a:r>
            <a:rPr lang="en-US" sz="1600" b="1" i="0" kern="1200" baseline="0" dirty="0"/>
            <a:t> </a:t>
          </a:r>
          <a:endParaRPr lang="en-US" sz="1600" kern="1200" dirty="0"/>
        </a:p>
      </dsp:txBody>
      <dsp:txXfrm>
        <a:off x="579058" y="4387403"/>
        <a:ext cx="4678740" cy="501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0A472F-9C92-91D1-F49F-E1CCCCAA7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B835D7-486A-CFCE-24B8-484DFB47B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784431-9C84-E58E-BB7B-E6ABFE2C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D16C69-94A3-7175-F8C4-FC0B25AE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009B55-E089-0446-7EA5-A39B4AF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9CE58-F89E-2F2A-A4E4-2A17F20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A3FE7C-B2DD-F1CA-22E3-94AC5A32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55232-922E-D941-C204-D7F1A8D4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6516D5-B0FC-023F-A41E-BF80CEE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8DA6C6-1374-5E8A-ED80-5BCAB2E5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2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6864798-D649-3FC4-45DA-EF50BEEB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F3FB51-30F9-AF9A-4A56-C9771DF92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5E344D-D009-2460-67DE-068C3947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E16FD9-C0F1-EFD0-61A1-4F76F2A5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451813-C7F6-34E9-2EFC-E190D49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7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FB4D2-78E7-17B3-BF37-67A371B1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80A90-796C-45E5-EAB1-4CDD1ABE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7C0A5-7601-6C3C-DB23-A7DE349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53D3D2-24B9-E038-4B35-EB385965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7CA618-BE99-A755-C218-4A60D3EB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87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D452D-A851-AC3F-BC7C-8271E2D4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836E39-2373-34BF-E4CA-E3E0BB58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283B0-48D9-478C-6E2B-EB407FEC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E4D412-7522-7E45-CAF0-B619FDB5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8ABBC4-4827-3A3D-966A-938BFC61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8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F8E79-9AFC-826A-CABF-094863F2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CAE9D-9079-97E2-9BB1-B6B22699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169599-14FE-A682-E5AF-0E82F3622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7EDE06-0A2B-7704-C6F6-88D0F149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1FF81E-4BB4-ECFB-9CE3-1A3BDC05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6F66BF-F832-DFF0-7529-080DF569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6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2438C-0B49-5FF9-21B0-04A18FDF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597348-D55C-8508-28B3-352A24BB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DD82E08-7755-E191-B7B7-F0BFC05E8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39F64D-653F-E1F8-CEF7-99D97B18F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4F264B9-951A-06C8-D724-3AA2E95D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52B956-9D7C-66E3-C0AF-3338D41D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F47FC9A-F3EB-11DA-F45B-6A779531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9BAA8B6-3351-A4F3-A553-842601B2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3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05D0B-4EAD-5D16-9B16-6618F07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245DF8B-1E27-A1AA-EED6-8780208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8773A19-3D3F-798A-8A5D-668190C7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179629A-A764-8B15-6035-0AE0F5AB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63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67EFC6D-7BA5-9D73-B3C6-7562CFAB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F642A9F-CB6B-E138-3697-8A35BDF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CC8DC4E-E9E8-9E47-6011-87A8BD4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14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6A824-2391-C718-5123-B683F53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FF04EF-B654-89AF-9FBD-1E1B9D00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2AD006-4EA9-A201-DBC8-3E44F37A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4924F-76B3-9B2F-B875-8C338B38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1F8E26-4BFC-90FD-3388-79A89C17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29A931-2160-CDF5-4471-4835EFE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73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2633B-F044-C315-0A45-FBF5BB0E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F0A54D2-CDB1-A709-0524-140E2DC8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1C8B9D-A5A8-3834-E438-063444E8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3B2B3D-5F36-B0C3-98FC-5FB1C9B7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F0A115-14DA-A02B-31E3-E77B38B6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744C8C-A9C0-3B2C-F42E-D45E27F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8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2D61B3F-348E-BC61-3675-0DCB5A56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640C8A-3917-3616-A6B8-797C7112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9D9D2B-0EBD-B73C-EC7D-5F8EA57B0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9B38B-55CA-4AF0-8960-330C468F199A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6AD9A1-0F74-BC4C-E2AC-844BE190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BAD63A-E766-6C88-D335-FEE876C1C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BD5A-2A0F-407F-95B2-837C4C8125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0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bb.gov.tr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5239C9-782D-E000-1B43-00CCD2988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Yapay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Zekâ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Destekli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Trafik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Yoğunluğu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Tahmin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CrowdPredictor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.png" descr="metin, yazı tipi, logo, simge, sembol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4D8FE1A-D394-31E5-5BA6-1D1F02260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6" y="1501856"/>
            <a:ext cx="6894576" cy="2171792"/>
          </a:xfrm>
          <a:prstGeom prst="rect">
            <a:avLst/>
          </a:prstGeom>
          <a:noFill/>
        </p:spPr>
      </p:pic>
      <p:sp>
        <p:nvSpPr>
          <p:cNvPr id="6" name="Metin kutusu 6">
            <a:extLst>
              <a:ext uri="{FF2B5EF4-FFF2-40B4-BE49-F238E27FC236}">
                <a16:creationId xmlns:a16="http://schemas.microsoft.com/office/drawing/2014/main" id="{E611DDE4-5DAF-8398-1C5C-3EABC3465833}"/>
              </a:ext>
            </a:extLst>
          </p:cNvPr>
          <p:cNvSpPr txBox="1"/>
          <p:nvPr/>
        </p:nvSpPr>
        <p:spPr>
          <a:xfrm>
            <a:off x="4654296" y="4124960"/>
            <a:ext cx="6894576" cy="1855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BİTİRME PROJESİ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Bölümü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DANIŞMAN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Dr. Buket DOĞAN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86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0F548-B0E5-89EA-2B8A-49B190B41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DA1EF2F-F81C-FDAA-9736-79CE3E3CAD20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KULLANILAN TEKNOLOJİLER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785E24-F51C-228B-37CD-899E3EC8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BACKEND</a:t>
            </a:r>
            <a:endParaRPr lang="tr-TR" sz="2200" b="1" dirty="0"/>
          </a:p>
          <a:p>
            <a:r>
              <a:rPr lang="en-US" sz="2200" b="1" dirty="0"/>
              <a:t>Flask (Python API).</a:t>
            </a:r>
          </a:p>
          <a:p>
            <a:r>
              <a:rPr lang="en-US" sz="2200" b="1" dirty="0"/>
              <a:t>JWT (JSON Web Token)</a:t>
            </a:r>
            <a:r>
              <a:rPr lang="en-US" sz="2200" dirty="0"/>
              <a:t> — </a:t>
            </a:r>
            <a:r>
              <a:rPr lang="en-US" sz="2200" dirty="0" err="1"/>
              <a:t>Kullanıcı</a:t>
            </a:r>
            <a:r>
              <a:rPr lang="en-US" sz="2200" dirty="0"/>
              <a:t> </a:t>
            </a:r>
            <a:r>
              <a:rPr lang="en-US" sz="2200" dirty="0" err="1"/>
              <a:t>girişi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oturum</a:t>
            </a:r>
            <a:r>
              <a:rPr lang="en-US" sz="2200" dirty="0"/>
              <a:t> </a:t>
            </a:r>
            <a:r>
              <a:rPr lang="en-US" sz="2200" dirty="0" err="1"/>
              <a:t>yönetimi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A8D81B5-1677-3321-4E7B-220D6238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92" y="979554"/>
            <a:ext cx="2603605" cy="192845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A7D4664-F899-C0AB-A8B8-376D1518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92" y="3339227"/>
            <a:ext cx="2490010" cy="24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641171-7796-37CF-4136-B9A98DF7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A54B03-05F6-1D3B-7DB6-F3BB1BB55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05E3EC2-2F1D-993D-B035-ADD794A182CE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KULLANILAN TEKNOLOJİLER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B53F4AF-931B-87FE-C5CE-32CA18AA0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D37C6A-39EE-7697-CCD1-77C1E96F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2200" b="1" dirty="0"/>
              <a:t>VERİ TABANI</a:t>
            </a:r>
          </a:p>
          <a:p>
            <a:r>
              <a:rPr lang="tr-TR" sz="2400" dirty="0"/>
              <a:t>MySQL-Kullanıcı bilgileri ve sorgu geçmişi saklama</a:t>
            </a:r>
          </a:p>
          <a:p>
            <a:endParaRPr lang="tr-TR" sz="24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Resim 3" descr="grafik, balık, tasarım, çizi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E25AB91-5058-67FC-8555-B048A117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11" y="1948872"/>
            <a:ext cx="4161500" cy="25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393865-146E-C89A-EC7D-B3DAB4F8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 b="1" i="0" baseline="0" dirty="0"/>
              <a:t>Veri </a:t>
            </a:r>
            <a:r>
              <a:rPr lang="en-US" b="1" i="0" baseline="0" dirty="0" err="1"/>
              <a:t>Toplama</a:t>
            </a:r>
            <a:r>
              <a:rPr lang="en-US" b="1" i="0" baseline="0" dirty="0"/>
              <a:t> </a:t>
            </a:r>
            <a:r>
              <a:rPr lang="en-US" b="1" i="0" baseline="0" dirty="0" err="1"/>
              <a:t>ve</a:t>
            </a:r>
            <a:r>
              <a:rPr lang="en-US" b="1" i="0" baseline="0" dirty="0"/>
              <a:t> </a:t>
            </a:r>
            <a:r>
              <a:rPr lang="en-US" b="1" i="0" baseline="0" dirty="0" err="1"/>
              <a:t>Hazırlama</a:t>
            </a:r>
            <a:r>
              <a:rPr lang="en-US" b="1" i="0" baseline="0" dirty="0"/>
              <a:t> </a:t>
            </a:r>
            <a:r>
              <a:rPr lang="en-US" b="1" i="0" baseline="0" dirty="0" err="1"/>
              <a:t>Süreci</a:t>
            </a:r>
            <a:r>
              <a:rPr lang="en-US" b="1" i="0" baseline="0" dirty="0"/>
              <a:t> </a:t>
            </a:r>
            <a:br>
              <a:rPr lang="en-US" dirty="0"/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0286F9-20AE-ACA1-A62A-1375A355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428173"/>
            <a:ext cx="4673754" cy="188118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A6547D-5B84-A873-518D-E186A7D4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400" b="1" dirty="0"/>
              <a:t>VERİ TOPLAMA</a:t>
            </a:r>
          </a:p>
          <a:p>
            <a:r>
              <a:rPr lang="tr-TR" sz="2000" dirty="0"/>
              <a:t>Veri kaynağı olarak </a:t>
            </a:r>
            <a:r>
              <a:rPr lang="tr-TR" sz="2000" b="1" dirty="0"/>
              <a:t>İstanbul Büyükşehir Belediyesi (İBB) Açık Veri Portalı</a:t>
            </a:r>
            <a:r>
              <a:rPr lang="tr-TR" sz="2000" dirty="0"/>
              <a:t> (</a:t>
            </a:r>
            <a:r>
              <a:rPr lang="tr-TR" sz="2000" dirty="0">
                <a:hlinkClick r:id="rId3"/>
              </a:rPr>
              <a:t>https://data.ibb.gov.tr</a:t>
            </a:r>
            <a:r>
              <a:rPr lang="tr-TR" sz="2000" dirty="0"/>
              <a:t>) tercih edilmiştir. Bu platform, İstanbul geneline yayılmış trafik sensörlerinden </a:t>
            </a:r>
            <a:r>
              <a:rPr lang="tr-TR" sz="2000" b="1" dirty="0"/>
              <a:t>saatlik çözünürlükte veri</a:t>
            </a:r>
            <a:r>
              <a:rPr lang="tr-TR" sz="2000" dirty="0"/>
              <a:t> sunmakta ve projeye zaman açısından zengin bir içerik kazandırmaktadır.</a:t>
            </a:r>
          </a:p>
          <a:p>
            <a:r>
              <a:rPr lang="tr-TR" sz="2000" dirty="0"/>
              <a:t>Veri seti olarak:</a:t>
            </a:r>
          </a:p>
          <a:p>
            <a:r>
              <a:rPr lang="tr-TR" sz="2000" b="1" dirty="0"/>
              <a:t>Ocak 2025, Aralık 2024</a:t>
            </a:r>
            <a:r>
              <a:rPr lang="tr-TR" sz="2000" dirty="0"/>
              <a:t> ve </a:t>
            </a:r>
            <a:r>
              <a:rPr lang="tr-TR" sz="2000" b="1" dirty="0"/>
              <a:t>Kasım 2024</a:t>
            </a:r>
            <a:r>
              <a:rPr lang="tr-TR" sz="2000" dirty="0"/>
              <a:t> </a:t>
            </a:r>
            <a:br>
              <a:rPr lang="tr-TR" sz="2000" dirty="0"/>
            </a:br>
            <a:r>
              <a:rPr lang="tr-TR" sz="2000" dirty="0"/>
              <a:t>aylarına ait yayınlanan en güncel veri setleri kullanılmıştır.</a:t>
            </a:r>
          </a:p>
          <a:p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80298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C3429-0A3D-C107-22E5-DF3EB853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C47B-A136-606F-FD8C-50ABB0B29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AA14B1-7C21-AA51-0E21-2A87164AF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60728F-12F4-674B-99FC-3A62DA21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r>
              <a:rPr lang="tr-TR" sz="2000" dirty="0"/>
              <a:t>Üç farklı CSV dosyası </a:t>
            </a:r>
          </a:p>
          <a:p>
            <a:pPr marL="0" indent="0">
              <a:buNone/>
            </a:pPr>
            <a:r>
              <a:rPr lang="tr-TR" sz="2000" dirty="0"/>
              <a:t>(ibb_traffic_2024_11.csv, ibb_traffic_2024_12.csv, ibb_traffic_2025_01.csv) Python’un </a:t>
            </a:r>
            <a:r>
              <a:rPr lang="tr-TR" sz="2000" dirty="0" err="1"/>
              <a:t>pandas</a:t>
            </a:r>
            <a:r>
              <a:rPr lang="tr-TR" sz="2000" dirty="0"/>
              <a:t> kütüphanesi ile okunarak tek bir veri kümesinde birleştirilmiştir.</a:t>
            </a:r>
          </a:p>
          <a:p>
            <a:r>
              <a:rPr lang="tr-TR" sz="2000" dirty="0"/>
              <a:t>Ortalama hız (AVERAGE_SPEED) değerine göre trafik yoğunluğu 3 sınıfa ayrılmıştır:</a:t>
            </a:r>
          </a:p>
          <a:p>
            <a:pPr marL="0" indent="0">
              <a:buNone/>
            </a:pPr>
            <a:r>
              <a:rPr lang="tr-TR" sz="2000" dirty="0"/>
              <a:t>	0: Az Yoğun (&gt; 40 km/s)</a:t>
            </a:r>
          </a:p>
          <a:p>
            <a:pPr marL="0" indent="0">
              <a:buNone/>
            </a:pPr>
            <a:r>
              <a:rPr lang="tr-TR" sz="2000" dirty="0"/>
              <a:t>	1: Orta Yoğun (21–40 km/s)</a:t>
            </a:r>
          </a:p>
          <a:p>
            <a:pPr marL="0" indent="0">
              <a:buNone/>
            </a:pPr>
            <a:r>
              <a:rPr lang="tr-TR" sz="2000" dirty="0"/>
              <a:t>	2: Yoğun (≤ 20 km/s)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ED168-B772-B55F-4DDC-4BF9D16D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3F310C83-0B30-B247-071C-A6DEE71B2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1C74AF-CB3D-0B4F-59EE-513729B02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675B0-059F-B7C0-CBF6-060F93331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CACEB3-F93B-CF13-7688-F1F16BF94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89A689A-7011-EBE0-6B2D-A14F67A34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D20D50-C231-897D-C496-7EFEC9D7F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BD1A19D-6910-7F0C-B5BE-231B8EAF94C1}"/>
              </a:ext>
            </a:extLst>
          </p:cNvPr>
          <p:cNvSpPr txBox="1"/>
          <p:nvPr/>
        </p:nvSpPr>
        <p:spPr>
          <a:xfrm>
            <a:off x="673466" y="479867"/>
            <a:ext cx="58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VERİ HAZIRLAMA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2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5D903-1E7B-E1FD-840C-146217DF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948E7E-6DFB-D8D1-10F8-E5E36EFFE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0236F1-CA13-C707-661A-7F1954443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207CC4-19A2-94D4-21FA-4A158F22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r>
              <a:rPr lang="tr-TR" sz="2000" dirty="0"/>
              <a:t>Proje kapsamında geliştirilen trafik tahmin modelinin başarımı, çeşitli metrikler üzerinden değerlendirilmiştir. </a:t>
            </a:r>
          </a:p>
          <a:p>
            <a:r>
              <a:rPr lang="tr-TR" sz="2000" dirty="0"/>
              <a:t>“Az Yoğun” trafik sınıfı, veri setinde baskın olduğundan dolayı model, diğer sınıfları öğrenmekte zorlanmış ve bu durum doğrudan </a:t>
            </a:r>
            <a:r>
              <a:rPr lang="tr-TR" sz="2000" b="1" dirty="0" err="1"/>
              <a:t>precision</a:t>
            </a:r>
            <a:r>
              <a:rPr lang="tr-TR" sz="2000" dirty="0"/>
              <a:t>, </a:t>
            </a:r>
            <a:r>
              <a:rPr lang="tr-TR" sz="2000" b="1" dirty="0" err="1"/>
              <a:t>recall</a:t>
            </a:r>
            <a:r>
              <a:rPr lang="tr-TR" sz="2000" dirty="0"/>
              <a:t> ve </a:t>
            </a:r>
            <a:r>
              <a:rPr lang="tr-TR" sz="2000" b="1" dirty="0"/>
              <a:t>f1-score</a:t>
            </a:r>
            <a:r>
              <a:rPr lang="tr-TR" sz="2000" dirty="0"/>
              <a:t> gibi performans ölçütlerine yansımıştır.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/>
              <a:t>Bu sorunun önüne geçmek amacıyla, veri setine </a:t>
            </a:r>
            <a:r>
              <a:rPr lang="tr-TR" sz="2000" b="1" dirty="0"/>
              <a:t>SMOTE (</a:t>
            </a:r>
            <a:r>
              <a:rPr lang="tr-TR" sz="2000" b="1" dirty="0" err="1"/>
              <a:t>Synthetic</a:t>
            </a:r>
            <a:r>
              <a:rPr lang="tr-TR" sz="2000" b="1" dirty="0"/>
              <a:t> </a:t>
            </a:r>
            <a:r>
              <a:rPr lang="tr-TR" sz="2000" b="1" dirty="0" err="1"/>
              <a:t>Minority</a:t>
            </a:r>
            <a:r>
              <a:rPr lang="tr-TR" sz="2000" b="1" dirty="0"/>
              <a:t> </a:t>
            </a:r>
            <a:r>
              <a:rPr lang="tr-TR" sz="2000" b="1" dirty="0" err="1"/>
              <a:t>Over-sampling</a:t>
            </a:r>
            <a:r>
              <a:rPr lang="tr-TR" sz="2000" b="1" dirty="0"/>
              <a:t> </a:t>
            </a:r>
            <a:r>
              <a:rPr lang="tr-TR" sz="2000" b="1" dirty="0" err="1"/>
              <a:t>Technique</a:t>
            </a:r>
            <a:r>
              <a:rPr lang="tr-TR" sz="2000" b="1" dirty="0"/>
              <a:t>)</a:t>
            </a:r>
            <a:r>
              <a:rPr lang="tr-TR" sz="2000" dirty="0"/>
              <a:t> yöntemi uygulanmıştır. Bu teknik sayesinde:</a:t>
            </a:r>
          </a:p>
          <a:p>
            <a:r>
              <a:rPr lang="tr-TR" sz="2000" dirty="0"/>
              <a:t>Azınlık sınıflar (1: Orta Yoğun, 2: Yoğun) için sentetik örnekler üretilmiştir.</a:t>
            </a:r>
          </a:p>
          <a:p>
            <a:r>
              <a:rPr lang="tr-TR" sz="2000" dirty="0"/>
              <a:t>Eğitim kümesi dengelenmiş, her sınıf için benzer miktarda örnek sağlanmıştır.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2179E8-1BAA-5CB7-81DF-D63657088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F6517112-9B52-2BE6-2D9F-5C096317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98D534-2ACC-8E9B-96FA-62274B4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7BBB03-AA61-B690-968A-30181F11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F79238-47EA-DB8E-2A30-07EE45C33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2E5DB85-FF6D-8653-3003-9822A64BC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75E33B-6504-FC93-3BD9-DC58ACA6D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70A4E58-853B-2D4A-A420-3F16AE1C8E07}"/>
              </a:ext>
            </a:extLst>
          </p:cNvPr>
          <p:cNvSpPr txBox="1"/>
          <p:nvPr/>
        </p:nvSpPr>
        <p:spPr>
          <a:xfrm>
            <a:off x="673466" y="479867"/>
            <a:ext cx="58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VERİ TEMİZLEME VE DENGELEME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2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54511-2BB8-8957-137D-43F797E18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E84092-6883-C63D-B95B-F3493DB49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C2F567-1262-FECF-630D-8B8F5F4F8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2E731D-6043-AE15-E6F9-77A28A1F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Eğitimi algoritması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kullanılmıştır.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model,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 dengesizliğine karşı toleranslı olması ve aşırı öğrenmeye karşı dayanıklı olması nedeniyle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tercih edilmiştir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.Veri %80 eğitim, %20 test olarak ayrılmış ve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modellenmiştir.Model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joblib.dump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"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trafik_model.pkl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komutu ile .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formatında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kaydedilmiş,joblib.load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trafik_model.pkl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ile yeniden yüklenebilir duruma getirilmiştir.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 işlemleri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 fonksiyonu ile yapılmaktadır.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4BDED-40F4-EF11-F362-9CEB6B9C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72A97AA5-C9A9-E01D-52D3-BBC6F389F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E21514-333D-4ABC-9702-7862CF321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C75F57-F5CD-D324-2EDE-616FF21DF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5FB88B-7F28-6A60-F274-E84413077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D9AE21A-F338-F32B-6BFF-DC749C05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4630DF-F58B-492A-67B0-5BD4E6939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4ACD532-69DB-4524-0939-0092C2A14CBB}"/>
              </a:ext>
            </a:extLst>
          </p:cNvPr>
          <p:cNvSpPr txBox="1"/>
          <p:nvPr/>
        </p:nvSpPr>
        <p:spPr>
          <a:xfrm>
            <a:off x="673466" y="479867"/>
            <a:ext cx="58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MODEL EĞİTİMİ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4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88A96-D872-B19E-F5B0-422D3B6D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1260A7-75F0-048F-2945-F0D882EBE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F30C42-DFC6-E2BB-DF9F-1604D80C0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1E26A0-596C-4680-38FB-7EE970CD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/>
              <a:t>📈 Model Performans Sonuçları</a:t>
            </a:r>
          </a:p>
          <a:p>
            <a:r>
              <a:rPr lang="tr-TR" sz="2000" dirty="0"/>
              <a:t>SMOTE sonrasında model, tüm sınıflar için daha </a:t>
            </a:r>
            <a:r>
              <a:rPr lang="tr-TR" sz="2000" b="1" dirty="0"/>
              <a:t>genel geçer öğrenme</a:t>
            </a:r>
            <a:r>
              <a:rPr lang="tr-TR" sz="2000" dirty="0"/>
              <a:t> kabiliyeti kazanmış ve önemli ölçüde performans artışı göstermiştir.</a:t>
            </a:r>
          </a:p>
          <a:p>
            <a:r>
              <a:rPr lang="tr-TR" sz="2000" dirty="0"/>
              <a:t>Kullanılan algoritma: </a:t>
            </a:r>
            <a:r>
              <a:rPr lang="tr-TR" sz="2000" b="1" dirty="0" err="1"/>
              <a:t>Random</a:t>
            </a:r>
            <a:r>
              <a:rPr lang="tr-TR" sz="2000" b="1" dirty="0"/>
              <a:t> </a:t>
            </a:r>
            <a:r>
              <a:rPr lang="tr-TR" sz="2000" b="1" dirty="0" err="1"/>
              <a:t>Forest</a:t>
            </a:r>
            <a:r>
              <a:rPr lang="tr-TR" sz="2000" b="1" dirty="0"/>
              <a:t> </a:t>
            </a:r>
            <a:r>
              <a:rPr lang="tr-TR" sz="2000" b="1" dirty="0" err="1"/>
              <a:t>Classifier</a:t>
            </a:r>
            <a:r>
              <a:rPr lang="tr-TR" sz="2000" dirty="0"/>
              <a:t>.</a:t>
            </a:r>
          </a:p>
          <a:p>
            <a:r>
              <a:rPr lang="tr-TR" sz="2000" dirty="0"/>
              <a:t>Aşağıdaki performans metrikleri elde edilmiştir:</a:t>
            </a:r>
          </a:p>
          <a:p>
            <a:r>
              <a:rPr lang="tr-TR" sz="2000" b="1" dirty="0"/>
              <a:t>Doğruluk (</a:t>
            </a:r>
            <a:r>
              <a:rPr lang="tr-TR" sz="2000" b="1" dirty="0" err="1"/>
              <a:t>Accuracy</a:t>
            </a:r>
            <a:r>
              <a:rPr lang="tr-TR" sz="2000" b="1" dirty="0"/>
              <a:t>):</a:t>
            </a:r>
            <a:r>
              <a:rPr lang="tr-TR" sz="2000" dirty="0"/>
              <a:t> 0.89</a:t>
            </a:r>
          </a:p>
          <a:p>
            <a:r>
              <a:rPr lang="tr-TR" sz="2000" b="1" dirty="0"/>
              <a:t>Makro ortalama f1-score:</a:t>
            </a:r>
            <a:r>
              <a:rPr lang="tr-TR" sz="2000" dirty="0"/>
              <a:t> 0.89</a:t>
            </a:r>
          </a:p>
          <a:p>
            <a:r>
              <a:rPr lang="tr-TR" sz="2000" b="1" dirty="0"/>
              <a:t>Sınıf 2 (Yoğun trafik) için f1-score:</a:t>
            </a:r>
            <a:r>
              <a:rPr lang="tr-TR" sz="2000" dirty="0"/>
              <a:t> 0.90</a:t>
            </a:r>
          </a:p>
          <a:p>
            <a:pPr marL="0" indent="0">
              <a:buNone/>
            </a:pPr>
            <a:r>
              <a:rPr lang="tr-TR" sz="2000" dirty="0"/>
              <a:t>Bu sonuçlar, modelin her üç trafik yoğunluğu sınıfını da başarıyla ayırt edebildiğini ve dengesiz veri dağılımına rağmen dengeli bir sınıflandırma başarısı elde ettiğini göstermektedir.</a:t>
            </a:r>
            <a:endParaRPr lang="tr-TR" sz="2000" b="1" dirty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7D60DD-BD04-6D30-B703-AA4F51209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666C7645-5F8B-BAEC-396C-3287EAE61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27349E-5DE3-8AAC-C309-545B9EB3D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F3B9C-A9F1-569E-8B2E-8C73BB8A3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7DAF9E-93A7-7A0B-D3F2-D7E6C5B9B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FC14B92-2080-E826-F725-88A341DBD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6B6B16-EC4F-6DB6-CC37-D78DDC595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DF23629-B62D-B8EB-CD97-A9132571C098}"/>
              </a:ext>
            </a:extLst>
          </p:cNvPr>
          <p:cNvSpPr txBox="1"/>
          <p:nvPr/>
        </p:nvSpPr>
        <p:spPr>
          <a:xfrm>
            <a:off x="673466" y="479867"/>
            <a:ext cx="58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MODEL BAŞARIMI VE SONUÇLAR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6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4A4DE-9BAB-820A-159B-109CAF92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582D95D-36BE-0CC8-0499-25BE47C98A26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4D2D93-2CB3-E794-B140-2459536DD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🔑 </a:t>
            </a:r>
            <a:r>
              <a:rPr lang="en-US" sz="2200" b="1" dirty="0" err="1"/>
              <a:t>Kullanıcı</a:t>
            </a:r>
            <a:r>
              <a:rPr lang="en-US" sz="2200" b="1" dirty="0"/>
              <a:t> </a:t>
            </a:r>
            <a:r>
              <a:rPr lang="en-US" sz="2200" b="1" dirty="0" err="1"/>
              <a:t>Giriş</a:t>
            </a:r>
            <a:r>
              <a:rPr lang="en-US" sz="2200" b="1" dirty="0"/>
              <a:t> </a:t>
            </a:r>
            <a:r>
              <a:rPr lang="en-US" sz="2200" b="1" dirty="0" err="1"/>
              <a:t>ve</a:t>
            </a:r>
            <a:r>
              <a:rPr lang="en-US" sz="2200" b="1" dirty="0"/>
              <a:t> </a:t>
            </a:r>
            <a:r>
              <a:rPr lang="en-US" sz="2200" b="1" dirty="0" err="1"/>
              <a:t>Kayıt</a:t>
            </a:r>
            <a:r>
              <a:rPr lang="en-US" sz="2200" b="1" dirty="0"/>
              <a:t> </a:t>
            </a:r>
            <a:r>
              <a:rPr lang="en-US" sz="2200" b="1" dirty="0" err="1"/>
              <a:t>Arayüzü</a:t>
            </a:r>
            <a:endParaRPr lang="en-US" sz="2200" b="1" dirty="0"/>
          </a:p>
          <a:p>
            <a:pPr marL="0"/>
            <a:r>
              <a:rPr lang="en-US" sz="2200" dirty="0"/>
              <a:t>Crowd Predictor </a:t>
            </a:r>
            <a:r>
              <a:rPr lang="en-US" sz="2200" dirty="0" err="1"/>
              <a:t>projesinde</a:t>
            </a:r>
            <a:r>
              <a:rPr lang="en-US" sz="2200" dirty="0"/>
              <a:t>, </a:t>
            </a:r>
            <a:r>
              <a:rPr lang="en-US" sz="2200" dirty="0" err="1"/>
              <a:t>kullanıcıların</a:t>
            </a:r>
            <a:r>
              <a:rPr lang="en-US" sz="2200" dirty="0"/>
              <a:t> </a:t>
            </a:r>
            <a:r>
              <a:rPr lang="en-US" sz="2200" dirty="0" err="1"/>
              <a:t>sisteme</a:t>
            </a:r>
            <a:r>
              <a:rPr lang="en-US" sz="2200" dirty="0"/>
              <a:t> </a:t>
            </a:r>
            <a:r>
              <a:rPr lang="en-US" sz="2200" dirty="0" err="1"/>
              <a:t>erişimini</a:t>
            </a:r>
            <a:r>
              <a:rPr lang="en-US" sz="2200" dirty="0"/>
              <a:t> </a:t>
            </a:r>
            <a:r>
              <a:rPr lang="en-US" sz="2200" dirty="0" err="1"/>
              <a:t>sağlamak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trafik</a:t>
            </a:r>
            <a:r>
              <a:rPr lang="en-US" sz="2200" dirty="0"/>
              <a:t> </a:t>
            </a:r>
            <a:r>
              <a:rPr lang="en-US" sz="2200" dirty="0" err="1"/>
              <a:t>tahmin</a:t>
            </a:r>
            <a:r>
              <a:rPr lang="en-US" sz="2200" dirty="0"/>
              <a:t> </a:t>
            </a:r>
            <a:r>
              <a:rPr lang="en-US" sz="2200" dirty="0" err="1"/>
              <a:t>sistemine</a:t>
            </a:r>
            <a:r>
              <a:rPr lang="en-US" sz="2200" dirty="0"/>
              <a:t> </a:t>
            </a:r>
            <a:r>
              <a:rPr lang="en-US" sz="2200" dirty="0" err="1"/>
              <a:t>etkileşimli</a:t>
            </a:r>
            <a:r>
              <a:rPr lang="en-US" sz="2200" dirty="0"/>
              <a:t> </a:t>
            </a:r>
            <a:r>
              <a:rPr lang="en-US" sz="2200" dirty="0" err="1"/>
              <a:t>şekilde</a:t>
            </a:r>
            <a:r>
              <a:rPr lang="en-US" sz="2200" dirty="0"/>
              <a:t> </a:t>
            </a:r>
            <a:r>
              <a:rPr lang="en-US" sz="2200" dirty="0" err="1"/>
              <a:t>erişimlerini</a:t>
            </a:r>
            <a:r>
              <a:rPr lang="en-US" sz="2200" dirty="0"/>
              <a:t> </a:t>
            </a:r>
            <a:r>
              <a:rPr lang="en-US" sz="2200" dirty="0" err="1"/>
              <a:t>kolaylaştırmak</a:t>
            </a:r>
            <a:r>
              <a:rPr lang="en-US" sz="2200" dirty="0"/>
              <a:t> </a:t>
            </a:r>
            <a:r>
              <a:rPr lang="en-US" sz="2200" dirty="0" err="1"/>
              <a:t>amacıyla</a:t>
            </a:r>
            <a:r>
              <a:rPr lang="en-US" sz="2200" dirty="0"/>
              <a:t> React </a:t>
            </a:r>
            <a:r>
              <a:rPr lang="en-US" sz="2200" dirty="0" err="1"/>
              <a:t>tabanlı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web </a:t>
            </a:r>
            <a:r>
              <a:rPr lang="en-US" sz="2200" dirty="0" err="1"/>
              <a:t>uygulaması</a:t>
            </a:r>
            <a:r>
              <a:rPr lang="en-US" sz="2200" dirty="0"/>
              <a:t> </a:t>
            </a:r>
            <a:r>
              <a:rPr lang="en-US" sz="2200" dirty="0" err="1"/>
              <a:t>gelştirilmiştir</a:t>
            </a:r>
            <a:r>
              <a:rPr lang="en-US" sz="2200" dirty="0"/>
              <a:t>. </a:t>
            </a:r>
            <a:endParaRPr lang="tr-TR" sz="2200" dirty="0"/>
          </a:p>
          <a:p>
            <a:pPr marL="0"/>
            <a:r>
              <a:rPr lang="en-US" sz="2200" dirty="0" err="1"/>
              <a:t>Arayüz</a:t>
            </a:r>
            <a:r>
              <a:rPr lang="en-US" sz="2200" dirty="0"/>
              <a:t>, "</a:t>
            </a:r>
            <a:r>
              <a:rPr lang="en-US" sz="2200" dirty="0" err="1"/>
              <a:t>Sekmeli</a:t>
            </a:r>
            <a:r>
              <a:rPr lang="en-US" sz="2200" dirty="0"/>
              <a:t> </a:t>
            </a:r>
            <a:r>
              <a:rPr lang="en-US" sz="2200" dirty="0" err="1"/>
              <a:t>Giriş</a:t>
            </a:r>
            <a:r>
              <a:rPr lang="en-US" sz="2200" dirty="0"/>
              <a:t>/</a:t>
            </a:r>
            <a:r>
              <a:rPr lang="en-US" sz="2200" dirty="0" err="1"/>
              <a:t>Kayıt</a:t>
            </a:r>
            <a:r>
              <a:rPr lang="en-US" sz="2200" dirty="0"/>
              <a:t> (Tabbed UI)" </a:t>
            </a:r>
            <a:r>
              <a:rPr lang="en-US" sz="2200" dirty="0" err="1"/>
              <a:t>yapısında</a:t>
            </a:r>
            <a:r>
              <a:rPr lang="en-US" sz="2200" dirty="0"/>
              <a:t> </a:t>
            </a:r>
            <a:r>
              <a:rPr lang="en-US" sz="2200" dirty="0" err="1"/>
              <a:t>tasarlanmıştır</a:t>
            </a:r>
            <a:r>
              <a:rPr lang="en-US" sz="2200" dirty="0"/>
              <a:t>. Bu </a:t>
            </a:r>
            <a:r>
              <a:rPr lang="en-US" sz="2200" dirty="0" err="1"/>
              <a:t>sayede</a:t>
            </a:r>
            <a:r>
              <a:rPr lang="en-US" sz="2200" dirty="0"/>
              <a:t> </a:t>
            </a:r>
            <a:r>
              <a:rPr lang="en-US" sz="2200" dirty="0" err="1"/>
              <a:t>kullanıcılar</a:t>
            </a:r>
            <a:r>
              <a:rPr lang="en-US" sz="2200" dirty="0"/>
              <a:t>, </a:t>
            </a:r>
            <a:r>
              <a:rPr lang="en-US" sz="2200" dirty="0" err="1"/>
              <a:t>sayfa</a:t>
            </a:r>
            <a:r>
              <a:rPr lang="en-US" sz="2200" dirty="0"/>
              <a:t> </a:t>
            </a:r>
            <a:r>
              <a:rPr lang="en-US" sz="2200" dirty="0" err="1"/>
              <a:t>yenilemesi</a:t>
            </a:r>
            <a:r>
              <a:rPr lang="en-US" sz="2200" dirty="0"/>
              <a:t> </a:t>
            </a:r>
            <a:r>
              <a:rPr lang="en-US" sz="2200" dirty="0" err="1"/>
              <a:t>olmadan</a:t>
            </a:r>
            <a:r>
              <a:rPr lang="en-US" sz="2200" dirty="0"/>
              <a:t> </a:t>
            </a:r>
            <a:r>
              <a:rPr lang="en-US" sz="2200" dirty="0" err="1"/>
              <a:t>tek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ekranda</a:t>
            </a:r>
            <a:r>
              <a:rPr lang="en-US" sz="2200" dirty="0"/>
              <a:t> hem </a:t>
            </a:r>
            <a:r>
              <a:rPr lang="en-US" sz="2200" dirty="0" err="1"/>
              <a:t>giriş</a:t>
            </a:r>
            <a:r>
              <a:rPr lang="en-US" sz="2200" dirty="0"/>
              <a:t> </a:t>
            </a:r>
            <a:r>
              <a:rPr lang="en-US" sz="2200" dirty="0" err="1"/>
              <a:t>yapabilir</a:t>
            </a:r>
            <a:r>
              <a:rPr lang="en-US" sz="2200" dirty="0"/>
              <a:t> hem de </a:t>
            </a:r>
            <a:r>
              <a:rPr lang="en-US" sz="2200" dirty="0" err="1"/>
              <a:t>kayıt</a:t>
            </a:r>
            <a:r>
              <a:rPr lang="en-US" sz="2200" dirty="0"/>
              <a:t> </a:t>
            </a:r>
            <a:r>
              <a:rPr lang="en-US" sz="2200" dirty="0" err="1"/>
              <a:t>olabilmektedir</a:t>
            </a:r>
            <a:r>
              <a:rPr lang="en-US" sz="2200" dirty="0"/>
              <a:t>. </a:t>
            </a:r>
            <a:endParaRPr lang="tr-TR" sz="2200" dirty="0"/>
          </a:p>
          <a:p>
            <a:pPr marL="0"/>
            <a:r>
              <a:rPr lang="en-US" sz="2200" dirty="0"/>
              <a:t>Bu modern </a:t>
            </a:r>
            <a:r>
              <a:rPr lang="en-US" sz="2200" dirty="0" err="1"/>
              <a:t>yaklaşım</a:t>
            </a:r>
            <a:r>
              <a:rPr lang="en-US" sz="2200" dirty="0"/>
              <a:t>, </a:t>
            </a:r>
            <a:r>
              <a:rPr lang="en-US" sz="2200" dirty="0" err="1"/>
              <a:t>güncel</a:t>
            </a:r>
            <a:r>
              <a:rPr lang="en-US" sz="2200" dirty="0"/>
              <a:t> web </a:t>
            </a:r>
            <a:r>
              <a:rPr lang="en-US" sz="2200" dirty="0" err="1"/>
              <a:t>tasarım</a:t>
            </a:r>
            <a:r>
              <a:rPr lang="en-US" sz="2200" dirty="0"/>
              <a:t> </a:t>
            </a:r>
            <a:r>
              <a:rPr lang="en-US" sz="2200" dirty="0" err="1"/>
              <a:t>trendlerine</a:t>
            </a:r>
            <a:r>
              <a:rPr lang="en-US" sz="2200" dirty="0"/>
              <a:t> </a:t>
            </a:r>
            <a:r>
              <a:rPr lang="en-US" sz="2200" dirty="0" err="1"/>
              <a:t>uygun</a:t>
            </a:r>
            <a:r>
              <a:rPr lang="en-US" sz="2200" dirty="0"/>
              <a:t>, </a:t>
            </a:r>
            <a:r>
              <a:rPr lang="en-US" sz="2200" dirty="0" err="1"/>
              <a:t>sade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işlevsel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deneyim</a:t>
            </a:r>
            <a:r>
              <a:rPr lang="en-US" sz="2200" dirty="0"/>
              <a:t> </a:t>
            </a:r>
            <a:r>
              <a:rPr lang="en-US" sz="2200" dirty="0" err="1"/>
              <a:t>sunar</a:t>
            </a:r>
            <a:r>
              <a:rPr lang="en-US" sz="2200" dirty="0"/>
              <a:t>.</a:t>
            </a:r>
          </a:p>
          <a:p>
            <a:pPr marL="0"/>
            <a:endParaRPr lang="en-US" sz="22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CC80B-ED3C-9830-25EE-7377BAD2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8AD7EA-CBFB-852B-74CF-46F6CC662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C0BADBF-ABE9-0DE0-4E50-9D43EC3FF609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8BF06E-56FA-36C1-1251-448EA94C2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067492-AA09-8B3B-7D5D-A0E3666E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b="1" dirty="0"/>
              <a:t>🔐 Kullanıcı Giriş Özellikleri</a:t>
            </a:r>
          </a:p>
          <a:p>
            <a:pPr marL="0" indent="0">
              <a:buNone/>
            </a:pPr>
            <a:r>
              <a:rPr lang="tr-TR" sz="2400" dirty="0"/>
              <a:t>✅ Kullanıcıdan yalnızca </a:t>
            </a:r>
            <a:r>
              <a:rPr lang="tr-TR" sz="2400" b="1" dirty="0"/>
              <a:t>kullanıcı adı</a:t>
            </a:r>
            <a:r>
              <a:rPr lang="tr-TR" sz="2400" dirty="0"/>
              <a:t> ve </a:t>
            </a:r>
            <a:r>
              <a:rPr lang="tr-TR" sz="2400" b="1" dirty="0"/>
              <a:t>şifre</a:t>
            </a:r>
            <a:r>
              <a:rPr lang="tr-TR" sz="2400" dirty="0"/>
              <a:t> bilgilerinin girilmesi istenir.</a:t>
            </a:r>
          </a:p>
          <a:p>
            <a:pPr marL="0" indent="0">
              <a:buNone/>
            </a:pPr>
            <a:r>
              <a:rPr lang="tr-TR" sz="2400" dirty="0"/>
              <a:t>✅ Alanlardan biri boş bırakılırsa sistem uyarı verir ve form gönderilmez.</a:t>
            </a:r>
          </a:p>
          <a:p>
            <a:pPr marL="0" indent="0">
              <a:buNone/>
            </a:pPr>
            <a:r>
              <a:rPr lang="tr-TR" sz="2400" dirty="0"/>
              <a:t>✅ Kullanıcı adı sistemde yoksa </a:t>
            </a:r>
            <a:r>
              <a:rPr lang="tr-TR" sz="2400" b="1" dirty="0"/>
              <a:t>"Kullanıcı bulunamadı"</a:t>
            </a:r>
            <a:r>
              <a:rPr lang="tr-TR" sz="2400" dirty="0"/>
              <a:t> mesajı verilir.</a:t>
            </a:r>
          </a:p>
          <a:p>
            <a:pPr marL="0" indent="0">
              <a:buNone/>
            </a:pPr>
            <a:r>
              <a:rPr lang="tr-TR" sz="2400" dirty="0"/>
              <a:t>✅ Şifre doğru değilse </a:t>
            </a:r>
            <a:r>
              <a:rPr lang="tr-TR" sz="2400" b="1" dirty="0"/>
              <a:t>"Şifre hatalı"</a:t>
            </a:r>
            <a:r>
              <a:rPr lang="tr-TR" sz="2400" dirty="0"/>
              <a:t> uyarısı gösterilir.</a:t>
            </a:r>
          </a:p>
          <a:p>
            <a:pPr marL="0" indent="0">
              <a:buNone/>
            </a:pPr>
            <a:r>
              <a:rPr lang="tr-TR" sz="2400" dirty="0"/>
              <a:t>✅ Bilgiler doğruysa sistem, kullanıcıyı otomatik olarak </a:t>
            </a:r>
            <a:r>
              <a:rPr lang="tr-TR" sz="2400" b="1" dirty="0"/>
              <a:t>harita ekranına</a:t>
            </a:r>
            <a:r>
              <a:rPr lang="tr-TR" sz="2400" dirty="0"/>
              <a:t> yönlendirir.</a:t>
            </a:r>
          </a:p>
          <a:p>
            <a:pPr marL="0" indent="0">
              <a:buNone/>
            </a:pPr>
            <a:r>
              <a:rPr lang="tr-TR" sz="2400" dirty="0"/>
              <a:t>Bu etkileşimli yapı, kullanıcı hatalarına karşı önlem alırken, kullanıcı deneyimini de iyileştirir.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806D9C-F1E8-2917-AF58-75CD5585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C45471B6-BD99-1242-D062-C659D6450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D3CE560-3A1C-0714-4966-FA65C507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557D72-385B-A4D4-0621-242CE105C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45703DD-7DD1-0B49-FA95-FD4FAD9B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63E5B25-AA72-A385-B035-F9CE3280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A037AD-BCE9-93A9-6308-BABE7E3F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793BE-78BF-41E6-01CA-E2D00E77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D56828-02EB-7B7E-CECF-AFC310021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1B83D8-8D8D-2C54-ACA0-714CB12C01A1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3DB4420-04BB-F847-3885-F1FBE3A0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36305F-FBF8-1E88-CCAF-4DFD22F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tr-TR" sz="2400" b="1" dirty="0"/>
              <a:t>📅 Kayıt Olma Özellikleri</a:t>
            </a:r>
          </a:p>
          <a:p>
            <a:r>
              <a:rPr lang="tr-TR" sz="2400" dirty="0"/>
              <a:t>Kullanıcılar kayıt olurken aşağıdaki bilgileri girer:</a:t>
            </a:r>
          </a:p>
          <a:p>
            <a:r>
              <a:rPr lang="tr-TR" sz="2400" dirty="0"/>
              <a:t>Kullanıcı Adı</a:t>
            </a:r>
          </a:p>
          <a:p>
            <a:r>
              <a:rPr lang="tr-TR" sz="2400" dirty="0"/>
              <a:t>E-posta Adresi</a:t>
            </a:r>
          </a:p>
          <a:p>
            <a:r>
              <a:rPr lang="tr-TR" sz="2400" dirty="0"/>
              <a:t>Şifre</a:t>
            </a:r>
          </a:p>
          <a:p>
            <a:r>
              <a:rPr lang="tr-TR" sz="2400" dirty="0"/>
              <a:t>❌ Herhangi bir alan boş bırakıldığında form gönderilmez.</a:t>
            </a:r>
          </a:p>
          <a:p>
            <a:r>
              <a:rPr lang="tr-TR" sz="2400" dirty="0"/>
              <a:t>✅ E-posta adresi "@" içermiyorsa, sistem uygun hata mesajı gösterir.</a:t>
            </a:r>
          </a:p>
          <a:p>
            <a:r>
              <a:rPr lang="tr-TR" sz="2400" dirty="0"/>
              <a:t>✅ Kullanıcı adı veya e-posta daha önce kayıtlıysa sistem uyarı verir.</a:t>
            </a:r>
          </a:p>
          <a:p>
            <a:r>
              <a:rPr lang="tr-TR" sz="2400" dirty="0"/>
              <a:t>✅ Tüm bilgiler doğrulandığında veriler MySQL veri tabanına kaydedilir.</a:t>
            </a:r>
          </a:p>
          <a:p>
            <a:r>
              <a:rPr lang="tr-TR" sz="2400" dirty="0"/>
              <a:t>Kullanıcı giriş ve kayıt modülü, anlık geri bildirim mekanizmalarıyla desteklenerek kullanıcı dostu bir etkileşim sağlar.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3056EB-1A9F-5318-863D-3405B9253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BA2B7708-92C0-C011-0AC8-9CF5895B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405E01-C770-FF89-6638-B36BB298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AA51B0-A186-BD02-C0CC-57A3930BE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43E5324-4D95-7AAA-537A-9D48791E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17F4CBDB-138A-9FF3-2C2F-EEF416D0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29AFD22-BAE5-071A-6598-54CCFA09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792721-0266-AB59-CB30-8807E90D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835500"/>
            <a:ext cx="5639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Asuman Baş -170421019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 Gökçe Ünver -170421011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Mehmet Ali Onur Yavuz -170421038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Haziran 2025</a:t>
            </a:r>
          </a:p>
          <a:p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8224096-8713-7651-A91B-F5171A18C4A4}"/>
              </a:ext>
            </a:extLst>
          </p:cNvPr>
          <p:cNvSpPr txBox="1"/>
          <p:nvPr/>
        </p:nvSpPr>
        <p:spPr>
          <a:xfrm>
            <a:off x="673466" y="479867"/>
            <a:ext cx="3967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Marmara Üniversitesi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Teknoloji Fakültesi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Mühendisliği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8221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B0590-F796-74F4-1CBD-D2287C2B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D504A2-82EF-41ED-FE3F-10E73D958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408539A-A3B1-DE63-0BEF-1FCB079F80AC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F8C1B5-9308-18A0-8233-6561DD01F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5C27E1-F687-EBA5-F6F9-063B1089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b="1" dirty="0"/>
              <a:t>📂 Veri Tabanı Altyapısı</a:t>
            </a:r>
          </a:p>
          <a:p>
            <a:r>
              <a:rPr lang="tr-TR" sz="2400" dirty="0"/>
              <a:t>MySQL veri tabanı kullanılmıştır.</a:t>
            </a:r>
          </a:p>
          <a:p>
            <a:r>
              <a:rPr lang="tr-TR" sz="2400" dirty="0"/>
              <a:t>Kullanıcı bilgilerinin saklandığı tablo: </a:t>
            </a:r>
            <a:r>
              <a:rPr lang="tr-TR" sz="2400" b="1" dirty="0" err="1"/>
              <a:t>users</a:t>
            </a:r>
            <a:r>
              <a:rPr lang="tr-TR" sz="2400" dirty="0"/>
              <a:t> (id, </a:t>
            </a:r>
            <a:r>
              <a:rPr lang="tr-TR" sz="2400" dirty="0" err="1"/>
              <a:t>username</a:t>
            </a:r>
            <a:r>
              <a:rPr lang="tr-TR" sz="2400" dirty="0"/>
              <a:t>, </a:t>
            </a:r>
            <a:r>
              <a:rPr lang="tr-TR" sz="2400" dirty="0" err="1"/>
              <a:t>email</a:t>
            </a:r>
            <a:r>
              <a:rPr lang="tr-TR" sz="2400" dirty="0"/>
              <a:t>, </a:t>
            </a:r>
            <a:r>
              <a:rPr lang="tr-TR" sz="2400" dirty="0" err="1"/>
              <a:t>password_hash</a:t>
            </a:r>
            <a:r>
              <a:rPr lang="tr-TR" sz="2400" dirty="0"/>
              <a:t>).</a:t>
            </a:r>
          </a:p>
          <a:p>
            <a:r>
              <a:rPr lang="tr-TR" sz="2400" dirty="0"/>
              <a:t>Şifreler </a:t>
            </a:r>
            <a:r>
              <a:rPr lang="tr-TR" sz="2400" b="1" dirty="0" err="1"/>
              <a:t>bcryptjs</a:t>
            </a:r>
            <a:r>
              <a:rPr lang="tr-TR" sz="2400" dirty="0"/>
              <a:t> kütüphanesi ile </a:t>
            </a:r>
            <a:r>
              <a:rPr lang="tr-TR" sz="2400" dirty="0" err="1"/>
              <a:t>hashlenerek</a:t>
            </a:r>
            <a:r>
              <a:rPr lang="tr-TR" sz="2400" dirty="0"/>
              <a:t> kaydedilir.</a:t>
            </a:r>
          </a:p>
          <a:p>
            <a:r>
              <a:rPr lang="tr-TR" sz="2400" dirty="0"/>
              <a:t>Aynı şifre bile farklı kullanıcılar için farklı </a:t>
            </a:r>
            <a:r>
              <a:rPr lang="tr-TR" sz="2400" dirty="0" err="1"/>
              <a:t>hash</a:t>
            </a:r>
            <a:r>
              <a:rPr lang="tr-TR" sz="2400" dirty="0"/>
              <a:t> değerleriyle saklanır (salt mekanizması).</a:t>
            </a:r>
          </a:p>
          <a:p>
            <a:r>
              <a:rPr lang="tr-TR" sz="2400" dirty="0"/>
              <a:t>Bu sayede </a:t>
            </a:r>
            <a:r>
              <a:rPr lang="tr-TR" sz="2400" dirty="0" err="1"/>
              <a:t>brute-force</a:t>
            </a:r>
            <a:r>
              <a:rPr lang="tr-TR" sz="2400" dirty="0"/>
              <a:t> ve </a:t>
            </a:r>
            <a:r>
              <a:rPr lang="tr-TR" sz="2400" dirty="0" err="1"/>
              <a:t>rainbow</a:t>
            </a:r>
            <a:r>
              <a:rPr lang="tr-TR" sz="2400" dirty="0"/>
              <a:t> </a:t>
            </a:r>
            <a:r>
              <a:rPr lang="tr-TR" sz="2400" dirty="0" err="1"/>
              <a:t>table</a:t>
            </a:r>
            <a:r>
              <a:rPr lang="tr-TR" sz="2400" dirty="0"/>
              <a:t> gibi siber saldırılara karşı üst düzey koruma sağlanır.</a:t>
            </a:r>
          </a:p>
          <a:p>
            <a:endParaRPr lang="tr-TR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57B1EB-D0DA-F853-D6D1-37C1D91C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A9A2A44A-F775-0AFC-6F9A-0BB5EA97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DC6BC65-7239-B115-AA53-A542FA39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79408B-EDED-5DE6-6F5B-263675B2B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F2B5222-510D-1642-9FCD-28C4DB45C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C35560E-43F5-0119-E61B-11281AF8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0ED60CE-58FE-6E5A-7F2D-963D4446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6498A-6C8E-91B8-FA3B-9D6D4E353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6C1736-E18F-9A3B-1282-02AE4EE31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BF95AFA-DE01-0414-24B8-DE0BBC484D14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85C267-9105-C09F-BEE5-C9604A5CC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2C1D87-6BB1-2136-1631-035A5AC0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tr-TR" sz="2400" b="1" dirty="0"/>
              <a:t>📏 Harita Entegrasyonu ve Kullanılan Teknolojiler</a:t>
            </a:r>
          </a:p>
          <a:p>
            <a:r>
              <a:rPr lang="tr-TR" sz="2400" b="1" dirty="0"/>
              <a:t>1. Google </a:t>
            </a:r>
            <a:r>
              <a:rPr lang="tr-TR" sz="2400" b="1" dirty="0" err="1"/>
              <a:t>Maps</a:t>
            </a:r>
            <a:r>
              <a:rPr lang="tr-TR" sz="2400" b="1" dirty="0"/>
              <a:t> JavaScript API</a:t>
            </a:r>
          </a:p>
          <a:p>
            <a:r>
              <a:rPr lang="tr-TR" sz="2400" dirty="0"/>
              <a:t>Harita, rota ve marker (işaretleyici) gösterimi sağlar.</a:t>
            </a:r>
          </a:p>
          <a:p>
            <a:r>
              <a:rPr lang="tr-TR" sz="2400" dirty="0"/>
              <a:t>Harita ekranı, React.js arayüzüne entegre edilmiştir.</a:t>
            </a:r>
          </a:p>
          <a:p>
            <a:r>
              <a:rPr lang="tr-TR" sz="2400" dirty="0"/>
              <a:t>Kullanıcı, girdiği adreslerle harita üzerinde etkileşimde bulunabilir.</a:t>
            </a:r>
          </a:p>
          <a:p>
            <a:r>
              <a:rPr lang="tr-TR" sz="2400" b="1" dirty="0"/>
              <a:t>2. Google </a:t>
            </a:r>
            <a:r>
              <a:rPr lang="tr-TR" sz="2400" b="1" dirty="0" err="1"/>
              <a:t>Places</a:t>
            </a:r>
            <a:r>
              <a:rPr lang="tr-TR" sz="2400" b="1" dirty="0"/>
              <a:t> API</a:t>
            </a:r>
          </a:p>
          <a:p>
            <a:r>
              <a:rPr lang="tr-TR" sz="2400" dirty="0"/>
              <a:t>Otomatik adres tamamlama ve mekan önerileri sunar.</a:t>
            </a:r>
          </a:p>
          <a:p>
            <a:r>
              <a:rPr lang="tr-TR" sz="2400" dirty="0"/>
              <a:t>Kullanıcı adres girişi yaparken anlık öneriler gösterilir.</a:t>
            </a:r>
          </a:p>
          <a:p>
            <a:r>
              <a:rPr lang="tr-TR" sz="2400" b="1" dirty="0"/>
              <a:t>3. React.js</a:t>
            </a:r>
          </a:p>
          <a:p>
            <a:r>
              <a:rPr lang="tr-TR" sz="2400" dirty="0"/>
              <a:t>Kullanıcı arayüzü için kullanılan modern JavaScript kütüphanesidir.</a:t>
            </a:r>
          </a:p>
          <a:p>
            <a:r>
              <a:rPr lang="tr-TR" sz="2400" dirty="0"/>
              <a:t>Duruma duyarlı bileşenlerle dinamik ekran deneyimi sunar.</a:t>
            </a:r>
          </a:p>
          <a:p>
            <a:endParaRPr lang="tr-TR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EB1146-8FAF-5088-13F1-E83CAC5D1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CD7122F4-1F42-4F33-5A2A-E801B910C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17497B-7F7A-FE47-BE61-66A3D049B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47A24-6EBB-35AD-D2B3-BD979FF0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5D422AD-E480-38B5-7D0B-DBD453B1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A932990-1392-7586-2E34-63572A01B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A6AF10A-F287-F6C1-20F0-1E628A63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B132A-9462-9E1E-4DF0-E55D29D4D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171991-1996-32C6-D237-549F3510D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1756F6A-4DFC-A18A-7B38-605DB76C26F0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ARAYÜZ TASARIMI VE KULLANICI DENEYİMİ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901FEB2-D4C5-A248-885C-C9B289FA2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31892C-5492-258C-87D0-5DF7031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b="1" dirty="0"/>
              <a:t>4. </a:t>
            </a:r>
            <a:r>
              <a:rPr lang="tr-TR" sz="2400" b="1" dirty="0" err="1"/>
              <a:t>React-Axios</a:t>
            </a:r>
            <a:endParaRPr lang="tr-TR" sz="2400" b="1" dirty="0"/>
          </a:p>
          <a:p>
            <a:r>
              <a:rPr lang="tr-TR" sz="2000" dirty="0" err="1"/>
              <a:t>Frontend</a:t>
            </a:r>
            <a:r>
              <a:rPr lang="tr-TR" sz="2000" dirty="0"/>
              <a:t> ile </a:t>
            </a:r>
            <a:r>
              <a:rPr lang="tr-TR" sz="2000" dirty="0" err="1"/>
              <a:t>Flask</a:t>
            </a:r>
            <a:r>
              <a:rPr lang="tr-TR" sz="2000" dirty="0"/>
              <a:t> tabanlı </a:t>
            </a:r>
            <a:r>
              <a:rPr lang="tr-TR" sz="2000" dirty="0" err="1"/>
              <a:t>backend</a:t>
            </a:r>
            <a:r>
              <a:rPr lang="tr-TR" sz="2000" dirty="0"/>
              <a:t> arasında veri iletimi sağlar.</a:t>
            </a:r>
          </a:p>
          <a:p>
            <a:r>
              <a:rPr lang="tr-TR" sz="2000" dirty="0"/>
              <a:t>Kullanıcıdan alınan rota bilgileri API aracılığıyla sunucuya aktarılır.</a:t>
            </a:r>
          </a:p>
          <a:p>
            <a:pPr marL="0" indent="0">
              <a:buNone/>
            </a:pPr>
            <a:r>
              <a:rPr lang="tr-TR" sz="2000" b="1" dirty="0"/>
              <a:t>5. </a:t>
            </a:r>
            <a:r>
              <a:rPr lang="tr-TR" sz="2000" b="1" dirty="0" err="1"/>
              <a:t>Flask</a:t>
            </a:r>
            <a:r>
              <a:rPr lang="tr-TR" sz="2000" b="1" dirty="0"/>
              <a:t> API</a:t>
            </a:r>
          </a:p>
          <a:p>
            <a:r>
              <a:rPr lang="tr-TR" sz="2000" dirty="0"/>
              <a:t>Python tabanlı </a:t>
            </a:r>
            <a:r>
              <a:rPr lang="tr-TR" sz="2000" dirty="0" err="1"/>
              <a:t>backend</a:t>
            </a:r>
            <a:r>
              <a:rPr lang="tr-TR" sz="2000" dirty="0"/>
              <a:t> servisidir.</a:t>
            </a:r>
          </a:p>
          <a:p>
            <a:r>
              <a:rPr lang="tr-TR" sz="2000" dirty="0"/>
              <a:t>Tahmin modeli ile entegrasyon sağlar ve sonucu </a:t>
            </a:r>
            <a:r>
              <a:rPr lang="tr-TR" sz="2000" dirty="0" err="1"/>
              <a:t>frontend'e</a:t>
            </a:r>
            <a:r>
              <a:rPr lang="tr-TR" sz="2000" dirty="0"/>
              <a:t> iletir.</a:t>
            </a:r>
          </a:p>
          <a:p>
            <a:r>
              <a:rPr lang="tr-TR" sz="2400" dirty="0"/>
              <a:t>📈Bu arayüz ve teknoloji altyapısı sayesinde, </a:t>
            </a:r>
            <a:r>
              <a:rPr lang="tr-TR" sz="2400" dirty="0" err="1"/>
              <a:t>Crowd</a:t>
            </a:r>
            <a:r>
              <a:rPr lang="tr-TR" sz="2400" dirty="0"/>
              <a:t> </a:t>
            </a:r>
            <a:r>
              <a:rPr lang="tr-TR" sz="2400" dirty="0" err="1"/>
              <a:t>Predictor</a:t>
            </a:r>
            <a:r>
              <a:rPr lang="tr-TR" sz="2400" dirty="0"/>
              <a:t> projesi kullanıcı dostu, sezgisel ve etkili bir trafik tahmin ve görselleştirme deneyimi sunmaktadır.</a:t>
            </a:r>
          </a:p>
          <a:p>
            <a:endParaRPr lang="tr-TR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60D18E-1C8A-0BD6-74EA-5A206C4C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4BD4C7C-4279-0331-4B57-F9A66576D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A6F0935-E2A2-0F7E-33D1-9ED0E28DE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F9D748-42B1-2220-23C4-DBDA47CC5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663C9CD-8BA9-7A66-1710-68ED3592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C83420A-D086-DC52-96F4-1421EBEF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04F6E8-2BD1-87A3-5A96-0042AEAED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696A51-C8F7-710C-F325-E4ED8167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sz="3400" b="1" i="0" baseline="0"/>
              <a:t>Sonuç ve Gelecek Çalışmalar </a:t>
            </a:r>
            <a:br>
              <a:rPr lang="en-US" sz="3400"/>
            </a:br>
            <a:endParaRPr lang="tr-TR" sz="3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F63C48-A9A5-B221-36AB-EA6F83C4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/>
              <a:t>✅ Sonuç</a:t>
            </a:r>
          </a:p>
          <a:p>
            <a:r>
              <a:rPr lang="tr-TR" sz="1700" dirty="0" err="1"/>
              <a:t>Crowd</a:t>
            </a:r>
            <a:r>
              <a:rPr lang="tr-TR" sz="1700" dirty="0"/>
              <a:t> </a:t>
            </a:r>
            <a:r>
              <a:rPr lang="tr-TR" sz="1700" dirty="0" err="1"/>
              <a:t>Predictor</a:t>
            </a:r>
            <a:r>
              <a:rPr lang="tr-TR" sz="1700" dirty="0"/>
              <a:t> projesi, şehir içi trafik yoğunluğunu belirli tarih ve saatlere göre tahmin ederek kullanıcıya </a:t>
            </a:r>
            <a:r>
              <a:rPr lang="tr-TR" sz="1700" b="1" dirty="0"/>
              <a:t>görsel, interaktif ve sezgisel bir şekilde sunmayı</a:t>
            </a:r>
            <a:r>
              <a:rPr lang="tr-TR" sz="1700" dirty="0"/>
              <a:t> amaçlayan modern ve kullanıcı odaklı bir yazılım çözümüdür. Projede, veri bilimi, yapay zekâ ve web teknolojileri bir araya getirilerek çok katmanlı bir mimari hayata geçirilmiştir.</a:t>
            </a:r>
          </a:p>
          <a:p>
            <a:r>
              <a:rPr lang="tr-TR" sz="1700" dirty="0"/>
              <a:t>Proje kapsamında geliştirilen </a:t>
            </a:r>
            <a:r>
              <a:rPr lang="tr-TR" sz="1700" b="1" dirty="0" err="1"/>
              <a:t>Random</a:t>
            </a:r>
            <a:r>
              <a:rPr lang="tr-TR" sz="1700" b="1" dirty="0"/>
              <a:t> </a:t>
            </a:r>
            <a:r>
              <a:rPr lang="tr-TR" sz="1700" b="1" dirty="0" err="1"/>
              <a:t>Forest</a:t>
            </a:r>
            <a:r>
              <a:rPr lang="tr-TR" sz="1700" b="1" dirty="0"/>
              <a:t> tabanlı trafik tahmin modeli</a:t>
            </a:r>
            <a:r>
              <a:rPr lang="tr-TR" sz="1700" dirty="0"/>
              <a:t>, uygun veri ön işleme ve dengeleme teknikleri ile %89 doğruluk oranına ulaşmış ve özellikle yoğun trafik sınıfında başarılı sonuçlar vermiştir.</a:t>
            </a:r>
          </a:p>
          <a:p>
            <a:r>
              <a:rPr lang="tr-TR" sz="1700" dirty="0"/>
              <a:t>Kullanıcı deneyimini önceleyen </a:t>
            </a:r>
            <a:r>
              <a:rPr lang="tr-TR" sz="1700" b="1" dirty="0"/>
              <a:t>React.js tabanlı kullanıcı arayüzü</a:t>
            </a:r>
            <a:r>
              <a:rPr lang="tr-TR" sz="1700" dirty="0"/>
              <a:t>, modern tasarım prensiplerine uygun olarak sade, hızlı ve etkileşimli bir yapıda sunulmuştur.</a:t>
            </a:r>
          </a:p>
          <a:p>
            <a:endParaRPr lang="tr-TR" sz="17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55B66E6-742E-3058-A6AC-17ED9EDC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16A87-B8BA-4D12-BD57-00C277DB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47C30-E2CF-A6AA-30F1-4F76E754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003A57-D0BF-50D2-9890-DEC23350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sz="3400" b="1" i="0" baseline="0"/>
              <a:t>Sonuç ve Gelecek Çalışmalar </a:t>
            </a:r>
            <a:br>
              <a:rPr lang="en-US" sz="3400"/>
            </a:br>
            <a:endParaRPr lang="tr-TR" sz="3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74C525-5943-D154-9D05-7BD69B9E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tr-TR" sz="1600" b="1" dirty="0"/>
              <a:t>Google </a:t>
            </a:r>
            <a:r>
              <a:rPr lang="tr-TR" sz="1600" b="1" dirty="0" err="1"/>
              <a:t>Maps</a:t>
            </a:r>
            <a:r>
              <a:rPr lang="tr-TR" sz="1600" b="1" dirty="0"/>
              <a:t> ve </a:t>
            </a:r>
            <a:r>
              <a:rPr lang="tr-TR" sz="1600" b="1" dirty="0" err="1"/>
              <a:t>Places</a:t>
            </a:r>
            <a:r>
              <a:rPr lang="tr-TR" sz="1600" b="1" dirty="0"/>
              <a:t> API entegrasyonu</a:t>
            </a:r>
            <a:r>
              <a:rPr lang="tr-TR" sz="1600" dirty="0"/>
              <a:t>, kullanıcıların harita üzerinde rota oluşturmasını, trafik yoğunluğunu renklerle görselleştirmesini ve mekan önerilerinden yararlanmasını mümkün kılmıştır.</a:t>
            </a:r>
          </a:p>
          <a:p>
            <a:r>
              <a:rPr lang="tr-TR" sz="1600" dirty="0"/>
              <a:t>Sistemin arka ucunda kullanılan </a:t>
            </a:r>
            <a:r>
              <a:rPr lang="tr-TR" sz="1600" b="1" dirty="0"/>
              <a:t>MySQL veri tabanı</a:t>
            </a:r>
            <a:r>
              <a:rPr lang="tr-TR" sz="1600" dirty="0"/>
              <a:t> ve </a:t>
            </a:r>
            <a:r>
              <a:rPr lang="tr-TR" sz="1600" b="1" dirty="0" err="1"/>
              <a:t>Flask</a:t>
            </a:r>
            <a:r>
              <a:rPr lang="tr-TR" sz="1600" b="1" dirty="0"/>
              <a:t> API</a:t>
            </a:r>
            <a:r>
              <a:rPr lang="tr-TR" sz="1600" dirty="0"/>
              <a:t> yapıları, veri güvenliğini, işlevselliği ve ölçeklenebilirliği desteklemiştir.</a:t>
            </a:r>
          </a:p>
          <a:p>
            <a:r>
              <a:rPr lang="tr-TR" sz="2400" dirty="0"/>
              <a:t>✅Sonuç olarak </a:t>
            </a:r>
            <a:r>
              <a:rPr lang="tr-TR" sz="2400" dirty="0" err="1"/>
              <a:t>Crowd</a:t>
            </a:r>
            <a:r>
              <a:rPr lang="tr-TR" sz="2400" dirty="0"/>
              <a:t> </a:t>
            </a:r>
            <a:r>
              <a:rPr lang="tr-TR" sz="2400" dirty="0" err="1"/>
              <a:t>Predictor</a:t>
            </a:r>
            <a:r>
              <a:rPr lang="tr-TR" sz="2400" dirty="0"/>
              <a:t>, trafik yoğunluğu öngörülerini sadece teknik doğruluk açısından değil, </a:t>
            </a:r>
            <a:r>
              <a:rPr lang="tr-TR" sz="2400" b="1" dirty="0"/>
              <a:t>kullanıcıya sunuluş biçimi açısından da etkili kılan</a:t>
            </a:r>
            <a:r>
              <a:rPr lang="tr-TR" sz="2400" dirty="0"/>
              <a:t> bütüncül bir yaklaşımın ürünüdür.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A89C66D-2304-D28D-ADA0-90E8693E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3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716AF-F60B-874D-7BDD-BB712310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E92219-55B7-D22A-875E-C62F3BC9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76CB78-486E-3D88-CA6B-25BAE3FA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sz="4100" b="1" i="0" baseline="0"/>
              <a:t>Gelecek Çalışmalar </a:t>
            </a:r>
            <a:br>
              <a:rPr lang="en-US" sz="4100"/>
            </a:br>
            <a:endParaRPr lang="tr-TR" sz="41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C32265-DE9C-D132-47F2-C07C68D2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35200"/>
            <a:ext cx="6387592" cy="408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 b="1" dirty="0"/>
              <a:t>🔮 Gelecek Çalışmalar</a:t>
            </a:r>
          </a:p>
          <a:p>
            <a:r>
              <a:rPr lang="tr-TR" sz="1400" dirty="0"/>
              <a:t>Projeye ait mevcut yapı, ileri aşamalar için sağlam bir temel sunmaktadır. Gelecek çalışmalar kapsamında aşağıdaki geliştirmeler planlanmaktadır:</a:t>
            </a:r>
          </a:p>
          <a:p>
            <a:r>
              <a:rPr lang="tr-TR" sz="1400" b="1" dirty="0"/>
              <a:t>Gerçek zamanlı trafik verisi ile güncellenen modellerin</a:t>
            </a:r>
            <a:r>
              <a:rPr lang="tr-TR" sz="1400" dirty="0"/>
              <a:t> entegrasyonu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dirty="0" err="1"/>
              <a:t>örn</a:t>
            </a:r>
            <a:r>
              <a:rPr lang="tr-TR" sz="1400" dirty="0"/>
              <a:t>. İstanbul Büyükşehir Belediyesi API ile canlı veri akışı)</a:t>
            </a:r>
          </a:p>
          <a:p>
            <a:r>
              <a:rPr lang="tr-TR" sz="1400" b="1" dirty="0"/>
              <a:t>Kullanıcı profili takibi</a:t>
            </a:r>
            <a:r>
              <a:rPr lang="tr-TR" sz="1400" dirty="0"/>
              <a:t> gibi kişiselleştirilmiş özelliklerin eklenmesi</a:t>
            </a:r>
          </a:p>
          <a:p>
            <a:r>
              <a:rPr lang="tr-TR" sz="1400" b="1" dirty="0"/>
              <a:t>Modelin otomatik olarak yeni veriyle güncellenmesini</a:t>
            </a:r>
            <a:r>
              <a:rPr lang="tr-TR" sz="1400" dirty="0"/>
              <a:t> sağlayan sürekli öğrenme mekanizması (online </a:t>
            </a:r>
            <a:r>
              <a:rPr lang="tr-TR" sz="1400" dirty="0" err="1"/>
              <a:t>learning</a:t>
            </a:r>
            <a:r>
              <a:rPr lang="tr-TR" sz="1400" dirty="0"/>
              <a:t>)</a:t>
            </a:r>
          </a:p>
          <a:p>
            <a:r>
              <a:rPr lang="tr-TR" sz="1400" b="1" dirty="0"/>
              <a:t>Mobil uyumlu arayüz ve mobil uygulama</a:t>
            </a:r>
            <a:r>
              <a:rPr lang="tr-TR" sz="1400" dirty="0"/>
              <a:t> geliştirilerek daha geniş kullanıcı kitlesine erişim sağlanması</a:t>
            </a:r>
          </a:p>
          <a:p>
            <a:r>
              <a:rPr lang="tr-TR" sz="1400" b="1" dirty="0"/>
              <a:t>Hava durumu, özel günler ve etkinlik bilgileri gibi ek parametrelerin</a:t>
            </a:r>
            <a:r>
              <a:rPr lang="tr-TR" sz="1400" dirty="0"/>
              <a:t> modele entegre edilmesiyle tahmin doğruluğunun artırılması</a:t>
            </a:r>
          </a:p>
          <a:p>
            <a:r>
              <a:rPr lang="tr-TR" sz="1400" b="1" dirty="0"/>
              <a:t>Yol güvenliği, trafik kazası uyarıları</a:t>
            </a:r>
            <a:r>
              <a:rPr lang="tr-TR" sz="1400" dirty="0"/>
              <a:t> gibi özelliklerle akıllı ulaşım sistemlerine katkı sağlanması</a:t>
            </a:r>
          </a:p>
        </p:txBody>
      </p:sp>
      <p:pic>
        <p:nvPicPr>
          <p:cNvPr id="8" name="Resim 7" descr="metin, giyim, müzikal, sana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682ECDF-5527-C69D-4795-6E5FC5C9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79" y="1794421"/>
            <a:ext cx="3726161" cy="32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27D52-0A27-73A5-6D9B-F39B40BD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72E190-7D3C-3FD2-70E4-2960C87B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tr-TR" dirty="0"/>
              <a:t>TEŞEKKKÜRLER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76AEA-807D-298B-07E5-36BE8DB3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954E-1E0A-D302-B65D-3E42D50C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9FB8D3D-1B34-800F-15D7-CB588E218A0C}"/>
              </a:ext>
            </a:extLst>
          </p:cNvPr>
          <p:cNvSpPr txBox="1"/>
          <p:nvPr/>
        </p:nvSpPr>
        <p:spPr>
          <a:xfrm>
            <a:off x="956826" y="1112969"/>
            <a:ext cx="3937298" cy="4166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Sunum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Akışı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5" name="Rectangle 2">
            <a:extLst>
              <a:ext uri="{FF2B5EF4-FFF2-40B4-BE49-F238E27FC236}">
                <a16:creationId xmlns:a16="http://schemas.microsoft.com/office/drawing/2014/main" id="{C1F43A30-A37C-0B1C-679F-C8E4125C8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14096"/>
              </p:ext>
            </p:extLst>
          </p:nvPr>
        </p:nvGraphicFramePr>
        <p:xfrm>
          <a:off x="6096000" y="820880"/>
          <a:ext cx="525779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72ADD-E807-55D0-FFC1-2EC0FF62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E22099-1485-F00A-FD2F-8B482E215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32EBEC-47E2-0D1F-37A6-15DD5D7D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C850D9-F0E3-0FF3-898D-596035A5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projenin temel amacı, kullanıcıların belirli bir tarih ve saat için trafik yoğunluğu tahmini alabilecekleri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yapay zekâ destekli, web tabanlı ve görsel temelli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sistem tasarlamaktır.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Mevcut trafik uygulamaları genellikle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yalnızca anlık veriler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sunmakta ve bu durum, kullanıcıların ileriye dönük planlama yapmalarını zorlaştırmaktadır. Bu proje ise bu eksikliği gidererek, kullanıcıların gelecekteki trafik durumunu tahmin etmelerine ve buna göre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 planlar oluşturmalarına olanak tanımayı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hedeflemektedir.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01FEF-EDAC-785F-1A6C-BD2353E9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5BC57C0-D45C-9C63-AEAF-C92BEC85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036F8-D751-26EB-ED48-951F92CF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47134-F681-6245-F7B3-87755DFB8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16CBAD-C9DF-C9E4-380F-CBEAB78F8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57EC54D-B777-F8C1-6E69-1629AC9DB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DD380B-AE82-815E-5602-CD87CDDC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BA29606-616B-F3CE-6354-A284B480FAEC}"/>
              </a:ext>
            </a:extLst>
          </p:cNvPr>
          <p:cNvSpPr txBox="1"/>
          <p:nvPr/>
        </p:nvSpPr>
        <p:spPr>
          <a:xfrm>
            <a:off x="673466" y="479867"/>
            <a:ext cx="58898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PROJENİN AMACI</a:t>
            </a:r>
          </a:p>
          <a:p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6A281B-D275-107B-C0E1-4758A33B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592C59-49BC-8F84-07DA-2EB92588D48B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LİTERATÜR TARAMASI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5AE357-88F1-08A7-829B-57930C0E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Geleneksel</a:t>
            </a:r>
            <a:r>
              <a:rPr lang="en-US" sz="2200" dirty="0"/>
              <a:t> </a:t>
            </a:r>
            <a:r>
              <a:rPr lang="en-US" sz="2200" dirty="0" err="1"/>
              <a:t>modellerle</a:t>
            </a:r>
            <a:r>
              <a:rPr lang="en-US" sz="2200" dirty="0"/>
              <a:t> (ARIMA, GARCH vb.) </a:t>
            </a:r>
            <a:r>
              <a:rPr lang="en-US" sz="2200" dirty="0" err="1"/>
              <a:t>yapılan</a:t>
            </a:r>
            <a:r>
              <a:rPr lang="en-US" sz="2200" dirty="0"/>
              <a:t> </a:t>
            </a:r>
            <a:r>
              <a:rPr lang="en-US" sz="2200" dirty="0" err="1"/>
              <a:t>karşılaştırmalı</a:t>
            </a:r>
            <a:r>
              <a:rPr lang="en-US" sz="2200" dirty="0"/>
              <a:t> </a:t>
            </a:r>
            <a:r>
              <a:rPr lang="en-US" sz="2200" dirty="0" err="1"/>
              <a:t>analizlerde</a:t>
            </a:r>
            <a:r>
              <a:rPr lang="en-US" sz="2200" dirty="0"/>
              <a:t>, </a:t>
            </a:r>
            <a:r>
              <a:rPr lang="en-US" sz="2200" dirty="0" err="1"/>
              <a:t>yapay</a:t>
            </a:r>
            <a:r>
              <a:rPr lang="en-US" sz="2200" dirty="0"/>
              <a:t> </a:t>
            </a:r>
            <a:r>
              <a:rPr lang="en-US" sz="2200" dirty="0" err="1"/>
              <a:t>sinir</a:t>
            </a:r>
            <a:r>
              <a:rPr lang="en-US" sz="2200" dirty="0"/>
              <a:t> </a:t>
            </a:r>
            <a:r>
              <a:rPr lang="en-US" sz="2200" dirty="0" err="1"/>
              <a:t>ağlarının</a:t>
            </a:r>
            <a:r>
              <a:rPr lang="en-US" sz="2200" dirty="0"/>
              <a:t> </a:t>
            </a:r>
            <a:r>
              <a:rPr lang="en-US" sz="2200" dirty="0" err="1"/>
              <a:t>daha</a:t>
            </a:r>
            <a:r>
              <a:rPr lang="en-US" sz="2200" dirty="0"/>
              <a:t> </a:t>
            </a:r>
            <a:r>
              <a:rPr lang="en-US" sz="2200" dirty="0" err="1"/>
              <a:t>esnek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dinamik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yapılarına</a:t>
            </a:r>
            <a:r>
              <a:rPr lang="en-US" sz="2200" dirty="0"/>
              <a:t> </a:t>
            </a:r>
            <a:r>
              <a:rPr lang="en-US" sz="2200" dirty="0" err="1"/>
              <a:t>uyum</a:t>
            </a:r>
            <a:r>
              <a:rPr lang="en-US" sz="2200" dirty="0"/>
              <a:t> </a:t>
            </a:r>
            <a:r>
              <a:rPr lang="en-US" sz="2200" dirty="0" err="1"/>
              <a:t>sağlayabildiği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sayede</a:t>
            </a:r>
            <a:r>
              <a:rPr lang="en-US" sz="2200" dirty="0"/>
              <a:t> </a:t>
            </a:r>
            <a:r>
              <a:rPr lang="en-US" sz="2200" dirty="0" err="1"/>
              <a:t>uzun</a:t>
            </a:r>
            <a:r>
              <a:rPr lang="en-US" sz="2200" dirty="0"/>
              <a:t> </a:t>
            </a:r>
            <a:r>
              <a:rPr lang="en-US" sz="2200" dirty="0" err="1"/>
              <a:t>vadeli</a:t>
            </a:r>
            <a:r>
              <a:rPr lang="en-US" sz="2200" dirty="0"/>
              <a:t> </a:t>
            </a:r>
            <a:r>
              <a:rPr lang="en-US" sz="2200" dirty="0" err="1"/>
              <a:t>tahminlerde</a:t>
            </a:r>
            <a:r>
              <a:rPr lang="en-US" sz="2200" dirty="0"/>
              <a:t> </a:t>
            </a:r>
            <a:r>
              <a:rPr lang="en-US" sz="2200" dirty="0" err="1"/>
              <a:t>daha</a:t>
            </a:r>
            <a:r>
              <a:rPr lang="en-US" sz="2200" dirty="0"/>
              <a:t> </a:t>
            </a:r>
            <a:r>
              <a:rPr lang="en-US" sz="2200" dirty="0" err="1"/>
              <a:t>tutarlı</a:t>
            </a:r>
            <a:r>
              <a:rPr lang="en-US" sz="2200" dirty="0"/>
              <a:t> </a:t>
            </a:r>
            <a:r>
              <a:rPr lang="en-US" sz="2200" dirty="0" err="1"/>
              <a:t>sonuçlar</a:t>
            </a:r>
            <a:r>
              <a:rPr lang="en-US" sz="2200" dirty="0"/>
              <a:t> </a:t>
            </a:r>
            <a:r>
              <a:rPr lang="en-US" sz="2200" dirty="0" err="1"/>
              <a:t>verdiği</a:t>
            </a:r>
            <a:r>
              <a:rPr lang="en-US" sz="2200" dirty="0"/>
              <a:t> </a:t>
            </a:r>
            <a:r>
              <a:rPr lang="en-US" sz="2200" dirty="0" err="1"/>
              <a:t>belirtilmiştir</a:t>
            </a:r>
            <a:r>
              <a:rPr lang="en-US" sz="2200" dirty="0"/>
              <a:t>. </a:t>
            </a:r>
            <a:r>
              <a:rPr lang="en-US" sz="2200" dirty="0" err="1"/>
              <a:t>Ayrıca</a:t>
            </a:r>
            <a:r>
              <a:rPr lang="en-US" sz="2200" dirty="0"/>
              <a:t> </a:t>
            </a:r>
            <a:r>
              <a:rPr lang="en-US" sz="2200" dirty="0" err="1"/>
              <a:t>literatürde</a:t>
            </a:r>
            <a:r>
              <a:rPr lang="en-US" sz="2200" dirty="0"/>
              <a:t> </a:t>
            </a:r>
            <a:r>
              <a:rPr lang="en-US" sz="2200" b="1" dirty="0"/>
              <a:t>SMOTE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dengeleme</a:t>
            </a:r>
            <a:r>
              <a:rPr lang="en-US" sz="2200" dirty="0"/>
              <a:t> </a:t>
            </a:r>
            <a:r>
              <a:rPr lang="en-US" sz="2200" dirty="0" err="1"/>
              <a:t>yöntemleri</a:t>
            </a:r>
            <a:r>
              <a:rPr lang="en-US" sz="2200" dirty="0"/>
              <a:t> </a:t>
            </a:r>
            <a:r>
              <a:rPr lang="en-US" sz="2200" dirty="0" err="1"/>
              <a:t>kullanılarak</a:t>
            </a:r>
            <a:r>
              <a:rPr lang="en-US" sz="2200" dirty="0"/>
              <a:t> </a:t>
            </a:r>
            <a:r>
              <a:rPr lang="en-US" sz="2200" dirty="0" err="1"/>
              <a:t>sınıflandırma</a:t>
            </a:r>
            <a:r>
              <a:rPr lang="en-US" sz="2200" dirty="0"/>
              <a:t> </a:t>
            </a:r>
            <a:r>
              <a:rPr lang="en-US" sz="2200" dirty="0" err="1"/>
              <a:t>başarımının</a:t>
            </a:r>
            <a:r>
              <a:rPr lang="en-US" sz="2200" dirty="0"/>
              <a:t> </a:t>
            </a:r>
            <a:r>
              <a:rPr lang="en-US" sz="2200" dirty="0" err="1"/>
              <a:t>artırıldığı</a:t>
            </a:r>
            <a:r>
              <a:rPr lang="en-US" sz="2200" dirty="0"/>
              <a:t>, </a:t>
            </a:r>
            <a:r>
              <a:rPr lang="en-US" sz="2200" b="1" dirty="0"/>
              <a:t>Random Forest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yöntemlerin</a:t>
            </a:r>
            <a:r>
              <a:rPr lang="en-US" sz="2200" dirty="0"/>
              <a:t> </a:t>
            </a:r>
            <a:r>
              <a:rPr lang="en-US" sz="2200" dirty="0" err="1"/>
              <a:t>ise</a:t>
            </a:r>
            <a:r>
              <a:rPr lang="en-US" sz="2200" dirty="0"/>
              <a:t> </a:t>
            </a:r>
            <a:r>
              <a:rPr lang="en-US" sz="2200" dirty="0" err="1"/>
              <a:t>açıklanabilirlik</a:t>
            </a:r>
            <a:r>
              <a:rPr lang="en-US" sz="2200" dirty="0"/>
              <a:t> </a:t>
            </a:r>
            <a:r>
              <a:rPr lang="en-US" sz="2200" dirty="0" err="1"/>
              <a:t>açısından</a:t>
            </a:r>
            <a:r>
              <a:rPr lang="en-US" sz="2200" dirty="0"/>
              <a:t> </a:t>
            </a:r>
            <a:r>
              <a:rPr lang="en-US" sz="2200" dirty="0" err="1"/>
              <a:t>avantaj</a:t>
            </a:r>
            <a:r>
              <a:rPr lang="en-US" sz="2200" dirty="0"/>
              <a:t> </a:t>
            </a:r>
            <a:r>
              <a:rPr lang="en-US" sz="2200" dirty="0" err="1"/>
              <a:t>sağladığı</a:t>
            </a:r>
            <a:r>
              <a:rPr lang="en-US" sz="2200" dirty="0"/>
              <a:t> da </a:t>
            </a:r>
            <a:r>
              <a:rPr lang="en-US" sz="2200" dirty="0" err="1"/>
              <a:t>ifade</a:t>
            </a:r>
            <a:r>
              <a:rPr lang="en-US" sz="2200" dirty="0"/>
              <a:t> </a:t>
            </a:r>
            <a:r>
              <a:rPr lang="en-US" sz="2200" dirty="0" err="1"/>
              <a:t>edilmektedir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Literatürdeki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çalışmalar</a:t>
            </a:r>
            <a:r>
              <a:rPr lang="en-US" sz="2200" dirty="0"/>
              <a:t>,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projede</a:t>
            </a:r>
            <a:r>
              <a:rPr lang="en-US" sz="2200" dirty="0"/>
              <a:t> </a:t>
            </a:r>
            <a:r>
              <a:rPr lang="en-US" sz="2200" dirty="0" err="1"/>
              <a:t>izlenen</a:t>
            </a:r>
            <a:r>
              <a:rPr lang="en-US" sz="2200" dirty="0"/>
              <a:t> </a:t>
            </a:r>
            <a:r>
              <a:rPr lang="en-US" sz="2200" dirty="0" err="1"/>
              <a:t>yöntemin</a:t>
            </a:r>
            <a:r>
              <a:rPr lang="en-US" sz="2200" dirty="0"/>
              <a:t> </a:t>
            </a:r>
            <a:r>
              <a:rPr lang="en-US" sz="2200" dirty="0" err="1"/>
              <a:t>akademik</a:t>
            </a:r>
            <a:r>
              <a:rPr lang="en-US" sz="2200" dirty="0"/>
              <a:t> </a:t>
            </a:r>
            <a:r>
              <a:rPr lang="en-US" sz="2200" dirty="0" err="1"/>
              <a:t>zeminde</a:t>
            </a:r>
            <a:r>
              <a:rPr lang="en-US" sz="2200" dirty="0"/>
              <a:t> </a:t>
            </a:r>
            <a:r>
              <a:rPr lang="en-US" sz="2200" dirty="0" err="1"/>
              <a:t>güçlü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dayanağa</a:t>
            </a:r>
            <a:r>
              <a:rPr lang="en-US" sz="2200" dirty="0"/>
              <a:t> </a:t>
            </a:r>
            <a:r>
              <a:rPr lang="en-US" sz="2200" dirty="0" err="1"/>
              <a:t>sahip</a:t>
            </a:r>
            <a:r>
              <a:rPr lang="en-US" sz="2200" dirty="0"/>
              <a:t> </a:t>
            </a:r>
            <a:r>
              <a:rPr lang="en-US" sz="2200" dirty="0" err="1"/>
              <a:t>olduğunu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yapay</a:t>
            </a:r>
            <a:r>
              <a:rPr lang="en-US" sz="2200" dirty="0"/>
              <a:t> </a:t>
            </a:r>
            <a:r>
              <a:rPr lang="en-US" sz="2200" dirty="0" err="1"/>
              <a:t>zekâ</a:t>
            </a:r>
            <a:r>
              <a:rPr lang="en-US" sz="2200" dirty="0"/>
              <a:t> </a:t>
            </a:r>
            <a:r>
              <a:rPr lang="en-US" sz="2200" dirty="0" err="1"/>
              <a:t>destekli</a:t>
            </a:r>
            <a:r>
              <a:rPr lang="en-US" sz="2200" dirty="0"/>
              <a:t> </a:t>
            </a:r>
            <a:r>
              <a:rPr lang="en-US" sz="2200" dirty="0" err="1"/>
              <a:t>yaklaşımların</a:t>
            </a:r>
            <a:r>
              <a:rPr lang="en-US" sz="2200" dirty="0"/>
              <a:t> </a:t>
            </a:r>
            <a:r>
              <a:rPr lang="en-US" sz="2200" dirty="0" err="1"/>
              <a:t>trafik</a:t>
            </a:r>
            <a:r>
              <a:rPr lang="en-US" sz="2200" dirty="0"/>
              <a:t> </a:t>
            </a:r>
            <a:r>
              <a:rPr lang="en-US" sz="2200" dirty="0" err="1"/>
              <a:t>tahmininde</a:t>
            </a:r>
            <a:r>
              <a:rPr lang="en-US" sz="2200" dirty="0"/>
              <a:t> </a:t>
            </a:r>
            <a:r>
              <a:rPr lang="en-US" sz="2200" dirty="0" err="1"/>
              <a:t>oldukça</a:t>
            </a:r>
            <a:r>
              <a:rPr lang="en-US" sz="2200" dirty="0"/>
              <a:t> </a:t>
            </a:r>
            <a:r>
              <a:rPr lang="en-US" sz="2200" dirty="0" err="1"/>
              <a:t>etkili</a:t>
            </a:r>
            <a:r>
              <a:rPr lang="en-US" sz="2200" dirty="0"/>
              <a:t> </a:t>
            </a:r>
            <a:r>
              <a:rPr lang="en-US" sz="2200" dirty="0" err="1"/>
              <a:t>olabileceğini</a:t>
            </a:r>
            <a:r>
              <a:rPr lang="en-US" sz="2200" dirty="0"/>
              <a:t> </a:t>
            </a:r>
            <a:r>
              <a:rPr lang="en-US" sz="2200" dirty="0" err="1"/>
              <a:t>göstermektedir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0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EAEF0-E787-11C4-AEF6-EAF51438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E175261-B9C1-7BBB-7B00-67396221F5F2}"/>
              </a:ext>
            </a:extLst>
          </p:cNvPr>
          <p:cNvSpPr txBox="1"/>
          <p:nvPr/>
        </p:nvSpPr>
        <p:spPr>
          <a:xfrm>
            <a:off x="956826" y="1112969"/>
            <a:ext cx="3937298" cy="4166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TANIMI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D8A2FA-F549-DDEE-D25D-1D7C52EE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tr-TR" dirty="0"/>
          </a:p>
          <a:p>
            <a:pPr lvl="1"/>
            <a:r>
              <a:rPr lang="tr-TR" dirty="0"/>
              <a:t>İstanbul gibi </a:t>
            </a:r>
            <a:r>
              <a:rPr lang="tr-TR" dirty="0" err="1"/>
              <a:t>megakentlerde</a:t>
            </a:r>
            <a:r>
              <a:rPr lang="tr-TR" dirty="0"/>
              <a:t> artan araç yoğunluğu ve trafik sıkışıklığı.</a:t>
            </a:r>
          </a:p>
          <a:p>
            <a:pPr lvl="1"/>
            <a:r>
              <a:rPr lang="tr-TR" dirty="0"/>
              <a:t>Anlık veri sunan uygulamaların gelecek planlaması için yetersizliği.</a:t>
            </a:r>
          </a:p>
          <a:p>
            <a:pPr lvl="1"/>
            <a:r>
              <a:rPr lang="tr-TR" dirty="0"/>
              <a:t>Kullanıcıların ileri tarihli trafik tahmini ihtiyacı (ör. işe gidiş, havaalanı).</a:t>
            </a:r>
          </a:p>
          <a:p>
            <a:pPr marL="0" indent="0">
              <a:buNone/>
            </a:pPr>
            <a:r>
              <a:rPr lang="tr-TR" b="1" dirty="0"/>
              <a:t>      Çözüm Önerisi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Yapay zekâ tabanlı tahmin modeli.</a:t>
            </a:r>
          </a:p>
          <a:p>
            <a:pPr lvl="1"/>
            <a:r>
              <a:rPr lang="tr-TR" dirty="0"/>
              <a:t>Kullanıcı dostu web arayüzü ve harita görselleştirmesi.</a:t>
            </a:r>
          </a:p>
          <a:p>
            <a:pPr lvl="1"/>
            <a:r>
              <a:rPr lang="tr-TR" dirty="0"/>
              <a:t>Favori rotalar ve geçmiş sorgular ile kişiselleştirme.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2F888-FF1F-B4DB-F4C8-094F848C4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B19D77-3284-8D52-BE83-F3F105A1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AC956C-C9B5-4798-5A85-3C2302F7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7F5153-E51E-5FCD-C68F-B5AF899D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🚗 Trafik Kaynaklı Belirsizliği Azaltma: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Kullanıcılar, yoğunluk riskine karşı önceden önlem alabilir.</a:t>
            </a:r>
          </a:p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Zaman Yönetimini Güçlendirme: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 sonuçlarına göre hareket saatini esnek şekilde belirleyebilir.</a:t>
            </a:r>
          </a:p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Kullanıcı Dostu Deneyim: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tabanlı sistem, herkesin kolaylıkla erişebileceği bir yapıya sahiptir.</a:t>
            </a:r>
          </a:p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Geliştirilebilir Altyapı: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Geçmiş sorgular, favori rotalar ve gerçek zamanlı öğrenme gibi özelliklerle genişletilebilir.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8CC41C-27ED-0CA1-0C2B-1C83D3C32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1BD8B460-881D-490B-E83F-B0D6C3441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4A337E-A83B-470D-0903-5E626E0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5C514C-B280-62FB-3282-81977366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4DFE9E-85C8-7E46-09CF-D24FB000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7901308-EF4A-7C92-18E8-C94E32E6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44B179-311C-18D2-EDF7-A36C97DAF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8C775D9-E59F-89F0-3AEF-3E5B709DB36E}"/>
              </a:ext>
            </a:extLst>
          </p:cNvPr>
          <p:cNvSpPr txBox="1"/>
          <p:nvPr/>
        </p:nvSpPr>
        <p:spPr>
          <a:xfrm>
            <a:off x="673466" y="479867"/>
            <a:ext cx="55647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PROJENİN ÖNEMİ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729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08F0B-86DB-DB1A-1FF8-4B8AE44C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9C3B43-7DE3-58FE-EB36-28564F795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D7609A-BEDC-6BA7-B2E2-688A147A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ACEAD-1C3A-5F6B-9AF9-78B75774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7" y="1108953"/>
            <a:ext cx="5639606" cy="5077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600" b="1" dirty="0"/>
              <a:t>Yöntem</a:t>
            </a:r>
            <a:r>
              <a:rPr lang="tr-TR" sz="2600" dirty="0"/>
              <a:t>:</a:t>
            </a:r>
          </a:p>
          <a:p>
            <a:r>
              <a:rPr lang="tr-TR" sz="2600" dirty="0"/>
              <a:t>Kullanıcı, başlangıç noktaları, varış noktaları ve tarih/saat bilgilerini arayüz üzerinden girer.</a:t>
            </a:r>
          </a:p>
          <a:p>
            <a:r>
              <a:rPr lang="tr-TR" sz="2600" dirty="0"/>
              <a:t>✔️ Bu bilgiler, </a:t>
            </a:r>
            <a:r>
              <a:rPr lang="tr-TR" sz="2600" dirty="0" err="1"/>
              <a:t>backend</a:t>
            </a:r>
            <a:r>
              <a:rPr lang="tr-TR" sz="2600" dirty="0"/>
              <a:t> sunucu aracılığıyla makine öğrenmesi modeline iletilir.</a:t>
            </a:r>
          </a:p>
          <a:p>
            <a:r>
              <a:rPr lang="tr-TR" sz="2600" dirty="0"/>
              <a:t>✔️ Python ile eğitilmiş model, verilen tarih ve zamana göre trafik yoğunluğu tahmini yapar.</a:t>
            </a:r>
          </a:p>
          <a:p>
            <a:r>
              <a:rPr lang="tr-TR" sz="2600" dirty="0"/>
              <a:t>✔️ Tahmin sonucu JSON formatında geri </a:t>
            </a:r>
            <a:r>
              <a:rPr lang="tr-TR" sz="2600" dirty="0" err="1"/>
              <a:t>dönür</a:t>
            </a:r>
            <a:r>
              <a:rPr lang="tr-TR" sz="2600" dirty="0"/>
              <a:t> ve </a:t>
            </a:r>
            <a:r>
              <a:rPr lang="tr-TR" sz="2600" dirty="0" err="1"/>
              <a:t>frontend</a:t>
            </a:r>
            <a:r>
              <a:rPr lang="tr-TR" sz="2600" dirty="0"/>
              <a:t> tarafında uygun </a:t>
            </a:r>
            <a:r>
              <a:rPr lang="tr-TR" sz="2600" dirty="0" err="1"/>
              <a:t>görselleşirme</a:t>
            </a:r>
            <a:r>
              <a:rPr lang="tr-TR" sz="2600" dirty="0"/>
              <a:t> ile kullanıcıya sunulur.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A1CAE-30EE-3C19-6B3E-8C1A7A428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5001C76-64FB-B869-B8A5-8BB1D97A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0F7072-EC8B-8D03-3EC7-ADE509CE1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78D5D-03EB-AD67-55D4-DB6007B1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740B7C-69A0-91D4-8D79-AFD387F2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F06DF7-26D7-4328-7D7E-C0C00FA75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96BD98-D9DF-5E2A-07B1-AA635B87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5101EAB-FA72-7950-AB61-8E7BD698BE1A}"/>
              </a:ext>
            </a:extLst>
          </p:cNvPr>
          <p:cNvSpPr txBox="1"/>
          <p:nvPr/>
        </p:nvSpPr>
        <p:spPr>
          <a:xfrm>
            <a:off x="673466" y="479867"/>
            <a:ext cx="58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</a:p>
        </p:txBody>
      </p:sp>
    </p:spTree>
    <p:extLst>
      <p:ext uri="{BB962C8B-B14F-4D97-AF65-F5344CB8AC3E}">
        <p14:creationId xmlns:p14="http://schemas.microsoft.com/office/powerpoint/2010/main" val="34336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4EA1DE-BFF3-ED81-63FD-BBFD8F14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D610DCC-5A8A-2BB0-95C3-D7DDABCDB797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KULLANILAN TEKNOLOJİLER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F05203-5AEA-EBF1-E921-4D2C7218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FRONTEND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React.js</a:t>
            </a:r>
            <a:endParaRPr lang="en-US" sz="2200" dirty="0"/>
          </a:p>
          <a:p>
            <a:r>
              <a:rPr lang="en-US" sz="2200" dirty="0"/>
              <a:t> Google Maps API</a:t>
            </a:r>
          </a:p>
          <a:p>
            <a:r>
              <a:rPr lang="en-US" sz="2200" dirty="0"/>
              <a:t>Axios</a:t>
            </a:r>
          </a:p>
          <a:p>
            <a:pPr marL="0"/>
            <a:endParaRPr lang="en-US" sz="1500" dirty="0"/>
          </a:p>
          <a:p>
            <a:endParaRPr lang="en-US" sz="1500" dirty="0"/>
          </a:p>
        </p:txBody>
      </p:sp>
      <p:pic>
        <p:nvPicPr>
          <p:cNvPr id="4" name="Resim 3" descr="grafik, daire, sanat, renklil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F754BAD-8AA2-C3F1-DBC2-3372FF84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82" y="566928"/>
            <a:ext cx="2338913" cy="2338913"/>
          </a:xfrm>
          <a:prstGeom prst="rect">
            <a:avLst/>
          </a:prstGeom>
        </p:spPr>
      </p:pic>
      <p:pic>
        <p:nvPicPr>
          <p:cNvPr id="7" name="Resim 6" descr="grafik, ekran görüntüsü, grafik tasarım, sar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1FCB5A-8EF8-AEF2-E7FD-298C3D02B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5" y="883151"/>
            <a:ext cx="2873668" cy="1702549"/>
          </a:xfrm>
          <a:prstGeom prst="rect">
            <a:avLst/>
          </a:prstGeom>
        </p:spPr>
      </p:pic>
      <p:pic>
        <p:nvPicPr>
          <p:cNvPr id="11" name="Resim 10" descr="yazı tipi, grafik, logo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40D8D47-8DB9-9140-F3D7-FE240245C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05" y="3421512"/>
            <a:ext cx="5989328" cy="24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4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1700</Words>
  <Application>Microsoft Macintosh PowerPoint</Application>
  <PresentationFormat>Geniş ekran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Times New Roman</vt:lpstr>
      <vt:lpstr>Office Teması</vt:lpstr>
      <vt:lpstr>Yapay Zekâ Destekli Trafik Yoğunluğu Tahmin Sistemi: CrowdPredictor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Toplama ve Hazırlama Süreci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Sonuç ve Gelecek Çalışmalar  </vt:lpstr>
      <vt:lpstr>Sonuç ve Gelecek Çalışmalar  </vt:lpstr>
      <vt:lpstr>Gelecek Çalışmalar  </vt:lpstr>
      <vt:lpstr>TEŞEKKKÜRLER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Ali YAVUZ</dc:creator>
  <cp:lastModifiedBy>Asuman BAS</cp:lastModifiedBy>
  <cp:revision>17</cp:revision>
  <dcterms:created xsi:type="dcterms:W3CDTF">2025-06-18T18:50:12Z</dcterms:created>
  <dcterms:modified xsi:type="dcterms:W3CDTF">2025-06-18T22:36:26Z</dcterms:modified>
</cp:coreProperties>
</file>