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72" r:id="rId9"/>
    <p:sldId id="27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" y="946"/>
      </p:cViewPr>
      <p:guideLst>
        <p:guide orient="horz" pos="845"/>
        <p:guide pos="733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87639"/>
            <a:ext cx="9671858" cy="2816506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Author-topic model for authors and Documents 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638" y="4553038"/>
            <a:ext cx="7891272" cy="1069848"/>
          </a:xfrm>
        </p:spPr>
        <p:txBody>
          <a:bodyPr/>
          <a:lstStyle/>
          <a:p>
            <a:r>
              <a:rPr lang="en-SG" sz="2000" dirty="0"/>
              <a:t>Team </a:t>
            </a:r>
            <a:r>
              <a:rPr lang="en-SG" sz="2000" dirty="0" err="1"/>
              <a:t>Doctrina</a:t>
            </a:r>
            <a:r>
              <a:rPr lang="en-SG" sz="2000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31468-57DA-4349-9F12-979E83C0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6" y="0"/>
            <a:ext cx="7767782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222" y="480438"/>
            <a:ext cx="10515600" cy="1579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visual interface</a:t>
            </a:r>
          </a:p>
          <a:p>
            <a:pPr marL="0" indent="0">
              <a:buNone/>
            </a:pPr>
            <a:r>
              <a:rPr lang="en-US" altLang="zh-CN" sz="1400" dirty="0"/>
              <a:t>——</a:t>
            </a:r>
            <a:r>
              <a:rPr lang="en-US" altLang="zh-CN" dirty="0"/>
              <a:t>Query authors, topics and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4868" y="1457981"/>
            <a:ext cx="7631376" cy="3035808"/>
          </a:xfrm>
        </p:spPr>
        <p:txBody>
          <a:bodyPr/>
          <a:lstStyle/>
          <a:p>
            <a:r>
              <a:rPr lang="en-SG" dirty="0">
                <a:latin typeface="Bahnschrift Condensed" panose="020B0502040204020203" pitchFamily="34" charset="0"/>
              </a:rPr>
              <a:t>Thank  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997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222" y="318969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Author-topic model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86" y="1871786"/>
            <a:ext cx="5056885" cy="4050792"/>
          </a:xfrm>
        </p:spPr>
        <p:txBody>
          <a:bodyPr/>
          <a:lstStyle/>
          <a:p>
            <a:r>
              <a:rPr lang="en-US" dirty="0"/>
              <a:t>This model provides simple probabilistic model for exploring the relationships between </a:t>
            </a:r>
            <a:r>
              <a:rPr lang="en-US" dirty="0">
                <a:solidFill>
                  <a:srgbClr val="FF0000"/>
                </a:solidFill>
              </a:rPr>
              <a:t>authors, documents, topics and words</a:t>
            </a:r>
            <a:r>
              <a:rPr lang="en-US" dirty="0"/>
              <a:t>.</a:t>
            </a:r>
          </a:p>
          <a:p>
            <a:r>
              <a:rPr lang="en-US" dirty="0"/>
              <a:t>Topic is defined as probability distribution over words and is discovered automatically with unsupervised learning.</a:t>
            </a:r>
          </a:p>
          <a:p>
            <a:r>
              <a:rPr lang="en-US" dirty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39" y="1729307"/>
            <a:ext cx="5056885" cy="34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8646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Topic model and author model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7" y="1585481"/>
            <a:ext cx="4171933" cy="16792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 author model</a:t>
            </a:r>
            <a:r>
              <a:rPr lang="en-US" dirty="0"/>
              <a:t>, the interests of authors are directly modeled with probability distributions over words.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3931"/>
              </p:ext>
            </p:extLst>
          </p:nvPr>
        </p:nvGraphicFramePr>
        <p:xfrm>
          <a:off x="1474199" y="3033713"/>
          <a:ext cx="3719208" cy="3150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27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864181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2636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Author: </a:t>
                      </a:r>
                      <a:r>
                        <a:rPr lang="en-SG" sz="1600" b="0" u="none" strike="noStrike" dirty="0" err="1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John_Ho</a:t>
                      </a:r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WORD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u="none" strike="noStrike" dirty="0">
                          <a:effectLst/>
                          <a:latin typeface="Arial Black" panose="020B0A04020102020204" pitchFamily="34" charset="0"/>
                          <a:cs typeface="Mongolian Baiti" panose="03000500000000000000" pitchFamily="66" charset="0"/>
                        </a:rPr>
                        <a:t>PROB.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machine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0.0823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learning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0.0497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unsupervised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0.0234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supervised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0.0226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python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0.0224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C++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0.0166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natural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0.0151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language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0.0134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processing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0.0131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26248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continuous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  <a:latin typeface="+mn-lt"/>
                          <a:cs typeface="Mongolian Baiti" panose="03000500000000000000" pitchFamily="66" charset="0"/>
                        </a:rPr>
                        <a:t>0.0121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378CE-7F8C-5641-BA49-6C7B223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93650"/>
              </p:ext>
            </p:extLst>
          </p:nvPr>
        </p:nvGraphicFramePr>
        <p:xfrm>
          <a:off x="6620427" y="2769639"/>
          <a:ext cx="3804052" cy="157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026">
                  <a:extLst>
                    <a:ext uri="{9D8B030D-6E8A-4147-A177-3AD203B41FA5}">
                      <a16:colId xmlns:a16="http://schemas.microsoft.com/office/drawing/2014/main" val="1446124451"/>
                    </a:ext>
                  </a:extLst>
                </a:gridCol>
                <a:gridCol w="1902026">
                  <a:extLst>
                    <a:ext uri="{9D8B030D-6E8A-4147-A177-3AD203B41FA5}">
                      <a16:colId xmlns:a16="http://schemas.microsoft.com/office/drawing/2014/main" val="2344302553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Document d</a:t>
                      </a:r>
                      <a:r>
                        <a:rPr lang="en-SG" sz="1200" b="1" u="none" strike="noStrike" dirty="0">
                          <a:effectLst/>
                        </a:rPr>
                        <a:t> 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34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TOPIC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560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78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66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82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76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05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48362-BD01-1448-861F-3293CCE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69000"/>
              </p:ext>
            </p:extLst>
          </p:nvPr>
        </p:nvGraphicFramePr>
        <p:xfrm>
          <a:off x="6620427" y="4609203"/>
          <a:ext cx="3804052" cy="179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737">
                  <a:extLst>
                    <a:ext uri="{9D8B030D-6E8A-4147-A177-3AD203B41FA5}">
                      <a16:colId xmlns:a16="http://schemas.microsoft.com/office/drawing/2014/main" val="1494301146"/>
                    </a:ext>
                  </a:extLst>
                </a:gridCol>
                <a:gridCol w="1899315">
                  <a:extLst>
                    <a:ext uri="{9D8B030D-6E8A-4147-A177-3AD203B41FA5}">
                      <a16:colId xmlns:a16="http://schemas.microsoft.com/office/drawing/2014/main" val="1444938397"/>
                    </a:ext>
                  </a:extLst>
                </a:gridCol>
              </a:tblGrid>
              <a:tr h="57148">
                <a:tc gridSpan="2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Topic 1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698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WORD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Mongolian Baiti" panose="03000500000000000000" pitchFamily="66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machine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0.0823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9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learning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0.0497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05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unsupervised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0.0234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0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supervised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0.0226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4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python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0.0224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72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C++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Mongolian Baiti" panose="03000500000000000000" pitchFamily="66" charset="0"/>
                        </a:rPr>
                        <a:t>0.0166</a:t>
                      </a:r>
                    </a:p>
                  </a:txBody>
                  <a:tcPr marL="9525" marR="9525" marT="9525" marB="0" anchor="b">
                    <a:solidFill>
                      <a:srgbClr val="E1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597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701F235-74FD-4596-BCB2-0F40073EEB64}"/>
              </a:ext>
            </a:extLst>
          </p:cNvPr>
          <p:cNvSpPr/>
          <p:nvPr/>
        </p:nvSpPr>
        <p:spPr>
          <a:xfrm>
            <a:off x="6318486" y="1585481"/>
            <a:ext cx="4331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zh-CN" sz="2000" b="1" dirty="0">
                <a:solidFill>
                  <a:srgbClr val="0070C0"/>
                </a:solidFill>
              </a:rPr>
              <a:t>For topic model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there is a topic distribution for a document and word distribution within that topic.</a:t>
            </a:r>
            <a:endParaRPr lang="en-SG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7528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Model description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60F2F702-11AD-FF46-81E4-3F4C199C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603663"/>
            <a:ext cx="9913496" cy="4051300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299E01-ECC0-C841-9DF6-7015904B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64" y="5848928"/>
            <a:ext cx="2616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8559"/>
            <a:ext cx="10058400" cy="1609344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Parameter estimation by Gibbs sampling</a:t>
            </a:r>
            <a:endParaRPr lang="en-SG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638" y="1703977"/>
            <a:ext cx="10337943" cy="405079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Step 1  </a:t>
            </a:r>
            <a:r>
              <a:rPr lang="en-US" dirty="0"/>
              <a:t>Assign words to random topics and authors.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2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dirty="0"/>
              <a:t>Apply Equation (4) to every word in the text and do assignment accordingly.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3  </a:t>
            </a:r>
            <a:r>
              <a:rPr lang="en-US" dirty="0"/>
              <a:t>Repeat step 2, 2000 times and save the word by topic matrix (5) and author by topic matrix (6).</a:t>
            </a:r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9" y="4077987"/>
            <a:ext cx="5405581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8" y="3804742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A7CB3-C83F-9D46-928A-F210E1D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9" y="563417"/>
            <a:ext cx="8629177" cy="54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3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1" y="549275"/>
            <a:ext cx="5464130" cy="1059656"/>
          </a:xfrm>
        </p:spPr>
        <p:txBody>
          <a:bodyPr/>
          <a:lstStyle/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45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67035" y="854869"/>
            <a:ext cx="7336665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dirty="0">
                <a:latin typeface="Bahnschrift Condensed" panose="020B0502040204020203" pitchFamily="34" charset="0"/>
              </a:rPr>
              <a:t>Our Applications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FF867-54BA-4BE3-A5D5-4A31C620EAB6}"/>
              </a:ext>
            </a:extLst>
          </p:cNvPr>
          <p:cNvSpPr/>
          <p:nvPr/>
        </p:nvSpPr>
        <p:spPr>
          <a:xfrm>
            <a:off x="1163638" y="1828006"/>
            <a:ext cx="1069585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300" b="1" dirty="0">
                <a:solidFill>
                  <a:srgbClr val="FF0000"/>
                </a:solidFill>
              </a:rPr>
              <a:t>First Application</a:t>
            </a:r>
          </a:p>
          <a:p>
            <a:r>
              <a:rPr lang="en-US" altLang="zh-CN" sz="3200" b="1" dirty="0">
                <a:solidFill>
                  <a:srgbClr val="FF0000"/>
                </a:solidFill>
              </a:rPr>
              <a:t>	</a:t>
            </a:r>
            <a:r>
              <a:rPr lang="en-GB" altLang="zh-CN" sz="2400" dirty="0"/>
              <a:t>Judge the author based on a given paragraph.</a:t>
            </a:r>
          </a:p>
          <a:p>
            <a:endParaRPr lang="en-US" altLang="zh-CN" sz="2800" dirty="0"/>
          </a:p>
          <a:p>
            <a:r>
              <a:rPr lang="en-US" altLang="zh-CN" sz="3300" b="1" dirty="0">
                <a:solidFill>
                  <a:srgbClr val="FF0000"/>
                </a:solidFill>
              </a:rPr>
              <a:t>Second Application  </a:t>
            </a:r>
          </a:p>
          <a:p>
            <a:r>
              <a:rPr lang="en-US" altLang="zh-CN" sz="3600" b="1" dirty="0">
                <a:solidFill>
                  <a:srgbClr val="FF0000"/>
                </a:solidFill>
              </a:rPr>
              <a:t>	</a:t>
            </a:r>
            <a:r>
              <a:rPr lang="en-GB" altLang="zh-CN" sz="2400" dirty="0"/>
              <a:t>Detect the Most Surprising and Least Surprising Papers for an Author.</a:t>
            </a:r>
          </a:p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37805550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716A-1EE0-4847-BEF8-B0433315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840" y="1828006"/>
            <a:ext cx="7027269" cy="4314176"/>
          </a:xfrm>
        </p:spPr>
        <p:txBody>
          <a:bodyPr>
            <a:normAutofit fontScale="92500" lnSpcReduction="20000"/>
          </a:bodyPr>
          <a:lstStyle/>
          <a:p>
            <a:pPr marL="434340" indent="0">
              <a:buNone/>
            </a:pPr>
            <a:r>
              <a:rPr lang="en-US" altLang="zh-CN" sz="1900" b="1" dirty="0"/>
              <a:t>1. Get data for "bag of words" models</a:t>
            </a:r>
          </a:p>
          <a:p>
            <a:pPr marL="434340" indent="0">
              <a:buNone/>
            </a:pPr>
            <a:r>
              <a:rPr lang="en-US" altLang="zh-CN" sz="1900" b="1" dirty="0"/>
              <a:t>2. Gibbs sampling</a:t>
            </a:r>
          </a:p>
          <a:p>
            <a:pPr marL="891540" lvl="1"/>
            <a:r>
              <a:rPr lang="en-US" altLang="zh-CN" sz="1600" dirty="0"/>
              <a:t>Get the sample at the 2000th iteration</a:t>
            </a:r>
          </a:p>
          <a:p>
            <a:pPr marL="891540" lvl="1"/>
            <a:r>
              <a:rPr lang="en-US" altLang="zh-CN" sz="1600" dirty="0"/>
              <a:t>Extract a series of topics  words</a:t>
            </a:r>
          </a:p>
          <a:p>
            <a:pPr marL="891540" lvl="1"/>
            <a:r>
              <a:rPr lang="en-US" altLang="zh-CN" sz="1600" dirty="0"/>
              <a:t>Estimate Time Cost</a:t>
            </a:r>
          </a:p>
          <a:p>
            <a:pPr marL="1165860" lvl="2"/>
            <a:r>
              <a:rPr lang="en-GB" altLang="zh-CN" sz="1400" dirty="0"/>
              <a:t>For the NIPS data set, 2000 iterations of the Gibbs sampler took 12 hours of wall-clock time on a standard PC workstation (22 seconds per iteration). For </a:t>
            </a:r>
            <a:r>
              <a:rPr lang="en-GB" altLang="zh-CN" sz="1400" dirty="0" err="1"/>
              <a:t>Citeseer</a:t>
            </a:r>
            <a:r>
              <a:rPr lang="en-GB" altLang="zh-CN" sz="1400" dirty="0"/>
              <a:t> took 111 hours for 700 iterations (9.5 minutes per iteration).</a:t>
            </a:r>
            <a:endParaRPr lang="en-US" altLang="zh-CN" dirty="0"/>
          </a:p>
          <a:p>
            <a:pPr marL="434340" indent="0">
              <a:buNone/>
            </a:pPr>
            <a:r>
              <a:rPr lang="en-US" altLang="zh-CN" sz="1900" b="1" dirty="0"/>
              <a:t>3.  Perplexity</a:t>
            </a:r>
            <a:r>
              <a:rPr lang="en-GB" altLang="zh-CN" sz="1900" dirty="0"/>
              <a:t>:</a:t>
            </a:r>
            <a:r>
              <a:rPr lang="en-GB" altLang="zh-CN" sz="1900" b="1" dirty="0"/>
              <a:t>  </a:t>
            </a:r>
            <a:r>
              <a:rPr lang="en-GB" altLang="zh-CN" sz="1700" dirty="0"/>
              <a:t>Measure the performance of probability model.</a:t>
            </a:r>
          </a:p>
          <a:p>
            <a:pPr marL="891540" lvl="1"/>
            <a:r>
              <a:rPr lang="en-GB" altLang="zh-CN" sz="1600" dirty="0"/>
              <a:t>A well trained model</a:t>
            </a:r>
            <a:r>
              <a:rPr lang="en-US" altLang="zh-CN" sz="1600" dirty="0"/>
              <a:t>----</a:t>
            </a:r>
            <a:r>
              <a:rPr lang="en-GB" altLang="zh-CN" sz="1600" dirty="0"/>
              <a:t>Higher probability to get normal sentence</a:t>
            </a:r>
            <a:r>
              <a:rPr lang="zh-CN" altLang="en-US" sz="1600" dirty="0"/>
              <a:t>， </a:t>
            </a:r>
            <a:r>
              <a:rPr lang="en-GB" altLang="zh-CN" sz="1600" dirty="0"/>
              <a:t>lower perplexity</a:t>
            </a:r>
          </a:p>
          <a:p>
            <a:pPr marL="708660" lvl="1" indent="0">
              <a:buNone/>
            </a:pPr>
            <a:endParaRPr lang="en-US" altLang="zh-CN" sz="1600" b="1" dirty="0"/>
          </a:p>
          <a:p>
            <a:pPr marL="708660" lvl="1" indent="0">
              <a:buNone/>
            </a:pPr>
            <a:endParaRPr lang="en-US" altLang="zh-CN" sz="1600" b="1" dirty="0"/>
          </a:p>
          <a:p>
            <a:pPr marL="434340" indent="0">
              <a:buNone/>
            </a:pPr>
            <a:r>
              <a:rPr lang="en-US" altLang="zh-CN" sz="1900" b="1" dirty="0"/>
              <a:t>4</a:t>
            </a:r>
            <a:r>
              <a:rPr lang="en-US" altLang="zh-CN" sz="1900" dirty="0"/>
              <a:t>. </a:t>
            </a:r>
            <a:r>
              <a:rPr lang="en-GB" altLang="zh-CN" sz="1900" b="1" dirty="0"/>
              <a:t>A randomly generated set of training words</a:t>
            </a:r>
          </a:p>
          <a:p>
            <a:pPr marL="891540" lvl="1"/>
            <a:r>
              <a:rPr lang="en-GB" altLang="zh-CN" sz="1600" dirty="0"/>
              <a:t>Make predictions on the other words</a:t>
            </a:r>
          </a:p>
          <a:p>
            <a:pPr marL="891540" lvl="1"/>
            <a:r>
              <a:rPr lang="en-GB" altLang="zh-CN" sz="1600" dirty="0"/>
              <a:t>Compare 3 models </a:t>
            </a:r>
            <a:br>
              <a:rPr lang="en-US" altLang="zh-CN" sz="1600" dirty="0"/>
            </a:br>
            <a:endParaRPr lang="en-US" altLang="zh-CN" sz="1600" dirty="0"/>
          </a:p>
          <a:p>
            <a:pPr marL="708660" lvl="1" indent="0">
              <a:buNone/>
            </a:pP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737974E4-D684-4138-8E91-233C8784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09" y="4349809"/>
            <a:ext cx="3629406" cy="567223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09FADEC7-38B9-4E42-9AE8-4022DCFF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0" y="1940967"/>
            <a:ext cx="4938927" cy="29760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E69D55F-FB0E-4D42-B0AE-4DB1A1F2E68E}"/>
              </a:ext>
            </a:extLst>
          </p:cNvPr>
          <p:cNvSpPr txBox="1">
            <a:spLocks/>
          </p:cNvSpPr>
          <p:nvPr/>
        </p:nvSpPr>
        <p:spPr>
          <a:xfrm>
            <a:off x="1067035" y="854869"/>
            <a:ext cx="9471656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200" dirty="0">
                <a:latin typeface="Bahnschrift Condensed" panose="020B0502040204020203" pitchFamily="34" charset="0"/>
              </a:rPr>
              <a:t>First Application</a:t>
            </a:r>
            <a:r>
              <a:rPr lang="en-US" altLang="zh-CN" sz="8000" dirty="0">
                <a:latin typeface="Bahnschrift Condensed" panose="020B0502040204020203" pitchFamily="34" charset="0"/>
              </a:rPr>
              <a:t>_</a:t>
            </a:r>
            <a:r>
              <a:rPr lang="en-GB" altLang="zh-CN" sz="9600" dirty="0">
                <a:latin typeface="Bahnschrift Condensed" panose="020B0502040204020203" pitchFamily="34" charset="0"/>
              </a:rPr>
              <a:t>Judge the author based on a given paragraph</a:t>
            </a:r>
            <a:r>
              <a:rPr lang="en-GB" altLang="zh-CN" sz="8000" dirty="0">
                <a:latin typeface="Bahnschrift Condensed" panose="020B0502040204020203" pitchFamily="34" charset="0"/>
              </a:rPr>
              <a:t>.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57935-CC13-4916-8D86-1993D7410366}"/>
              </a:ext>
            </a:extLst>
          </p:cNvPr>
          <p:cNvSpPr/>
          <p:nvPr/>
        </p:nvSpPr>
        <p:spPr>
          <a:xfrm>
            <a:off x="211430" y="5424146"/>
            <a:ext cx="70415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Done! </a:t>
            </a:r>
          </a:p>
          <a:p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Judge the author based on a given paragraph!</a:t>
            </a:r>
          </a:p>
        </p:txBody>
      </p:sp>
    </p:spTree>
    <p:extLst>
      <p:ext uri="{BB962C8B-B14F-4D97-AF65-F5344CB8AC3E}">
        <p14:creationId xmlns:p14="http://schemas.microsoft.com/office/powerpoint/2010/main" val="2293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CD1D-A05A-48C4-BE51-3CAA53BD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638" y="1582992"/>
            <a:ext cx="10326398" cy="4050792"/>
          </a:xfrm>
        </p:spPr>
        <p:txBody>
          <a:bodyPr/>
          <a:lstStyle/>
          <a:p>
            <a:r>
              <a:rPr lang="en-GB" altLang="zh-CN" b="1" dirty="0"/>
              <a:t>Symmetric KL divergence: the distance between authors </a:t>
            </a:r>
            <a:r>
              <a:rPr lang="en-GB" altLang="zh-CN" b="1" dirty="0" err="1"/>
              <a:t>i</a:t>
            </a:r>
            <a:r>
              <a:rPr lang="en-GB" altLang="zh-CN" b="1" dirty="0"/>
              <a:t> and j </a:t>
            </a:r>
          </a:p>
          <a:p>
            <a:endParaRPr lang="en-GB" altLang="zh-CN" b="1" dirty="0"/>
          </a:p>
          <a:p>
            <a:endParaRPr lang="en-GB" altLang="zh-CN" b="1" dirty="0"/>
          </a:p>
          <a:p>
            <a:pPr lvl="1"/>
            <a:r>
              <a:rPr lang="en-GB" altLang="zh-CN" sz="1600" dirty="0"/>
              <a:t>The smaller the value of Symmetric KL divergence, the more similar the styles of these authors are.</a:t>
            </a:r>
          </a:p>
          <a:p>
            <a:r>
              <a:rPr lang="en-GB" altLang="zh-CN" b="1" dirty="0"/>
              <a:t>Explore the range of perplexity scores that the model assigns to papers from specific authors</a:t>
            </a:r>
          </a:p>
          <a:p>
            <a:pPr lvl="1"/>
            <a:r>
              <a:rPr lang="en-GB" altLang="zh-CN" sz="1600" dirty="0"/>
              <a:t>Most surprising ——highest perplexity</a:t>
            </a:r>
          </a:p>
          <a:p>
            <a:pPr lvl="1"/>
            <a:r>
              <a:rPr lang="en-GB" altLang="zh-CN" sz="1600" dirty="0"/>
              <a:t>Least surprising——lowest perplexity</a:t>
            </a:r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270ED-7D3C-4D43-BAFC-8F8BE211EDCC}"/>
              </a:ext>
            </a:extLst>
          </p:cNvPr>
          <p:cNvSpPr/>
          <p:nvPr/>
        </p:nvSpPr>
        <p:spPr>
          <a:xfrm>
            <a:off x="1108774" y="668361"/>
            <a:ext cx="109215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Second Application</a:t>
            </a:r>
            <a:r>
              <a:rPr lang="en-US" altLang="zh-CN" sz="2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_</a:t>
            </a:r>
            <a:r>
              <a:rPr lang="en-GB" altLang="zh-CN" sz="2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Bahnschrift Condensed" panose="020B0502040204020203" pitchFamily="34" charset="0"/>
                <a:ea typeface="+mj-ea"/>
                <a:cs typeface="+mj-cs"/>
              </a:rPr>
              <a:t>Detect the Most Surprising and Least Surprising Papers for an Author</a:t>
            </a:r>
            <a:endParaRPr lang="en-GB" altLang="zh-CN" sz="2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Bahnschrift Condensed" panose="020B0502040204020203" pitchFamily="34" charset="0"/>
              <a:ea typeface="+mj-ea"/>
              <a:cs typeface="+mj-cs"/>
            </a:endParaRPr>
          </a:p>
          <a:p>
            <a:endParaRPr lang="en-US" altLang="zh-CN" sz="48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44355541-F54C-4F67-B670-CE23AE48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38" y="4624851"/>
            <a:ext cx="8609726" cy="1796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F3A317-A6C8-46F8-BAD7-486EB2ECF39B}"/>
              </a:ext>
            </a:extLst>
          </p:cNvPr>
          <p:cNvSpPr/>
          <p:nvPr/>
        </p:nvSpPr>
        <p:spPr>
          <a:xfrm>
            <a:off x="190181" y="4656555"/>
            <a:ext cx="5704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Done !!</a:t>
            </a:r>
          </a:p>
          <a:p>
            <a:pPr algn="just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Detect the Most Surprising and Least Surprising Papers for an Author!!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B9538318-FBEF-4368-A75D-CA3F9EB44A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59201" y="1944232"/>
            <a:ext cx="4265468" cy="8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1132</TotalTime>
  <Words>467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Arial Rounded MT Bold</vt:lpstr>
      <vt:lpstr>Bahnschrift Condensed</vt:lpstr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Yiyun Du</cp:lastModifiedBy>
  <cp:revision>41</cp:revision>
  <dcterms:created xsi:type="dcterms:W3CDTF">2019-02-11T14:17:14Z</dcterms:created>
  <dcterms:modified xsi:type="dcterms:W3CDTF">2019-02-14T01:27:00Z</dcterms:modified>
</cp:coreProperties>
</file>