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handoutMasterIdLst>
    <p:handoutMasterId r:id="rId18"/>
  </p:handoutMasterIdLst>
  <p:sldIdLst>
    <p:sldId id="256" r:id="rId2"/>
    <p:sldId id="283" r:id="rId3"/>
    <p:sldId id="284" r:id="rId4"/>
    <p:sldId id="281" r:id="rId5"/>
    <p:sldId id="285" r:id="rId6"/>
    <p:sldId id="282" r:id="rId7"/>
    <p:sldId id="286" r:id="rId8"/>
    <p:sldId id="287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71" r:id="rId17"/>
  </p:sldIdLst>
  <p:sldSz cx="12192000" cy="6858000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24"/>
      </p:cViewPr>
      <p:guideLst>
        <p:guide orient="horz" pos="845"/>
        <p:guide pos="733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A7461-4836-410E-A547-C71184468886}" type="datetimeFigureOut">
              <a:rPr lang="en-SG" smtClean="0"/>
              <a:t>4/4/2019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CBB-6043-4423-9F46-25A1D437F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41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87639"/>
            <a:ext cx="9671858" cy="2816506"/>
          </a:xfrm>
        </p:spPr>
        <p:txBody>
          <a:bodyPr/>
          <a:lstStyle/>
          <a:p>
            <a:r>
              <a:rPr lang="en-US" sz="4500" dirty="0">
                <a:latin typeface="Bahnschrift Condensed" panose="020B0502040204020203" pitchFamily="34" charset="0"/>
              </a:rPr>
              <a:t>The Author-topic model </a:t>
            </a:r>
            <a:r>
              <a:rPr lang="en-US" sz="4500" dirty="0" smtClean="0">
                <a:latin typeface="Bahnschrift Condensed" panose="020B0502040204020203" pitchFamily="34" charset="0"/>
              </a:rPr>
              <a:t>applied to tweets for Bitcoin price prediction</a:t>
            </a:r>
            <a:r>
              <a:rPr lang="en-US" sz="4500" dirty="0" smtClean="0">
                <a:latin typeface="Bahnschrift Condensed" panose="020B0502040204020203" pitchFamily="34" charset="0"/>
              </a:rPr>
              <a:t> </a:t>
            </a:r>
            <a:endParaRPr lang="en-SG" sz="45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638" y="4553038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/>
              <a:t>Team </a:t>
            </a:r>
            <a:r>
              <a:rPr lang="en-SG" sz="2000" dirty="0" err="1"/>
              <a:t>Doctrina</a:t>
            </a:r>
            <a:r>
              <a:rPr lang="en-SG" sz="2000" dirty="0"/>
              <a:t> </a:t>
            </a:r>
            <a:r>
              <a:rPr lang="en-SG" sz="2000" dirty="0" smtClean="0"/>
              <a:t>Apparatus</a:t>
            </a:r>
          </a:p>
          <a:p>
            <a:r>
              <a:rPr lang="en-US" sz="2000" dirty="0" smtClean="0"/>
              <a:t>HO </a:t>
            </a:r>
            <a:r>
              <a:rPr lang="en-US" sz="2000" dirty="0" err="1" smtClean="0"/>
              <a:t>Ngok</a:t>
            </a:r>
            <a:r>
              <a:rPr lang="en-US" sz="2000" dirty="0" smtClean="0"/>
              <a:t> Chao</a:t>
            </a:r>
          </a:p>
          <a:p>
            <a:r>
              <a:rPr lang="en-US" sz="2000" dirty="0" smtClean="0"/>
              <a:t>CHEN </a:t>
            </a:r>
            <a:r>
              <a:rPr lang="en-US" sz="2000" dirty="0" err="1" smtClean="0"/>
              <a:t>Zhiwei</a:t>
            </a:r>
            <a:endParaRPr lang="en-SG" sz="2000" dirty="0"/>
          </a:p>
        </p:txBody>
      </p:sp>
      <p:pic>
        <p:nvPicPr>
          <p:cNvPr id="1026" name="Picture 2" descr="File:Twitter bird logo 201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34" y="4304145"/>
            <a:ext cx="285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itc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68" y="3926038"/>
            <a:ext cx="1253999" cy="12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287528"/>
            <a:ext cx="10058400" cy="1609344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EMPIRICAL TEST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8491" y="1896871"/>
            <a:ext cx="4778062" cy="28425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0749" y="948597"/>
            <a:ext cx="58212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1  </a:t>
            </a:r>
            <a:r>
              <a:rPr lang="en-US" altLang="zh-CN" dirty="0" smtClean="0"/>
              <a:t>ADF  TEST     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Step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Linear </a:t>
            </a:r>
            <a:r>
              <a:rPr lang="en-US" altLang="zh-CN" dirty="0" smtClean="0"/>
              <a:t>regression</a:t>
            </a:r>
          </a:p>
          <a:p>
            <a:endParaRPr lang="en-US" altLang="zh-CN" dirty="0"/>
          </a:p>
          <a:p>
            <a:r>
              <a:rPr lang="en-US" altLang="zh-CN" dirty="0" smtClean="0">
                <a:latin typeface="Garamond" panose="02020404030301010803" pitchFamily="18" charset="0"/>
              </a:rPr>
              <a:t>R-Square&lt;1%,</a:t>
            </a:r>
            <a:r>
              <a:rPr lang="en-US" altLang="zh-CN" dirty="0">
                <a:latin typeface="Garamond" panose="02020404030301010803" pitchFamily="18" charset="0"/>
              </a:rPr>
              <a:t> </a:t>
            </a:r>
            <a:r>
              <a:rPr lang="en-US" altLang="zh-CN" dirty="0" smtClean="0">
                <a:latin typeface="Garamond" panose="02020404030301010803" pitchFamily="18" charset="0"/>
              </a:rPr>
              <a:t>Non-linear</a:t>
            </a:r>
            <a:endParaRPr lang="en-US" altLang="zh-CN" sz="20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5123" y="5029201"/>
            <a:ext cx="4839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DIF_LOG_PRICE: </a:t>
            </a:r>
            <a:r>
              <a:rPr lang="en-US" altLang="zh-CN" dirty="0" smtClean="0"/>
              <a:t>difference of log(price)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65123" y="5671279"/>
            <a:ext cx="330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DPRICE: </a:t>
            </a:r>
            <a:r>
              <a:rPr lang="en-US" altLang="zh-CN" dirty="0" smtClean="0"/>
              <a:t>difference </a:t>
            </a:r>
            <a:r>
              <a:rPr lang="en-US" altLang="zh-CN" dirty="0"/>
              <a:t>of </a:t>
            </a:r>
            <a:r>
              <a:rPr lang="en-US" altLang="zh-CN" dirty="0" smtClean="0"/>
              <a:t>price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08432"/>
              </p:ext>
            </p:extLst>
          </p:nvPr>
        </p:nvGraphicFramePr>
        <p:xfrm>
          <a:off x="6370749" y="1702394"/>
          <a:ext cx="4339040" cy="128552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1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ADF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Garamond" panose="02020404030301010803" pitchFamily="18" charset="0"/>
                        </a:rPr>
                        <a:t>t-Statistic</a:t>
                      </a:r>
                      <a:endParaRPr lang="zh-CN" sz="20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Garamond" panose="02020404030301010803" pitchFamily="18" charset="0"/>
                        </a:rPr>
                        <a:t>Prob.*</a:t>
                      </a:r>
                      <a:endParaRPr lang="zh-CN" sz="20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DIF_LOG_PRICE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-21.08865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Garamond" panose="02020404030301010803" pitchFamily="18" charset="0"/>
                        </a:rPr>
                        <a:t>0.0000</a:t>
                      </a:r>
                      <a:endParaRPr lang="zh-CN" sz="20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DPRICE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-20.62311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Garamond" panose="02020404030301010803" pitchFamily="18" charset="0"/>
                        </a:rPr>
                        <a:t>0.0000</a:t>
                      </a:r>
                      <a:endParaRPr lang="zh-CN" sz="20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373" y="305441"/>
            <a:ext cx="346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3  </a:t>
            </a:r>
            <a:r>
              <a:rPr lang="en-US" altLang="zh-CN" dirty="0"/>
              <a:t>Granger Causality Test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19838"/>
              </p:ext>
            </p:extLst>
          </p:nvPr>
        </p:nvGraphicFramePr>
        <p:xfrm>
          <a:off x="593455" y="1005865"/>
          <a:ext cx="11177834" cy="195372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3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Topics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2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DIF_LOG_PRICE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&lt;0.05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D2/D6/D8/D9/D13/D22/D33/D29/D36/D37/D54/D55/D58/D63/D66/D67/D68/D85/D93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&lt;0.1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(Include above)D16/D17/D19/D26/D33/D65/D78/D86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2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DPRICE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&lt;0.05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D13/D14/D16/D19/D2/D22/D23/D29/D32/D33/D35/D36/D39/D49/D58/D59/D6/D66/D67/D69/D77/D79/D8/D99/D100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Garamond" panose="02020404030301010803" pitchFamily="18" charset="0"/>
                        </a:rPr>
                        <a:t>&lt;0.1</a:t>
                      </a:r>
                      <a:endParaRPr lang="zh-CN" sz="1800" kern="10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Garamond" panose="02020404030301010803" pitchFamily="18" charset="0"/>
                        </a:rPr>
                        <a:t>(Include above)D1/D17/D41/D62/D78/D93/D94</a:t>
                      </a:r>
                      <a:endParaRPr lang="zh-CN" sz="1800" kern="100" dirty="0"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93455" y="3196745"/>
            <a:ext cx="901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 factors:</a:t>
            </a:r>
            <a:endParaRPr lang="zh-CN" altLang="zh-CN" sz="1200" kern="100" dirty="0"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D2/D13/D22/D23/D29/D36/D58/D6/D66/D67/D69/D8/D17/D93</a:t>
            </a:r>
            <a:endParaRPr lang="zh-CN" altLang="zh-CN" sz="1200" kern="100" dirty="0"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 to reduce the numbers of factors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their common factors</a:t>
            </a:r>
            <a:endParaRPr lang="zh-CN" altLang="zh-CN" sz="1200" kern="100" dirty="0">
              <a:effectLst/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373" y="4309173"/>
            <a:ext cx="207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  </a:t>
            </a:r>
            <a:r>
              <a:rPr lang="en-US" altLang="zh-CN" dirty="0"/>
              <a:t>AR Graph</a:t>
            </a:r>
          </a:p>
        </p:txBody>
      </p:sp>
      <p:sp>
        <p:nvSpPr>
          <p:cNvPr id="6" name="矩形 5"/>
          <p:cNvSpPr/>
          <p:nvPr/>
        </p:nvSpPr>
        <p:spPr>
          <a:xfrm>
            <a:off x="2027591" y="52520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DIF_LOG_PRICE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56629" y="5269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DPRICE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34494" y="4285656"/>
            <a:ext cx="2454961" cy="230209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57178" y="4321209"/>
            <a:ext cx="2500919" cy="2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373" y="305441"/>
            <a:ext cx="250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  </a:t>
            </a:r>
            <a:r>
              <a:rPr lang="en-US" altLang="zh-CN" dirty="0" err="1"/>
              <a:t>Lag_Structure</a:t>
            </a:r>
            <a:endParaRPr lang="en-US" altLang="zh-CN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8186" y="844076"/>
            <a:ext cx="6221775" cy="35471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04845" y="996868"/>
            <a:ext cx="44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DPRICE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lag-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order=5</a:t>
            </a:r>
          </a:p>
          <a:p>
            <a:pPr algn="just"/>
            <a:r>
              <a:rPr lang="en-US" altLang="zh-CN" b="1" dirty="0" smtClean="0"/>
              <a:t>DIF_LOG_PRICE          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lag-order&gt;15</a:t>
            </a:r>
            <a:endParaRPr lang="en-US" altLang="zh-CN" kern="100" dirty="0"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 smtClean="0"/>
              <a:t>       </a:t>
            </a:r>
            <a:endParaRPr lang="zh-CN" altLang="en-US" dirty="0"/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can use </a:t>
            </a:r>
            <a:r>
              <a:rPr lang="en-US" altLang="zh-CN" b="1" dirty="0" smtClean="0">
                <a:solidFill>
                  <a:srgbClr val="FF0000"/>
                </a:solidFill>
              </a:rPr>
              <a:t>DPRICE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rather than </a:t>
            </a:r>
            <a:r>
              <a:rPr lang="en-US" altLang="zh-CN" b="1" dirty="0"/>
              <a:t>DIF_LOG_PRICE</a:t>
            </a:r>
            <a:endParaRPr lang="zh-CN" altLang="en-US" dirty="0"/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the lag-period influence.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373" y="4841741"/>
            <a:ext cx="292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6 </a:t>
            </a:r>
            <a:r>
              <a:rPr lang="en-US" altLang="zh-CN" dirty="0" err="1"/>
              <a:t>Cointegration</a:t>
            </a:r>
            <a:r>
              <a:rPr lang="en-US" altLang="zh-CN" dirty="0"/>
              <a:t> Test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08550" y="3825325"/>
            <a:ext cx="5051371" cy="28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722" y="241046"/>
            <a:ext cx="150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  </a:t>
            </a:r>
            <a:r>
              <a:rPr lang="en-US" altLang="zh-CN" dirty="0" smtClean="0"/>
              <a:t>PCA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13722" y="929306"/>
            <a:ext cx="7287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 result is not useful, after 10 PCs can only over </a:t>
            </a:r>
            <a:r>
              <a:rPr lang="en-US" altLang="zh-CN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85% </a:t>
            </a:r>
            <a:r>
              <a:rPr lang="en-US" altLang="zh-CN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variance.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721" y="1586788"/>
            <a:ext cx="3088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  </a:t>
            </a:r>
            <a:r>
              <a:rPr lang="en-US" altLang="zh-CN" dirty="0" smtClean="0"/>
              <a:t>Impulse </a:t>
            </a:r>
            <a:r>
              <a:rPr lang="en-US" altLang="zh-CN" dirty="0"/>
              <a:t>Responses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0140" y="2244270"/>
            <a:ext cx="7609307" cy="4156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538692" y="2487649"/>
            <a:ext cx="28848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read the fluctuation direction from the graph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Finally converge to zero.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722" y="241046"/>
            <a:ext cx="3646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9  </a:t>
            </a:r>
            <a:r>
              <a:rPr lang="en-US" altLang="zh-CN" dirty="0" smtClean="0"/>
              <a:t>Variance </a:t>
            </a:r>
            <a:r>
              <a:rPr lang="en-US" altLang="zh-CN" dirty="0"/>
              <a:t>Decomposition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2" y="927279"/>
            <a:ext cx="10922357" cy="26015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3741" y="39409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 of the variance is caused by the price fluctuation itself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 10 periods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D22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cause 4.27</a:t>
            </a:r>
            <a:r>
              <a:rPr lang="en-US" altLang="zh-CN" kern="100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%, D13 </a:t>
            </a:r>
            <a:r>
              <a:rPr lang="en-US" altLang="zh-CN" kern="100" dirty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D2 cause 2%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2073" y="253925"/>
            <a:ext cx="3636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Step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  </a:t>
            </a:r>
            <a:r>
              <a:rPr lang="en-US" altLang="zh-CN" dirty="0" smtClean="0"/>
              <a:t>Advanced Comparison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4951" y="980821"/>
            <a:ext cx="93146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the data with emoji (</a:t>
            </a:r>
            <a:r>
              <a:rPr lang="en-US" altLang="zh-CN" sz="2000" b="1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emoji also contains a lot of information nowadays</a:t>
            </a:r>
            <a:r>
              <a:rPr lang="en-US" altLang="zh-CN" b="1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b="1" dirty="0" smtClean="0"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Re-run and Re-test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4951" y="2362028"/>
            <a:ext cx="9461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 factors:</a:t>
            </a:r>
            <a:endParaRPr lang="zh-CN" altLang="zh-CN" sz="1200" kern="100" dirty="0"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D13/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14</a:t>
            </a:r>
            <a:r>
              <a:rPr lang="en-US" altLang="zh-CN" dirty="0" smtClean="0"/>
              <a:t>/D2/D22/D23/D29/D36/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54</a:t>
            </a:r>
            <a:r>
              <a:rPr lang="en-US" altLang="zh-CN" dirty="0" smtClean="0"/>
              <a:t>/D58/D6/D66/D67/D69/D8/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85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Red highlight </a:t>
            </a:r>
            <a:r>
              <a:rPr lang="en-US" altLang="zh-CN" b="1" dirty="0" smtClean="0"/>
              <a:t>is the additional factors compared with the results without emoji 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9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68" y="1457981"/>
            <a:ext cx="7631376" cy="3035808"/>
          </a:xfrm>
        </p:spPr>
        <p:txBody>
          <a:bodyPr/>
          <a:lstStyle/>
          <a:p>
            <a:r>
              <a:rPr lang="en-SG" dirty="0">
                <a:latin typeface="Bahnschrift Condensed" panose="020B0502040204020203" pitchFamily="34" charset="0"/>
              </a:rPr>
              <a:t>Thank  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997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step, </a:t>
            </a:r>
            <a:r>
              <a:rPr lang="en-US" dirty="0"/>
              <a:t>we used Tweets of selected accounts and author topic model to find topic (word distribution). </a:t>
            </a:r>
            <a:endParaRPr lang="en-US" dirty="0" smtClean="0"/>
          </a:p>
          <a:p>
            <a:r>
              <a:rPr lang="en-US" dirty="0" smtClean="0"/>
              <a:t>Second step, Topic </a:t>
            </a:r>
            <a:r>
              <a:rPr lang="en-US" dirty="0"/>
              <a:t>T</a:t>
            </a:r>
            <a:r>
              <a:rPr lang="en-US" dirty="0" smtClean="0"/>
              <a:t>rends </a:t>
            </a:r>
            <a:r>
              <a:rPr lang="en-US" dirty="0"/>
              <a:t>(time series) are identified for twitter text across time. </a:t>
            </a:r>
            <a:endParaRPr lang="en-US" dirty="0" smtClean="0"/>
          </a:p>
          <a:p>
            <a:r>
              <a:rPr lang="en-US" dirty="0" smtClean="0"/>
              <a:t>Third Step, these </a:t>
            </a:r>
            <a:r>
              <a:rPr lang="en-US" dirty="0"/>
              <a:t>topic trends are then used as input features for neural network, LSTM to predict Bitcoin price.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34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Topic model?  What is Author-Topic Model?</a:t>
            </a:r>
            <a:endParaRPr lang="en-SG" dirty="0"/>
          </a:p>
        </p:txBody>
      </p:sp>
      <p:pic>
        <p:nvPicPr>
          <p:cNvPr id="2050" name="Picture 2" descr="Image result for topic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6" y="2615001"/>
            <a:ext cx="7938383" cy="37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1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Mechanism of author topic model </a:t>
            </a:r>
            <a:endParaRPr lang="en-S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24" y="2322262"/>
            <a:ext cx="3219127" cy="4000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0954" y="3044758"/>
                <a:ext cx="419890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 smtClean="0"/>
                  <a:t>: author list</a:t>
                </a:r>
              </a:p>
              <a:p>
                <a:r>
                  <a:rPr lang="en-US" sz="2300" dirty="0" smtClean="0"/>
                  <a:t>x : author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300" dirty="0" smtClean="0"/>
                  <a:t>: topic </a:t>
                </a:r>
                <a:r>
                  <a:rPr lang="en-US" sz="2300" dirty="0"/>
                  <a:t>by author </a:t>
                </a:r>
                <a:r>
                  <a:rPr lang="en-US" sz="2300" dirty="0" smtClean="0"/>
                  <a:t>distribution</a:t>
                </a:r>
              </a:p>
              <a:p>
                <a:r>
                  <a:rPr lang="en-US" sz="2300" dirty="0" smtClean="0"/>
                  <a:t>z</a:t>
                </a:r>
                <a:r>
                  <a:rPr lang="en-US" sz="2300" dirty="0"/>
                  <a:t> : </a:t>
                </a:r>
                <a:r>
                  <a:rPr lang="en-US" sz="2300" dirty="0" smtClean="0"/>
                  <a:t>topic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 smtClean="0"/>
                  <a:t>: word </a:t>
                </a:r>
                <a:r>
                  <a:rPr lang="en-US" sz="2300" dirty="0"/>
                  <a:t>by topic </a:t>
                </a:r>
                <a:r>
                  <a:rPr lang="en-US" sz="2300" dirty="0" smtClean="0"/>
                  <a:t>distribution</a:t>
                </a:r>
              </a:p>
              <a:p>
                <a:r>
                  <a:rPr lang="en-US" sz="2300" dirty="0" smtClean="0"/>
                  <a:t>w: word</a:t>
                </a:r>
                <a:endParaRPr lang="en-US" sz="23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54" y="3044758"/>
                <a:ext cx="4198906" cy="2215991"/>
              </a:xfrm>
              <a:prstGeom prst="rect">
                <a:avLst/>
              </a:prstGeom>
              <a:blipFill>
                <a:blip r:embed="rId3"/>
                <a:stretch>
                  <a:fillRect l="-2177" t="-2198" r="-1016" b="-49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8559"/>
            <a:ext cx="10058400" cy="1609344"/>
          </a:xfrm>
        </p:spPr>
        <p:txBody>
          <a:bodyPr/>
          <a:lstStyle/>
          <a:p>
            <a:r>
              <a:rPr lang="en-US" dirty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8" y="1703977"/>
            <a:ext cx="10337943" cy="405079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Step 1  </a:t>
            </a:r>
            <a:r>
              <a:rPr lang="en-US" dirty="0"/>
              <a:t>Assign words to random topics and authors.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2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dirty="0"/>
              <a:t>Apply Equation (4) to every word in the text and do assignment accordingly.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3  </a:t>
            </a:r>
            <a:r>
              <a:rPr lang="en-US" dirty="0"/>
              <a:t>Repeat step 2, 2000 times and save the word by topic matrix (5) and author by topic matrix (6).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9" y="4077987"/>
            <a:ext cx="5405581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8" y="3804742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Authors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66" y="1788208"/>
            <a:ext cx="6380151" cy="491532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1754" y="2093976"/>
            <a:ext cx="10058400" cy="4050792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anondran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dtapscott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francispouilot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HeyTaiZen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iamjosephyoung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jonmatonis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TuurDemeester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VinnyLingham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woonomic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93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(with and without emoji)</a:t>
            </a:r>
            <a:endParaRPr lang="en-SG" dirty="0"/>
          </a:p>
        </p:txBody>
      </p:sp>
      <p:pic>
        <p:nvPicPr>
          <p:cNvPr id="3076" name="Picture 4" descr="https://raw.githubusercontent.com/ngokchaoho/author-topic/master/Screenshot%202019-04-04%20at%205.15.10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2" y="2259344"/>
            <a:ext cx="5437761" cy="29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reenshot 2019-04-04 at 5.16.38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78" y="2259344"/>
            <a:ext cx="5865779" cy="29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Implemented on C++</a:t>
                </a:r>
              </a:p>
              <a:p>
                <a:r>
                  <a:rPr lang="en-US" dirty="0"/>
                  <a:t>In this experiment, Number of documents D = 50811, Number of author A = 9. Number of topics is chosen to be 100 and 1000 iterations before </a:t>
                </a:r>
                <a14:m>
                  <m:oMath xmlns:m="http://schemas.openxmlformats.org/officeDocument/2006/math">
                    <m:r>
                      <a:rPr lang="en-US" i="1"/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</m:oMath>
                </a14:m>
                <a:r>
                  <a:rPr lang="en-US" dirty="0"/>
                  <a:t> is saved.</a:t>
                </a:r>
                <a:endParaRPr lang="en-US" dirty="0" smtClean="0"/>
              </a:p>
              <a:p>
                <a:r>
                  <a:rPr lang="en-US" dirty="0" smtClean="0"/>
                  <a:t>Time consumption: 19 hours for 1000 iterations 100 topics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raw.githubusercontent.com/ngokchaoho/author-topic/master/Screenshot%202019-03-30%20at%2012.54.59%20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848741"/>
            <a:ext cx="9474936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8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736" y="47582"/>
            <a:ext cx="10058400" cy="1609344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Topic trend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6339" y="25673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0" y="3296817"/>
            <a:ext cx="4947432" cy="28590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1645" y="24813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Topic Distribution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15955" y="2435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Topic Trend Graph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1923" y="412259"/>
            <a:ext cx="6646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Step 1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which topic the words belongs to according to its highest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probability </a:t>
            </a:r>
            <a:r>
              <a:rPr lang="en-US" altLang="zh-CN" dirty="0" smtClean="0"/>
              <a:t>over 100 topics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Step </a:t>
            </a:r>
            <a:r>
              <a:rPr lang="en-US" altLang="zh-CN" b="1" dirty="0" smtClean="0">
                <a:solidFill>
                  <a:srgbClr val="FF0000"/>
                </a:solidFill>
              </a:rPr>
              <a:t>2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/>
              <a:t>frequency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of the words under each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topic 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Step </a:t>
            </a:r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time-distributed matrix for different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topics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294" y="3205915"/>
            <a:ext cx="5525700" cy="3048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0" y="296733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this experiment, Number of documents D = 50811, Number of author A = 9. Number of topics is chosen to be 100 and 1000 iterations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>
                    <a:latin typeface="Garamond" panose="02020404030301010803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saved. </a:t>
                </a:r>
                <a:endParaRPr lang="en-SG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67335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l="-800" t="-3974" b="-10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1363</TotalTime>
  <Words>532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Bahnschrift Condensed</vt:lpstr>
      <vt:lpstr>方正姚体</vt:lpstr>
      <vt:lpstr>宋体</vt:lpstr>
      <vt:lpstr>宋体</vt:lpstr>
      <vt:lpstr>Arial</vt:lpstr>
      <vt:lpstr>Calibri</vt:lpstr>
      <vt:lpstr>Cambria Math</vt:lpstr>
      <vt:lpstr>Garamond</vt:lpstr>
      <vt:lpstr>Rockwell</vt:lpstr>
      <vt:lpstr>Rockwell Condensed</vt:lpstr>
      <vt:lpstr>Times New Roman</vt:lpstr>
      <vt:lpstr>Wingdings</vt:lpstr>
      <vt:lpstr>Wood Type</vt:lpstr>
      <vt:lpstr>The Author-topic model applied to tweets for Bitcoin price prediction </vt:lpstr>
      <vt:lpstr>Abstract</vt:lpstr>
      <vt:lpstr>Literature review</vt:lpstr>
      <vt:lpstr>Generative Mechanism of author topic model </vt:lpstr>
      <vt:lpstr>Parameter estimation by Gibbs sampling</vt:lpstr>
      <vt:lpstr>9 Authors</vt:lpstr>
      <vt:lpstr>Data cleaning (with and without emoji)</vt:lpstr>
      <vt:lpstr>Implementation</vt:lpstr>
      <vt:lpstr>Topic trend</vt:lpstr>
      <vt:lpstr>EMPIRICAL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NUS</cp:lastModifiedBy>
  <cp:revision>84</cp:revision>
  <cp:lastPrinted>2019-04-04T10:30:57Z</cp:lastPrinted>
  <dcterms:created xsi:type="dcterms:W3CDTF">2019-02-11T14:17:14Z</dcterms:created>
  <dcterms:modified xsi:type="dcterms:W3CDTF">2019-04-04T10:31:10Z</dcterms:modified>
</cp:coreProperties>
</file>