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3" r:id="rId4"/>
    <p:sldId id="294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68" r:id="rId16"/>
    <p:sldId id="304" r:id="rId17"/>
    <p:sldId id="266" r:id="rId18"/>
    <p:sldId id="305" r:id="rId19"/>
    <p:sldId id="296" r:id="rId20"/>
    <p:sldId id="274" r:id="rId21"/>
    <p:sldId id="281" r:id="rId22"/>
    <p:sldId id="295" r:id="rId23"/>
    <p:sldId id="279" r:id="rId24"/>
    <p:sldId id="284" r:id="rId25"/>
    <p:sldId id="286" r:id="rId26"/>
    <p:sldId id="288" r:id="rId27"/>
    <p:sldId id="306" r:id="rId28"/>
    <p:sldId id="302" r:id="rId29"/>
    <p:sldId id="303" r:id="rId30"/>
    <p:sldId id="289" r:id="rId31"/>
    <p:sldId id="290" r:id="rId32"/>
    <p:sldId id="291" r:id="rId33"/>
    <p:sldId id="292" r:id="rId34"/>
    <p:sldId id="307" r:id="rId35"/>
    <p:sldId id="282" r:id="rId36"/>
    <p:sldId id="283" r:id="rId37"/>
    <p:sldId id="30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3487" autoAdjust="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4118-9050-46E0-939A-174186560067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0A64-E7AA-43F0-BF07-23549D4428C6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81A84-1B7D-41E2-A1E4-4288B5C1E86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5D45-FC7E-4124-B0C5-9603FF288DA2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2021-B531-4D1D-B125-DBB347083F8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5AC4-FF75-4A3C-923F-30EB7E16BB0D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CBE7-CEFA-41D8-89DB-B7F0A3C832A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D6D7-5396-426F-9740-DB753732AD2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B339-BB8A-4B86-8F74-7FB3E109F8D6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0661-5C57-47D4-827A-74E0878F3E43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32-158E-4B7B-B08F-F121B3397AB9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0D96-0E6C-4858-A4DE-72918898946E}" type="datetime1">
              <a:rPr lang="en-US" altLang="zh-CN" smtClean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453" y="320876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54273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9FF4F-2ADD-4CEA-8939-03C0D367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084" y="2869305"/>
            <a:ext cx="5640124" cy="3314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/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1. Optimization problem 1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dirty="0"/>
                  <a:t>, where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sz="1700" dirty="0"/>
                  <a:t>denotes the Euclidean norm.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blipFill>
                <a:blip r:embed="rId3"/>
                <a:stretch>
                  <a:fillRect l="-1293" t="-2631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08C6F4-5D3A-2647-A8DA-DE2C78CA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3" y="2832550"/>
            <a:ext cx="5110371" cy="3314299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FCFB01-1D08-48CF-949E-037F61B4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B7-69FC-4576-92CB-5A64A5B68A7C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A9829-83A0-4420-8A75-711F84E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05CAE-2670-40EF-AEF3-8D659FFF6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702" y="2560320"/>
            <a:ext cx="5623388" cy="404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ADE27-1621-0645-A70D-215C47FE8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1" y="4197585"/>
            <a:ext cx="5385309" cy="2179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A3DCF-6F64-0B4A-BBC5-0FCEA2BAB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5" y="2280814"/>
            <a:ext cx="5055760" cy="1175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21CFDD-3189-2248-BCD6-31F169F32BF0}"/>
              </a:ext>
            </a:extLst>
          </p:cNvPr>
          <p:cNvSpPr txBox="1"/>
          <p:nvPr/>
        </p:nvSpPr>
        <p:spPr>
          <a:xfrm>
            <a:off x="326681" y="382825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/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sz="2800" dirty="0"/>
                  <a:t>2. Optimization problem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blipFill>
                <a:blip r:embed="rId5"/>
                <a:stretch>
                  <a:fillRect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8B33A-33AF-4895-90AD-F5301290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CE2B-75F2-4E07-B588-F2452131E7D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9766D-1880-44EA-B15E-12DC3989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Summary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03262-25D5-4246-92B0-2536F27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8008AD-84B3-43F3-BFB3-C8162E48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8544-0579-46EE-8E8F-F6C1FA48C1E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FE137-247E-459F-9314-2533BEC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Obviously,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9C50D-B34A-4C0E-89F0-968E321C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2DBC-D4C8-4E3C-8B69-03889DCA6102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9010B-B18D-4AF5-970D-AB2B47FA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the experiment, we used equal weight.</a:t>
            </a:r>
          </a:p>
          <a:p>
            <a:pPr lvl="1"/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89DB2-DD02-49F1-8274-4E6E0A0D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36FB-D3E4-425F-878C-148371F8317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AF3A94-9AF3-4BC6-B476-E50E0D7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35120-69E5-40C3-9C5C-EF053EBB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483D-8350-4A1A-A8D9-2593798B15F8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0746C-7702-4359-AE25-EA31AE43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936CF-0729-4374-B818-3BFBC446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9605-F72E-4A8E-84D5-22230E4132F2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841EA0-964C-47F4-B5E3-83E415FD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3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FE8F2-8CAE-462A-8E00-16584434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6736-B150-4D6C-BE66-45D12517CA2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BBABC-8012-4671-A9BB-93F35F4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BBCAC-88D9-4EF0-B01B-D4E8E761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1D3B-D95B-46D1-A77F-6E722E091AED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2F4E7-6C5A-434D-9FC8-D46291C3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Sharpe Ratio</a:t>
                </a:r>
              </a:p>
              <a:p>
                <a:pPr lvl="2"/>
                <a:r>
                  <a:rPr lang="en-US" altLang="zh-CN" dirty="0"/>
                  <a:t>Evaluates the risk-adjusted return</a:t>
                </a:r>
              </a:p>
              <a:p>
                <a:pPr lvl="2"/>
                <a:r>
                  <a:rPr lang="en-US" altLang="zh-CN" dirty="0"/>
                  <a:t>SR = (APY-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Maximum Drawdown (MDD)</a:t>
                </a:r>
              </a:p>
              <a:p>
                <a:pPr lvl="2"/>
                <a:r>
                  <a:rPr lang="en-US" altLang="zh-CN" dirty="0"/>
                  <a:t>Measures the down side risk of different strategies.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Calmar Ratios(CR)</a:t>
                </a:r>
              </a:p>
              <a:p>
                <a:pPr lvl="2"/>
                <a:r>
                  <a:rPr lang="en-US" altLang="zh-CN" dirty="0"/>
                  <a:t>Indicates</a:t>
                </a:r>
                <a:r>
                  <a:rPr lang="en-SG" altLang="zh-CN" dirty="0"/>
                  <a:t> performance of a trading strategy concerning the drawdown risk</a:t>
                </a:r>
              </a:p>
              <a:p>
                <a:pPr lvl="2"/>
                <a:r>
                  <a:rPr lang="en-SG" altLang="zh-CN" dirty="0"/>
                  <a:t>CR = APY/MDD</a:t>
                </a:r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A5E2D-B6AF-477F-AB49-C626B0B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CC6-3D7E-4B27-BF7F-E83CB44295B3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BC68B-AA12-4E6E-99B7-99EB3F60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C292F-41B5-485F-A360-1376134E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C898-83C7-4C99-9D29-A35B59C4CEE6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376D20-EF8B-4201-8639-5A795273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8ACA1-1B4F-438E-8964-AD1AFC6E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0"/>
            <a:ext cx="1141095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FF11A6-3F5E-49CC-99A0-A9E892B6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346E-ECB0-41BE-9442-5B7906A40EC8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A845E-DCCC-4C03-BB63-410C5FE5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27F6E-F1C8-49D9-AADB-FFC90739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0"/>
            <a:ext cx="11801475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5695B-571D-4069-A9A8-23099A5F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0383-E868-4B34-9C57-0B7CC96E96C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3DFB7-40BD-4899-9ACB-6A747F28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Comparison of APY, WT, Sharpe Ratio, MDD and CR among BEST, OLMAR, PAMR, and RMR strategy.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8AECD0-33B1-45BD-8E5F-5C9CF6AB382A}"/>
              </a:ext>
            </a:extLst>
          </p:cNvPr>
          <p:cNvGraphicFramePr>
            <a:graphicFrameLocks noGrp="1"/>
          </p:cNvGraphicFramePr>
          <p:nvPr/>
        </p:nvGraphicFramePr>
        <p:xfrm>
          <a:off x="3190874" y="2407767"/>
          <a:ext cx="5257801" cy="33680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58971">
                  <a:extLst>
                    <a:ext uri="{9D8B030D-6E8A-4147-A177-3AD203B41FA5}">
                      <a16:colId xmlns:a16="http://schemas.microsoft.com/office/drawing/2014/main" val="790392518"/>
                    </a:ext>
                  </a:extLst>
                </a:gridCol>
                <a:gridCol w="1022961">
                  <a:extLst>
                    <a:ext uri="{9D8B030D-6E8A-4147-A177-3AD203B41FA5}">
                      <a16:colId xmlns:a16="http://schemas.microsoft.com/office/drawing/2014/main" val="2655527958"/>
                    </a:ext>
                  </a:extLst>
                </a:gridCol>
                <a:gridCol w="846968">
                  <a:extLst>
                    <a:ext uri="{9D8B030D-6E8A-4147-A177-3AD203B41FA5}">
                      <a16:colId xmlns:a16="http://schemas.microsoft.com/office/drawing/2014/main" val="627029140"/>
                    </a:ext>
                  </a:extLst>
                </a:gridCol>
                <a:gridCol w="846968">
                  <a:extLst>
                    <a:ext uri="{9D8B030D-6E8A-4147-A177-3AD203B41FA5}">
                      <a16:colId xmlns:a16="http://schemas.microsoft.com/office/drawing/2014/main" val="216751460"/>
                    </a:ext>
                  </a:extLst>
                </a:gridCol>
                <a:gridCol w="934965">
                  <a:extLst>
                    <a:ext uri="{9D8B030D-6E8A-4147-A177-3AD203B41FA5}">
                      <a16:colId xmlns:a16="http://schemas.microsoft.com/office/drawing/2014/main" val="1318935731"/>
                    </a:ext>
                  </a:extLst>
                </a:gridCol>
                <a:gridCol w="846968">
                  <a:extLst>
                    <a:ext uri="{9D8B030D-6E8A-4147-A177-3AD203B41FA5}">
                      <a16:colId xmlns:a16="http://schemas.microsoft.com/office/drawing/2014/main" val="1631273178"/>
                    </a:ext>
                  </a:extLst>
                </a:gridCol>
              </a:tblGrid>
              <a:tr h="23422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Experiment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9501"/>
                  </a:ext>
                </a:extLst>
              </a:tr>
              <a:tr h="23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Dataset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Criteria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OLMAR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PAMR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RMR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194141"/>
                  </a:ext>
                </a:extLst>
              </a:tr>
              <a:tr h="2342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DJIA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APY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0.0901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0.0776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-0.1753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0.6334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7257157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WT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0.5049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0.5207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0.5187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0.5503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5179603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0.1174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0.0728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-0.4637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1.1597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3427295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0.4187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0.5762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0.7646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0.3469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2778511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0.2152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0.1346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-0.2293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1.8258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35006"/>
                  </a:ext>
                </a:extLst>
              </a:tr>
              <a:tr h="2342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MSCI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APY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0.1074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1.1783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0.9756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1.0234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4163393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0.5197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0.6002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0.5916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0.5916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99694512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0.3391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2.8418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2.5647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2.5128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0514101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MDD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0.3935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0.4203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0.5528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0.4933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5550379"/>
                  </a:ext>
                </a:extLst>
              </a:tr>
              <a:tr h="2342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0.2730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2.8035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1.7648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2.0747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0548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C7596-81F1-4443-AA1E-A673A55F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7A0A-03B0-4F12-B857-CD9BEC7758EF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BF94EF-269E-41DC-AAA6-D2730816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5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  <a:p>
            <a:pPr lvl="1"/>
            <a:r>
              <a:rPr lang="en-US" altLang="zh-CN" dirty="0"/>
              <a:t>RMR strategy is promising and reliable PS technique to achieve high return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RMR strategy works very well on almost all the datasets.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Compared with the existing mean reversion strategies (PAMR and OLMAR), RMR strategies obtained higher cumulative wealth on the datasets NYSE(O), NYSE(N) and DJA.</a:t>
            </a:r>
          </a:p>
          <a:p>
            <a:pPr marL="1371600" lvl="2" indent="-457200">
              <a:buAutoNum type="arabicPeriod"/>
            </a:pPr>
            <a:r>
              <a:rPr lang="en-US" altLang="zh-CN" dirty="0">
                <a:sym typeface="+mn-ea"/>
              </a:rPr>
              <a:t>RMR in combination with ARMA did good job in the original.</a:t>
            </a:r>
          </a:p>
          <a:p>
            <a:pPr marL="1371600" lvl="2" indent="-457200">
              <a:buAutoNum type="arabicPeriod"/>
            </a:pPr>
            <a:endParaRPr lang="en-US" altLang="zh-CN" dirty="0">
              <a:sym typeface="+mn-ea"/>
            </a:endParaRPr>
          </a:p>
          <a:p>
            <a:pPr marL="914400" lvl="1" indent="-457200">
              <a:buAutoNum type="arabicPeriod"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399F6-A772-454D-B1FF-E8B3A811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A56B-1B0C-4698-B8EC-19F2BE1DCDD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E0DD49-1B21-4A10-82AD-26261C48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5169309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We divided the time series into four parts deliberately. </a:t>
            </a:r>
          </a:p>
          <a:p>
            <a:r>
              <a:rPr lang="en-US" altLang="zh-CN" sz="1600" dirty="0"/>
              <a:t>1995-2000/2001-2006/2007-2009/2010-2017</a:t>
            </a:r>
          </a:p>
          <a:p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09/01/1995 - 01/01-2018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435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04/01/1995 - 28/12/2017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5988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5995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04/01/1995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213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06/01/1995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– 29/12/2017</a:t>
                      </a:r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5992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6CB33-EAF1-437F-B53B-CDE4A8B6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D7CD-9F84-4429-8C93-A059DB49854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88E35-3AD8-4F2F-B448-6A9ABB2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F15E1-22C3-4309-87D3-833AE954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0"/>
            <a:ext cx="11534775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04A1DD-064A-42BD-8B6F-8B22597C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CA06-615D-4ED4-B7A4-22648E16688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ECD8C-C4C2-4116-83CB-58C1F3FB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8EEA9-40AA-4358-BD4C-D991A5AF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1601450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F24683-91EE-4F5C-B476-1BF1A471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3EA9-CD6F-47D7-A6E7-0ED0C031BD8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2AFE0B-7554-40D0-8229-C2702B21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Comparison of APY, WT, Sharpe Ratio, MDD and CR among BEST, OLMAR, PAMR, and RMR strategy.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AEDC80-9A00-412A-A0C1-7771AB64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79691"/>
              </p:ext>
            </p:extLst>
          </p:nvPr>
        </p:nvGraphicFramePr>
        <p:xfrm>
          <a:off x="2557462" y="2489963"/>
          <a:ext cx="7077075" cy="3687000"/>
        </p:xfrm>
        <a:graphic>
          <a:graphicData uri="http://schemas.openxmlformats.org/drawingml/2006/table">
            <a:tbl>
              <a:tblPr/>
              <a:tblGrid>
                <a:gridCol w="1569824">
                  <a:extLst>
                    <a:ext uri="{9D8B030D-6E8A-4147-A177-3AD203B41FA5}">
                      <a16:colId xmlns:a16="http://schemas.microsoft.com/office/drawing/2014/main" val="3077220576"/>
                    </a:ext>
                  </a:extLst>
                </a:gridCol>
                <a:gridCol w="1235271">
                  <a:extLst>
                    <a:ext uri="{9D8B030D-6E8A-4147-A177-3AD203B41FA5}">
                      <a16:colId xmlns:a16="http://schemas.microsoft.com/office/drawing/2014/main" val="988824466"/>
                    </a:ext>
                  </a:extLst>
                </a:gridCol>
                <a:gridCol w="990790">
                  <a:extLst>
                    <a:ext uri="{9D8B030D-6E8A-4147-A177-3AD203B41FA5}">
                      <a16:colId xmlns:a16="http://schemas.microsoft.com/office/drawing/2014/main" val="195159650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912599422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74779946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4265814377"/>
                    </a:ext>
                  </a:extLst>
                </a:gridCol>
              </a:tblGrid>
              <a:tr h="3072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Experiment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3885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Criteria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OLMAR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PAMR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21383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NDX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(1995-2000)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1.3091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12.0080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8.7290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13.9750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21540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0.5730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0.5973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0.5775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41043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1.6342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12.7110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12.1172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15.3026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252851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0.6651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0.4944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0.3706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0.4133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084705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1.9682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24.2886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23.5520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33.8171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32162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BE500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(1995-2000)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1.1019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2.6569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1.6890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2.0003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23202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0.5677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0.5469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0.6094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0.5729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78616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2.3713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3.9008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5.2323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3.5157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4195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0.1994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0.3302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0.1033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0.2134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3109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5.5265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8.0456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16.3451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9.3727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8339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2D68C-B1A6-4E0E-B233-AF581B45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2E326-B58D-464F-B327-24ADDBE0E146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504B5-854C-4A79-9CF8-6930A079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 (add </a:t>
            </a:r>
            <a:r>
              <a:rPr lang="en-US" sz="3600" b="1" dirty="0" err="1"/>
              <a:t>tc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39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Improvement:</a:t>
            </a:r>
          </a:p>
          <a:p>
            <a:pPr lvl="1"/>
            <a:r>
              <a:rPr lang="en-US" altLang="zh-CN" dirty="0"/>
              <a:t>Add transaction cost to observe the performance of RMR.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05" y="2383155"/>
            <a:ext cx="7818755" cy="428117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CCD92-6734-4645-ADA9-DA95EEAC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14FC-A559-4EA4-AF43-3C56CF7A411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8E768-903E-4EEC-B879-9D56F05C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ym typeface="+mn-ea"/>
              </a:rPr>
              <a:t>Experiments-2 (add </a:t>
            </a:r>
            <a:r>
              <a:rPr lang="en-US" sz="3600" b="1" dirty="0" err="1">
                <a:sym typeface="+mn-ea"/>
              </a:rPr>
              <a:t>tc</a:t>
            </a:r>
            <a:r>
              <a:rPr lang="en-US" sz="3600" b="1" dirty="0">
                <a:sym typeface="+mn-ea"/>
              </a:rPr>
              <a:t>)</a:t>
            </a:r>
            <a:endParaRPr lang="zh-CN" alt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EC5435-5866-4AED-9387-4BE14E9576C9}"/>
              </a:ext>
            </a:extLst>
          </p:cNvPr>
          <p:cNvSpPr txBox="1">
            <a:spLocks/>
          </p:cNvSpPr>
          <p:nvPr/>
        </p:nvSpPr>
        <p:spPr>
          <a:xfrm>
            <a:off x="838200" y="1437968"/>
            <a:ext cx="10515600" cy="473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Result Analysis:</a:t>
            </a:r>
          </a:p>
          <a:p>
            <a:pPr lvl="1"/>
            <a:r>
              <a:rPr lang="en-US" altLang="zh-CN" dirty="0"/>
              <a:t>1. Because BEST strategy has the lowest turn-over rate, which means the lowest transaction cost, BEST has very good performance.</a:t>
            </a:r>
          </a:p>
          <a:p>
            <a:pPr lvl="1"/>
            <a:r>
              <a:rPr lang="en-US" altLang="zh-CN" dirty="0"/>
              <a:t>2. RMR's performance is largely affected by transaction cost and it's suitable for market with low </a:t>
            </a:r>
            <a:r>
              <a:rPr lang="en-US" altLang="zh-CN" dirty="0" err="1"/>
              <a:t>tc</a:t>
            </a:r>
            <a:r>
              <a:rPr lang="en-US" altLang="zh-CN" dirty="0"/>
              <a:t>, like US.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363B1-1EE2-4231-AE3A-547672D7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97AE-3F14-4AC6-B68F-6442B6A3404D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3DD68-E680-453D-81E2-85898989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20" y="3167426"/>
            <a:ext cx="2520582" cy="76574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82" y="3268453"/>
            <a:ext cx="4547755" cy="56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77" y="3119475"/>
            <a:ext cx="2321435" cy="813698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40D24-9FC3-4D5E-B550-61BBD1A8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3CB1-7E34-4B07-A505-A1CCC95177EB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CDC4A-6969-4CC9-930B-4941456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  <a:p>
            <a:pPr lvl="1"/>
            <a:r>
              <a:rPr lang="en-US" altLang="zh-CN" dirty="0"/>
              <a:t>Performances during 2017-2018 financial crisis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511C9-E784-4CD1-8587-D1A2B2AA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997F-D850-4ABF-BA36-58E873C1FE3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ECD37-EAB0-41A7-BED2-B05AE8E5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9F623-88A2-4749-A59A-740F30B8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0"/>
            <a:ext cx="11753850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0D6F99-2DC7-425B-A382-E81A6AF3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4CC5-5977-47C9-8AED-70CFC3C45BFA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F0576-98D6-4FF1-B761-DD474B9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  <a:p>
            <a:pPr lvl="1"/>
            <a:r>
              <a:rPr lang="en-US" altLang="zh-CN" dirty="0"/>
              <a:t>Performances in emerging market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50E12-83C0-442F-A0CD-1C098DC6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5BA6-3CED-4495-880D-6DB4FAA06CA0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90CD48-A6DC-4F47-BAB0-46A32738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B9246-5388-4507-B546-6F523860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0"/>
            <a:ext cx="11753850" cy="68580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623EC7-C410-452F-99AD-6F32C40B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36C9-16F8-45EB-BE00-D72FA6821A47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B5312-585C-43E4-8169-D44045CB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The Comparison of APY, WT, Sharpe Ratio, MDD and CR among BEST, OLMAR, PAMR, and RMR strategy.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AEDC80-9A00-412A-A0C1-7771AB64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99738"/>
              </p:ext>
            </p:extLst>
          </p:nvPr>
        </p:nvGraphicFramePr>
        <p:xfrm>
          <a:off x="2557462" y="2489963"/>
          <a:ext cx="7077075" cy="3687000"/>
        </p:xfrm>
        <a:graphic>
          <a:graphicData uri="http://schemas.openxmlformats.org/drawingml/2006/table">
            <a:tbl>
              <a:tblPr/>
              <a:tblGrid>
                <a:gridCol w="1569824">
                  <a:extLst>
                    <a:ext uri="{9D8B030D-6E8A-4147-A177-3AD203B41FA5}">
                      <a16:colId xmlns:a16="http://schemas.microsoft.com/office/drawing/2014/main" val="3077220576"/>
                    </a:ext>
                  </a:extLst>
                </a:gridCol>
                <a:gridCol w="1235271">
                  <a:extLst>
                    <a:ext uri="{9D8B030D-6E8A-4147-A177-3AD203B41FA5}">
                      <a16:colId xmlns:a16="http://schemas.microsoft.com/office/drawing/2014/main" val="988824466"/>
                    </a:ext>
                  </a:extLst>
                </a:gridCol>
                <a:gridCol w="990790">
                  <a:extLst>
                    <a:ext uri="{9D8B030D-6E8A-4147-A177-3AD203B41FA5}">
                      <a16:colId xmlns:a16="http://schemas.microsoft.com/office/drawing/2014/main" val="195159650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912599422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1747799460"/>
                    </a:ext>
                  </a:extLst>
                </a:gridCol>
                <a:gridCol w="1093730">
                  <a:extLst>
                    <a:ext uri="{9D8B030D-6E8A-4147-A177-3AD203B41FA5}">
                      <a16:colId xmlns:a16="http://schemas.microsoft.com/office/drawing/2014/main" val="4265814377"/>
                    </a:ext>
                  </a:extLst>
                </a:gridCol>
              </a:tblGrid>
              <a:tr h="3072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Experiment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38854"/>
                  </a:ext>
                </a:extLst>
              </a:tr>
              <a:tr h="307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Criteria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OLMAR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PAMR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RMR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21383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BE500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(2007-2009)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0.7329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0.5293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0.0404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0.4526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21540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41043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1.5068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0.4879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0.0007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0.4589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252851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0.8853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0.8016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0.8322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084705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1.4167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0.5978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0.0504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0.5439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32162"/>
                  </a:ext>
                </a:extLst>
              </a:tr>
              <a:tr h="3072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IBOV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(2001-2006)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APY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0.7882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0.4424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0.1764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0.3963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23202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WT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0.4987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0.4859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0.5064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378616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Sharpe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1.7534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0.8126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0.3260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0.7485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41952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MDD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0.6475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0.5152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0.5903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0.4528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3109"/>
                  </a:ext>
                </a:extLst>
              </a:tr>
              <a:tr h="307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1.2173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0.8587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0.2988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0.8753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983397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4C092-58D1-41FB-BC14-6842D18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2CCA-6C5F-4113-B3D2-3C1D14535802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AB80F-9181-4826-AF14-DC1DAFD6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8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Conclusion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1. RMR's performance is highly affected by transaction cost. 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2. </a:t>
            </a:r>
            <a:r>
              <a:rPr lang="en-US" altLang="zh-CN">
                <a:sym typeface="+mn-ea"/>
              </a:rPr>
              <a:t>RMR performs </a:t>
            </a:r>
            <a:r>
              <a:rPr lang="en-US" altLang="zh-CN" dirty="0">
                <a:sym typeface="+mn-ea"/>
              </a:rPr>
              <a:t>well in most markets but there're some exceptions.</a:t>
            </a:r>
            <a:endParaRPr lang="zh-CN" altLang="en-US" dirty="0"/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During financial crisis, momentum strategy has better performance.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altLang="zh-CN" dirty="0">
                <a:sym typeface="+mn-ea"/>
              </a:rPr>
              <a:t>Mean reversion strategy did not perform best in emerging market, which lacks market efficiency.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DCD23-AAA7-4388-A8B4-6F003667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FEE6-9A93-4995-807C-ACE25D2600B8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0D6A7-ECE8-497A-9D9E-1BD665A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Zhao, S. C. Hoi, and V. </a:t>
            </a:r>
            <a:r>
              <a:rPr lang="en-US" altLang="zh-CN" sz="2400" dirty="0" err="1"/>
              <a:t>Gopalkrishnan</a:t>
            </a:r>
            <a:r>
              <a:rPr lang="en-US" altLang="zh-CN" sz="2400" dirty="0"/>
              <a:t>, “PAMR: Passive aggressive mean reversion strategy for portfolio selection,” Mach. Learn., vol. 87, no. 2, pp. 221–258, May 2012.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E523-D3C5-4553-8A34-95219C9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C1A9-9253-40A2-8E4D-D0CF28F417F4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EF7FA-1853-4004-80F2-E3144F32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9111"/>
            <a:ext cx="10515600" cy="5197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6000" dirty="0"/>
              <a:t>Q&amp;A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BE523-D3C5-4553-8A34-95219C9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C1A9-9253-40A2-8E4D-D0CF28F417F4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EF7FA-1853-4004-80F2-E3144F32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001"/>
            <a:ext cx="10613648" cy="5126320"/>
          </a:xfr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AEDC39-68C8-4A98-A957-86155E12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5982-369C-4793-97B3-9DA33869A06F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3A27A4-1F66-40E7-A44D-06FF301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 ratio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cumulative wealth : the wealth increases multiplicatively by the product of relative price and portfolio strategy.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39E95-AB2B-45E2-A26D-93969AC1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45A-A1BC-435D-AE15-23B9B0A02F8F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B34266-FA05-47DF-AD3C-ECCF63AF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cumulative wealth :</a:t>
                </a:r>
              </a:p>
              <a:p>
                <a:pPr lvl="1"/>
                <a:r>
                  <a:rPr lang="en-US" dirty="0"/>
                  <a:t>Our initial wealth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960" r="-1333" b="-153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6CDCA-C467-4051-A454-B78F67C7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A320-FDD2-4634-9A50-9A9437CB0D8E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C2826-55E0-4C4F-B8B6-67B0045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6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2" y="2855741"/>
            <a:ext cx="3653837" cy="1246749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7754D-766A-412B-8462-F9F307F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CC0C-6AF2-45D9-B9E8-941C04E4F2DF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1CF22-C7CF-469B-B2F4-6FEA4C6A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79513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Optimization Problem</a:t>
                </a:r>
              </a:p>
              <a:p>
                <a:pPr lvl="1"/>
                <a:r>
                  <a:rPr lang="en-US" dirty="0"/>
                  <a:t>Considering noise and outliers in the real market data, price distribution has a long tail.</a:t>
                </a:r>
              </a:p>
              <a:p>
                <a:pPr lvl="1"/>
                <a:r>
                  <a:rPr lang="en-US" dirty="0"/>
                  <a:t>Price vector and relative price vector</a:t>
                </a:r>
              </a:p>
              <a:p>
                <a:pPr lvl="2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9CF6A-6EAC-4F15-B4BD-5A59ACAB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3625-EEE4-4EE3-9F39-650E62840075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2DCF7-0293-4EBE-979D-39714FD0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324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Optimization Problem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Portfolio Vector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A2401-F8E6-438D-8130-8F28D1EB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BE63-DB44-43ED-AC88-E7ED66148931}" type="datetime1">
              <a:rPr lang="en-US" altLang="zh-CN" smtClean="0"/>
              <a:t>11/10/18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180A4E-9A3F-41AF-AC4B-3E8199D6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6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Microsoft Macintosh PowerPoint</Application>
  <PresentationFormat>Widescreen</PresentationFormat>
  <Paragraphs>478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Challenges</vt:lpstr>
      <vt:lpstr>Our solution</vt:lpstr>
      <vt:lpstr>Portfolio Selection</vt:lpstr>
      <vt:lpstr>Portfolio Selection</vt:lpstr>
      <vt:lpstr>Mean Reversion</vt:lpstr>
      <vt:lpstr>Robust Mean Reversion (‘RMR’)  </vt:lpstr>
      <vt:lpstr>Robust Mean Reversion (‘RMR’)</vt:lpstr>
      <vt:lpstr>RMR Algorithm</vt:lpstr>
      <vt:lpstr>RMR Algorithm</vt:lpstr>
      <vt:lpstr>RMR Algorithm</vt:lpstr>
      <vt:lpstr>Four other models</vt:lpstr>
      <vt:lpstr>Four other models</vt:lpstr>
      <vt:lpstr>Assumptions</vt:lpstr>
      <vt:lpstr>Experiments</vt:lpstr>
      <vt:lpstr>Experiments-1</vt:lpstr>
      <vt:lpstr>Experiments</vt:lpstr>
      <vt:lpstr>Experiments</vt:lpstr>
      <vt:lpstr>PowerPoint Presentation</vt:lpstr>
      <vt:lpstr>PowerPoint Presentation</vt:lpstr>
      <vt:lpstr>Experiments-1</vt:lpstr>
      <vt:lpstr>Experiments-1</vt:lpstr>
      <vt:lpstr>Experiments-2</vt:lpstr>
      <vt:lpstr>PowerPoint Presentation</vt:lpstr>
      <vt:lpstr>PowerPoint Presentation</vt:lpstr>
      <vt:lpstr>Experiments</vt:lpstr>
      <vt:lpstr>Experiments-2 (add tc)</vt:lpstr>
      <vt:lpstr>Experiments-2 (add tc)</vt:lpstr>
      <vt:lpstr>Experiments-2</vt:lpstr>
      <vt:lpstr>PowerPoint Presentation</vt:lpstr>
      <vt:lpstr>Experiments-2</vt:lpstr>
      <vt:lpstr>PowerPoint Presentation</vt:lpstr>
      <vt:lpstr>Experiments-2</vt:lpstr>
      <vt:lpstr>Experiments-2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Microsoft Office User</cp:lastModifiedBy>
  <cp:revision>128</cp:revision>
  <dcterms:created xsi:type="dcterms:W3CDTF">2018-11-06T06:51:00Z</dcterms:created>
  <dcterms:modified xsi:type="dcterms:W3CDTF">2018-11-10T14:43:46Z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