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59" r:id="rId5"/>
    <p:sldId id="258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9" r:id="rId15"/>
    <p:sldId id="270" r:id="rId16"/>
    <p:sldId id="271" r:id="rId17"/>
    <p:sldId id="266" r:id="rId18"/>
    <p:sldId id="272" r:id="rId20"/>
    <p:sldId id="274" r:id="rId21"/>
    <p:sldId id="273" r:id="rId22"/>
    <p:sldId id="275" r:id="rId23"/>
    <p:sldId id="276" r:id="rId24"/>
    <p:sldId id="278" r:id="rId25"/>
    <p:sldId id="280" r:id="rId26"/>
    <p:sldId id="281" r:id="rId27"/>
    <p:sldId id="279" r:id="rId28"/>
    <p:sldId id="284" r:id="rId29"/>
    <p:sldId id="285" r:id="rId30"/>
    <p:sldId id="286" r:id="rId31"/>
    <p:sldId id="287" r:id="rId32"/>
    <p:sldId id="288" r:id="rId33"/>
    <p:sldId id="300" r:id="rId34"/>
    <p:sldId id="301" r:id="rId35"/>
    <p:sldId id="302" r:id="rId36"/>
    <p:sldId id="303" r:id="rId37"/>
    <p:sldId id="289" r:id="rId38"/>
    <p:sldId id="290" r:id="rId39"/>
    <p:sldId id="291" r:id="rId40"/>
    <p:sldId id="292" r:id="rId41"/>
    <p:sldId id="282" r:id="rId42"/>
    <p:sldId id="28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3487" autoAdjust="0"/>
  </p:normalViewPr>
  <p:slideViewPr>
    <p:cSldViewPr snapToGrid="0">
      <p:cViewPr varScale="1">
        <p:scale>
          <a:sx n="65" d="100"/>
          <a:sy n="65" d="100"/>
        </p:scale>
        <p:origin x="72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3C2E2-126B-4979-8934-7D878563B06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FED16-F5CD-4F28-ADEB-8C4DA520272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FED16-F5CD-4F28-ADEB-8C4DA520272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FED16-F5CD-4F28-ADEB-8C4DA520272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08704" y="1246244"/>
            <a:ext cx="10628671" cy="186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A9D9-D268-4E43-844B-86D3D849C44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FD94-2054-4860-9D9E-94C80F2C8313}" type="slidenum">
              <a:rPr lang="en-US" smtClean="0"/>
            </a:fld>
            <a:endParaRPr lang="en-US" dirty="0"/>
          </a:p>
        </p:txBody>
      </p:sp>
      <p:pic>
        <p:nvPicPr>
          <p:cNvPr id="7" name="Graphic 6" descr="Film reel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263" y="320876"/>
            <a:ext cx="914400" cy="9144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110549" y="717969"/>
            <a:ext cx="1268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lpha</a:t>
            </a:r>
            <a:endParaRPr lang="en-US" sz="32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0258" y="1600200"/>
            <a:ext cx="9144000" cy="973240"/>
          </a:xfrm>
        </p:spPr>
        <p:txBody>
          <a:bodyPr>
            <a:normAutofit/>
          </a:bodyPr>
          <a:lstStyle/>
          <a:p>
            <a:r>
              <a:rPr lang="en-US" sz="4800" b="1" dirty="0"/>
              <a:t>Robust Median Reversion Strategy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Group Name: Alpha</a:t>
            </a:r>
            <a:endParaRPr lang="en-US" dirty="0"/>
          </a:p>
          <a:p>
            <a:r>
              <a:rPr lang="en-US" dirty="0"/>
              <a:t>Members: HO </a:t>
            </a:r>
            <a:r>
              <a:rPr lang="en-US" dirty="0" err="1"/>
              <a:t>Ngok</a:t>
            </a:r>
            <a:r>
              <a:rPr lang="en-US" dirty="0"/>
              <a:t> Chao,  FENG </a:t>
            </a:r>
            <a:r>
              <a:rPr lang="en-US" dirty="0" err="1"/>
              <a:t>Tiantian</a:t>
            </a:r>
            <a:r>
              <a:rPr lang="en-US" dirty="0"/>
              <a:t>, </a:t>
            </a:r>
            <a:endParaRPr lang="en-US" dirty="0"/>
          </a:p>
          <a:p>
            <a:r>
              <a:rPr lang="en-US" dirty="0"/>
              <a:t>HU </a:t>
            </a:r>
            <a:r>
              <a:rPr lang="en-US" dirty="0" err="1"/>
              <a:t>Mingyue</a:t>
            </a:r>
            <a:r>
              <a:rPr lang="en-US" dirty="0"/>
              <a:t>,  ZHU </a:t>
            </a:r>
            <a:r>
              <a:rPr lang="en-US" dirty="0" err="1"/>
              <a:t>Haolin</a:t>
            </a:r>
            <a:r>
              <a:rPr lang="en-US" dirty="0"/>
              <a:t>,  SU </a:t>
            </a:r>
            <a:r>
              <a:rPr lang="en-US" dirty="0" err="1"/>
              <a:t>Yulu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541206"/>
            <a:ext cx="646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</a:t>
            </a:r>
            <a:r>
              <a:rPr lang="en-US" altLang="zh-CN" sz="2800" dirty="0"/>
              <a:t>Portfolio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86350" y="2145665"/>
            <a:ext cx="6744831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541206"/>
            <a:ext cx="646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Portfolio period return 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96461" y="2183765"/>
            <a:ext cx="546273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Four other models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Best-stock (‘BEST’)</a:t>
            </a:r>
            <a:endParaRPr lang="en-US" dirty="0"/>
          </a:p>
          <a:p>
            <a:pPr lvl="1"/>
            <a:r>
              <a:rPr lang="en-US" dirty="0"/>
              <a:t>Buys the best stock over the period.</a:t>
            </a:r>
            <a:endParaRPr lang="en-US" dirty="0"/>
          </a:p>
          <a:p>
            <a:pPr lvl="1"/>
            <a:r>
              <a:rPr lang="en-US" dirty="0"/>
              <a:t>Obviously a hindsight strategy.</a:t>
            </a:r>
            <a:endParaRPr lang="en-US" dirty="0"/>
          </a:p>
          <a:p>
            <a:r>
              <a:rPr lang="en-US" dirty="0"/>
              <a:t>Passive aggressive mean reversion (‘PAMR’)</a:t>
            </a:r>
            <a:endParaRPr lang="en-US" dirty="0"/>
          </a:p>
          <a:p>
            <a:pPr lvl="1"/>
            <a:r>
              <a:rPr lang="en-US" dirty="0"/>
              <a:t>Estimate the next price relative as the inverse of last price relative</a:t>
            </a:r>
            <a:endParaRPr lang="en-US" dirty="0"/>
          </a:p>
          <a:p>
            <a:pPr lvl="1"/>
            <a:r>
              <a:rPr lang="en-US" dirty="0"/>
              <a:t>Adopt the single-period mean reversion assumption, not satisfied with reality</a:t>
            </a:r>
            <a:endParaRPr lang="en-US" dirty="0"/>
          </a:p>
          <a:p>
            <a:pPr lvl="1"/>
            <a:r>
              <a:rPr lang="en-US" dirty="0"/>
              <a:t>Cannot exempt from the influence of noise and outliers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Four other models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Online Moving Average Reversion (‘OLMAR’)</a:t>
            </a:r>
            <a:endParaRPr lang="en-US" dirty="0"/>
          </a:p>
          <a:p>
            <a:pPr lvl="1"/>
            <a:r>
              <a:rPr lang="en-US" dirty="0"/>
              <a:t>predicts the next price relative using moving averages and explores the multi-period mean reversion</a:t>
            </a:r>
            <a:endParaRPr lang="en-US" dirty="0"/>
          </a:p>
          <a:p>
            <a:pPr lvl="1"/>
            <a:r>
              <a:rPr lang="en-US" dirty="0"/>
              <a:t>Cannot exempt from the influence of noise and outliers</a:t>
            </a:r>
            <a:endParaRPr lang="en-US" dirty="0"/>
          </a:p>
          <a:p>
            <a:r>
              <a:rPr lang="en-US" dirty="0"/>
              <a:t>Market</a:t>
            </a:r>
            <a:endParaRPr lang="en-US" dirty="0"/>
          </a:p>
          <a:p>
            <a:pPr lvl="1"/>
            <a:r>
              <a:rPr lang="en-US" dirty="0"/>
              <a:t>buys assets according to a pre-defined weight and holds until the end.</a:t>
            </a:r>
            <a:endParaRPr lang="en-US" dirty="0"/>
          </a:p>
          <a:p>
            <a:pPr lvl="1"/>
            <a:r>
              <a:rPr lang="en-US" dirty="0"/>
              <a:t>In hindsight, the optimal strategy over a sequence of price relatives is the Best-stock.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Parameter Settings for RMR</a:t>
                </a:r>
              </a:p>
              <a:p>
                <a:pPr lvl="1"/>
                <a:r>
                  <a:rPr lang="en-US" altLang="zh-CN" dirty="0"/>
                  <a:t>two key parameters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represents the length of the window,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is about sensitivity parameter.</a:t>
                </a:r>
              </a:p>
              <a:p>
                <a:pPr lvl="1"/>
                <a:r>
                  <a:rPr lang="en-US" altLang="zh-CN" dirty="0"/>
                  <a:t>Roughly speaking, the best values for these parameters are often dataset dependent.</a:t>
                </a:r>
              </a:p>
              <a:p>
                <a:pPr lvl="1"/>
                <a:r>
                  <a:rPr lang="en-US" altLang="zh-CN" dirty="0"/>
                  <a:t>In the experiments, we simply set these parameters empirically without tuning for each dataset separately.</a:t>
                </a:r>
              </a:p>
              <a:p>
                <a:pPr lvl="1"/>
                <a:r>
                  <a:rPr lang="en-US" altLang="zh-CN" dirty="0"/>
                  <a:t>Specifically, for all datasets and experiments, we set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5 and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5.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 rotWithShape="1">
                <a:blip r:embed="rId1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Performance Measure</a:t>
                </a:r>
              </a:p>
              <a:p>
                <a:pPr lvl="1"/>
                <a:r>
                  <a:rPr lang="en-US" altLang="zh-CN" dirty="0"/>
                  <a:t>Portfolio Cumulative Wealth </a:t>
                </a:r>
              </a:p>
              <a:p>
                <a:pPr lvl="2"/>
                <a:r>
                  <a:rPr lang="en-US" altLang="zh-CN" dirty="0"/>
                  <a:t>the initial wealth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denotes portfolio cumulative wealth at the end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altLang="zh-CN" dirty="0"/>
                  <a:t> trading day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Annualized Percentage Yield (APY)</a:t>
                </a:r>
              </a:p>
              <a:p>
                <a:pPr lvl="2"/>
                <a:r>
                  <a:rPr lang="en-US" altLang="zh-CN" dirty="0"/>
                  <a:t>takes the compounding effect into account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𝐴𝑃𝑌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g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the number of years corresponding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trading days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Winning Ratio (WT)</a:t>
                </a:r>
              </a:p>
              <a:p>
                <a:pPr lvl="2"/>
                <a:r>
                  <a:rPr lang="en-US" altLang="zh-CN" dirty="0"/>
                  <a:t>percentage of cases when the proposed strategy beats the BAH strategy</a:t>
                </a:r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 rotWithShape="1">
                <a:blip r:embed="rId1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Datasets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42237" y="2163130"/>
          <a:ext cx="10940413" cy="3483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670"/>
                <a:gridCol w="1607331"/>
                <a:gridCol w="3723967"/>
                <a:gridCol w="1814052"/>
                <a:gridCol w="1973393"/>
              </a:tblGrid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Data set</a:t>
                      </a:r>
                      <a:endParaRPr lang="en-US" sz="2400" b="1" dirty="0"/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Region</a:t>
                      </a:r>
                      <a:endParaRPr lang="en-US" sz="2400" b="1" dirty="0"/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Time Frame</a:t>
                      </a:r>
                      <a:endParaRPr lang="en-US" sz="2400" b="1" dirty="0"/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#days</a:t>
                      </a:r>
                      <a:endParaRPr lang="en-US" sz="2400" b="1" dirty="0"/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#assets</a:t>
                      </a:r>
                      <a:endParaRPr lang="en-US" sz="2400" b="1" dirty="0"/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DJIA</a:t>
                      </a:r>
                      <a:endParaRPr lang="en-US" sz="2400" dirty="0"/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  <a:endParaRPr lang="en-US" sz="2400" dirty="0"/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14/01/2001 - 14/01-2003</a:t>
                      </a:r>
                      <a:endParaRPr lang="en-US" sz="2400" dirty="0"/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507</a:t>
                      </a:r>
                      <a:endParaRPr lang="en-US" sz="2400" dirty="0"/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  <a:endParaRPr lang="en-US" sz="2400" dirty="0"/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SP500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02/01/1998 - 31/01/2003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1276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TSE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04/01/1994 - 31/12/1998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1259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88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MSCI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Global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01/04/2006 – 31/03/2010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1043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NYSE(O)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03/04-1962 – 31/12/1984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5651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36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NYSE(N)</a:t>
                      </a:r>
                      <a:endParaRPr lang="en-US" sz="2400" dirty="0"/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  <a:endParaRPr lang="en-US" sz="2400" dirty="0"/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01/01/1985 – 30/06/2010</a:t>
                      </a:r>
                      <a:endParaRPr lang="en-US" sz="2400" dirty="0"/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6431</a:t>
                      </a:r>
                      <a:endParaRPr lang="en-US" sz="2400" dirty="0"/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  <a:endParaRPr lang="en-US" sz="2400" dirty="0"/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- DJIA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039" y="0"/>
            <a:ext cx="11127658" cy="670001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SP500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Content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/>
          <a:lstStyle/>
          <a:p>
            <a:r>
              <a:rPr lang="en-US" dirty="0"/>
              <a:t>Portfolio Selection</a:t>
            </a:r>
            <a:endParaRPr lang="en-US" dirty="0"/>
          </a:p>
          <a:p>
            <a:r>
              <a:rPr lang="en-US" dirty="0"/>
              <a:t>Median Reversion</a:t>
            </a:r>
            <a:endParaRPr lang="en-US" dirty="0"/>
          </a:p>
          <a:p>
            <a:r>
              <a:rPr lang="en-US" dirty="0"/>
              <a:t>Robust Median Reversion (‘RMR’)</a:t>
            </a:r>
            <a:endParaRPr lang="en-US" dirty="0"/>
          </a:p>
          <a:p>
            <a:r>
              <a:rPr lang="en-US" altLang="zh-CN" dirty="0"/>
              <a:t>RMR Algorithm</a:t>
            </a:r>
            <a:endParaRPr lang="en-US" altLang="zh-CN" dirty="0"/>
          </a:p>
          <a:p>
            <a:r>
              <a:rPr lang="en-US" altLang="zh-CN" dirty="0"/>
              <a:t>Four other models</a:t>
            </a:r>
            <a:endParaRPr lang="en-US" altLang="zh-CN" dirty="0"/>
          </a:p>
          <a:p>
            <a:r>
              <a:rPr lang="en-US" dirty="0"/>
              <a:t>Experiment-1</a:t>
            </a:r>
            <a:endParaRPr lang="en-US" dirty="0"/>
          </a:p>
          <a:p>
            <a:r>
              <a:rPr lang="en-US" dirty="0"/>
              <a:t>Experiment-2</a:t>
            </a:r>
            <a:endParaRPr lang="en-US" dirty="0"/>
          </a:p>
          <a:p>
            <a:r>
              <a:rPr lang="en-US" altLang="zh-CN" dirty="0"/>
              <a:t>Conclusion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690" y="0"/>
            <a:ext cx="1140787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TSE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477" y="0"/>
            <a:ext cx="1185032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MSCI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110" y="0"/>
            <a:ext cx="1180854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Conclusion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>
                <a:sym typeface="+mn-ea"/>
              </a:rPr>
              <a:t>1. RMR in combination with ARMA did good job in the original.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Datasets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42237" y="2163130"/>
          <a:ext cx="10940413" cy="2986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670"/>
                <a:gridCol w="1607331"/>
                <a:gridCol w="3723967"/>
                <a:gridCol w="1814052"/>
                <a:gridCol w="1973393"/>
              </a:tblGrid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Data set</a:t>
                      </a:r>
                      <a:endParaRPr lang="en-US" sz="2400" b="1" dirty="0"/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Region</a:t>
                      </a:r>
                      <a:endParaRPr lang="en-US" sz="2400" b="1" dirty="0"/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Time Frame</a:t>
                      </a:r>
                      <a:endParaRPr lang="en-US" sz="2400" b="1" dirty="0"/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#days</a:t>
                      </a:r>
                      <a:endParaRPr lang="en-US" sz="2400" b="1" dirty="0"/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#assets</a:t>
                      </a:r>
                      <a:endParaRPr lang="en-US" sz="2400" b="1" dirty="0"/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BE500</a:t>
                      </a:r>
                      <a:endParaRPr lang="en-US" sz="2400" dirty="0"/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UK</a:t>
                      </a:r>
                      <a:endParaRPr lang="en-US" sz="2400" dirty="0"/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09/01/1995 - 01/01-2018</a:t>
                      </a:r>
                      <a:endParaRPr lang="en-US" sz="2400" dirty="0"/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5993</a:t>
                      </a:r>
                      <a:endParaRPr lang="en-US" sz="2400" dirty="0"/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435</a:t>
                      </a:r>
                      <a:endParaRPr lang="en-US" sz="2400" dirty="0"/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IBOV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04/01/1995 - 28/12/2017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5988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NDX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04/01/1995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– 29/12/2017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5995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NKY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JP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04/01/1995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– 29/12/2017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5990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213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TWSE</a:t>
                      </a:r>
                      <a:endParaRPr lang="en-US" sz="2400" dirty="0"/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</a:t>
                      </a:r>
                      <a:endParaRPr lang="en-US" sz="2400" dirty="0"/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06/01/1995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– 29/12/2017</a:t>
                      </a:r>
                      <a:endParaRPr lang="en-US" sz="2400" dirty="0"/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5992</a:t>
                      </a:r>
                      <a:endParaRPr lang="en-US" sz="2400" dirty="0"/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733</a:t>
                      </a:r>
                      <a:endParaRPr lang="en-US" sz="2400" dirty="0"/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NDX P1</a:t>
            </a: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814" y="0"/>
            <a:ext cx="1154061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BE500 P1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Portfolio Selection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/>
              <a:lstStyle/>
              <a:p>
                <a:r>
                  <a:rPr lang="en-US" dirty="0"/>
                  <a:t>Efficiently allocate wealth among a set of assets so as to achieve certain financial objectives in the long run.</a:t>
                </a:r>
              </a:p>
              <a:p>
                <a:r>
                  <a:rPr lang="en-US" dirty="0"/>
                  <a:t>A financial market with d assets for n trading periods to be invested.</a:t>
                </a:r>
              </a:p>
              <a:p>
                <a:pPr lvl="1"/>
                <a:r>
                  <a:rPr lang="en-US" dirty="0"/>
                  <a:t>Close price </a:t>
                </a:r>
                <a:r>
                  <a:rPr lang="en-US" altLang="zh-CN" dirty="0"/>
                  <a:t>:On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period, the asset prices are represented by a close price.</a:t>
                </a:r>
              </a:p>
              <a:p>
                <a:pPr lvl="1"/>
                <a:r>
                  <a:rPr lang="en-US" altLang="zh-CN" dirty="0"/>
                  <a:t>Relative price : The changes of asset prices.</a:t>
                </a:r>
                <a:endParaRPr lang="en-US" dirty="0"/>
              </a:p>
              <a:p>
                <a:pPr lvl="1"/>
                <a:r>
                  <a:rPr lang="en-US" dirty="0"/>
                  <a:t>Portfolio strategy: self-financed and no margin/short is allowed, allocate the capital among the d assets.</a:t>
                </a:r>
              </a:p>
              <a:p>
                <a:pPr lvl="1"/>
                <a:r>
                  <a:rPr lang="en-US" dirty="0"/>
                  <a:t>Portfolio period return : the wealth increases by relative price and portfolio strategy.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 rotWithShape="1">
                <a:blip r:embed="rId1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207" y="0"/>
            <a:ext cx="1160698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/>
              <a:t>Experiments-2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Results-IBOV-p1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290" y="29210"/>
            <a:ext cx="12132945" cy="686689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/>
              <a:t>Experiments-2 (add tc)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39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Improvement:</a:t>
            </a:r>
            <a:endParaRPr lang="en-US" altLang="zh-CN" dirty="0"/>
          </a:p>
          <a:p>
            <a:r>
              <a:rPr lang="en-US" altLang="zh-CN" dirty="0"/>
              <a:t>add transaction cost to observe the performance of RMR.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6305" y="2383155"/>
            <a:ext cx="7818755" cy="428117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Experiments-2 (add tc)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Result Analysis: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1. Because BEST strategy has the lowest turn-over rate, which means the lowest tansaction cost, BEST has very good performance.</a:t>
            </a:r>
            <a:endParaRPr lang="en-US" altLang="zh-CN"/>
          </a:p>
          <a:p>
            <a:r>
              <a:rPr lang="en-US" altLang="zh-CN"/>
              <a:t>2.RMR's performanc is largely affected by tansaction cost and it's suitable for market with low tc, like US.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Exception – BE500 P3</a:t>
            </a:r>
            <a:endParaRPr lang="en-US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476" y="0"/>
            <a:ext cx="117544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Exception – IBOV P2</a:t>
            </a:r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968" y="0"/>
            <a:ext cx="11658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Conclusion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1. RMR perform well in most markets but there're some exceptions.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2. RMR's performance is highly impacted by transaction cost.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3.During financial crisis, momentum strategy has better performance.</a:t>
            </a:r>
            <a:endParaRPr lang="en-US" altLang="zh-CN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Portfolio Selection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Close price vector :</a:t>
                </a:r>
              </a:p>
              <a:p>
                <a:pPr lvl="1"/>
                <a:r>
                  <a:rPr lang="en-US" dirty="0"/>
                  <a:t>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period, the close price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dirty="0"/>
                  <a:t>, and each element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represents the close price of asset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	</a:t>
                </a:r>
              </a:p>
              <a:p>
                <a:r>
                  <a:rPr lang="en-US" dirty="0"/>
                  <a:t>Relative price vector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expresses the ratio of close price to last close price of asset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period, i.e.,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Portfolio Vector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 represents the proportion of wealth invested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asset.</a:t>
                </a:r>
              </a:p>
              <a:p>
                <a:r>
                  <a:rPr lang="en-US" dirty="0"/>
                  <a:t>Portfolio period return :</a:t>
                </a:r>
              </a:p>
              <a:p>
                <a:pPr lvl="1"/>
                <a:r>
                  <a:rPr lang="en-US" dirty="0"/>
                  <a:t>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period, the portfolio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after n trading period, the portfolio cumulative wealth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nary>
                      <m:naryPr>
                        <m:chr m:val="∏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 rotWithShape="1">
                <a:blip r:embed="rId1"/>
                <a:stretch>
                  <a:fillRect l="-1043" t="-2960" r="-406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Reference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D. Huang, J. Zhou, B. Li, S. Hoi, and S. Zhou, “Robust Median Reversion Strategy for Online Portfolio Selection,” IEEE TRANSACTIONS ON KNOWLEDGE AND DATA ENGINEERING, VOL. 28, NO. 9, SEPTEMBER 2016.</a:t>
            </a:r>
            <a:endParaRPr lang="en-US" altLang="zh-CN" sz="2400" dirty="0"/>
          </a:p>
          <a:p>
            <a:r>
              <a:rPr lang="en-US" altLang="zh-CN" sz="2400" dirty="0"/>
              <a:t>B. Li and S. C. H. Ho, “On-line portfolio selection with moving average reversion,” in Proc. Int. Conf. Mach. Learning, 2012, pp. 273–228.</a:t>
            </a:r>
            <a:endParaRPr lang="en-US" altLang="zh-CN" sz="2400" dirty="0"/>
          </a:p>
          <a:p>
            <a:r>
              <a:rPr lang="en-US" altLang="zh-CN" sz="2400" dirty="0"/>
              <a:t>B. Li, P. Zhao, S. C. Hoi, and V. </a:t>
            </a:r>
            <a:r>
              <a:rPr lang="en-US" altLang="zh-CN" sz="2400" dirty="0" err="1"/>
              <a:t>Gopalkrishnan</a:t>
            </a:r>
            <a:r>
              <a:rPr lang="en-US" altLang="zh-CN" sz="2400" dirty="0"/>
              <a:t>, “PAMR: Passive aggressive mean reversion strategy for portfolio selection,” Mach. Learn., vol. 87, no. 2, pp. 221–258, May 2012.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Assumptions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1) Transaction cost: </a:t>
            </a:r>
            <a:endParaRPr lang="en-US" dirty="0"/>
          </a:p>
          <a:p>
            <a:pPr lvl="1"/>
            <a:r>
              <a:rPr lang="en-US" dirty="0"/>
              <a:t>we assume no transaction cost or taxes in this PS model;</a:t>
            </a:r>
            <a:endParaRPr lang="en-US" dirty="0"/>
          </a:p>
          <a:p>
            <a:r>
              <a:rPr lang="en-US" dirty="0"/>
              <a:t>2) Market liquidity: </a:t>
            </a:r>
            <a:endParaRPr lang="en-US" dirty="0"/>
          </a:p>
          <a:p>
            <a:pPr lvl="1"/>
            <a:r>
              <a:rPr lang="en-US" dirty="0"/>
              <a:t>we assume that one can buy and sell required quantities at last closing price of any given trading period;</a:t>
            </a:r>
            <a:endParaRPr lang="en-US" dirty="0"/>
          </a:p>
          <a:p>
            <a:r>
              <a:rPr lang="en-US" dirty="0"/>
              <a:t>3) Impact cost: </a:t>
            </a:r>
            <a:endParaRPr lang="en-US" dirty="0"/>
          </a:p>
          <a:p>
            <a:pPr lvl="1"/>
            <a:r>
              <a:rPr lang="en-US" dirty="0"/>
              <a:t>we assume that market behavior is not affected by a PS strategy.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Mean Reversion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Estimate the next price relative by a single value prediction based on mean reversion or moving average reversion.</a:t>
                </a:r>
              </a:p>
              <a:p>
                <a:r>
                  <a:rPr lang="en-US" dirty="0"/>
                  <a:t>From the price perspective , they implicitly assume that next price revert to last price.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Weakness:</a:t>
                </a:r>
              </a:p>
              <a:p>
                <a:pPr lvl="1"/>
                <a:r>
                  <a:rPr lang="en-US" dirty="0"/>
                  <a:t>single-period mean reversion assumption is not always satisfied in the real world.</a:t>
                </a:r>
              </a:p>
              <a:p>
                <a:pPr lvl="1"/>
                <a:r>
                  <a:rPr lang="en-US" dirty="0"/>
                  <a:t>Data contain a lot of noise and outliers and thus substantially influences the effectiveness of the algorithm and even the final cumulative wealth.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 rotWithShape="1">
                <a:blip r:embed="rId1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Robust Mean Reversion (‘RMR’)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Considering noise and outliers in the real market data, price distribution has a long tail.</a:t>
                </a:r>
              </a:p>
              <a:p>
                <a:r>
                  <a:rPr lang="en-US" dirty="0"/>
                  <a:t>Price vector and relative price vector</a:t>
                </a:r>
              </a:p>
              <a:p>
                <a:pPr lvl="1"/>
                <a:r>
                  <a:rPr lang="en-US" altLang="zh-CN" dirty="0"/>
                  <a:t>The next price by Robust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-Median Estimator at the end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period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is the window size,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denotes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-Median Estimator optimal value of Optimization </a:t>
                </a:r>
                <a:r>
                  <a:rPr lang="en-US" altLang="zh-CN" dirty="0"/>
                  <a:t>problems below: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where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.</m:t>
                        </m:r>
                      </m:e>
                    </m:d>
                  </m:oMath>
                </a14:m>
                <a:r>
                  <a:rPr lang="en-US" dirty="0"/>
                  <a:t>denotes the Euclidean norm.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 rotWithShape="1">
                <a:blip r:embed="rId1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Robust Mean Reversion (‘RMR’)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Portfolio Vector</a:t>
                </a:r>
              </a:p>
              <a:p>
                <a:pPr lvl="1"/>
                <a:r>
                  <a:rPr lang="en-US" altLang="zh-CN" dirty="0"/>
                  <a:t>The basic idea is to maximize the expected return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 while keeping last portfolio information via regularization: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above formulation attempts to find an optimal portfolio by minimizing the deviation from last portfolio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under the condition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 rotWithShape="1">
                <a:blip r:embed="rId1"/>
                <a:stretch>
                  <a:fillRect l="-1043" t="-2188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3959" y="2190437"/>
            <a:ext cx="7247681" cy="42589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541206"/>
            <a:ext cx="646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Price and relative price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3473</Words>
  <Application>WPS 演示</Application>
  <PresentationFormat>Widescreen</PresentationFormat>
  <Paragraphs>306</Paragraphs>
  <Slides>40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</vt:lpstr>
      <vt:lpstr>等线 Light</vt:lpstr>
      <vt:lpstr>Office Theme</vt:lpstr>
      <vt:lpstr>Robust Median Reversion Strategy</vt:lpstr>
      <vt:lpstr>Content</vt:lpstr>
      <vt:lpstr>Portfolio Selection</vt:lpstr>
      <vt:lpstr>Portfolio Selection</vt:lpstr>
      <vt:lpstr>Assumptions</vt:lpstr>
      <vt:lpstr>Mean Reversion</vt:lpstr>
      <vt:lpstr>Robust Mean Reversion (‘RMR’)</vt:lpstr>
      <vt:lpstr>Robust Mean Reversion (‘RMR’)</vt:lpstr>
      <vt:lpstr>RMR Algorithm</vt:lpstr>
      <vt:lpstr>RMR Algorithm</vt:lpstr>
      <vt:lpstr>RMR Algorithm</vt:lpstr>
      <vt:lpstr>Four other models</vt:lpstr>
      <vt:lpstr>Four other models</vt:lpstr>
      <vt:lpstr>Experiments</vt:lpstr>
      <vt:lpstr>Experiments</vt:lpstr>
      <vt:lpstr>Experiments-1</vt:lpstr>
      <vt:lpstr>Experiments-1</vt:lpstr>
      <vt:lpstr>PowerPoint 演示文稿</vt:lpstr>
      <vt:lpstr>Experiments-1</vt:lpstr>
      <vt:lpstr>PowerPoint 演示文稿</vt:lpstr>
      <vt:lpstr>Experiments-1</vt:lpstr>
      <vt:lpstr>PowerPoint 演示文稿</vt:lpstr>
      <vt:lpstr>Experiments-1</vt:lpstr>
      <vt:lpstr>PowerPoint 演示文稿</vt:lpstr>
      <vt:lpstr>Experiments-1</vt:lpstr>
      <vt:lpstr>Experiments-2</vt:lpstr>
      <vt:lpstr>Experiments-2</vt:lpstr>
      <vt:lpstr>PowerPoint 演示文稿</vt:lpstr>
      <vt:lpstr>Experiments-2</vt:lpstr>
      <vt:lpstr>PowerPoint 演示文稿</vt:lpstr>
      <vt:lpstr>Experiments-2</vt:lpstr>
      <vt:lpstr>PowerPoint 演示文稿</vt:lpstr>
      <vt:lpstr>Experiments-2 (add tc)</vt:lpstr>
      <vt:lpstr>Experiments-2 (add tc)</vt:lpstr>
      <vt:lpstr>Experiments-2</vt:lpstr>
      <vt:lpstr>PowerPoint 演示文稿</vt:lpstr>
      <vt:lpstr>Experiments-2</vt:lpstr>
      <vt:lpstr>PowerPoint 演示文稿</vt:lpstr>
      <vt:lpstr>Conclusion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Median Reversion Strategy</dc:title>
  <dc:creator>Du, Yang</dc:creator>
  <cp:lastModifiedBy>MING</cp:lastModifiedBy>
  <cp:revision>60</cp:revision>
  <dcterms:created xsi:type="dcterms:W3CDTF">2018-11-06T06:51:00Z</dcterms:created>
  <dcterms:modified xsi:type="dcterms:W3CDTF">2018-11-09T04:21:22Z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