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3" r:id="rId4"/>
    <p:sldId id="294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304" r:id="rId17"/>
    <p:sldId id="305" r:id="rId18"/>
    <p:sldId id="266" r:id="rId19"/>
    <p:sldId id="272" r:id="rId20"/>
    <p:sldId id="274" r:id="rId21"/>
    <p:sldId id="280" r:id="rId22"/>
    <p:sldId id="281" r:id="rId23"/>
    <p:sldId id="279" r:id="rId24"/>
    <p:sldId id="284" r:id="rId25"/>
    <p:sldId id="285" r:id="rId26"/>
    <p:sldId id="286" r:id="rId27"/>
    <p:sldId id="287" r:id="rId28"/>
    <p:sldId id="288" r:id="rId29"/>
    <p:sldId id="302" r:id="rId30"/>
    <p:sldId id="303" r:id="rId31"/>
    <p:sldId id="289" r:id="rId32"/>
    <p:sldId id="290" r:id="rId33"/>
    <p:sldId id="291" r:id="rId34"/>
    <p:sldId id="292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45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54273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084" y="2869305"/>
            <a:ext cx="5640124" cy="3314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/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Optimization problem 1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, where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sz="1700" dirty="0"/>
                  <a:t>denotes the Euclidean norm.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blipFill>
                <a:blip r:embed="rId3"/>
                <a:stretch>
                  <a:fillRect l="-1293" t="-2631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08C6F4-5D3A-2647-A8DA-DE2C78C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832550"/>
            <a:ext cx="5110371" cy="33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702" y="2560320"/>
            <a:ext cx="5623388" cy="404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DE27-1621-0645-A70D-215C47FE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1" y="4197585"/>
            <a:ext cx="5385309" cy="2179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A3DCF-6F64-0B4A-BBC5-0FCEA2BA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" y="2280814"/>
            <a:ext cx="5055760" cy="1175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1CFDD-3189-2248-BCD6-31F169F32BF0}"/>
              </a:ext>
            </a:extLst>
          </p:cNvPr>
          <p:cNvSpPr txBox="1"/>
          <p:nvPr/>
        </p:nvSpPr>
        <p:spPr>
          <a:xfrm>
            <a:off x="326681" y="382825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/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800" dirty="0"/>
                  <a:t>2. Optimization problem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blipFill>
                <a:blip r:embed="rId5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Summary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Obviously,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the experiment, we used equal weight.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8ACA1-1B4F-438E-8964-AD1AFC6E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0"/>
            <a:ext cx="114109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27F6E-F1C8-49D9-AADB-FFC90739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0"/>
            <a:ext cx="118014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RMR strategy is promising and reliable PS technique to achieve high return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strategy works very well on almost all the datasets.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Compared with the existing mean reversion strategies (PAMR and OLMAR), RMR strategies obtained higher cumulative wealth on the datasets NYSE(O), NYSE(N) and DJA.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in combination with ARMA did good job in the original.</a:t>
            </a:r>
          </a:p>
          <a:p>
            <a:pPr marL="1371600" lvl="2" indent="-457200">
              <a:buAutoNum type="arabicPeriod"/>
            </a:pPr>
            <a:endParaRPr lang="en-US" altLang="zh-CN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5169309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We divided the time series into four parts deliberately. </a:t>
            </a:r>
          </a:p>
          <a:p>
            <a:r>
              <a:rPr lang="en-US" altLang="zh-CN" sz="1600" dirty="0"/>
              <a:t>1995-2000/2001-2006/2007-2009/2010-2017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F15E1-22C3-4309-87D3-833AE954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0"/>
            <a:ext cx="115347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8EEA9-40AA-4358-BD4C-D991A5AF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16014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 (add </a:t>
            </a:r>
            <a:r>
              <a:rPr lang="en-US" sz="3600" b="1" dirty="0" err="1"/>
              <a:t>tc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</a:p>
          <a:p>
            <a:pPr lvl="1"/>
            <a:r>
              <a:rPr lang="en-US" altLang="zh-CN" dirty="0"/>
              <a:t>Add transaction cost to observe the performance of RMR.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ym typeface="+mn-ea"/>
              </a:rPr>
              <a:t>Experiments-2 (add </a:t>
            </a:r>
            <a:r>
              <a:rPr lang="en-US" sz="3600" b="1" dirty="0" err="1">
                <a:sym typeface="+mn-ea"/>
              </a:rPr>
              <a:t>tc</a:t>
            </a:r>
            <a:r>
              <a:rPr lang="en-US" sz="3600" b="1" dirty="0">
                <a:sym typeface="+mn-ea"/>
              </a:rPr>
              <a:t>)</a:t>
            </a:r>
            <a:endParaRPr lang="zh-CN" alt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C5435-5866-4AED-9387-4BE14E9576C9}"/>
              </a:ext>
            </a:extLst>
          </p:cNvPr>
          <p:cNvSpPr txBox="1">
            <a:spLocks/>
          </p:cNvSpPr>
          <p:nvPr/>
        </p:nvSpPr>
        <p:spPr>
          <a:xfrm>
            <a:off x="838200" y="1437968"/>
            <a:ext cx="10515600" cy="47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 Analysis:</a:t>
            </a:r>
          </a:p>
          <a:p>
            <a:pPr lvl="1"/>
            <a:r>
              <a:rPr lang="en-US" altLang="zh-CN" dirty="0"/>
              <a:t>1. Because BEST strategy has the lowest turn-over rate, which means the lowest transaction cost, BEST has very good performance.</a:t>
            </a:r>
          </a:p>
          <a:p>
            <a:pPr lvl="1"/>
            <a:r>
              <a:rPr lang="en-US" altLang="zh-CN" dirty="0"/>
              <a:t>2. RMR's performance is largely affected by transaction cost and it's suitable for market with low </a:t>
            </a:r>
            <a:r>
              <a:rPr lang="en-US" altLang="zh-CN" dirty="0" err="1"/>
              <a:t>tc</a:t>
            </a:r>
            <a:r>
              <a:rPr lang="en-US" altLang="zh-CN" dirty="0"/>
              <a:t>, like US.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  <a:p>
            <a:pPr lvl="1"/>
            <a:r>
              <a:rPr lang="en-US" altLang="zh-CN" dirty="0"/>
              <a:t>Performances during 2017-2018 financial crisis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9F623-88A2-4749-A59A-740F30B8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  <a:p>
            <a:pPr lvl="1"/>
            <a:r>
              <a:rPr lang="en-US" altLang="zh-CN" dirty="0"/>
              <a:t>Performances in emerging market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9246-5388-4507-B546-6F523860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1. RMR's performance is highly impacted by transaction cost. 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2. RMR perform well in most markets but there're some exceptions.</a:t>
            </a:r>
            <a:endParaRPr lang="zh-CN" alt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During financial crisis, momentum strategy has better performance.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Mean reversion strategy did not perform best in emerging market, which lacks market efficiency.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 ratio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cumulative wealth : the wealth increases multiplicatively by the product of relative price and portfolio strategy.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</a:p>
              <a:p>
                <a:pPr lvl="1"/>
                <a:r>
                  <a:rPr lang="en-US" dirty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Optimization Problem</a:t>
                </a:r>
              </a:p>
              <a:p>
                <a:pPr lvl="1"/>
                <a:r>
                  <a:rPr lang="en-US" dirty="0"/>
                  <a:t>Considering noise and outliers in the real market data, price distribution has a long tail.</a:t>
                </a:r>
              </a:p>
              <a:p>
                <a:pPr lvl="1"/>
                <a:r>
                  <a:rPr lang="en-US" dirty="0"/>
                  <a:t>Price vector and relative price vector</a:t>
                </a:r>
              </a:p>
              <a:p>
                <a:pPr lvl="2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Optimization Problem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Portfolio Vector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1260</Words>
  <Application>Microsoft Office PowerPoint</Application>
  <PresentationFormat>Widescreen</PresentationFormat>
  <Paragraphs>218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Mean Reversion</vt:lpstr>
      <vt:lpstr>Robust Mean Reversion (‘RMR’)  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Assumptions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 (add tc)</vt:lpstr>
      <vt:lpstr>Experiments-2 (add tc)</vt:lpstr>
      <vt:lpstr>Experiments-2</vt:lpstr>
      <vt:lpstr>PowerPoint Presentation</vt:lpstr>
      <vt:lpstr>Experiments-2</vt:lpstr>
      <vt:lpstr>PowerPoint Presentation</vt:lpstr>
      <vt:lpstr>Experiments-2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Du, Yang</cp:lastModifiedBy>
  <cp:revision>114</cp:revision>
  <dcterms:created xsi:type="dcterms:W3CDTF">2018-11-06T06:51:00Z</dcterms:created>
  <dcterms:modified xsi:type="dcterms:W3CDTF">2018-11-10T09:49:13Z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