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93" r:id="rId4"/>
    <p:sldId id="294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9" r:id="rId15"/>
    <p:sldId id="268" r:id="rId16"/>
    <p:sldId id="304" r:id="rId17"/>
    <p:sldId id="266" r:id="rId18"/>
    <p:sldId id="305" r:id="rId19"/>
    <p:sldId id="296" r:id="rId20"/>
    <p:sldId id="274" r:id="rId21"/>
    <p:sldId id="281" r:id="rId22"/>
    <p:sldId id="295" r:id="rId23"/>
    <p:sldId id="279" r:id="rId24"/>
    <p:sldId id="284" r:id="rId25"/>
    <p:sldId id="286" r:id="rId26"/>
    <p:sldId id="288" r:id="rId27"/>
    <p:sldId id="306" r:id="rId28"/>
    <p:sldId id="302" r:id="rId29"/>
    <p:sldId id="303" r:id="rId30"/>
    <p:sldId id="289" r:id="rId31"/>
    <p:sldId id="290" r:id="rId32"/>
    <p:sldId id="291" r:id="rId33"/>
    <p:sldId id="292" r:id="rId34"/>
    <p:sldId id="307" r:id="rId35"/>
    <p:sldId id="282" r:id="rId36"/>
    <p:sldId id="283" r:id="rId37"/>
    <p:sldId id="30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3487" autoAdjust="0"/>
  </p:normalViewPr>
  <p:slideViewPr>
    <p:cSldViewPr snapToGrid="0">
      <p:cViewPr varScale="1">
        <p:scale>
          <a:sx n="117" d="100"/>
          <a:sy n="117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3C2E2-126B-4979-8934-7D878563B06E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FED16-F5CD-4F28-ADEB-8C4DA52027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FED16-F5CD-4F28-ADEB-8C4DA52027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86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FED16-F5CD-4F28-ADEB-8C4DA5202725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4118-9050-46E0-939A-174186560067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0A64-E7AA-43F0-BF07-23549D4428C6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1A84-1B7D-41E2-A1E4-4288B5C1E861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5D45-FC7E-4124-B0C5-9603FF288DA2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08704" y="1246244"/>
            <a:ext cx="10628671" cy="186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2021-B531-4D1D-B125-DBB347083F8E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5AC4-FF75-4A3C-923F-30EB7E16BB0D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8CBE7-CEFA-41D8-89DB-B7F0A3C832AE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D6D7-5396-426F-9740-DB753732AD21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B339-BB8A-4B86-8F74-7FB3E109F8D6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661-5C57-47D4-827A-74E0878F3E43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EC32-158E-4B7B-B08F-F121B3397AB9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50D96-0E6C-4858-A4DE-72918898946E}" type="datetime1">
              <a:rPr lang="en-US" altLang="zh-CN" smtClean="0"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FD94-2054-4860-9D9E-94C80F2C83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Graphic 6" descr="Film reel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453" y="320876"/>
            <a:ext cx="914400" cy="9144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542739" y="717969"/>
            <a:ext cx="1268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lpha</a:t>
            </a:r>
            <a:endParaRPr lang="en-US" sz="32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0258" y="1600200"/>
            <a:ext cx="9144000" cy="973240"/>
          </a:xfrm>
        </p:spPr>
        <p:txBody>
          <a:bodyPr>
            <a:normAutofit/>
          </a:bodyPr>
          <a:lstStyle/>
          <a:p>
            <a:r>
              <a:rPr lang="en-US" sz="4800" b="1" dirty="0"/>
              <a:t>Robust Median Reversion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Group Name: Alpha</a:t>
            </a:r>
          </a:p>
          <a:p>
            <a:r>
              <a:rPr lang="en-US" dirty="0"/>
              <a:t>Members: HO </a:t>
            </a:r>
            <a:r>
              <a:rPr lang="en-US" dirty="0" err="1"/>
              <a:t>Ngok</a:t>
            </a:r>
            <a:r>
              <a:rPr lang="en-US" dirty="0"/>
              <a:t> Chao,  FENG </a:t>
            </a:r>
            <a:r>
              <a:rPr lang="en-US" dirty="0" err="1"/>
              <a:t>Tiantian</a:t>
            </a:r>
            <a:r>
              <a:rPr lang="en-US" dirty="0"/>
              <a:t>, </a:t>
            </a:r>
          </a:p>
          <a:p>
            <a:r>
              <a:rPr lang="en-US" dirty="0"/>
              <a:t>HU </a:t>
            </a:r>
            <a:r>
              <a:rPr lang="en-US" dirty="0" err="1"/>
              <a:t>Mingyue</a:t>
            </a:r>
            <a:r>
              <a:rPr lang="en-US" dirty="0"/>
              <a:t>,  ZHU </a:t>
            </a:r>
            <a:r>
              <a:rPr lang="en-US" dirty="0" err="1"/>
              <a:t>Haolin</a:t>
            </a:r>
            <a:r>
              <a:rPr lang="en-US" dirty="0"/>
              <a:t>,  SU </a:t>
            </a:r>
            <a:r>
              <a:rPr lang="en-US" dirty="0" err="1"/>
              <a:t>Yulu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89FF4F-2ADD-4CEA-8939-03C0D367B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9084" y="2869305"/>
            <a:ext cx="5640124" cy="33142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676B21-881F-4837-933A-E88868B81C7B}"/>
                  </a:ext>
                </a:extLst>
              </p:cNvPr>
              <p:cNvSpPr txBox="1"/>
              <p:nvPr/>
            </p:nvSpPr>
            <p:spPr>
              <a:xfrm>
                <a:off x="914400" y="1541206"/>
                <a:ext cx="1080398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1. Optimization problem 1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700" dirty="0"/>
                  <a:t>, where</a:t>
                </a:r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.</m:t>
                        </m:r>
                      </m:e>
                    </m:d>
                  </m:oMath>
                </a14:m>
                <a:r>
                  <a:rPr lang="en-US" sz="1700" dirty="0"/>
                  <a:t>denotes the Euclidean norm.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676B21-881F-4837-933A-E88868B81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41206"/>
                <a:ext cx="10803988" cy="954107"/>
              </a:xfrm>
              <a:prstGeom prst="rect">
                <a:avLst/>
              </a:prstGeom>
              <a:blipFill>
                <a:blip r:embed="rId3"/>
                <a:stretch>
                  <a:fillRect l="-1293" t="-26316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008C6F4-5D3A-2647-A8DA-DE2C78CA8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3" y="2832550"/>
            <a:ext cx="5110371" cy="3314299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FCFB01-1D08-48CF-949E-037F61B4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7BB7-69FC-4576-92CB-5A64A5B68A7C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A9829-83A0-4420-8A75-711F84EE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7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B05CAE-2670-40EF-AEF3-8D659FFF6E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4702" y="2560320"/>
            <a:ext cx="5623388" cy="4046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ADE27-1621-0645-A70D-215C47FE8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81" y="4197585"/>
            <a:ext cx="5385309" cy="21795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BA3DCF-6F64-0B4A-BBC5-0FCEA2BAB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5" y="2280814"/>
            <a:ext cx="5055760" cy="11750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21CFDD-3189-2248-BCD6-31F169F32BF0}"/>
              </a:ext>
            </a:extLst>
          </p:cNvPr>
          <p:cNvSpPr txBox="1"/>
          <p:nvPr/>
        </p:nvSpPr>
        <p:spPr>
          <a:xfrm>
            <a:off x="326681" y="3828253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53B9AC-4F54-9E4D-92B6-326C26665179}"/>
                  </a:ext>
                </a:extLst>
              </p:cNvPr>
              <p:cNvSpPr txBox="1"/>
              <p:nvPr/>
            </p:nvSpPr>
            <p:spPr>
              <a:xfrm>
                <a:off x="0" y="1544878"/>
                <a:ext cx="1080398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:r>
                  <a:rPr lang="en-US" sz="2800" dirty="0"/>
                  <a:t>2. Optimization problem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53B9AC-4F54-9E4D-92B6-326C26665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44878"/>
                <a:ext cx="10803988" cy="954107"/>
              </a:xfrm>
              <a:prstGeom prst="rect">
                <a:avLst/>
              </a:prstGeom>
              <a:blipFill>
                <a:blip r:embed="rId5"/>
                <a:stretch>
                  <a:fillRect t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38B33A-33AF-4895-90AD-F5301290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CE2B-75F2-4E07-B588-F2452131E7DE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19766D-1880-44EA-B15E-12DC3989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76B21-881F-4837-933A-E88868B81C7B}"/>
              </a:ext>
            </a:extLst>
          </p:cNvPr>
          <p:cNvSpPr txBox="1"/>
          <p:nvPr/>
        </p:nvSpPr>
        <p:spPr>
          <a:xfrm>
            <a:off x="914400" y="1541206"/>
            <a:ext cx="646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Summary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603262-25D5-4246-92B0-2536F270D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461" y="2183765"/>
            <a:ext cx="5462730" cy="457200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8008AD-84B3-43F3-BFB3-C8162E48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8544-0579-46EE-8E8F-F6C1FA48C1EA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5FE137-247E-459F-9314-2533BEC1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67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Four 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Best-stock (‘BEST’)</a:t>
            </a:r>
          </a:p>
          <a:p>
            <a:pPr lvl="1"/>
            <a:r>
              <a:rPr lang="en-US" dirty="0"/>
              <a:t>Buys the best stock over the period.</a:t>
            </a:r>
          </a:p>
          <a:p>
            <a:pPr lvl="1"/>
            <a:r>
              <a:rPr lang="en-US" dirty="0"/>
              <a:t>Obviously, a hindsight strategy.</a:t>
            </a:r>
          </a:p>
          <a:p>
            <a:r>
              <a:rPr lang="en-US" dirty="0"/>
              <a:t>Passive aggressive mean reversion (‘PAMR’)</a:t>
            </a:r>
          </a:p>
          <a:p>
            <a:pPr lvl="1"/>
            <a:r>
              <a:rPr lang="en-US" dirty="0"/>
              <a:t>Estimate the next price relative as the inverse of last price relative</a:t>
            </a:r>
          </a:p>
          <a:p>
            <a:pPr lvl="1"/>
            <a:r>
              <a:rPr lang="en-US" dirty="0"/>
              <a:t>Adopt the single-period mean reversion assumption, not satisfied with reality</a:t>
            </a:r>
          </a:p>
          <a:p>
            <a:pPr lvl="1"/>
            <a:r>
              <a:rPr lang="en-US" dirty="0"/>
              <a:t>Cannot exempt from the influence of noise and outliers</a:t>
            </a:r>
          </a:p>
          <a:p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9C50D-B34A-4C0E-89F0-968E321C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2DBC-D4C8-4E3C-8B69-03889DCA6102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09010B-B18D-4AF5-970D-AB2B47FA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58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Four 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Online Moving Average Reversion (‘OLMAR’)</a:t>
            </a:r>
          </a:p>
          <a:p>
            <a:pPr lvl="1"/>
            <a:r>
              <a:rPr lang="en-US" dirty="0"/>
              <a:t>Predicts the next price relative using moving averages and explores the multi-period mean reversion</a:t>
            </a:r>
          </a:p>
          <a:p>
            <a:pPr lvl="1"/>
            <a:r>
              <a:rPr lang="en-US" dirty="0"/>
              <a:t>Cannot exempt from the influence of noise and outliers</a:t>
            </a:r>
          </a:p>
          <a:p>
            <a:r>
              <a:rPr lang="en-US" dirty="0"/>
              <a:t>Market</a:t>
            </a:r>
          </a:p>
          <a:p>
            <a:pPr lvl="1"/>
            <a:r>
              <a:rPr lang="en-US" dirty="0"/>
              <a:t>Buys assets according to a pre-defined weight and holds until the end.</a:t>
            </a:r>
          </a:p>
          <a:p>
            <a:pPr lvl="1"/>
            <a:r>
              <a:rPr lang="en-US" dirty="0"/>
              <a:t>In the experiment, we used equal weight.</a:t>
            </a:r>
          </a:p>
          <a:p>
            <a:pPr lvl="1"/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89DB2-DD02-49F1-8274-4E6E0A0D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36FB-D3E4-425F-878C-148371F83171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AF3A94-9AF3-4BC6-B476-E50E0D7B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16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1) Transaction cost: </a:t>
            </a:r>
          </a:p>
          <a:p>
            <a:pPr lvl="1"/>
            <a:r>
              <a:rPr lang="en-US" dirty="0"/>
              <a:t>We assume no transaction cost or taxes in this PS model;</a:t>
            </a:r>
          </a:p>
          <a:p>
            <a:r>
              <a:rPr lang="en-US" dirty="0"/>
              <a:t>2) Market liquidity: </a:t>
            </a:r>
          </a:p>
          <a:p>
            <a:pPr lvl="1"/>
            <a:r>
              <a:rPr lang="en-US" dirty="0"/>
              <a:t>We assume that one can buy and sell required quantities at last closing price of any given trading period;</a:t>
            </a:r>
          </a:p>
          <a:p>
            <a:r>
              <a:rPr lang="en-US" dirty="0"/>
              <a:t>3) Impact cost: </a:t>
            </a:r>
          </a:p>
          <a:p>
            <a:pPr lvl="1"/>
            <a:r>
              <a:rPr lang="en-US" dirty="0"/>
              <a:t>We assume that market behavior is not affected by a PS strategy.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35120-69E5-40C3-9C5C-EF053EBB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483D-8350-4A1A-A8D9-2593798B15F8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D0746C-7702-4359-AE25-EA31AE43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62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Parameter Settings for RMR</a:t>
                </a:r>
              </a:p>
              <a:p>
                <a:pPr lvl="1"/>
                <a:r>
                  <a:rPr lang="en-US" altLang="zh-CN" dirty="0"/>
                  <a:t>two key parameters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represents the length of the window,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is about sensitivity parameter.</a:t>
                </a:r>
              </a:p>
              <a:p>
                <a:pPr lvl="1"/>
                <a:r>
                  <a:rPr lang="en-US" altLang="zh-CN" dirty="0"/>
                  <a:t>Roughly speaking, the best values for these parameters are often dataset dependent.</a:t>
                </a:r>
              </a:p>
              <a:p>
                <a:pPr lvl="1"/>
                <a:r>
                  <a:rPr lang="en-US" altLang="zh-CN" dirty="0"/>
                  <a:t>In the experiments, we simply set these parameters empirically without tuning for each dataset separately.</a:t>
                </a:r>
              </a:p>
              <a:p>
                <a:pPr lvl="1"/>
                <a:r>
                  <a:rPr lang="en-US" altLang="zh-CN" dirty="0"/>
                  <a:t>Specifically, for all datasets and experiments, we set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5 and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5.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936CF-0729-4374-B818-3BFBC446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9605-F72E-4A8E-84D5-22230E4132F2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841EA0-964C-47F4-B5E3-83E415FD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34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Datasets</a:t>
            </a:r>
          </a:p>
          <a:p>
            <a:endParaRPr lang="en-US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42237" y="2163130"/>
          <a:ext cx="10940413" cy="3483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3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4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3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Data set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Region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Time Frame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#days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#assets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DJIA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14/01/2001 - 14/01-2003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507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SP500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02/01/1998 - 31/01/2003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1276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TSE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04/01/1994 - 31/12/1998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1259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88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MSCI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Global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01/04/2006 – 31/03/2010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1043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NYSE(O)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03/04-1962 – 31/12/1984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5651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36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NYSE(N)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01/01/1985 – 30/06/2010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6431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FE8F2-8CAE-462A-8E00-16584434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6736-B150-4D6C-BE66-45D12517CA21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BBABC-8012-4671-A9BB-93F35F40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94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Performance Measure</a:t>
                </a:r>
              </a:p>
              <a:p>
                <a:pPr lvl="1"/>
                <a:r>
                  <a:rPr lang="en-US" altLang="zh-CN" dirty="0"/>
                  <a:t>Portfolio Cumulative Wealth </a:t>
                </a:r>
              </a:p>
              <a:p>
                <a:pPr lvl="2"/>
                <a:r>
                  <a:rPr lang="en-US" altLang="zh-CN" dirty="0"/>
                  <a:t>The initial wealth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denotes portfolio cumulative wealth at the end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altLang="zh-CN" dirty="0"/>
                  <a:t> trading day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Annualized Percentage Yield (APY)</a:t>
                </a:r>
              </a:p>
              <a:p>
                <a:pPr lvl="2"/>
                <a:r>
                  <a:rPr lang="en-US" altLang="zh-CN" dirty="0"/>
                  <a:t>Takes the compounding effect into account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𝐴𝑃𝑌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g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the number of years corresponding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trading days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Winning Ratio (WT)</a:t>
                </a:r>
              </a:p>
              <a:p>
                <a:pPr lvl="2"/>
                <a:r>
                  <a:rPr lang="en-US" altLang="zh-CN" dirty="0"/>
                  <a:t>Percentage of cases when the proposed strategy beats the BAH strategy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BBCAC-88D9-4EF0-B01B-D4E8E761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1D3B-D95B-46D1-A77F-6E722E091AED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22F4E7-6C5A-434D-9FC8-D46291C3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37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Performance Measure</a:t>
                </a:r>
              </a:p>
              <a:p>
                <a:pPr lvl="1"/>
                <a:r>
                  <a:rPr lang="en-US" altLang="zh-CN" dirty="0"/>
                  <a:t>Sharpe Ratio</a:t>
                </a:r>
              </a:p>
              <a:p>
                <a:pPr lvl="2"/>
                <a:r>
                  <a:rPr lang="en-US" altLang="zh-CN" dirty="0"/>
                  <a:t>Evaluates the risk-adjusted return</a:t>
                </a:r>
              </a:p>
              <a:p>
                <a:pPr lvl="2"/>
                <a:r>
                  <a:rPr lang="en-US" altLang="zh-CN" dirty="0"/>
                  <a:t>SR = (APY-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Maximum Drawdown (MDD)</a:t>
                </a:r>
              </a:p>
              <a:p>
                <a:pPr lvl="2"/>
                <a:r>
                  <a:rPr lang="en-US" altLang="zh-CN" dirty="0"/>
                  <a:t>Measures the down side risk of different strategies.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dirty="0"/>
                  <a:t>Calmar Ratios(CR)</a:t>
                </a:r>
              </a:p>
              <a:p>
                <a:pPr lvl="2"/>
                <a:r>
                  <a:rPr lang="en-US" altLang="zh-CN" dirty="0"/>
                  <a:t>Indicates</a:t>
                </a:r>
                <a:r>
                  <a:rPr lang="en-SG" altLang="zh-CN" dirty="0"/>
                  <a:t> performance of a trading strategy concerning the drawdown risk</a:t>
                </a:r>
              </a:p>
              <a:p>
                <a:pPr lvl="2"/>
                <a:r>
                  <a:rPr lang="en-SG" altLang="zh-CN" dirty="0"/>
                  <a:t>CR = APY/MDD</a:t>
                </a:r>
              </a:p>
              <a:p>
                <a:pPr lvl="2"/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A5E2D-B6AF-477F-AB49-C626B0B8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2CC6-3D7E-4B27-BF7F-E83CB44295B3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1BC68B-AA12-4E6E-99B7-99EB3F60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0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/>
          <a:lstStyle/>
          <a:p>
            <a:r>
              <a:rPr lang="en-US" dirty="0"/>
              <a:t>Portfolio Selection</a:t>
            </a:r>
          </a:p>
          <a:p>
            <a:r>
              <a:rPr lang="en-US" dirty="0"/>
              <a:t>Median Reversion</a:t>
            </a:r>
          </a:p>
          <a:p>
            <a:r>
              <a:rPr lang="en-US" dirty="0"/>
              <a:t>Robust Median Reversion (‘RMR’)</a:t>
            </a:r>
          </a:p>
          <a:p>
            <a:r>
              <a:rPr lang="en-US" altLang="zh-CN" dirty="0"/>
              <a:t>RMR Algorithm</a:t>
            </a:r>
          </a:p>
          <a:p>
            <a:r>
              <a:rPr lang="en-US" altLang="zh-CN" dirty="0"/>
              <a:t>Four other models</a:t>
            </a:r>
          </a:p>
          <a:p>
            <a:r>
              <a:rPr lang="en-US" dirty="0"/>
              <a:t>Experiment-1</a:t>
            </a:r>
          </a:p>
          <a:p>
            <a:r>
              <a:rPr lang="en-US" dirty="0"/>
              <a:t>Experiment-2</a:t>
            </a:r>
          </a:p>
          <a:p>
            <a:r>
              <a:rPr lang="en-US" altLang="zh-CN" dirty="0"/>
              <a:t>Conclusion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C292F-41B5-485F-A360-1376134E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C898-83C7-4C99-9D29-A35B59C4CEE6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376D20-EF8B-4201-8639-5A795273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88ACA1-1B4F-438E-8964-AD1AFC6E4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0"/>
            <a:ext cx="11410950" cy="685800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FF11A6-3F5E-49CC-99A0-A9E892B6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346E-ECB0-41BE-9442-5B7906A40EC8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1A845E-DCCC-4C03-BB63-410C5FE5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527F6E-F1C8-49D9-AADB-FFC907396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0"/>
            <a:ext cx="11801475" cy="685800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35695B-571D-4069-A9A8-23099A5F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0383-E868-4B34-9C57-0B7CC96E96CA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13DFB7-40BD-4899-9ACB-6A747F28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The Comparison of APY, WT, Sharpe Ratio, MDD and CR among BEST, OLMAR, PAMR, and RMR strategy.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E8AECD0-33B1-45BD-8E5F-5C9CF6AB382A}"/>
              </a:ext>
            </a:extLst>
          </p:cNvPr>
          <p:cNvGraphicFramePr>
            <a:graphicFrameLocks noGrp="1"/>
          </p:cNvGraphicFramePr>
          <p:nvPr/>
        </p:nvGraphicFramePr>
        <p:xfrm>
          <a:off x="3190874" y="2407767"/>
          <a:ext cx="5257801" cy="336804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758971">
                  <a:extLst>
                    <a:ext uri="{9D8B030D-6E8A-4147-A177-3AD203B41FA5}">
                      <a16:colId xmlns:a16="http://schemas.microsoft.com/office/drawing/2014/main" val="790392518"/>
                    </a:ext>
                  </a:extLst>
                </a:gridCol>
                <a:gridCol w="1022961">
                  <a:extLst>
                    <a:ext uri="{9D8B030D-6E8A-4147-A177-3AD203B41FA5}">
                      <a16:colId xmlns:a16="http://schemas.microsoft.com/office/drawing/2014/main" val="2655527958"/>
                    </a:ext>
                  </a:extLst>
                </a:gridCol>
                <a:gridCol w="846968">
                  <a:extLst>
                    <a:ext uri="{9D8B030D-6E8A-4147-A177-3AD203B41FA5}">
                      <a16:colId xmlns:a16="http://schemas.microsoft.com/office/drawing/2014/main" val="627029140"/>
                    </a:ext>
                  </a:extLst>
                </a:gridCol>
                <a:gridCol w="846968">
                  <a:extLst>
                    <a:ext uri="{9D8B030D-6E8A-4147-A177-3AD203B41FA5}">
                      <a16:colId xmlns:a16="http://schemas.microsoft.com/office/drawing/2014/main" val="216751460"/>
                    </a:ext>
                  </a:extLst>
                </a:gridCol>
                <a:gridCol w="934965">
                  <a:extLst>
                    <a:ext uri="{9D8B030D-6E8A-4147-A177-3AD203B41FA5}">
                      <a16:colId xmlns:a16="http://schemas.microsoft.com/office/drawing/2014/main" val="1318935731"/>
                    </a:ext>
                  </a:extLst>
                </a:gridCol>
                <a:gridCol w="846968">
                  <a:extLst>
                    <a:ext uri="{9D8B030D-6E8A-4147-A177-3AD203B41FA5}">
                      <a16:colId xmlns:a16="http://schemas.microsoft.com/office/drawing/2014/main" val="1631273178"/>
                    </a:ext>
                  </a:extLst>
                </a:gridCol>
              </a:tblGrid>
              <a:tr h="23422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Experiment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49501"/>
                  </a:ext>
                </a:extLst>
              </a:tr>
              <a:tr h="234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Dataset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Criteria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BEST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OLMAR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PAMR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RMR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194141"/>
                  </a:ext>
                </a:extLst>
              </a:tr>
              <a:tr h="23422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DJIA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APY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0.0901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0.0776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-0.1753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0.6334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27257157"/>
                  </a:ext>
                </a:extLst>
              </a:tr>
              <a:tr h="2342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WT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0.5049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0.5207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0.5187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0.5503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5179603"/>
                  </a:ext>
                </a:extLst>
              </a:tr>
              <a:tr h="2342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0.1174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0.0728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-0.4637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1.1597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33427295"/>
                  </a:ext>
                </a:extLst>
              </a:tr>
              <a:tr h="2342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MDD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0.4187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0.5762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0.7646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0.3469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02778511"/>
                  </a:ext>
                </a:extLst>
              </a:tr>
              <a:tr h="2342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0.2152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0.1346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-0.2293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1.8258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935006"/>
                  </a:ext>
                </a:extLst>
              </a:tr>
              <a:tr h="23422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MSCI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APY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0.1074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1.1783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0.9756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1.0234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04163393"/>
                  </a:ext>
                </a:extLst>
              </a:tr>
              <a:tr h="2342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WT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0.5197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0.6002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0.5916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0.5916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9694512"/>
                  </a:ext>
                </a:extLst>
              </a:tr>
              <a:tr h="2342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0.3391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2.8418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2.5647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2.5128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0514101"/>
                  </a:ext>
                </a:extLst>
              </a:tr>
              <a:tr h="2342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MDD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0.3935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0.4203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0.5528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0.4933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85550379"/>
                  </a:ext>
                </a:extLst>
              </a:tr>
              <a:tr h="2342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0.2730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2.8035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1.7648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2.0747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05485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C7596-81F1-4443-AA1E-A673A55F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7A0A-03B0-4F12-B857-CD9BEC7758EF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BF94EF-269E-41DC-AAA6-D2730816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59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Conclusion</a:t>
            </a:r>
          </a:p>
          <a:p>
            <a:pPr lvl="1"/>
            <a:r>
              <a:rPr lang="en-US" altLang="zh-CN" dirty="0"/>
              <a:t>RMR strategy is promising and reliable PS technique to achieve high return</a:t>
            </a:r>
          </a:p>
          <a:p>
            <a:pPr marL="1371600" lvl="2" indent="-457200">
              <a:buAutoNum type="arabicPeriod"/>
            </a:pPr>
            <a:r>
              <a:rPr lang="en-US" altLang="zh-CN" dirty="0">
                <a:sym typeface="+mn-ea"/>
              </a:rPr>
              <a:t>RMR strategy works very well on almost all the datasets.</a:t>
            </a:r>
          </a:p>
          <a:p>
            <a:pPr marL="1371600" lvl="2" indent="-457200">
              <a:buAutoNum type="arabicPeriod"/>
            </a:pPr>
            <a:r>
              <a:rPr lang="en-US" altLang="zh-CN" dirty="0">
                <a:sym typeface="+mn-ea"/>
              </a:rPr>
              <a:t>Compared with the existing mean reversion strategies (PAMR and OLMAR), RMR strategies obtained higher cumulative wealth on the datasets NYSE(O), NYSE(N) and DJA.</a:t>
            </a:r>
          </a:p>
          <a:p>
            <a:pPr marL="1371600" lvl="2" indent="-457200">
              <a:buAutoNum type="arabicPeriod"/>
            </a:pPr>
            <a:r>
              <a:rPr lang="en-US" altLang="zh-CN" dirty="0">
                <a:sym typeface="+mn-ea"/>
              </a:rPr>
              <a:t>Optimization problem 2 (regularization) in combination with ARMA did good job in the original.</a:t>
            </a:r>
          </a:p>
          <a:p>
            <a:pPr marL="1371600" lvl="2" indent="-457200">
              <a:buAutoNum type="arabicPeriod"/>
            </a:pPr>
            <a:endParaRPr lang="en-US" altLang="zh-CN" dirty="0">
              <a:sym typeface="+mn-ea"/>
            </a:endParaRPr>
          </a:p>
          <a:p>
            <a:pPr marL="914400" lvl="1" indent="-457200">
              <a:buAutoNum type="arabicPeriod"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399F6-A772-454D-B1FF-E8B3A811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A56B-1B0C-4698-B8EC-19F2BE1DCDDA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E0DD49-1B21-4A10-82AD-26261C48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5169309"/>
          </a:xfrm>
        </p:spPr>
        <p:txBody>
          <a:bodyPr>
            <a:normAutofit/>
          </a:bodyPr>
          <a:lstStyle/>
          <a:p>
            <a:r>
              <a:rPr lang="en-US" altLang="zh-CN" dirty="0"/>
              <a:t>Datasets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600" dirty="0"/>
              <a:t>We divided the time series into four parts deliberately. </a:t>
            </a:r>
          </a:p>
          <a:p>
            <a:r>
              <a:rPr lang="en-US" altLang="zh-CN" sz="1600" dirty="0"/>
              <a:t>1995-2000/2001-2006/2007-2009/2010-2017</a:t>
            </a:r>
          </a:p>
          <a:p>
            <a:endParaRPr lang="en-US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42237" y="2163130"/>
          <a:ext cx="10940413" cy="2986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3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4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3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Data set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Region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Time Frame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#days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#assets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BE500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UK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09/01/1995 - 01/01-2018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5993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435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IBOV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04/01/1995 - 28/12/2017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5988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NDX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04/01/1995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– 29/12/2017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5995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NKY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JP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04/01/1995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– 29/12/2017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5990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213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TWSE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06/01/1995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– 29/12/2017</a:t>
                      </a:r>
                      <a:endParaRPr lang="en-US" sz="2400" dirty="0"/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5992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733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6CB33-EAF1-437F-B53B-CDE4A8B6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D7CD-9F84-4429-8C93-A059DB49854A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888E35-3AD8-4F2F-B448-6A9ABB24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BF15E1-22C3-4309-87D3-833AE954A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0"/>
            <a:ext cx="11534775" cy="6858000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04A1DD-064A-42BD-8B6F-8B22597C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CA06-615D-4ED4-B7A4-22648E16688A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ECD8C-C4C2-4116-83CB-58C1F3FB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A8EEA9-40AA-4358-BD4C-D991A5AF2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0"/>
            <a:ext cx="11601450" cy="6858000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F24683-91EE-4F5C-B476-1BF1A471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3EA9-CD6F-47D7-A6E7-0ED0C031BD8E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2AFE0B-7554-40D0-8229-C2702B21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/>
              <a:t>Experiments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The Comparison of APY, WT, Sharpe Ratio, MDD and CR among BEST, OLMAR, PAMR, and RMR strategy.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DAEDC80-9A00-412A-A0C1-7771AB640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079691"/>
              </p:ext>
            </p:extLst>
          </p:nvPr>
        </p:nvGraphicFramePr>
        <p:xfrm>
          <a:off x="2557462" y="2489963"/>
          <a:ext cx="7077075" cy="3687000"/>
        </p:xfrm>
        <a:graphic>
          <a:graphicData uri="http://schemas.openxmlformats.org/drawingml/2006/table">
            <a:tbl>
              <a:tblPr/>
              <a:tblGrid>
                <a:gridCol w="1569824">
                  <a:extLst>
                    <a:ext uri="{9D8B030D-6E8A-4147-A177-3AD203B41FA5}">
                      <a16:colId xmlns:a16="http://schemas.microsoft.com/office/drawing/2014/main" val="3077220576"/>
                    </a:ext>
                  </a:extLst>
                </a:gridCol>
                <a:gridCol w="1235271">
                  <a:extLst>
                    <a:ext uri="{9D8B030D-6E8A-4147-A177-3AD203B41FA5}">
                      <a16:colId xmlns:a16="http://schemas.microsoft.com/office/drawing/2014/main" val="988824466"/>
                    </a:ext>
                  </a:extLst>
                </a:gridCol>
                <a:gridCol w="990790">
                  <a:extLst>
                    <a:ext uri="{9D8B030D-6E8A-4147-A177-3AD203B41FA5}">
                      <a16:colId xmlns:a16="http://schemas.microsoft.com/office/drawing/2014/main" val="1951596500"/>
                    </a:ext>
                  </a:extLst>
                </a:gridCol>
                <a:gridCol w="1093730">
                  <a:extLst>
                    <a:ext uri="{9D8B030D-6E8A-4147-A177-3AD203B41FA5}">
                      <a16:colId xmlns:a16="http://schemas.microsoft.com/office/drawing/2014/main" val="1912599422"/>
                    </a:ext>
                  </a:extLst>
                </a:gridCol>
                <a:gridCol w="1093730">
                  <a:extLst>
                    <a:ext uri="{9D8B030D-6E8A-4147-A177-3AD203B41FA5}">
                      <a16:colId xmlns:a16="http://schemas.microsoft.com/office/drawing/2014/main" val="1747799460"/>
                    </a:ext>
                  </a:extLst>
                </a:gridCol>
                <a:gridCol w="1093730">
                  <a:extLst>
                    <a:ext uri="{9D8B030D-6E8A-4147-A177-3AD203B41FA5}">
                      <a16:colId xmlns:a16="http://schemas.microsoft.com/office/drawing/2014/main" val="4265814377"/>
                    </a:ext>
                  </a:extLst>
                </a:gridCol>
              </a:tblGrid>
              <a:tr h="30725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Experiment 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538854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Dataset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Criteria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BEST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OLMAR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PAMR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RMR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21383"/>
                  </a:ext>
                </a:extLst>
              </a:tr>
              <a:tr h="3072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NDX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(1995-2000)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APY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1.3091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12.0080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8.7290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13.9750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121540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WT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0.5013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0.5730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0.5973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0.5775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441043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Sharpe Ratio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1.6342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12.7110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12.1172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15.3026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252851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MDD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0.6651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0.4944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0.3706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0.4133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084705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CR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1.9682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24.2886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23.5520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33.8171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332162"/>
                  </a:ext>
                </a:extLst>
              </a:tr>
              <a:tr h="3072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BE500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(1995-2000)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APY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1.1019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2.6569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1.6890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2.0003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232022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WT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0.5677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0.5469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0.6094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0.5729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378616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Sharpe Ratio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2.3713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3.9008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5.2323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3.5157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441952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MDD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0.1994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0.3302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0.1033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0.2134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633109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CR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5.5265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8.0456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16.3451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9.3727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983397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C2D68C-B1A6-4E0E-B233-AF581B45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E326-B58D-464F-B327-24ADDBE0E146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7504B5-854C-4A79-9CF8-6930A079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2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 (add </a:t>
            </a:r>
            <a:r>
              <a:rPr lang="en-US" sz="3600" b="1" dirty="0" err="1"/>
              <a:t>tc</a:t>
            </a:r>
            <a:r>
              <a:rPr lang="en-US" sz="36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39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Improvement:</a:t>
            </a:r>
          </a:p>
          <a:p>
            <a:pPr lvl="1"/>
            <a:r>
              <a:rPr lang="en-US" altLang="zh-CN" dirty="0"/>
              <a:t>Add transaction cost to observe the performance of RMR.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305" y="2383155"/>
            <a:ext cx="7818755" cy="4281170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6CCD92-6734-4645-ADA9-DA95EEAC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14FC-A559-4EA4-AF43-3C56CF7A4111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8E768-903E-4EEC-B879-9D56F05C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ym typeface="+mn-ea"/>
              </a:rPr>
              <a:t>Experiments-2 (add </a:t>
            </a:r>
            <a:r>
              <a:rPr lang="en-US" sz="3600" b="1" dirty="0" err="1">
                <a:sym typeface="+mn-ea"/>
              </a:rPr>
              <a:t>tc</a:t>
            </a:r>
            <a:r>
              <a:rPr lang="en-US" sz="3600" b="1" dirty="0">
                <a:sym typeface="+mn-ea"/>
              </a:rPr>
              <a:t>)</a:t>
            </a:r>
            <a:endParaRPr lang="zh-CN" alt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EC5435-5866-4AED-9387-4BE14E9576C9}"/>
              </a:ext>
            </a:extLst>
          </p:cNvPr>
          <p:cNvSpPr txBox="1">
            <a:spLocks/>
          </p:cNvSpPr>
          <p:nvPr/>
        </p:nvSpPr>
        <p:spPr>
          <a:xfrm>
            <a:off x="838200" y="1437968"/>
            <a:ext cx="10515600" cy="473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Result Analysis:</a:t>
            </a:r>
          </a:p>
          <a:p>
            <a:pPr lvl="1"/>
            <a:r>
              <a:rPr lang="en-US" altLang="zh-CN" dirty="0"/>
              <a:t>1. Because BEST strategy has the lowest turn-over rate, which means the lowest transaction cost, BEST has very good performance.</a:t>
            </a:r>
          </a:p>
          <a:p>
            <a:pPr lvl="1"/>
            <a:r>
              <a:rPr lang="en-US" altLang="zh-CN" dirty="0"/>
              <a:t>2. RMR's performance is largely affected by transaction cost and it's suitable for market with low </a:t>
            </a:r>
            <a:r>
              <a:rPr lang="en-US" altLang="zh-CN" dirty="0" err="1"/>
              <a:t>tc</a:t>
            </a:r>
            <a:r>
              <a:rPr lang="en-US" altLang="zh-CN" dirty="0"/>
              <a:t>, like US.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3363B1-1EE2-4231-AE3A-547672D7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97AE-3F14-4AC6-B68F-6442B6A3404D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53DD68-E680-453D-81E2-85898989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S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20" y="3167426"/>
            <a:ext cx="2520582" cy="76574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382" y="3268453"/>
            <a:ext cx="4547755" cy="563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877" y="3119475"/>
            <a:ext cx="2321435" cy="813698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340D24-9FC3-4D5E-B550-61BBD1A89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3CB1-7E34-4B07-A505-A1CCC95177EB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CDC4A-6969-4CC9-930B-49414564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36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Exception – BE500 P3</a:t>
            </a:r>
          </a:p>
          <a:p>
            <a:pPr lvl="1"/>
            <a:r>
              <a:rPr lang="en-US" altLang="zh-CN" dirty="0"/>
              <a:t>Performances during 2007-2008 financial crisis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511C9-E784-4CD1-8587-D1A2B2AA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997F-D850-4ABF-BA36-58E873C1FE3E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5ECD37-EAB0-41A7-BED2-B05AE8E5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E9F623-88A2-4749-A59A-740F30B8A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0"/>
            <a:ext cx="11753850" cy="6858000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0D6F99-2DC7-425B-A382-E81A6AF3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4CC5-5977-47C9-8AED-70CFC3C45BFA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F0576-98D6-4FF1-B761-DD474B91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Exception – IBOV P2</a:t>
            </a:r>
          </a:p>
          <a:p>
            <a:pPr lvl="1"/>
            <a:r>
              <a:rPr lang="en-US" altLang="zh-CN" dirty="0"/>
              <a:t>Performances in emerging market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50E12-83C0-442F-A0CD-1C098DC6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5BA6-3CED-4495-880D-6DB4FAA06CA0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90CD48-A6DC-4F47-BAB0-46A32738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B9246-5388-4507-B546-6F523860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0"/>
            <a:ext cx="11753850" cy="6858000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623EC7-C410-452F-99AD-6F32C40B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36C9-16F8-45EB-BE00-D72FA6821A47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1B5312-585C-43E4-8169-D44045CB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The Comparison of APY, WT, Sharpe Ratio, MDD and CR among BEST, OLMAR, PAMR, and RMR strategy.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DAEDC80-9A00-412A-A0C1-7771AB640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399738"/>
              </p:ext>
            </p:extLst>
          </p:nvPr>
        </p:nvGraphicFramePr>
        <p:xfrm>
          <a:off x="2557462" y="2489963"/>
          <a:ext cx="7077075" cy="3687000"/>
        </p:xfrm>
        <a:graphic>
          <a:graphicData uri="http://schemas.openxmlformats.org/drawingml/2006/table">
            <a:tbl>
              <a:tblPr/>
              <a:tblGrid>
                <a:gridCol w="1569824">
                  <a:extLst>
                    <a:ext uri="{9D8B030D-6E8A-4147-A177-3AD203B41FA5}">
                      <a16:colId xmlns:a16="http://schemas.microsoft.com/office/drawing/2014/main" val="3077220576"/>
                    </a:ext>
                  </a:extLst>
                </a:gridCol>
                <a:gridCol w="1235271">
                  <a:extLst>
                    <a:ext uri="{9D8B030D-6E8A-4147-A177-3AD203B41FA5}">
                      <a16:colId xmlns:a16="http://schemas.microsoft.com/office/drawing/2014/main" val="988824466"/>
                    </a:ext>
                  </a:extLst>
                </a:gridCol>
                <a:gridCol w="990790">
                  <a:extLst>
                    <a:ext uri="{9D8B030D-6E8A-4147-A177-3AD203B41FA5}">
                      <a16:colId xmlns:a16="http://schemas.microsoft.com/office/drawing/2014/main" val="1951596500"/>
                    </a:ext>
                  </a:extLst>
                </a:gridCol>
                <a:gridCol w="1093730">
                  <a:extLst>
                    <a:ext uri="{9D8B030D-6E8A-4147-A177-3AD203B41FA5}">
                      <a16:colId xmlns:a16="http://schemas.microsoft.com/office/drawing/2014/main" val="1912599422"/>
                    </a:ext>
                  </a:extLst>
                </a:gridCol>
                <a:gridCol w="1093730">
                  <a:extLst>
                    <a:ext uri="{9D8B030D-6E8A-4147-A177-3AD203B41FA5}">
                      <a16:colId xmlns:a16="http://schemas.microsoft.com/office/drawing/2014/main" val="1747799460"/>
                    </a:ext>
                  </a:extLst>
                </a:gridCol>
                <a:gridCol w="1093730">
                  <a:extLst>
                    <a:ext uri="{9D8B030D-6E8A-4147-A177-3AD203B41FA5}">
                      <a16:colId xmlns:a16="http://schemas.microsoft.com/office/drawing/2014/main" val="4265814377"/>
                    </a:ext>
                  </a:extLst>
                </a:gridCol>
              </a:tblGrid>
              <a:tr h="30725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Experiment 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538854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Dataset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Criteria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BEST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OLMAR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PAMR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RMR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21383"/>
                  </a:ext>
                </a:extLst>
              </a:tr>
              <a:tr h="3072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BE500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(2007-2009)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APY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0.7329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0.5293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0.0404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0.4526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121540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WT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0.5156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0.5075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0.5168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0.5098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441043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Sharpe Ratio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1.5068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0.4879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0.0007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0.4589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252851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MDD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0.5174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0.8853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0.8016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0.8322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084705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CR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1.4167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0.5978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0.0504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0.5439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332162"/>
                  </a:ext>
                </a:extLst>
              </a:tr>
              <a:tr h="3072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IBOV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(2001-2006)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APY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0.7882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0.4424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0.1764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0.3963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232022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WT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0.4987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0.5160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0.4859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0.5064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378616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Sharpe Ratio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1.7534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0.8126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0.3260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0.7485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441952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MDD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0.6475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0.5152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0.5903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0.4528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633109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CR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1.2173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0.8587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0.2988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0.8753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983397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A4C092-58D1-41FB-BC14-6842D181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2CCA-6C5F-4113-B3D2-3C1D14535802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AB80F-9181-4826-AF14-DC1DAFD6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98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Conclusion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1. RMR's performance is highly affected by transaction cost. </a:t>
            </a:r>
            <a:endParaRPr lang="zh-CN" altLang="en-US" dirty="0"/>
          </a:p>
          <a:p>
            <a:pPr lvl="1"/>
            <a:r>
              <a:rPr lang="en-US" altLang="zh-CN" dirty="0">
                <a:sym typeface="+mn-ea"/>
              </a:rPr>
              <a:t>2. RMR perform well in most markets but there're some exceptions.</a:t>
            </a:r>
            <a:endParaRPr lang="zh-CN" altLang="en-US" dirty="0"/>
          </a:p>
          <a:p>
            <a:pPr marL="1428750" lvl="2" indent="-514350">
              <a:buFont typeface="+mj-lt"/>
              <a:buAutoNum type="alphaLcParenR"/>
            </a:pPr>
            <a:r>
              <a:rPr lang="en-US" altLang="zh-CN" dirty="0">
                <a:sym typeface="+mn-ea"/>
              </a:rPr>
              <a:t>During financial crisis, momentum strategy has better performance.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altLang="zh-CN" dirty="0">
                <a:sym typeface="+mn-ea"/>
              </a:rPr>
              <a:t>Mean reversion strategy did not perform best in emerging market, which lacks complete market system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DCD23-AAA7-4388-A8B4-6F003667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FEE6-9A93-4995-807C-ACE25D2600B8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90D6A7-ECE8-497A-9D9E-1BD665AF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D. Huang, J. Zhou, B. Li, S. Hoi, and S. Zhou, “Robust Median Reversion Strategy for Online Portfolio Selection,” IEEE TRANSACTIONS ON KNOWLEDGE AND DATA ENGINEERING, VOL. 28, NO. 9, SEPTEMBER 2016.</a:t>
            </a:r>
          </a:p>
          <a:p>
            <a:r>
              <a:rPr lang="en-US" altLang="zh-CN" sz="2400" dirty="0"/>
              <a:t>B. Li and S. C. H. Ho, “On-line portfolio selection with moving average reversion,” in Proc. Int. Conf. Mach. Learning, 2012, pp. 273–228.</a:t>
            </a:r>
          </a:p>
          <a:p>
            <a:r>
              <a:rPr lang="en-US" altLang="zh-CN" sz="2400" dirty="0"/>
              <a:t>B. Li, P. Zhao, S. C. Hoi, and V. </a:t>
            </a:r>
            <a:r>
              <a:rPr lang="en-US" altLang="zh-CN" sz="2400" dirty="0" err="1"/>
              <a:t>Gopalkrishnan</a:t>
            </a:r>
            <a:r>
              <a:rPr lang="en-US" altLang="zh-CN" sz="2400" dirty="0"/>
              <a:t>, “PAMR: Passive aggressive mean reversion strategy for portfolio selection,” Mach. Learn., vol. 87, no. 2, pp. 221–258, May 2012.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BE523-D3C5-4553-8A34-95219C9A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C1A9-9253-40A2-8E4D-D0CF28F417F4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7EF7FA-1853-4004-80F2-E3144F32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69111"/>
            <a:ext cx="10515600" cy="51977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6000" dirty="0"/>
              <a:t>Q&amp;A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BE523-D3C5-4553-8A34-95219C9A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C1A9-9253-40A2-8E4D-D0CF28F417F4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7EF7FA-1853-4004-80F2-E3144F32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7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5001"/>
            <a:ext cx="10613648" cy="5126320"/>
          </a:xfr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AEDC39-68C8-4A98-A957-86155E12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982-369C-4793-97B3-9DA33869A06F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3A27A4-1F66-40E7-A44D-06FF3019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0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Portfolio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/>
              <a:lstStyle/>
              <a:p>
                <a:r>
                  <a:rPr lang="en-US" dirty="0"/>
                  <a:t>Efficiently allocate wealth among a set of assets so as to achieve certain financial objectives in the long run.</a:t>
                </a:r>
              </a:p>
              <a:p>
                <a:r>
                  <a:rPr lang="en-US" dirty="0"/>
                  <a:t>A financial market with d assets for n trading periods to be invested.</a:t>
                </a:r>
              </a:p>
              <a:p>
                <a:pPr lvl="1"/>
                <a:r>
                  <a:rPr lang="en-US" dirty="0"/>
                  <a:t>Close price </a:t>
                </a:r>
                <a:r>
                  <a:rPr lang="en-US" altLang="zh-CN" dirty="0"/>
                  <a:t>:On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period, the asset prices are represented by a close price.</a:t>
                </a:r>
              </a:p>
              <a:p>
                <a:pPr lvl="1"/>
                <a:r>
                  <a:rPr lang="en-US" altLang="zh-CN" dirty="0"/>
                  <a:t>Relative price : The change ratio of asset prices.</a:t>
                </a:r>
                <a:endParaRPr lang="en-US" dirty="0"/>
              </a:p>
              <a:p>
                <a:pPr lvl="1"/>
                <a:r>
                  <a:rPr lang="en-US" dirty="0"/>
                  <a:t>Portfolio strategy: self-financed and no margin/short is allowed, allocate the capital among the d assets.</a:t>
                </a:r>
              </a:p>
              <a:p>
                <a:pPr lvl="1"/>
                <a:r>
                  <a:rPr lang="en-US" dirty="0"/>
                  <a:t>Portfolio cumulative wealth : the wealth increases multiplicatively by the product of relative price and portfolio strategy.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39E95-AB2B-45E2-A26D-93969AC1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45A-A1BC-435D-AE15-23B9B0A02F8F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B34266-FA05-47DF-AD3C-ECCF63AF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0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Portfolio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Close price vector :</a:t>
                </a:r>
              </a:p>
              <a:p>
                <a:pPr lvl="1"/>
                <a:r>
                  <a:rPr lang="en-US" dirty="0"/>
                  <a:t>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period, the close price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dirty="0"/>
                  <a:t>, and each element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represents the close price of asset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	</a:t>
                </a:r>
              </a:p>
              <a:p>
                <a:r>
                  <a:rPr lang="en-US" dirty="0"/>
                  <a:t>Relative price vector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expresses the ratio of close price to last close price of asset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period, i.e.,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Portfolio Vector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 represents the proportion of wealth invested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asset.</a:t>
                </a:r>
              </a:p>
              <a:p>
                <a:r>
                  <a:rPr lang="en-US" dirty="0"/>
                  <a:t>Portfolio cumulative wealth :</a:t>
                </a:r>
              </a:p>
              <a:p>
                <a:pPr lvl="1"/>
                <a:r>
                  <a:rPr lang="en-US" dirty="0"/>
                  <a:t>Our initial wealth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, after n trading period, the portfolio cumulative wealth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nary>
                      <m:naryPr>
                        <m:chr m:val="∏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960" r="-1333" b="-153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6CDCA-C467-4051-A454-B78F67C7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A320-FDD2-4634-9A50-9A9437CB0D8E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4C2826-55E0-4C4F-B8B6-67B00457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6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Mean Reversion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Estimate the next price relative by a single value prediction based on mean reversion or moving average reversion.</a:t>
                </a:r>
              </a:p>
              <a:p>
                <a:r>
                  <a:rPr lang="en-US" dirty="0"/>
                  <a:t>From the price perspective , they implicitly assume that next price revert to last price.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Weakness:</a:t>
                </a:r>
              </a:p>
              <a:p>
                <a:pPr lvl="1"/>
                <a:r>
                  <a:rPr lang="en-US" dirty="0"/>
                  <a:t>Single-period mean reversion assumption is not always satisfied in the real world.</a:t>
                </a:r>
              </a:p>
              <a:p>
                <a:pPr lvl="1"/>
                <a:r>
                  <a:rPr lang="en-US" dirty="0"/>
                  <a:t>Data contain a lot of noise and outliers and thus substantially influences the effectiveness of the algorithm and even the final cumulative wealth.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512" y="2855741"/>
            <a:ext cx="3653837" cy="1246749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57754D-766A-412B-8462-F9F307F8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CC0C-6AF2-45D9-B9E8-941C04E4F2DF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1CF22-C7CF-469B-B2F4-6FEA4C6A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6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79513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Robust Mean Reversion (‘RMR’)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Optimization Problem</a:t>
                </a:r>
              </a:p>
              <a:p>
                <a:pPr lvl="1"/>
                <a:r>
                  <a:rPr lang="en-US" dirty="0"/>
                  <a:t>Considering noise and outliers in the real market data, price distribution has a long tail.</a:t>
                </a:r>
              </a:p>
              <a:p>
                <a:pPr lvl="1"/>
                <a:r>
                  <a:rPr lang="en-US" dirty="0"/>
                  <a:t>Price vector and relative price vector</a:t>
                </a:r>
              </a:p>
              <a:p>
                <a:pPr lvl="2"/>
                <a:r>
                  <a:rPr lang="en-US" altLang="zh-CN" dirty="0"/>
                  <a:t>The next price by Robust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-Median Estimator at the end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period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is the window size,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denotes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-Median Estimator optimal value of Optimization </a:t>
                </a:r>
                <a:r>
                  <a:rPr lang="en-US" altLang="zh-CN" dirty="0"/>
                  <a:t>problems below:</a:t>
                </a:r>
                <a:endParaRPr lang="en-US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.</m:t>
                        </m:r>
                      </m:e>
                    </m:d>
                  </m:oMath>
                </a14:m>
                <a:r>
                  <a:rPr lang="en-US" dirty="0"/>
                  <a:t>denotes the Euclidean norm.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9CF6A-6EAC-4F15-B4BD-5A59ACAB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3625-EEE4-4EE3-9F39-650E62840075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C2DCF7-0293-4EBE-979D-39714FD0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4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1324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Robust Mean Reversion (‘RMR’)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2</a:t>
                </a:r>
                <a:r>
                  <a:rPr lang="en-US" baseline="30000" dirty="0"/>
                  <a:t>nd</a:t>
                </a:r>
                <a:r>
                  <a:rPr lang="en-US" dirty="0"/>
                  <a:t> Optimization Problem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Portfolio Vector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The above formulation attempts to find an optimal portfolio by minimizing the deviation from last portfolio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under the condition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A2401-F8E6-438D-8130-8F28D1EB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BE63-DB44-43ED-AC88-E7ED66148931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180A4E-9A3F-41AF-AC4B-3E8199D6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6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1634</Words>
  <Application>Microsoft Macintosh PowerPoint</Application>
  <PresentationFormat>Widescreen</PresentationFormat>
  <Paragraphs>478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Robust Median Reversion Strategy</vt:lpstr>
      <vt:lpstr>Content</vt:lpstr>
      <vt:lpstr>Challenges</vt:lpstr>
      <vt:lpstr>Our solution</vt:lpstr>
      <vt:lpstr>Portfolio Selection</vt:lpstr>
      <vt:lpstr>Portfolio Selection</vt:lpstr>
      <vt:lpstr>Mean Reversion</vt:lpstr>
      <vt:lpstr>Robust Mean Reversion (‘RMR’)  </vt:lpstr>
      <vt:lpstr>Robust Mean Reversion (‘RMR’)</vt:lpstr>
      <vt:lpstr>RMR Algorithm</vt:lpstr>
      <vt:lpstr>RMR Algorithm</vt:lpstr>
      <vt:lpstr>RMR Algorithm</vt:lpstr>
      <vt:lpstr>Four other models</vt:lpstr>
      <vt:lpstr>Four other models</vt:lpstr>
      <vt:lpstr>Assumptions</vt:lpstr>
      <vt:lpstr>Experiments</vt:lpstr>
      <vt:lpstr>Experiments-1</vt:lpstr>
      <vt:lpstr>Experiments</vt:lpstr>
      <vt:lpstr>Experiments</vt:lpstr>
      <vt:lpstr>PowerPoint Presentation</vt:lpstr>
      <vt:lpstr>PowerPoint Presentation</vt:lpstr>
      <vt:lpstr>Experiments-1</vt:lpstr>
      <vt:lpstr>Experiments-1</vt:lpstr>
      <vt:lpstr>Experiments-2</vt:lpstr>
      <vt:lpstr>PowerPoint Presentation</vt:lpstr>
      <vt:lpstr>PowerPoint Presentation</vt:lpstr>
      <vt:lpstr>Experiments</vt:lpstr>
      <vt:lpstr>Experiments-2 (add tc)</vt:lpstr>
      <vt:lpstr>Experiments-2 (add tc)</vt:lpstr>
      <vt:lpstr>Experiments-2</vt:lpstr>
      <vt:lpstr>PowerPoint Presentation</vt:lpstr>
      <vt:lpstr>Experiments-2</vt:lpstr>
      <vt:lpstr>PowerPoint Presentation</vt:lpstr>
      <vt:lpstr>Experiments-2</vt:lpstr>
      <vt:lpstr>Experiments-2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Median Reversion Strategy</dc:title>
  <dc:creator>Du, Yang</dc:creator>
  <cp:lastModifiedBy>Microsoft Office User</cp:lastModifiedBy>
  <cp:revision>130</cp:revision>
  <dcterms:created xsi:type="dcterms:W3CDTF">2018-11-06T06:51:00Z</dcterms:created>
  <dcterms:modified xsi:type="dcterms:W3CDTF">2018-11-10T15:41:57Z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