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58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66" r:id="rId17"/>
    <p:sldId id="272" r:id="rId18"/>
    <p:sldId id="274" r:id="rId19"/>
    <p:sldId id="273" r:id="rId20"/>
    <p:sldId id="275" r:id="rId21"/>
    <p:sldId id="276" r:id="rId22"/>
    <p:sldId id="278" r:id="rId23"/>
    <p:sldId id="280" r:id="rId24"/>
    <p:sldId id="281" r:id="rId25"/>
    <p:sldId id="279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82" r:id="rId36"/>
    <p:sldId id="28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487" autoAdjust="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3C2E2-126B-4979-8934-7D878563B06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FED16-F5CD-4F28-ADEB-8C4DA520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6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5950-2F96-4455-BBF4-092B4A65D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DB0F1-C9BD-4392-A905-3B0DBC8D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A51BA-03CB-4DBF-BF07-774AFE05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BD30-8CF2-47E8-A39B-CA9529BE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2F01-8A57-4482-845A-C64EA71C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C8AD-A169-40A8-9109-C2319CAE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B660C-5844-4AEE-B7A8-1F45758CE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E3201-5E4C-48D6-A4EE-E7DB36F1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2F474-944C-4F30-A2D9-94769D12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D260-1C95-4D86-AD5D-58E55D4E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1990A-AED8-4EE2-819F-4DF795429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7F5D4-5BE9-4381-9FF8-121E86596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0034-B42E-42BE-B9D8-FDB16A21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8E6E-3F53-47FE-9BEE-CF2775EF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6C05-C0FC-4B45-9919-B88556CE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3828-D49C-49F7-996B-3DEA9C0E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A69B-27E9-4B9B-90E0-1F011DB42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42AFD-F0E6-40CC-8C87-31B99072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D6E2-E1E8-44BD-AF97-7015E6FF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F1EE8-9C3B-40E3-8875-A6B41F51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976D7-2EFE-4746-9498-724ADAA8DC0B}"/>
              </a:ext>
            </a:extLst>
          </p:cNvPr>
          <p:cNvSpPr/>
          <p:nvPr userDrawn="1"/>
        </p:nvSpPr>
        <p:spPr>
          <a:xfrm>
            <a:off x="808704" y="1246244"/>
            <a:ext cx="10628671" cy="18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CCD7-568E-4DF9-ACFF-7CF0415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B7D0B-2321-4C89-8094-ACBA83E0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FC6F-284D-47E3-9C47-748C7D6A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68FC-8F95-4EEF-B3D2-F3A4423E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0D93-F044-47E5-B5D1-303C008B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87A6-FFE7-4887-856A-7131552D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E46C-01DE-4679-86A4-5226A0259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3A9B7-18C5-46B7-BD0F-097C774F7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0A37B-EAE4-42F7-9EC7-D0A09A86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468F9-D511-42B0-9AC9-9E4AEA77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A37D4-90A4-4B91-85B7-EEC4BB13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7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1927-CEF8-497C-8034-530159FE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226B-1AC9-47B1-ACE4-11BDA9B9B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DA292-6DD6-4DE4-B6C5-816EBA1F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55836-0671-4EDC-8905-98867F199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1F0BB-C2D7-4ECA-AD82-2FBA2CFBB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066B5-5ED4-415E-A21D-A677ACB9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71634-A0B4-4CA0-9BBF-467A629E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34329-B82C-4EF2-AB08-7A9068C9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31BF-4980-44C5-8ED3-632435A8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8F0A8-B4AC-4B31-9B96-D5FF4AD0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DE961-0A44-4D7D-9438-24B19DA2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47E8A-63CB-419D-860F-E4FD10CC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8E5C0-3879-41E7-8890-5A7D132B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1A03F-8CAA-4604-BC92-CA5D0FFE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8E5A-D3C7-44A4-A7FF-9EF98CC0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CCAE-7FDD-4B9C-B42C-6827F53F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FFA8-47C6-44CC-A933-245CB661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C980A-2E8F-4F0D-882D-3AC1811A4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75E3F-E8FF-4EF5-8BAB-9D7AD56C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AA589-BFA6-4BAF-BCF9-4C670D0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8ADEE-6F62-499E-BBF2-EAA1D3EB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F92C-ED79-4F00-8391-936C08CF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A1929-109C-40D0-A38E-30AFB683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FF95-CB55-47A5-9D27-45A173270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F078-787D-48C6-9638-3DE7379F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67D30-599A-45BB-9399-A105E80B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726E-83E5-4120-AEB2-07BE4E24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50F66-4A37-40B0-821A-7F44968A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A5D2-ADAE-4E84-B4FC-22B06D80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9815-0D1C-469A-BCBC-81A1C2968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A9D9-D268-4E43-844B-86D3D849C44B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F24F-05A8-4B94-B1BD-E6DE70644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38970-D78C-4FB2-90D2-891D7A460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D94-2054-4860-9D9E-94C80F2C83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6" descr="Film reel">
            <a:extLst>
              <a:ext uri="{FF2B5EF4-FFF2-40B4-BE49-F238E27FC236}">
                <a16:creationId xmlns:a16="http://schemas.microsoft.com/office/drawing/2014/main" id="{C4BBF300-A24E-4604-B784-DCB1B3E434A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77263" y="32087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1F0A11-667F-4BC9-AFEC-5395F5844604}"/>
              </a:ext>
            </a:extLst>
          </p:cNvPr>
          <p:cNvSpPr txBox="1"/>
          <p:nvPr userDrawn="1"/>
        </p:nvSpPr>
        <p:spPr>
          <a:xfrm>
            <a:off x="11110549" y="717969"/>
            <a:ext cx="126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lpha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995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C869-B90B-4DF3-B7C5-05A676AC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258" y="1600200"/>
            <a:ext cx="9144000" cy="973240"/>
          </a:xfrm>
        </p:spPr>
        <p:txBody>
          <a:bodyPr>
            <a:normAutofit/>
          </a:bodyPr>
          <a:lstStyle/>
          <a:p>
            <a:r>
              <a:rPr lang="en-US" sz="4800" b="1" dirty="0"/>
              <a:t>Robust Median Reversion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73381-E0DC-4442-9646-675787C55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Group Name: Alpha</a:t>
            </a:r>
          </a:p>
          <a:p>
            <a:r>
              <a:rPr lang="en-US" dirty="0"/>
              <a:t>Members: HO </a:t>
            </a:r>
            <a:r>
              <a:rPr lang="en-US" dirty="0" err="1"/>
              <a:t>Ngok</a:t>
            </a:r>
            <a:r>
              <a:rPr lang="en-US" dirty="0"/>
              <a:t> Chao,  FENG </a:t>
            </a:r>
            <a:r>
              <a:rPr lang="en-US" dirty="0" err="1"/>
              <a:t>Tiantian</a:t>
            </a:r>
            <a:r>
              <a:rPr lang="en-US" dirty="0"/>
              <a:t>, </a:t>
            </a:r>
          </a:p>
          <a:p>
            <a:r>
              <a:rPr lang="en-US" dirty="0"/>
              <a:t>HU </a:t>
            </a:r>
            <a:r>
              <a:rPr lang="en-US" dirty="0" err="1"/>
              <a:t>Mingyue</a:t>
            </a:r>
            <a:r>
              <a:rPr lang="en-US" dirty="0"/>
              <a:t>,  ZHU </a:t>
            </a:r>
            <a:r>
              <a:rPr lang="en-US" dirty="0" err="1"/>
              <a:t>Haolin</a:t>
            </a:r>
            <a:r>
              <a:rPr lang="en-US" dirty="0"/>
              <a:t>,  SU </a:t>
            </a:r>
            <a:r>
              <a:rPr lang="en-US" dirty="0" err="1"/>
              <a:t>Yulu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9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76B21-881F-4837-933A-E88868B81C7B}"/>
              </a:ext>
            </a:extLst>
          </p:cNvPr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</a:t>
            </a:r>
            <a:r>
              <a:rPr lang="en-US" altLang="zh-CN" sz="2800" dirty="0"/>
              <a:t>Portfolio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B05CAE-2670-40EF-AEF3-8D659FFF6E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350" y="2145665"/>
            <a:ext cx="67448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76B21-881F-4837-933A-E88868B81C7B}"/>
              </a:ext>
            </a:extLst>
          </p:cNvPr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Portfolio period return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603262-25D5-4246-92B0-2536F270D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461" y="2183765"/>
            <a:ext cx="546273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6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Best-stock (‘BEST’)</a:t>
            </a:r>
          </a:p>
          <a:p>
            <a:pPr lvl="1"/>
            <a:r>
              <a:rPr lang="en-US" dirty="0"/>
              <a:t>Buys the best stock over the period.</a:t>
            </a:r>
          </a:p>
          <a:p>
            <a:pPr lvl="1"/>
            <a:r>
              <a:rPr lang="en-US" dirty="0"/>
              <a:t>Obviously a hindsight strategy.</a:t>
            </a:r>
          </a:p>
          <a:p>
            <a:r>
              <a:rPr lang="en-US" dirty="0"/>
              <a:t>Passive aggressive mean reversion (‘PAMR’)</a:t>
            </a:r>
          </a:p>
          <a:p>
            <a:pPr lvl="1"/>
            <a:r>
              <a:rPr lang="en-US" dirty="0"/>
              <a:t>Estimate the next price relative as the inverse of last price relative</a:t>
            </a:r>
          </a:p>
          <a:p>
            <a:pPr lvl="1"/>
            <a:r>
              <a:rPr lang="en-US" dirty="0"/>
              <a:t>Adopt the single-period mean reversion assumption, not satisfied with reality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5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Online Moving Average Reversion (‘OLMAR’)</a:t>
            </a:r>
          </a:p>
          <a:p>
            <a:pPr lvl="1"/>
            <a:r>
              <a:rPr lang="en-US" dirty="0"/>
              <a:t>predicts the next price relative using moving averages and explores the multi-period mean reversion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r>
              <a:rPr lang="en-US" dirty="0"/>
              <a:t>Market</a:t>
            </a:r>
          </a:p>
          <a:p>
            <a:pPr lvl="1"/>
            <a:r>
              <a:rPr lang="en-US" dirty="0"/>
              <a:t>buys assets according to a pre-defined weight and holds until the end.</a:t>
            </a:r>
          </a:p>
          <a:p>
            <a:pPr lvl="1"/>
            <a:r>
              <a:rPr lang="en-US" dirty="0"/>
              <a:t>In hindsight, the optimal strategy over a sequence of price relatives is the Best-stock.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1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Parameter Settings for RMR</a:t>
                </a:r>
              </a:p>
              <a:p>
                <a:pPr lvl="1"/>
                <a:r>
                  <a:rPr lang="en-US" altLang="zh-CN" dirty="0"/>
                  <a:t>two key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represents the length of the window,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about sensitivity parameter.</a:t>
                </a:r>
              </a:p>
              <a:p>
                <a:pPr lvl="1"/>
                <a:r>
                  <a:rPr lang="en-US" altLang="zh-CN" dirty="0"/>
                  <a:t>Roughly speaking, the best values for these parameters are often dataset dependent.</a:t>
                </a:r>
              </a:p>
              <a:p>
                <a:pPr lvl="1"/>
                <a:r>
                  <a:rPr lang="en-US" altLang="zh-CN" dirty="0"/>
                  <a:t>In the experiments, we simply set these parameters empirically without tuning for each dataset separately.</a:t>
                </a:r>
              </a:p>
              <a:p>
                <a:pPr lvl="1"/>
                <a:r>
                  <a:rPr lang="en-US" altLang="zh-CN" dirty="0"/>
                  <a:t>Specifically, for all datasets and experiments, we set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 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53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Performance Measure</a:t>
                </a:r>
              </a:p>
              <a:p>
                <a:pPr lvl="1"/>
                <a:r>
                  <a:rPr lang="en-US" altLang="zh-CN" dirty="0"/>
                  <a:t>Portfolio Cumulative Wealth </a:t>
                </a:r>
              </a:p>
              <a:p>
                <a:pPr lvl="2"/>
                <a:r>
                  <a:rPr lang="en-US" altLang="zh-CN" dirty="0"/>
                  <a:t>the initial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denotes portfolio cumulative wealth at the end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/>
                  <a:t> trading day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Annualized Percentage Yield (APY)</a:t>
                </a:r>
              </a:p>
              <a:p>
                <a:pPr lvl="2"/>
                <a:r>
                  <a:rPr lang="en-US" altLang="zh-CN" dirty="0"/>
                  <a:t>takes the compounding effect into account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g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number of years corresponding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trading days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Winning Ratio (WT)</a:t>
                </a:r>
              </a:p>
              <a:p>
                <a:pPr lvl="2"/>
                <a:r>
                  <a:rPr lang="en-US" altLang="zh-CN" dirty="0"/>
                  <a:t>percentage of cases when the proposed strategy beats the BAH strategy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03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82A62-4DD2-4CB2-B784-4B14488F7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52052"/>
              </p:ext>
            </p:extLst>
          </p:nvPr>
        </p:nvGraphicFramePr>
        <p:xfrm>
          <a:off x="842237" y="2163130"/>
          <a:ext cx="10940413" cy="3483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4229896912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142684429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10611879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305529408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321717021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76285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DJIA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14/01/2001 - 14/01-2003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507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2184475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SP500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02/01/1998 - 31/01/2003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1276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780494218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TSE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04/01/1994 - 31/12/1998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1259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3194950236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MSCI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Global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01/04/2006 – 31/03/2010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2093724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NYSE(O)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03/04-1962 – 31/12/1984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5651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384958179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NYSE(N)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01/01/1985 – 30/06/2010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6431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689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194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- DJIA</a:t>
            </a:r>
          </a:p>
        </p:txBody>
      </p:sp>
    </p:spTree>
    <p:extLst>
      <p:ext uri="{BB962C8B-B14F-4D97-AF65-F5344CB8AC3E}">
        <p14:creationId xmlns:p14="http://schemas.microsoft.com/office/powerpoint/2010/main" val="42958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A99AE-9B91-4201-84EA-A51DC06E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9" y="0"/>
            <a:ext cx="11127658" cy="67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18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SP500</a:t>
            </a:r>
          </a:p>
        </p:txBody>
      </p:sp>
    </p:spTree>
    <p:extLst>
      <p:ext uri="{BB962C8B-B14F-4D97-AF65-F5344CB8AC3E}">
        <p14:creationId xmlns:p14="http://schemas.microsoft.com/office/powerpoint/2010/main" val="297238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/>
          <a:lstStyle/>
          <a:p>
            <a:r>
              <a:rPr lang="en-US" dirty="0"/>
              <a:t>Portfolio Selection</a:t>
            </a:r>
          </a:p>
          <a:p>
            <a:r>
              <a:rPr lang="en-US" dirty="0"/>
              <a:t>Median Reversion</a:t>
            </a:r>
          </a:p>
          <a:p>
            <a:r>
              <a:rPr lang="en-US" dirty="0"/>
              <a:t>Robust Median Reversion (‘RMR’)</a:t>
            </a:r>
          </a:p>
          <a:p>
            <a:r>
              <a:rPr lang="en-US" altLang="zh-CN" dirty="0"/>
              <a:t>RMR Algorithm</a:t>
            </a:r>
          </a:p>
          <a:p>
            <a:r>
              <a:rPr lang="en-US" altLang="zh-CN" dirty="0"/>
              <a:t>Four other models</a:t>
            </a:r>
          </a:p>
          <a:p>
            <a:r>
              <a:rPr lang="en-US" dirty="0"/>
              <a:t>Experiment-1</a:t>
            </a:r>
          </a:p>
          <a:p>
            <a:r>
              <a:rPr lang="en-US" dirty="0"/>
              <a:t>Experiment-2</a:t>
            </a:r>
          </a:p>
          <a:p>
            <a:r>
              <a:rPr lang="en-US" altLang="zh-CN" dirty="0"/>
              <a:t>Conclusion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7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19EE8B-2B47-4FB1-ACD2-90673DC7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0" y="0"/>
            <a:ext cx="11407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9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TSE</a:t>
            </a:r>
          </a:p>
        </p:txBody>
      </p:sp>
    </p:spTree>
    <p:extLst>
      <p:ext uri="{BB962C8B-B14F-4D97-AF65-F5344CB8AC3E}">
        <p14:creationId xmlns:p14="http://schemas.microsoft.com/office/powerpoint/2010/main" val="1724509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DD2298-C4EB-4A40-BA91-355DBEA5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" y="0"/>
            <a:ext cx="11850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8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MSCI</a:t>
            </a:r>
          </a:p>
        </p:txBody>
      </p:sp>
    </p:spTree>
    <p:extLst>
      <p:ext uri="{BB962C8B-B14F-4D97-AF65-F5344CB8AC3E}">
        <p14:creationId xmlns:p14="http://schemas.microsoft.com/office/powerpoint/2010/main" val="4026615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46984B-D749-42C0-83B8-731E3BAF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0" y="0"/>
            <a:ext cx="11808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77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09223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82A62-4DD2-4CB2-B784-4B14488F7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50370"/>
              </p:ext>
            </p:extLst>
          </p:nvPr>
        </p:nvGraphicFramePr>
        <p:xfrm>
          <a:off x="842237" y="2163130"/>
          <a:ext cx="10940413" cy="298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4229896912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142684429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10611879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305529408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321717021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76285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BE500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UK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09/01/1995 - 01/01-2018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435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2184475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IBOV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04/01/1995 - 28/12/2017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5988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780494218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NDX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5995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3194950236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NKY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JP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04/01/1995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213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2093724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TWSE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06/01/1995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5992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733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58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169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NDX P1</a:t>
            </a:r>
          </a:p>
        </p:txBody>
      </p:sp>
    </p:spTree>
    <p:extLst>
      <p:ext uri="{BB962C8B-B14F-4D97-AF65-F5344CB8AC3E}">
        <p14:creationId xmlns:p14="http://schemas.microsoft.com/office/powerpoint/2010/main" val="2951965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A7687D-E865-4EB0-951E-96B63BF7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4" y="0"/>
            <a:ext cx="11540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9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BE500 P1</a:t>
            </a:r>
          </a:p>
        </p:txBody>
      </p:sp>
    </p:spTree>
    <p:extLst>
      <p:ext uri="{BB962C8B-B14F-4D97-AF65-F5344CB8AC3E}">
        <p14:creationId xmlns:p14="http://schemas.microsoft.com/office/powerpoint/2010/main" val="383275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/>
              <a:lstStyle/>
              <a:p>
                <a:r>
                  <a:rPr lang="en-US" dirty="0"/>
                  <a:t>Efficiently allocate wealth among a set of assets so as to achieve certain financial objectives in the long run.</a:t>
                </a:r>
              </a:p>
              <a:p>
                <a:r>
                  <a:rPr lang="en-US" dirty="0"/>
                  <a:t>A financial market with d assets for n trading periods to be invested.</a:t>
                </a:r>
              </a:p>
              <a:p>
                <a:pPr lvl="1"/>
                <a:r>
                  <a:rPr lang="en-US" dirty="0"/>
                  <a:t>Close price </a:t>
                </a:r>
                <a:r>
                  <a:rPr lang="en-US" altLang="zh-CN" dirty="0"/>
                  <a:t>:On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period, the asset prices are represented by a close price.</a:t>
                </a:r>
              </a:p>
              <a:p>
                <a:pPr lvl="1"/>
                <a:r>
                  <a:rPr lang="en-US" altLang="zh-CN" dirty="0"/>
                  <a:t>Relative price : The changes of asset prices.</a:t>
                </a:r>
                <a:endParaRPr lang="en-US" dirty="0"/>
              </a:p>
              <a:p>
                <a:pPr lvl="1"/>
                <a:r>
                  <a:rPr lang="en-US" dirty="0"/>
                  <a:t>Portfolio strategy: self-financed and no margin/short is allowed, allocate the capital among the d assets.</a:t>
                </a:r>
              </a:p>
              <a:p>
                <a:pPr lvl="1"/>
                <a:r>
                  <a:rPr lang="en-US" dirty="0"/>
                  <a:t>Portfolio period return : the wealth increases by relative price and portfolio strategy.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505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B355E-486A-48F2-867C-B1A0F3EC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7" y="0"/>
            <a:ext cx="11606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09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BE500 P3</a:t>
            </a:r>
          </a:p>
        </p:txBody>
      </p:sp>
    </p:spTree>
    <p:extLst>
      <p:ext uri="{BB962C8B-B14F-4D97-AF65-F5344CB8AC3E}">
        <p14:creationId xmlns:p14="http://schemas.microsoft.com/office/powerpoint/2010/main" val="1093744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A3906F-97BD-446F-8A82-20EA5803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" y="0"/>
            <a:ext cx="11754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23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IBOV P2</a:t>
            </a:r>
          </a:p>
        </p:txBody>
      </p:sp>
    </p:spTree>
    <p:extLst>
      <p:ext uri="{BB962C8B-B14F-4D97-AF65-F5344CB8AC3E}">
        <p14:creationId xmlns:p14="http://schemas.microsoft.com/office/powerpoint/2010/main" val="1002668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A7F6A9-ABF0-45E7-8C97-5F320717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49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707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D. Huang, J. Zhou, B. Li, S. Hoi, and S. Zhou, “Robust Median Reversion Strategy for Online Portfolio Selection,” IEEE TRANSACTIONS ON KNOWLEDGE AND DATA ENGINEERING, VOL. 28, NO. 9, SEPTEMBER 2016.</a:t>
            </a:r>
          </a:p>
          <a:p>
            <a:r>
              <a:rPr lang="en-US" altLang="zh-CN" sz="2400" dirty="0"/>
              <a:t>B. Li and S. C. H. Ho, “On-line portfolio selection with moving average reversion,” in Proc. Int. Conf. Mach. Learning, 2012, pp. 273–228.</a:t>
            </a:r>
          </a:p>
          <a:p>
            <a:r>
              <a:rPr lang="en-US" altLang="zh-CN" sz="2400" dirty="0"/>
              <a:t>B. Li, P. Zhao, S. C. Hoi, and V. </a:t>
            </a:r>
            <a:r>
              <a:rPr lang="en-US" altLang="zh-CN" sz="2400" dirty="0" err="1"/>
              <a:t>Gopalkrishnan</a:t>
            </a:r>
            <a:r>
              <a:rPr lang="en-US" altLang="zh-CN" sz="2400" dirty="0"/>
              <a:t>, “PAMR: Passive aggressive mean reversion strategy for portfolio selection,” Mach. Learn., vol. 87, no. 2, pp. 221–258, May 2012.</a:t>
            </a:r>
          </a:p>
        </p:txBody>
      </p:sp>
    </p:spTree>
    <p:extLst>
      <p:ext uri="{BB962C8B-B14F-4D97-AF65-F5344CB8AC3E}">
        <p14:creationId xmlns:p14="http://schemas.microsoft.com/office/powerpoint/2010/main" val="178195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Close price vector :</a:t>
                </a:r>
              </a:p>
              <a:p>
                <a:pPr lvl="1"/>
                <a:r>
                  <a:rPr lang="en-US" dirty="0"/>
                  <a:t>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the close price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, and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represents the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	</a:t>
                </a:r>
              </a:p>
              <a:p>
                <a:r>
                  <a:rPr lang="en-US" dirty="0"/>
                  <a:t>Relative price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expresses the ratio of close price to last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Portfolio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 represents the proportion of wealth invested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asset.</a:t>
                </a:r>
              </a:p>
              <a:p>
                <a:r>
                  <a:rPr lang="en-US" dirty="0"/>
                  <a:t>Portfolio period return :</a:t>
                </a:r>
              </a:p>
              <a:p>
                <a:pPr lvl="1"/>
                <a:r>
                  <a:rPr lang="en-US" dirty="0"/>
                  <a:t>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the portfolio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after n trading period, the portfolio cumulative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960" r="-406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96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1) Transaction cost: </a:t>
            </a:r>
          </a:p>
          <a:p>
            <a:pPr lvl="1"/>
            <a:r>
              <a:rPr lang="en-US" dirty="0"/>
              <a:t>we assume no transaction cost or taxes in this PS model;</a:t>
            </a:r>
          </a:p>
          <a:p>
            <a:r>
              <a:rPr lang="en-US" dirty="0"/>
              <a:t>2) Market liquidity: </a:t>
            </a:r>
          </a:p>
          <a:p>
            <a:pPr lvl="1"/>
            <a:r>
              <a:rPr lang="en-US" dirty="0"/>
              <a:t>we assume that one can buy and sell required quantities at last closing price of any given trading period;</a:t>
            </a:r>
          </a:p>
          <a:p>
            <a:r>
              <a:rPr lang="en-US" dirty="0"/>
              <a:t>3) Impact cost: </a:t>
            </a:r>
          </a:p>
          <a:p>
            <a:pPr lvl="1"/>
            <a:r>
              <a:rPr lang="en-US" dirty="0"/>
              <a:t>we assume that market behavior is not affected by a PS strategy.</a:t>
            </a:r>
          </a:p>
        </p:txBody>
      </p:sp>
    </p:spTree>
    <p:extLst>
      <p:ext uri="{BB962C8B-B14F-4D97-AF65-F5344CB8AC3E}">
        <p14:creationId xmlns:p14="http://schemas.microsoft.com/office/powerpoint/2010/main" val="101496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Mean Reversion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the next price relative by a single value prediction based on mean reversion or moving average reversion.</a:t>
                </a:r>
              </a:p>
              <a:p>
                <a:r>
                  <a:rPr lang="en-US" dirty="0"/>
                  <a:t>From the price perspective , they implicitly assume that next price revert to last price.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Weakness:</a:t>
                </a:r>
              </a:p>
              <a:p>
                <a:pPr lvl="1"/>
                <a:r>
                  <a:rPr lang="en-US" dirty="0"/>
                  <a:t>single-period mean reversion assumption is not always satisfied in the real world.</a:t>
                </a:r>
              </a:p>
              <a:p>
                <a:pPr lvl="1"/>
                <a:r>
                  <a:rPr lang="en-US" dirty="0"/>
                  <a:t>Data contain a lot of noise and outliers and thus substantially influences the effectiveness of the algorithm and even the final cumulative wealth.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26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Considering noise and outliers in the real market data, price distribution has a long tail.</a:t>
                </a:r>
              </a:p>
              <a:p>
                <a:r>
                  <a:rPr lang="en-US" dirty="0"/>
                  <a:t>Price vector and relative price vector</a:t>
                </a:r>
              </a:p>
              <a:p>
                <a:pPr lvl="1"/>
                <a:r>
                  <a:rPr lang="en-US" altLang="zh-CN" dirty="0"/>
                  <a:t>The next price by Robust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period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the window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denotes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optimal value of Optimization </a:t>
                </a:r>
                <a:r>
                  <a:rPr lang="en-US" altLang="zh-CN" dirty="0"/>
                  <a:t>problems below: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dirty="0"/>
                  <a:t>denotes the Euclidean norm.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54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Portfolio Vector</a:t>
                </a:r>
              </a:p>
              <a:p>
                <a:pPr lvl="1"/>
                <a:r>
                  <a:rPr lang="en-US" altLang="zh-CN" dirty="0"/>
                  <a:t>The basic idea is to maximize the expected return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while keeping last portfolio information via regularization: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above formulation attempts to find an optimal portfolio by minimizing the deviation from last portfolio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under the condition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6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9FF4F-2ADD-4CEA-8939-03C0D367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959" y="2190437"/>
            <a:ext cx="7247681" cy="4258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676B21-881F-4837-933A-E88868B81C7B}"/>
              </a:ext>
            </a:extLst>
          </p:cNvPr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Price and relative price</a:t>
            </a:r>
          </a:p>
        </p:txBody>
      </p:sp>
    </p:spTree>
    <p:extLst>
      <p:ext uri="{BB962C8B-B14F-4D97-AF65-F5344CB8AC3E}">
        <p14:creationId xmlns:p14="http://schemas.microsoft.com/office/powerpoint/2010/main" val="75047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1045</Words>
  <Application>Microsoft Office PowerPoint</Application>
  <PresentationFormat>Widescreen</PresentationFormat>
  <Paragraphs>189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等线</vt:lpstr>
      <vt:lpstr>Arial</vt:lpstr>
      <vt:lpstr>Calibri</vt:lpstr>
      <vt:lpstr>Calibri Light</vt:lpstr>
      <vt:lpstr>Cambria Math</vt:lpstr>
      <vt:lpstr>Office Theme</vt:lpstr>
      <vt:lpstr>Robust Median Reversion Strategy</vt:lpstr>
      <vt:lpstr>Content</vt:lpstr>
      <vt:lpstr>Portfolio Selection</vt:lpstr>
      <vt:lpstr>Portfolio Selection</vt:lpstr>
      <vt:lpstr>Assumptions</vt:lpstr>
      <vt:lpstr>Mean Reversion</vt:lpstr>
      <vt:lpstr>Robust Mean Reversion (‘RMR’)</vt:lpstr>
      <vt:lpstr>Robust Mean Reversion (‘RMR’)</vt:lpstr>
      <vt:lpstr>RMR Algorithm</vt:lpstr>
      <vt:lpstr>RMR Algorithm</vt:lpstr>
      <vt:lpstr>RMR Algorithm</vt:lpstr>
      <vt:lpstr>Four other models</vt:lpstr>
      <vt:lpstr>Four other models</vt:lpstr>
      <vt:lpstr>Experiments</vt:lpstr>
      <vt:lpstr>Experiments</vt:lpstr>
      <vt:lpstr>Experiments-1</vt:lpstr>
      <vt:lpstr>Experiments-1</vt:lpstr>
      <vt:lpstr>PowerPoint Presentation</vt:lpstr>
      <vt:lpstr>Experiments-1</vt:lpstr>
      <vt:lpstr>PowerPoint Presentation</vt:lpstr>
      <vt:lpstr>Experiments-1</vt:lpstr>
      <vt:lpstr>PowerPoint Presentation</vt:lpstr>
      <vt:lpstr>Experiments-1</vt:lpstr>
      <vt:lpstr>PowerPoint Presentation</vt:lpstr>
      <vt:lpstr>Experiments-1</vt:lpstr>
      <vt:lpstr>Experiments-2</vt:lpstr>
      <vt:lpstr>Experiments-2</vt:lpstr>
      <vt:lpstr>PowerPoint Presentation</vt:lpstr>
      <vt:lpstr>Experiments-2</vt:lpstr>
      <vt:lpstr>PowerPoint Presentation</vt:lpstr>
      <vt:lpstr>Experiments-2</vt:lpstr>
      <vt:lpstr>PowerPoint Presentation</vt:lpstr>
      <vt:lpstr>Experiments-2</vt:lpstr>
      <vt:lpstr>PowerPoint Presentation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Median Reversion Strategy</dc:title>
  <dc:creator>Du, Yang</dc:creator>
  <cp:lastModifiedBy>Du, Yang</cp:lastModifiedBy>
  <cp:revision>55</cp:revision>
  <dcterms:created xsi:type="dcterms:W3CDTF">2018-11-06T06:51:56Z</dcterms:created>
  <dcterms:modified xsi:type="dcterms:W3CDTF">2018-11-09T03:28:34Z</dcterms:modified>
</cp:coreProperties>
</file>