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3" r:id="rId4"/>
    <p:sldId id="294" r:id="rId5"/>
    <p:sldId id="259" r:id="rId6"/>
    <p:sldId id="258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9" r:id="rId16"/>
    <p:sldId id="270" r:id="rId17"/>
    <p:sldId id="271" r:id="rId18"/>
    <p:sldId id="266" r:id="rId19"/>
    <p:sldId id="272" r:id="rId20"/>
    <p:sldId id="274" r:id="rId21"/>
    <p:sldId id="273" r:id="rId22"/>
    <p:sldId id="275" r:id="rId23"/>
    <p:sldId id="276" r:id="rId24"/>
    <p:sldId id="278" r:id="rId25"/>
    <p:sldId id="280" r:id="rId26"/>
    <p:sldId id="281" r:id="rId27"/>
    <p:sldId id="279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82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487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5950-2F96-4455-BBF4-092B4A65D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DB0F1-C9BD-4392-A905-3B0DBC8D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51BA-03CB-4DBF-BF07-774AFE05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BD30-8CF2-47E8-A39B-CA9529BE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2F01-8A57-4482-845A-C64EA71C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C8AD-A169-40A8-9109-C2319CAE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B660C-5844-4AEE-B7A8-1F45758C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3201-5E4C-48D6-A4EE-E7DB36F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F474-944C-4F30-A2D9-94769D12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D260-1C95-4D86-AD5D-58E55D4E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1990A-AED8-4EE2-819F-4DF79542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7F5D4-5BE9-4381-9FF8-121E8659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0034-B42E-42BE-B9D8-FDB16A21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8E6E-3F53-47FE-9BEE-CF2775EF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6C05-C0FC-4B45-9919-B88556CE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3828-D49C-49F7-996B-3DEA9C0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A69B-27E9-4B9B-90E0-1F011DB4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2AFD-F0E6-40CC-8C87-31B99072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D6E2-E1E8-44BD-AF97-7015E6FF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1EE8-9C3B-40E3-8875-A6B41F51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976D7-2EFE-4746-9498-724ADAA8DC0B}"/>
              </a:ext>
            </a:extLst>
          </p:cNvPr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CCD7-568E-4DF9-ACFF-7CF0415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7D0B-2321-4C89-8094-ACBA83E0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FC6F-284D-47E3-9C47-748C7D6A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68FC-8F95-4EEF-B3D2-F3A4423E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0D93-F044-47E5-B5D1-303C008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87A6-FFE7-4887-856A-7131552D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E46C-01DE-4679-86A4-5226A025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3A9B7-18C5-46B7-BD0F-097C774F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0A37B-EAE4-42F7-9EC7-D0A09A86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468F9-D511-42B0-9AC9-9E4AEA77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37D4-90A4-4B91-85B7-EEC4BB13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1927-CEF8-497C-8034-530159FE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226B-1AC9-47B1-ACE4-11BDA9B9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DA292-6DD6-4DE4-B6C5-816EBA1F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55836-0671-4EDC-8905-98867F199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1F0BB-C2D7-4ECA-AD82-2FBA2CFBB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066B5-5ED4-415E-A21D-A677ACB9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71634-A0B4-4CA0-9BBF-467A629E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34329-B82C-4EF2-AB08-7A9068C9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31BF-4980-44C5-8ED3-632435A8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8F0A8-B4AC-4B31-9B96-D5FF4AD0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DE961-0A44-4D7D-9438-24B19DA2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47E8A-63CB-419D-860F-E4FD10CC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8E5C0-3879-41E7-8890-5A7D132B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1A03F-8CAA-4604-BC92-CA5D0FFE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8E5A-D3C7-44A4-A7FF-9EF98CC0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CAE-7FDD-4B9C-B42C-6827F53F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FFA8-47C6-44CC-A933-245CB661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C980A-2E8F-4F0D-882D-3AC1811A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5E3F-E8FF-4EF5-8BAB-9D7AD56C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AA589-BFA6-4BAF-BCF9-4C670D0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8ADEE-6F62-499E-BBF2-EAA1D3EB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F92C-ED79-4F00-8391-936C08CF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A1929-109C-40D0-A38E-30AFB683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FF95-CB55-47A5-9D27-45A17327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F078-787D-48C6-9638-3DE7379F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7D30-599A-45BB-9399-A105E80B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726E-83E5-4120-AEB2-07BE4E24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50F66-4A37-40B0-821A-7F44968A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A5D2-ADAE-4E84-B4FC-22B06D80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9815-0D1C-469A-BCBC-81A1C296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A9D9-D268-4E43-844B-86D3D849C44B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F24F-05A8-4B94-B1BD-E6DE70644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8970-D78C-4FB2-90D2-891D7A460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C4BBF300-A24E-4604-B784-DCB1B3E434A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277263" y="32087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F0A11-667F-4BC9-AFEC-5395F5844604}"/>
              </a:ext>
            </a:extLst>
          </p:cNvPr>
          <p:cNvSpPr txBox="1"/>
          <p:nvPr userDrawn="1"/>
        </p:nvSpPr>
        <p:spPr>
          <a:xfrm>
            <a:off x="1111054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95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C869-B90B-4DF3-B7C5-05A676AC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73381-E0DC-4442-9646-675787C5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9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324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</a:t>
            </a:r>
            <a:r>
              <a:rPr lang="en-US" sz="3600" b="1" dirty="0" smtClean="0"/>
              <a:t>’) – 2</a:t>
            </a:r>
            <a:r>
              <a:rPr lang="en-US" sz="3600" b="1" baseline="30000" dirty="0" smtClean="0"/>
              <a:t>nd</a:t>
            </a:r>
            <a:r>
              <a:rPr lang="en-US" sz="3600" b="1" dirty="0" smtClean="0"/>
              <a:t> Optimization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Portfolio Vector</a:t>
                </a:r>
              </a:p>
              <a:p>
                <a:pPr lvl="1"/>
                <a:r>
                  <a:rPr lang="en-US" altLang="zh-CN" dirty="0"/>
                  <a:t>The basic idea is to maximize the expected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while keeping last portfolio information via regularization: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6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9FF4F-2ADD-4CEA-8939-03C0D367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59" y="2190437"/>
            <a:ext cx="7247681" cy="4258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Price and relative price</a:t>
            </a:r>
          </a:p>
        </p:txBody>
      </p:sp>
    </p:spTree>
    <p:extLst>
      <p:ext uri="{BB962C8B-B14F-4D97-AF65-F5344CB8AC3E}">
        <p14:creationId xmlns:p14="http://schemas.microsoft.com/office/powerpoint/2010/main" val="75047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altLang="zh-CN" sz="2800" dirty="0"/>
              <a:t>Portfolio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05CAE-2670-40EF-AEF3-8D659FFF6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350" y="2145665"/>
            <a:ext cx="67448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Portfolio period return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03262-25D5-4246-92B0-2536F270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5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hindsight, the optimal strategy over a sequence of price relatives is the Best-stock.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1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53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03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2A62-4DD2-4CB2-B784-4B14488F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52052"/>
              </p:ext>
            </p:extLst>
          </p:nvPr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4229896912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142684429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10611879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05529408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321717021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6285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8447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780494218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194950236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2093724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84958179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8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9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- DJIA</a:t>
            </a:r>
          </a:p>
        </p:txBody>
      </p:sp>
    </p:spTree>
    <p:extLst>
      <p:ext uri="{BB962C8B-B14F-4D97-AF65-F5344CB8AC3E}">
        <p14:creationId xmlns:p14="http://schemas.microsoft.com/office/powerpoint/2010/main" val="42958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A99AE-9B91-4201-84EA-A51DC06E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9" y="0"/>
            <a:ext cx="11127658" cy="6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1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SP500</a:t>
            </a:r>
          </a:p>
        </p:txBody>
      </p:sp>
    </p:spTree>
    <p:extLst>
      <p:ext uri="{BB962C8B-B14F-4D97-AF65-F5344CB8AC3E}">
        <p14:creationId xmlns:p14="http://schemas.microsoft.com/office/powerpoint/2010/main" val="297238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9EE8B-2B47-4FB1-ACD2-90673DC7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0"/>
            <a:ext cx="11407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9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TSE</a:t>
            </a:r>
          </a:p>
        </p:txBody>
      </p:sp>
    </p:spTree>
    <p:extLst>
      <p:ext uri="{BB962C8B-B14F-4D97-AF65-F5344CB8AC3E}">
        <p14:creationId xmlns:p14="http://schemas.microsoft.com/office/powerpoint/2010/main" val="1724509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D2298-C4EB-4A40-BA91-355DBEA5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0"/>
            <a:ext cx="11850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2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MSCI</a:t>
            </a:r>
          </a:p>
        </p:txBody>
      </p:sp>
    </p:spTree>
    <p:extLst>
      <p:ext uri="{BB962C8B-B14F-4D97-AF65-F5344CB8AC3E}">
        <p14:creationId xmlns:p14="http://schemas.microsoft.com/office/powerpoint/2010/main" val="4026615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6984B-D749-42C0-83B8-731E3BAF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0" y="0"/>
            <a:ext cx="1180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7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922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2A62-4DD2-4CB2-B784-4B14488F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46189"/>
              </p:ext>
            </p:extLst>
          </p:nvPr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4229896912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142684429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10611879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05529408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321717021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6285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05/01/1995 - 14/01-2003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8447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05/01/1995 - 31/01/2003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780494218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194950236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2093724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8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69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NDX P1</a:t>
            </a:r>
          </a:p>
        </p:txBody>
      </p:sp>
    </p:spTree>
    <p:extLst>
      <p:ext uri="{BB962C8B-B14F-4D97-AF65-F5344CB8AC3E}">
        <p14:creationId xmlns:p14="http://schemas.microsoft.com/office/powerpoint/2010/main" val="295196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20" y="3167426"/>
            <a:ext cx="2520582" cy="76574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82" y="3268453"/>
            <a:ext cx="4547755" cy="56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77" y="3119475"/>
            <a:ext cx="2321435" cy="8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7687D-E865-4EB0-951E-96B63BF7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4" y="0"/>
            <a:ext cx="11540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9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BE500 P1</a:t>
            </a:r>
          </a:p>
        </p:txBody>
      </p:sp>
    </p:spTree>
    <p:extLst>
      <p:ext uri="{BB962C8B-B14F-4D97-AF65-F5344CB8AC3E}">
        <p14:creationId xmlns:p14="http://schemas.microsoft.com/office/powerpoint/2010/main" val="3832755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B355E-486A-48F2-867C-B1A0F3EC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0"/>
            <a:ext cx="1160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9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</p:txBody>
      </p:sp>
    </p:spTree>
    <p:extLst>
      <p:ext uri="{BB962C8B-B14F-4D97-AF65-F5344CB8AC3E}">
        <p14:creationId xmlns:p14="http://schemas.microsoft.com/office/powerpoint/2010/main" val="109374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3906F-97BD-446F-8A82-20EA5803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0"/>
            <a:ext cx="11754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</p:txBody>
      </p:sp>
    </p:spTree>
    <p:extLst>
      <p:ext uri="{BB962C8B-B14F-4D97-AF65-F5344CB8AC3E}">
        <p14:creationId xmlns:p14="http://schemas.microsoft.com/office/powerpoint/2010/main" val="100266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7F6A9-ABF0-45E7-8C97-5F320717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9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0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 and S. C. H. Ho, “PAMR: Passive aggressive mean reversion strategy for portfolio selection,” Mach. Learning, May 2012, VOL. 87, Issue 2, pp. 221-258.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8195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5001"/>
            <a:ext cx="10613648" cy="5126320"/>
          </a:xfrm>
        </p:spPr>
      </p:pic>
    </p:spTree>
    <p:extLst>
      <p:ext uri="{BB962C8B-B14F-4D97-AF65-F5344CB8AC3E}">
        <p14:creationId xmlns:p14="http://schemas.microsoft.com/office/powerpoint/2010/main" val="9628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</a:t>
                </a:r>
                <a:r>
                  <a:rPr lang="en-US" altLang="zh-CN" dirty="0" smtClean="0"/>
                  <a:t>change ratio </a:t>
                </a:r>
                <a:r>
                  <a:rPr lang="en-US" altLang="zh-CN" dirty="0"/>
                  <a:t>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</a:t>
                </a:r>
                <a:r>
                  <a:rPr lang="en-US" dirty="0" smtClean="0"/>
                  <a:t>cumulative wealth</a:t>
                </a:r>
                <a:r>
                  <a:rPr lang="en-US" dirty="0" smtClean="0"/>
                  <a:t> </a:t>
                </a:r>
                <a:r>
                  <a:rPr lang="en-US" dirty="0"/>
                  <a:t>: the wealth increases </a:t>
                </a:r>
                <a:r>
                  <a:rPr lang="en-US" dirty="0" smtClean="0"/>
                  <a:t>multiplicatively by </a:t>
                </a:r>
                <a:r>
                  <a:rPr lang="en-US" dirty="0" smtClean="0"/>
                  <a:t>the </a:t>
                </a:r>
                <a:r>
                  <a:rPr lang="en-US" dirty="0" smtClean="0"/>
                  <a:t>product of relative </a:t>
                </a:r>
                <a:r>
                  <a:rPr lang="en-US" dirty="0"/>
                  <a:t>price and </a:t>
                </a:r>
                <a:r>
                  <a:rPr lang="en-US" dirty="0" smtClean="0"/>
                  <a:t>portfolio strategy.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5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cumulative wealth :</a:t>
                </a:r>
                <a:endParaRPr lang="en-US" dirty="0"/>
              </a:p>
              <a:p>
                <a:pPr lvl="1"/>
                <a:r>
                  <a:rPr lang="en-US" dirty="0" smtClean="0"/>
                  <a:t>Our initial wealth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960" r="-1333" b="-153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6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</a:p>
          <a:p>
            <a:pPr lvl="1"/>
            <a:r>
              <a:rPr lang="en-US" dirty="0"/>
              <a:t>we assume no transaction cost or taxes in this PS model;</a:t>
            </a:r>
          </a:p>
          <a:p>
            <a:r>
              <a:rPr lang="en-US" dirty="0"/>
              <a:t>2) Market liquidity: </a:t>
            </a:r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</a:p>
          <a:p>
            <a:r>
              <a:rPr lang="en-US" dirty="0"/>
              <a:t>3) Impact cost: </a:t>
            </a:r>
          </a:p>
          <a:p>
            <a:pPr lvl="1"/>
            <a:r>
              <a:rPr lang="en-US" dirty="0"/>
              <a:t>we assume that market behavior is not affected by a PS strategy.</a:t>
            </a:r>
          </a:p>
        </p:txBody>
      </p:sp>
    </p:spTree>
    <p:extLst>
      <p:ext uri="{BB962C8B-B14F-4D97-AF65-F5344CB8AC3E}">
        <p14:creationId xmlns:p14="http://schemas.microsoft.com/office/powerpoint/2010/main" val="101496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12" y="2855741"/>
            <a:ext cx="3653837" cy="12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79513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</a:t>
            </a:r>
            <a:r>
              <a:rPr lang="en-US" sz="3600" b="1" dirty="0" smtClean="0"/>
              <a:t>’) – 1</a:t>
            </a:r>
            <a:r>
              <a:rPr lang="en-US" sz="3600" b="1" baseline="30000" dirty="0" smtClean="0"/>
              <a:t>st</a:t>
            </a:r>
            <a:r>
              <a:rPr lang="en-US" sz="3600" b="1" dirty="0" smtClean="0"/>
              <a:t> Optimization Problem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Considering noise and outliers in the real market data, price distribution has a long tail.</a:t>
                </a:r>
              </a:p>
              <a:p>
                <a:r>
                  <a:rPr lang="en-US" dirty="0"/>
                  <a:t>Price vector and relative price vector</a:t>
                </a:r>
              </a:p>
              <a:p>
                <a:pPr lvl="1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54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736</Words>
  <Application>Microsoft Office PowerPoint</Application>
  <PresentationFormat>Widescreen</PresentationFormat>
  <Paragraphs>178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等线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Challenges</vt:lpstr>
      <vt:lpstr>Our solution</vt:lpstr>
      <vt:lpstr>Portfolio Selection</vt:lpstr>
      <vt:lpstr>Portfolio Selection</vt:lpstr>
      <vt:lpstr>Assumptions</vt:lpstr>
      <vt:lpstr>Mean Reversion</vt:lpstr>
      <vt:lpstr>Robust Mean Reversion (‘RMR’) – 1st Optimization Problem</vt:lpstr>
      <vt:lpstr>Robust Mean Reversion (‘RMR’) – 2nd Optimization Problem</vt:lpstr>
      <vt:lpstr>RMR Algorithm</vt:lpstr>
      <vt:lpstr>RMR Algorithm</vt:lpstr>
      <vt:lpstr>RMR Algorithm</vt:lpstr>
      <vt:lpstr>Four other models</vt:lpstr>
      <vt:lpstr>Four other models</vt:lpstr>
      <vt:lpstr>Experiments</vt:lpstr>
      <vt:lpstr>Experiments</vt:lpstr>
      <vt:lpstr>Experiments-1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Experiments-2</vt:lpstr>
      <vt:lpstr>Experiments-2</vt:lpstr>
      <vt:lpstr>PowerPoint Presentation</vt:lpstr>
      <vt:lpstr>Experiments-2</vt:lpstr>
      <vt:lpstr>PowerPoint Presentation</vt:lpstr>
      <vt:lpstr>Experiments-2</vt:lpstr>
      <vt:lpstr>PowerPoint Presentation</vt:lpstr>
      <vt:lpstr>Experiments-2</vt:lpstr>
      <vt:lpstr>PowerPoint Presentation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NUS</cp:lastModifiedBy>
  <cp:revision>54</cp:revision>
  <dcterms:created xsi:type="dcterms:W3CDTF">2018-11-06T06:51:56Z</dcterms:created>
  <dcterms:modified xsi:type="dcterms:W3CDTF">2018-11-09T10:54:18Z</dcterms:modified>
</cp:coreProperties>
</file>