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6" r:id="rId15"/>
    <p:sldId id="270" r:id="rId16"/>
    <p:sldId id="271" r:id="rId17"/>
    <p:sldId id="272" r:id="rId18"/>
    <p:sldId id="274" r:id="rId19"/>
    <p:sldId id="280" r:id="rId20"/>
    <p:sldId id="281" r:id="rId21"/>
    <p:sldId id="279" r:id="rId22"/>
    <p:sldId id="284" r:id="rId23"/>
    <p:sldId id="285" r:id="rId24"/>
    <p:sldId id="286" r:id="rId25"/>
    <p:sldId id="287" r:id="rId26"/>
    <p:sldId id="288" r:id="rId27"/>
    <p:sldId id="302" r:id="rId28"/>
    <p:sldId id="303" r:id="rId29"/>
    <p:sldId id="289" r:id="rId30"/>
    <p:sldId id="290" r:id="rId31"/>
    <p:sldId id="291" r:id="rId32"/>
    <p:sldId id="292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487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5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54273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altLang="zh-CN" sz="2800" dirty="0"/>
              <a:t>Portfolio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350" y="2145665"/>
            <a:ext cx="674483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Portfolio period return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hindsight, the optimal strategy over a sequence of price relatives is the Best-stock.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1D70B-1BC7-45FA-9182-A89F81B4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0962"/>
            <a:ext cx="11125200" cy="6696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RMR strategy is promising and reliable PS technique to achieve high return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strategy works very well on almost all the datasets.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Compared with the existing mean reversion strategies (PAMR and OLMAR), RMR strategies obtained higher cumulative wealth on the datasets NYSE(O), NYSE(N) and DJA.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in combination with ARMA did good job in the original.</a:t>
            </a:r>
          </a:p>
          <a:p>
            <a:pPr marL="1371600" lvl="2" indent="-457200">
              <a:buAutoNum type="arabicPeriod"/>
            </a:pPr>
            <a:endParaRPr lang="en-US" altLang="zh-CN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/>
              <a:t>Experiments-2 (add tc)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pPr lvl="1"/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Experiments-2 (add tc)</a:t>
            </a:r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C5435-5866-4AED-9387-4BE14E9576C9}"/>
              </a:ext>
            </a:extLst>
          </p:cNvPr>
          <p:cNvSpPr txBox="1">
            <a:spLocks/>
          </p:cNvSpPr>
          <p:nvPr/>
        </p:nvSpPr>
        <p:spPr>
          <a:xfrm>
            <a:off x="838200" y="1437968"/>
            <a:ext cx="10515600" cy="47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 Analysis:</a:t>
            </a:r>
          </a:p>
          <a:p>
            <a:pPr lvl="1"/>
            <a:r>
              <a:rPr lang="en-US" altLang="zh-CN" dirty="0"/>
              <a:t>1. Because BEST strategy has the lowest turn-over rate, which means the lowest transaction cost, BEST has very good performance.</a:t>
            </a:r>
          </a:p>
          <a:p>
            <a:pPr lvl="1"/>
            <a:r>
              <a:rPr lang="en-US" altLang="zh-CN" dirty="0"/>
              <a:t>2.RMR's performance is largely affected by transaction cost and it's suitable for market with low </a:t>
            </a:r>
            <a:r>
              <a:rPr lang="en-US" altLang="zh-CN" dirty="0" err="1"/>
              <a:t>tc</a:t>
            </a:r>
            <a:r>
              <a:rPr lang="en-US" altLang="zh-CN" dirty="0"/>
              <a:t>, like US.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pPr lvl="1"/>
            <a:r>
              <a:rPr lang="en-US" altLang="zh-CN" dirty="0"/>
              <a:t>Performances during 2017-2018 financial crisis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changes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period return : the wealth increases by relative price and portfolio strategy.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pPr lvl="1"/>
            <a:r>
              <a:rPr lang="en-US" altLang="zh-CN" dirty="0"/>
              <a:t>Performances in emerging market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1. RMR's performance is highly impacted by transaction cost.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2. RMR perform well in most markets but there're some exceptions.</a:t>
            </a:r>
            <a:endParaRPr lang="zh-CN" alt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market efficiency.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period return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portfolio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960" r="-406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1) Transaction cost: </a:t>
            </a:r>
          </a:p>
          <a:p>
            <a:pPr lvl="2"/>
            <a:r>
              <a:rPr lang="en-US" dirty="0"/>
              <a:t>we assume no transaction cost or taxes in this PS model;</a:t>
            </a:r>
          </a:p>
          <a:p>
            <a:pPr lvl="1"/>
            <a:r>
              <a:rPr lang="en-US" dirty="0"/>
              <a:t>2) Market liquidity: </a:t>
            </a:r>
          </a:p>
          <a:p>
            <a:pPr lvl="2"/>
            <a:r>
              <a:rPr lang="en-US" dirty="0"/>
              <a:t>we assume that one can buy and sell required quantities at last closing price of any given trading period;</a:t>
            </a:r>
          </a:p>
          <a:p>
            <a:pPr lvl="1"/>
            <a:r>
              <a:rPr lang="en-US" dirty="0"/>
              <a:t>3) Impact cost: </a:t>
            </a:r>
          </a:p>
          <a:p>
            <a:pPr lvl="2"/>
            <a:r>
              <a:rPr lang="en-US" dirty="0"/>
              <a:t>we assume that market behavior is not affected by a PS strategy.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1"/>
                <a:r>
                  <a:rPr lang="en-US" altLang="zh-CN" dirty="0"/>
                  <a:t>The basic idea is to maximize the expected 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while keeping last portfolio information via regularization: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 rotWithShape="1">
                <a:blip r:embed="rId2"/>
                <a:stretch>
                  <a:fillRect l="-1043" t="-218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59" y="2190437"/>
            <a:ext cx="7247681" cy="4258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Price and relative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1239</Words>
  <Application>Microsoft Office PowerPoint</Application>
  <PresentationFormat>Widescreen</PresentationFormat>
  <Paragraphs>205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Portfolio Selection</vt:lpstr>
      <vt:lpstr>Portfolio Selection</vt:lpstr>
      <vt:lpstr>Portfolio Selection</vt:lpstr>
      <vt:lpstr>Mean Reversion</vt:lpstr>
      <vt:lpstr>Robust Mean Reversion (‘RMR’)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Experiments-1</vt:lpstr>
      <vt:lpstr>Experiments 1</vt:lpstr>
      <vt:lpstr>Experiments 1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 (add tc)</vt:lpstr>
      <vt:lpstr>Experiments-2 (add tc)</vt:lpstr>
      <vt:lpstr>Experiments-2</vt:lpstr>
      <vt:lpstr>PowerPoint Presentation</vt:lpstr>
      <vt:lpstr>Experiments-2</vt:lpstr>
      <vt:lpstr>PowerPoint Presentation</vt:lpstr>
      <vt:lpstr>Experiments-2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Du, Yang</cp:lastModifiedBy>
  <cp:revision>93</cp:revision>
  <dcterms:created xsi:type="dcterms:W3CDTF">2018-11-06T06:51:00Z</dcterms:created>
  <dcterms:modified xsi:type="dcterms:W3CDTF">2018-11-09T09:27:39Z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