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6" r:id="rId2"/>
    <p:sldId id="268" r:id="rId3"/>
    <p:sldId id="269"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FA7"/>
    <a:srgbClr val="E6E6E6"/>
    <a:srgbClr val="42C115"/>
    <a:srgbClr val="3B6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839"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EFB1E-E2F0-4AAD-AA40-91170803D1CB}" type="datetimeFigureOut">
              <a:rPr lang="vi-VN" smtClean="0"/>
              <a:t>04/11/2021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F4BFE-701D-40E0-8EEA-BA3AA413251F}" type="slidenum">
              <a:rPr lang="vi-VN" smtClean="0"/>
              <a:t>‹#›</a:t>
            </a:fld>
            <a:endParaRPr lang="vi-VN"/>
          </a:p>
        </p:txBody>
      </p:sp>
    </p:spTree>
    <p:extLst>
      <p:ext uri="{BB962C8B-B14F-4D97-AF65-F5344CB8AC3E}">
        <p14:creationId xmlns:p14="http://schemas.microsoft.com/office/powerpoint/2010/main" val="224325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b="0" i="0" dirty="0">
                <a:solidFill>
                  <a:srgbClr val="000000"/>
                </a:solidFill>
                <a:effectLst/>
                <a:latin typeface="Roboto"/>
              </a:rPr>
              <a:t>Phương </a:t>
            </a:r>
            <a:r>
              <a:rPr lang="vi-VN" b="0" i="0" dirty="0" err="1">
                <a:solidFill>
                  <a:srgbClr val="000000"/>
                </a:solidFill>
                <a:effectLst/>
                <a:latin typeface="Roboto"/>
              </a:rPr>
              <a:t>pháp</a:t>
            </a:r>
            <a:r>
              <a:rPr lang="vi-VN" b="0" i="0" dirty="0">
                <a:solidFill>
                  <a:srgbClr val="000000"/>
                </a:solidFill>
                <a:effectLst/>
                <a:latin typeface="Roboto"/>
              </a:rPr>
              <a:t> </a:t>
            </a:r>
            <a:r>
              <a:rPr lang="vi-VN" b="0" i="0" dirty="0" err="1">
                <a:solidFill>
                  <a:srgbClr val="000000"/>
                </a:solidFill>
                <a:effectLst/>
                <a:latin typeface="Roboto"/>
              </a:rPr>
              <a:t>tiếp</a:t>
            </a:r>
            <a:r>
              <a:rPr lang="vi-VN" b="0" i="0" dirty="0">
                <a:solidFill>
                  <a:srgbClr val="000000"/>
                </a:solidFill>
                <a:effectLst/>
                <a:latin typeface="Roboto"/>
              </a:rPr>
              <a:t> </a:t>
            </a:r>
            <a:r>
              <a:rPr lang="vi-VN" b="0" i="0" dirty="0" err="1">
                <a:solidFill>
                  <a:srgbClr val="000000"/>
                </a:solidFill>
                <a:effectLst/>
                <a:latin typeface="Roboto"/>
              </a:rPr>
              <a:t>cận</a:t>
            </a:r>
            <a:r>
              <a:rPr lang="vi-VN" b="0" i="0" dirty="0">
                <a:solidFill>
                  <a:srgbClr val="000000"/>
                </a:solidFill>
                <a:effectLst/>
                <a:latin typeface="Roboto"/>
              </a:rPr>
              <a:t> </a:t>
            </a:r>
            <a:r>
              <a:rPr lang="vi-VN" b="0" i="0" dirty="0" err="1">
                <a:solidFill>
                  <a:srgbClr val="000000"/>
                </a:solidFill>
                <a:effectLst/>
                <a:latin typeface="Roboto"/>
              </a:rPr>
              <a:t>hướng</a:t>
            </a:r>
            <a:r>
              <a:rPr lang="vi-VN" b="0" i="0" dirty="0">
                <a:solidFill>
                  <a:srgbClr val="000000"/>
                </a:solidFill>
                <a:effectLst/>
                <a:latin typeface="Roboto"/>
              </a:rPr>
              <a:t> </a:t>
            </a:r>
            <a:r>
              <a:rPr lang="vi-VN" b="0" i="0" dirty="0" err="1">
                <a:solidFill>
                  <a:srgbClr val="000000"/>
                </a:solidFill>
                <a:effectLst/>
                <a:latin typeface="Roboto"/>
              </a:rPr>
              <a:t>đối</a:t>
            </a:r>
            <a:r>
              <a:rPr lang="vi-VN" b="0" i="0" dirty="0">
                <a:solidFill>
                  <a:srgbClr val="000000"/>
                </a:solidFill>
                <a:effectLst/>
                <a:latin typeface="Roboto"/>
              </a:rPr>
              <a:t> </a:t>
            </a:r>
            <a:r>
              <a:rPr lang="vi-VN" b="0" i="0" dirty="0" err="1">
                <a:solidFill>
                  <a:srgbClr val="000000"/>
                </a:solidFill>
                <a:effectLst/>
                <a:latin typeface="Roboto"/>
              </a:rPr>
              <a:t>tượng</a:t>
            </a:r>
            <a:endParaRPr lang="vi-VN" b="0" i="0" dirty="0">
              <a:solidFill>
                <a:srgbClr val="000000"/>
              </a:solidFill>
              <a:effectLst/>
              <a:latin typeface="Roboto"/>
            </a:endParaRPr>
          </a:p>
          <a:p>
            <a:r>
              <a:rPr lang="vi-VN" b="0" i="0" dirty="0">
                <a:solidFill>
                  <a:srgbClr val="000000"/>
                </a:solidFill>
                <a:effectLst/>
                <a:latin typeface="Roboto"/>
              </a:rPr>
              <a:t>Trong </a:t>
            </a:r>
            <a:r>
              <a:rPr lang="vi-VN" b="0" i="0" dirty="0" err="1">
                <a:solidFill>
                  <a:srgbClr val="000000"/>
                </a:solidFill>
                <a:effectLst/>
                <a:latin typeface="Roboto"/>
              </a:rPr>
              <a:t>Python</a:t>
            </a:r>
            <a:r>
              <a:rPr lang="vi-VN" b="0" i="0" dirty="0">
                <a:solidFill>
                  <a:srgbClr val="000000"/>
                </a:solidFill>
                <a:effectLst/>
                <a:latin typeface="Roboto"/>
              </a:rPr>
              <a:t>, </a:t>
            </a:r>
            <a:r>
              <a:rPr lang="vi-VN" b="0" i="0" dirty="0" err="1">
                <a:solidFill>
                  <a:srgbClr val="000000"/>
                </a:solidFill>
                <a:effectLst/>
                <a:latin typeface="Roboto"/>
              </a:rPr>
              <a:t>chúng</a:t>
            </a:r>
            <a:r>
              <a:rPr lang="vi-VN" b="0" i="0" dirty="0">
                <a:solidFill>
                  <a:srgbClr val="000000"/>
                </a:solidFill>
                <a:effectLst/>
                <a:latin typeface="Roboto"/>
              </a:rPr>
              <a:t> ta </a:t>
            </a:r>
            <a:r>
              <a:rPr lang="vi-VN" b="0" i="0" dirty="0" err="1">
                <a:solidFill>
                  <a:srgbClr val="000000"/>
                </a:solidFill>
                <a:effectLst/>
                <a:latin typeface="Roboto"/>
              </a:rPr>
              <a:t>có</a:t>
            </a:r>
            <a:r>
              <a:rPr lang="vi-VN" b="0" i="0" dirty="0">
                <a:solidFill>
                  <a:srgbClr val="000000"/>
                </a:solidFill>
                <a:effectLst/>
                <a:latin typeface="Roboto"/>
              </a:rPr>
              <a:t> </a:t>
            </a:r>
            <a:r>
              <a:rPr lang="vi-VN" b="0" i="0" dirty="0" err="1">
                <a:solidFill>
                  <a:srgbClr val="000000"/>
                </a:solidFill>
                <a:effectLst/>
                <a:latin typeface="Roboto"/>
              </a:rPr>
              <a:t>thể</a:t>
            </a:r>
            <a:r>
              <a:rPr lang="vi-VN" b="0" i="0" dirty="0">
                <a:solidFill>
                  <a:srgbClr val="000000"/>
                </a:solidFill>
                <a:effectLst/>
                <a:latin typeface="Roboto"/>
              </a:rPr>
              <a:t> </a:t>
            </a:r>
            <a:r>
              <a:rPr lang="vi-VN" b="0" i="0" dirty="0" err="1">
                <a:solidFill>
                  <a:srgbClr val="000000"/>
                </a:solidFill>
                <a:effectLst/>
                <a:latin typeface="Roboto"/>
              </a:rPr>
              <a:t>tạo</a:t>
            </a:r>
            <a:r>
              <a:rPr lang="vi-VN" b="0" i="0" dirty="0">
                <a:solidFill>
                  <a:srgbClr val="000000"/>
                </a:solidFill>
                <a:effectLst/>
                <a:latin typeface="Roboto"/>
              </a:rPr>
              <a:t> </a:t>
            </a:r>
            <a:r>
              <a:rPr lang="vi-VN" b="0" i="0" dirty="0" err="1">
                <a:solidFill>
                  <a:srgbClr val="000000"/>
                </a:solidFill>
                <a:effectLst/>
                <a:latin typeface="Roboto"/>
              </a:rPr>
              <a:t>các</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tùy</a:t>
            </a:r>
            <a:r>
              <a:rPr lang="vi-VN" b="0" i="0" dirty="0">
                <a:solidFill>
                  <a:srgbClr val="000000"/>
                </a:solidFill>
                <a:effectLst/>
                <a:latin typeface="Roboto"/>
              </a:rPr>
              <a:t> </a:t>
            </a:r>
            <a:r>
              <a:rPr lang="vi-VN" b="0" i="0" dirty="0" err="1">
                <a:solidFill>
                  <a:srgbClr val="000000"/>
                </a:solidFill>
                <a:effectLst/>
                <a:latin typeface="Roboto"/>
              </a:rPr>
              <a:t>chỉnh</a:t>
            </a:r>
            <a:r>
              <a:rPr lang="vi-VN" b="0" i="0" dirty="0">
                <a:solidFill>
                  <a:srgbClr val="000000"/>
                </a:solidFill>
                <a:effectLst/>
                <a:latin typeface="Roboto"/>
              </a:rPr>
              <a:t> </a:t>
            </a:r>
            <a:r>
              <a:rPr lang="vi-VN" b="0" i="0" dirty="0" err="1">
                <a:solidFill>
                  <a:srgbClr val="000000"/>
                </a:solidFill>
                <a:effectLst/>
                <a:latin typeface="Roboto"/>
              </a:rPr>
              <a:t>được</a:t>
            </a:r>
            <a:r>
              <a:rPr lang="vi-VN" b="0" i="0" dirty="0">
                <a:solidFill>
                  <a:srgbClr val="000000"/>
                </a:solidFill>
                <a:effectLst/>
                <a:latin typeface="Roboto"/>
              </a:rPr>
              <a:t> </a:t>
            </a:r>
            <a:r>
              <a:rPr lang="vi-VN" b="0" i="0" dirty="0" err="1">
                <a:solidFill>
                  <a:srgbClr val="000000"/>
                </a:solidFill>
                <a:effectLst/>
                <a:latin typeface="Roboto"/>
              </a:rPr>
              <a:t>tích</a:t>
            </a:r>
            <a:r>
              <a:rPr lang="vi-VN" b="0" i="0" dirty="0">
                <a:solidFill>
                  <a:srgbClr val="000000"/>
                </a:solidFill>
                <a:effectLst/>
                <a:latin typeface="Roboto"/>
              </a:rPr>
              <a:t> </a:t>
            </a:r>
            <a:r>
              <a:rPr lang="vi-VN" b="0" i="0" dirty="0" err="1">
                <a:solidFill>
                  <a:srgbClr val="000000"/>
                </a:solidFill>
                <a:effectLst/>
                <a:latin typeface="Roboto"/>
              </a:rPr>
              <a:t>hợp</a:t>
            </a:r>
            <a:r>
              <a:rPr lang="vi-VN" b="0" i="0" dirty="0">
                <a:solidFill>
                  <a:srgbClr val="000000"/>
                </a:solidFill>
                <a:effectLst/>
                <a:latin typeface="Roboto"/>
              </a:rPr>
              <a:t> </a:t>
            </a:r>
            <a:r>
              <a:rPr lang="vi-VN" b="0" i="0" dirty="0" err="1">
                <a:solidFill>
                  <a:srgbClr val="000000"/>
                </a:solidFill>
                <a:effectLst/>
                <a:latin typeface="Roboto"/>
              </a:rPr>
              <a:t>đầy</a:t>
            </a:r>
            <a:r>
              <a:rPr lang="vi-VN" b="0" i="0" dirty="0">
                <a:solidFill>
                  <a:srgbClr val="000000"/>
                </a:solidFill>
                <a:effectLst/>
                <a:latin typeface="Roboto"/>
              </a:rPr>
              <a:t> </a:t>
            </a:r>
            <a:r>
              <a:rPr lang="vi-VN" b="0" i="0" dirty="0" err="1">
                <a:solidFill>
                  <a:srgbClr val="000000"/>
                </a:solidFill>
                <a:effectLst/>
                <a:latin typeface="Roboto"/>
              </a:rPr>
              <a:t>đủ</a:t>
            </a:r>
            <a:r>
              <a:rPr lang="vi-VN" b="0" i="0" dirty="0">
                <a:solidFill>
                  <a:srgbClr val="000000"/>
                </a:solidFill>
                <a:effectLst/>
                <a:latin typeface="Roboto"/>
              </a:rPr>
              <a:t> </a:t>
            </a:r>
            <a:r>
              <a:rPr lang="vi-VN" b="0" i="0" dirty="0" err="1">
                <a:solidFill>
                  <a:srgbClr val="000000"/>
                </a:solidFill>
                <a:effectLst/>
                <a:latin typeface="Roboto"/>
              </a:rPr>
              <a:t>và</a:t>
            </a:r>
            <a:r>
              <a:rPr lang="vi-VN" b="0" i="0" dirty="0">
                <a:solidFill>
                  <a:srgbClr val="000000"/>
                </a:solidFill>
                <a:effectLst/>
                <a:latin typeface="Roboto"/>
              </a:rPr>
              <a:t> </a:t>
            </a:r>
            <a:r>
              <a:rPr lang="vi-VN" b="0" i="0" dirty="0" err="1">
                <a:solidFill>
                  <a:srgbClr val="000000"/>
                </a:solidFill>
                <a:effectLst/>
                <a:latin typeface="Roboto"/>
              </a:rPr>
              <a:t>có</a:t>
            </a:r>
            <a:r>
              <a:rPr lang="vi-VN" b="0" i="0" dirty="0">
                <a:solidFill>
                  <a:srgbClr val="000000"/>
                </a:solidFill>
                <a:effectLst/>
                <a:latin typeface="Roboto"/>
              </a:rPr>
              <a:t> </a:t>
            </a:r>
            <a:r>
              <a:rPr lang="vi-VN" b="0" i="0" dirty="0" err="1">
                <a:solidFill>
                  <a:srgbClr val="000000"/>
                </a:solidFill>
                <a:effectLst/>
                <a:latin typeface="Roboto"/>
              </a:rPr>
              <a:t>thể</a:t>
            </a:r>
            <a:r>
              <a:rPr lang="vi-VN" b="0" i="0" dirty="0">
                <a:solidFill>
                  <a:srgbClr val="000000"/>
                </a:solidFill>
                <a:effectLst/>
                <a:latin typeface="Roboto"/>
              </a:rPr>
              <a:t> </a:t>
            </a:r>
            <a:r>
              <a:rPr lang="vi-VN" b="0" i="0" dirty="0" err="1">
                <a:solidFill>
                  <a:srgbClr val="000000"/>
                </a:solidFill>
                <a:effectLst/>
                <a:latin typeface="Roboto"/>
              </a:rPr>
              <a:t>được</a:t>
            </a:r>
            <a:r>
              <a:rPr lang="vi-VN" b="0" i="0" dirty="0">
                <a:solidFill>
                  <a:srgbClr val="000000"/>
                </a:solidFill>
                <a:effectLst/>
                <a:latin typeface="Roboto"/>
              </a:rPr>
              <a:t> </a:t>
            </a:r>
            <a:r>
              <a:rPr lang="vi-VN" b="0" i="0" dirty="0" err="1">
                <a:solidFill>
                  <a:srgbClr val="000000"/>
                </a:solidFill>
                <a:effectLst/>
                <a:latin typeface="Roboto"/>
              </a:rPr>
              <a:t>sử</a:t>
            </a:r>
            <a:r>
              <a:rPr lang="vi-VN" b="0" i="0" dirty="0">
                <a:solidFill>
                  <a:srgbClr val="000000"/>
                </a:solidFill>
                <a:effectLst/>
                <a:latin typeface="Roboto"/>
              </a:rPr>
              <a:t> </a:t>
            </a:r>
            <a:r>
              <a:rPr lang="vi-VN" b="0" i="0" dirty="0" err="1">
                <a:solidFill>
                  <a:srgbClr val="000000"/>
                </a:solidFill>
                <a:effectLst/>
                <a:latin typeface="Roboto"/>
              </a:rPr>
              <a:t>dụng</a:t>
            </a:r>
            <a:r>
              <a:rPr lang="vi-VN" b="0" i="0" dirty="0">
                <a:solidFill>
                  <a:srgbClr val="000000"/>
                </a:solidFill>
                <a:effectLst/>
                <a:latin typeface="Roboto"/>
              </a:rPr>
              <a:t> </a:t>
            </a:r>
            <a:r>
              <a:rPr lang="vi-VN" b="0" i="0" dirty="0" err="1">
                <a:solidFill>
                  <a:srgbClr val="000000"/>
                </a:solidFill>
                <a:effectLst/>
                <a:latin typeface="Roboto"/>
              </a:rPr>
              <a:t>giống</a:t>
            </a:r>
            <a:r>
              <a:rPr lang="vi-VN" b="0" i="0" dirty="0">
                <a:solidFill>
                  <a:srgbClr val="000000"/>
                </a:solidFill>
                <a:effectLst/>
                <a:latin typeface="Roboto"/>
              </a:rPr>
              <a:t> như </a:t>
            </a:r>
            <a:r>
              <a:rPr lang="vi-VN" b="0" i="0" dirty="0" err="1">
                <a:solidFill>
                  <a:srgbClr val="000000"/>
                </a:solidFill>
                <a:effectLst/>
                <a:latin typeface="Roboto"/>
              </a:rPr>
              <a:t>các</a:t>
            </a:r>
            <a:r>
              <a:rPr lang="vi-VN" b="0" i="0" dirty="0">
                <a:solidFill>
                  <a:srgbClr val="000000"/>
                </a:solidFill>
                <a:effectLst/>
                <a:latin typeface="Roboto"/>
              </a:rPr>
              <a:t> </a:t>
            </a:r>
            <a:r>
              <a:rPr lang="vi-VN" b="0" i="0" dirty="0" err="1">
                <a:solidFill>
                  <a:srgbClr val="000000"/>
                </a:solidFill>
                <a:effectLst/>
                <a:latin typeface="Roboto"/>
              </a:rPr>
              <a:t>kiểu</a:t>
            </a:r>
            <a:r>
              <a:rPr lang="vi-VN" b="0" i="0" dirty="0">
                <a:solidFill>
                  <a:srgbClr val="000000"/>
                </a:solidFill>
                <a:effectLst/>
                <a:latin typeface="Roboto"/>
              </a:rPr>
              <a:t> </a:t>
            </a:r>
            <a:r>
              <a:rPr lang="vi-VN" b="0" i="0" dirty="0" err="1">
                <a:solidFill>
                  <a:srgbClr val="000000"/>
                </a:solidFill>
                <a:effectLst/>
                <a:latin typeface="Roboto"/>
              </a:rPr>
              <a:t>dữ</a:t>
            </a:r>
            <a:r>
              <a:rPr lang="vi-VN" b="0" i="0" dirty="0">
                <a:solidFill>
                  <a:srgbClr val="000000"/>
                </a:solidFill>
                <a:effectLst/>
                <a:latin typeface="Roboto"/>
              </a:rPr>
              <a:t> </a:t>
            </a:r>
            <a:r>
              <a:rPr lang="vi-VN" b="0" i="0" dirty="0" err="1">
                <a:solidFill>
                  <a:srgbClr val="000000"/>
                </a:solidFill>
                <a:effectLst/>
                <a:latin typeface="Roboto"/>
              </a:rPr>
              <a:t>liệu</a:t>
            </a:r>
            <a:r>
              <a:rPr lang="vi-VN" b="0" i="0" dirty="0">
                <a:solidFill>
                  <a:srgbClr val="000000"/>
                </a:solidFill>
                <a:effectLst/>
                <a:latin typeface="Roboto"/>
              </a:rPr>
              <a:t> </a:t>
            </a:r>
            <a:r>
              <a:rPr lang="vi-VN" b="0" i="0" dirty="0" err="1">
                <a:solidFill>
                  <a:srgbClr val="000000"/>
                </a:solidFill>
                <a:effectLst/>
                <a:latin typeface="Roboto"/>
              </a:rPr>
              <a:t>tích</a:t>
            </a:r>
            <a:r>
              <a:rPr lang="vi-VN" b="0" i="0" dirty="0">
                <a:solidFill>
                  <a:srgbClr val="000000"/>
                </a:solidFill>
                <a:effectLst/>
                <a:latin typeface="Roboto"/>
              </a:rPr>
              <a:t> </a:t>
            </a:r>
            <a:r>
              <a:rPr lang="vi-VN" b="0" i="0" dirty="0" err="1">
                <a:solidFill>
                  <a:srgbClr val="000000"/>
                </a:solidFill>
                <a:effectLst/>
                <a:latin typeface="Roboto"/>
              </a:rPr>
              <a:t>hợp</a:t>
            </a:r>
            <a:r>
              <a:rPr lang="vi-VN" b="0" i="0" dirty="0">
                <a:solidFill>
                  <a:srgbClr val="000000"/>
                </a:solidFill>
                <a:effectLst/>
                <a:latin typeface="Roboto"/>
              </a:rPr>
              <a:t> </a:t>
            </a:r>
            <a:r>
              <a:rPr lang="vi-VN" b="0" i="0" dirty="0" err="1">
                <a:solidFill>
                  <a:srgbClr val="000000"/>
                </a:solidFill>
                <a:effectLst/>
                <a:latin typeface="Roboto"/>
              </a:rPr>
              <a:t>sẵn</a:t>
            </a:r>
            <a:r>
              <a:rPr lang="vi-VN" b="0" i="0" dirty="0">
                <a:solidFill>
                  <a:srgbClr val="000000"/>
                </a:solidFill>
                <a:effectLst/>
                <a:latin typeface="Roboto"/>
              </a:rPr>
              <a:t>. </a:t>
            </a:r>
            <a:r>
              <a:rPr lang="vi-VN" b="0" i="0" dirty="0" err="1">
                <a:solidFill>
                  <a:srgbClr val="000000"/>
                </a:solidFill>
                <a:effectLst/>
                <a:latin typeface="Roboto"/>
              </a:rPr>
              <a:t>Chúng</a:t>
            </a:r>
            <a:r>
              <a:rPr lang="vi-VN" b="0" i="0" dirty="0">
                <a:solidFill>
                  <a:srgbClr val="000000"/>
                </a:solidFill>
                <a:effectLst/>
                <a:latin typeface="Roboto"/>
              </a:rPr>
              <a:t> ta </a:t>
            </a:r>
            <a:r>
              <a:rPr lang="vi-VN" b="0" i="0" dirty="0" err="1">
                <a:solidFill>
                  <a:srgbClr val="000000"/>
                </a:solidFill>
                <a:effectLst/>
                <a:latin typeface="Roboto"/>
              </a:rPr>
              <a:t>đã</a:t>
            </a:r>
            <a:r>
              <a:rPr lang="vi-VN" b="0" i="0" dirty="0">
                <a:solidFill>
                  <a:srgbClr val="000000"/>
                </a:solidFill>
                <a:effectLst/>
                <a:latin typeface="Roboto"/>
              </a:rPr>
              <a:t> </a:t>
            </a:r>
            <a:r>
              <a:rPr lang="vi-VN" b="0" i="0" dirty="0" err="1">
                <a:solidFill>
                  <a:srgbClr val="000000"/>
                </a:solidFill>
                <a:effectLst/>
                <a:latin typeface="Roboto"/>
              </a:rPr>
              <a:t>gặp</a:t>
            </a:r>
            <a:r>
              <a:rPr lang="vi-VN" b="0" i="0" dirty="0">
                <a:solidFill>
                  <a:srgbClr val="000000"/>
                </a:solidFill>
                <a:effectLst/>
                <a:latin typeface="Roboto"/>
              </a:rPr>
              <a:t> </a:t>
            </a:r>
            <a:r>
              <a:rPr lang="vi-VN" b="0" i="0" dirty="0" err="1">
                <a:solidFill>
                  <a:srgbClr val="000000"/>
                </a:solidFill>
                <a:effectLst/>
                <a:latin typeface="Roboto"/>
              </a:rPr>
              <a:t>nhiều</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ví</a:t>
            </a:r>
            <a:r>
              <a:rPr lang="vi-VN" b="0" i="0" dirty="0">
                <a:solidFill>
                  <a:srgbClr val="000000"/>
                </a:solidFill>
                <a:effectLst/>
                <a:latin typeface="Roboto"/>
              </a:rPr>
              <a:t> </a:t>
            </a:r>
            <a:r>
              <a:rPr lang="vi-VN" b="0" i="0" dirty="0" err="1">
                <a:solidFill>
                  <a:srgbClr val="000000"/>
                </a:solidFill>
                <a:effectLst/>
                <a:latin typeface="Roboto"/>
              </a:rPr>
              <a:t>dụ</a:t>
            </a:r>
            <a:r>
              <a:rPr lang="vi-VN" b="0" i="0" dirty="0">
                <a:solidFill>
                  <a:srgbClr val="000000"/>
                </a:solidFill>
                <a:effectLst/>
                <a:latin typeface="Roboto"/>
              </a:rPr>
              <a:t>, </a:t>
            </a:r>
            <a:r>
              <a:rPr lang="vi-VN" b="0" i="0" dirty="0" err="1">
                <a:solidFill>
                  <a:srgbClr val="000000"/>
                </a:solidFill>
                <a:effectLst/>
                <a:latin typeface="Roboto"/>
              </a:rPr>
              <a:t>dict</a:t>
            </a:r>
            <a:r>
              <a:rPr lang="vi-VN" b="0" i="0" dirty="0">
                <a:solidFill>
                  <a:srgbClr val="000000"/>
                </a:solidFill>
                <a:effectLst/>
                <a:latin typeface="Roboto"/>
              </a:rPr>
              <a:t>, </a:t>
            </a:r>
            <a:r>
              <a:rPr lang="vi-VN" b="0" i="0" dirty="0" err="1">
                <a:solidFill>
                  <a:srgbClr val="000000"/>
                </a:solidFill>
                <a:effectLst/>
                <a:latin typeface="Roboto"/>
              </a:rPr>
              <a:t>int</a:t>
            </a:r>
            <a:r>
              <a:rPr lang="vi-VN" b="0" i="0" dirty="0">
                <a:solidFill>
                  <a:srgbClr val="000000"/>
                </a:solidFill>
                <a:effectLst/>
                <a:latin typeface="Roboto"/>
              </a:rPr>
              <a:t> </a:t>
            </a:r>
            <a:r>
              <a:rPr lang="vi-VN" b="0" i="0" dirty="0" err="1">
                <a:solidFill>
                  <a:srgbClr val="000000"/>
                </a:solidFill>
                <a:effectLst/>
                <a:latin typeface="Roboto"/>
              </a:rPr>
              <a:t>và</a:t>
            </a:r>
            <a:r>
              <a:rPr lang="vi-VN" b="0" i="0" dirty="0">
                <a:solidFill>
                  <a:srgbClr val="000000"/>
                </a:solidFill>
                <a:effectLst/>
                <a:latin typeface="Roboto"/>
              </a:rPr>
              <a:t> </a:t>
            </a:r>
            <a:r>
              <a:rPr lang="vi-VN" b="0" i="0" dirty="0" err="1">
                <a:solidFill>
                  <a:srgbClr val="000000"/>
                </a:solidFill>
                <a:effectLst/>
                <a:latin typeface="Roboto"/>
              </a:rPr>
              <a:t>str</a:t>
            </a:r>
            <a:endParaRPr lang="vi-VN" b="0" i="0" dirty="0">
              <a:solidFill>
                <a:srgbClr val="000000"/>
              </a:solidFill>
              <a:effectLst/>
              <a:latin typeface="Roboto"/>
            </a:endParaRPr>
          </a:p>
          <a:p>
            <a:r>
              <a:rPr lang="vi-VN" dirty="0" err="1"/>
              <a:t>Hầu</a:t>
            </a:r>
            <a:r>
              <a:rPr lang="vi-VN" dirty="0"/>
              <a:t> </a:t>
            </a:r>
            <a:r>
              <a:rPr lang="vi-VN" dirty="0" err="1"/>
              <a:t>hết</a:t>
            </a:r>
            <a:r>
              <a:rPr lang="vi-VN" dirty="0"/>
              <a:t> </a:t>
            </a:r>
            <a:r>
              <a:rPr lang="vi-VN" dirty="0" err="1"/>
              <a:t>các</a:t>
            </a:r>
            <a:r>
              <a:rPr lang="vi-VN" dirty="0"/>
              <a:t> </a:t>
            </a:r>
            <a:r>
              <a:rPr lang="vi-VN" dirty="0" err="1"/>
              <a:t>lớp</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các</a:t>
            </a:r>
            <a:r>
              <a:rPr lang="vi-VN" dirty="0"/>
              <a:t> </a:t>
            </a:r>
            <a:r>
              <a:rPr lang="vi-VN" dirty="0" err="1"/>
              <a:t>dữ</a:t>
            </a:r>
            <a:r>
              <a:rPr lang="vi-VN" dirty="0"/>
              <a:t> </a:t>
            </a:r>
            <a:r>
              <a:rPr lang="vi-VN" dirty="0" err="1"/>
              <a:t>liệu</a:t>
            </a:r>
            <a:r>
              <a:rPr lang="vi-VN" dirty="0"/>
              <a:t> </a:t>
            </a:r>
            <a:r>
              <a:rPr lang="vi-VN" dirty="0" err="1"/>
              <a:t>và</a:t>
            </a:r>
            <a:r>
              <a:rPr lang="vi-VN" dirty="0"/>
              <a:t> </a:t>
            </a:r>
            <a:r>
              <a:rPr lang="vi-VN" dirty="0" err="1"/>
              <a:t>các</a:t>
            </a:r>
            <a:r>
              <a:rPr lang="vi-VN" dirty="0"/>
              <a:t> phương </a:t>
            </a:r>
            <a:r>
              <a:rPr lang="vi-VN" dirty="0" err="1"/>
              <a:t>thức</a:t>
            </a:r>
            <a:r>
              <a:rPr lang="vi-VN" dirty="0"/>
              <a:t> </a:t>
            </a:r>
            <a:r>
              <a:rPr lang="vi-VN" dirty="0" err="1"/>
              <a:t>có</a:t>
            </a:r>
            <a:r>
              <a:rPr lang="vi-VN" dirty="0"/>
              <a:t> </a:t>
            </a:r>
            <a:r>
              <a:rPr lang="vi-VN" dirty="0" err="1"/>
              <a:t>thể</a:t>
            </a:r>
            <a:r>
              <a:rPr lang="vi-VN" dirty="0"/>
              <a:t> </a:t>
            </a:r>
            <a:r>
              <a:rPr lang="vi-VN" dirty="0" err="1"/>
              <a:t>áp</a:t>
            </a:r>
            <a:r>
              <a:rPr lang="vi-VN" dirty="0"/>
              <a:t> </a:t>
            </a:r>
            <a:r>
              <a:rPr lang="vi-VN" dirty="0" err="1"/>
              <a:t>dụng</a:t>
            </a:r>
            <a:r>
              <a:rPr lang="vi-VN" dirty="0"/>
              <a:t> trong </a:t>
            </a:r>
            <a:r>
              <a:rPr lang="vi-VN" dirty="0" err="1"/>
              <a:t>dữ</a:t>
            </a:r>
            <a:r>
              <a:rPr lang="vi-VN" dirty="0"/>
              <a:t> </a:t>
            </a:r>
            <a:r>
              <a:rPr lang="vi-VN" dirty="0" err="1"/>
              <a:t>liệu</a:t>
            </a:r>
            <a:r>
              <a:rPr lang="vi-VN" dirty="0"/>
              <a:t> </a:t>
            </a:r>
            <a:r>
              <a:rPr lang="vi-VN" dirty="0" err="1"/>
              <a:t>của</a:t>
            </a:r>
            <a:r>
              <a:rPr lang="vi-VN" dirty="0"/>
              <a:t> minh. </a:t>
            </a:r>
            <a:r>
              <a:rPr lang="vi-VN" b="0" i="0" dirty="0" err="1">
                <a:solidFill>
                  <a:srgbClr val="000000"/>
                </a:solidFill>
                <a:effectLst/>
                <a:latin typeface="Roboto"/>
              </a:rPr>
              <a:t>Ví</a:t>
            </a:r>
            <a:r>
              <a:rPr lang="vi-VN" b="0" i="0" dirty="0">
                <a:solidFill>
                  <a:srgbClr val="000000"/>
                </a:solidFill>
                <a:effectLst/>
                <a:latin typeface="Roboto"/>
              </a:rPr>
              <a:t> </a:t>
            </a:r>
            <a:r>
              <a:rPr lang="vi-VN" b="0" i="0" dirty="0" err="1">
                <a:solidFill>
                  <a:srgbClr val="000000"/>
                </a:solidFill>
                <a:effectLst/>
                <a:latin typeface="Roboto"/>
              </a:rPr>
              <a:t>dụ</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str</a:t>
            </a:r>
            <a:r>
              <a:rPr lang="vi-VN" b="0" i="0" dirty="0">
                <a:solidFill>
                  <a:srgbClr val="000000"/>
                </a:solidFill>
                <a:effectLst/>
                <a:latin typeface="Roboto"/>
              </a:rPr>
              <a:t> </a:t>
            </a:r>
            <a:r>
              <a:rPr lang="vi-VN" b="0" i="0" dirty="0" err="1">
                <a:solidFill>
                  <a:srgbClr val="000000"/>
                </a:solidFill>
                <a:effectLst/>
                <a:latin typeface="Roboto"/>
              </a:rPr>
              <a:t>chứa</a:t>
            </a:r>
            <a:r>
              <a:rPr lang="vi-VN" b="0" i="0" dirty="0">
                <a:solidFill>
                  <a:srgbClr val="000000"/>
                </a:solidFill>
                <a:effectLst/>
                <a:latin typeface="Roboto"/>
              </a:rPr>
              <a:t> </a:t>
            </a:r>
            <a:r>
              <a:rPr lang="vi-VN" b="0" i="0" dirty="0" err="1">
                <a:solidFill>
                  <a:srgbClr val="000000"/>
                </a:solidFill>
                <a:effectLst/>
                <a:latin typeface="Roboto"/>
              </a:rPr>
              <a:t>một</a:t>
            </a:r>
            <a:r>
              <a:rPr lang="vi-VN" b="0" i="0" dirty="0">
                <a:solidFill>
                  <a:srgbClr val="000000"/>
                </a:solidFill>
                <a:effectLst/>
                <a:latin typeface="Roboto"/>
              </a:rPr>
              <a:t> </a:t>
            </a:r>
            <a:r>
              <a:rPr lang="vi-VN" b="0" i="0" dirty="0" err="1">
                <a:solidFill>
                  <a:srgbClr val="000000"/>
                </a:solidFill>
                <a:effectLst/>
                <a:latin typeface="Roboto"/>
              </a:rPr>
              <a:t>chuỗi</a:t>
            </a:r>
            <a:r>
              <a:rPr lang="vi-VN" b="0" i="0" dirty="0">
                <a:solidFill>
                  <a:srgbClr val="000000"/>
                </a:solidFill>
                <a:effectLst/>
                <a:latin typeface="Roboto"/>
              </a:rPr>
              <a:t> </a:t>
            </a:r>
            <a:r>
              <a:rPr lang="vi-VN" b="0" i="0" dirty="0" err="1">
                <a:solidFill>
                  <a:srgbClr val="000000"/>
                </a:solidFill>
                <a:effectLst/>
                <a:latin typeface="Roboto"/>
              </a:rPr>
              <a:t>ký</a:t>
            </a:r>
            <a:r>
              <a:rPr lang="vi-VN" b="0" i="0" dirty="0">
                <a:solidFill>
                  <a:srgbClr val="000000"/>
                </a:solidFill>
                <a:effectLst/>
                <a:latin typeface="Roboto"/>
              </a:rPr>
              <a:t> </a:t>
            </a:r>
            <a:r>
              <a:rPr lang="vi-VN" b="0" i="0" dirty="0" err="1">
                <a:solidFill>
                  <a:srgbClr val="000000"/>
                </a:solidFill>
                <a:effectLst/>
                <a:latin typeface="Roboto"/>
              </a:rPr>
              <a:t>tự</a:t>
            </a:r>
            <a:r>
              <a:rPr lang="vi-VN" b="0" i="0" dirty="0">
                <a:solidFill>
                  <a:srgbClr val="000000"/>
                </a:solidFill>
                <a:effectLst/>
                <a:latin typeface="Roboto"/>
              </a:rPr>
              <a:t> </a:t>
            </a:r>
            <a:r>
              <a:rPr lang="vi-VN" b="0" i="0" dirty="0" err="1">
                <a:solidFill>
                  <a:srgbClr val="000000"/>
                </a:solidFill>
                <a:effectLst/>
                <a:latin typeface="Roboto"/>
              </a:rPr>
              <a:t>Unicode</a:t>
            </a:r>
            <a:r>
              <a:rPr lang="vi-VN" b="0" i="0" dirty="0">
                <a:solidFill>
                  <a:srgbClr val="000000"/>
                </a:solidFill>
                <a:effectLst/>
                <a:latin typeface="Roboto"/>
              </a:rPr>
              <a:t> </a:t>
            </a:r>
            <a:r>
              <a:rPr lang="vi-VN" b="0" i="0" dirty="0" err="1">
                <a:solidFill>
                  <a:srgbClr val="000000"/>
                </a:solidFill>
                <a:effectLst/>
                <a:latin typeface="Roboto"/>
              </a:rPr>
              <a:t>làm</a:t>
            </a:r>
            <a:r>
              <a:rPr lang="vi-VN" b="0" i="0" dirty="0">
                <a:solidFill>
                  <a:srgbClr val="000000"/>
                </a:solidFill>
                <a:effectLst/>
                <a:latin typeface="Roboto"/>
              </a:rPr>
              <a:t> </a:t>
            </a:r>
            <a:r>
              <a:rPr lang="vi-VN" b="0" i="0" dirty="0" err="1">
                <a:solidFill>
                  <a:srgbClr val="000000"/>
                </a:solidFill>
                <a:effectLst/>
                <a:latin typeface="Roboto"/>
              </a:rPr>
              <a:t>dữ</a:t>
            </a:r>
            <a:r>
              <a:rPr lang="vi-VN" b="0" i="0" dirty="0">
                <a:solidFill>
                  <a:srgbClr val="000000"/>
                </a:solidFill>
                <a:effectLst/>
                <a:latin typeface="Roboto"/>
              </a:rPr>
              <a:t> </a:t>
            </a:r>
            <a:r>
              <a:rPr lang="vi-VN" b="0" i="0" dirty="0" err="1">
                <a:solidFill>
                  <a:srgbClr val="000000"/>
                </a:solidFill>
                <a:effectLst/>
                <a:latin typeface="Roboto"/>
              </a:rPr>
              <a:t>liệu</a:t>
            </a:r>
            <a:r>
              <a:rPr lang="vi-VN" b="0" i="0" dirty="0">
                <a:solidFill>
                  <a:srgbClr val="000000"/>
                </a:solidFill>
                <a:effectLst/>
                <a:latin typeface="Roboto"/>
              </a:rPr>
              <a:t> </a:t>
            </a:r>
            <a:r>
              <a:rPr lang="vi-VN" b="0" i="0" dirty="0" err="1">
                <a:solidFill>
                  <a:srgbClr val="000000"/>
                </a:solidFill>
                <a:effectLst/>
                <a:latin typeface="Roboto"/>
              </a:rPr>
              <a:t>của</a:t>
            </a:r>
            <a:r>
              <a:rPr lang="vi-VN" b="0" i="0" dirty="0">
                <a:solidFill>
                  <a:srgbClr val="000000"/>
                </a:solidFill>
                <a:effectLst/>
                <a:latin typeface="Roboto"/>
              </a:rPr>
              <a:t> </a:t>
            </a:r>
            <a:r>
              <a:rPr lang="vi-VN" b="0" i="0" dirty="0" err="1">
                <a:solidFill>
                  <a:srgbClr val="000000"/>
                </a:solidFill>
                <a:effectLst/>
                <a:latin typeface="Roboto"/>
              </a:rPr>
              <a:t>nó</a:t>
            </a:r>
            <a:r>
              <a:rPr lang="vi-VN" b="0" i="0" dirty="0">
                <a:solidFill>
                  <a:srgbClr val="000000"/>
                </a:solidFill>
                <a:effectLst/>
                <a:latin typeface="Roboto"/>
              </a:rPr>
              <a:t> </a:t>
            </a:r>
            <a:r>
              <a:rPr lang="vi-VN" b="0" i="0" dirty="0" err="1">
                <a:solidFill>
                  <a:srgbClr val="000000"/>
                </a:solidFill>
                <a:effectLst/>
                <a:latin typeface="Roboto"/>
              </a:rPr>
              <a:t>và</a:t>
            </a:r>
            <a:r>
              <a:rPr lang="vi-VN" b="0" i="0" dirty="0">
                <a:solidFill>
                  <a:srgbClr val="000000"/>
                </a:solidFill>
                <a:effectLst/>
                <a:latin typeface="Roboto"/>
              </a:rPr>
              <a:t> </a:t>
            </a:r>
            <a:r>
              <a:rPr lang="vi-VN" b="0" i="0" dirty="0" err="1">
                <a:solidFill>
                  <a:srgbClr val="000000"/>
                </a:solidFill>
                <a:effectLst/>
                <a:latin typeface="Roboto"/>
              </a:rPr>
              <a:t>hỗ</a:t>
            </a:r>
            <a:r>
              <a:rPr lang="vi-VN" b="0" i="0" dirty="0">
                <a:solidFill>
                  <a:srgbClr val="000000"/>
                </a:solidFill>
                <a:effectLst/>
                <a:latin typeface="Roboto"/>
              </a:rPr>
              <a:t> </a:t>
            </a:r>
            <a:r>
              <a:rPr lang="vi-VN" b="0" i="0" dirty="0" err="1">
                <a:solidFill>
                  <a:srgbClr val="000000"/>
                </a:solidFill>
                <a:effectLst/>
                <a:latin typeface="Roboto"/>
              </a:rPr>
              <a:t>trợ</a:t>
            </a:r>
            <a:r>
              <a:rPr lang="vi-VN" b="0" i="0" dirty="0">
                <a:solidFill>
                  <a:srgbClr val="000000"/>
                </a:solidFill>
                <a:effectLst/>
                <a:latin typeface="Roboto"/>
              </a:rPr>
              <a:t> </a:t>
            </a:r>
            <a:r>
              <a:rPr lang="vi-VN" b="0" i="0" dirty="0" err="1">
                <a:solidFill>
                  <a:srgbClr val="000000"/>
                </a:solidFill>
                <a:effectLst/>
                <a:latin typeface="Roboto"/>
              </a:rPr>
              <a:t>các</a:t>
            </a:r>
            <a:r>
              <a:rPr lang="vi-VN" b="0" i="0" dirty="0">
                <a:solidFill>
                  <a:srgbClr val="000000"/>
                </a:solidFill>
                <a:effectLst/>
                <a:latin typeface="Roboto"/>
              </a:rPr>
              <a:t> phương </a:t>
            </a:r>
            <a:r>
              <a:rPr lang="vi-VN" b="0" i="0" dirty="0" err="1">
                <a:solidFill>
                  <a:srgbClr val="000000"/>
                </a:solidFill>
                <a:effectLst/>
                <a:latin typeface="Roboto"/>
              </a:rPr>
              <a:t>thức</a:t>
            </a:r>
            <a:r>
              <a:rPr lang="vi-VN" b="0" i="0" dirty="0">
                <a:solidFill>
                  <a:srgbClr val="000000"/>
                </a:solidFill>
                <a:effectLst/>
                <a:latin typeface="Roboto"/>
              </a:rPr>
              <a:t> như </a:t>
            </a:r>
            <a:r>
              <a:rPr lang="vi-VN" b="0" i="0" dirty="0" err="1">
                <a:solidFill>
                  <a:srgbClr val="000000"/>
                </a:solidFill>
                <a:effectLst/>
                <a:latin typeface="Roboto"/>
              </a:rPr>
              <a:t>str.upper</a:t>
            </a:r>
            <a:r>
              <a:rPr lang="vi-VN" b="0" i="0" dirty="0">
                <a:solidFill>
                  <a:srgbClr val="000000"/>
                </a:solidFill>
                <a:effectLst/>
                <a:latin typeface="Roboto"/>
              </a:rPr>
              <a:t> ()</a:t>
            </a:r>
          </a:p>
          <a:p>
            <a:r>
              <a:rPr lang="vi-VN" b="0" i="0" dirty="0" err="1">
                <a:solidFill>
                  <a:srgbClr val="000000"/>
                </a:solidFill>
                <a:effectLst/>
                <a:latin typeface="Roboto"/>
              </a:rPr>
              <a:t>Nhiều</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cũng</a:t>
            </a:r>
            <a:r>
              <a:rPr lang="vi-VN" b="0" i="0" dirty="0">
                <a:solidFill>
                  <a:srgbClr val="000000"/>
                </a:solidFill>
                <a:effectLst/>
                <a:latin typeface="Roboto"/>
              </a:rPr>
              <a:t> </a:t>
            </a:r>
            <a:r>
              <a:rPr lang="vi-VN" b="0" i="0" dirty="0" err="1">
                <a:solidFill>
                  <a:srgbClr val="000000"/>
                </a:solidFill>
                <a:effectLst/>
                <a:latin typeface="Roboto"/>
              </a:rPr>
              <a:t>hỗ</a:t>
            </a:r>
            <a:r>
              <a:rPr lang="vi-VN" b="0" i="0" dirty="0">
                <a:solidFill>
                  <a:srgbClr val="000000"/>
                </a:solidFill>
                <a:effectLst/>
                <a:latin typeface="Roboto"/>
              </a:rPr>
              <a:t> </a:t>
            </a:r>
            <a:r>
              <a:rPr lang="vi-VN" b="0" i="0" dirty="0" err="1">
                <a:solidFill>
                  <a:srgbClr val="000000"/>
                </a:solidFill>
                <a:effectLst/>
                <a:latin typeface="Roboto"/>
              </a:rPr>
              <a:t>trợ</a:t>
            </a:r>
            <a:r>
              <a:rPr lang="vi-VN" b="0" i="0" dirty="0">
                <a:solidFill>
                  <a:srgbClr val="000000"/>
                </a:solidFill>
                <a:effectLst/>
                <a:latin typeface="Roboto"/>
              </a:rPr>
              <a:t> </a:t>
            </a:r>
            <a:r>
              <a:rPr lang="vi-VN" b="0" i="0" dirty="0" err="1">
                <a:solidFill>
                  <a:srgbClr val="000000"/>
                </a:solidFill>
                <a:effectLst/>
                <a:latin typeface="Roboto"/>
              </a:rPr>
              <a:t>các</a:t>
            </a:r>
            <a:r>
              <a:rPr lang="vi-VN" b="0" i="0" dirty="0">
                <a:solidFill>
                  <a:srgbClr val="000000"/>
                </a:solidFill>
                <a:effectLst/>
                <a:latin typeface="Roboto"/>
              </a:rPr>
              <a:t> </a:t>
            </a:r>
            <a:r>
              <a:rPr lang="vi-VN" b="0" i="0" dirty="0" err="1">
                <a:solidFill>
                  <a:srgbClr val="000000"/>
                </a:solidFill>
                <a:effectLst/>
                <a:latin typeface="Roboto"/>
              </a:rPr>
              <a:t>tính</a:t>
            </a:r>
            <a:r>
              <a:rPr lang="vi-VN" b="0" i="0" dirty="0">
                <a:solidFill>
                  <a:srgbClr val="000000"/>
                </a:solidFill>
                <a:effectLst/>
                <a:latin typeface="Roboto"/>
              </a:rPr>
              <a:t> năng </a:t>
            </a:r>
            <a:r>
              <a:rPr lang="vi-VN" b="0" i="0" dirty="0" err="1">
                <a:solidFill>
                  <a:srgbClr val="000000"/>
                </a:solidFill>
                <a:effectLst/>
                <a:latin typeface="Roboto"/>
              </a:rPr>
              <a:t>bổ</a:t>
            </a:r>
            <a:r>
              <a:rPr lang="vi-VN" b="0" i="0" dirty="0">
                <a:solidFill>
                  <a:srgbClr val="000000"/>
                </a:solidFill>
                <a:effectLst/>
                <a:latin typeface="Roboto"/>
              </a:rPr>
              <a:t> sung</a:t>
            </a:r>
            <a:r>
              <a:rPr lang="en-US" b="0" i="0" dirty="0">
                <a:solidFill>
                  <a:srgbClr val="000000"/>
                </a:solidFill>
                <a:effectLst/>
                <a:latin typeface="Roboto"/>
              </a:rPr>
              <a:t>,</a:t>
            </a:r>
            <a:r>
              <a:rPr lang="vi-VN" b="0" i="0" dirty="0">
                <a:solidFill>
                  <a:srgbClr val="000000"/>
                </a:solidFill>
                <a:effectLst/>
                <a:latin typeface="Roboto"/>
              </a:rPr>
              <a:t> </a:t>
            </a:r>
            <a:r>
              <a:rPr lang="vi-VN" b="0" i="0" dirty="0" err="1">
                <a:solidFill>
                  <a:srgbClr val="000000"/>
                </a:solidFill>
                <a:effectLst/>
                <a:latin typeface="Roboto"/>
              </a:rPr>
              <a:t>Các</a:t>
            </a:r>
            <a:r>
              <a:rPr lang="vi-VN" b="0" i="0" dirty="0">
                <a:solidFill>
                  <a:srgbClr val="000000"/>
                </a:solidFill>
                <a:effectLst/>
                <a:latin typeface="Roboto"/>
              </a:rPr>
              <a:t> </a:t>
            </a:r>
            <a:r>
              <a:rPr lang="vi-VN" b="0" i="0" dirty="0" err="1">
                <a:solidFill>
                  <a:srgbClr val="000000"/>
                </a:solidFill>
                <a:effectLst/>
                <a:latin typeface="Roboto"/>
              </a:rPr>
              <a:t>tính</a:t>
            </a:r>
            <a:r>
              <a:rPr lang="vi-VN" b="0" i="0" dirty="0">
                <a:solidFill>
                  <a:srgbClr val="000000"/>
                </a:solidFill>
                <a:effectLst/>
                <a:latin typeface="Roboto"/>
              </a:rPr>
              <a:t> năng </a:t>
            </a:r>
            <a:r>
              <a:rPr lang="vi-VN" b="0" i="0" dirty="0" err="1">
                <a:solidFill>
                  <a:srgbClr val="000000"/>
                </a:solidFill>
                <a:effectLst/>
                <a:latin typeface="Roboto"/>
              </a:rPr>
              <a:t>được</a:t>
            </a:r>
            <a:r>
              <a:rPr lang="vi-VN" b="0" i="0" dirty="0">
                <a:solidFill>
                  <a:srgbClr val="000000"/>
                </a:solidFill>
                <a:effectLst/>
                <a:latin typeface="Roboto"/>
              </a:rPr>
              <a:t> cung </a:t>
            </a:r>
            <a:r>
              <a:rPr lang="vi-VN" b="0" i="0" dirty="0" err="1">
                <a:solidFill>
                  <a:srgbClr val="000000"/>
                </a:solidFill>
                <a:effectLst/>
                <a:latin typeface="Roboto"/>
              </a:rPr>
              <a:t>cấp</a:t>
            </a:r>
            <a:r>
              <a:rPr lang="vi-VN" b="0" i="0" dirty="0">
                <a:solidFill>
                  <a:srgbClr val="000000"/>
                </a:solidFill>
                <a:effectLst/>
                <a:latin typeface="Roboto"/>
              </a:rPr>
              <a:t> </a:t>
            </a:r>
            <a:r>
              <a:rPr lang="vi-VN" b="0" i="0" dirty="0" err="1">
                <a:solidFill>
                  <a:srgbClr val="000000"/>
                </a:solidFill>
                <a:effectLst/>
                <a:latin typeface="Roboto"/>
              </a:rPr>
              <a:t>bởi</a:t>
            </a:r>
            <a:r>
              <a:rPr lang="vi-VN" b="0" i="0" dirty="0">
                <a:solidFill>
                  <a:srgbClr val="000000"/>
                </a:solidFill>
                <a:effectLst/>
                <a:latin typeface="Roboto"/>
              </a:rPr>
              <a:t> </a:t>
            </a:r>
            <a:r>
              <a:rPr lang="vi-VN" b="0" i="0" dirty="0" err="1">
                <a:solidFill>
                  <a:srgbClr val="000000"/>
                </a:solidFill>
                <a:effectLst/>
                <a:latin typeface="Roboto"/>
              </a:rPr>
              <a:t>các</a:t>
            </a:r>
            <a:r>
              <a:rPr lang="vi-VN" b="0" i="0" dirty="0">
                <a:solidFill>
                  <a:srgbClr val="000000"/>
                </a:solidFill>
                <a:effectLst/>
                <a:latin typeface="Roboto"/>
              </a:rPr>
              <a:t> phương </a:t>
            </a:r>
            <a:r>
              <a:rPr lang="vi-VN" b="0" i="0" dirty="0" err="1">
                <a:solidFill>
                  <a:srgbClr val="000000"/>
                </a:solidFill>
                <a:effectLst/>
                <a:latin typeface="Roboto"/>
              </a:rPr>
              <a:t>thức</a:t>
            </a:r>
            <a:r>
              <a:rPr lang="vi-VN" b="0" i="0" dirty="0">
                <a:solidFill>
                  <a:srgbClr val="000000"/>
                </a:solidFill>
                <a:effectLst/>
                <a:latin typeface="Roboto"/>
              </a:rPr>
              <a:t> </a:t>
            </a:r>
            <a:r>
              <a:rPr lang="vi-VN" b="0" i="0" dirty="0" err="1">
                <a:solidFill>
                  <a:srgbClr val="000000"/>
                </a:solidFill>
                <a:effectLst/>
                <a:latin typeface="Roboto"/>
              </a:rPr>
              <a:t>đặc</a:t>
            </a:r>
            <a:r>
              <a:rPr lang="vi-VN" b="0" i="0" dirty="0">
                <a:solidFill>
                  <a:srgbClr val="000000"/>
                </a:solidFill>
                <a:effectLst/>
                <a:latin typeface="Roboto"/>
              </a:rPr>
              <a:t> </a:t>
            </a:r>
            <a:r>
              <a:rPr lang="vi-VN" b="0" i="0" dirty="0" err="1">
                <a:solidFill>
                  <a:srgbClr val="000000"/>
                </a:solidFill>
                <a:effectLst/>
                <a:latin typeface="Roboto"/>
              </a:rPr>
              <a:t>biệt</a:t>
            </a:r>
            <a:r>
              <a:rPr lang="vi-VN" b="0" i="0" dirty="0">
                <a:solidFill>
                  <a:srgbClr val="000000"/>
                </a:solidFill>
                <a:effectLst/>
                <a:latin typeface="Roboto"/>
              </a:rPr>
              <a:t> </a:t>
            </a:r>
            <a:r>
              <a:rPr lang="en-US" b="0" i="0" dirty="0">
                <a:solidFill>
                  <a:srgbClr val="000000"/>
                </a:solidFill>
                <a:effectLst/>
                <a:latin typeface="Roboto"/>
              </a:rPr>
              <a:t> </a:t>
            </a:r>
          </a:p>
          <a:p>
            <a:r>
              <a:rPr lang="vi-VN" b="0" i="0" dirty="0" err="1">
                <a:solidFill>
                  <a:srgbClr val="000000"/>
                </a:solidFill>
                <a:effectLst/>
                <a:latin typeface="Roboto"/>
              </a:rPr>
              <a:t>Ví</a:t>
            </a:r>
            <a:r>
              <a:rPr lang="vi-VN" b="0" i="0" dirty="0">
                <a:solidFill>
                  <a:srgbClr val="000000"/>
                </a:solidFill>
                <a:effectLst/>
                <a:latin typeface="Roboto"/>
              </a:rPr>
              <a:t> </a:t>
            </a:r>
            <a:r>
              <a:rPr lang="vi-VN" b="0" i="0" dirty="0" err="1">
                <a:solidFill>
                  <a:srgbClr val="000000"/>
                </a:solidFill>
                <a:effectLst/>
                <a:latin typeface="Roboto"/>
              </a:rPr>
              <a:t>dụ</a:t>
            </a:r>
            <a:r>
              <a:rPr lang="vi-VN" b="0" i="0" dirty="0">
                <a:solidFill>
                  <a:srgbClr val="000000"/>
                </a:solidFill>
                <a:effectLst/>
                <a:latin typeface="Roboto"/>
              </a:rPr>
              <a:t>, </a:t>
            </a:r>
            <a:r>
              <a:rPr lang="vi-VN" b="0" i="0" dirty="0" err="1">
                <a:solidFill>
                  <a:srgbClr val="000000"/>
                </a:solidFill>
                <a:effectLst/>
                <a:latin typeface="Roboto"/>
              </a:rPr>
              <a:t>nếu</a:t>
            </a:r>
            <a:r>
              <a:rPr lang="vi-VN" b="0" i="0" dirty="0">
                <a:solidFill>
                  <a:srgbClr val="000000"/>
                </a:solidFill>
                <a:effectLst/>
                <a:latin typeface="Roboto"/>
              </a:rPr>
              <a:t> </a:t>
            </a:r>
            <a:r>
              <a:rPr lang="vi-VN" b="0" i="0" dirty="0" err="1">
                <a:solidFill>
                  <a:srgbClr val="000000"/>
                </a:solidFill>
                <a:effectLst/>
                <a:latin typeface="Roboto"/>
              </a:rPr>
              <a:t>chúng</a:t>
            </a:r>
            <a:r>
              <a:rPr lang="vi-VN" b="0" i="0" dirty="0">
                <a:solidFill>
                  <a:srgbClr val="000000"/>
                </a:solidFill>
                <a:effectLst/>
                <a:latin typeface="Roboto"/>
              </a:rPr>
              <a:t> ta </a:t>
            </a:r>
            <a:r>
              <a:rPr lang="vi-VN" b="0" i="0" dirty="0" err="1">
                <a:solidFill>
                  <a:srgbClr val="000000"/>
                </a:solidFill>
                <a:effectLst/>
                <a:latin typeface="Roboto"/>
              </a:rPr>
              <a:t>muốn</a:t>
            </a:r>
            <a:r>
              <a:rPr lang="vi-VN" b="0" i="0" dirty="0">
                <a:solidFill>
                  <a:srgbClr val="000000"/>
                </a:solidFill>
                <a:effectLst/>
                <a:latin typeface="Roboto"/>
              </a:rPr>
              <a:t> </a:t>
            </a:r>
            <a:r>
              <a:rPr lang="vi-VN" b="0" i="0" dirty="0" err="1">
                <a:solidFill>
                  <a:srgbClr val="000000"/>
                </a:solidFill>
                <a:effectLst/>
                <a:latin typeface="Roboto"/>
              </a:rPr>
              <a:t>tạo</a:t>
            </a:r>
            <a:r>
              <a:rPr lang="vi-VN" b="0" i="0" dirty="0">
                <a:solidFill>
                  <a:srgbClr val="000000"/>
                </a:solidFill>
                <a:effectLst/>
                <a:latin typeface="Roboto"/>
              </a:rPr>
              <a:t> </a:t>
            </a:r>
            <a:r>
              <a:rPr lang="vi-VN" b="0" i="0" dirty="0" err="1">
                <a:solidFill>
                  <a:srgbClr val="000000"/>
                </a:solidFill>
                <a:effectLst/>
                <a:latin typeface="Roboto"/>
              </a:rPr>
              <a:t>một</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hỗ</a:t>
            </a:r>
            <a:r>
              <a:rPr lang="vi-VN" b="0" i="0" dirty="0">
                <a:solidFill>
                  <a:srgbClr val="000000"/>
                </a:solidFill>
                <a:effectLst/>
                <a:latin typeface="Roboto"/>
              </a:rPr>
              <a:t> </a:t>
            </a:r>
            <a:r>
              <a:rPr lang="vi-VN" b="0" i="0" dirty="0" err="1">
                <a:solidFill>
                  <a:srgbClr val="000000"/>
                </a:solidFill>
                <a:effectLst/>
                <a:latin typeface="Roboto"/>
              </a:rPr>
              <a:t>trợ</a:t>
            </a:r>
            <a:r>
              <a:rPr lang="vi-VN" b="0" i="0" dirty="0">
                <a:solidFill>
                  <a:srgbClr val="000000"/>
                </a:solidFill>
                <a:effectLst/>
                <a:latin typeface="Roboto"/>
              </a:rPr>
              <a:t> </a:t>
            </a:r>
            <a:r>
              <a:rPr lang="vi-VN" b="0" i="0" dirty="0" err="1">
                <a:solidFill>
                  <a:srgbClr val="000000"/>
                </a:solidFill>
                <a:effectLst/>
                <a:latin typeface="Roboto"/>
              </a:rPr>
              <a:t>nối</a:t>
            </a:r>
            <a:r>
              <a:rPr lang="vi-VN" b="0" i="0" dirty="0">
                <a:solidFill>
                  <a:srgbClr val="000000"/>
                </a:solidFill>
                <a:effectLst/>
                <a:latin typeface="Roboto"/>
              </a:rPr>
              <a:t> </a:t>
            </a:r>
            <a:r>
              <a:rPr lang="vi-VN" b="0" i="0" dirty="0" err="1">
                <a:solidFill>
                  <a:srgbClr val="000000"/>
                </a:solidFill>
                <a:effectLst/>
                <a:latin typeface="Roboto"/>
              </a:rPr>
              <a:t>bằng</a:t>
            </a:r>
            <a:r>
              <a:rPr lang="vi-VN" b="0" i="0" dirty="0">
                <a:solidFill>
                  <a:srgbClr val="000000"/>
                </a:solidFill>
                <a:effectLst/>
                <a:latin typeface="Roboto"/>
              </a:rPr>
              <a:t> </a:t>
            </a:r>
            <a:r>
              <a:rPr lang="vi-VN" b="0" i="0" dirty="0" err="1">
                <a:solidFill>
                  <a:srgbClr val="000000"/>
                </a:solidFill>
                <a:effectLst/>
                <a:latin typeface="Roboto"/>
              </a:rPr>
              <a:t>toán</a:t>
            </a:r>
            <a:r>
              <a:rPr lang="vi-VN" b="0" i="0" dirty="0">
                <a:solidFill>
                  <a:srgbClr val="000000"/>
                </a:solidFill>
                <a:effectLst/>
                <a:latin typeface="Roboto"/>
              </a:rPr>
              <a:t> </a:t>
            </a:r>
            <a:r>
              <a:rPr lang="vi-VN" b="0" i="0" dirty="0" err="1">
                <a:solidFill>
                  <a:srgbClr val="000000"/>
                </a:solidFill>
                <a:effectLst/>
                <a:latin typeface="Roboto"/>
              </a:rPr>
              <a:t>tử</a:t>
            </a:r>
            <a:r>
              <a:rPr lang="vi-VN" b="0" i="0" dirty="0">
                <a:solidFill>
                  <a:srgbClr val="000000"/>
                </a:solidFill>
                <a:effectLst/>
                <a:latin typeface="Roboto"/>
              </a:rPr>
              <a:t> + </a:t>
            </a:r>
            <a:r>
              <a:rPr lang="vi-VN" b="0" i="0" dirty="0" err="1">
                <a:solidFill>
                  <a:srgbClr val="000000"/>
                </a:solidFill>
                <a:effectLst/>
                <a:latin typeface="Roboto"/>
              </a:rPr>
              <a:t>và</a:t>
            </a:r>
            <a:r>
              <a:rPr lang="vi-VN" b="0" i="0" dirty="0">
                <a:solidFill>
                  <a:srgbClr val="000000"/>
                </a:solidFill>
                <a:effectLst/>
                <a:latin typeface="Roboto"/>
              </a:rPr>
              <a:t> </a:t>
            </a:r>
            <a:r>
              <a:rPr lang="vi-VN" b="0" i="0" dirty="0" err="1">
                <a:solidFill>
                  <a:srgbClr val="000000"/>
                </a:solidFill>
                <a:effectLst/>
                <a:latin typeface="Roboto"/>
              </a:rPr>
              <a:t>cả</a:t>
            </a:r>
            <a:r>
              <a:rPr lang="vi-VN" b="0" i="0" dirty="0">
                <a:solidFill>
                  <a:srgbClr val="000000"/>
                </a:solidFill>
                <a:effectLst/>
                <a:latin typeface="Roboto"/>
              </a:rPr>
              <a:t> </a:t>
            </a:r>
            <a:r>
              <a:rPr lang="vi-VN" b="0" i="0" dirty="0" err="1">
                <a:solidFill>
                  <a:srgbClr val="000000"/>
                </a:solidFill>
                <a:effectLst/>
                <a:latin typeface="Roboto"/>
              </a:rPr>
              <a:t>hàm</a:t>
            </a:r>
            <a:r>
              <a:rPr lang="vi-VN" b="0" i="0" dirty="0">
                <a:solidFill>
                  <a:srgbClr val="000000"/>
                </a:solidFill>
                <a:effectLst/>
                <a:latin typeface="Roboto"/>
              </a:rPr>
              <a:t> len (), </a:t>
            </a:r>
            <a:r>
              <a:rPr lang="vi-VN" b="0" i="0" dirty="0" err="1">
                <a:solidFill>
                  <a:srgbClr val="000000"/>
                </a:solidFill>
                <a:effectLst/>
                <a:latin typeface="Roboto"/>
              </a:rPr>
              <a:t>chúng</a:t>
            </a:r>
            <a:r>
              <a:rPr lang="vi-VN" b="0" i="0" dirty="0">
                <a:solidFill>
                  <a:srgbClr val="000000"/>
                </a:solidFill>
                <a:effectLst/>
                <a:latin typeface="Roboto"/>
              </a:rPr>
              <a:t> ta </a:t>
            </a:r>
            <a:r>
              <a:rPr lang="vi-VN" b="0" i="0" dirty="0" err="1">
                <a:solidFill>
                  <a:srgbClr val="000000"/>
                </a:solidFill>
                <a:effectLst/>
                <a:latin typeface="Roboto"/>
              </a:rPr>
              <a:t>có</a:t>
            </a:r>
            <a:r>
              <a:rPr lang="vi-VN" b="0" i="0" dirty="0">
                <a:solidFill>
                  <a:srgbClr val="000000"/>
                </a:solidFill>
                <a:effectLst/>
                <a:latin typeface="Roboto"/>
              </a:rPr>
              <a:t> </a:t>
            </a:r>
            <a:r>
              <a:rPr lang="vi-VN" b="0" i="0" dirty="0" err="1">
                <a:solidFill>
                  <a:srgbClr val="000000"/>
                </a:solidFill>
                <a:effectLst/>
                <a:latin typeface="Roboto"/>
              </a:rPr>
              <a:t>thể</a:t>
            </a:r>
            <a:r>
              <a:rPr lang="vi-VN" b="0" i="0" dirty="0">
                <a:solidFill>
                  <a:srgbClr val="000000"/>
                </a:solidFill>
                <a:effectLst/>
                <a:latin typeface="Roboto"/>
              </a:rPr>
              <a:t> </a:t>
            </a:r>
            <a:r>
              <a:rPr lang="vi-VN" b="0" i="0" dirty="0" err="1">
                <a:solidFill>
                  <a:srgbClr val="000000"/>
                </a:solidFill>
                <a:effectLst/>
                <a:latin typeface="Roboto"/>
              </a:rPr>
              <a:t>làm</a:t>
            </a:r>
            <a:r>
              <a:rPr lang="vi-VN" b="0" i="0" dirty="0">
                <a:solidFill>
                  <a:srgbClr val="000000"/>
                </a:solidFill>
                <a:effectLst/>
                <a:latin typeface="Roboto"/>
              </a:rPr>
              <a:t> như </a:t>
            </a:r>
            <a:r>
              <a:rPr lang="vi-VN" b="0" i="0" dirty="0" err="1">
                <a:solidFill>
                  <a:srgbClr val="000000"/>
                </a:solidFill>
                <a:effectLst/>
                <a:latin typeface="Roboto"/>
              </a:rPr>
              <a:t>vậy</a:t>
            </a:r>
            <a:r>
              <a:rPr lang="vi-VN" b="0" i="0" dirty="0">
                <a:solidFill>
                  <a:srgbClr val="000000"/>
                </a:solidFill>
                <a:effectLst/>
                <a:latin typeface="Roboto"/>
              </a:rPr>
              <a:t> </a:t>
            </a:r>
            <a:r>
              <a:rPr lang="vi-VN" b="0" i="0" dirty="0" err="1">
                <a:solidFill>
                  <a:srgbClr val="000000"/>
                </a:solidFill>
                <a:effectLst/>
                <a:latin typeface="Roboto"/>
              </a:rPr>
              <a:t>bằng</a:t>
            </a:r>
            <a:r>
              <a:rPr lang="vi-VN" b="0" i="0" dirty="0">
                <a:solidFill>
                  <a:srgbClr val="000000"/>
                </a:solidFill>
                <a:effectLst/>
                <a:latin typeface="Roboto"/>
              </a:rPr>
              <a:t> </a:t>
            </a:r>
            <a:r>
              <a:rPr lang="vi-VN" b="0" i="0" dirty="0" err="1">
                <a:solidFill>
                  <a:srgbClr val="000000"/>
                </a:solidFill>
                <a:effectLst/>
                <a:latin typeface="Roboto"/>
              </a:rPr>
              <a:t>cách</a:t>
            </a:r>
            <a:r>
              <a:rPr lang="vi-VN" b="0" i="0" dirty="0">
                <a:solidFill>
                  <a:srgbClr val="000000"/>
                </a:solidFill>
                <a:effectLst/>
                <a:latin typeface="Roboto"/>
              </a:rPr>
              <a:t> </a:t>
            </a:r>
            <a:r>
              <a:rPr lang="vi-VN" b="0" i="0" dirty="0" err="1">
                <a:solidFill>
                  <a:srgbClr val="000000"/>
                </a:solidFill>
                <a:effectLst/>
                <a:latin typeface="Roboto"/>
              </a:rPr>
              <a:t>triển</a:t>
            </a:r>
            <a:r>
              <a:rPr lang="vi-VN" b="0" i="0" dirty="0">
                <a:solidFill>
                  <a:srgbClr val="000000"/>
                </a:solidFill>
                <a:effectLst/>
                <a:latin typeface="Roboto"/>
              </a:rPr>
              <a:t> khai </a:t>
            </a:r>
            <a:r>
              <a:rPr lang="vi-VN" b="0" i="0" dirty="0" err="1">
                <a:solidFill>
                  <a:srgbClr val="000000"/>
                </a:solidFill>
                <a:effectLst/>
                <a:latin typeface="Roboto"/>
              </a:rPr>
              <a:t>các</a:t>
            </a:r>
            <a:r>
              <a:rPr lang="vi-VN" b="0" i="0" dirty="0">
                <a:solidFill>
                  <a:srgbClr val="000000"/>
                </a:solidFill>
                <a:effectLst/>
                <a:latin typeface="Roboto"/>
              </a:rPr>
              <a:t> phương </a:t>
            </a:r>
            <a:r>
              <a:rPr lang="vi-VN" b="0" i="0" dirty="0" err="1">
                <a:solidFill>
                  <a:srgbClr val="000000"/>
                </a:solidFill>
                <a:effectLst/>
                <a:latin typeface="Roboto"/>
              </a:rPr>
              <a:t>thức</a:t>
            </a:r>
            <a:r>
              <a:rPr lang="vi-VN" b="0" i="0" dirty="0">
                <a:solidFill>
                  <a:srgbClr val="000000"/>
                </a:solidFill>
                <a:effectLst/>
                <a:latin typeface="Roboto"/>
              </a:rPr>
              <a:t> </a:t>
            </a:r>
            <a:r>
              <a:rPr lang="vi-VN" b="0" i="0" dirty="0" err="1">
                <a:solidFill>
                  <a:srgbClr val="000000"/>
                </a:solidFill>
                <a:effectLst/>
                <a:latin typeface="Roboto"/>
              </a:rPr>
              <a:t>đặc</a:t>
            </a:r>
            <a:r>
              <a:rPr lang="vi-VN" b="0" i="0" dirty="0">
                <a:solidFill>
                  <a:srgbClr val="000000"/>
                </a:solidFill>
                <a:effectLst/>
                <a:latin typeface="Roboto"/>
              </a:rPr>
              <a:t> </a:t>
            </a:r>
            <a:r>
              <a:rPr lang="vi-VN" b="0" i="0" dirty="0" err="1">
                <a:solidFill>
                  <a:srgbClr val="000000"/>
                </a:solidFill>
                <a:effectLst/>
                <a:latin typeface="Roboto"/>
              </a:rPr>
              <a:t>biệt</a:t>
            </a:r>
            <a:r>
              <a:rPr lang="vi-VN" b="0" i="0" dirty="0">
                <a:solidFill>
                  <a:srgbClr val="000000"/>
                </a:solidFill>
                <a:effectLst/>
                <a:latin typeface="Roboto"/>
              </a:rPr>
              <a:t> __</a:t>
            </a:r>
            <a:r>
              <a:rPr lang="vi-VN" b="0" i="0" dirty="0" err="1">
                <a:solidFill>
                  <a:srgbClr val="000000"/>
                </a:solidFill>
                <a:effectLst/>
                <a:latin typeface="Roboto"/>
              </a:rPr>
              <a:t>add</a:t>
            </a:r>
            <a:r>
              <a:rPr lang="vi-VN" b="0" i="0" dirty="0">
                <a:solidFill>
                  <a:srgbClr val="000000"/>
                </a:solidFill>
                <a:effectLst/>
                <a:latin typeface="Roboto"/>
              </a:rPr>
              <a:t> __ () </a:t>
            </a:r>
            <a:r>
              <a:rPr lang="vi-VN" b="0" i="0" dirty="0" err="1">
                <a:solidFill>
                  <a:srgbClr val="000000"/>
                </a:solidFill>
                <a:effectLst/>
                <a:latin typeface="Roboto"/>
              </a:rPr>
              <a:t>và</a:t>
            </a:r>
            <a:r>
              <a:rPr lang="vi-VN" b="0" i="0" dirty="0">
                <a:solidFill>
                  <a:srgbClr val="000000"/>
                </a:solidFill>
                <a:effectLst/>
                <a:latin typeface="Roboto"/>
              </a:rPr>
              <a:t> __len __ () trong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của</a:t>
            </a:r>
            <a:r>
              <a:rPr lang="vi-VN" b="0" i="0" dirty="0">
                <a:solidFill>
                  <a:srgbClr val="000000"/>
                </a:solidFill>
                <a:effectLst/>
                <a:latin typeface="Roboto"/>
              </a:rPr>
              <a:t> </a:t>
            </a:r>
            <a:r>
              <a:rPr lang="vi-VN" b="0" i="0" dirty="0" err="1">
                <a:solidFill>
                  <a:srgbClr val="000000"/>
                </a:solidFill>
                <a:effectLst/>
                <a:latin typeface="Roboto"/>
              </a:rPr>
              <a:t>chúng</a:t>
            </a:r>
            <a:r>
              <a:rPr lang="vi-VN" b="0" i="0" dirty="0">
                <a:solidFill>
                  <a:srgbClr val="000000"/>
                </a:solidFill>
                <a:effectLst/>
                <a:latin typeface="Roboto"/>
              </a:rPr>
              <a:t> ta.</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Arial" panose="020B0604020202020204" pitchFamily="34" charset="0"/>
              </a:rPr>
              <a:t>OOP tuân theo </a:t>
            </a:r>
            <a:r>
              <a:rPr lang="vi-VN" b="0" i="0" dirty="0" err="1">
                <a:effectLst/>
                <a:latin typeface="Arial" panose="020B0604020202020204" pitchFamily="34" charset="0"/>
              </a:rPr>
              <a:t>một</a:t>
            </a:r>
            <a:r>
              <a:rPr lang="vi-VN" b="0" i="0" dirty="0">
                <a:effectLst/>
                <a:latin typeface="Arial" panose="020B0604020202020204" pitchFamily="34" charset="0"/>
              </a:rPr>
              <a:t> </a:t>
            </a:r>
            <a:r>
              <a:rPr lang="vi-VN" b="0" i="0" dirty="0" err="1">
                <a:effectLst/>
                <a:latin typeface="Arial" panose="020B0604020202020204" pitchFamily="34" charset="0"/>
              </a:rPr>
              <a:t>số</a:t>
            </a:r>
            <a:r>
              <a:rPr lang="vi-VN" b="0" i="0" dirty="0">
                <a:effectLst/>
                <a:latin typeface="Arial" panose="020B0604020202020204" pitchFamily="34" charset="0"/>
              </a:rPr>
              <a:t> nguyên </a:t>
            </a:r>
            <a:r>
              <a:rPr lang="vi-VN" b="0" i="0" dirty="0" err="1">
                <a:effectLst/>
                <a:latin typeface="Arial" panose="020B0604020202020204" pitchFamily="34" charset="0"/>
              </a:rPr>
              <a:t>lý</a:t>
            </a:r>
            <a:r>
              <a:rPr lang="vi-VN" b="0" i="0" dirty="0">
                <a:effectLst/>
                <a:latin typeface="Arial" panose="020B0604020202020204" pitchFamily="34" charset="0"/>
              </a:rPr>
              <a:t> cơ </a:t>
            </a:r>
            <a:r>
              <a:rPr lang="vi-VN" b="0" i="0" dirty="0" err="1">
                <a:effectLst/>
                <a:latin typeface="Arial" panose="020B0604020202020204" pitchFamily="34" charset="0"/>
              </a:rPr>
              <a:t>bản</a:t>
            </a:r>
            <a:r>
              <a:rPr lang="vi-VN" b="0" i="0" dirty="0">
                <a:effectLst/>
                <a:latin typeface="Arial" panose="020B0604020202020204" pitchFamily="34" charset="0"/>
              </a:rPr>
              <a:t> </a:t>
            </a:r>
            <a:r>
              <a:rPr lang="vi-VN" b="0" i="0" dirty="0" err="1">
                <a:effectLst/>
                <a:latin typeface="Arial" panose="020B0604020202020204" pitchFamily="34" charset="0"/>
              </a:rPr>
              <a:t>là</a:t>
            </a:r>
            <a:r>
              <a:rPr lang="vi-VN" b="0" i="0" dirty="0">
                <a:effectLst/>
                <a:latin typeface="Arial" panose="020B0604020202020204" pitchFamily="34" charset="0"/>
              </a:rPr>
              <a:t> </a:t>
            </a:r>
            <a:endParaRPr lang="vi-VN" b="0" i="1" dirty="0">
              <a:effectLst/>
              <a:latin typeface="inherit"/>
            </a:endParaRPr>
          </a:p>
          <a:p>
            <a:pPr algn="l"/>
            <a:r>
              <a:rPr lang="vi-VN" b="0" i="1" dirty="0" err="1">
                <a:effectLst/>
                <a:latin typeface="inherit"/>
              </a:rPr>
              <a:t>Tính</a:t>
            </a:r>
            <a:r>
              <a:rPr lang="vi-VN" b="0" i="1" dirty="0">
                <a:effectLst/>
                <a:latin typeface="inherit"/>
              </a:rPr>
              <a:t> </a:t>
            </a:r>
            <a:r>
              <a:rPr lang="vi-VN" b="0" i="1" dirty="0" err="1">
                <a:effectLst/>
                <a:latin typeface="inherit"/>
              </a:rPr>
              <a:t>kế</a:t>
            </a:r>
            <a:r>
              <a:rPr lang="vi-VN" b="0" i="1" dirty="0">
                <a:effectLst/>
                <a:latin typeface="inherit"/>
              </a:rPr>
              <a:t> </a:t>
            </a:r>
            <a:r>
              <a:rPr lang="vi-VN" b="0" i="1" dirty="0" err="1">
                <a:effectLst/>
                <a:latin typeface="inherit"/>
              </a:rPr>
              <a:t>thừa</a:t>
            </a:r>
            <a:r>
              <a:rPr lang="vi-VN" b="0" i="1" dirty="0">
                <a:effectLst/>
                <a:latin typeface="inherit"/>
              </a:rPr>
              <a:t> (</a:t>
            </a:r>
            <a:r>
              <a:rPr lang="vi-VN" b="0" i="1" dirty="0" err="1">
                <a:effectLst/>
                <a:latin typeface="inherit"/>
              </a:rPr>
              <a:t>Inheritance</a:t>
            </a:r>
            <a:r>
              <a:rPr lang="vi-VN" b="0" i="1" dirty="0">
                <a:effectLst/>
                <a:latin typeface="inherit"/>
              </a:rPr>
              <a:t>)</a:t>
            </a:r>
            <a:r>
              <a:rPr lang="vi-VN" b="0" i="0" dirty="0">
                <a:effectLst/>
                <a:latin typeface="Arial" panose="020B0604020202020204" pitchFamily="34" charset="0"/>
              </a:rPr>
              <a:t>: cho </a:t>
            </a:r>
            <a:r>
              <a:rPr lang="vi-VN" b="0" i="0" dirty="0" err="1">
                <a:effectLst/>
                <a:latin typeface="Arial" panose="020B0604020202020204" pitchFamily="34" charset="0"/>
              </a:rPr>
              <a:t>phép</a:t>
            </a:r>
            <a:r>
              <a:rPr lang="vi-VN" b="0" i="0" dirty="0">
                <a:effectLst/>
                <a:latin typeface="Arial" panose="020B0604020202020204" pitchFamily="34" charset="0"/>
              </a:rPr>
              <a:t> </a:t>
            </a:r>
            <a:r>
              <a:rPr lang="vi-VN" b="0" i="0" dirty="0" err="1">
                <a:effectLst/>
                <a:latin typeface="Arial" panose="020B0604020202020204" pitchFamily="34" charset="0"/>
              </a:rPr>
              <a:t>một</a:t>
            </a:r>
            <a:r>
              <a:rPr lang="vi-VN" b="0" i="0" dirty="0">
                <a:effectLst/>
                <a:latin typeface="Arial" panose="020B0604020202020204" pitchFamily="34" charset="0"/>
              </a:rPr>
              <a:t> </a:t>
            </a:r>
            <a:r>
              <a:rPr lang="vi-VN" b="0" i="0" dirty="0" err="1">
                <a:effectLst/>
                <a:latin typeface="Arial" panose="020B0604020202020204" pitchFamily="34" charset="0"/>
              </a:rPr>
              <a:t>lớp</a:t>
            </a:r>
            <a:r>
              <a:rPr lang="vi-VN" b="0" i="0" dirty="0">
                <a:effectLst/>
                <a:latin typeface="Arial" panose="020B0604020202020204" pitchFamily="34" charset="0"/>
              </a:rPr>
              <a:t> (</a:t>
            </a:r>
            <a:r>
              <a:rPr lang="vi-VN" b="0" i="0" dirty="0" err="1">
                <a:effectLst/>
                <a:latin typeface="Arial" panose="020B0604020202020204" pitchFamily="34" charset="0"/>
              </a:rPr>
              <a:t>class</a:t>
            </a:r>
            <a:r>
              <a:rPr lang="vi-VN" b="0" i="0" dirty="0">
                <a:effectLst/>
                <a:latin typeface="Arial" panose="020B0604020202020204" pitchFamily="34" charset="0"/>
              </a:rPr>
              <a:t>) </a:t>
            </a:r>
            <a:r>
              <a:rPr lang="vi-VN" b="0" i="0" dirty="0" err="1">
                <a:effectLst/>
                <a:latin typeface="Arial" panose="020B0604020202020204" pitchFamily="34" charset="0"/>
              </a:rPr>
              <a:t>có</a:t>
            </a:r>
            <a:r>
              <a:rPr lang="vi-VN" b="0" i="0" dirty="0">
                <a:effectLst/>
                <a:latin typeface="Arial" panose="020B0604020202020204" pitchFamily="34" charset="0"/>
              </a:rPr>
              <a:t> </a:t>
            </a:r>
            <a:r>
              <a:rPr lang="vi-VN" b="0" i="0" dirty="0" err="1">
                <a:effectLst/>
                <a:latin typeface="Arial" panose="020B0604020202020204" pitchFamily="34" charset="0"/>
              </a:rPr>
              <a:t>thể</a:t>
            </a:r>
            <a:r>
              <a:rPr lang="vi-VN" b="0" i="0" dirty="0">
                <a:effectLst/>
                <a:latin typeface="Arial" panose="020B0604020202020204" pitchFamily="34" charset="0"/>
              </a:rPr>
              <a:t> </a:t>
            </a:r>
            <a:r>
              <a:rPr lang="vi-VN" b="0" i="0" dirty="0" err="1">
                <a:effectLst/>
                <a:latin typeface="Arial" panose="020B0604020202020204" pitchFamily="34" charset="0"/>
              </a:rPr>
              <a:t>kế</a:t>
            </a:r>
            <a:r>
              <a:rPr lang="vi-VN" b="0" i="0" dirty="0">
                <a:effectLst/>
                <a:latin typeface="Arial" panose="020B0604020202020204" pitchFamily="34" charset="0"/>
              </a:rPr>
              <a:t> </a:t>
            </a:r>
            <a:r>
              <a:rPr lang="vi-VN" b="0" i="0" dirty="0" err="1">
                <a:effectLst/>
                <a:latin typeface="Arial" panose="020B0604020202020204" pitchFamily="34" charset="0"/>
              </a:rPr>
              <a:t>thừa</a:t>
            </a:r>
            <a:r>
              <a:rPr lang="vi-VN" b="0" i="0" dirty="0">
                <a:effectLst/>
                <a:latin typeface="Arial" panose="020B0604020202020204" pitchFamily="34" charset="0"/>
              </a:rPr>
              <a:t> </a:t>
            </a:r>
            <a:r>
              <a:rPr lang="vi-VN" b="0" i="0" dirty="0" err="1">
                <a:effectLst/>
                <a:latin typeface="Arial" panose="020B0604020202020204" pitchFamily="34" charset="0"/>
              </a:rPr>
              <a:t>các</a:t>
            </a:r>
            <a:r>
              <a:rPr lang="vi-VN" b="0" i="0" dirty="0">
                <a:effectLst/>
                <a:latin typeface="Arial" panose="020B0604020202020204" pitchFamily="34" charset="0"/>
              </a:rPr>
              <a:t> </a:t>
            </a:r>
            <a:r>
              <a:rPr lang="vi-VN" b="0" i="0" dirty="0" err="1">
                <a:effectLst/>
                <a:latin typeface="Arial" panose="020B0604020202020204" pitchFamily="34" charset="0"/>
              </a:rPr>
              <a:t>thuộc</a:t>
            </a:r>
            <a:r>
              <a:rPr lang="vi-VN" b="0" i="0" dirty="0">
                <a:effectLst/>
                <a:latin typeface="Arial" panose="020B0604020202020204" pitchFamily="34" charset="0"/>
              </a:rPr>
              <a:t> </a:t>
            </a:r>
            <a:r>
              <a:rPr lang="vi-VN" b="0" i="0" dirty="0" err="1">
                <a:effectLst/>
                <a:latin typeface="Arial" panose="020B0604020202020204" pitchFamily="34" charset="0"/>
              </a:rPr>
              <a:t>tính</a:t>
            </a:r>
            <a:r>
              <a:rPr lang="vi-VN" b="0" i="0" dirty="0">
                <a:effectLst/>
                <a:latin typeface="Arial" panose="020B0604020202020204" pitchFamily="34" charset="0"/>
              </a:rPr>
              <a:t> </a:t>
            </a:r>
            <a:r>
              <a:rPr lang="vi-VN" b="0" i="0" dirty="0" err="1">
                <a:effectLst/>
                <a:latin typeface="Arial" panose="020B0604020202020204" pitchFamily="34" charset="0"/>
              </a:rPr>
              <a:t>và</a:t>
            </a:r>
            <a:r>
              <a:rPr lang="vi-VN" b="0" i="0" dirty="0">
                <a:effectLst/>
                <a:latin typeface="Arial" panose="020B0604020202020204" pitchFamily="34" charset="0"/>
              </a:rPr>
              <a:t> phương </a:t>
            </a:r>
            <a:r>
              <a:rPr lang="vi-VN" b="0" i="0" dirty="0" err="1">
                <a:effectLst/>
                <a:latin typeface="Arial" panose="020B0604020202020204" pitchFamily="34" charset="0"/>
              </a:rPr>
              <a:t>thức</a:t>
            </a:r>
            <a:r>
              <a:rPr lang="vi-VN" b="0" i="0" dirty="0">
                <a:effectLst/>
                <a:latin typeface="Arial" panose="020B0604020202020204" pitchFamily="34" charset="0"/>
              </a:rPr>
              <a:t> </a:t>
            </a:r>
            <a:r>
              <a:rPr lang="vi-VN" b="0" i="0" dirty="0" err="1">
                <a:effectLst/>
                <a:latin typeface="Arial" panose="020B0604020202020204" pitchFamily="34" charset="0"/>
              </a:rPr>
              <a:t>từ</a:t>
            </a:r>
            <a:r>
              <a:rPr lang="vi-VN" b="0" i="0" dirty="0">
                <a:effectLst/>
                <a:latin typeface="Arial" panose="020B0604020202020204" pitchFamily="34" charset="0"/>
              </a:rPr>
              <a:t> </a:t>
            </a:r>
            <a:r>
              <a:rPr lang="vi-VN" b="0" i="0" dirty="0" err="1">
                <a:effectLst/>
                <a:latin typeface="Arial" panose="020B0604020202020204" pitchFamily="34" charset="0"/>
              </a:rPr>
              <a:t>các</a:t>
            </a:r>
            <a:r>
              <a:rPr lang="vi-VN" b="0" i="0" dirty="0">
                <a:effectLst/>
                <a:latin typeface="Arial" panose="020B0604020202020204" pitchFamily="34" charset="0"/>
              </a:rPr>
              <a:t> </a:t>
            </a:r>
            <a:r>
              <a:rPr lang="vi-VN" b="0" i="0" dirty="0" err="1">
                <a:effectLst/>
                <a:latin typeface="Arial" panose="020B0604020202020204" pitchFamily="34" charset="0"/>
              </a:rPr>
              <a:t>lớp</a:t>
            </a:r>
            <a:r>
              <a:rPr lang="vi-VN" b="0" i="0" dirty="0">
                <a:effectLst/>
                <a:latin typeface="Arial" panose="020B0604020202020204" pitchFamily="34" charset="0"/>
              </a:rPr>
              <a:t> </a:t>
            </a:r>
            <a:r>
              <a:rPr lang="vi-VN" b="0" i="0" dirty="0" err="1">
                <a:effectLst/>
                <a:latin typeface="Arial" panose="020B0604020202020204" pitchFamily="34" charset="0"/>
              </a:rPr>
              <a:t>khác</a:t>
            </a:r>
            <a:r>
              <a:rPr lang="vi-VN" b="0" i="0" dirty="0">
                <a:effectLst/>
                <a:latin typeface="Arial" panose="020B0604020202020204" pitchFamily="34" charset="0"/>
              </a:rPr>
              <a:t> </a:t>
            </a:r>
            <a:r>
              <a:rPr lang="vi-VN" b="0" i="0" dirty="0" err="1">
                <a:effectLst/>
                <a:latin typeface="Arial" panose="020B0604020202020204" pitchFamily="34" charset="0"/>
              </a:rPr>
              <a:t>đã</a:t>
            </a:r>
            <a:r>
              <a:rPr lang="vi-VN" b="0" i="0" dirty="0">
                <a:effectLst/>
                <a:latin typeface="Arial" panose="020B0604020202020204" pitchFamily="34" charset="0"/>
              </a:rPr>
              <a:t> </a:t>
            </a:r>
            <a:r>
              <a:rPr lang="vi-VN" b="0" i="0" dirty="0" err="1">
                <a:effectLst/>
                <a:latin typeface="Arial" panose="020B0604020202020204" pitchFamily="34" charset="0"/>
              </a:rPr>
              <a:t>được</a:t>
            </a:r>
            <a:r>
              <a:rPr lang="vi-VN" b="0" i="0" dirty="0">
                <a:effectLst/>
                <a:latin typeface="Arial" panose="020B0604020202020204" pitchFamily="34" charset="0"/>
              </a:rPr>
              <a:t> </a:t>
            </a:r>
            <a:r>
              <a:rPr lang="vi-VN" b="0" i="0" dirty="0" err="1">
                <a:effectLst/>
                <a:latin typeface="Arial" panose="020B0604020202020204" pitchFamily="34" charset="0"/>
              </a:rPr>
              <a:t>định</a:t>
            </a:r>
            <a:r>
              <a:rPr lang="vi-VN" b="0" i="0" dirty="0">
                <a:effectLst/>
                <a:latin typeface="Arial" panose="020B0604020202020204" pitchFamily="34" charset="0"/>
              </a:rPr>
              <a:t> </a:t>
            </a:r>
            <a:r>
              <a:rPr lang="vi-VN" b="0" i="0" dirty="0" err="1">
                <a:effectLst/>
                <a:latin typeface="Arial" panose="020B0604020202020204" pitchFamily="34" charset="0"/>
              </a:rPr>
              <a:t>nghĩa</a:t>
            </a:r>
            <a:r>
              <a:rPr lang="vi-VN" b="0" i="0" dirty="0">
                <a:effectLst/>
                <a:latin typeface="Arial" panose="020B0604020202020204" pitchFamily="34" charset="0"/>
              </a:rPr>
              <a:t>.</a:t>
            </a:r>
          </a:p>
          <a:p>
            <a:pPr algn="l"/>
            <a:r>
              <a:rPr lang="vi-VN" b="0" i="1" dirty="0" err="1">
                <a:effectLst/>
                <a:latin typeface="inherit"/>
              </a:rPr>
              <a:t>Tính</a:t>
            </a:r>
            <a:r>
              <a:rPr lang="vi-VN" b="0" i="1" dirty="0">
                <a:effectLst/>
                <a:latin typeface="inherit"/>
              </a:rPr>
              <a:t> </a:t>
            </a:r>
            <a:r>
              <a:rPr lang="vi-VN" b="0" i="1" dirty="0" err="1">
                <a:effectLst/>
                <a:latin typeface="inherit"/>
              </a:rPr>
              <a:t>đóng</a:t>
            </a:r>
            <a:r>
              <a:rPr lang="vi-VN" b="0" i="1" dirty="0">
                <a:effectLst/>
                <a:latin typeface="inherit"/>
              </a:rPr>
              <a:t> </a:t>
            </a:r>
            <a:r>
              <a:rPr lang="vi-VN" b="0" i="1" dirty="0" err="1">
                <a:effectLst/>
                <a:latin typeface="inherit"/>
              </a:rPr>
              <a:t>gói</a:t>
            </a:r>
            <a:r>
              <a:rPr lang="vi-VN" b="0" i="1" dirty="0">
                <a:effectLst/>
                <a:latin typeface="inherit"/>
              </a:rPr>
              <a:t> (</a:t>
            </a:r>
            <a:r>
              <a:rPr lang="vi-VN" b="0" i="1" dirty="0" err="1">
                <a:effectLst/>
                <a:latin typeface="inherit"/>
              </a:rPr>
              <a:t>Encapsulation</a:t>
            </a:r>
            <a:r>
              <a:rPr lang="vi-VN" b="0" i="1" dirty="0">
                <a:effectLst/>
                <a:latin typeface="inherit"/>
              </a:rPr>
              <a:t>)</a:t>
            </a:r>
            <a:r>
              <a:rPr lang="vi-VN" b="0" i="0" dirty="0">
                <a:effectLst/>
                <a:latin typeface="Arial" panose="020B0604020202020204" pitchFamily="34" charset="0"/>
              </a:rPr>
              <a:t>: </a:t>
            </a:r>
            <a:r>
              <a:rPr lang="vi-VN" b="0" i="0" dirty="0" err="1">
                <a:effectLst/>
                <a:latin typeface="Arial" panose="020B0604020202020204" pitchFamily="34" charset="0"/>
              </a:rPr>
              <a:t>là</a:t>
            </a:r>
            <a:r>
              <a:rPr lang="vi-VN" b="0" i="0" dirty="0">
                <a:effectLst/>
                <a:latin typeface="Arial" panose="020B0604020202020204" pitchFamily="34" charset="0"/>
              </a:rPr>
              <a:t> quy </a:t>
            </a:r>
            <a:r>
              <a:rPr lang="vi-VN" b="0" i="0" dirty="0" err="1">
                <a:effectLst/>
                <a:latin typeface="Arial" panose="020B0604020202020204" pitchFamily="34" charset="0"/>
              </a:rPr>
              <a:t>tắc</a:t>
            </a:r>
            <a:r>
              <a:rPr lang="vi-VN" b="0" i="0" dirty="0">
                <a:effectLst/>
                <a:latin typeface="Arial" panose="020B0604020202020204" pitchFamily="34" charset="0"/>
              </a:rPr>
              <a:t> yêu </a:t>
            </a:r>
            <a:r>
              <a:rPr lang="vi-VN" b="0" i="0" dirty="0" err="1">
                <a:effectLst/>
                <a:latin typeface="Arial" panose="020B0604020202020204" pitchFamily="34" charset="0"/>
              </a:rPr>
              <a:t>cầu</a:t>
            </a:r>
            <a:r>
              <a:rPr lang="vi-VN" b="0" i="0" dirty="0">
                <a:effectLst/>
                <a:latin typeface="Arial" panose="020B0604020202020204" pitchFamily="34" charset="0"/>
              </a:rPr>
              <a:t> </a:t>
            </a:r>
            <a:r>
              <a:rPr lang="vi-VN" b="0" i="0" dirty="0" err="1">
                <a:effectLst/>
                <a:latin typeface="Arial" panose="020B0604020202020204" pitchFamily="34" charset="0"/>
              </a:rPr>
              <a:t>trạng</a:t>
            </a:r>
            <a:r>
              <a:rPr lang="vi-VN" b="0" i="0" dirty="0">
                <a:effectLst/>
                <a:latin typeface="Arial" panose="020B0604020202020204" pitchFamily="34" charset="0"/>
              </a:rPr>
              <a:t> </a:t>
            </a:r>
            <a:r>
              <a:rPr lang="vi-VN" b="0" i="0" dirty="0" err="1">
                <a:effectLst/>
                <a:latin typeface="Arial" panose="020B0604020202020204" pitchFamily="34" charset="0"/>
              </a:rPr>
              <a:t>thái</a:t>
            </a:r>
            <a:r>
              <a:rPr lang="vi-VN" b="0" i="0" dirty="0">
                <a:effectLst/>
                <a:latin typeface="Arial" panose="020B0604020202020204" pitchFamily="34" charset="0"/>
              </a:rPr>
              <a:t> bên trong </a:t>
            </a:r>
            <a:r>
              <a:rPr lang="vi-VN" b="0" i="0" dirty="0" err="1">
                <a:effectLst/>
                <a:latin typeface="Arial" panose="020B0604020202020204" pitchFamily="34" charset="0"/>
              </a:rPr>
              <a:t>của</a:t>
            </a:r>
            <a:r>
              <a:rPr lang="vi-VN" b="0" i="0" dirty="0">
                <a:effectLst/>
                <a:latin typeface="Arial" panose="020B0604020202020204" pitchFamily="34" charset="0"/>
              </a:rPr>
              <a:t> </a:t>
            </a:r>
            <a:r>
              <a:rPr lang="vi-VN" b="0" i="0" dirty="0" err="1">
                <a:effectLst/>
                <a:latin typeface="Arial" panose="020B0604020202020204" pitchFamily="34" charset="0"/>
              </a:rPr>
              <a:t>một</a:t>
            </a:r>
            <a:r>
              <a:rPr lang="vi-VN" b="0" i="0" dirty="0">
                <a:effectLst/>
                <a:latin typeface="Arial" panose="020B0604020202020204" pitchFamily="34" charset="0"/>
              </a:rPr>
              <a:t> </a:t>
            </a:r>
            <a:r>
              <a:rPr lang="vi-VN" b="0" i="0" dirty="0" err="1">
                <a:effectLst/>
                <a:latin typeface="Arial" panose="020B0604020202020204" pitchFamily="34" charset="0"/>
              </a:rPr>
              <a:t>đối</a:t>
            </a:r>
            <a:r>
              <a:rPr lang="vi-VN" b="0" i="0" dirty="0">
                <a:effectLst/>
                <a:latin typeface="Arial" panose="020B0604020202020204" pitchFamily="34" charset="0"/>
              </a:rPr>
              <a:t> </a:t>
            </a:r>
            <a:r>
              <a:rPr lang="vi-VN" b="0" i="0" dirty="0" err="1">
                <a:effectLst/>
                <a:latin typeface="Arial" panose="020B0604020202020204" pitchFamily="34" charset="0"/>
              </a:rPr>
              <a:t>tượng</a:t>
            </a:r>
            <a:r>
              <a:rPr lang="vi-VN" b="0" i="0" dirty="0">
                <a:effectLst/>
                <a:latin typeface="Arial" panose="020B0604020202020204" pitchFamily="34" charset="0"/>
              </a:rPr>
              <a:t> </a:t>
            </a:r>
            <a:r>
              <a:rPr lang="vi-VN" b="0" i="0" dirty="0" err="1">
                <a:effectLst/>
                <a:latin typeface="Arial" panose="020B0604020202020204" pitchFamily="34" charset="0"/>
              </a:rPr>
              <a:t>được</a:t>
            </a:r>
            <a:r>
              <a:rPr lang="vi-VN" b="0" i="0" dirty="0">
                <a:effectLst/>
                <a:latin typeface="Arial" panose="020B0604020202020204" pitchFamily="34" charset="0"/>
              </a:rPr>
              <a:t> </a:t>
            </a:r>
            <a:r>
              <a:rPr lang="vi-VN" b="0" i="0" dirty="0" err="1">
                <a:effectLst/>
                <a:latin typeface="Arial" panose="020B0604020202020204" pitchFamily="34" charset="0"/>
              </a:rPr>
              <a:t>bảo</a:t>
            </a:r>
            <a:r>
              <a:rPr lang="vi-VN" b="0" i="0" dirty="0">
                <a:effectLst/>
                <a:latin typeface="Arial" panose="020B0604020202020204" pitchFamily="34" charset="0"/>
              </a:rPr>
              <a:t> </a:t>
            </a:r>
            <a:r>
              <a:rPr lang="vi-VN" b="0" i="0" dirty="0" err="1">
                <a:effectLst/>
                <a:latin typeface="Arial" panose="020B0604020202020204" pitchFamily="34" charset="0"/>
              </a:rPr>
              <a:t>vệ</a:t>
            </a:r>
            <a:r>
              <a:rPr lang="vi-VN" b="0" i="0" dirty="0">
                <a:effectLst/>
                <a:latin typeface="Arial" panose="020B0604020202020204" pitchFamily="34" charset="0"/>
              </a:rPr>
              <a:t> </a:t>
            </a:r>
            <a:r>
              <a:rPr lang="vi-VN" b="0" i="0" dirty="0" err="1">
                <a:effectLst/>
                <a:latin typeface="Arial" panose="020B0604020202020204" pitchFamily="34" charset="0"/>
              </a:rPr>
              <a:t>và</a:t>
            </a:r>
            <a:r>
              <a:rPr lang="vi-VN" b="0" i="0" dirty="0">
                <a:effectLst/>
                <a:latin typeface="Arial" panose="020B0604020202020204" pitchFamily="34" charset="0"/>
              </a:rPr>
              <a:t> </a:t>
            </a:r>
            <a:r>
              <a:rPr lang="vi-VN" b="0" i="0" dirty="0" err="1">
                <a:effectLst/>
                <a:latin typeface="Arial" panose="020B0604020202020204" pitchFamily="34" charset="0"/>
              </a:rPr>
              <a:t>tránh</a:t>
            </a:r>
            <a:r>
              <a:rPr lang="vi-VN" b="0" i="0" dirty="0">
                <a:effectLst/>
                <a:latin typeface="Arial" panose="020B0604020202020204" pitchFamily="34" charset="0"/>
              </a:rPr>
              <a:t> truy </a:t>
            </a:r>
            <a:r>
              <a:rPr lang="vi-VN" b="0" i="0" dirty="0" err="1">
                <a:effectLst/>
                <a:latin typeface="Arial" panose="020B0604020202020204" pitchFamily="34" charset="0"/>
              </a:rPr>
              <a:t>cập</a:t>
            </a:r>
            <a:r>
              <a:rPr lang="vi-VN" b="0" i="0" dirty="0">
                <a:effectLst/>
                <a:latin typeface="Arial" panose="020B0604020202020204" pitchFamily="34" charset="0"/>
              </a:rPr>
              <a:t> </a:t>
            </a:r>
            <a:r>
              <a:rPr lang="vi-VN" b="0" i="0" dirty="0" err="1">
                <a:effectLst/>
                <a:latin typeface="Arial" panose="020B0604020202020204" pitchFamily="34" charset="0"/>
              </a:rPr>
              <a:t>được</a:t>
            </a:r>
            <a:r>
              <a:rPr lang="vi-VN" b="0" i="0" dirty="0">
                <a:effectLst/>
                <a:latin typeface="Arial" panose="020B0604020202020204" pitchFamily="34" charset="0"/>
              </a:rPr>
              <a:t> </a:t>
            </a:r>
            <a:r>
              <a:rPr lang="vi-VN" b="0" i="0" dirty="0" err="1">
                <a:effectLst/>
                <a:latin typeface="Arial" panose="020B0604020202020204" pitchFamily="34" charset="0"/>
              </a:rPr>
              <a:t>từ</a:t>
            </a:r>
            <a:r>
              <a:rPr lang="vi-VN" b="0" i="0" dirty="0">
                <a:effectLst/>
                <a:latin typeface="Arial" panose="020B0604020202020204" pitchFamily="34" charset="0"/>
              </a:rPr>
              <a:t> </a:t>
            </a:r>
            <a:r>
              <a:rPr lang="vi-VN" b="0" i="0" dirty="0" err="1">
                <a:effectLst/>
                <a:latin typeface="Arial" panose="020B0604020202020204" pitchFamily="34" charset="0"/>
              </a:rPr>
              <a:t>code</a:t>
            </a:r>
            <a:r>
              <a:rPr lang="vi-VN" b="0" i="0" dirty="0">
                <a:effectLst/>
                <a:latin typeface="Arial" panose="020B0604020202020204" pitchFamily="34" charset="0"/>
              </a:rPr>
              <a:t> bên </a:t>
            </a:r>
            <a:r>
              <a:rPr lang="vi-VN" b="0" i="0" dirty="0" err="1">
                <a:effectLst/>
                <a:latin typeface="Arial" panose="020B0604020202020204" pitchFamily="34" charset="0"/>
              </a:rPr>
              <a:t>ngoài</a:t>
            </a:r>
            <a:r>
              <a:rPr lang="vi-VN" b="0" i="0" dirty="0">
                <a:effectLst/>
                <a:latin typeface="Arial" panose="020B0604020202020204" pitchFamily="34" charset="0"/>
              </a:rPr>
              <a:t> (</a:t>
            </a:r>
            <a:r>
              <a:rPr lang="vi-VN" b="0" i="0" dirty="0" err="1">
                <a:effectLst/>
                <a:latin typeface="Arial" panose="020B0604020202020204" pitchFamily="34" charset="0"/>
              </a:rPr>
              <a:t>tức</a:t>
            </a:r>
            <a:r>
              <a:rPr lang="vi-VN" b="0" i="0" dirty="0">
                <a:effectLst/>
                <a:latin typeface="Arial" panose="020B0604020202020204" pitchFamily="34" charset="0"/>
              </a:rPr>
              <a:t> </a:t>
            </a:r>
            <a:r>
              <a:rPr lang="vi-VN" b="0" i="0" dirty="0" err="1">
                <a:effectLst/>
                <a:latin typeface="Arial" panose="020B0604020202020204" pitchFamily="34" charset="0"/>
              </a:rPr>
              <a:t>là</a:t>
            </a:r>
            <a:r>
              <a:rPr lang="vi-VN" b="0" i="0" dirty="0">
                <a:effectLst/>
                <a:latin typeface="Arial" panose="020B0604020202020204" pitchFamily="34" charset="0"/>
              </a:rPr>
              <a:t> </a:t>
            </a:r>
            <a:r>
              <a:rPr lang="vi-VN" b="0" i="0" dirty="0" err="1">
                <a:effectLst/>
                <a:latin typeface="Arial" panose="020B0604020202020204" pitchFamily="34" charset="0"/>
              </a:rPr>
              <a:t>code</a:t>
            </a:r>
            <a:r>
              <a:rPr lang="vi-VN" b="0" i="0" dirty="0">
                <a:effectLst/>
                <a:latin typeface="Arial" panose="020B0604020202020204" pitchFamily="34" charset="0"/>
              </a:rPr>
              <a:t> bên </a:t>
            </a:r>
            <a:r>
              <a:rPr lang="vi-VN" b="0" i="0" dirty="0" err="1">
                <a:effectLst/>
                <a:latin typeface="Arial" panose="020B0604020202020204" pitchFamily="34" charset="0"/>
              </a:rPr>
              <a:t>ngoài</a:t>
            </a:r>
            <a:r>
              <a:rPr lang="vi-VN" b="0" i="0" dirty="0">
                <a:effectLst/>
                <a:latin typeface="Arial" panose="020B0604020202020204" pitchFamily="34" charset="0"/>
              </a:rPr>
              <a:t> không </a:t>
            </a:r>
            <a:r>
              <a:rPr lang="vi-VN" b="0" i="0" dirty="0" err="1">
                <a:effectLst/>
                <a:latin typeface="Arial" panose="020B0604020202020204" pitchFamily="34" charset="0"/>
              </a:rPr>
              <a:t>thể</a:t>
            </a:r>
            <a:r>
              <a:rPr lang="vi-VN" b="0" i="0" dirty="0">
                <a:effectLst/>
                <a:latin typeface="Arial" panose="020B0604020202020204" pitchFamily="34" charset="0"/>
              </a:rPr>
              <a:t> </a:t>
            </a:r>
            <a:r>
              <a:rPr lang="vi-VN" b="0" i="0" dirty="0" err="1">
                <a:effectLst/>
                <a:latin typeface="Arial" panose="020B0604020202020204" pitchFamily="34" charset="0"/>
              </a:rPr>
              <a:t>trực</a:t>
            </a:r>
            <a:r>
              <a:rPr lang="vi-VN" b="0" i="0" dirty="0">
                <a:effectLst/>
                <a:latin typeface="Arial" panose="020B0604020202020204" pitchFamily="34" charset="0"/>
              </a:rPr>
              <a:t> </a:t>
            </a:r>
            <a:r>
              <a:rPr lang="vi-VN" b="0" i="0" dirty="0" err="1">
                <a:effectLst/>
                <a:latin typeface="Arial" panose="020B0604020202020204" pitchFamily="34" charset="0"/>
              </a:rPr>
              <a:t>tiếp</a:t>
            </a:r>
            <a:r>
              <a:rPr lang="vi-VN" b="0" i="0" dirty="0">
                <a:effectLst/>
                <a:latin typeface="Arial" panose="020B0604020202020204" pitchFamily="34" charset="0"/>
              </a:rPr>
              <a:t> </a:t>
            </a:r>
            <a:r>
              <a:rPr lang="vi-VN" b="0" i="0" dirty="0" err="1">
                <a:effectLst/>
                <a:latin typeface="Arial" panose="020B0604020202020204" pitchFamily="34" charset="0"/>
              </a:rPr>
              <a:t>nhìn</a:t>
            </a:r>
            <a:r>
              <a:rPr lang="vi-VN" b="0" i="0" dirty="0">
                <a:effectLst/>
                <a:latin typeface="Arial" panose="020B0604020202020204" pitchFamily="34" charset="0"/>
              </a:rPr>
              <a:t> </a:t>
            </a:r>
            <a:r>
              <a:rPr lang="vi-VN" b="0" i="0" dirty="0" err="1">
                <a:effectLst/>
                <a:latin typeface="Arial" panose="020B0604020202020204" pitchFamily="34" charset="0"/>
              </a:rPr>
              <a:t>thấy</a:t>
            </a:r>
            <a:r>
              <a:rPr lang="vi-VN" b="0" i="0" dirty="0">
                <a:effectLst/>
                <a:latin typeface="Arial" panose="020B0604020202020204" pitchFamily="34" charset="0"/>
              </a:rPr>
              <a:t> </a:t>
            </a:r>
            <a:r>
              <a:rPr lang="vi-VN" b="0" i="0" dirty="0" err="1">
                <a:effectLst/>
                <a:latin typeface="Arial" panose="020B0604020202020204" pitchFamily="34" charset="0"/>
              </a:rPr>
              <a:t>và</a:t>
            </a:r>
            <a:r>
              <a:rPr lang="vi-VN" b="0" i="0" dirty="0">
                <a:effectLst/>
                <a:latin typeface="Arial" panose="020B0604020202020204" pitchFamily="34" charset="0"/>
              </a:rPr>
              <a:t> thay </a:t>
            </a:r>
            <a:r>
              <a:rPr lang="vi-VN" b="0" i="0" dirty="0" err="1">
                <a:effectLst/>
                <a:latin typeface="Arial" panose="020B0604020202020204" pitchFamily="34" charset="0"/>
              </a:rPr>
              <a:t>đổi</a:t>
            </a:r>
            <a:r>
              <a:rPr lang="vi-VN" b="0" i="0" dirty="0">
                <a:effectLst/>
                <a:latin typeface="Arial" panose="020B0604020202020204" pitchFamily="34" charset="0"/>
              </a:rPr>
              <a:t> </a:t>
            </a:r>
            <a:r>
              <a:rPr lang="vi-VN" b="0" i="0" dirty="0" err="1">
                <a:effectLst/>
                <a:latin typeface="Arial" panose="020B0604020202020204" pitchFamily="34" charset="0"/>
              </a:rPr>
              <a:t>trạng</a:t>
            </a:r>
            <a:r>
              <a:rPr lang="vi-VN" b="0" i="0" dirty="0">
                <a:effectLst/>
                <a:latin typeface="Arial" panose="020B0604020202020204" pitchFamily="34" charset="0"/>
              </a:rPr>
              <a:t> </a:t>
            </a:r>
            <a:r>
              <a:rPr lang="vi-VN" b="0" i="0" dirty="0" err="1">
                <a:effectLst/>
                <a:latin typeface="Arial" panose="020B0604020202020204" pitchFamily="34" charset="0"/>
              </a:rPr>
              <a:t>thái</a:t>
            </a:r>
            <a:r>
              <a:rPr lang="vi-VN" b="0" i="0" dirty="0">
                <a:effectLst/>
                <a:latin typeface="Arial" panose="020B0604020202020204" pitchFamily="34" charset="0"/>
              </a:rPr>
              <a:t> </a:t>
            </a:r>
            <a:r>
              <a:rPr lang="vi-VN" b="0" i="0" dirty="0" err="1">
                <a:effectLst/>
                <a:latin typeface="Arial" panose="020B0604020202020204" pitchFamily="34" charset="0"/>
              </a:rPr>
              <a:t>của</a:t>
            </a:r>
            <a:r>
              <a:rPr lang="vi-VN" b="0" i="0" dirty="0">
                <a:effectLst/>
                <a:latin typeface="Arial" panose="020B0604020202020204" pitchFamily="34" charset="0"/>
              </a:rPr>
              <a:t> </a:t>
            </a:r>
            <a:r>
              <a:rPr lang="vi-VN" b="0" i="0" dirty="0" err="1">
                <a:effectLst/>
                <a:latin typeface="Arial" panose="020B0604020202020204" pitchFamily="34" charset="0"/>
              </a:rPr>
              <a:t>đối</a:t>
            </a:r>
            <a:r>
              <a:rPr lang="vi-VN" b="0" i="0" dirty="0">
                <a:effectLst/>
                <a:latin typeface="Arial" panose="020B0604020202020204" pitchFamily="34" charset="0"/>
              </a:rPr>
              <a:t> </a:t>
            </a:r>
            <a:r>
              <a:rPr lang="vi-VN" b="0" i="0" dirty="0" err="1">
                <a:effectLst/>
                <a:latin typeface="Arial" panose="020B0604020202020204" pitchFamily="34" charset="0"/>
              </a:rPr>
              <a:t>tượng</a:t>
            </a:r>
            <a:r>
              <a:rPr lang="vi-VN" b="0" i="0" dirty="0">
                <a:effectLst/>
                <a:latin typeface="Arial" panose="020B0604020202020204" pitchFamily="34" charset="0"/>
              </a:rPr>
              <a:t> </a:t>
            </a:r>
            <a:r>
              <a:rPr lang="vi-VN" b="0" i="0" dirty="0" err="1">
                <a:effectLst/>
                <a:latin typeface="Arial" panose="020B0604020202020204" pitchFamily="34" charset="0"/>
              </a:rPr>
              <a:t>đó</a:t>
            </a:r>
            <a:r>
              <a:rPr lang="vi-VN" b="0" i="0" dirty="0">
                <a:effectLst/>
                <a:latin typeface="Arial" panose="020B0604020202020204" pitchFamily="34" charset="0"/>
              </a:rPr>
              <a:t>).</a:t>
            </a:r>
          </a:p>
          <a:p>
            <a:pPr algn="l"/>
            <a:r>
              <a:rPr lang="vi-VN" b="0" i="1" dirty="0" err="1">
                <a:effectLst/>
                <a:latin typeface="inherit"/>
              </a:rPr>
              <a:t>Tính</a:t>
            </a:r>
            <a:r>
              <a:rPr lang="vi-VN" b="0" i="1" dirty="0">
                <a:effectLst/>
                <a:latin typeface="inherit"/>
              </a:rPr>
              <a:t> đa </a:t>
            </a:r>
            <a:r>
              <a:rPr lang="vi-VN" b="0" i="1" dirty="0" err="1">
                <a:effectLst/>
                <a:latin typeface="inherit"/>
              </a:rPr>
              <a:t>hình</a:t>
            </a:r>
            <a:r>
              <a:rPr lang="vi-VN" b="0" i="1" dirty="0">
                <a:effectLst/>
                <a:latin typeface="inherit"/>
              </a:rPr>
              <a:t> (</a:t>
            </a:r>
            <a:r>
              <a:rPr lang="vi-VN" b="0" i="1" dirty="0" err="1">
                <a:effectLst/>
                <a:latin typeface="inherit"/>
              </a:rPr>
              <a:t>Polymorphism</a:t>
            </a:r>
            <a:r>
              <a:rPr lang="vi-VN" b="0" i="1" dirty="0">
                <a:effectLst/>
                <a:latin typeface="inherit"/>
              </a:rPr>
              <a:t>):</a:t>
            </a:r>
            <a:r>
              <a:rPr lang="vi-VN" b="0" i="0" dirty="0">
                <a:effectLst/>
                <a:latin typeface="Arial" panose="020B0604020202020204" pitchFamily="34" charset="0"/>
              </a:rPr>
              <a:t> </a:t>
            </a:r>
            <a:r>
              <a:rPr lang="vi-VN" b="0" i="0" dirty="0" err="1">
                <a:effectLst/>
                <a:latin typeface="Arial" panose="020B0604020202020204" pitchFamily="34" charset="0"/>
              </a:rPr>
              <a:t>là</a:t>
            </a:r>
            <a:r>
              <a:rPr lang="vi-VN" b="0" i="0" dirty="0">
                <a:effectLst/>
                <a:latin typeface="Arial" panose="020B0604020202020204" pitchFamily="34" charset="0"/>
              </a:rPr>
              <a:t> </a:t>
            </a:r>
            <a:r>
              <a:rPr lang="vi-VN" b="0" i="0" dirty="0" err="1">
                <a:effectLst/>
                <a:latin typeface="Arial" panose="020B0604020202020204" pitchFamily="34" charset="0"/>
              </a:rPr>
              <a:t>khái</a:t>
            </a:r>
            <a:r>
              <a:rPr lang="vi-VN" b="0" i="0" dirty="0">
                <a:effectLst/>
                <a:latin typeface="Arial" panose="020B0604020202020204" pitchFamily="34" charset="0"/>
              </a:rPr>
              <a:t> </a:t>
            </a:r>
            <a:r>
              <a:rPr lang="vi-VN" b="0" i="0" dirty="0" err="1">
                <a:effectLst/>
                <a:latin typeface="Arial" panose="020B0604020202020204" pitchFamily="34" charset="0"/>
              </a:rPr>
              <a:t>niệm</a:t>
            </a:r>
            <a:r>
              <a:rPr lang="vi-VN" b="0" i="0" dirty="0">
                <a:effectLst/>
                <a:latin typeface="Arial" panose="020B0604020202020204" pitchFamily="34" charset="0"/>
              </a:rPr>
              <a:t> </a:t>
            </a:r>
            <a:r>
              <a:rPr lang="vi-VN" b="0" i="0" dirty="0" err="1">
                <a:effectLst/>
                <a:latin typeface="Arial" panose="020B0604020202020204" pitchFamily="34" charset="0"/>
              </a:rPr>
              <a:t>mà</a:t>
            </a:r>
            <a:r>
              <a:rPr lang="vi-VN" b="0" i="0" dirty="0">
                <a:effectLst/>
                <a:latin typeface="Arial" panose="020B0604020202020204" pitchFamily="34" charset="0"/>
              </a:rPr>
              <a:t> hai </a:t>
            </a:r>
            <a:r>
              <a:rPr lang="vi-VN" b="0" i="0" dirty="0" err="1">
                <a:effectLst/>
                <a:latin typeface="Arial" panose="020B0604020202020204" pitchFamily="34" charset="0"/>
              </a:rPr>
              <a:t>hoặc</a:t>
            </a:r>
            <a:r>
              <a:rPr lang="vi-VN" b="0" i="0" dirty="0">
                <a:effectLst/>
                <a:latin typeface="Arial" panose="020B0604020202020204" pitchFamily="34" charset="0"/>
              </a:rPr>
              <a:t> </a:t>
            </a:r>
            <a:r>
              <a:rPr lang="vi-VN" b="0" i="0" dirty="0" err="1">
                <a:effectLst/>
                <a:latin typeface="Arial" panose="020B0604020202020204" pitchFamily="34" charset="0"/>
              </a:rPr>
              <a:t>nhiều</a:t>
            </a:r>
            <a:r>
              <a:rPr lang="vi-VN" b="0" i="0" dirty="0">
                <a:effectLst/>
                <a:latin typeface="Arial" panose="020B0604020202020204" pitchFamily="34" charset="0"/>
              </a:rPr>
              <a:t> </a:t>
            </a:r>
            <a:r>
              <a:rPr lang="vi-VN" b="0" i="0" dirty="0" err="1">
                <a:effectLst/>
                <a:latin typeface="Arial" panose="020B0604020202020204" pitchFamily="34" charset="0"/>
              </a:rPr>
              <a:t>lớp</a:t>
            </a:r>
            <a:r>
              <a:rPr lang="vi-VN" b="0" i="0" dirty="0">
                <a:effectLst/>
                <a:latin typeface="Arial" panose="020B0604020202020204" pitchFamily="34" charset="0"/>
              </a:rPr>
              <a:t> </a:t>
            </a:r>
            <a:r>
              <a:rPr lang="vi-VN" b="0" i="0" dirty="0" err="1">
                <a:effectLst/>
                <a:latin typeface="Arial" panose="020B0604020202020204" pitchFamily="34" charset="0"/>
              </a:rPr>
              <a:t>có</a:t>
            </a:r>
            <a:r>
              <a:rPr lang="vi-VN" b="0" i="0" dirty="0">
                <a:effectLst/>
                <a:latin typeface="Arial" panose="020B0604020202020204" pitchFamily="34" charset="0"/>
              </a:rPr>
              <a:t> </a:t>
            </a:r>
            <a:r>
              <a:rPr lang="vi-VN" b="0" i="0" dirty="0" err="1">
                <a:effectLst/>
                <a:latin typeface="Arial" panose="020B0604020202020204" pitchFamily="34" charset="0"/>
              </a:rPr>
              <a:t>những</a:t>
            </a:r>
            <a:r>
              <a:rPr lang="vi-VN" b="0" i="0" dirty="0">
                <a:effectLst/>
                <a:latin typeface="Arial" panose="020B0604020202020204" pitchFamily="34" charset="0"/>
              </a:rPr>
              <a:t> phương </a:t>
            </a:r>
            <a:r>
              <a:rPr lang="vi-VN" b="0" i="0" dirty="0" err="1">
                <a:effectLst/>
                <a:latin typeface="Arial" panose="020B0604020202020204" pitchFamily="34" charset="0"/>
              </a:rPr>
              <a:t>thức</a:t>
            </a:r>
            <a:r>
              <a:rPr lang="vi-VN" b="0" i="0" dirty="0">
                <a:effectLst/>
                <a:latin typeface="Arial" panose="020B0604020202020204" pitchFamily="34" charset="0"/>
              </a:rPr>
              <a:t> </a:t>
            </a:r>
            <a:r>
              <a:rPr lang="vi-VN" b="0" i="0" dirty="0" err="1">
                <a:effectLst/>
                <a:latin typeface="Arial" panose="020B0604020202020204" pitchFamily="34" charset="0"/>
              </a:rPr>
              <a:t>giống</a:t>
            </a:r>
            <a:r>
              <a:rPr lang="vi-VN" b="0" i="0" dirty="0">
                <a:effectLst/>
                <a:latin typeface="Arial" panose="020B0604020202020204" pitchFamily="34" charset="0"/>
              </a:rPr>
              <a:t> nhau nhưng </a:t>
            </a:r>
            <a:r>
              <a:rPr lang="vi-VN" b="0" i="0" dirty="0" err="1">
                <a:effectLst/>
                <a:latin typeface="Arial" panose="020B0604020202020204" pitchFamily="34" charset="0"/>
              </a:rPr>
              <a:t>có</a:t>
            </a:r>
            <a:r>
              <a:rPr lang="vi-VN" b="0" i="0" dirty="0">
                <a:effectLst/>
                <a:latin typeface="Arial" panose="020B0604020202020204" pitchFamily="34" charset="0"/>
              </a:rPr>
              <a:t> </a:t>
            </a:r>
            <a:r>
              <a:rPr lang="vi-VN" b="0" i="0" dirty="0" err="1">
                <a:effectLst/>
                <a:latin typeface="Arial" panose="020B0604020202020204" pitchFamily="34" charset="0"/>
              </a:rPr>
              <a:t>thể</a:t>
            </a:r>
            <a:r>
              <a:rPr lang="vi-VN" b="0" i="0" dirty="0">
                <a:effectLst/>
                <a:latin typeface="Arial" panose="020B0604020202020204" pitchFamily="34" charset="0"/>
              </a:rPr>
              <a:t> </a:t>
            </a:r>
            <a:r>
              <a:rPr lang="vi-VN" b="0" i="0" dirty="0" err="1">
                <a:effectLst/>
                <a:latin typeface="Arial" panose="020B0604020202020204" pitchFamily="34" charset="0"/>
              </a:rPr>
              <a:t>thực</a:t>
            </a:r>
            <a:r>
              <a:rPr lang="vi-VN" b="0" i="0" dirty="0">
                <a:effectLst/>
                <a:latin typeface="Arial" panose="020B0604020202020204" pitchFamily="34" charset="0"/>
              </a:rPr>
              <a:t> thi theo </a:t>
            </a:r>
            <a:r>
              <a:rPr lang="vi-VN" b="0" i="0" dirty="0" err="1">
                <a:effectLst/>
                <a:latin typeface="Arial" panose="020B0604020202020204" pitchFamily="34" charset="0"/>
              </a:rPr>
              <a:t>những</a:t>
            </a:r>
            <a:r>
              <a:rPr lang="vi-VN" b="0" i="0" dirty="0">
                <a:effectLst/>
                <a:latin typeface="Arial" panose="020B0604020202020204" pitchFamily="34" charset="0"/>
              </a:rPr>
              <a:t> </a:t>
            </a:r>
            <a:r>
              <a:rPr lang="vi-VN" b="0" i="0" dirty="0" err="1">
                <a:effectLst/>
                <a:latin typeface="Arial" panose="020B0604020202020204" pitchFamily="34" charset="0"/>
              </a:rPr>
              <a:t>cách</a:t>
            </a:r>
            <a:r>
              <a:rPr lang="vi-VN" b="0" i="0" dirty="0">
                <a:effectLst/>
                <a:latin typeface="Arial" panose="020B0604020202020204" pitchFamily="34" charset="0"/>
              </a:rPr>
              <a:t> </a:t>
            </a:r>
            <a:r>
              <a:rPr lang="vi-VN" b="0" i="0" dirty="0" err="1">
                <a:effectLst/>
                <a:latin typeface="Arial" panose="020B0604020202020204" pitchFamily="34" charset="0"/>
              </a:rPr>
              <a:t>thức</a:t>
            </a:r>
            <a:r>
              <a:rPr lang="vi-VN" b="0" i="0" dirty="0">
                <a:effectLst/>
                <a:latin typeface="Arial" panose="020B0604020202020204" pitchFamily="34" charset="0"/>
              </a:rPr>
              <a:t> </a:t>
            </a:r>
            <a:r>
              <a:rPr lang="vi-VN" b="0" i="0" dirty="0" err="1">
                <a:effectLst/>
                <a:latin typeface="Arial" panose="020B0604020202020204" pitchFamily="34" charset="0"/>
              </a:rPr>
              <a:t>khác</a:t>
            </a:r>
            <a:r>
              <a:rPr lang="vi-VN" b="0" i="0" dirty="0">
                <a:effectLst/>
                <a:latin typeface="Arial" panose="020B0604020202020204" pitchFamily="34" charset="0"/>
              </a:rPr>
              <a:t> nhau.</a:t>
            </a:r>
          </a:p>
          <a:p>
            <a:endParaRPr lang="vi-VN" dirty="0"/>
          </a:p>
        </p:txBody>
      </p:sp>
      <p:sp>
        <p:nvSpPr>
          <p:cNvPr id="4" name="Chỗ dành sẵn cho Số hiệu Bản chiếu 3"/>
          <p:cNvSpPr>
            <a:spLocks noGrp="1"/>
          </p:cNvSpPr>
          <p:nvPr>
            <p:ph type="sldNum" sz="quarter" idx="5"/>
          </p:nvPr>
        </p:nvSpPr>
        <p:spPr/>
        <p:txBody>
          <a:bodyPr/>
          <a:lstStyle/>
          <a:p>
            <a:fld id="{303F4BFE-701D-40E0-8EEA-BA3AA413251F}" type="slidenum">
              <a:rPr lang="vi-VN" smtClean="0"/>
              <a:t>2</a:t>
            </a:fld>
            <a:endParaRPr lang="vi-VN"/>
          </a:p>
        </p:txBody>
      </p:sp>
    </p:spTree>
    <p:extLst>
      <p:ext uri="{BB962C8B-B14F-4D97-AF65-F5344CB8AC3E}">
        <p14:creationId xmlns:p14="http://schemas.microsoft.com/office/powerpoint/2010/main" val="80501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err="1">
                <a:solidFill>
                  <a:srgbClr val="000000"/>
                </a:solidFill>
                <a:effectLst/>
                <a:latin typeface="Roboto"/>
              </a:rPr>
              <a:t>Các</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tùy</a:t>
            </a:r>
            <a:r>
              <a:rPr lang="vi-VN" b="0" i="0" dirty="0">
                <a:solidFill>
                  <a:srgbClr val="000000"/>
                </a:solidFill>
                <a:effectLst/>
                <a:latin typeface="Roboto"/>
              </a:rPr>
              <a:t> </a:t>
            </a:r>
            <a:r>
              <a:rPr lang="vi-VN" b="0" i="0" dirty="0" err="1">
                <a:solidFill>
                  <a:srgbClr val="000000"/>
                </a:solidFill>
                <a:effectLst/>
                <a:latin typeface="Roboto"/>
              </a:rPr>
              <a:t>chỉnh</a:t>
            </a:r>
            <a:endParaRPr lang="vi-VN" b="0" i="0" dirty="0">
              <a:solidFill>
                <a:srgbClr val="000000"/>
              </a:solidFill>
              <a:effectLst/>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err="1">
                <a:solidFill>
                  <a:srgbClr val="000000"/>
                </a:solidFill>
                <a:effectLst/>
                <a:latin typeface="Roboto"/>
              </a:rPr>
              <a:t>Một</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là</a:t>
            </a:r>
            <a:r>
              <a:rPr lang="vi-VN" b="0" i="0" dirty="0">
                <a:solidFill>
                  <a:srgbClr val="000000"/>
                </a:solidFill>
                <a:effectLst/>
                <a:latin typeface="Roboto"/>
              </a:rPr>
              <a:t> </a:t>
            </a:r>
            <a:r>
              <a:rPr lang="vi-VN" b="0" i="0" dirty="0" err="1">
                <a:solidFill>
                  <a:srgbClr val="000000"/>
                </a:solidFill>
                <a:effectLst/>
                <a:latin typeface="Roboto"/>
              </a:rPr>
              <a:t>một</a:t>
            </a:r>
            <a:r>
              <a:rPr lang="vi-VN" b="0" i="0" dirty="0">
                <a:solidFill>
                  <a:srgbClr val="000000"/>
                </a:solidFill>
                <a:effectLst/>
                <a:latin typeface="Roboto"/>
              </a:rPr>
              <a:t> </a:t>
            </a:r>
            <a:r>
              <a:rPr lang="vi-VN" b="0" i="0" dirty="0" err="1">
                <a:solidFill>
                  <a:srgbClr val="000000"/>
                </a:solidFill>
                <a:effectLst/>
                <a:latin typeface="Roboto"/>
              </a:rPr>
              <a:t>kiểu</a:t>
            </a:r>
            <a:r>
              <a:rPr lang="vi-VN" b="0" i="0" dirty="0">
                <a:solidFill>
                  <a:srgbClr val="000000"/>
                </a:solidFill>
                <a:effectLst/>
                <a:latin typeface="Roboto"/>
              </a:rPr>
              <a:t> </a:t>
            </a:r>
            <a:r>
              <a:rPr lang="vi-VN" b="0" i="0" dirty="0" err="1">
                <a:solidFill>
                  <a:srgbClr val="000000"/>
                </a:solidFill>
                <a:effectLst/>
                <a:latin typeface="Roboto"/>
              </a:rPr>
              <a:t>dữ</a:t>
            </a:r>
            <a:r>
              <a:rPr lang="vi-VN" b="0" i="0" dirty="0">
                <a:solidFill>
                  <a:srgbClr val="000000"/>
                </a:solidFill>
                <a:effectLst/>
                <a:latin typeface="Roboto"/>
              </a:rPr>
              <a:t> </a:t>
            </a:r>
            <a:r>
              <a:rPr lang="vi-VN" b="0" i="0" dirty="0" err="1">
                <a:solidFill>
                  <a:srgbClr val="000000"/>
                </a:solidFill>
                <a:effectLst/>
                <a:latin typeface="Roboto"/>
              </a:rPr>
              <a:t>liệu</a:t>
            </a:r>
            <a:r>
              <a:rPr lang="vi-VN" b="0" i="0" dirty="0">
                <a:solidFill>
                  <a:srgbClr val="000000"/>
                </a:solidFill>
                <a:effectLst/>
                <a:latin typeface="Roboto"/>
              </a:rPr>
              <a:t> </a:t>
            </a:r>
            <a:r>
              <a:rPr lang="vi-VN" b="0" i="0" dirty="0" err="1">
                <a:solidFill>
                  <a:srgbClr val="000000"/>
                </a:solidFill>
                <a:effectLst/>
                <a:latin typeface="Roboto"/>
              </a:rPr>
              <a:t>đặc</a:t>
            </a:r>
            <a:r>
              <a:rPr lang="vi-VN" b="0" i="0" dirty="0">
                <a:solidFill>
                  <a:srgbClr val="000000"/>
                </a:solidFill>
                <a:effectLst/>
                <a:latin typeface="Roboto"/>
              </a:rPr>
              <a:t> </a:t>
            </a:r>
            <a:r>
              <a:rPr lang="vi-VN" b="0" i="0" dirty="0" err="1">
                <a:solidFill>
                  <a:srgbClr val="000000"/>
                </a:solidFill>
                <a:effectLst/>
                <a:latin typeface="Roboto"/>
              </a:rPr>
              <a:t>biệt</a:t>
            </a:r>
            <a:r>
              <a:rPr lang="vi-VN" b="0" i="0" dirty="0">
                <a:solidFill>
                  <a:srgbClr val="000000"/>
                </a:solidFill>
                <a:effectLst/>
                <a:latin typeface="Roboto"/>
              </a:rPr>
              <a:t> do </a:t>
            </a:r>
            <a:r>
              <a:rPr lang="vi-VN" b="0" i="0" dirty="0" err="1">
                <a:solidFill>
                  <a:srgbClr val="000000"/>
                </a:solidFill>
                <a:effectLst/>
                <a:latin typeface="Roboto"/>
              </a:rPr>
              <a:t>người</a:t>
            </a:r>
            <a:r>
              <a:rPr lang="vi-VN" b="0" i="0" dirty="0">
                <a:solidFill>
                  <a:srgbClr val="000000"/>
                </a:solidFill>
                <a:effectLst/>
                <a:latin typeface="Roboto"/>
              </a:rPr>
              <a:t> </a:t>
            </a:r>
            <a:r>
              <a:rPr lang="vi-VN" b="0" i="0" dirty="0" err="1">
                <a:solidFill>
                  <a:srgbClr val="000000"/>
                </a:solidFill>
                <a:effectLst/>
                <a:latin typeface="Roboto"/>
              </a:rPr>
              <a:t>dùng</a:t>
            </a:r>
            <a:r>
              <a:rPr lang="vi-VN" b="0" i="0" dirty="0">
                <a:solidFill>
                  <a:srgbClr val="000000"/>
                </a:solidFill>
                <a:effectLst/>
                <a:latin typeface="Roboto"/>
              </a:rPr>
              <a:t> </a:t>
            </a:r>
            <a:r>
              <a:rPr lang="vi-VN" b="0" i="0" dirty="0" err="1">
                <a:solidFill>
                  <a:srgbClr val="000000"/>
                </a:solidFill>
                <a:effectLst/>
                <a:latin typeface="Roboto"/>
              </a:rPr>
              <a:t>định</a:t>
            </a:r>
            <a:r>
              <a:rPr lang="vi-VN" b="0" i="0" dirty="0">
                <a:solidFill>
                  <a:srgbClr val="000000"/>
                </a:solidFill>
                <a:effectLst/>
                <a:latin typeface="Roboto"/>
              </a:rPr>
              <a:t> </a:t>
            </a:r>
            <a:r>
              <a:rPr lang="vi-VN" b="0" i="0" dirty="0" err="1">
                <a:solidFill>
                  <a:srgbClr val="000000"/>
                </a:solidFill>
                <a:effectLst/>
                <a:latin typeface="Roboto"/>
              </a:rPr>
              <a:t>nghĩa</a:t>
            </a:r>
            <a:r>
              <a:rPr lang="vi-VN" b="0" i="0" dirty="0">
                <a:solidFill>
                  <a:srgbClr val="000000"/>
                </a:solidFill>
                <a:effectLst/>
                <a:latin typeface="Roboto"/>
              </a:rPr>
              <a:t>, </a:t>
            </a:r>
            <a:r>
              <a:rPr lang="vi-VN" b="0" i="0" dirty="0" err="1">
                <a:solidFill>
                  <a:srgbClr val="000000"/>
                </a:solidFill>
                <a:effectLst/>
                <a:latin typeface="Roboto"/>
              </a:rPr>
              <a:t>thiết</a:t>
            </a:r>
            <a:r>
              <a:rPr lang="vi-VN" b="0" i="0" dirty="0">
                <a:solidFill>
                  <a:srgbClr val="000000"/>
                </a:solidFill>
                <a:effectLst/>
                <a:latin typeface="Roboto"/>
              </a:rPr>
              <a:t> </a:t>
            </a:r>
            <a:r>
              <a:rPr lang="vi-VN" b="0" i="0" dirty="0" err="1">
                <a:solidFill>
                  <a:srgbClr val="000000"/>
                </a:solidFill>
                <a:effectLst/>
                <a:latin typeface="Roboto"/>
              </a:rPr>
              <a:t>lập</a:t>
            </a:r>
            <a:r>
              <a:rPr lang="vi-VN" b="0" i="0" dirty="0">
                <a:solidFill>
                  <a:srgbClr val="000000"/>
                </a:solidFill>
                <a:effectLst/>
                <a:latin typeface="Roboto"/>
              </a:rPr>
              <a:t> </a:t>
            </a:r>
            <a:r>
              <a:rPr lang="vi-VN" b="0" i="0" dirty="0" err="1">
                <a:solidFill>
                  <a:srgbClr val="000000"/>
                </a:solidFill>
                <a:effectLst/>
                <a:latin typeface="Roboto"/>
              </a:rPr>
              <a:t>nhiều</a:t>
            </a:r>
            <a:r>
              <a:rPr lang="vi-VN" b="0" i="0" dirty="0">
                <a:solidFill>
                  <a:srgbClr val="000000"/>
                </a:solidFill>
                <a:effectLst/>
                <a:latin typeface="Roboto"/>
              </a:rPr>
              <a:t> </a:t>
            </a:r>
            <a:r>
              <a:rPr lang="vi-VN" b="0" i="0" dirty="0" err="1">
                <a:solidFill>
                  <a:srgbClr val="000000"/>
                </a:solidFill>
                <a:effectLst/>
                <a:latin typeface="Roboto"/>
              </a:rPr>
              <a:t>thuộc</a:t>
            </a:r>
            <a:r>
              <a:rPr lang="vi-VN" b="0" i="0" dirty="0">
                <a:solidFill>
                  <a:srgbClr val="000000"/>
                </a:solidFill>
                <a:effectLst/>
                <a:latin typeface="Roboto"/>
              </a:rPr>
              <a:t> </a:t>
            </a:r>
            <a:r>
              <a:rPr lang="vi-VN" b="0" i="0" dirty="0" err="1">
                <a:solidFill>
                  <a:srgbClr val="000000"/>
                </a:solidFill>
                <a:effectLst/>
                <a:latin typeface="Roboto"/>
              </a:rPr>
              <a:t>tính</a:t>
            </a:r>
            <a:r>
              <a:rPr lang="vi-VN" b="0" i="0" dirty="0">
                <a:solidFill>
                  <a:srgbClr val="000000"/>
                </a:solidFill>
                <a:effectLst/>
                <a:latin typeface="Roboto"/>
              </a:rPr>
              <a:t> </a:t>
            </a:r>
            <a:r>
              <a:rPr lang="vi-VN" b="0" i="0" dirty="0" err="1">
                <a:solidFill>
                  <a:srgbClr val="000000"/>
                </a:solidFill>
                <a:effectLst/>
                <a:latin typeface="Roboto"/>
              </a:rPr>
              <a:t>cụ</a:t>
            </a:r>
            <a:r>
              <a:rPr lang="vi-VN" b="0" i="0" dirty="0">
                <a:solidFill>
                  <a:srgbClr val="000000"/>
                </a:solidFill>
                <a:effectLst/>
                <a:latin typeface="Roboto"/>
              </a:rPr>
              <a:t> </a:t>
            </a:r>
            <a:r>
              <a:rPr lang="vi-VN" b="0" i="0" dirty="0" err="1">
                <a:solidFill>
                  <a:srgbClr val="000000"/>
                </a:solidFill>
                <a:effectLst/>
                <a:latin typeface="Roboto"/>
              </a:rPr>
              <a:t>thể</a:t>
            </a:r>
            <a:r>
              <a:rPr lang="vi-VN" b="0" i="0" dirty="0">
                <a:solidFill>
                  <a:srgbClr val="000000"/>
                </a:solidFill>
                <a:effectLst/>
                <a:latin typeface="Roboto"/>
              </a:rPr>
              <a:t> cho </a:t>
            </a:r>
            <a:r>
              <a:rPr lang="vi-VN" b="0" i="0" dirty="0" err="1">
                <a:solidFill>
                  <a:srgbClr val="000000"/>
                </a:solidFill>
                <a:effectLst/>
                <a:latin typeface="Roboto"/>
              </a:rPr>
              <a:t>mọi</a:t>
            </a:r>
            <a:r>
              <a:rPr lang="vi-VN" b="0" i="0" dirty="0">
                <a:solidFill>
                  <a:srgbClr val="000000"/>
                </a:solidFill>
                <a:effectLst/>
                <a:latin typeface="Roboto"/>
              </a:rPr>
              <a:t> </a:t>
            </a:r>
            <a:r>
              <a:rPr lang="vi-VN" b="0" i="0" dirty="0" err="1">
                <a:solidFill>
                  <a:srgbClr val="000000"/>
                </a:solidFill>
                <a:effectLst/>
                <a:latin typeface="Roboto"/>
              </a:rPr>
              <a:t>đối</a:t>
            </a:r>
            <a:r>
              <a:rPr lang="vi-VN" b="0" i="0" dirty="0">
                <a:solidFill>
                  <a:srgbClr val="000000"/>
                </a:solidFill>
                <a:effectLst/>
                <a:latin typeface="Roboto"/>
              </a:rPr>
              <a:t> </a:t>
            </a:r>
            <a:r>
              <a:rPr lang="vi-VN" b="0" i="0" dirty="0" err="1">
                <a:solidFill>
                  <a:srgbClr val="000000"/>
                </a:solidFill>
                <a:effectLst/>
                <a:latin typeface="Roboto"/>
              </a:rPr>
              <a:t>tượng</a:t>
            </a:r>
            <a:r>
              <a:rPr lang="vi-VN" b="0" i="0" dirty="0">
                <a:solidFill>
                  <a:srgbClr val="000000"/>
                </a:solidFill>
                <a:effectLst/>
                <a:latin typeface="Roboto"/>
              </a:rPr>
              <a:t> </a:t>
            </a:r>
            <a:r>
              <a:rPr lang="vi-VN" b="0" i="0" dirty="0" err="1">
                <a:solidFill>
                  <a:srgbClr val="000000"/>
                </a:solidFill>
                <a:effectLst/>
                <a:latin typeface="Roboto"/>
              </a:rPr>
              <a:t>được</a:t>
            </a:r>
            <a:r>
              <a:rPr lang="vi-VN" b="0" i="0" dirty="0">
                <a:solidFill>
                  <a:srgbClr val="000000"/>
                </a:solidFill>
                <a:effectLst/>
                <a:latin typeface="Roboto"/>
              </a:rPr>
              <a:t> </a:t>
            </a:r>
            <a:r>
              <a:rPr lang="vi-VN" b="0" i="0" dirty="0" err="1">
                <a:solidFill>
                  <a:srgbClr val="000000"/>
                </a:solidFill>
                <a:effectLst/>
                <a:latin typeface="Roboto"/>
              </a:rPr>
              <a:t>tạo</a:t>
            </a:r>
            <a:r>
              <a:rPr lang="vi-VN" b="0" i="0" dirty="0">
                <a:solidFill>
                  <a:srgbClr val="000000"/>
                </a:solidFill>
                <a:effectLst/>
                <a:latin typeface="Roboto"/>
              </a:rPr>
              <a:t> </a:t>
            </a:r>
            <a:r>
              <a:rPr lang="vi-VN" b="0" i="0" dirty="0" err="1">
                <a:solidFill>
                  <a:srgbClr val="000000"/>
                </a:solidFill>
                <a:effectLst/>
                <a:latin typeface="Roboto"/>
              </a:rPr>
              <a:t>từ</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đó</a:t>
            </a:r>
            <a:r>
              <a:rPr lang="vi-VN" b="0" i="0" dirty="0">
                <a:solidFill>
                  <a:srgbClr val="000000"/>
                </a:solidFill>
                <a:effectLst/>
                <a:latin typeface="Roboto"/>
              </a:rPr>
              <a:t>.</a:t>
            </a:r>
          </a:p>
          <a:p>
            <a:endParaRPr lang="vi-VN" b="0" i="1" dirty="0">
              <a:effectLst/>
              <a:latin typeface="Arial" panose="020B0604020202020204" pitchFamily="34" charset="0"/>
            </a:endParaRPr>
          </a:p>
        </p:txBody>
      </p:sp>
      <p:sp>
        <p:nvSpPr>
          <p:cNvPr id="4" name="Chỗ dành sẵn cho Số hiệu Bản chiếu 3"/>
          <p:cNvSpPr>
            <a:spLocks noGrp="1"/>
          </p:cNvSpPr>
          <p:nvPr>
            <p:ph type="sldNum" sz="quarter" idx="5"/>
          </p:nvPr>
        </p:nvSpPr>
        <p:spPr/>
        <p:txBody>
          <a:bodyPr/>
          <a:lstStyle/>
          <a:p>
            <a:fld id="{303F4BFE-701D-40E0-8EEA-BA3AA413251F}" type="slidenum">
              <a:rPr lang="vi-VN" smtClean="0"/>
              <a:t>3</a:t>
            </a:fld>
            <a:endParaRPr lang="vi-VN"/>
          </a:p>
        </p:txBody>
      </p:sp>
    </p:spTree>
    <p:extLst>
      <p:ext uri="{BB962C8B-B14F-4D97-AF65-F5344CB8AC3E}">
        <p14:creationId xmlns:p14="http://schemas.microsoft.com/office/powerpoint/2010/main" val="2049702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err="1">
                <a:solidFill>
                  <a:srgbClr val="000000"/>
                </a:solidFill>
                <a:effectLst/>
                <a:latin typeface="Roboto"/>
              </a:rPr>
              <a:t>Các</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tùy</a:t>
            </a:r>
            <a:r>
              <a:rPr lang="vi-VN" b="0" i="0" dirty="0">
                <a:solidFill>
                  <a:srgbClr val="000000"/>
                </a:solidFill>
                <a:effectLst/>
                <a:latin typeface="Roboto"/>
              </a:rPr>
              <a:t> </a:t>
            </a:r>
            <a:r>
              <a:rPr lang="vi-VN" b="0" i="0" dirty="0" err="1">
                <a:solidFill>
                  <a:srgbClr val="000000"/>
                </a:solidFill>
                <a:effectLst/>
                <a:latin typeface="Roboto"/>
              </a:rPr>
              <a:t>chỉnh</a:t>
            </a:r>
            <a:endParaRPr lang="vi-VN" b="0" i="0" dirty="0">
              <a:solidFill>
                <a:srgbClr val="000000"/>
              </a:solidFill>
              <a:effectLst/>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err="1">
                <a:solidFill>
                  <a:srgbClr val="000000"/>
                </a:solidFill>
                <a:effectLst/>
                <a:latin typeface="Roboto"/>
              </a:rPr>
              <a:t>Một</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là</a:t>
            </a:r>
            <a:r>
              <a:rPr lang="vi-VN" b="0" i="0" dirty="0">
                <a:solidFill>
                  <a:srgbClr val="000000"/>
                </a:solidFill>
                <a:effectLst/>
                <a:latin typeface="Roboto"/>
              </a:rPr>
              <a:t> </a:t>
            </a:r>
            <a:r>
              <a:rPr lang="vi-VN" b="0" i="0" dirty="0" err="1">
                <a:solidFill>
                  <a:srgbClr val="000000"/>
                </a:solidFill>
                <a:effectLst/>
                <a:latin typeface="Roboto"/>
              </a:rPr>
              <a:t>một</a:t>
            </a:r>
            <a:r>
              <a:rPr lang="vi-VN" b="0" i="0" dirty="0">
                <a:solidFill>
                  <a:srgbClr val="000000"/>
                </a:solidFill>
                <a:effectLst/>
                <a:latin typeface="Roboto"/>
              </a:rPr>
              <a:t> </a:t>
            </a:r>
            <a:r>
              <a:rPr lang="vi-VN" b="0" i="0" dirty="0" err="1">
                <a:solidFill>
                  <a:srgbClr val="000000"/>
                </a:solidFill>
                <a:effectLst/>
                <a:latin typeface="Roboto"/>
              </a:rPr>
              <a:t>kiểu</a:t>
            </a:r>
            <a:r>
              <a:rPr lang="vi-VN" b="0" i="0" dirty="0">
                <a:solidFill>
                  <a:srgbClr val="000000"/>
                </a:solidFill>
                <a:effectLst/>
                <a:latin typeface="Roboto"/>
              </a:rPr>
              <a:t> </a:t>
            </a:r>
            <a:r>
              <a:rPr lang="vi-VN" b="0" i="0" dirty="0" err="1">
                <a:solidFill>
                  <a:srgbClr val="000000"/>
                </a:solidFill>
                <a:effectLst/>
                <a:latin typeface="Roboto"/>
              </a:rPr>
              <a:t>dữ</a:t>
            </a:r>
            <a:r>
              <a:rPr lang="vi-VN" b="0" i="0" dirty="0">
                <a:solidFill>
                  <a:srgbClr val="000000"/>
                </a:solidFill>
                <a:effectLst/>
                <a:latin typeface="Roboto"/>
              </a:rPr>
              <a:t> </a:t>
            </a:r>
            <a:r>
              <a:rPr lang="vi-VN" b="0" i="0" dirty="0" err="1">
                <a:solidFill>
                  <a:srgbClr val="000000"/>
                </a:solidFill>
                <a:effectLst/>
                <a:latin typeface="Roboto"/>
              </a:rPr>
              <a:t>liệu</a:t>
            </a:r>
            <a:r>
              <a:rPr lang="vi-VN" b="0" i="0" dirty="0">
                <a:solidFill>
                  <a:srgbClr val="000000"/>
                </a:solidFill>
                <a:effectLst/>
                <a:latin typeface="Roboto"/>
              </a:rPr>
              <a:t> </a:t>
            </a:r>
            <a:r>
              <a:rPr lang="vi-VN" b="0" i="0" dirty="0" err="1">
                <a:solidFill>
                  <a:srgbClr val="000000"/>
                </a:solidFill>
                <a:effectLst/>
                <a:latin typeface="Roboto"/>
              </a:rPr>
              <a:t>đặc</a:t>
            </a:r>
            <a:r>
              <a:rPr lang="vi-VN" b="0" i="0" dirty="0">
                <a:solidFill>
                  <a:srgbClr val="000000"/>
                </a:solidFill>
                <a:effectLst/>
                <a:latin typeface="Roboto"/>
              </a:rPr>
              <a:t> </a:t>
            </a:r>
            <a:r>
              <a:rPr lang="vi-VN" b="0" i="0" dirty="0" err="1">
                <a:solidFill>
                  <a:srgbClr val="000000"/>
                </a:solidFill>
                <a:effectLst/>
                <a:latin typeface="Roboto"/>
              </a:rPr>
              <a:t>biệt</a:t>
            </a:r>
            <a:r>
              <a:rPr lang="vi-VN" b="0" i="0" dirty="0">
                <a:solidFill>
                  <a:srgbClr val="000000"/>
                </a:solidFill>
                <a:effectLst/>
                <a:latin typeface="Roboto"/>
              </a:rPr>
              <a:t> do </a:t>
            </a:r>
            <a:r>
              <a:rPr lang="vi-VN" b="0" i="0" dirty="0" err="1">
                <a:solidFill>
                  <a:srgbClr val="000000"/>
                </a:solidFill>
                <a:effectLst/>
                <a:latin typeface="Roboto"/>
              </a:rPr>
              <a:t>người</a:t>
            </a:r>
            <a:r>
              <a:rPr lang="vi-VN" b="0" i="0" dirty="0">
                <a:solidFill>
                  <a:srgbClr val="000000"/>
                </a:solidFill>
                <a:effectLst/>
                <a:latin typeface="Roboto"/>
              </a:rPr>
              <a:t> </a:t>
            </a:r>
            <a:r>
              <a:rPr lang="vi-VN" b="0" i="0" dirty="0" err="1">
                <a:solidFill>
                  <a:srgbClr val="000000"/>
                </a:solidFill>
                <a:effectLst/>
                <a:latin typeface="Roboto"/>
              </a:rPr>
              <a:t>dùng</a:t>
            </a:r>
            <a:r>
              <a:rPr lang="vi-VN" b="0" i="0" dirty="0">
                <a:solidFill>
                  <a:srgbClr val="000000"/>
                </a:solidFill>
                <a:effectLst/>
                <a:latin typeface="Roboto"/>
              </a:rPr>
              <a:t> </a:t>
            </a:r>
            <a:r>
              <a:rPr lang="vi-VN" b="0" i="0" dirty="0" err="1">
                <a:solidFill>
                  <a:srgbClr val="000000"/>
                </a:solidFill>
                <a:effectLst/>
                <a:latin typeface="Roboto"/>
              </a:rPr>
              <a:t>định</a:t>
            </a:r>
            <a:r>
              <a:rPr lang="vi-VN" b="0" i="0" dirty="0">
                <a:solidFill>
                  <a:srgbClr val="000000"/>
                </a:solidFill>
                <a:effectLst/>
                <a:latin typeface="Roboto"/>
              </a:rPr>
              <a:t> </a:t>
            </a:r>
            <a:r>
              <a:rPr lang="vi-VN" b="0" i="0" dirty="0" err="1">
                <a:solidFill>
                  <a:srgbClr val="000000"/>
                </a:solidFill>
                <a:effectLst/>
                <a:latin typeface="Roboto"/>
              </a:rPr>
              <a:t>nghĩa</a:t>
            </a:r>
            <a:r>
              <a:rPr lang="vi-VN" b="0" i="0" dirty="0">
                <a:solidFill>
                  <a:srgbClr val="000000"/>
                </a:solidFill>
                <a:effectLst/>
                <a:latin typeface="Roboto"/>
              </a:rPr>
              <a:t>, </a:t>
            </a:r>
            <a:r>
              <a:rPr lang="vi-VN" b="0" i="0" dirty="0" err="1">
                <a:solidFill>
                  <a:srgbClr val="000000"/>
                </a:solidFill>
                <a:effectLst/>
                <a:latin typeface="Roboto"/>
              </a:rPr>
              <a:t>thiết</a:t>
            </a:r>
            <a:r>
              <a:rPr lang="vi-VN" b="0" i="0" dirty="0">
                <a:solidFill>
                  <a:srgbClr val="000000"/>
                </a:solidFill>
                <a:effectLst/>
                <a:latin typeface="Roboto"/>
              </a:rPr>
              <a:t> </a:t>
            </a:r>
            <a:r>
              <a:rPr lang="vi-VN" b="0" i="0" dirty="0" err="1">
                <a:solidFill>
                  <a:srgbClr val="000000"/>
                </a:solidFill>
                <a:effectLst/>
                <a:latin typeface="Roboto"/>
              </a:rPr>
              <a:t>lập</a:t>
            </a:r>
            <a:r>
              <a:rPr lang="vi-VN" b="0" i="0" dirty="0">
                <a:solidFill>
                  <a:srgbClr val="000000"/>
                </a:solidFill>
                <a:effectLst/>
                <a:latin typeface="Roboto"/>
              </a:rPr>
              <a:t> </a:t>
            </a:r>
            <a:r>
              <a:rPr lang="vi-VN" b="0" i="0" dirty="0" err="1">
                <a:solidFill>
                  <a:srgbClr val="000000"/>
                </a:solidFill>
                <a:effectLst/>
                <a:latin typeface="Roboto"/>
              </a:rPr>
              <a:t>nhiều</a:t>
            </a:r>
            <a:r>
              <a:rPr lang="vi-VN" b="0" i="0" dirty="0">
                <a:solidFill>
                  <a:srgbClr val="000000"/>
                </a:solidFill>
                <a:effectLst/>
                <a:latin typeface="Roboto"/>
              </a:rPr>
              <a:t> </a:t>
            </a:r>
            <a:r>
              <a:rPr lang="vi-VN" b="0" i="0" dirty="0" err="1">
                <a:solidFill>
                  <a:srgbClr val="000000"/>
                </a:solidFill>
                <a:effectLst/>
                <a:latin typeface="Roboto"/>
              </a:rPr>
              <a:t>thuộc</a:t>
            </a:r>
            <a:r>
              <a:rPr lang="vi-VN" b="0" i="0" dirty="0">
                <a:solidFill>
                  <a:srgbClr val="000000"/>
                </a:solidFill>
                <a:effectLst/>
                <a:latin typeface="Roboto"/>
              </a:rPr>
              <a:t> </a:t>
            </a:r>
            <a:r>
              <a:rPr lang="vi-VN" b="0" i="0" dirty="0" err="1">
                <a:solidFill>
                  <a:srgbClr val="000000"/>
                </a:solidFill>
                <a:effectLst/>
                <a:latin typeface="Roboto"/>
              </a:rPr>
              <a:t>tính</a:t>
            </a:r>
            <a:r>
              <a:rPr lang="vi-VN" b="0" i="0" dirty="0">
                <a:solidFill>
                  <a:srgbClr val="000000"/>
                </a:solidFill>
                <a:effectLst/>
                <a:latin typeface="Roboto"/>
              </a:rPr>
              <a:t> </a:t>
            </a:r>
            <a:r>
              <a:rPr lang="vi-VN" b="0" i="0" dirty="0" err="1">
                <a:solidFill>
                  <a:srgbClr val="000000"/>
                </a:solidFill>
                <a:effectLst/>
                <a:latin typeface="Roboto"/>
              </a:rPr>
              <a:t>cụ</a:t>
            </a:r>
            <a:r>
              <a:rPr lang="vi-VN" b="0" i="0" dirty="0">
                <a:solidFill>
                  <a:srgbClr val="000000"/>
                </a:solidFill>
                <a:effectLst/>
                <a:latin typeface="Roboto"/>
              </a:rPr>
              <a:t> </a:t>
            </a:r>
            <a:r>
              <a:rPr lang="vi-VN" b="0" i="0" dirty="0" err="1">
                <a:solidFill>
                  <a:srgbClr val="000000"/>
                </a:solidFill>
                <a:effectLst/>
                <a:latin typeface="Roboto"/>
              </a:rPr>
              <a:t>thể</a:t>
            </a:r>
            <a:r>
              <a:rPr lang="vi-VN" b="0" i="0" dirty="0">
                <a:solidFill>
                  <a:srgbClr val="000000"/>
                </a:solidFill>
                <a:effectLst/>
                <a:latin typeface="Roboto"/>
              </a:rPr>
              <a:t> cho </a:t>
            </a:r>
            <a:r>
              <a:rPr lang="vi-VN" b="0" i="0" dirty="0" err="1">
                <a:solidFill>
                  <a:srgbClr val="000000"/>
                </a:solidFill>
                <a:effectLst/>
                <a:latin typeface="Roboto"/>
              </a:rPr>
              <a:t>mọi</a:t>
            </a:r>
            <a:r>
              <a:rPr lang="vi-VN" b="0" i="0" dirty="0">
                <a:solidFill>
                  <a:srgbClr val="000000"/>
                </a:solidFill>
                <a:effectLst/>
                <a:latin typeface="Roboto"/>
              </a:rPr>
              <a:t> </a:t>
            </a:r>
            <a:r>
              <a:rPr lang="vi-VN" b="0" i="0" dirty="0" err="1">
                <a:solidFill>
                  <a:srgbClr val="000000"/>
                </a:solidFill>
                <a:effectLst/>
                <a:latin typeface="Roboto"/>
              </a:rPr>
              <a:t>đối</a:t>
            </a:r>
            <a:r>
              <a:rPr lang="vi-VN" b="0" i="0" dirty="0">
                <a:solidFill>
                  <a:srgbClr val="000000"/>
                </a:solidFill>
                <a:effectLst/>
                <a:latin typeface="Roboto"/>
              </a:rPr>
              <a:t> </a:t>
            </a:r>
            <a:r>
              <a:rPr lang="vi-VN" b="0" i="0" dirty="0" err="1">
                <a:solidFill>
                  <a:srgbClr val="000000"/>
                </a:solidFill>
                <a:effectLst/>
                <a:latin typeface="Roboto"/>
              </a:rPr>
              <a:t>tượng</a:t>
            </a:r>
            <a:r>
              <a:rPr lang="vi-VN" b="0" i="0" dirty="0">
                <a:solidFill>
                  <a:srgbClr val="000000"/>
                </a:solidFill>
                <a:effectLst/>
                <a:latin typeface="Roboto"/>
              </a:rPr>
              <a:t> </a:t>
            </a:r>
            <a:r>
              <a:rPr lang="vi-VN" b="0" i="0" dirty="0" err="1">
                <a:solidFill>
                  <a:srgbClr val="000000"/>
                </a:solidFill>
                <a:effectLst/>
                <a:latin typeface="Roboto"/>
              </a:rPr>
              <a:t>được</a:t>
            </a:r>
            <a:r>
              <a:rPr lang="vi-VN" b="0" i="0" dirty="0">
                <a:solidFill>
                  <a:srgbClr val="000000"/>
                </a:solidFill>
                <a:effectLst/>
                <a:latin typeface="Roboto"/>
              </a:rPr>
              <a:t> </a:t>
            </a:r>
            <a:r>
              <a:rPr lang="vi-VN" b="0" i="0" dirty="0" err="1">
                <a:solidFill>
                  <a:srgbClr val="000000"/>
                </a:solidFill>
                <a:effectLst/>
                <a:latin typeface="Roboto"/>
              </a:rPr>
              <a:t>tạo</a:t>
            </a:r>
            <a:r>
              <a:rPr lang="vi-VN" b="0" i="0" dirty="0">
                <a:solidFill>
                  <a:srgbClr val="000000"/>
                </a:solidFill>
                <a:effectLst/>
                <a:latin typeface="Roboto"/>
              </a:rPr>
              <a:t> </a:t>
            </a:r>
            <a:r>
              <a:rPr lang="vi-VN" b="0" i="0" dirty="0" err="1">
                <a:solidFill>
                  <a:srgbClr val="000000"/>
                </a:solidFill>
                <a:effectLst/>
                <a:latin typeface="Roboto"/>
              </a:rPr>
              <a:t>từ</a:t>
            </a:r>
            <a:r>
              <a:rPr lang="vi-VN" b="0" i="0" dirty="0">
                <a:solidFill>
                  <a:srgbClr val="000000"/>
                </a:solidFill>
                <a:effectLst/>
                <a:latin typeface="Roboto"/>
              </a:rPr>
              <a:t> </a:t>
            </a:r>
            <a:r>
              <a:rPr lang="vi-VN" b="0" i="0" dirty="0" err="1">
                <a:solidFill>
                  <a:srgbClr val="000000"/>
                </a:solidFill>
                <a:effectLst/>
                <a:latin typeface="Roboto"/>
              </a:rPr>
              <a:t>lớp</a:t>
            </a:r>
            <a:r>
              <a:rPr lang="vi-VN" b="0" i="0" dirty="0">
                <a:solidFill>
                  <a:srgbClr val="000000"/>
                </a:solidFill>
                <a:effectLst/>
                <a:latin typeface="Roboto"/>
              </a:rPr>
              <a:t> </a:t>
            </a:r>
            <a:r>
              <a:rPr lang="vi-VN" b="0" i="0" dirty="0" err="1">
                <a:solidFill>
                  <a:srgbClr val="000000"/>
                </a:solidFill>
                <a:effectLst/>
                <a:latin typeface="Roboto"/>
              </a:rPr>
              <a:t>đó</a:t>
            </a:r>
            <a:r>
              <a:rPr lang="vi-VN" b="0" i="0" dirty="0">
                <a:solidFill>
                  <a:srgbClr val="000000"/>
                </a:solidFill>
                <a:effectLst/>
                <a:latin typeface="Roboto"/>
              </a:rPr>
              <a:t>.</a:t>
            </a:r>
          </a:p>
          <a:p>
            <a:endParaRPr lang="vi-VN" b="0" i="1" dirty="0">
              <a:effectLst/>
              <a:latin typeface="Arial" panose="020B0604020202020204" pitchFamily="34" charset="0"/>
            </a:endParaRPr>
          </a:p>
        </p:txBody>
      </p:sp>
      <p:sp>
        <p:nvSpPr>
          <p:cNvPr id="4" name="Chỗ dành sẵn cho Số hiệu Bản chiếu 3"/>
          <p:cNvSpPr>
            <a:spLocks noGrp="1"/>
          </p:cNvSpPr>
          <p:nvPr>
            <p:ph type="sldNum" sz="quarter" idx="5"/>
          </p:nvPr>
        </p:nvSpPr>
        <p:spPr/>
        <p:txBody>
          <a:bodyPr/>
          <a:lstStyle/>
          <a:p>
            <a:fld id="{303F4BFE-701D-40E0-8EEA-BA3AA413251F}" type="slidenum">
              <a:rPr lang="vi-VN" smtClean="0"/>
              <a:t>4</a:t>
            </a:fld>
            <a:endParaRPr lang="vi-VN"/>
          </a:p>
        </p:txBody>
      </p:sp>
    </p:spTree>
    <p:extLst>
      <p:ext uri="{BB962C8B-B14F-4D97-AF65-F5344CB8AC3E}">
        <p14:creationId xmlns:p14="http://schemas.microsoft.com/office/powerpoint/2010/main" val="2356237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ề Bản chiếu">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7262BC-6D03-4CF2-B6C8-30E283400BE7}"/>
              </a:ext>
            </a:extLst>
          </p:cNvPr>
          <p:cNvPicPr>
            <a:picLocks noChangeAspect="1"/>
          </p:cNvPicPr>
          <p:nvPr/>
        </p:nvPicPr>
        <p:blipFill>
          <a:blip r:embed="rId2"/>
          <a:stretch>
            <a:fillRect/>
          </a:stretch>
        </p:blipFill>
        <p:spPr>
          <a:xfrm>
            <a:off x="0" y="-13792"/>
            <a:ext cx="12192000" cy="6858000"/>
          </a:xfrm>
          <a:prstGeom prst="rect">
            <a:avLst/>
          </a:prstGeom>
        </p:spPr>
      </p:pic>
      <p:sp>
        <p:nvSpPr>
          <p:cNvPr id="8" name="Title 1">
            <a:extLst>
              <a:ext uri="{FF2B5EF4-FFF2-40B4-BE49-F238E27FC236}">
                <a16:creationId xmlns:a16="http://schemas.microsoft.com/office/drawing/2014/main" id="{69E5993A-FBE8-4EDC-9EAF-ED72F4AC7BC6}"/>
              </a:ext>
            </a:extLst>
          </p:cNvPr>
          <p:cNvSpPr txBox="1">
            <a:spLocks/>
          </p:cNvSpPr>
          <p:nvPr/>
        </p:nvSpPr>
        <p:spPr>
          <a:xfrm>
            <a:off x="1154545" y="558741"/>
            <a:ext cx="11037454" cy="521926"/>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chemeClr val="bg1"/>
                </a:solidFill>
              </a:rPr>
              <a:t>UNIVERSITY OF TRANSPORT AND COMMUNICATIONS</a:t>
            </a:r>
          </a:p>
        </p:txBody>
      </p:sp>
      <p:sp>
        <p:nvSpPr>
          <p:cNvPr id="9" name="Title 1">
            <a:extLst>
              <a:ext uri="{FF2B5EF4-FFF2-40B4-BE49-F238E27FC236}">
                <a16:creationId xmlns:a16="http://schemas.microsoft.com/office/drawing/2014/main" id="{CB3295AF-0119-48FE-B3AC-2D1EAD048B34}"/>
              </a:ext>
            </a:extLst>
          </p:cNvPr>
          <p:cNvSpPr txBox="1">
            <a:spLocks/>
          </p:cNvSpPr>
          <p:nvPr/>
        </p:nvSpPr>
        <p:spPr>
          <a:xfrm>
            <a:off x="1154546" y="59846"/>
            <a:ext cx="11037454" cy="521926"/>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solidFill>
                  <a:schemeClr val="bg1"/>
                </a:solidFill>
              </a:rPr>
              <a:t>TR</a:t>
            </a:r>
            <a:r>
              <a:rPr lang="vi-VN" sz="2800" b="1">
                <a:solidFill>
                  <a:schemeClr val="bg1"/>
                </a:solidFill>
              </a:rPr>
              <a:t>Ư</a:t>
            </a:r>
            <a:r>
              <a:rPr lang="en-US" sz="2800" b="1">
                <a:solidFill>
                  <a:schemeClr val="bg1"/>
                </a:solidFill>
              </a:rPr>
              <a:t>ỜNG ĐẠI HỌC GIAO THÔNG VẬN TẢI</a:t>
            </a:r>
          </a:p>
        </p:txBody>
      </p:sp>
      <p:sp>
        <p:nvSpPr>
          <p:cNvPr id="10" name="Subtitle 2">
            <a:extLst>
              <a:ext uri="{FF2B5EF4-FFF2-40B4-BE49-F238E27FC236}">
                <a16:creationId xmlns:a16="http://schemas.microsoft.com/office/drawing/2014/main" id="{94B21CEC-3239-4060-A651-B025281DA71B}"/>
              </a:ext>
            </a:extLst>
          </p:cNvPr>
          <p:cNvSpPr txBox="1">
            <a:spLocks/>
          </p:cNvSpPr>
          <p:nvPr/>
        </p:nvSpPr>
        <p:spPr>
          <a:xfrm>
            <a:off x="0" y="1478154"/>
            <a:ext cx="12192000" cy="521926"/>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a:t>LUẬN VĂN THẠC SĨ</a:t>
            </a:r>
          </a:p>
        </p:txBody>
      </p:sp>
      <p:sp>
        <p:nvSpPr>
          <p:cNvPr id="11" name="Subtitle 2">
            <a:extLst>
              <a:ext uri="{FF2B5EF4-FFF2-40B4-BE49-F238E27FC236}">
                <a16:creationId xmlns:a16="http://schemas.microsoft.com/office/drawing/2014/main" id="{39AF59AE-35D8-4A55-BCB0-0E0C590BED9C}"/>
              </a:ext>
            </a:extLst>
          </p:cNvPr>
          <p:cNvSpPr txBox="1">
            <a:spLocks/>
          </p:cNvSpPr>
          <p:nvPr/>
        </p:nvSpPr>
        <p:spPr>
          <a:xfrm>
            <a:off x="-1" y="1978448"/>
            <a:ext cx="12192000" cy="167717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a:t>NGHIÊN CỨU PH</a:t>
            </a:r>
            <a:r>
              <a:rPr lang="vi-VN" sz="3200" b="1"/>
              <a:t>Ư</a:t>
            </a:r>
            <a:r>
              <a:rPr lang="en-US" sz="3200" b="1"/>
              <a:t>ƠNG PHÁP ĐO ĐẠC HIỆN TR</a:t>
            </a:r>
            <a:r>
              <a:rPr lang="vi-VN" sz="3200" b="1"/>
              <a:t>Ư</a:t>
            </a:r>
            <a:r>
              <a:rPr lang="en-US" sz="3200" b="1"/>
              <a:t>ỜNG</a:t>
            </a:r>
          </a:p>
          <a:p>
            <a:r>
              <a:rPr lang="en-US" sz="3200" b="1"/>
              <a:t>RUNG ĐỘNG ĐẤT NỀN KHI THI CÔNG TUYẾN Đ</a:t>
            </a:r>
            <a:r>
              <a:rPr lang="vi-VN" sz="3200" b="1"/>
              <a:t>Ư</a:t>
            </a:r>
            <a:r>
              <a:rPr lang="en-US" sz="3200" b="1"/>
              <a:t>ỜNG SẮT</a:t>
            </a:r>
          </a:p>
          <a:p>
            <a:r>
              <a:rPr lang="en-US" sz="3200" b="1"/>
              <a:t>ĐÔ THỊ THÍ ĐIỂM THÀNH PHỐ HÀ NỘI</a:t>
            </a:r>
          </a:p>
        </p:txBody>
      </p:sp>
      <p:sp>
        <p:nvSpPr>
          <p:cNvPr id="12" name="Subtitle 2">
            <a:extLst>
              <a:ext uri="{FF2B5EF4-FFF2-40B4-BE49-F238E27FC236}">
                <a16:creationId xmlns:a16="http://schemas.microsoft.com/office/drawing/2014/main" id="{E401C12A-D73C-46F0-8C79-5AF0255E06E6}"/>
              </a:ext>
            </a:extLst>
          </p:cNvPr>
          <p:cNvSpPr txBox="1">
            <a:spLocks/>
          </p:cNvSpPr>
          <p:nvPr/>
        </p:nvSpPr>
        <p:spPr>
          <a:xfrm>
            <a:off x="0" y="3729627"/>
            <a:ext cx="12192000" cy="139783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i="1"/>
              <a:t>NGÀNH: KỸ THUẬT XÂY DỰNG CÔNG TRÌNH GIAO THÔNG</a:t>
            </a:r>
          </a:p>
          <a:p>
            <a:r>
              <a:rPr lang="en-US" sz="1800" i="1"/>
              <a:t>MÃ SỐ: 60.58.02.05</a:t>
            </a:r>
          </a:p>
          <a:p>
            <a:r>
              <a:rPr lang="en-US" sz="1800" i="1"/>
              <a:t>CHUYÊN NGÀNH: XÂY DỰNG CẦU HẦM</a:t>
            </a:r>
          </a:p>
        </p:txBody>
      </p:sp>
      <p:sp>
        <p:nvSpPr>
          <p:cNvPr id="13" name="Subtitle 2">
            <a:extLst>
              <a:ext uri="{FF2B5EF4-FFF2-40B4-BE49-F238E27FC236}">
                <a16:creationId xmlns:a16="http://schemas.microsoft.com/office/drawing/2014/main" id="{133980E9-AE52-41B4-907A-570A53A3FFB0}"/>
              </a:ext>
            </a:extLst>
          </p:cNvPr>
          <p:cNvSpPr txBox="1">
            <a:spLocks/>
          </p:cNvSpPr>
          <p:nvPr/>
        </p:nvSpPr>
        <p:spPr>
          <a:xfrm>
            <a:off x="0" y="5202948"/>
            <a:ext cx="12192000" cy="521926"/>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t>TRẦN THẢO LINH</a:t>
            </a:r>
          </a:p>
          <a:p>
            <a:r>
              <a:rPr lang="en-US" b="0"/>
              <a:t>H</a:t>
            </a:r>
            <a:r>
              <a:rPr lang="vi-VN" b="0"/>
              <a:t>Ư</a:t>
            </a:r>
            <a:r>
              <a:rPr lang="en-US" b="0"/>
              <a:t>ỚNG DẪN KHOA HỌC: TS. NGUYỄN THỊ CẨM NHUNG</a:t>
            </a:r>
          </a:p>
        </p:txBody>
      </p:sp>
      <p:sp>
        <p:nvSpPr>
          <p:cNvPr id="14" name="Subtitle 2">
            <a:extLst>
              <a:ext uri="{FF2B5EF4-FFF2-40B4-BE49-F238E27FC236}">
                <a16:creationId xmlns:a16="http://schemas.microsoft.com/office/drawing/2014/main" id="{9C8A3E66-4865-4AA4-A814-63BC19ACECAD}"/>
              </a:ext>
            </a:extLst>
          </p:cNvPr>
          <p:cNvSpPr txBox="1">
            <a:spLocks/>
          </p:cNvSpPr>
          <p:nvPr/>
        </p:nvSpPr>
        <p:spPr>
          <a:xfrm>
            <a:off x="-1" y="6468481"/>
            <a:ext cx="12192000" cy="521926"/>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a:t>Hà Nội – 2020</a:t>
            </a:r>
          </a:p>
        </p:txBody>
      </p:sp>
      <p:sp>
        <p:nvSpPr>
          <p:cNvPr id="15" name="Rectangle 8">
            <a:extLst>
              <a:ext uri="{FF2B5EF4-FFF2-40B4-BE49-F238E27FC236}">
                <a16:creationId xmlns:a16="http://schemas.microsoft.com/office/drawing/2014/main" id="{743AC686-8672-4CE1-B77D-8B1B6B6428F7}"/>
              </a:ext>
            </a:extLst>
          </p:cNvPr>
          <p:cNvSpPr>
            <a:spLocks noChangeArrowheads="1"/>
          </p:cNvSpPr>
          <p:nvPr/>
        </p:nvSpPr>
        <p:spPr bwMode="auto">
          <a:xfrm>
            <a:off x="2" y="1072338"/>
            <a:ext cx="12191998" cy="87090"/>
          </a:xfrm>
          <a:prstGeom prst="rect">
            <a:avLst/>
          </a:prstGeom>
          <a:solidFill>
            <a:srgbClr val="FFFF00"/>
          </a:solidFill>
          <a:ln>
            <a:noFill/>
          </a:ln>
          <a:effectLst/>
        </p:spPr>
        <p:txBody>
          <a:bodyPr wrap="none" anchor="ctr"/>
          <a:lstStyle/>
          <a:p>
            <a:endParaRPr lang="sv-SE" sz="1037"/>
          </a:p>
        </p:txBody>
      </p:sp>
    </p:spTree>
    <p:extLst>
      <p:ext uri="{BB962C8B-B14F-4D97-AF65-F5344CB8AC3E}">
        <p14:creationId xmlns:p14="http://schemas.microsoft.com/office/powerpoint/2010/main" val="274852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388E-8C9A-4E0F-9C20-0A67257CF115}"/>
              </a:ext>
            </a:extLst>
          </p:cNvPr>
          <p:cNvSpPr>
            <a:spLocks noGrp="1"/>
          </p:cNvSpPr>
          <p:nvPr>
            <p:ph type="title"/>
          </p:nvPr>
        </p:nvSpPr>
        <p:spPr/>
        <p:txBody>
          <a:bodyPr/>
          <a:lstStyle/>
          <a:p>
            <a:r>
              <a:rPr lang="vi-VN"/>
              <a:t>Bấm để sửa kiểu tiêu đề Bản cái</a:t>
            </a:r>
            <a:endParaRPr lang="en-US"/>
          </a:p>
        </p:txBody>
      </p:sp>
      <p:sp>
        <p:nvSpPr>
          <p:cNvPr id="3" name="Vertical Text Placeholder 2">
            <a:extLst>
              <a:ext uri="{FF2B5EF4-FFF2-40B4-BE49-F238E27FC236}">
                <a16:creationId xmlns:a16="http://schemas.microsoft.com/office/drawing/2014/main" id="{EEA4F7F4-4DF5-477A-BD28-EBE8B300D653}"/>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25C04210-B1FC-4BEC-84A0-46156FE2796B}"/>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11/4/2021</a:t>
            </a:fld>
            <a:endParaRPr lang="en-US"/>
          </a:p>
        </p:txBody>
      </p:sp>
      <p:sp>
        <p:nvSpPr>
          <p:cNvPr id="5" name="Footer Placeholder 4">
            <a:extLst>
              <a:ext uri="{FF2B5EF4-FFF2-40B4-BE49-F238E27FC236}">
                <a16:creationId xmlns:a16="http://schemas.microsoft.com/office/drawing/2014/main" id="{B57F8196-9C2A-4C6A-8039-DF999F40F3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AC26BA0-9D67-453B-BFBC-4B018DE7F712}"/>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23975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AF2F7-BCE2-4018-8451-FC27C2CE0264}"/>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Vertical Text Placeholder 2">
            <a:extLst>
              <a:ext uri="{FF2B5EF4-FFF2-40B4-BE49-F238E27FC236}">
                <a16:creationId xmlns:a16="http://schemas.microsoft.com/office/drawing/2014/main" id="{7FFEB139-E162-4BCD-8CBA-401D8FA8DC6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ADA50642-CCD4-4131-B215-CF899222FEA2}"/>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11/4/2021</a:t>
            </a:fld>
            <a:endParaRPr lang="en-US"/>
          </a:p>
        </p:txBody>
      </p:sp>
      <p:sp>
        <p:nvSpPr>
          <p:cNvPr id="5" name="Footer Placeholder 4">
            <a:extLst>
              <a:ext uri="{FF2B5EF4-FFF2-40B4-BE49-F238E27FC236}">
                <a16:creationId xmlns:a16="http://schemas.microsoft.com/office/drawing/2014/main" id="{9A7192A0-4433-4B46-8277-DA441EC7397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B02BC2E-E464-48ED-B85A-F27EC3BF88D0}"/>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2484080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E6FD00E-20FC-4D8D-A660-95B89439A5C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3F1A4848-E0D7-4CBC-8ED0-63F55D500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717DFC41-65BE-4039-B4B3-B2BE46E2C607}"/>
              </a:ext>
            </a:extLst>
          </p:cNvPr>
          <p:cNvSpPr>
            <a:spLocks noGrp="1"/>
          </p:cNvSpPr>
          <p:nvPr>
            <p:ph type="dt" sz="half" idx="10"/>
          </p:nvPr>
        </p:nvSpPr>
        <p:spPr/>
        <p:txBody>
          <a:bodyPr/>
          <a:lstStyle/>
          <a:p>
            <a:fld id="{AB00A228-7444-48DD-9ACB-3E3F26EBF07C}" type="datetimeFigureOut">
              <a:rPr lang="en-US" smtClean="0"/>
              <a:t>11/4/2021</a:t>
            </a:fld>
            <a:endParaRPr lang="en-US"/>
          </a:p>
        </p:txBody>
      </p:sp>
      <p:sp>
        <p:nvSpPr>
          <p:cNvPr id="5" name="Chỗ dành sẵn cho Chân trang 4">
            <a:extLst>
              <a:ext uri="{FF2B5EF4-FFF2-40B4-BE49-F238E27FC236}">
                <a16:creationId xmlns:a16="http://schemas.microsoft.com/office/drawing/2014/main" id="{17004D82-6333-417D-A34C-230E5D53B46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C950349-37EC-44EE-AA8D-02DC2CDBBA84}"/>
              </a:ext>
            </a:extLst>
          </p:cNvPr>
          <p:cNvSpPr>
            <a:spLocks noGrp="1"/>
          </p:cNvSpPr>
          <p:nvPr>
            <p:ph type="sldNum" sz="quarter" idx="12"/>
          </p:nvPr>
        </p:nvSpPr>
        <p:spPr/>
        <p:txBody>
          <a:bodyPr/>
          <a:lstStyle/>
          <a:p>
            <a:fld id="{D90064EC-0857-4F2C-A92C-D77A931F05CA}" type="slidenum">
              <a:rPr lang="en-US" smtClean="0"/>
              <a:t>‹#›</a:t>
            </a:fld>
            <a:endParaRPr lang="en-US"/>
          </a:p>
        </p:txBody>
      </p:sp>
    </p:spTree>
    <p:extLst>
      <p:ext uri="{BB962C8B-B14F-4D97-AF65-F5344CB8AC3E}">
        <p14:creationId xmlns:p14="http://schemas.microsoft.com/office/powerpoint/2010/main" val="250185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5E01-039E-4989-ACEB-BC4D893D145A}"/>
              </a:ext>
            </a:extLst>
          </p:cNvPr>
          <p:cNvSpPr>
            <a:spLocks noGrp="1"/>
          </p:cNvSpPr>
          <p:nvPr>
            <p:ph type="title"/>
          </p:nvPr>
        </p:nvSpPr>
        <p:spPr/>
        <p:txBody>
          <a:bodyPr/>
          <a:lstStyle/>
          <a:p>
            <a:r>
              <a:rPr lang="vi-VN"/>
              <a:t>Bấm để sửa kiểu tiêu đề Bản cái</a:t>
            </a:r>
            <a:endParaRPr lang="en-US"/>
          </a:p>
        </p:txBody>
      </p:sp>
      <p:sp>
        <p:nvSpPr>
          <p:cNvPr id="3" name="Content Placeholder 2">
            <a:extLst>
              <a:ext uri="{FF2B5EF4-FFF2-40B4-BE49-F238E27FC236}">
                <a16:creationId xmlns:a16="http://schemas.microsoft.com/office/drawing/2014/main" id="{A85806E4-E4A6-4B9E-84C9-8222D0D2F733}"/>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CF1AD699-598D-4D75-B967-999197F5F20E}"/>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11/4/2021</a:t>
            </a:fld>
            <a:endParaRPr lang="en-US"/>
          </a:p>
        </p:txBody>
      </p:sp>
      <p:sp>
        <p:nvSpPr>
          <p:cNvPr id="5" name="Footer Placeholder 4">
            <a:extLst>
              <a:ext uri="{FF2B5EF4-FFF2-40B4-BE49-F238E27FC236}">
                <a16:creationId xmlns:a16="http://schemas.microsoft.com/office/drawing/2014/main" id="{B0BF9156-61A5-4EA9-90AD-66F35AA36B2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5B8F0C-CA47-49C3-9755-646E810A85F6}"/>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203833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0DB4-A0A4-4A59-9A8F-AF4126B9515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Text Placeholder 2">
            <a:extLst>
              <a:ext uri="{FF2B5EF4-FFF2-40B4-BE49-F238E27FC236}">
                <a16:creationId xmlns:a16="http://schemas.microsoft.com/office/drawing/2014/main" id="{696983A1-2257-483E-9FDF-1D5A7BFBDE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a:extLst>
              <a:ext uri="{FF2B5EF4-FFF2-40B4-BE49-F238E27FC236}">
                <a16:creationId xmlns:a16="http://schemas.microsoft.com/office/drawing/2014/main" id="{2AA31BB3-90F9-4001-9D10-79A4DC736866}"/>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11/4/2021</a:t>
            </a:fld>
            <a:endParaRPr lang="en-US"/>
          </a:p>
        </p:txBody>
      </p:sp>
      <p:sp>
        <p:nvSpPr>
          <p:cNvPr id="5" name="Footer Placeholder 4">
            <a:extLst>
              <a:ext uri="{FF2B5EF4-FFF2-40B4-BE49-F238E27FC236}">
                <a16:creationId xmlns:a16="http://schemas.microsoft.com/office/drawing/2014/main" id="{711C71BE-EC56-4991-8D43-AD945920E7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B75A1A3-5B8B-498F-8281-7F8DB477F855}"/>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111982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56B5-FE28-4C4E-B62E-B7FEDE3F6BEB}"/>
              </a:ext>
            </a:extLst>
          </p:cNvPr>
          <p:cNvSpPr>
            <a:spLocks noGrp="1"/>
          </p:cNvSpPr>
          <p:nvPr>
            <p:ph type="title"/>
          </p:nvPr>
        </p:nvSpPr>
        <p:spPr/>
        <p:txBody>
          <a:bodyPr/>
          <a:lstStyle/>
          <a:p>
            <a:r>
              <a:rPr lang="vi-VN"/>
              <a:t>Bấm để sửa kiểu tiêu đề Bản cái</a:t>
            </a:r>
            <a:endParaRPr lang="en-US"/>
          </a:p>
        </p:txBody>
      </p:sp>
      <p:sp>
        <p:nvSpPr>
          <p:cNvPr id="3" name="Content Placeholder 2">
            <a:extLst>
              <a:ext uri="{FF2B5EF4-FFF2-40B4-BE49-F238E27FC236}">
                <a16:creationId xmlns:a16="http://schemas.microsoft.com/office/drawing/2014/main" id="{A3FBB7FF-B3E9-4607-B1DE-CB14F21BF221}"/>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a:extLst>
              <a:ext uri="{FF2B5EF4-FFF2-40B4-BE49-F238E27FC236}">
                <a16:creationId xmlns:a16="http://schemas.microsoft.com/office/drawing/2014/main" id="{8B438A2A-5B88-4A49-B6A5-12CBBCDB16AA}"/>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4">
            <a:extLst>
              <a:ext uri="{FF2B5EF4-FFF2-40B4-BE49-F238E27FC236}">
                <a16:creationId xmlns:a16="http://schemas.microsoft.com/office/drawing/2014/main" id="{3A390654-DC7D-4527-A68F-0970A4778242}"/>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11/4/2021</a:t>
            </a:fld>
            <a:endParaRPr lang="en-US"/>
          </a:p>
        </p:txBody>
      </p:sp>
      <p:sp>
        <p:nvSpPr>
          <p:cNvPr id="6" name="Footer Placeholder 5">
            <a:extLst>
              <a:ext uri="{FF2B5EF4-FFF2-40B4-BE49-F238E27FC236}">
                <a16:creationId xmlns:a16="http://schemas.microsoft.com/office/drawing/2014/main" id="{334A4E2D-46E0-46F5-B143-A14FB39ACC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7F5DD7A-455C-4373-88ED-CED9B4D317C9}"/>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155686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2FEB-21FF-42F2-9245-A7C4D8C9A4C4}"/>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Text Placeholder 2">
            <a:extLst>
              <a:ext uri="{FF2B5EF4-FFF2-40B4-BE49-F238E27FC236}">
                <a16:creationId xmlns:a16="http://schemas.microsoft.com/office/drawing/2014/main" id="{C3057B77-F791-49F8-920F-239ED1A37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a:extLst>
              <a:ext uri="{FF2B5EF4-FFF2-40B4-BE49-F238E27FC236}">
                <a16:creationId xmlns:a16="http://schemas.microsoft.com/office/drawing/2014/main" id="{33F9A5A9-A55E-4B85-A2CC-12F65371DFD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a:extLst>
              <a:ext uri="{FF2B5EF4-FFF2-40B4-BE49-F238E27FC236}">
                <a16:creationId xmlns:a16="http://schemas.microsoft.com/office/drawing/2014/main" id="{7388B4AC-CC57-49D7-AB6A-7AE7060B7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a:extLst>
              <a:ext uri="{FF2B5EF4-FFF2-40B4-BE49-F238E27FC236}">
                <a16:creationId xmlns:a16="http://schemas.microsoft.com/office/drawing/2014/main" id="{1D126625-70DA-458C-90D2-F2D2BDD92688}"/>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6">
            <a:extLst>
              <a:ext uri="{FF2B5EF4-FFF2-40B4-BE49-F238E27FC236}">
                <a16:creationId xmlns:a16="http://schemas.microsoft.com/office/drawing/2014/main" id="{49FBEB21-599C-4992-96AC-F2641B17751D}"/>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11/4/2021</a:t>
            </a:fld>
            <a:endParaRPr lang="en-US"/>
          </a:p>
        </p:txBody>
      </p:sp>
      <p:sp>
        <p:nvSpPr>
          <p:cNvPr id="8" name="Footer Placeholder 7">
            <a:extLst>
              <a:ext uri="{FF2B5EF4-FFF2-40B4-BE49-F238E27FC236}">
                <a16:creationId xmlns:a16="http://schemas.microsoft.com/office/drawing/2014/main" id="{09402E07-4543-4101-8620-5AE07441BE2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377E0AB-F8E3-4B79-8EA7-1DDA0F15003E}"/>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374666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8A28-9227-4B8C-B789-0C5A2F349C1D}"/>
              </a:ext>
            </a:extLst>
          </p:cNvPr>
          <p:cNvSpPr>
            <a:spLocks noGrp="1"/>
          </p:cNvSpPr>
          <p:nvPr>
            <p:ph type="title"/>
          </p:nvPr>
        </p:nvSpPr>
        <p:spPr/>
        <p:txBody>
          <a:bodyPr/>
          <a:lstStyle/>
          <a:p>
            <a:r>
              <a:rPr lang="vi-VN"/>
              <a:t>Bấm để sửa kiểu tiêu đề Bản cái</a:t>
            </a:r>
            <a:endParaRPr lang="en-US"/>
          </a:p>
        </p:txBody>
      </p:sp>
      <p:sp>
        <p:nvSpPr>
          <p:cNvPr id="3" name="Date Placeholder 2">
            <a:extLst>
              <a:ext uri="{FF2B5EF4-FFF2-40B4-BE49-F238E27FC236}">
                <a16:creationId xmlns:a16="http://schemas.microsoft.com/office/drawing/2014/main" id="{311A8FFE-338B-4FF0-BF43-18B5FB369261}"/>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11/4/2021</a:t>
            </a:fld>
            <a:endParaRPr lang="en-US"/>
          </a:p>
        </p:txBody>
      </p:sp>
      <p:sp>
        <p:nvSpPr>
          <p:cNvPr id="4" name="Footer Placeholder 3">
            <a:extLst>
              <a:ext uri="{FF2B5EF4-FFF2-40B4-BE49-F238E27FC236}">
                <a16:creationId xmlns:a16="http://schemas.microsoft.com/office/drawing/2014/main" id="{8BAC47D9-636B-4DE7-99DF-EF836A70395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84C4954D-375E-43E7-A8B6-7E16FD81BC55}"/>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405037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359AD-91EB-4BF9-8FAF-4B0A3EFF897E}"/>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11/4/2021</a:t>
            </a:fld>
            <a:endParaRPr lang="en-US"/>
          </a:p>
        </p:txBody>
      </p:sp>
      <p:sp>
        <p:nvSpPr>
          <p:cNvPr id="3" name="Footer Placeholder 2">
            <a:extLst>
              <a:ext uri="{FF2B5EF4-FFF2-40B4-BE49-F238E27FC236}">
                <a16:creationId xmlns:a16="http://schemas.microsoft.com/office/drawing/2014/main" id="{112EE481-23D3-45D4-9032-629A508EA8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CCCF031C-6263-4A57-8056-7A8B65717FA7}"/>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279904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F4B2-6898-4173-A7E2-3128F7AA936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ontent Placeholder 2">
            <a:extLst>
              <a:ext uri="{FF2B5EF4-FFF2-40B4-BE49-F238E27FC236}">
                <a16:creationId xmlns:a16="http://schemas.microsoft.com/office/drawing/2014/main" id="{47501D49-CD45-4A1C-8A34-0D29920CC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a:extLst>
              <a:ext uri="{FF2B5EF4-FFF2-40B4-BE49-F238E27FC236}">
                <a16:creationId xmlns:a16="http://schemas.microsoft.com/office/drawing/2014/main" id="{B19F2A64-81C5-4DB2-BE05-39B8EDBF9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a:extLst>
              <a:ext uri="{FF2B5EF4-FFF2-40B4-BE49-F238E27FC236}">
                <a16:creationId xmlns:a16="http://schemas.microsoft.com/office/drawing/2014/main" id="{A14F14E9-9E52-410D-8C5C-11F5238F54A9}"/>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11/4/2021</a:t>
            </a:fld>
            <a:endParaRPr lang="en-US"/>
          </a:p>
        </p:txBody>
      </p:sp>
      <p:sp>
        <p:nvSpPr>
          <p:cNvPr id="6" name="Footer Placeholder 5">
            <a:extLst>
              <a:ext uri="{FF2B5EF4-FFF2-40B4-BE49-F238E27FC236}">
                <a16:creationId xmlns:a16="http://schemas.microsoft.com/office/drawing/2014/main" id="{A4B7B586-9FEB-421F-9258-B73FFFF3220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A0B7CA-9B02-4525-B996-C164DB3370E0}"/>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129182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2BB1-1825-4902-B7BC-8FD00A895E3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Picture Placeholder 2">
            <a:extLst>
              <a:ext uri="{FF2B5EF4-FFF2-40B4-BE49-F238E27FC236}">
                <a16:creationId xmlns:a16="http://schemas.microsoft.com/office/drawing/2014/main" id="{3E448813-125F-449C-99CC-ABD383CEF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Text Placeholder 3">
            <a:extLst>
              <a:ext uri="{FF2B5EF4-FFF2-40B4-BE49-F238E27FC236}">
                <a16:creationId xmlns:a16="http://schemas.microsoft.com/office/drawing/2014/main" id="{30000A38-C345-4036-A4A4-AE48E219E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a:extLst>
              <a:ext uri="{FF2B5EF4-FFF2-40B4-BE49-F238E27FC236}">
                <a16:creationId xmlns:a16="http://schemas.microsoft.com/office/drawing/2014/main" id="{753D893D-6E46-4D59-BC21-745075160200}"/>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11/4/2021</a:t>
            </a:fld>
            <a:endParaRPr lang="en-US"/>
          </a:p>
        </p:txBody>
      </p:sp>
      <p:sp>
        <p:nvSpPr>
          <p:cNvPr id="6" name="Footer Placeholder 5">
            <a:extLst>
              <a:ext uri="{FF2B5EF4-FFF2-40B4-BE49-F238E27FC236}">
                <a16:creationId xmlns:a16="http://schemas.microsoft.com/office/drawing/2014/main" id="{BCA54568-A1E0-43F8-9F8E-59BE882226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ABDD0A4-2499-429C-8FE5-8EE4FEB72330}"/>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368539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9A7700-3EBE-4711-A51C-A6AE0A2764F9}"/>
              </a:ext>
            </a:extLst>
          </p:cNvPr>
          <p:cNvPicPr>
            <a:picLocks noChangeAspect="1"/>
          </p:cNvPicPr>
          <p:nvPr/>
        </p:nvPicPr>
        <p:blipFill>
          <a:blip r:embed="rId14"/>
          <a:stretch>
            <a:fillRect/>
          </a:stretch>
        </p:blipFill>
        <p:spPr>
          <a:xfrm>
            <a:off x="-2" y="-1"/>
            <a:ext cx="12192000" cy="6858000"/>
          </a:xfrm>
          <a:prstGeom prst="rect">
            <a:avLst/>
          </a:prstGeom>
        </p:spPr>
      </p:pic>
      <p:sp>
        <p:nvSpPr>
          <p:cNvPr id="2" name="Title Placeholder 1">
            <a:extLst>
              <a:ext uri="{FF2B5EF4-FFF2-40B4-BE49-F238E27FC236}">
                <a16:creationId xmlns:a16="http://schemas.microsoft.com/office/drawing/2014/main" id="{7A74A63D-F5CC-441B-B8B2-CD8EE8635E6A}"/>
              </a:ext>
            </a:extLst>
          </p:cNvPr>
          <p:cNvSpPr>
            <a:spLocks noGrp="1"/>
          </p:cNvSpPr>
          <p:nvPr>
            <p:ph type="title"/>
          </p:nvPr>
        </p:nvSpPr>
        <p:spPr>
          <a:xfrm>
            <a:off x="1200727" y="1"/>
            <a:ext cx="10991273" cy="1072338"/>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Text Placeholder 2">
            <a:extLst>
              <a:ext uri="{FF2B5EF4-FFF2-40B4-BE49-F238E27FC236}">
                <a16:creationId xmlns:a16="http://schemas.microsoft.com/office/drawing/2014/main" id="{DFA3ABE4-D1D0-4C34-8DEE-A41385462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Slide Number Placeholder 5">
            <a:extLst>
              <a:ext uri="{FF2B5EF4-FFF2-40B4-BE49-F238E27FC236}">
                <a16:creationId xmlns:a16="http://schemas.microsoft.com/office/drawing/2014/main" id="{F2A642D6-7F78-47D6-A479-5300E834D714}"/>
              </a:ext>
            </a:extLst>
          </p:cNvPr>
          <p:cNvSpPr>
            <a:spLocks noGrp="1"/>
          </p:cNvSpPr>
          <p:nvPr>
            <p:ph type="sldNum" sz="quarter" idx="4"/>
          </p:nvPr>
        </p:nvSpPr>
        <p:spPr>
          <a:xfrm>
            <a:off x="9340273" y="6421005"/>
            <a:ext cx="2743200" cy="365125"/>
          </a:xfrm>
          <a:prstGeom prst="rect">
            <a:avLst/>
          </a:prstGeom>
        </p:spPr>
        <p:txBody>
          <a:bodyPr vert="horz" lIns="91440" tIns="45720" rIns="91440" bIns="45720" rtlCol="0" anchor="ctr"/>
          <a:lstStyle>
            <a:lvl1pPr algn="r">
              <a:defRPr sz="1200" b="1">
                <a:solidFill>
                  <a:schemeClr val="tx1"/>
                </a:solidFill>
              </a:defRPr>
            </a:lvl1pPr>
          </a:lstStyle>
          <a:p>
            <a:fld id="{A6410DFF-557B-44D4-8B2A-12AA149C0604}" type="slidenum">
              <a:rPr lang="en-US" smtClean="0"/>
              <a:pPr/>
              <a:t>‹#›</a:t>
            </a:fld>
            <a:endParaRPr lang="en-US"/>
          </a:p>
        </p:txBody>
      </p:sp>
      <p:sp>
        <p:nvSpPr>
          <p:cNvPr id="8" name="Rectangle 8">
            <a:extLst>
              <a:ext uri="{FF2B5EF4-FFF2-40B4-BE49-F238E27FC236}">
                <a16:creationId xmlns:a16="http://schemas.microsoft.com/office/drawing/2014/main" id="{9D1BF359-8AC4-4332-B52F-0CE213BE69EE}"/>
              </a:ext>
            </a:extLst>
          </p:cNvPr>
          <p:cNvSpPr>
            <a:spLocks noChangeArrowheads="1"/>
          </p:cNvSpPr>
          <p:nvPr/>
        </p:nvSpPr>
        <p:spPr bwMode="auto">
          <a:xfrm>
            <a:off x="2" y="1072338"/>
            <a:ext cx="12191998" cy="87090"/>
          </a:xfrm>
          <a:prstGeom prst="rect">
            <a:avLst/>
          </a:prstGeom>
          <a:solidFill>
            <a:srgbClr val="FFFF00"/>
          </a:solidFill>
          <a:ln>
            <a:noFill/>
          </a:ln>
          <a:effectLst/>
        </p:spPr>
        <p:txBody>
          <a:bodyPr wrap="none" anchor="ctr"/>
          <a:lstStyle/>
          <a:p>
            <a:endParaRPr lang="sv-SE" sz="1037"/>
          </a:p>
        </p:txBody>
      </p:sp>
    </p:spTree>
    <p:extLst>
      <p:ext uri="{BB962C8B-B14F-4D97-AF65-F5344CB8AC3E}">
        <p14:creationId xmlns:p14="http://schemas.microsoft.com/office/powerpoint/2010/main" val="1120115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59CCAB-F8EE-461B-B2AA-04B68F3B67D6}"/>
              </a:ext>
            </a:extLst>
          </p:cNvPr>
          <p:cNvSpPr>
            <a:spLocks noGrp="1"/>
          </p:cNvSpPr>
          <p:nvPr>
            <p:ph type="title"/>
          </p:nvPr>
        </p:nvSpPr>
        <p:spPr>
          <a:xfrm>
            <a:off x="1200727" y="1"/>
            <a:ext cx="10991273" cy="1072338"/>
          </a:xfrm>
        </p:spPr>
        <p:txBody>
          <a:bodyPr>
            <a:noAutofit/>
          </a:bodyPr>
          <a:lstStyle/>
          <a:p>
            <a:pPr>
              <a:lnSpc>
                <a:spcPts val="4400"/>
              </a:lnSpc>
              <a:spcBef>
                <a:spcPts val="600"/>
              </a:spcBef>
              <a:spcAft>
                <a:spcPts val="600"/>
              </a:spcAft>
            </a:pPr>
            <a:r>
              <a:rPr lang="en-US" sz="2800" b="1" dirty="0"/>
              <a:t>TRƯỜNG ĐẠI HỌC GIAO THÔNG VẬN TẢI</a:t>
            </a:r>
            <a:br>
              <a:rPr lang="en-US" dirty="0"/>
            </a:br>
            <a:r>
              <a:rPr lang="en-US" sz="2400" dirty="0"/>
              <a:t>UNIVERSITY OF TRANSPOST AND COMMUNICATIONS</a:t>
            </a:r>
            <a:endParaRPr lang="en-US" dirty="0"/>
          </a:p>
        </p:txBody>
      </p:sp>
      <p:sp>
        <p:nvSpPr>
          <p:cNvPr id="3" name="Nút Hành động: Trống 2">
            <a:hlinkClick r:id="" action="ppaction://noaction" highlightClick="1"/>
            <a:extLst>
              <a:ext uri="{FF2B5EF4-FFF2-40B4-BE49-F238E27FC236}">
                <a16:creationId xmlns:a16="http://schemas.microsoft.com/office/drawing/2014/main" id="{1C543186-D26E-436B-AB2C-7A57ED779C0C}"/>
              </a:ext>
            </a:extLst>
          </p:cNvPr>
          <p:cNvSpPr/>
          <p:nvPr/>
        </p:nvSpPr>
        <p:spPr>
          <a:xfrm>
            <a:off x="658427" y="1295135"/>
            <a:ext cx="10875146" cy="1072338"/>
          </a:xfrm>
          <a:prstGeom prst="actionButtonBlank">
            <a:avLst/>
          </a:prstGeom>
          <a:solidFill>
            <a:schemeClr val="tx2">
              <a:lumMod val="75000"/>
            </a:scheme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mj-lt"/>
                <a:ea typeface="+mn-ea"/>
                <a:cs typeface="+mn-cs"/>
              </a:rPr>
              <a:t>Chapter 7: Caching</a:t>
            </a:r>
            <a:endParaRPr kumimoji="0" lang="en-US" sz="3200" b="1" i="0" u="none" strike="noStrike" kern="1200" cap="none" spc="0" normalizeH="0" baseline="0" noProof="0" dirty="0">
              <a:ln>
                <a:noFill/>
              </a:ln>
              <a:solidFill>
                <a:prstClr val="white"/>
              </a:solidFill>
              <a:effectLst/>
              <a:uLnTx/>
              <a:uFillTx/>
              <a:latin typeface="+mj-lt"/>
              <a:ea typeface="+mn-ea"/>
              <a:cs typeface="+mn-cs"/>
            </a:endParaRPr>
          </a:p>
        </p:txBody>
      </p:sp>
      <p:pic>
        <p:nvPicPr>
          <p:cNvPr id="5" name="Hình ảnh 4" descr="Ảnh có chứa thiết bị điện tử, mạch&#10;&#10;Mô tả được tạo tự động">
            <a:extLst>
              <a:ext uri="{FF2B5EF4-FFF2-40B4-BE49-F238E27FC236}">
                <a16:creationId xmlns:a16="http://schemas.microsoft.com/office/drawing/2014/main" id="{C07B832F-3BAF-4E3C-B1DE-4EB83BA6F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781" y="3075516"/>
            <a:ext cx="4944219" cy="2830024"/>
          </a:xfrm>
          <a:prstGeom prst="rect">
            <a:avLst/>
          </a:prstGeom>
          <a:effectLst>
            <a:glow>
              <a:schemeClr val="accent1">
                <a:lumMod val="20000"/>
                <a:lumOff val="80000"/>
                <a:alpha val="60000"/>
              </a:schemeClr>
            </a:glow>
            <a:softEdge rad="850900"/>
          </a:effectLst>
        </p:spPr>
      </p:pic>
      <p:pic>
        <p:nvPicPr>
          <p:cNvPr id="11" name="Hình ảnh 10" descr="Ảnh có chứa thiết bị điện tử, mạch&#10;&#10;Mô tả được tạo tự động">
            <a:extLst>
              <a:ext uri="{FF2B5EF4-FFF2-40B4-BE49-F238E27FC236}">
                <a16:creationId xmlns:a16="http://schemas.microsoft.com/office/drawing/2014/main" id="{59F322CA-0C82-4056-9EBD-17F6919D7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735" y="2301499"/>
            <a:ext cx="4865655" cy="2830024"/>
          </a:xfrm>
          <a:prstGeom prst="rect">
            <a:avLst/>
          </a:prstGeom>
          <a:effectLst>
            <a:glow>
              <a:schemeClr val="bg1">
                <a:alpha val="0"/>
              </a:schemeClr>
            </a:glow>
            <a:softEdge rad="787400"/>
          </a:effectLst>
        </p:spPr>
      </p:pic>
    </p:spTree>
    <p:extLst>
      <p:ext uri="{BB962C8B-B14F-4D97-AF65-F5344CB8AC3E}">
        <p14:creationId xmlns:p14="http://schemas.microsoft.com/office/powerpoint/2010/main" val="3097243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D69203AE-7830-4D02-99BD-CA5A0DA3178A}"/>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Setting Cache Controlls</a:t>
            </a:r>
            <a:endParaRPr lang="vi-VN" b="1" i="1" dirty="0"/>
          </a:p>
        </p:txBody>
      </p:sp>
      <p:sp>
        <p:nvSpPr>
          <p:cNvPr id="6" name="Hộp Văn bản 5">
            <a:extLst>
              <a:ext uri="{FF2B5EF4-FFF2-40B4-BE49-F238E27FC236}">
                <a16:creationId xmlns:a16="http://schemas.microsoft.com/office/drawing/2014/main" id="{14C69338-2CB5-431C-A1D7-8C83D0CAEC21}"/>
              </a:ext>
            </a:extLst>
          </p:cNvPr>
          <p:cNvSpPr txBox="1"/>
          <p:nvPr/>
        </p:nvSpPr>
        <p:spPr>
          <a:xfrm>
            <a:off x="498423" y="1277071"/>
            <a:ext cx="10804160" cy="646331"/>
          </a:xfrm>
          <a:prstGeom prst="rect">
            <a:avLst/>
          </a:prstGeom>
          <a:noFill/>
        </p:spPr>
        <p:txBody>
          <a:bodyPr wrap="square">
            <a:spAutoFit/>
          </a:bodyPr>
          <a:lstStyle/>
          <a:p>
            <a:r>
              <a:rPr lang="en-US" sz="1800" b="1" i="1">
                <a:solidFill>
                  <a:srgbClr val="000000"/>
                </a:solidFill>
                <a:effectLst/>
                <a:latin typeface="Arial" panose="020B0604020202020204" pitchFamily="34" charset="0"/>
              </a:rPr>
              <a:t>Figure 7-17. HTTP-EQUIV tags cause problems, because most software ignores them</a:t>
            </a:r>
            <a:r>
              <a:rPr lang="en-US"/>
              <a:t> </a:t>
            </a:r>
            <a:br>
              <a:rPr lang="en-US"/>
            </a:br>
            <a:endParaRPr lang="en-US"/>
          </a:p>
        </p:txBody>
      </p:sp>
      <p:pic>
        <p:nvPicPr>
          <p:cNvPr id="8" name="Hình ảnh 7">
            <a:extLst>
              <a:ext uri="{FF2B5EF4-FFF2-40B4-BE49-F238E27FC236}">
                <a16:creationId xmlns:a16="http://schemas.microsoft.com/office/drawing/2014/main" id="{6A7A7068-6FBC-4CE5-B047-775DDBFAA01B}"/>
              </a:ext>
            </a:extLst>
          </p:cNvPr>
          <p:cNvPicPr>
            <a:picLocks noChangeAspect="1"/>
          </p:cNvPicPr>
          <p:nvPr/>
        </p:nvPicPr>
        <p:blipFill>
          <a:blip r:embed="rId2"/>
          <a:stretch>
            <a:fillRect/>
          </a:stretch>
        </p:blipFill>
        <p:spPr>
          <a:xfrm>
            <a:off x="1573967" y="1923402"/>
            <a:ext cx="8499423" cy="4714875"/>
          </a:xfrm>
          <a:prstGeom prst="rect">
            <a:avLst/>
          </a:prstGeom>
        </p:spPr>
      </p:pic>
    </p:spTree>
    <p:extLst>
      <p:ext uri="{BB962C8B-B14F-4D97-AF65-F5344CB8AC3E}">
        <p14:creationId xmlns:p14="http://schemas.microsoft.com/office/powerpoint/2010/main" val="15487795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91A6E087-D153-4C87-AB3D-B67783F3776C}"/>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Detailed Algorithm</a:t>
            </a:r>
            <a:endParaRPr lang="vi-VN" b="1" i="1" dirty="0">
              <a:ea typeface="+mn-ea"/>
              <a:cs typeface="+mn-cs"/>
            </a:endParaRPr>
          </a:p>
        </p:txBody>
      </p:sp>
      <p:sp>
        <p:nvSpPr>
          <p:cNvPr id="6" name="Hộp Văn bản 5">
            <a:extLst>
              <a:ext uri="{FF2B5EF4-FFF2-40B4-BE49-F238E27FC236}">
                <a16:creationId xmlns:a16="http://schemas.microsoft.com/office/drawing/2014/main" id="{005F1B4D-246A-488C-A5A6-6AC13B99BD81}"/>
              </a:ext>
            </a:extLst>
          </p:cNvPr>
          <p:cNvSpPr txBox="1"/>
          <p:nvPr/>
        </p:nvSpPr>
        <p:spPr>
          <a:xfrm>
            <a:off x="168639" y="1175851"/>
            <a:ext cx="6153462" cy="369332"/>
          </a:xfrm>
          <a:prstGeom prst="rect">
            <a:avLst/>
          </a:prstGeom>
          <a:noFill/>
        </p:spPr>
        <p:txBody>
          <a:bodyPr wrap="square">
            <a:spAutoFit/>
          </a:bodyPr>
          <a:lstStyle/>
          <a:p>
            <a:r>
              <a:rPr lang="en-US" sz="1800" b="1" i="0">
                <a:solidFill>
                  <a:srgbClr val="000000"/>
                </a:solidFill>
                <a:effectLst/>
                <a:latin typeface="Arial" panose="020B0604020202020204" pitchFamily="34" charset="0"/>
              </a:rPr>
              <a:t>7.11.1 Age and Freshness Lifetime</a:t>
            </a:r>
            <a:endParaRPr lang="en-US"/>
          </a:p>
        </p:txBody>
      </p:sp>
      <p:sp>
        <p:nvSpPr>
          <p:cNvPr id="8" name="Hộp Văn bản 7">
            <a:extLst>
              <a:ext uri="{FF2B5EF4-FFF2-40B4-BE49-F238E27FC236}">
                <a16:creationId xmlns:a16="http://schemas.microsoft.com/office/drawing/2014/main" id="{61A4FFF2-9223-476A-991A-BC43CE9285AA}"/>
              </a:ext>
            </a:extLst>
          </p:cNvPr>
          <p:cNvSpPr txBox="1"/>
          <p:nvPr/>
        </p:nvSpPr>
        <p:spPr>
          <a:xfrm>
            <a:off x="168639" y="1545183"/>
            <a:ext cx="11854722" cy="1231106"/>
          </a:xfrm>
          <a:prstGeom prst="rect">
            <a:avLst/>
          </a:prstGeom>
          <a:noFill/>
        </p:spPr>
        <p:txBody>
          <a:bodyPr wrap="square">
            <a:spAutoFit/>
          </a:bodyPr>
          <a:lstStyle/>
          <a:p>
            <a:r>
              <a:rPr lang="en-US" sz="1800" b="0" i="0">
                <a:solidFill>
                  <a:srgbClr val="000000"/>
                </a:solidFill>
                <a:effectLst/>
                <a:latin typeface="TimesNewRoman"/>
              </a:rPr>
              <a:t>To tell whether a cached document is fresh enough to serve, a cache needs to compute only two values: the cached copy's </a:t>
            </a:r>
            <a:r>
              <a:rPr lang="en-US" sz="1800" b="0" i="1">
                <a:solidFill>
                  <a:srgbClr val="000000"/>
                </a:solidFill>
                <a:effectLst/>
                <a:latin typeface="TimesNewRoman"/>
              </a:rPr>
              <a:t>age </a:t>
            </a:r>
            <a:r>
              <a:rPr lang="en-US" sz="1800" b="0" i="0">
                <a:solidFill>
                  <a:srgbClr val="000000"/>
                </a:solidFill>
                <a:effectLst/>
                <a:latin typeface="TimesNewRoman"/>
              </a:rPr>
              <a:t>and the cached copy's </a:t>
            </a:r>
            <a:r>
              <a:rPr lang="en-US" sz="1800" b="0" i="1">
                <a:solidFill>
                  <a:srgbClr val="000000"/>
                </a:solidFill>
                <a:effectLst/>
                <a:latin typeface="TimesNewRoman"/>
              </a:rPr>
              <a:t>freshness lifetime</a:t>
            </a:r>
            <a:r>
              <a:rPr lang="en-US" sz="1800" b="0" i="0">
                <a:solidFill>
                  <a:srgbClr val="000000"/>
                </a:solidFill>
                <a:effectLst/>
                <a:latin typeface="TimesNewRoman"/>
              </a:rPr>
              <a:t>. If the age of a cached copy is less than the freshness lifetime, the copy is fresh enough to serve. In Perl:</a:t>
            </a:r>
            <a:br>
              <a:rPr lang="en-US" sz="1800" b="0" i="0">
                <a:solidFill>
                  <a:srgbClr val="000000"/>
                </a:solidFill>
                <a:effectLst/>
                <a:latin typeface="TimesNewRoman"/>
              </a:rPr>
            </a:br>
            <a:r>
              <a:rPr lang="en-US" sz="1800" b="0" i="0">
                <a:solidFill>
                  <a:srgbClr val="000000"/>
                </a:solidFill>
                <a:effectLst/>
                <a:latin typeface="TimesNewRoman"/>
              </a:rPr>
              <a:t>	</a:t>
            </a:r>
            <a:r>
              <a:rPr lang="en-US" sz="2000" b="0" i="0">
                <a:solidFill>
                  <a:srgbClr val="354278"/>
                </a:solidFill>
                <a:effectLst/>
                <a:latin typeface="CourierNewPSMT"/>
              </a:rPr>
              <a:t>$is_fresh_enough = ($age &lt; $freshness_lifetime);</a:t>
            </a:r>
            <a:endParaRPr lang="en-US"/>
          </a:p>
        </p:txBody>
      </p:sp>
      <p:sp>
        <p:nvSpPr>
          <p:cNvPr id="10" name="Hộp Văn bản 9">
            <a:extLst>
              <a:ext uri="{FF2B5EF4-FFF2-40B4-BE49-F238E27FC236}">
                <a16:creationId xmlns:a16="http://schemas.microsoft.com/office/drawing/2014/main" id="{13CB7FA5-0AC5-4CA1-B34A-F921815DF1FE}"/>
              </a:ext>
            </a:extLst>
          </p:cNvPr>
          <p:cNvSpPr txBox="1"/>
          <p:nvPr/>
        </p:nvSpPr>
        <p:spPr>
          <a:xfrm>
            <a:off x="168639" y="2683956"/>
            <a:ext cx="6153462" cy="369332"/>
          </a:xfrm>
          <a:prstGeom prst="rect">
            <a:avLst/>
          </a:prstGeom>
          <a:noFill/>
        </p:spPr>
        <p:txBody>
          <a:bodyPr wrap="square">
            <a:spAutoFit/>
          </a:bodyPr>
          <a:lstStyle/>
          <a:p>
            <a:r>
              <a:rPr lang="en-US" sz="1800" b="1" i="0">
                <a:solidFill>
                  <a:srgbClr val="000000"/>
                </a:solidFill>
                <a:effectLst/>
                <a:latin typeface="Arial" panose="020B0604020202020204" pitchFamily="34" charset="0"/>
              </a:rPr>
              <a:t>7.11.2 Age Computation</a:t>
            </a:r>
            <a:r>
              <a:rPr lang="en-US"/>
              <a:t> </a:t>
            </a:r>
          </a:p>
        </p:txBody>
      </p:sp>
      <p:sp>
        <p:nvSpPr>
          <p:cNvPr id="12" name="Hộp Văn bản 11">
            <a:extLst>
              <a:ext uri="{FF2B5EF4-FFF2-40B4-BE49-F238E27FC236}">
                <a16:creationId xmlns:a16="http://schemas.microsoft.com/office/drawing/2014/main" id="{9E44C4A6-2AB3-47FA-927F-AF297FDF6EC9}"/>
              </a:ext>
            </a:extLst>
          </p:cNvPr>
          <p:cNvSpPr txBox="1"/>
          <p:nvPr/>
        </p:nvSpPr>
        <p:spPr>
          <a:xfrm>
            <a:off x="168639" y="2960955"/>
            <a:ext cx="11854721" cy="3939540"/>
          </a:xfrm>
          <a:prstGeom prst="rect">
            <a:avLst/>
          </a:prstGeom>
          <a:noFill/>
        </p:spPr>
        <p:txBody>
          <a:bodyPr wrap="square">
            <a:spAutoFit/>
          </a:bodyPr>
          <a:lstStyle/>
          <a:p>
            <a:r>
              <a:rPr lang="en-US" sz="1600" b="1" i="1">
                <a:solidFill>
                  <a:srgbClr val="000000"/>
                </a:solidFill>
                <a:effectLst/>
                <a:latin typeface="Arial" panose="020B0604020202020204" pitchFamily="34" charset="0"/>
              </a:rPr>
              <a:t>Example 7-1. HTTP/1.1 age-calculation algorithm calculates the overall age of a cached document</a:t>
            </a:r>
            <a:br>
              <a:rPr lang="en-US" sz="1600" b="1" i="1">
                <a:solidFill>
                  <a:srgbClr val="000000"/>
                </a:solidFill>
                <a:effectLst/>
                <a:latin typeface="Arial" panose="020B0604020202020204" pitchFamily="34" charset="0"/>
              </a:rPr>
            </a:br>
            <a:r>
              <a:rPr lang="en-US" sz="1600" b="1" i="1">
                <a:solidFill>
                  <a:srgbClr val="000000"/>
                </a:solidFill>
                <a:effectLst/>
                <a:latin typeface="Arial" panose="020B0604020202020204" pitchFamily="34" charset="0"/>
              </a:rPr>
              <a:t>	</a:t>
            </a:r>
            <a:r>
              <a:rPr lang="en-US" sz="1800" b="0" i="0">
                <a:solidFill>
                  <a:srgbClr val="354278"/>
                </a:solidFill>
                <a:effectLst/>
                <a:latin typeface="CourierNewPSMT"/>
              </a:rPr>
              <a:t>$apparent_age = max(0, $time_got_response -</a:t>
            </a:r>
            <a:br>
              <a:rPr lang="en-US" sz="1800" b="0" i="0">
                <a:solidFill>
                  <a:srgbClr val="354278"/>
                </a:solidFill>
                <a:effectLst/>
                <a:latin typeface="CourierNewPSMT"/>
              </a:rPr>
            </a:br>
            <a:r>
              <a:rPr lang="en-US" sz="1800" b="0" i="0">
                <a:solidFill>
                  <a:srgbClr val="354278"/>
                </a:solidFill>
                <a:effectLst/>
                <a:latin typeface="CourierNewPSMT"/>
              </a:rPr>
              <a:t>	$Date_header_value);</a:t>
            </a:r>
            <a:br>
              <a:rPr lang="en-US" sz="1800" b="0" i="0">
                <a:solidFill>
                  <a:srgbClr val="354278"/>
                </a:solidFill>
                <a:effectLst/>
                <a:latin typeface="CourierNewPSMT"/>
              </a:rPr>
            </a:br>
            <a:r>
              <a:rPr lang="en-US" sz="1800" b="0" i="0">
                <a:solidFill>
                  <a:srgbClr val="354278"/>
                </a:solidFill>
                <a:effectLst/>
                <a:latin typeface="CourierNewPSMT"/>
              </a:rPr>
              <a:t>	$corrected_apparent_age = max($apparent_age,</a:t>
            </a:r>
            <a:br>
              <a:rPr lang="en-US" sz="1800" b="0" i="0">
                <a:solidFill>
                  <a:srgbClr val="354278"/>
                </a:solidFill>
                <a:effectLst/>
                <a:latin typeface="CourierNewPSMT"/>
              </a:rPr>
            </a:br>
            <a:r>
              <a:rPr lang="en-US" sz="1800" b="0" i="0">
                <a:solidFill>
                  <a:srgbClr val="354278"/>
                </a:solidFill>
                <a:effectLst/>
                <a:latin typeface="CourierNewPSMT"/>
              </a:rPr>
              <a:t>	$Age_header_value);</a:t>
            </a:r>
            <a:br>
              <a:rPr lang="en-US" sz="1800" b="0" i="0">
                <a:solidFill>
                  <a:srgbClr val="354278"/>
                </a:solidFill>
                <a:effectLst/>
                <a:latin typeface="CourierNewPSMT"/>
              </a:rPr>
            </a:br>
            <a:r>
              <a:rPr lang="en-US" sz="1800" b="0" i="0">
                <a:solidFill>
                  <a:srgbClr val="354278"/>
                </a:solidFill>
                <a:effectLst/>
                <a:latin typeface="CourierNewPSMT"/>
              </a:rPr>
              <a:t>	$response_delay_estimate = ($time_got_response -</a:t>
            </a:r>
            <a:br>
              <a:rPr lang="en-US" sz="1800" b="0" i="0">
                <a:solidFill>
                  <a:srgbClr val="354278"/>
                </a:solidFill>
                <a:effectLst/>
                <a:latin typeface="CourierNewPSMT"/>
              </a:rPr>
            </a:br>
            <a:r>
              <a:rPr lang="en-US" sz="1800" b="0" i="0">
                <a:solidFill>
                  <a:srgbClr val="354278"/>
                </a:solidFill>
                <a:effectLst/>
                <a:latin typeface="CourierNewPSMT"/>
              </a:rPr>
              <a:t>	$time_issued_request);</a:t>
            </a:r>
            <a:br>
              <a:rPr lang="en-US" sz="1800" b="0" i="0">
                <a:solidFill>
                  <a:srgbClr val="354278"/>
                </a:solidFill>
                <a:effectLst/>
                <a:latin typeface="CourierNewPSMT"/>
              </a:rPr>
            </a:br>
            <a:r>
              <a:rPr lang="en-US" sz="1800" b="0" i="0">
                <a:solidFill>
                  <a:srgbClr val="354278"/>
                </a:solidFill>
                <a:effectLst/>
                <a:latin typeface="CourierNewPSMT"/>
              </a:rPr>
              <a:t>	$age_when_document_arrived_at_our_cache =</a:t>
            </a:r>
            <a:br>
              <a:rPr lang="en-US" sz="1800" b="0" i="0">
                <a:solidFill>
                  <a:srgbClr val="354278"/>
                </a:solidFill>
                <a:effectLst/>
                <a:latin typeface="CourierNewPSMT"/>
              </a:rPr>
            </a:br>
            <a:r>
              <a:rPr lang="en-US" sz="1800" b="0" i="0">
                <a:solidFill>
                  <a:srgbClr val="354278"/>
                </a:solidFill>
                <a:effectLst/>
                <a:latin typeface="CourierNewPSMT"/>
              </a:rPr>
              <a:t>	$corrected_apparent_age + $response_delay_estimate;</a:t>
            </a:r>
            <a:br>
              <a:rPr lang="en-US" sz="1800" b="0" i="0">
                <a:solidFill>
                  <a:srgbClr val="354278"/>
                </a:solidFill>
                <a:effectLst/>
                <a:latin typeface="CourierNewPSMT"/>
              </a:rPr>
            </a:br>
            <a:r>
              <a:rPr lang="en-US" sz="1800" b="0" i="0">
                <a:solidFill>
                  <a:srgbClr val="354278"/>
                </a:solidFill>
                <a:effectLst/>
                <a:latin typeface="CourierNewPSMT"/>
              </a:rPr>
              <a:t>	$how_long_copy_has_been_in_our_cache = $current_time -</a:t>
            </a:r>
            <a:br>
              <a:rPr lang="en-US" sz="1800" b="0" i="0">
                <a:solidFill>
                  <a:srgbClr val="354278"/>
                </a:solidFill>
                <a:effectLst/>
                <a:latin typeface="CourierNewPSMT"/>
              </a:rPr>
            </a:br>
            <a:r>
              <a:rPr lang="en-US" sz="1800" b="0" i="0">
                <a:solidFill>
                  <a:srgbClr val="354278"/>
                </a:solidFill>
                <a:effectLst/>
                <a:latin typeface="CourierNewPSMT"/>
              </a:rPr>
              <a:t>	$time_got_response;</a:t>
            </a:r>
            <a:br>
              <a:rPr lang="en-US" sz="1800" b="0" i="0">
                <a:solidFill>
                  <a:srgbClr val="354278"/>
                </a:solidFill>
                <a:effectLst/>
                <a:latin typeface="CourierNewPSMT"/>
              </a:rPr>
            </a:br>
            <a:r>
              <a:rPr lang="en-US" sz="1800" b="0" i="0">
                <a:solidFill>
                  <a:srgbClr val="354278"/>
                </a:solidFill>
                <a:effectLst/>
                <a:latin typeface="CourierNewPSMT"/>
              </a:rPr>
              <a:t>	$age = $age_when_document_arrived_at_our_cache +</a:t>
            </a:r>
            <a:br>
              <a:rPr lang="en-US" sz="1800" b="0" i="0">
                <a:solidFill>
                  <a:srgbClr val="354278"/>
                </a:solidFill>
                <a:effectLst/>
                <a:latin typeface="CourierNewPSMT"/>
              </a:rPr>
            </a:br>
            <a:r>
              <a:rPr lang="en-US" sz="1800" b="0" i="0">
                <a:solidFill>
                  <a:srgbClr val="354278"/>
                </a:solidFill>
                <a:effectLst/>
                <a:latin typeface="CourierNewPSMT"/>
              </a:rPr>
              <a:t>	$how_long_copy_has_been_in_our_cache;</a:t>
            </a:r>
            <a:r>
              <a:rPr lang="en-US"/>
              <a:t> </a:t>
            </a:r>
            <a:br>
              <a:rPr lang="en-US"/>
            </a:br>
            <a:endParaRPr lang="en-US"/>
          </a:p>
        </p:txBody>
      </p:sp>
    </p:spTree>
    <p:extLst>
      <p:ext uri="{BB962C8B-B14F-4D97-AF65-F5344CB8AC3E}">
        <p14:creationId xmlns:p14="http://schemas.microsoft.com/office/powerpoint/2010/main" val="179298304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10FA20A8-327F-4F08-9810-083260D8DC7D}"/>
              </a:ext>
            </a:extLst>
          </p:cNvPr>
          <p:cNvSpPr txBox="1"/>
          <p:nvPr/>
        </p:nvSpPr>
        <p:spPr>
          <a:xfrm>
            <a:off x="194872" y="1239400"/>
            <a:ext cx="11827239" cy="1538883"/>
          </a:xfrm>
          <a:prstGeom prst="rect">
            <a:avLst/>
          </a:prstGeom>
          <a:noFill/>
        </p:spPr>
        <p:txBody>
          <a:bodyPr wrap="square">
            <a:spAutoFit/>
          </a:bodyPr>
          <a:lstStyle/>
          <a:p>
            <a:r>
              <a:rPr lang="en-US" sz="1800" b="0" i="0">
                <a:solidFill>
                  <a:srgbClr val="000000"/>
                </a:solidFill>
                <a:effectLst/>
                <a:latin typeface="TimesNewRoman"/>
              </a:rPr>
              <a:t>Caches also can note how long the document has been sitting in the local cache. Summed together, these values are the entire age of the response. HTTP throws in some magic to attempt to compensate for clock skew and network delays, but the basic computation is simple enough:</a:t>
            </a:r>
            <a:br>
              <a:rPr lang="en-US" sz="1800" b="0" i="0">
                <a:solidFill>
                  <a:srgbClr val="000000"/>
                </a:solidFill>
                <a:effectLst/>
                <a:latin typeface="TimesNewRoman"/>
              </a:rPr>
            </a:br>
            <a:r>
              <a:rPr lang="en-US" sz="1800" b="0" i="0">
                <a:solidFill>
                  <a:srgbClr val="000000"/>
                </a:solidFill>
                <a:effectLst/>
                <a:latin typeface="TimesNewRoman"/>
              </a:rPr>
              <a:t>	</a:t>
            </a:r>
            <a:r>
              <a:rPr lang="en-US" sz="2000" b="0" i="0">
                <a:solidFill>
                  <a:srgbClr val="354278"/>
                </a:solidFill>
                <a:effectLst/>
                <a:latin typeface="CourierNewPSMT"/>
              </a:rPr>
              <a:t>$age = $age_when_document_arrived_at_our_cache +</a:t>
            </a:r>
            <a:br>
              <a:rPr lang="en-US" sz="2000" b="0" i="0">
                <a:solidFill>
                  <a:srgbClr val="354278"/>
                </a:solidFill>
                <a:effectLst/>
                <a:latin typeface="CourierNewPSMT"/>
              </a:rPr>
            </a:br>
            <a:r>
              <a:rPr lang="en-US" sz="2000" b="0" i="0">
                <a:solidFill>
                  <a:srgbClr val="354278"/>
                </a:solidFill>
                <a:effectLst/>
                <a:latin typeface="CourierNewPSMT"/>
              </a:rPr>
              <a:t>	$how_long_copy_has_been_in_our_cache;</a:t>
            </a:r>
            <a:r>
              <a:rPr lang="en-US"/>
              <a:t> </a:t>
            </a:r>
          </a:p>
        </p:txBody>
      </p:sp>
      <p:sp>
        <p:nvSpPr>
          <p:cNvPr id="6" name="Tiêu đề 1">
            <a:extLst>
              <a:ext uri="{FF2B5EF4-FFF2-40B4-BE49-F238E27FC236}">
                <a16:creationId xmlns:a16="http://schemas.microsoft.com/office/drawing/2014/main" id="{5F2E2FED-2CEF-44A7-813E-38ABB1CE8A6C}"/>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Detailed Algorithm</a:t>
            </a:r>
            <a:endParaRPr lang="vi-VN" b="1" i="1" dirty="0">
              <a:ea typeface="+mn-ea"/>
              <a:cs typeface="+mn-cs"/>
            </a:endParaRPr>
          </a:p>
        </p:txBody>
      </p:sp>
      <p:sp>
        <p:nvSpPr>
          <p:cNvPr id="8" name="Hộp Văn bản 7">
            <a:extLst>
              <a:ext uri="{FF2B5EF4-FFF2-40B4-BE49-F238E27FC236}">
                <a16:creationId xmlns:a16="http://schemas.microsoft.com/office/drawing/2014/main" id="{EC0282AC-ED6F-4151-A0EA-322B1EB3832D}"/>
              </a:ext>
            </a:extLst>
          </p:cNvPr>
          <p:cNvSpPr txBox="1"/>
          <p:nvPr/>
        </p:nvSpPr>
        <p:spPr>
          <a:xfrm>
            <a:off x="194872" y="2778283"/>
            <a:ext cx="11827238" cy="2369880"/>
          </a:xfrm>
          <a:prstGeom prst="rect">
            <a:avLst/>
          </a:prstGeom>
          <a:noFill/>
        </p:spPr>
        <p:txBody>
          <a:bodyPr wrap="square">
            <a:spAutoFit/>
          </a:bodyPr>
          <a:lstStyle/>
          <a:p>
            <a:r>
              <a:rPr lang="en-US" sz="1800" b="1" i="1">
                <a:solidFill>
                  <a:srgbClr val="000000"/>
                </a:solidFill>
                <a:effectLst/>
                <a:latin typeface="Arial" panose="020B0604020202020204" pitchFamily="34" charset="0"/>
              </a:rPr>
              <a:t>7.11.2.1 Apparent age is based on the Date header</a:t>
            </a:r>
            <a:br>
              <a:rPr lang="en-US" sz="1800" b="1" i="1">
                <a:solidFill>
                  <a:srgbClr val="000000"/>
                </a:solidFill>
                <a:effectLst/>
                <a:latin typeface="Arial" panose="020B0604020202020204" pitchFamily="34" charset="0"/>
              </a:rPr>
            </a:br>
            <a:r>
              <a:rPr lang="en-US">
                <a:solidFill>
                  <a:srgbClr val="000000"/>
                </a:solidFill>
                <a:latin typeface="TimesNewRoman"/>
              </a:rPr>
              <a:t>- If a</a:t>
            </a:r>
            <a:r>
              <a:rPr lang="en-US" sz="1800" b="0" i="0">
                <a:solidFill>
                  <a:srgbClr val="000000"/>
                </a:solidFill>
                <a:effectLst/>
                <a:latin typeface="TimesNewRoman"/>
              </a:rPr>
              <a:t>ll computers shared the same, exactly correct clock, the age of a cached document would simply be the "apparent age" of the document—the current time minus the time when the server sent the document. The server send time is simply the value of the Date header. The simplest initial age calculation would just use the apparent age:</a:t>
            </a:r>
            <a:br>
              <a:rPr lang="en-US" sz="1800" b="0" i="0">
                <a:solidFill>
                  <a:srgbClr val="000000"/>
                </a:solidFill>
                <a:effectLst/>
                <a:latin typeface="TimesNewRoman"/>
              </a:rPr>
            </a:br>
            <a:r>
              <a:rPr lang="en-US" sz="1800" b="0" i="0">
                <a:solidFill>
                  <a:srgbClr val="000000"/>
                </a:solidFill>
                <a:effectLst/>
                <a:latin typeface="TimesNewRoman"/>
              </a:rPr>
              <a:t>	</a:t>
            </a:r>
            <a:r>
              <a:rPr lang="en-US" sz="2000" b="0" i="0">
                <a:solidFill>
                  <a:srgbClr val="354278"/>
                </a:solidFill>
                <a:effectLst/>
                <a:latin typeface="CourierNewPSMT"/>
              </a:rPr>
              <a:t>$apparent_age = $time_got_response - $Date_header_value;</a:t>
            </a:r>
            <a:br>
              <a:rPr lang="en-US" sz="2000" b="0" i="0">
                <a:solidFill>
                  <a:srgbClr val="354278"/>
                </a:solidFill>
                <a:effectLst/>
                <a:latin typeface="CourierNewPSMT"/>
              </a:rPr>
            </a:br>
            <a:r>
              <a:rPr lang="en-US" sz="2000" b="0" i="0">
                <a:solidFill>
                  <a:srgbClr val="354278"/>
                </a:solidFill>
                <a:effectLst/>
                <a:latin typeface="CourierNewPSMT"/>
              </a:rPr>
              <a:t>	$age_when_document_arrived_at_our_cache = $apparent_age;</a:t>
            </a:r>
            <a:br>
              <a:rPr lang="en-US" sz="2000" b="0" i="0">
                <a:solidFill>
                  <a:srgbClr val="354278"/>
                </a:solidFill>
                <a:effectLst/>
                <a:latin typeface="CourierNewPSMT"/>
              </a:rPr>
            </a:br>
            <a:r>
              <a:rPr lang="en-US">
                <a:solidFill>
                  <a:srgbClr val="000000"/>
                </a:solidFill>
                <a:latin typeface="TimesNewRoman"/>
              </a:rPr>
              <a:t>- Unfortunately</a:t>
            </a:r>
            <a:r>
              <a:rPr lang="en-US" sz="1800" b="0" i="0">
                <a:solidFill>
                  <a:srgbClr val="000000"/>
                </a:solidFill>
                <a:effectLst/>
                <a:latin typeface="TimesNewRoman"/>
              </a:rPr>
              <a:t>, not all clocks are well synchronized. The client and server clocks may differ by many minutes, or even by hours or days when clocks are set improperly.</a:t>
            </a:r>
            <a:r>
              <a:rPr lang="en-US"/>
              <a:t> </a:t>
            </a:r>
          </a:p>
        </p:txBody>
      </p:sp>
      <p:sp>
        <p:nvSpPr>
          <p:cNvPr id="10" name="Hộp Văn bản 9">
            <a:extLst>
              <a:ext uri="{FF2B5EF4-FFF2-40B4-BE49-F238E27FC236}">
                <a16:creationId xmlns:a16="http://schemas.microsoft.com/office/drawing/2014/main" id="{4BBE4B59-035E-45C4-9CEB-1905912B176B}"/>
              </a:ext>
            </a:extLst>
          </p:cNvPr>
          <p:cNvSpPr txBox="1"/>
          <p:nvPr/>
        </p:nvSpPr>
        <p:spPr>
          <a:xfrm>
            <a:off x="194870" y="5072896"/>
            <a:ext cx="11827237" cy="2123658"/>
          </a:xfrm>
          <a:prstGeom prst="rect">
            <a:avLst/>
          </a:prstGeom>
          <a:noFill/>
        </p:spPr>
        <p:txBody>
          <a:bodyPr wrap="square">
            <a:spAutoFit/>
          </a:bodyPr>
          <a:lstStyle/>
          <a:p>
            <a:r>
              <a:rPr lang="en-US" sz="1800" b="0" i="0">
                <a:solidFill>
                  <a:srgbClr val="000000"/>
                </a:solidFill>
                <a:effectLst/>
                <a:latin typeface="TimesNewRoman"/>
              </a:rPr>
              <a:t>- If the age is ever negative, we just set it to zero. We also could sanity check that the apparent age isn’t ridiculously large, but large apparent ages might actually be correct. We might be talking to a parent cache that has cached the document for a long time (the cache also stores the original Date header):</a:t>
            </a:r>
            <a:br>
              <a:rPr lang="en-US" sz="1800" b="0" i="0">
                <a:solidFill>
                  <a:srgbClr val="000000"/>
                </a:solidFill>
                <a:effectLst/>
                <a:latin typeface="TimesNewRoman"/>
              </a:rPr>
            </a:br>
            <a:r>
              <a:rPr lang="en-US" sz="2000" b="0" i="0">
                <a:solidFill>
                  <a:srgbClr val="354278"/>
                </a:solidFill>
                <a:effectLst/>
                <a:latin typeface="CourierNewPSMT"/>
              </a:rPr>
              <a:t>$apparent_age = max(0, $time_got_response -</a:t>
            </a:r>
            <a:br>
              <a:rPr lang="en-US" sz="2000" b="0" i="0">
                <a:solidFill>
                  <a:srgbClr val="354278"/>
                </a:solidFill>
                <a:effectLst/>
                <a:latin typeface="CourierNewPSMT"/>
              </a:rPr>
            </a:br>
            <a:r>
              <a:rPr lang="en-US" sz="2000" b="0" i="0">
                <a:solidFill>
                  <a:srgbClr val="354278"/>
                </a:solidFill>
                <a:effectLst/>
                <a:latin typeface="CourierNewPSMT"/>
              </a:rPr>
              <a:t>$Date_header_value);</a:t>
            </a:r>
            <a:br>
              <a:rPr lang="en-US" sz="2000" b="0" i="0">
                <a:solidFill>
                  <a:srgbClr val="354278"/>
                </a:solidFill>
                <a:effectLst/>
                <a:latin typeface="CourierNewPSMT"/>
              </a:rPr>
            </a:br>
            <a:r>
              <a:rPr lang="en-US" sz="2000" b="0" i="0">
                <a:solidFill>
                  <a:srgbClr val="354278"/>
                </a:solidFill>
                <a:effectLst/>
                <a:latin typeface="CourierNewPSMT"/>
              </a:rPr>
              <a:t>$age_when_document_arrived_at_our_cache = $apparent_age;</a:t>
            </a:r>
            <a:r>
              <a:rPr lang="en-US"/>
              <a:t> </a:t>
            </a:r>
            <a:br>
              <a:rPr lang="en-US"/>
            </a:br>
            <a:endParaRPr lang="en-US"/>
          </a:p>
        </p:txBody>
      </p:sp>
    </p:spTree>
    <p:extLst>
      <p:ext uri="{BB962C8B-B14F-4D97-AF65-F5344CB8AC3E}">
        <p14:creationId xmlns:p14="http://schemas.microsoft.com/office/powerpoint/2010/main" val="18152781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79A539C7-94DD-4524-9FBC-62D26B1A8AA3}"/>
              </a:ext>
            </a:extLst>
          </p:cNvPr>
          <p:cNvSpPr txBox="1"/>
          <p:nvPr/>
        </p:nvSpPr>
        <p:spPr>
          <a:xfrm>
            <a:off x="161143" y="1271854"/>
            <a:ext cx="11860967" cy="5539978"/>
          </a:xfrm>
          <a:prstGeom prst="rect">
            <a:avLst/>
          </a:prstGeom>
          <a:noFill/>
        </p:spPr>
        <p:txBody>
          <a:bodyPr wrap="square">
            <a:spAutoFit/>
          </a:bodyPr>
          <a:lstStyle/>
          <a:p>
            <a:r>
              <a:rPr lang="en-US" sz="1800" b="1" i="1">
                <a:solidFill>
                  <a:srgbClr val="000000"/>
                </a:solidFill>
                <a:effectLst/>
                <a:latin typeface="Arial" panose="020B0604020202020204" pitchFamily="34" charset="0"/>
              </a:rPr>
              <a:t>7.11.2.2 Hop-by-hop age calculations</a:t>
            </a:r>
            <a:br>
              <a:rPr lang="en-US" sz="1800" b="1" i="1">
                <a:solidFill>
                  <a:srgbClr val="000000"/>
                </a:solidFill>
                <a:effectLst/>
                <a:latin typeface="Arial" panose="020B0604020202020204" pitchFamily="34" charset="0"/>
              </a:rPr>
            </a:br>
            <a:r>
              <a:rPr lang="en-US" sz="1800" b="0" i="0">
                <a:solidFill>
                  <a:srgbClr val="000000"/>
                </a:solidFill>
                <a:effectLst/>
                <a:latin typeface="TimesNewRoman"/>
              </a:rPr>
              <a:t>So, we can eliminate negative ages caused by clock skew, but we can't do much about overall loss of accuracy due to clock skew. HTTP/1.1 attempts to work around the lack of universal synchronized clocks by asking each device to accumulate relative aging into an Age header, as a document passes through proxies and caches. This way, no cross-server, end-to-end clock comparisons are needed.</a:t>
            </a:r>
            <a:br>
              <a:rPr lang="en-US"/>
            </a:br>
            <a:r>
              <a:rPr lang="en-US" sz="1800" b="0" i="0">
                <a:solidFill>
                  <a:srgbClr val="000000"/>
                </a:solidFill>
                <a:effectLst/>
                <a:latin typeface="TimesNewRoman"/>
              </a:rPr>
              <a:t>The Age header value increases as the document passes through proxies. HTTP/1.1-aware applications should augment the Age header value by the time the document sat in each application and in network transit. Each intermediate application can easily compute the document's resident time by using its local clock.</a:t>
            </a:r>
            <a:br>
              <a:rPr lang="en-US" sz="1800" b="0" i="0">
                <a:solidFill>
                  <a:srgbClr val="000000"/>
                </a:solidFill>
                <a:effectLst/>
                <a:latin typeface="TimesNewRoman"/>
              </a:rPr>
            </a:br>
            <a:r>
              <a:rPr lang="en-US" sz="1800" b="0" i="0">
                <a:solidFill>
                  <a:srgbClr val="000000"/>
                </a:solidFill>
                <a:effectLst/>
                <a:latin typeface="TimesNewRoman"/>
              </a:rPr>
              <a:t>The relative age values are used in addition to the Date-based age calculation, and the most conservative of the two age estimates is chosen, because either the cross-server Date value or the Agecomputed value may be an underestimate (the most conservative is the oldest age). This way, HTTP tolerates errors in Age headers as well, while erring on the side of fresher content:</a:t>
            </a:r>
            <a:br>
              <a:rPr lang="en-US" sz="1800" b="0" i="0">
                <a:solidFill>
                  <a:srgbClr val="000000"/>
                </a:solidFill>
                <a:effectLst/>
                <a:latin typeface="TimesNewRoman"/>
              </a:rPr>
            </a:br>
            <a:r>
              <a:rPr lang="en-US" sz="2000" b="0" i="0">
                <a:solidFill>
                  <a:srgbClr val="354278"/>
                </a:solidFill>
                <a:effectLst/>
                <a:latin typeface="CourierNewPSMT"/>
              </a:rPr>
              <a:t>$apparent_age = max(0, $time_got_response -</a:t>
            </a:r>
            <a:br>
              <a:rPr lang="en-US" sz="2000" b="0" i="0">
                <a:solidFill>
                  <a:srgbClr val="354278"/>
                </a:solidFill>
                <a:effectLst/>
                <a:latin typeface="CourierNewPSMT"/>
              </a:rPr>
            </a:br>
            <a:r>
              <a:rPr lang="en-US" sz="2000" b="0" i="0">
                <a:solidFill>
                  <a:srgbClr val="354278"/>
                </a:solidFill>
                <a:effectLst/>
                <a:latin typeface="CourierNewPSMT"/>
              </a:rPr>
              <a:t>$Date_header_value);</a:t>
            </a:r>
            <a:br>
              <a:rPr lang="en-US" sz="2000" b="0" i="0">
                <a:solidFill>
                  <a:srgbClr val="354278"/>
                </a:solidFill>
                <a:effectLst/>
                <a:latin typeface="CourierNewPSMT"/>
              </a:rPr>
            </a:br>
            <a:r>
              <a:rPr lang="en-US" sz="2000" b="0" i="0">
                <a:solidFill>
                  <a:srgbClr val="354278"/>
                </a:solidFill>
                <a:effectLst/>
                <a:latin typeface="CourierNewPSMT"/>
              </a:rPr>
              <a:t>$corrected_apparent_age = max($apparent_age,</a:t>
            </a:r>
            <a:br>
              <a:rPr lang="en-US" sz="2000" b="0" i="0">
                <a:solidFill>
                  <a:srgbClr val="354278"/>
                </a:solidFill>
                <a:effectLst/>
                <a:latin typeface="CourierNewPSMT"/>
              </a:rPr>
            </a:br>
            <a:r>
              <a:rPr lang="en-US" sz="2000" b="0" i="0">
                <a:solidFill>
                  <a:srgbClr val="354278"/>
                </a:solidFill>
                <a:effectLst/>
                <a:latin typeface="CourierNewPSMT"/>
              </a:rPr>
              <a:t>$Age_header_value);</a:t>
            </a:r>
            <a:br>
              <a:rPr lang="en-US" sz="2000" b="0" i="0">
                <a:solidFill>
                  <a:srgbClr val="354278"/>
                </a:solidFill>
                <a:effectLst/>
                <a:latin typeface="CourierNewPSMT"/>
              </a:rPr>
            </a:br>
            <a:r>
              <a:rPr lang="en-US" sz="2000" b="0" i="0">
                <a:solidFill>
                  <a:srgbClr val="354278"/>
                </a:solidFill>
                <a:effectLst/>
                <a:latin typeface="CourierNewPSMT"/>
              </a:rPr>
              <a:t>$age_when_document_arrived_at_our_cache =</a:t>
            </a:r>
            <a:br>
              <a:rPr lang="en-US" sz="2000" b="0" i="0">
                <a:solidFill>
                  <a:srgbClr val="354278"/>
                </a:solidFill>
                <a:effectLst/>
                <a:latin typeface="CourierNewPSMT"/>
              </a:rPr>
            </a:br>
            <a:r>
              <a:rPr lang="en-US" sz="2000" b="0" i="0">
                <a:solidFill>
                  <a:srgbClr val="354278"/>
                </a:solidFill>
                <a:effectLst/>
                <a:latin typeface="CourierNewPSMT"/>
              </a:rPr>
              <a:t>$corrected_apparent_age;</a:t>
            </a:r>
            <a:r>
              <a:rPr lang="en-US"/>
              <a:t> </a:t>
            </a:r>
            <a:br>
              <a:rPr lang="en-US"/>
            </a:br>
            <a:endParaRPr lang="en-US"/>
          </a:p>
        </p:txBody>
      </p:sp>
      <p:sp>
        <p:nvSpPr>
          <p:cNvPr id="6" name="Tiêu đề 1">
            <a:extLst>
              <a:ext uri="{FF2B5EF4-FFF2-40B4-BE49-F238E27FC236}">
                <a16:creationId xmlns:a16="http://schemas.microsoft.com/office/drawing/2014/main" id="{FEE571E7-AF89-4EFB-969E-56464AF92FF9}"/>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Detailed Algorithm</a:t>
            </a:r>
            <a:endParaRPr lang="vi-VN" b="1" i="1" dirty="0">
              <a:ea typeface="+mn-ea"/>
              <a:cs typeface="+mn-cs"/>
            </a:endParaRPr>
          </a:p>
        </p:txBody>
      </p:sp>
    </p:spTree>
    <p:extLst>
      <p:ext uri="{BB962C8B-B14F-4D97-AF65-F5344CB8AC3E}">
        <p14:creationId xmlns:p14="http://schemas.microsoft.com/office/powerpoint/2010/main" val="6832250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D382B95E-EC31-4ECB-BCC5-00E33A5AD7D0}"/>
              </a:ext>
            </a:extLst>
          </p:cNvPr>
          <p:cNvSpPr txBox="1"/>
          <p:nvPr/>
        </p:nvSpPr>
        <p:spPr>
          <a:xfrm>
            <a:off x="131164" y="1198336"/>
            <a:ext cx="6108492" cy="369332"/>
          </a:xfrm>
          <a:prstGeom prst="rect">
            <a:avLst/>
          </a:prstGeom>
          <a:noFill/>
        </p:spPr>
        <p:txBody>
          <a:bodyPr wrap="square">
            <a:spAutoFit/>
          </a:bodyPr>
          <a:lstStyle/>
          <a:p>
            <a:r>
              <a:rPr lang="en-US" sz="1800" b="1" i="1">
                <a:solidFill>
                  <a:srgbClr val="000000"/>
                </a:solidFill>
                <a:effectLst/>
                <a:latin typeface="Arial" panose="020B0604020202020204" pitchFamily="34" charset="0"/>
              </a:rPr>
              <a:t>7.11.2.3 Compensating for network delays</a:t>
            </a:r>
            <a:endParaRPr lang="en-US"/>
          </a:p>
        </p:txBody>
      </p:sp>
      <p:sp>
        <p:nvSpPr>
          <p:cNvPr id="7" name="Hộp Văn bản 6">
            <a:extLst>
              <a:ext uri="{FF2B5EF4-FFF2-40B4-BE49-F238E27FC236}">
                <a16:creationId xmlns:a16="http://schemas.microsoft.com/office/drawing/2014/main" id="{9302BD91-ED71-4E38-AE4B-25ADA6F1159D}"/>
              </a:ext>
            </a:extLst>
          </p:cNvPr>
          <p:cNvSpPr txBox="1"/>
          <p:nvPr/>
        </p:nvSpPr>
        <p:spPr>
          <a:xfrm>
            <a:off x="131164" y="1567668"/>
            <a:ext cx="11929672" cy="923330"/>
          </a:xfrm>
          <a:prstGeom prst="rect">
            <a:avLst/>
          </a:prstGeom>
          <a:noFill/>
        </p:spPr>
        <p:txBody>
          <a:bodyPr wrap="square">
            <a:spAutoFit/>
          </a:bodyPr>
          <a:lstStyle/>
          <a:p>
            <a:r>
              <a:rPr lang="en-US" sz="1800" b="0" i="0">
                <a:solidFill>
                  <a:srgbClr val="000000"/>
                </a:solidFill>
                <a:effectLst/>
                <a:latin typeface="TimesNewRoman"/>
              </a:rPr>
              <a:t>Transactions can be slow. This is the major motivation for caching. But for very slow networks, or overloaded servers, the relative age calculation may significantly underestimate the age of documents if the documents spend a long time stuck in network or server traffic jams.</a:t>
            </a:r>
            <a:r>
              <a:rPr lang="en-US"/>
              <a:t> </a:t>
            </a:r>
          </a:p>
        </p:txBody>
      </p:sp>
      <p:sp>
        <p:nvSpPr>
          <p:cNvPr id="9" name="Hộp Văn bản 8">
            <a:extLst>
              <a:ext uri="{FF2B5EF4-FFF2-40B4-BE49-F238E27FC236}">
                <a16:creationId xmlns:a16="http://schemas.microsoft.com/office/drawing/2014/main" id="{6B9BE54D-A693-4F58-9268-1ECDC376E7AD}"/>
              </a:ext>
            </a:extLst>
          </p:cNvPr>
          <p:cNvSpPr txBox="1"/>
          <p:nvPr/>
        </p:nvSpPr>
        <p:spPr>
          <a:xfrm>
            <a:off x="131164" y="2490998"/>
            <a:ext cx="11929672" cy="4216539"/>
          </a:xfrm>
          <a:prstGeom prst="rect">
            <a:avLst/>
          </a:prstGeom>
          <a:noFill/>
        </p:spPr>
        <p:txBody>
          <a:bodyPr wrap="square">
            <a:spAutoFit/>
          </a:bodyPr>
          <a:lstStyle/>
          <a:p>
            <a:r>
              <a:rPr lang="en-US" sz="1800" b="0" i="0">
                <a:solidFill>
                  <a:srgbClr val="000000"/>
                </a:solidFill>
                <a:effectLst/>
                <a:latin typeface="TimesNewRoman"/>
              </a:rPr>
              <a:t>There is no easy way to measure one-way network delay from server to cache, but it is easier to measure the round-trip delay. A cache knows when it requested the document and when it arrived. HTTP/1.1 conservatively corrects for these network delays by adding the entire round-trip delay. This cache-to-server-to-cache delay is an overestimate of the server-to-cache delay, but it is conservative. If it is in error, it will only make the documents appear older than they really are and cause unnecessary</a:t>
            </a:r>
            <a:br>
              <a:rPr lang="en-US" sz="1800" b="0" i="0">
                <a:solidFill>
                  <a:srgbClr val="000000"/>
                </a:solidFill>
                <a:effectLst/>
                <a:latin typeface="TimesNewRoman"/>
              </a:rPr>
            </a:br>
            <a:r>
              <a:rPr lang="en-US" sz="1800" b="0" i="0">
                <a:solidFill>
                  <a:srgbClr val="000000"/>
                </a:solidFill>
                <a:effectLst/>
                <a:latin typeface="TimesNewRoman"/>
              </a:rPr>
              <a:t>revalidations. Here's how the calculation is made:</a:t>
            </a:r>
            <a:br>
              <a:rPr lang="en-US" sz="1800" b="0" i="0">
                <a:solidFill>
                  <a:srgbClr val="000000"/>
                </a:solidFill>
                <a:effectLst/>
                <a:latin typeface="TimesNewRoman"/>
              </a:rPr>
            </a:br>
            <a:r>
              <a:rPr lang="en-US" sz="2000" b="0" i="0">
                <a:solidFill>
                  <a:srgbClr val="354278"/>
                </a:solidFill>
                <a:effectLst/>
                <a:latin typeface="CourierNewPSMT"/>
              </a:rPr>
              <a:t>$apparent_age = max(0, $time_got_response -</a:t>
            </a:r>
            <a:br>
              <a:rPr lang="en-US" sz="2000" b="0" i="0">
                <a:solidFill>
                  <a:srgbClr val="354278"/>
                </a:solidFill>
                <a:effectLst/>
                <a:latin typeface="CourierNewPSMT"/>
              </a:rPr>
            </a:br>
            <a:r>
              <a:rPr lang="en-US" sz="2000" b="0" i="0">
                <a:solidFill>
                  <a:srgbClr val="354278"/>
                </a:solidFill>
                <a:effectLst/>
                <a:latin typeface="CourierNewPSMT"/>
              </a:rPr>
              <a:t>$Date_header_value);</a:t>
            </a:r>
            <a:br>
              <a:rPr lang="en-US" sz="2000" b="0" i="0">
                <a:solidFill>
                  <a:srgbClr val="354278"/>
                </a:solidFill>
                <a:effectLst/>
                <a:latin typeface="CourierNewPSMT"/>
              </a:rPr>
            </a:br>
            <a:r>
              <a:rPr lang="en-US" sz="2000" b="0" i="0">
                <a:solidFill>
                  <a:srgbClr val="354278"/>
                </a:solidFill>
                <a:effectLst/>
                <a:latin typeface="CourierNewPSMT"/>
              </a:rPr>
              <a:t>$corrected_apparent_age = max($apparent_age,</a:t>
            </a:r>
            <a:br>
              <a:rPr lang="en-US" sz="2000" b="0" i="0">
                <a:solidFill>
                  <a:srgbClr val="354278"/>
                </a:solidFill>
                <a:effectLst/>
                <a:latin typeface="CourierNewPSMT"/>
              </a:rPr>
            </a:br>
            <a:r>
              <a:rPr lang="en-US" sz="2000" b="0" i="0">
                <a:solidFill>
                  <a:srgbClr val="354278"/>
                </a:solidFill>
                <a:effectLst/>
                <a:latin typeface="CourierNewPSMT"/>
              </a:rPr>
              <a:t>$Age_header_value);</a:t>
            </a:r>
            <a:br>
              <a:rPr lang="en-US" sz="2000" b="0" i="0">
                <a:solidFill>
                  <a:srgbClr val="354278"/>
                </a:solidFill>
                <a:effectLst/>
                <a:latin typeface="CourierNewPSMT"/>
              </a:rPr>
            </a:br>
            <a:r>
              <a:rPr lang="en-US" sz="2000" b="0" i="0">
                <a:solidFill>
                  <a:srgbClr val="354278"/>
                </a:solidFill>
                <a:effectLst/>
                <a:latin typeface="CourierNewPSMT"/>
              </a:rPr>
              <a:t>$response_delay_estimate = ($time_got_response -</a:t>
            </a:r>
            <a:br>
              <a:rPr lang="en-US" sz="2000" b="0" i="0">
                <a:solidFill>
                  <a:srgbClr val="354278"/>
                </a:solidFill>
                <a:effectLst/>
                <a:latin typeface="CourierNewPSMT"/>
              </a:rPr>
            </a:br>
            <a:r>
              <a:rPr lang="en-US" sz="2000" b="0" i="0">
                <a:solidFill>
                  <a:srgbClr val="354278"/>
                </a:solidFill>
                <a:effectLst/>
                <a:latin typeface="CourierNewPSMT"/>
              </a:rPr>
              <a:t>$time_issued_request);</a:t>
            </a:r>
            <a:br>
              <a:rPr lang="en-US" sz="2000" b="0" i="0">
                <a:solidFill>
                  <a:srgbClr val="354278"/>
                </a:solidFill>
                <a:effectLst/>
                <a:latin typeface="CourierNewPSMT"/>
              </a:rPr>
            </a:br>
            <a:r>
              <a:rPr lang="en-US" sz="2000" b="0" i="0">
                <a:solidFill>
                  <a:srgbClr val="354278"/>
                </a:solidFill>
                <a:effectLst/>
                <a:latin typeface="CourierNewPSMT"/>
              </a:rPr>
              <a:t>$age_when_document_arrived_at_our_cache =</a:t>
            </a:r>
            <a:br>
              <a:rPr lang="en-US"/>
            </a:br>
            <a:r>
              <a:rPr lang="en-US" sz="2000" b="0" i="0">
                <a:solidFill>
                  <a:srgbClr val="354278"/>
                </a:solidFill>
                <a:effectLst/>
                <a:latin typeface="CourierNewPSMT"/>
              </a:rPr>
              <a:t>$corrected_apparent_age + $response_delay_estimate;</a:t>
            </a:r>
            <a:r>
              <a:rPr lang="en-US"/>
              <a:t> </a:t>
            </a:r>
            <a:br>
              <a:rPr lang="en-US"/>
            </a:br>
            <a:endParaRPr lang="en-US"/>
          </a:p>
        </p:txBody>
      </p:sp>
      <p:sp>
        <p:nvSpPr>
          <p:cNvPr id="10" name="Tiêu đề 1">
            <a:extLst>
              <a:ext uri="{FF2B5EF4-FFF2-40B4-BE49-F238E27FC236}">
                <a16:creationId xmlns:a16="http://schemas.microsoft.com/office/drawing/2014/main" id="{F9B056D1-463C-444D-8C20-235DD9DF8D8E}"/>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Detailed Algorithm</a:t>
            </a:r>
            <a:endParaRPr lang="vi-VN" b="1" i="1" dirty="0">
              <a:ea typeface="+mn-ea"/>
              <a:cs typeface="+mn-cs"/>
            </a:endParaRPr>
          </a:p>
        </p:txBody>
      </p:sp>
    </p:spTree>
    <p:extLst>
      <p:ext uri="{BB962C8B-B14F-4D97-AF65-F5344CB8AC3E}">
        <p14:creationId xmlns:p14="http://schemas.microsoft.com/office/powerpoint/2010/main" val="40541639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51737E9F-070F-4248-9799-23D592FA2B6E}"/>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Detailed Algorithm</a:t>
            </a:r>
            <a:endParaRPr lang="vi-VN" b="1" i="1" dirty="0">
              <a:ea typeface="+mn-ea"/>
              <a:cs typeface="+mn-cs"/>
            </a:endParaRPr>
          </a:p>
        </p:txBody>
      </p:sp>
      <p:sp>
        <p:nvSpPr>
          <p:cNvPr id="6" name="Hộp Văn bản 5">
            <a:extLst>
              <a:ext uri="{FF2B5EF4-FFF2-40B4-BE49-F238E27FC236}">
                <a16:creationId xmlns:a16="http://schemas.microsoft.com/office/drawing/2014/main" id="{16CDC416-FF73-420F-90F1-953D3DDC1FF0}"/>
              </a:ext>
            </a:extLst>
          </p:cNvPr>
          <p:cNvSpPr txBox="1"/>
          <p:nvPr/>
        </p:nvSpPr>
        <p:spPr>
          <a:xfrm>
            <a:off x="179883" y="2073189"/>
            <a:ext cx="5711252" cy="3570208"/>
          </a:xfrm>
          <a:prstGeom prst="rect">
            <a:avLst/>
          </a:prstGeom>
          <a:noFill/>
        </p:spPr>
        <p:txBody>
          <a:bodyPr wrap="square">
            <a:spAutoFit/>
          </a:bodyPr>
          <a:lstStyle/>
          <a:p>
            <a:r>
              <a:rPr lang="en-US" b="1" i="0">
                <a:solidFill>
                  <a:srgbClr val="000000"/>
                </a:solidFill>
                <a:effectLst/>
                <a:latin typeface="Arial" panose="020B0604020202020204" pitchFamily="34" charset="0"/>
              </a:rPr>
              <a:t>7.11.3 Complete Age-Calculation Algorithm</a:t>
            </a:r>
            <a:br>
              <a:rPr lang="en-US" sz="2400" b="1" i="0">
                <a:solidFill>
                  <a:srgbClr val="000000"/>
                </a:solidFill>
                <a:effectLst/>
                <a:latin typeface="Arial" panose="020B0604020202020204" pitchFamily="34" charset="0"/>
              </a:rPr>
            </a:br>
            <a:r>
              <a:rPr lang="en-US">
                <a:solidFill>
                  <a:srgbClr val="000000"/>
                </a:solidFill>
                <a:latin typeface="TimesNewRoman"/>
              </a:rPr>
              <a:t>- The </a:t>
            </a:r>
            <a:r>
              <a:rPr lang="en-US" sz="1800" b="0" i="0">
                <a:solidFill>
                  <a:srgbClr val="000000"/>
                </a:solidFill>
                <a:effectLst/>
                <a:latin typeface="TimesNewRoman"/>
              </a:rPr>
              <a:t>last section showed how to compute the age of an HTTP-carried document when it arrives at a cache. Once this response is stored in the cache, it ages further. When a request arrives for the document in the cache, we need to know how long the document has been resident in the cache, so we can compute the current document age:</a:t>
            </a:r>
            <a:br>
              <a:rPr lang="en-US" sz="1800" b="0" i="0">
                <a:solidFill>
                  <a:srgbClr val="000000"/>
                </a:solidFill>
                <a:effectLst/>
                <a:latin typeface="TimesNewRoman"/>
              </a:rPr>
            </a:br>
            <a:r>
              <a:rPr lang="en-US" sz="2000" b="0" i="0">
                <a:solidFill>
                  <a:srgbClr val="354278"/>
                </a:solidFill>
                <a:effectLst/>
                <a:latin typeface="CourierNewPSMT"/>
              </a:rPr>
              <a:t>$age = $age_when_document_arrived_at_our_cache +</a:t>
            </a:r>
            <a:br>
              <a:rPr lang="en-US" sz="2000" b="0" i="0">
                <a:solidFill>
                  <a:srgbClr val="354278"/>
                </a:solidFill>
                <a:effectLst/>
                <a:latin typeface="CourierNewPSMT"/>
              </a:rPr>
            </a:br>
            <a:r>
              <a:rPr lang="en-US" sz="2000" b="0" i="0">
                <a:solidFill>
                  <a:srgbClr val="354278"/>
                </a:solidFill>
                <a:effectLst/>
                <a:latin typeface="CourierNewPSMT"/>
              </a:rPr>
              <a:t>$how_long_copy_has_been_in_our_cache;</a:t>
            </a:r>
            <a:r>
              <a:rPr lang="en-US"/>
              <a:t> </a:t>
            </a:r>
          </a:p>
        </p:txBody>
      </p:sp>
      <p:pic>
        <p:nvPicPr>
          <p:cNvPr id="8" name="Hình ảnh 7">
            <a:extLst>
              <a:ext uri="{FF2B5EF4-FFF2-40B4-BE49-F238E27FC236}">
                <a16:creationId xmlns:a16="http://schemas.microsoft.com/office/drawing/2014/main" id="{268088A7-4ED7-4849-AD3D-61373B448CFE}"/>
              </a:ext>
            </a:extLst>
          </p:cNvPr>
          <p:cNvPicPr>
            <a:picLocks noChangeAspect="1"/>
          </p:cNvPicPr>
          <p:nvPr/>
        </p:nvPicPr>
        <p:blipFill>
          <a:blip r:embed="rId2"/>
          <a:stretch>
            <a:fillRect/>
          </a:stretch>
        </p:blipFill>
        <p:spPr>
          <a:xfrm>
            <a:off x="6096000" y="2186655"/>
            <a:ext cx="5467350" cy="3343275"/>
          </a:xfrm>
          <a:prstGeom prst="rect">
            <a:avLst/>
          </a:prstGeom>
        </p:spPr>
      </p:pic>
    </p:spTree>
    <p:extLst>
      <p:ext uri="{BB962C8B-B14F-4D97-AF65-F5344CB8AC3E}">
        <p14:creationId xmlns:p14="http://schemas.microsoft.com/office/powerpoint/2010/main" val="9436265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39E06C93-D8E7-4CAE-886B-034ED2D88EA4}"/>
              </a:ext>
            </a:extLst>
          </p:cNvPr>
          <p:cNvSpPr txBox="1"/>
          <p:nvPr/>
        </p:nvSpPr>
        <p:spPr>
          <a:xfrm>
            <a:off x="150526" y="1358047"/>
            <a:ext cx="11890947" cy="3139321"/>
          </a:xfrm>
          <a:prstGeom prst="rect">
            <a:avLst/>
          </a:prstGeom>
          <a:noFill/>
        </p:spPr>
        <p:txBody>
          <a:bodyPr wrap="square">
            <a:spAutoFit/>
          </a:bodyPr>
          <a:lstStyle/>
          <a:p>
            <a:r>
              <a:rPr lang="en-US" b="1" i="0">
                <a:solidFill>
                  <a:srgbClr val="000000"/>
                </a:solidFill>
                <a:effectLst/>
                <a:latin typeface="Arial" panose="020B0604020202020204" pitchFamily="34" charset="0"/>
              </a:rPr>
              <a:t>7.11.4 Freshness Lifetime Computation</a:t>
            </a:r>
            <a:br>
              <a:rPr lang="en-US" sz="2400" b="1" i="0">
                <a:solidFill>
                  <a:srgbClr val="000000"/>
                </a:solidFill>
                <a:effectLst/>
                <a:latin typeface="Arial" panose="020B0604020202020204" pitchFamily="34" charset="0"/>
              </a:rPr>
            </a:br>
            <a:r>
              <a:rPr lang="en-US">
                <a:solidFill>
                  <a:srgbClr val="000000"/>
                </a:solidFill>
                <a:latin typeface="TimesNewRoman"/>
              </a:rPr>
              <a:t>- Recall </a:t>
            </a:r>
            <a:r>
              <a:rPr lang="en-US" sz="1800" b="0" i="0">
                <a:solidFill>
                  <a:srgbClr val="000000"/>
                </a:solidFill>
                <a:effectLst/>
                <a:latin typeface="TimesNewRoman"/>
              </a:rPr>
              <a:t>that we're trying to figure out whether a cached document is fresh enough to serve to a client.To answer this question, we must determine the age of the cached document and compute the freshness lifetime based on server and client constraints. We just explained how to compute the age; now let's move on to freshness lifetimes. </a:t>
            </a:r>
          </a:p>
          <a:p>
            <a:r>
              <a:rPr lang="en-US" sz="1800" b="0" i="0">
                <a:solidFill>
                  <a:srgbClr val="000000"/>
                </a:solidFill>
                <a:effectLst/>
                <a:latin typeface="TimesNewRoman"/>
              </a:rPr>
              <a:t>- The freshness lifetime of a document tells how old a document is allowed to get before it is no longer fresh enough to serve to a particular client. The freshness lifetime depends on server and client constraints. The server may have information about the publication change rate of the document. Very stable, filed reports may stay fresh for years. Periodicals may be up-to-date only for the time remaining until the next scheduled publication—next week, or 6:00 am tomorrow.</a:t>
            </a:r>
            <a:br>
              <a:rPr lang="en-US"/>
            </a:br>
            <a:r>
              <a:rPr lang="en-US"/>
              <a:t>- </a:t>
            </a:r>
            <a:r>
              <a:rPr lang="en-US" sz="1800" b="0" i="0">
                <a:solidFill>
                  <a:srgbClr val="000000"/>
                </a:solidFill>
                <a:effectLst/>
                <a:latin typeface="TimesNewRoman"/>
              </a:rPr>
              <a:t>Clients may have certain other guidelines. They may be willing to accept slightly stale content, if it is</a:t>
            </a:r>
            <a:br>
              <a:rPr lang="en-US" sz="1800" b="0" i="0">
                <a:solidFill>
                  <a:srgbClr val="000000"/>
                </a:solidFill>
                <a:effectLst/>
                <a:latin typeface="TimesNewRoman"/>
              </a:rPr>
            </a:br>
            <a:r>
              <a:rPr lang="en-US" sz="1800" b="0" i="0">
                <a:solidFill>
                  <a:srgbClr val="000000"/>
                </a:solidFill>
                <a:effectLst/>
                <a:latin typeface="TimesNewRoman"/>
              </a:rPr>
              <a:t>faster, or they might need the most up-to-date content possible. Caches serve the users. We must</a:t>
            </a:r>
            <a:br>
              <a:rPr lang="en-US" sz="1800" b="0" i="0">
                <a:solidFill>
                  <a:srgbClr val="000000"/>
                </a:solidFill>
                <a:effectLst/>
                <a:latin typeface="TimesNewRoman"/>
              </a:rPr>
            </a:br>
            <a:r>
              <a:rPr lang="en-US" sz="1800" b="0" i="0">
                <a:solidFill>
                  <a:srgbClr val="000000"/>
                </a:solidFill>
                <a:effectLst/>
                <a:latin typeface="TimesNewRoman"/>
              </a:rPr>
              <a:t>adhere to their requests.</a:t>
            </a:r>
            <a:r>
              <a:rPr lang="en-US"/>
              <a:t> </a:t>
            </a:r>
          </a:p>
        </p:txBody>
      </p:sp>
      <p:sp>
        <p:nvSpPr>
          <p:cNvPr id="6" name="Tiêu đề 1">
            <a:extLst>
              <a:ext uri="{FF2B5EF4-FFF2-40B4-BE49-F238E27FC236}">
                <a16:creationId xmlns:a16="http://schemas.microsoft.com/office/drawing/2014/main" id="{68C12D52-19BF-428B-82FD-A46D4325A7C6}"/>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Detailed Algorithm</a:t>
            </a:r>
            <a:endParaRPr lang="vi-VN" b="1" i="1" dirty="0">
              <a:ea typeface="+mn-ea"/>
              <a:cs typeface="+mn-cs"/>
            </a:endParaRPr>
          </a:p>
        </p:txBody>
      </p:sp>
    </p:spTree>
    <p:extLst>
      <p:ext uri="{BB962C8B-B14F-4D97-AF65-F5344CB8AC3E}">
        <p14:creationId xmlns:p14="http://schemas.microsoft.com/office/powerpoint/2010/main" val="28440646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Hình ảnh 8" descr="Ảnh có chứa văn bản&#10;&#10;Mô tả được tạo tự động">
            <a:extLst>
              <a:ext uri="{FF2B5EF4-FFF2-40B4-BE49-F238E27FC236}">
                <a16:creationId xmlns:a16="http://schemas.microsoft.com/office/drawing/2014/main" id="{0C22E854-2566-45F6-985B-C3F9A9DDE66A}"/>
              </a:ext>
            </a:extLst>
          </p:cNvPr>
          <p:cNvPicPr>
            <a:picLocks noChangeAspect="1"/>
          </p:cNvPicPr>
          <p:nvPr/>
        </p:nvPicPr>
        <p:blipFill>
          <a:blip r:embed="rId2"/>
          <a:stretch>
            <a:fillRect/>
          </a:stretch>
        </p:blipFill>
        <p:spPr>
          <a:xfrm>
            <a:off x="5460264" y="1392159"/>
            <a:ext cx="5678009" cy="4873625"/>
          </a:xfrm>
          <a:prstGeom prst="rect">
            <a:avLst/>
          </a:prstGeom>
          <a:noFill/>
        </p:spPr>
      </p:pic>
      <p:sp>
        <p:nvSpPr>
          <p:cNvPr id="11" name="Hộp Văn bản 10">
            <a:extLst>
              <a:ext uri="{FF2B5EF4-FFF2-40B4-BE49-F238E27FC236}">
                <a16:creationId xmlns:a16="http://schemas.microsoft.com/office/drawing/2014/main" id="{3D296AE6-C6C3-4FBD-B0CC-6C9D50F7BDFC}"/>
              </a:ext>
            </a:extLst>
          </p:cNvPr>
          <p:cNvSpPr txBox="1"/>
          <p:nvPr/>
        </p:nvSpPr>
        <p:spPr>
          <a:xfrm>
            <a:off x="584955" y="2057400"/>
            <a:ext cx="3932237" cy="3811588"/>
          </a:xfrm>
          <a:prstGeom prst="rect">
            <a:avLst/>
          </a:prstGeom>
        </p:spPr>
        <p:txBody>
          <a:bodyPr vert="horz" lIns="91440" tIns="45720" rIns="91440" bIns="45720" rtlCol="0">
            <a:normAutofit/>
          </a:bodyPr>
          <a:lstStyle/>
          <a:p>
            <a:pPr>
              <a:lnSpc>
                <a:spcPct val="90000"/>
              </a:lnSpc>
              <a:spcBef>
                <a:spcPts val="1000"/>
              </a:spcBef>
            </a:pPr>
            <a:r>
              <a:rPr lang="vi-VN" sz="1600" b="0" i="0" kern="1200">
                <a:effectLst/>
                <a:latin typeface="+mn-lt"/>
                <a:ea typeface="+mn-ea"/>
                <a:cs typeface="+mn-cs"/>
              </a:rPr>
              <a:t>Example 7-2 shows a Perl algorithm to compute server freshness limits. It returns the maximum age</a:t>
            </a:r>
            <a:r>
              <a:rPr lang="en-US" sz="1600" b="0" i="0" kern="1200">
                <a:effectLst/>
                <a:latin typeface="+mn-lt"/>
                <a:ea typeface="+mn-ea"/>
                <a:cs typeface="+mn-cs"/>
              </a:rPr>
              <a:t> </a:t>
            </a:r>
            <a:r>
              <a:rPr lang="vi-VN" sz="1600" b="0" i="0" kern="1200">
                <a:effectLst/>
                <a:latin typeface="+mn-lt"/>
                <a:ea typeface="+mn-ea"/>
                <a:cs typeface="+mn-cs"/>
              </a:rPr>
              <a:t>that a document can reach and still be served by the server.</a:t>
            </a:r>
            <a:r>
              <a:rPr lang="vi-VN" sz="1600" kern="1200">
                <a:latin typeface="+mn-lt"/>
                <a:ea typeface="+mn-ea"/>
                <a:cs typeface="+mn-cs"/>
              </a:rPr>
              <a:t> </a:t>
            </a:r>
            <a:br>
              <a:rPr lang="vi-VN" sz="1600" kern="1200">
                <a:latin typeface="+mn-lt"/>
                <a:ea typeface="+mn-ea"/>
                <a:cs typeface="+mn-cs"/>
              </a:rPr>
            </a:br>
            <a:endParaRPr lang="vi-VN" sz="1600" kern="1200">
              <a:latin typeface="+mn-lt"/>
              <a:ea typeface="+mn-ea"/>
              <a:cs typeface="+mn-cs"/>
            </a:endParaRPr>
          </a:p>
        </p:txBody>
      </p:sp>
      <p:sp>
        <p:nvSpPr>
          <p:cNvPr id="17" name="Tiêu đề 1">
            <a:extLst>
              <a:ext uri="{FF2B5EF4-FFF2-40B4-BE49-F238E27FC236}">
                <a16:creationId xmlns:a16="http://schemas.microsoft.com/office/drawing/2014/main" id="{8CFE6C31-2940-4429-9CA8-33D4D75E1A80}"/>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Detailed Algorithm</a:t>
            </a:r>
            <a:endParaRPr lang="vi-VN" b="1" i="1" dirty="0">
              <a:ea typeface="+mn-ea"/>
              <a:cs typeface="+mn-cs"/>
            </a:endParaRPr>
          </a:p>
        </p:txBody>
      </p:sp>
      <p:sp>
        <p:nvSpPr>
          <p:cNvPr id="21" name="Hộp Văn bản 20">
            <a:extLst>
              <a:ext uri="{FF2B5EF4-FFF2-40B4-BE49-F238E27FC236}">
                <a16:creationId xmlns:a16="http://schemas.microsoft.com/office/drawing/2014/main" id="{B678B81B-45FB-45AC-A251-3D97D1425B99}"/>
              </a:ext>
            </a:extLst>
          </p:cNvPr>
          <p:cNvSpPr txBox="1"/>
          <p:nvPr/>
        </p:nvSpPr>
        <p:spPr>
          <a:xfrm>
            <a:off x="318541" y="1392159"/>
            <a:ext cx="6153462" cy="646331"/>
          </a:xfrm>
          <a:prstGeom prst="rect">
            <a:avLst/>
          </a:prstGeom>
          <a:noFill/>
        </p:spPr>
        <p:txBody>
          <a:bodyPr wrap="square">
            <a:spAutoFit/>
          </a:bodyPr>
          <a:lstStyle/>
          <a:p>
            <a:r>
              <a:rPr lang="en-US" sz="1800" b="1" i="0">
                <a:solidFill>
                  <a:srgbClr val="000000"/>
                </a:solidFill>
                <a:effectLst/>
                <a:latin typeface="Arial" panose="020B0604020202020204" pitchFamily="34" charset="0"/>
              </a:rPr>
              <a:t>7.11.5 Complete Server-Freshness Algorithm</a:t>
            </a:r>
            <a:r>
              <a:rPr lang="en-US"/>
              <a:t> </a:t>
            </a:r>
            <a:br>
              <a:rPr lang="en-US"/>
            </a:br>
            <a:endParaRPr lang="en-US"/>
          </a:p>
        </p:txBody>
      </p:sp>
    </p:spTree>
    <p:extLst>
      <p:ext uri="{BB962C8B-B14F-4D97-AF65-F5344CB8AC3E}">
        <p14:creationId xmlns:p14="http://schemas.microsoft.com/office/powerpoint/2010/main" val="2840107718"/>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D385E208-F4EC-4395-85E6-CF328F06CE4B}"/>
              </a:ext>
            </a:extLst>
          </p:cNvPr>
          <p:cNvPicPr>
            <a:picLocks noChangeAspect="1"/>
          </p:cNvPicPr>
          <p:nvPr/>
        </p:nvPicPr>
        <p:blipFill>
          <a:blip r:embed="rId2"/>
          <a:stretch>
            <a:fillRect/>
          </a:stretch>
        </p:blipFill>
        <p:spPr>
          <a:xfrm>
            <a:off x="5494597" y="1436636"/>
            <a:ext cx="5819775" cy="4524375"/>
          </a:xfrm>
          <a:prstGeom prst="rect">
            <a:avLst/>
          </a:prstGeom>
        </p:spPr>
      </p:pic>
      <p:sp>
        <p:nvSpPr>
          <p:cNvPr id="7" name="Tiêu đề 1">
            <a:extLst>
              <a:ext uri="{FF2B5EF4-FFF2-40B4-BE49-F238E27FC236}">
                <a16:creationId xmlns:a16="http://schemas.microsoft.com/office/drawing/2014/main" id="{774AF58E-E5B6-40CB-B5E3-5B3076DC37F1}"/>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Detailed Algorithm</a:t>
            </a:r>
            <a:endParaRPr lang="vi-VN" b="1" i="1" dirty="0">
              <a:ea typeface="+mn-ea"/>
              <a:cs typeface="+mn-cs"/>
            </a:endParaRPr>
          </a:p>
        </p:txBody>
      </p:sp>
      <p:sp>
        <p:nvSpPr>
          <p:cNvPr id="9" name="Hộp Văn bản 8">
            <a:extLst>
              <a:ext uri="{FF2B5EF4-FFF2-40B4-BE49-F238E27FC236}">
                <a16:creationId xmlns:a16="http://schemas.microsoft.com/office/drawing/2014/main" id="{166EAA89-8A10-47CF-951E-18560AD16616}"/>
              </a:ext>
            </a:extLst>
          </p:cNvPr>
          <p:cNvSpPr txBox="1"/>
          <p:nvPr/>
        </p:nvSpPr>
        <p:spPr>
          <a:xfrm>
            <a:off x="258581" y="2053733"/>
            <a:ext cx="5122888" cy="2031325"/>
          </a:xfrm>
          <a:prstGeom prst="rect">
            <a:avLst/>
          </a:prstGeom>
          <a:noFill/>
        </p:spPr>
        <p:txBody>
          <a:bodyPr wrap="square">
            <a:spAutoFit/>
          </a:bodyPr>
          <a:lstStyle/>
          <a:p>
            <a:r>
              <a:rPr lang="en-US" sz="1800" b="0" i="0">
                <a:solidFill>
                  <a:srgbClr val="000000"/>
                </a:solidFill>
                <a:effectLst/>
                <a:latin typeface="TimesNewRoman"/>
              </a:rPr>
              <a:t>Now let's look at how the client can override the document's server-specified age limit. </a:t>
            </a:r>
            <a:r>
              <a:rPr lang="en-US" sz="1800" b="0" i="0">
                <a:solidFill>
                  <a:srgbClr val="00339A"/>
                </a:solidFill>
                <a:effectLst/>
                <a:latin typeface="TimesNewRoman"/>
              </a:rPr>
              <a:t>Example 7-3</a:t>
            </a:r>
            <a:br>
              <a:rPr lang="en-US" sz="1800" b="0" i="0">
                <a:solidFill>
                  <a:srgbClr val="00339A"/>
                </a:solidFill>
                <a:effectLst/>
                <a:latin typeface="TimesNewRoman"/>
              </a:rPr>
            </a:br>
            <a:r>
              <a:rPr lang="en-US" sz="1800" b="0" i="0">
                <a:solidFill>
                  <a:srgbClr val="000000"/>
                </a:solidFill>
                <a:effectLst/>
                <a:latin typeface="TimesNewRoman"/>
              </a:rPr>
              <a:t>shows a Perl algorithm to take a server freshness limit and modify it by the client constraints. It returns the maximum age that a document can reach and still be served by the cache without revalidation.</a:t>
            </a:r>
            <a:r>
              <a:rPr lang="en-US"/>
              <a:t> </a:t>
            </a:r>
            <a:br>
              <a:rPr lang="en-US"/>
            </a:br>
            <a:endParaRPr lang="en-US"/>
          </a:p>
        </p:txBody>
      </p:sp>
    </p:spTree>
    <p:extLst>
      <p:ext uri="{BB962C8B-B14F-4D97-AF65-F5344CB8AC3E}">
        <p14:creationId xmlns:p14="http://schemas.microsoft.com/office/powerpoint/2010/main" val="332755179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57CBDE8C-4C8E-4EB8-83D1-F297CE3F513C}"/>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Caches and Advertising</a:t>
            </a:r>
            <a:endParaRPr lang="vi-VN" b="1" i="1" dirty="0">
              <a:ea typeface="+mn-ea"/>
              <a:cs typeface="+mn-cs"/>
            </a:endParaRPr>
          </a:p>
        </p:txBody>
      </p:sp>
      <p:sp>
        <p:nvSpPr>
          <p:cNvPr id="7" name="Hộp Văn bản 6">
            <a:extLst>
              <a:ext uri="{FF2B5EF4-FFF2-40B4-BE49-F238E27FC236}">
                <a16:creationId xmlns:a16="http://schemas.microsoft.com/office/drawing/2014/main" id="{AF97BE96-5159-4A86-9609-01387751A837}"/>
              </a:ext>
            </a:extLst>
          </p:cNvPr>
          <p:cNvSpPr txBox="1"/>
          <p:nvPr/>
        </p:nvSpPr>
        <p:spPr>
          <a:xfrm>
            <a:off x="108678" y="1197062"/>
            <a:ext cx="11928423" cy="2031325"/>
          </a:xfrm>
          <a:prstGeom prst="rect">
            <a:avLst/>
          </a:prstGeom>
          <a:noFill/>
        </p:spPr>
        <p:txBody>
          <a:bodyPr wrap="square">
            <a:spAutoFit/>
          </a:bodyPr>
          <a:lstStyle/>
          <a:p>
            <a:r>
              <a:rPr lang="en-US" b="1" i="0">
                <a:solidFill>
                  <a:srgbClr val="000000"/>
                </a:solidFill>
                <a:effectLst/>
                <a:latin typeface="Arial" panose="020B0604020202020204" pitchFamily="34" charset="0"/>
              </a:rPr>
              <a:t>7.12.1 The Advertiser's Dilemma</a:t>
            </a:r>
            <a:br>
              <a:rPr lang="en-US" sz="2400" b="1" i="0">
                <a:solidFill>
                  <a:srgbClr val="000000"/>
                </a:solidFill>
                <a:effectLst/>
                <a:latin typeface="Arial" panose="020B0604020202020204" pitchFamily="34" charset="0"/>
              </a:rPr>
            </a:br>
            <a:r>
              <a:rPr lang="en-US">
                <a:solidFill>
                  <a:srgbClr val="000000"/>
                </a:solidFill>
                <a:latin typeface="TimesNewRoman"/>
              </a:rPr>
              <a:t>- You </a:t>
            </a:r>
            <a:r>
              <a:rPr lang="en-US" sz="1800" b="0" i="0">
                <a:solidFill>
                  <a:srgbClr val="000000"/>
                </a:solidFill>
                <a:effectLst/>
                <a:latin typeface="TimesNewRoman"/>
              </a:rPr>
              <a:t>might also expect content providers to like caches. After all, if caches were everywhere, content providers wouldn't have to buy big multiprocessor web servers to keep up with demand—and they wouldn't have to pay steep network service charges to feed the same data to their viewers over and over again. And better yet, caches make the flashy articles and advertisements show up even faster and look even better on the viewer's screens, encouraging them to consume more content and see more</a:t>
            </a:r>
            <a:br>
              <a:rPr lang="en-US" sz="1800" b="0" i="0">
                <a:solidFill>
                  <a:srgbClr val="000000"/>
                </a:solidFill>
                <a:effectLst/>
                <a:latin typeface="TimesNewRoman"/>
              </a:rPr>
            </a:br>
            <a:r>
              <a:rPr lang="en-US" sz="1800" b="0" i="0">
                <a:solidFill>
                  <a:srgbClr val="000000"/>
                </a:solidFill>
                <a:effectLst/>
                <a:latin typeface="TimesNewRoman"/>
              </a:rPr>
              <a:t>advertisements. And that's just what content providers want! More eyeballs and more advertisements! </a:t>
            </a:r>
            <a:br>
              <a:rPr lang="en-US"/>
            </a:br>
            <a:endParaRPr lang="en-US"/>
          </a:p>
        </p:txBody>
      </p:sp>
      <p:sp>
        <p:nvSpPr>
          <p:cNvPr id="9" name="Hộp Văn bản 8">
            <a:extLst>
              <a:ext uri="{FF2B5EF4-FFF2-40B4-BE49-F238E27FC236}">
                <a16:creationId xmlns:a16="http://schemas.microsoft.com/office/drawing/2014/main" id="{F60302EF-69F0-42FA-A8C6-2FAFDECD28BE}"/>
              </a:ext>
            </a:extLst>
          </p:cNvPr>
          <p:cNvSpPr txBox="1"/>
          <p:nvPr/>
        </p:nvSpPr>
        <p:spPr>
          <a:xfrm>
            <a:off x="54339" y="3119391"/>
            <a:ext cx="12083322" cy="2677656"/>
          </a:xfrm>
          <a:prstGeom prst="rect">
            <a:avLst/>
          </a:prstGeom>
          <a:noFill/>
        </p:spPr>
        <p:txBody>
          <a:bodyPr wrap="square">
            <a:spAutoFit/>
          </a:bodyPr>
          <a:lstStyle/>
          <a:p>
            <a:r>
              <a:rPr lang="en-US" b="1" i="0">
                <a:solidFill>
                  <a:srgbClr val="000000"/>
                </a:solidFill>
                <a:effectLst/>
                <a:latin typeface="Arial" panose="020B0604020202020204" pitchFamily="34" charset="0"/>
              </a:rPr>
              <a:t>7.12.2 The Publisher's Response</a:t>
            </a:r>
            <a:br>
              <a:rPr lang="en-US" sz="2400" b="1" i="0">
                <a:solidFill>
                  <a:srgbClr val="000000"/>
                </a:solidFill>
                <a:effectLst/>
                <a:latin typeface="Arial" panose="020B0604020202020204" pitchFamily="34" charset="0"/>
              </a:rPr>
            </a:br>
            <a:r>
              <a:rPr lang="en-US">
                <a:solidFill>
                  <a:srgbClr val="000000"/>
                </a:solidFill>
                <a:latin typeface="TimesNewRoman"/>
              </a:rPr>
              <a:t>- Today</a:t>
            </a:r>
            <a:r>
              <a:rPr lang="en-US" sz="1800" b="0" i="0">
                <a:solidFill>
                  <a:srgbClr val="000000"/>
                </a:solidFill>
                <a:effectLst/>
                <a:latin typeface="TimesNewRoman"/>
              </a:rPr>
              <a:t>, advertisers use all sorts of "cache-busting" techniques to ensure that caches don't steal their hit stream. They slap no-cache headers on their content. They serve advertisements through CGI gateways. They rewrite advertisement URLs on each access.</a:t>
            </a:r>
            <a:br>
              <a:rPr lang="en-US" sz="1800" b="0" i="0">
                <a:solidFill>
                  <a:srgbClr val="000000"/>
                </a:solidFill>
                <a:effectLst/>
                <a:latin typeface="TimesNewRoman"/>
              </a:rPr>
            </a:br>
            <a:r>
              <a:rPr lang="en-US" sz="1800" b="0" i="0">
                <a:solidFill>
                  <a:srgbClr val="000000"/>
                </a:solidFill>
                <a:effectLst/>
                <a:latin typeface="TimesNewRoman"/>
              </a:rPr>
              <a:t>- And these cache-busting techniques aren't just for proxy caches. In fact, today they are targeted primarily at the cache that's enabled in every web browser. Unfortunately, while over-aggressively trying to maintain their hit stream, some content providers are reducing the positive effects of caching to their site.</a:t>
            </a:r>
            <a:br>
              <a:rPr lang="en-US" sz="1800" b="0" i="0">
                <a:solidFill>
                  <a:srgbClr val="000000"/>
                </a:solidFill>
                <a:effectLst/>
                <a:latin typeface="TimesNewRoman"/>
              </a:rPr>
            </a:br>
            <a:r>
              <a:rPr lang="en-US" sz="1800" b="0" i="0">
                <a:solidFill>
                  <a:srgbClr val="000000"/>
                </a:solidFill>
                <a:effectLst/>
                <a:latin typeface="TimesNewRoman"/>
              </a:rPr>
              <a:t>One solution is to configure caches to revalidate with the origin server on every access. This pushes a hit to the origin server for each access but usually does not transfer any body data. Of course, this slows down the transaction.</a:t>
            </a:r>
            <a:endParaRPr lang="en-US"/>
          </a:p>
        </p:txBody>
      </p:sp>
    </p:spTree>
    <p:extLst>
      <p:ext uri="{BB962C8B-B14F-4D97-AF65-F5344CB8AC3E}">
        <p14:creationId xmlns:p14="http://schemas.microsoft.com/office/powerpoint/2010/main" val="22900258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244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ộp Văn bản 5">
            <a:extLst>
              <a:ext uri="{FF2B5EF4-FFF2-40B4-BE49-F238E27FC236}">
                <a16:creationId xmlns:a16="http://schemas.microsoft.com/office/drawing/2014/main" id="{73C205B6-4173-45A1-AC2C-9834956CEFF0}"/>
              </a:ext>
            </a:extLst>
          </p:cNvPr>
          <p:cNvSpPr txBox="1"/>
          <p:nvPr/>
        </p:nvSpPr>
        <p:spPr>
          <a:xfrm>
            <a:off x="153648" y="1189090"/>
            <a:ext cx="12038351" cy="5170646"/>
          </a:xfrm>
          <a:prstGeom prst="rect">
            <a:avLst/>
          </a:prstGeom>
          <a:noFill/>
        </p:spPr>
        <p:txBody>
          <a:bodyPr wrap="square">
            <a:spAutoFit/>
          </a:bodyPr>
          <a:lstStyle/>
          <a:p>
            <a:r>
              <a:rPr lang="en-US" b="1" i="0">
                <a:solidFill>
                  <a:srgbClr val="000000"/>
                </a:solidFill>
                <a:effectLst/>
                <a:latin typeface="Arial" panose="020B0604020202020204" pitchFamily="34" charset="0"/>
              </a:rPr>
              <a:t>7.12.3 Log Migration</a:t>
            </a:r>
            <a:br>
              <a:rPr lang="en-US" sz="2400" b="1" i="0">
                <a:solidFill>
                  <a:srgbClr val="000000"/>
                </a:solidFill>
                <a:effectLst/>
                <a:latin typeface="Arial" panose="020B0604020202020204" pitchFamily="34" charset="0"/>
              </a:rPr>
            </a:br>
            <a:r>
              <a:rPr lang="en-US">
                <a:solidFill>
                  <a:srgbClr val="000000"/>
                </a:solidFill>
                <a:latin typeface="TimesNewRoman"/>
              </a:rPr>
              <a:t>- One ideal </a:t>
            </a:r>
            <a:r>
              <a:rPr lang="en-US" sz="1800" b="0" i="0">
                <a:solidFill>
                  <a:srgbClr val="000000"/>
                </a:solidFill>
                <a:effectLst/>
                <a:latin typeface="TimesNewRoman"/>
              </a:rPr>
              <a:t>solution wouldn't require sending hits through to the server. After all, the cache can keep a log of all the hits. Caches could just distribute the hit logs to servers. In fact, some large cache providers have been know to manually process and hand-deliver cache logs to influential content providers to keep the content providers happy.</a:t>
            </a:r>
            <a:br>
              <a:rPr lang="en-US"/>
            </a:br>
            <a:r>
              <a:rPr lang="en-US"/>
              <a:t>- </a:t>
            </a:r>
            <a:r>
              <a:rPr lang="en-US" sz="1800" b="0" i="0">
                <a:solidFill>
                  <a:srgbClr val="000000"/>
                </a:solidFill>
                <a:effectLst/>
                <a:latin typeface="TimesNewRoman"/>
              </a:rPr>
              <a:t>Unfortunately, hit logs are large, which makes them tough to move. And cache logs are not standardized or organized to separate logs out to individual content providers. Also, there are authentication and privacy issues.</a:t>
            </a:r>
            <a:br>
              <a:rPr lang="en-US" sz="1800" b="0" i="0">
                <a:solidFill>
                  <a:srgbClr val="000000"/>
                </a:solidFill>
                <a:effectLst/>
                <a:latin typeface="TimesNewRoman"/>
              </a:rPr>
            </a:br>
            <a:r>
              <a:rPr lang="en-US" sz="1800" b="0" i="0">
                <a:solidFill>
                  <a:srgbClr val="000000"/>
                </a:solidFill>
                <a:effectLst/>
                <a:latin typeface="TimesNewRoman"/>
              </a:rPr>
              <a:t>- Proposals have been made for efficient (and less efficient) log-redistribution schemes. None are far enough developed to be adopted by web software vendors. Many are extremely complex and require joint business partnerships to succeed.</a:t>
            </a:r>
            <a:r>
              <a:rPr lang="en-US" sz="800" b="0" i="0">
                <a:solidFill>
                  <a:srgbClr val="00339A"/>
                </a:solidFill>
                <a:effectLst/>
                <a:latin typeface="Arial" panose="020B0604020202020204" pitchFamily="34" charset="0"/>
              </a:rPr>
              <a:t>[23] </a:t>
            </a:r>
            <a:r>
              <a:rPr lang="en-US" sz="1800" b="0" i="0">
                <a:solidFill>
                  <a:srgbClr val="000000"/>
                </a:solidFill>
                <a:effectLst/>
                <a:latin typeface="TimesNewRoman"/>
              </a:rPr>
              <a:t>Several corporate ventures have been launched to develop supporting infrastructure for advertising revenue reclamation.</a:t>
            </a:r>
          </a:p>
          <a:p>
            <a:br>
              <a:rPr lang="en-US" sz="1200" b="0" i="0">
                <a:solidFill>
                  <a:srgbClr val="606060"/>
                </a:solidFill>
                <a:effectLst/>
                <a:latin typeface="Arial" panose="020B0604020202020204" pitchFamily="34" charset="0"/>
              </a:rPr>
            </a:br>
            <a:r>
              <a:rPr lang="en-US" b="1" i="0">
                <a:solidFill>
                  <a:srgbClr val="000000"/>
                </a:solidFill>
                <a:effectLst/>
                <a:latin typeface="Arial" panose="020B0604020202020204" pitchFamily="34" charset="0"/>
              </a:rPr>
              <a:t>7.12.4 Hit Metering and Usage Limiting</a:t>
            </a:r>
            <a:br>
              <a:rPr lang="en-US" sz="2400" b="1" i="0">
                <a:solidFill>
                  <a:srgbClr val="000000"/>
                </a:solidFill>
                <a:effectLst/>
                <a:latin typeface="Arial" panose="020B0604020202020204" pitchFamily="34" charset="0"/>
              </a:rPr>
            </a:br>
            <a:r>
              <a:rPr lang="en-US">
                <a:solidFill>
                  <a:srgbClr val="000000"/>
                </a:solidFill>
                <a:latin typeface="TimesNewRoman"/>
              </a:rPr>
              <a:t>- RFC </a:t>
            </a:r>
            <a:r>
              <a:rPr lang="en-US" sz="1800" b="0" i="0">
                <a:solidFill>
                  <a:srgbClr val="000000"/>
                </a:solidFill>
                <a:effectLst/>
                <a:latin typeface="TimesNewRoman"/>
              </a:rPr>
              <a:t>2227, "Simple Hit-Metering and Usage-Limiting for HTTP," defines a much simpler scheme. This protocol adds one new header to HTTP, called Meter, that periodically carries hit counts for particular URLs back to the servers. This way, servers get periodic updates from caches about the number of times cached documents were hit.</a:t>
            </a:r>
            <a:br>
              <a:rPr lang="en-US" sz="1800" b="0" i="0">
                <a:solidFill>
                  <a:srgbClr val="000000"/>
                </a:solidFill>
                <a:effectLst/>
                <a:latin typeface="TimesNewRoman"/>
              </a:rPr>
            </a:br>
            <a:r>
              <a:rPr lang="en-US" sz="1800" b="0" i="0">
                <a:solidFill>
                  <a:srgbClr val="000000"/>
                </a:solidFill>
                <a:effectLst/>
                <a:latin typeface="TimesNewRoman"/>
              </a:rPr>
              <a:t>- In addition, the server can control how many times documents can be served from cache, or a wall clock timeout, before the cache must report back to the server. This is called usage limiting; it allows servers to control the how much a cached resource can be used before it needs to report back to the origin server.</a:t>
            </a:r>
            <a:r>
              <a:rPr lang="en-US"/>
              <a:t> </a:t>
            </a:r>
            <a:br>
              <a:rPr lang="en-US"/>
            </a:br>
            <a:endParaRPr lang="en-US"/>
          </a:p>
        </p:txBody>
      </p:sp>
      <p:sp>
        <p:nvSpPr>
          <p:cNvPr id="7" name="Tiêu đề 1">
            <a:extLst>
              <a:ext uri="{FF2B5EF4-FFF2-40B4-BE49-F238E27FC236}">
                <a16:creationId xmlns:a16="http://schemas.microsoft.com/office/drawing/2014/main" id="{A5C51679-372B-4589-B180-92D879ECB7FC}"/>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Caches and Advertising</a:t>
            </a:r>
            <a:endParaRPr lang="vi-VN" b="1" i="1" dirty="0">
              <a:ea typeface="+mn-ea"/>
              <a:cs typeface="+mn-cs"/>
            </a:endParaRPr>
          </a:p>
        </p:txBody>
      </p:sp>
    </p:spTree>
    <p:extLst>
      <p:ext uri="{BB962C8B-B14F-4D97-AF65-F5344CB8AC3E}">
        <p14:creationId xmlns:p14="http://schemas.microsoft.com/office/powerpoint/2010/main" val="97206836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1">
            <a:extLst>
              <a:ext uri="{FF2B5EF4-FFF2-40B4-BE49-F238E27FC236}">
                <a16:creationId xmlns:a16="http://schemas.microsoft.com/office/drawing/2014/main" id="{07BEDCF4-6F82-4094-9045-566EC168AC39}"/>
              </a:ext>
            </a:extLst>
          </p:cNvPr>
          <p:cNvSpPr>
            <a:spLocks noGrp="1"/>
          </p:cNvSpPr>
          <p:nvPr>
            <p:ph type="title"/>
          </p:nvPr>
        </p:nvSpPr>
        <p:spPr>
          <a:xfrm>
            <a:off x="1310483" y="0"/>
            <a:ext cx="10991273" cy="1072338"/>
          </a:xfrm>
        </p:spPr>
        <p:txBody>
          <a:bodyPr>
            <a:normAutofit fontScale="90000"/>
          </a:bodyPr>
          <a:lstStyle/>
          <a:p>
            <a:r>
              <a:rPr kumimoji="0" lang="en-US" sz="3600" b="1" i="0" u="sng" strike="noStrike" kern="1200" cap="none" spc="0" normalizeH="0" baseline="0" noProof="0">
                <a:ln>
                  <a:noFill/>
                </a:ln>
                <a:effectLst/>
                <a:uLnTx/>
                <a:uFillTx/>
                <a:latin typeface="+mj-lt"/>
                <a:ea typeface="+mn-ea"/>
                <a:cs typeface="+mn-cs"/>
              </a:rPr>
              <a:t>Chapter 7: </a:t>
            </a:r>
            <a:r>
              <a:rPr lang="en-US" b="1" u="sng">
                <a:ea typeface="+mn-ea"/>
                <a:cs typeface="+mn-cs"/>
              </a:rPr>
              <a:t>Caching </a:t>
            </a:r>
            <a:br>
              <a:rPr kumimoji="0" lang="en-US" sz="3600" b="1" i="0" u="none" strike="noStrike" kern="1200" cap="none" spc="0" normalizeH="0" baseline="0" noProof="0">
                <a:ln>
                  <a:noFill/>
                </a:ln>
                <a:effectLst/>
                <a:uLnTx/>
                <a:uFillTx/>
                <a:latin typeface="+mj-lt"/>
                <a:ea typeface="+mn-ea"/>
                <a:cs typeface="+mn-cs"/>
              </a:rPr>
            </a:br>
            <a:r>
              <a:rPr kumimoji="0" lang="en-US" sz="3600" b="1" i="1" u="none" strike="noStrike" kern="1200" cap="none" spc="0" normalizeH="0" baseline="0" noProof="0">
                <a:ln>
                  <a:noFill/>
                </a:ln>
                <a:effectLst/>
                <a:uLnTx/>
                <a:uFillTx/>
                <a:latin typeface="+mj-lt"/>
                <a:ea typeface="+mn-ea"/>
                <a:cs typeface="+mn-cs"/>
              </a:rPr>
              <a:t>Controlling Cachability</a:t>
            </a:r>
            <a:endParaRPr lang="vi-VN" b="1" i="1" dirty="0"/>
          </a:p>
        </p:txBody>
      </p:sp>
      <p:sp>
        <p:nvSpPr>
          <p:cNvPr id="9" name="Hộp Văn bản 8">
            <a:extLst>
              <a:ext uri="{FF2B5EF4-FFF2-40B4-BE49-F238E27FC236}">
                <a16:creationId xmlns:a16="http://schemas.microsoft.com/office/drawing/2014/main" id="{310ABB25-4388-419E-91B8-0B458876B279}"/>
              </a:ext>
            </a:extLst>
          </p:cNvPr>
          <p:cNvSpPr txBox="1"/>
          <p:nvPr/>
        </p:nvSpPr>
        <p:spPr>
          <a:xfrm>
            <a:off x="251710" y="1539283"/>
            <a:ext cx="11688580" cy="2123658"/>
          </a:xfrm>
          <a:prstGeom prst="rect">
            <a:avLst/>
          </a:prstGeom>
          <a:noFill/>
        </p:spPr>
        <p:txBody>
          <a:bodyPr wrap="square">
            <a:spAutoFit/>
          </a:bodyPr>
          <a:lstStyle/>
          <a:p>
            <a:r>
              <a:rPr lang="en-US" sz="1800" b="0" i="0" dirty="0">
                <a:solidFill>
                  <a:srgbClr val="000000"/>
                </a:solidFill>
                <a:effectLst/>
                <a:latin typeface="TimesNewRoman"/>
              </a:rPr>
              <a:t>- HTTP/1.1 offers several ways to mark an object </a:t>
            </a:r>
            <a:r>
              <a:rPr lang="en-US" sz="1800" b="0" i="0" dirty="0" err="1">
                <a:solidFill>
                  <a:srgbClr val="000000"/>
                </a:solidFill>
                <a:effectLst/>
                <a:latin typeface="TimesNewRoman"/>
              </a:rPr>
              <a:t>uncachable</a:t>
            </a:r>
            <a:r>
              <a:rPr lang="en-US" sz="1800" b="0" i="0" dirty="0">
                <a:solidFill>
                  <a:srgbClr val="000000"/>
                </a:solidFill>
                <a:effectLst/>
                <a:latin typeface="TimesNewRoman"/>
              </a:rPr>
              <a:t>. Technically, these </a:t>
            </a:r>
            <a:r>
              <a:rPr lang="en-US" sz="1800" b="0" i="0" dirty="0" err="1">
                <a:solidFill>
                  <a:srgbClr val="000000"/>
                </a:solidFill>
                <a:effectLst/>
                <a:latin typeface="TimesNewRoman"/>
              </a:rPr>
              <a:t>uncachable</a:t>
            </a:r>
            <a:r>
              <a:rPr lang="en-US" sz="1800" b="0" i="0" dirty="0">
                <a:solidFill>
                  <a:srgbClr val="000000"/>
                </a:solidFill>
                <a:effectLst/>
                <a:latin typeface="TimesNewRoman"/>
              </a:rPr>
              <a:t> pages should never be stored in a cache and, hence, never will get to the freshness calculation stage.</a:t>
            </a:r>
            <a:br>
              <a:rPr lang="en-US" sz="1800" b="0" i="0" dirty="0">
                <a:solidFill>
                  <a:srgbClr val="000000"/>
                </a:solidFill>
                <a:effectLst/>
                <a:latin typeface="TimesNewRoman"/>
              </a:rPr>
            </a:br>
            <a:r>
              <a:rPr lang="en-US" sz="1800" b="0" i="0" dirty="0">
                <a:solidFill>
                  <a:srgbClr val="000000"/>
                </a:solidFill>
                <a:effectLst/>
                <a:latin typeface="TimesNewRoman"/>
              </a:rPr>
              <a:t>- Here are a few HTTP headers that mark a document </a:t>
            </a:r>
            <a:r>
              <a:rPr lang="en-US" sz="1800" b="0" i="0" dirty="0" err="1">
                <a:solidFill>
                  <a:srgbClr val="000000"/>
                </a:solidFill>
                <a:effectLst/>
                <a:latin typeface="TimesNewRoman"/>
              </a:rPr>
              <a:t>uncachable</a:t>
            </a:r>
            <a:r>
              <a:rPr lang="en-US" sz="1800" b="0" i="0" dirty="0">
                <a:solidFill>
                  <a:srgbClr val="000000"/>
                </a:solidFill>
                <a:effectLst/>
                <a:latin typeface="TimesNewRoman"/>
              </a:rPr>
              <a:t>:</a:t>
            </a:r>
            <a:br>
              <a:rPr lang="en-US" sz="1800" b="0" i="0" dirty="0">
                <a:solidFill>
                  <a:srgbClr val="000000"/>
                </a:solidFill>
                <a:effectLst/>
                <a:latin typeface="TimesNewRoman"/>
              </a:rPr>
            </a:br>
            <a:r>
              <a:rPr lang="en-US" sz="1800" b="0" i="0" dirty="0">
                <a:solidFill>
                  <a:srgbClr val="000000"/>
                </a:solidFill>
                <a:effectLst/>
                <a:latin typeface="TimesNewRoman"/>
              </a:rPr>
              <a:t>		</a:t>
            </a:r>
            <a:r>
              <a:rPr lang="en-US" sz="2000" b="0" i="0" dirty="0">
                <a:solidFill>
                  <a:srgbClr val="354278"/>
                </a:solidFill>
                <a:effectLst/>
                <a:latin typeface="CourierNewPSMT"/>
              </a:rPr>
              <a:t>Pragma: no-cache</a:t>
            </a:r>
            <a:br>
              <a:rPr lang="en-US" sz="2000" b="0" i="0" dirty="0">
                <a:solidFill>
                  <a:srgbClr val="354278"/>
                </a:solidFill>
                <a:effectLst/>
                <a:latin typeface="CourierNewPSMT"/>
              </a:rPr>
            </a:br>
            <a:r>
              <a:rPr lang="en-US" sz="2000" b="0" i="0" dirty="0">
                <a:solidFill>
                  <a:srgbClr val="354278"/>
                </a:solidFill>
                <a:effectLst/>
                <a:latin typeface="CourierNewPSMT"/>
              </a:rPr>
              <a:t>		Cache-Control: no-cache</a:t>
            </a:r>
            <a:br>
              <a:rPr lang="en-US" sz="2000" b="0" i="0" dirty="0">
                <a:solidFill>
                  <a:srgbClr val="354278"/>
                </a:solidFill>
                <a:effectLst/>
                <a:latin typeface="CourierNewPSMT"/>
              </a:rPr>
            </a:br>
            <a:r>
              <a:rPr lang="en-US" sz="2000" b="0" i="0" dirty="0">
                <a:solidFill>
                  <a:srgbClr val="354278"/>
                </a:solidFill>
                <a:effectLst/>
                <a:latin typeface="CourierNewPSMT"/>
              </a:rPr>
              <a:t>		Cache-Control: no-store</a:t>
            </a:r>
            <a:r>
              <a:rPr lang="en-US" dirty="0"/>
              <a:t> </a:t>
            </a:r>
            <a:br>
              <a:rPr lang="en-US" dirty="0"/>
            </a:br>
            <a:endParaRPr lang="en-US" dirty="0"/>
          </a:p>
        </p:txBody>
      </p:sp>
      <p:sp>
        <p:nvSpPr>
          <p:cNvPr id="11" name="Hộp Văn bản 10">
            <a:extLst>
              <a:ext uri="{FF2B5EF4-FFF2-40B4-BE49-F238E27FC236}">
                <a16:creationId xmlns:a16="http://schemas.microsoft.com/office/drawing/2014/main" id="{EF62987F-1510-45A6-93F8-AC23F2FABC72}"/>
              </a:ext>
            </a:extLst>
          </p:cNvPr>
          <p:cNvSpPr txBox="1"/>
          <p:nvPr/>
        </p:nvSpPr>
        <p:spPr>
          <a:xfrm>
            <a:off x="251710" y="1225757"/>
            <a:ext cx="6153462" cy="646331"/>
          </a:xfrm>
          <a:prstGeom prst="rect">
            <a:avLst/>
          </a:prstGeom>
          <a:noFill/>
        </p:spPr>
        <p:txBody>
          <a:bodyPr wrap="square">
            <a:spAutoFit/>
          </a:bodyPr>
          <a:lstStyle/>
          <a:p>
            <a:r>
              <a:rPr lang="en-US" sz="1800" b="1" i="0">
                <a:solidFill>
                  <a:srgbClr val="000000"/>
                </a:solidFill>
                <a:effectLst/>
                <a:latin typeface="Arial" panose="020B0604020202020204" pitchFamily="34" charset="0"/>
              </a:rPr>
              <a:t>7.9.1 No-Cache and No-Store Headers</a:t>
            </a:r>
            <a:r>
              <a:rPr lang="en-US"/>
              <a:t> </a:t>
            </a:r>
            <a:br>
              <a:rPr lang="en-US"/>
            </a:br>
            <a:endParaRPr lang="en-US"/>
          </a:p>
        </p:txBody>
      </p:sp>
      <p:sp>
        <p:nvSpPr>
          <p:cNvPr id="13" name="Hộp Văn bản 12">
            <a:extLst>
              <a:ext uri="{FF2B5EF4-FFF2-40B4-BE49-F238E27FC236}">
                <a16:creationId xmlns:a16="http://schemas.microsoft.com/office/drawing/2014/main" id="{CDC49289-292F-4B8D-A381-C2E5B78794C1}"/>
              </a:ext>
            </a:extLst>
          </p:cNvPr>
          <p:cNvSpPr txBox="1"/>
          <p:nvPr/>
        </p:nvSpPr>
        <p:spPr>
          <a:xfrm>
            <a:off x="181132" y="3318170"/>
            <a:ext cx="9262672" cy="2708434"/>
          </a:xfrm>
          <a:prstGeom prst="rect">
            <a:avLst/>
          </a:prstGeom>
          <a:noFill/>
        </p:spPr>
        <p:txBody>
          <a:bodyPr wrap="square">
            <a:spAutoFit/>
          </a:bodyPr>
          <a:lstStyle/>
          <a:p>
            <a:r>
              <a:rPr lang="en-US" b="1">
                <a:solidFill>
                  <a:srgbClr val="000000"/>
                </a:solidFill>
                <a:latin typeface="Arial" panose="020B0604020202020204" pitchFamily="34" charset="0"/>
              </a:rPr>
              <a:t>7.9.2 Max-Age Response Headers</a:t>
            </a:r>
            <a:br>
              <a:rPr lang="en-US" sz="2400" b="1" i="0">
                <a:solidFill>
                  <a:srgbClr val="000000"/>
                </a:solidFill>
                <a:effectLst/>
                <a:latin typeface="Arial" panose="020B0604020202020204" pitchFamily="34" charset="0"/>
              </a:rPr>
            </a:br>
            <a:r>
              <a:rPr lang="en-US">
                <a:solidFill>
                  <a:srgbClr val="000000"/>
                </a:solidFill>
                <a:latin typeface="TimesNewRoman"/>
              </a:rPr>
              <a:t>- The Cache-Control:</a:t>
            </a:r>
          </a:p>
          <a:p>
            <a:r>
              <a:rPr lang="en-US" sz="1800" b="0" i="0">
                <a:solidFill>
                  <a:srgbClr val="000000"/>
                </a:solidFill>
                <a:effectLst/>
                <a:latin typeface="TimesNewRoman"/>
              </a:rPr>
              <a:t>		</a:t>
            </a:r>
            <a:r>
              <a:rPr lang="en-US" sz="2000" b="0" i="0">
                <a:solidFill>
                  <a:srgbClr val="354278"/>
                </a:solidFill>
                <a:effectLst/>
                <a:latin typeface="CourierNewPSMT"/>
              </a:rPr>
              <a:t>Cache-Control: max-age=3600</a:t>
            </a:r>
            <a:br>
              <a:rPr lang="en-US" sz="2000" b="0" i="0">
                <a:solidFill>
                  <a:srgbClr val="354278"/>
                </a:solidFill>
                <a:effectLst/>
                <a:latin typeface="CourierNewPSMT"/>
              </a:rPr>
            </a:br>
            <a:r>
              <a:rPr lang="en-US" sz="2000" b="0" i="0">
                <a:solidFill>
                  <a:srgbClr val="354278"/>
                </a:solidFill>
                <a:effectLst/>
                <a:latin typeface="CourierNewPSMT"/>
              </a:rPr>
              <a:t>		Cache-Control: s-maxage=3600</a:t>
            </a:r>
            <a:br>
              <a:rPr lang="en-US" sz="2000" b="0" i="0">
                <a:solidFill>
                  <a:srgbClr val="354278"/>
                </a:solidFill>
                <a:effectLst/>
                <a:latin typeface="CourierNewPSMT"/>
              </a:rPr>
            </a:br>
            <a:r>
              <a:rPr lang="en-US">
                <a:solidFill>
                  <a:srgbClr val="000000"/>
                </a:solidFill>
                <a:latin typeface="TimesNewRoman"/>
              </a:rPr>
              <a:t>- Servers </a:t>
            </a:r>
            <a:r>
              <a:rPr lang="en-US" sz="1800" b="0" i="0">
                <a:solidFill>
                  <a:srgbClr val="000000"/>
                </a:solidFill>
                <a:effectLst/>
                <a:latin typeface="TimesNewRoman"/>
              </a:rPr>
              <a:t>can request that caches either not cache a document or refresh on every access by setting the maximum aging to zero:</a:t>
            </a:r>
            <a:br>
              <a:rPr lang="en-US" sz="1800" b="0" i="0">
                <a:solidFill>
                  <a:srgbClr val="000000"/>
                </a:solidFill>
                <a:effectLst/>
                <a:latin typeface="TimesNewRoman"/>
              </a:rPr>
            </a:br>
            <a:r>
              <a:rPr lang="en-US" sz="1800" b="0" i="0">
                <a:solidFill>
                  <a:srgbClr val="000000"/>
                </a:solidFill>
                <a:effectLst/>
                <a:latin typeface="TimesNewRoman"/>
              </a:rPr>
              <a:t>		</a:t>
            </a:r>
            <a:r>
              <a:rPr lang="en-US" sz="2000" b="0" i="0">
                <a:solidFill>
                  <a:srgbClr val="354278"/>
                </a:solidFill>
                <a:effectLst/>
                <a:latin typeface="CourierNewPSMT"/>
              </a:rPr>
              <a:t>Cache-Control: max-age=0</a:t>
            </a:r>
            <a:br>
              <a:rPr lang="en-US" sz="2000" b="0" i="0">
                <a:solidFill>
                  <a:srgbClr val="354278"/>
                </a:solidFill>
                <a:effectLst/>
                <a:latin typeface="CourierNewPSMT"/>
              </a:rPr>
            </a:br>
            <a:r>
              <a:rPr lang="en-US" sz="2000" b="0" i="0">
                <a:solidFill>
                  <a:srgbClr val="354278"/>
                </a:solidFill>
                <a:effectLst/>
                <a:latin typeface="CourierNewPSMT"/>
              </a:rPr>
              <a:t>		Cache-Control: s-maxage=0</a:t>
            </a:r>
            <a:r>
              <a:rPr lang="en-US"/>
              <a:t> </a:t>
            </a:r>
            <a:br>
              <a:rPr lang="en-US"/>
            </a:br>
            <a:endParaRPr lang="en-US"/>
          </a:p>
        </p:txBody>
      </p:sp>
    </p:spTree>
    <p:extLst>
      <p:ext uri="{BB962C8B-B14F-4D97-AF65-F5344CB8AC3E}">
        <p14:creationId xmlns:p14="http://schemas.microsoft.com/office/powerpoint/2010/main" val="280892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1">
            <a:extLst>
              <a:ext uri="{FF2B5EF4-FFF2-40B4-BE49-F238E27FC236}">
                <a16:creationId xmlns:a16="http://schemas.microsoft.com/office/drawing/2014/main" id="{07BEDCF4-6F82-4094-9045-566EC168AC39}"/>
              </a:ext>
            </a:extLst>
          </p:cNvPr>
          <p:cNvSpPr>
            <a:spLocks noGrp="1"/>
          </p:cNvSpPr>
          <p:nvPr>
            <p:ph type="title"/>
          </p:nvPr>
        </p:nvSpPr>
        <p:spPr>
          <a:xfrm>
            <a:off x="1310483" y="0"/>
            <a:ext cx="10991273" cy="1072338"/>
          </a:xfrm>
        </p:spPr>
        <p:txBody>
          <a:bodyPr>
            <a:normAutofit fontScale="90000"/>
          </a:bodyPr>
          <a:lstStyle/>
          <a:p>
            <a:r>
              <a:rPr kumimoji="0" lang="en-US" sz="3600" b="1" i="0" u="sng" strike="noStrike" kern="1200" cap="none" spc="0" normalizeH="0" baseline="0" noProof="0">
                <a:ln>
                  <a:noFill/>
                </a:ln>
                <a:effectLst/>
                <a:uLnTx/>
                <a:uFillTx/>
                <a:latin typeface="+mj-lt"/>
                <a:ea typeface="+mn-ea"/>
                <a:cs typeface="+mn-cs"/>
              </a:rPr>
              <a:t>Chapter 7: </a:t>
            </a:r>
            <a:r>
              <a:rPr lang="en-US" b="1" u="sng">
                <a:ea typeface="+mn-ea"/>
                <a:cs typeface="+mn-cs"/>
              </a:rPr>
              <a:t>Caching </a:t>
            </a:r>
            <a:br>
              <a:rPr kumimoji="0" lang="en-US" sz="3600" b="1" i="0" u="none" strike="noStrike" kern="1200" cap="none" spc="0" normalizeH="0" baseline="0" noProof="0">
                <a:ln>
                  <a:noFill/>
                </a:ln>
                <a:effectLst/>
                <a:uLnTx/>
                <a:uFillTx/>
                <a:latin typeface="+mj-lt"/>
                <a:ea typeface="+mn-ea"/>
                <a:cs typeface="+mn-cs"/>
              </a:rPr>
            </a:br>
            <a:r>
              <a:rPr kumimoji="0" lang="en-US" sz="3600" b="1" i="1" u="none" strike="noStrike" kern="1200" cap="none" spc="0" normalizeH="0" baseline="0" noProof="0">
                <a:ln>
                  <a:noFill/>
                </a:ln>
                <a:effectLst/>
                <a:uLnTx/>
                <a:uFillTx/>
                <a:latin typeface="+mj-lt"/>
                <a:ea typeface="+mn-ea"/>
                <a:cs typeface="+mn-cs"/>
              </a:rPr>
              <a:t>Controlling Cachability</a:t>
            </a:r>
            <a:endParaRPr lang="vi-VN" b="1" i="1" dirty="0"/>
          </a:p>
        </p:txBody>
      </p:sp>
      <p:sp>
        <p:nvSpPr>
          <p:cNvPr id="8" name="Hộp Văn bản 7">
            <a:extLst>
              <a:ext uri="{FF2B5EF4-FFF2-40B4-BE49-F238E27FC236}">
                <a16:creationId xmlns:a16="http://schemas.microsoft.com/office/drawing/2014/main" id="{0078D317-7263-4E05-98B4-96F8F041D2B6}"/>
              </a:ext>
            </a:extLst>
          </p:cNvPr>
          <p:cNvSpPr txBox="1"/>
          <p:nvPr/>
        </p:nvSpPr>
        <p:spPr>
          <a:xfrm>
            <a:off x="168639" y="1527473"/>
            <a:ext cx="11854722" cy="1508105"/>
          </a:xfrm>
          <a:prstGeom prst="rect">
            <a:avLst/>
          </a:prstGeom>
          <a:noFill/>
        </p:spPr>
        <p:txBody>
          <a:bodyPr wrap="square">
            <a:spAutoFit/>
          </a:bodyPr>
          <a:lstStyle/>
          <a:p>
            <a:r>
              <a:rPr lang="en-US" sz="1800" b="0" i="0">
                <a:solidFill>
                  <a:srgbClr val="000000"/>
                </a:solidFill>
                <a:effectLst/>
                <a:latin typeface="TimesNewRoman"/>
              </a:rPr>
              <a:t>- The deprecated Expires header specifies an actual expiration date instead of a time in seconds. </a:t>
            </a:r>
          </a:p>
          <a:p>
            <a:r>
              <a:rPr lang="en-US">
                <a:solidFill>
                  <a:srgbClr val="000000"/>
                </a:solidFill>
                <a:latin typeface="TimesNewRoman"/>
              </a:rPr>
              <a:t>- </a:t>
            </a:r>
            <a:r>
              <a:rPr lang="en-US" sz="1800" b="0" i="0">
                <a:solidFill>
                  <a:srgbClr val="000000"/>
                </a:solidFill>
                <a:effectLst/>
                <a:latin typeface="TimesNewRoman"/>
              </a:rPr>
              <a:t>An analogous freshness lifetime can be calculated by computing the number of seconds difference between the expires value and the date value:</a:t>
            </a:r>
            <a:br>
              <a:rPr lang="en-US" sz="1800" b="0" i="0">
                <a:solidFill>
                  <a:srgbClr val="000000"/>
                </a:solidFill>
                <a:effectLst/>
                <a:latin typeface="TimesNewRoman"/>
              </a:rPr>
            </a:br>
            <a:r>
              <a:rPr lang="en-US" sz="1800" b="0" i="0">
                <a:solidFill>
                  <a:srgbClr val="000000"/>
                </a:solidFill>
                <a:effectLst/>
                <a:latin typeface="TimesNewRoman"/>
              </a:rPr>
              <a:t>		</a:t>
            </a:r>
            <a:r>
              <a:rPr lang="en-US" sz="2000" b="0" i="0">
                <a:solidFill>
                  <a:srgbClr val="354278"/>
                </a:solidFill>
                <a:effectLst/>
                <a:latin typeface="CourierNewPSMT"/>
              </a:rPr>
              <a:t>Expires: Fri, 05 Jul 2002, 05:00:00 GMT</a:t>
            </a:r>
            <a:r>
              <a:rPr lang="en-US"/>
              <a:t> </a:t>
            </a:r>
            <a:br>
              <a:rPr lang="en-US"/>
            </a:br>
            <a:endParaRPr lang="en-US"/>
          </a:p>
        </p:txBody>
      </p:sp>
      <p:sp>
        <p:nvSpPr>
          <p:cNvPr id="10" name="Hộp Văn bản 9">
            <a:extLst>
              <a:ext uri="{FF2B5EF4-FFF2-40B4-BE49-F238E27FC236}">
                <a16:creationId xmlns:a16="http://schemas.microsoft.com/office/drawing/2014/main" id="{523E3DF6-69EB-4103-AE03-BF02BC4CD710}"/>
              </a:ext>
            </a:extLst>
          </p:cNvPr>
          <p:cNvSpPr txBox="1"/>
          <p:nvPr/>
        </p:nvSpPr>
        <p:spPr>
          <a:xfrm>
            <a:off x="168639" y="1204308"/>
            <a:ext cx="6153462" cy="646331"/>
          </a:xfrm>
          <a:prstGeom prst="rect">
            <a:avLst/>
          </a:prstGeom>
          <a:noFill/>
        </p:spPr>
        <p:txBody>
          <a:bodyPr wrap="square">
            <a:spAutoFit/>
          </a:bodyPr>
          <a:lstStyle/>
          <a:p>
            <a:r>
              <a:rPr lang="en-US" sz="1800" b="1" i="0">
                <a:solidFill>
                  <a:srgbClr val="000000"/>
                </a:solidFill>
                <a:effectLst/>
                <a:latin typeface="Arial" panose="020B0604020202020204" pitchFamily="34" charset="0"/>
              </a:rPr>
              <a:t>7.9.3 Expires Response Headers</a:t>
            </a:r>
            <a:r>
              <a:rPr lang="en-US"/>
              <a:t> </a:t>
            </a:r>
            <a:br>
              <a:rPr lang="en-US"/>
            </a:br>
            <a:endParaRPr lang="en-US"/>
          </a:p>
        </p:txBody>
      </p:sp>
      <p:sp>
        <p:nvSpPr>
          <p:cNvPr id="12" name="Hộp Văn bản 11">
            <a:extLst>
              <a:ext uri="{FF2B5EF4-FFF2-40B4-BE49-F238E27FC236}">
                <a16:creationId xmlns:a16="http://schemas.microsoft.com/office/drawing/2014/main" id="{DE071AFE-1FC3-4FFB-A504-AA129608B3B6}"/>
              </a:ext>
            </a:extLst>
          </p:cNvPr>
          <p:cNvSpPr txBox="1"/>
          <p:nvPr/>
        </p:nvSpPr>
        <p:spPr>
          <a:xfrm>
            <a:off x="168639" y="2782669"/>
            <a:ext cx="6153462" cy="646331"/>
          </a:xfrm>
          <a:prstGeom prst="rect">
            <a:avLst/>
          </a:prstGeom>
          <a:noFill/>
        </p:spPr>
        <p:txBody>
          <a:bodyPr wrap="square">
            <a:spAutoFit/>
          </a:bodyPr>
          <a:lstStyle/>
          <a:p>
            <a:r>
              <a:rPr lang="en-US" sz="1800" b="1" i="0">
                <a:solidFill>
                  <a:srgbClr val="000000"/>
                </a:solidFill>
                <a:effectLst/>
                <a:latin typeface="Arial" panose="020B0604020202020204" pitchFamily="34" charset="0"/>
              </a:rPr>
              <a:t>7.9.4 Must-Revalidate Response Headers</a:t>
            </a:r>
            <a:r>
              <a:rPr lang="en-US"/>
              <a:t> </a:t>
            </a:r>
            <a:br>
              <a:rPr lang="en-US"/>
            </a:br>
            <a:endParaRPr lang="en-US"/>
          </a:p>
        </p:txBody>
      </p:sp>
      <p:sp>
        <p:nvSpPr>
          <p:cNvPr id="14" name="Hộp Văn bản 13">
            <a:extLst>
              <a:ext uri="{FF2B5EF4-FFF2-40B4-BE49-F238E27FC236}">
                <a16:creationId xmlns:a16="http://schemas.microsoft.com/office/drawing/2014/main" id="{B53F493B-FB2E-4B83-ACE9-D4BF2AF43DB5}"/>
              </a:ext>
            </a:extLst>
          </p:cNvPr>
          <p:cNvSpPr txBox="1"/>
          <p:nvPr/>
        </p:nvSpPr>
        <p:spPr>
          <a:xfrm>
            <a:off x="168638" y="3105834"/>
            <a:ext cx="11854721" cy="1231106"/>
          </a:xfrm>
          <a:prstGeom prst="rect">
            <a:avLst/>
          </a:prstGeom>
          <a:noFill/>
        </p:spPr>
        <p:txBody>
          <a:bodyPr wrap="square">
            <a:spAutoFit/>
          </a:bodyPr>
          <a:lstStyle/>
          <a:p>
            <a:r>
              <a:rPr lang="en-US" sz="1800" b="0" i="0">
                <a:solidFill>
                  <a:srgbClr val="000000"/>
                </a:solidFill>
                <a:effectLst/>
                <a:latin typeface="TimesNewRoman"/>
              </a:rPr>
              <a:t>- The Cache-Control: must-revalidate response header tells the cache to bypass the freshness calculation mechanisms and revalidate on every access:</a:t>
            </a:r>
            <a:br>
              <a:rPr lang="en-US" sz="1800" b="0" i="0">
                <a:solidFill>
                  <a:srgbClr val="000000"/>
                </a:solidFill>
                <a:effectLst/>
                <a:latin typeface="TimesNewRoman"/>
              </a:rPr>
            </a:br>
            <a:r>
              <a:rPr lang="en-US" sz="1800" b="0" i="0">
                <a:solidFill>
                  <a:srgbClr val="000000"/>
                </a:solidFill>
                <a:effectLst/>
                <a:latin typeface="TimesNewRoman"/>
              </a:rPr>
              <a:t>		</a:t>
            </a:r>
            <a:r>
              <a:rPr lang="en-US" sz="2000" b="0" i="0">
                <a:solidFill>
                  <a:srgbClr val="354278"/>
                </a:solidFill>
                <a:effectLst/>
                <a:latin typeface="CourierNewPSMT"/>
              </a:rPr>
              <a:t>Cache-Control: must-revalidate</a:t>
            </a:r>
            <a:r>
              <a:rPr lang="en-US"/>
              <a:t> </a:t>
            </a:r>
            <a:br>
              <a:rPr lang="en-US"/>
            </a:br>
            <a:endParaRPr lang="en-US"/>
          </a:p>
        </p:txBody>
      </p:sp>
      <p:sp>
        <p:nvSpPr>
          <p:cNvPr id="15" name="Hộp Văn bản 14">
            <a:extLst>
              <a:ext uri="{FF2B5EF4-FFF2-40B4-BE49-F238E27FC236}">
                <a16:creationId xmlns:a16="http://schemas.microsoft.com/office/drawing/2014/main" id="{5907539F-F625-4182-97D3-E8BC6A2C2E0B}"/>
              </a:ext>
            </a:extLst>
          </p:cNvPr>
          <p:cNvSpPr txBox="1"/>
          <p:nvPr/>
        </p:nvSpPr>
        <p:spPr>
          <a:xfrm>
            <a:off x="168639" y="3967607"/>
            <a:ext cx="6153462" cy="646331"/>
          </a:xfrm>
          <a:prstGeom prst="rect">
            <a:avLst/>
          </a:prstGeom>
          <a:noFill/>
        </p:spPr>
        <p:txBody>
          <a:bodyPr wrap="square">
            <a:spAutoFit/>
          </a:bodyPr>
          <a:lstStyle/>
          <a:p>
            <a:r>
              <a:rPr lang="en-US" sz="1800" b="1" i="0">
                <a:solidFill>
                  <a:srgbClr val="000000"/>
                </a:solidFill>
                <a:effectLst/>
                <a:latin typeface="Arial" panose="020B0604020202020204" pitchFamily="34" charset="0"/>
              </a:rPr>
              <a:t>7.9.5 Heuristic Expiration</a:t>
            </a:r>
            <a:r>
              <a:rPr lang="en-US"/>
              <a:t> </a:t>
            </a:r>
            <a:br>
              <a:rPr lang="en-US"/>
            </a:br>
            <a:endParaRPr lang="en-US"/>
          </a:p>
        </p:txBody>
      </p:sp>
      <p:sp>
        <p:nvSpPr>
          <p:cNvPr id="17" name="Hộp Văn bản 16">
            <a:extLst>
              <a:ext uri="{FF2B5EF4-FFF2-40B4-BE49-F238E27FC236}">
                <a16:creationId xmlns:a16="http://schemas.microsoft.com/office/drawing/2014/main" id="{CE35BC41-C21B-4B70-A237-0C8A142E4668}"/>
              </a:ext>
            </a:extLst>
          </p:cNvPr>
          <p:cNvSpPr txBox="1"/>
          <p:nvPr/>
        </p:nvSpPr>
        <p:spPr>
          <a:xfrm>
            <a:off x="168639" y="4290772"/>
            <a:ext cx="11854720" cy="1477328"/>
          </a:xfrm>
          <a:prstGeom prst="rect">
            <a:avLst/>
          </a:prstGeom>
          <a:noFill/>
        </p:spPr>
        <p:txBody>
          <a:bodyPr wrap="square">
            <a:spAutoFit/>
          </a:bodyPr>
          <a:lstStyle/>
          <a:p>
            <a:r>
              <a:rPr lang="en-US" sz="1800" b="0" i="0">
                <a:solidFill>
                  <a:srgbClr val="000000"/>
                </a:solidFill>
                <a:effectLst/>
                <a:latin typeface="TimesNewRoman"/>
              </a:rPr>
              <a:t>- If the response doesn't contain either a Cache-Control: max-age header or an Expires header, the cache</a:t>
            </a:r>
            <a:br>
              <a:rPr lang="en-US" sz="1800" b="0" i="0">
                <a:solidFill>
                  <a:srgbClr val="000000"/>
                </a:solidFill>
                <a:effectLst/>
                <a:latin typeface="TimesNewRoman"/>
              </a:rPr>
            </a:br>
            <a:r>
              <a:rPr lang="en-US" sz="1800" b="0" i="0">
                <a:solidFill>
                  <a:srgbClr val="000000"/>
                </a:solidFill>
                <a:effectLst/>
                <a:latin typeface="TimesNewRoman"/>
              </a:rPr>
              <a:t>may compute a heuristic maximum age. Any algorithm may be used, but if the resulting maximum</a:t>
            </a:r>
            <a:br>
              <a:rPr lang="en-US" sz="1800" b="0" i="0">
                <a:solidFill>
                  <a:srgbClr val="000000"/>
                </a:solidFill>
                <a:effectLst/>
                <a:latin typeface="TimesNewRoman"/>
              </a:rPr>
            </a:br>
            <a:r>
              <a:rPr lang="en-US" sz="1800" b="0" i="0">
                <a:solidFill>
                  <a:srgbClr val="000000"/>
                </a:solidFill>
                <a:effectLst/>
                <a:latin typeface="TimesNewRoman"/>
              </a:rPr>
              <a:t>age is greater than 24 hours, a Heuristic Expiration Warning (Warning 13) header should be added to</a:t>
            </a:r>
            <a:br>
              <a:rPr lang="en-US" sz="1800" b="0" i="0">
                <a:solidFill>
                  <a:srgbClr val="000000"/>
                </a:solidFill>
                <a:effectLst/>
                <a:latin typeface="TimesNewRoman"/>
              </a:rPr>
            </a:br>
            <a:r>
              <a:rPr lang="en-US" sz="1800" b="0" i="0">
                <a:solidFill>
                  <a:srgbClr val="000000"/>
                </a:solidFill>
                <a:effectLst/>
                <a:latin typeface="TimesNewRoman"/>
              </a:rPr>
              <a:t>the response headers.</a:t>
            </a:r>
            <a:r>
              <a:rPr lang="en-US"/>
              <a:t> </a:t>
            </a:r>
            <a:br>
              <a:rPr lang="en-US"/>
            </a:br>
            <a:endParaRPr lang="en-US"/>
          </a:p>
        </p:txBody>
      </p:sp>
    </p:spTree>
    <p:extLst>
      <p:ext uri="{BB962C8B-B14F-4D97-AF65-F5344CB8AC3E}">
        <p14:creationId xmlns:p14="http://schemas.microsoft.com/office/powerpoint/2010/main" val="12035413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F66810D6-A581-495C-B24D-42D951ABA0F1}"/>
              </a:ext>
            </a:extLst>
          </p:cNvPr>
          <p:cNvSpPr>
            <a:spLocks noGrp="1"/>
          </p:cNvSpPr>
          <p:nvPr>
            <p:ph type="title"/>
          </p:nvPr>
        </p:nvSpPr>
        <p:spPr>
          <a:xfrm>
            <a:off x="1310483" y="0"/>
            <a:ext cx="10991273" cy="1072338"/>
          </a:xfrm>
        </p:spPr>
        <p:txBody>
          <a:bodyPr>
            <a:normAutofit fontScale="90000"/>
          </a:bodyPr>
          <a:lstStyle/>
          <a:p>
            <a:r>
              <a:rPr kumimoji="0" lang="en-US" sz="3600" b="1" i="0" u="sng" strike="noStrike" kern="1200" cap="none" spc="0" normalizeH="0" baseline="0" noProof="0">
                <a:ln>
                  <a:noFill/>
                </a:ln>
                <a:effectLst/>
                <a:uLnTx/>
                <a:uFillTx/>
                <a:latin typeface="+mj-lt"/>
                <a:ea typeface="+mn-ea"/>
                <a:cs typeface="+mn-cs"/>
              </a:rPr>
              <a:t>Chapter 7: </a:t>
            </a:r>
            <a:r>
              <a:rPr lang="en-US" b="1" u="sng">
                <a:ea typeface="+mn-ea"/>
                <a:cs typeface="+mn-cs"/>
              </a:rPr>
              <a:t>Caching </a:t>
            </a:r>
            <a:br>
              <a:rPr kumimoji="0" lang="en-US" sz="3600" b="1" i="0" u="none" strike="noStrike" kern="1200" cap="none" spc="0" normalizeH="0" baseline="0" noProof="0">
                <a:ln>
                  <a:noFill/>
                </a:ln>
                <a:effectLst/>
                <a:uLnTx/>
                <a:uFillTx/>
                <a:latin typeface="+mj-lt"/>
                <a:ea typeface="+mn-ea"/>
                <a:cs typeface="+mn-cs"/>
              </a:rPr>
            </a:br>
            <a:r>
              <a:rPr kumimoji="0" lang="en-US" sz="3600" b="1" i="1" u="none" strike="noStrike" kern="1200" cap="none" spc="0" normalizeH="0" baseline="0" noProof="0">
                <a:ln>
                  <a:noFill/>
                </a:ln>
                <a:effectLst/>
                <a:uLnTx/>
                <a:uFillTx/>
                <a:latin typeface="+mj-lt"/>
                <a:ea typeface="+mn-ea"/>
                <a:cs typeface="+mn-cs"/>
              </a:rPr>
              <a:t>Controlling Cachability</a:t>
            </a:r>
            <a:endParaRPr lang="vi-VN" b="1" i="1" dirty="0"/>
          </a:p>
        </p:txBody>
      </p:sp>
      <p:sp>
        <p:nvSpPr>
          <p:cNvPr id="6" name="Hộp Văn bản 5">
            <a:extLst>
              <a:ext uri="{FF2B5EF4-FFF2-40B4-BE49-F238E27FC236}">
                <a16:creationId xmlns:a16="http://schemas.microsoft.com/office/drawing/2014/main" id="{5DF1F589-117F-44D1-9DCE-B91D44A7AA6E}"/>
              </a:ext>
            </a:extLst>
          </p:cNvPr>
          <p:cNvSpPr txBox="1"/>
          <p:nvPr/>
        </p:nvSpPr>
        <p:spPr>
          <a:xfrm>
            <a:off x="138658" y="1244903"/>
            <a:ext cx="11898443" cy="1754326"/>
          </a:xfrm>
          <a:prstGeom prst="rect">
            <a:avLst/>
          </a:prstGeom>
          <a:noFill/>
        </p:spPr>
        <p:txBody>
          <a:bodyPr wrap="square">
            <a:spAutoFit/>
          </a:bodyPr>
          <a:lstStyle/>
          <a:p>
            <a:r>
              <a:rPr lang="en-US" sz="1800" b="0" i="0">
                <a:solidFill>
                  <a:srgbClr val="000000"/>
                </a:solidFill>
                <a:effectLst/>
                <a:latin typeface="TimesNewRoman"/>
              </a:rPr>
              <a:t>- The LM-Factor algorithm uses the last-modified date as an estimate of how volatile a document is. Here's the logic:</a:t>
            </a:r>
            <a:br>
              <a:rPr lang="en-US" sz="1800" b="0" i="0">
                <a:solidFill>
                  <a:srgbClr val="000000"/>
                </a:solidFill>
                <a:effectLst/>
                <a:latin typeface="TimesNewRoman"/>
              </a:rPr>
            </a:br>
            <a:r>
              <a:rPr lang="en-US" sz="1800" b="0" i="0">
                <a:solidFill>
                  <a:srgbClr val="000000"/>
                </a:solidFill>
                <a:effectLst/>
                <a:latin typeface="TimesNewRoman"/>
              </a:rPr>
              <a:t>	</a:t>
            </a:r>
            <a:r>
              <a:rPr lang="en-US" sz="1400" b="0" i="0">
                <a:solidFill>
                  <a:srgbClr val="000000"/>
                </a:solidFill>
                <a:effectLst/>
                <a:latin typeface="SymbolMT"/>
              </a:rPr>
              <a:t>• </a:t>
            </a:r>
            <a:r>
              <a:rPr lang="en-US" sz="1800" b="0" i="0">
                <a:solidFill>
                  <a:srgbClr val="000000"/>
                </a:solidFill>
                <a:effectLst/>
                <a:latin typeface="TimesNewRoman"/>
              </a:rPr>
              <a:t>If a cached document was last changed in the distant past, it may be a stable document and less likely to change suddenly, so it is safer to keep it in the cache longer.</a:t>
            </a:r>
            <a:br>
              <a:rPr lang="en-US" sz="1800" b="0" i="0">
                <a:solidFill>
                  <a:srgbClr val="000000"/>
                </a:solidFill>
                <a:effectLst/>
                <a:latin typeface="TimesNewRoman"/>
              </a:rPr>
            </a:br>
            <a:r>
              <a:rPr lang="en-US" sz="1800" b="0" i="0">
                <a:solidFill>
                  <a:srgbClr val="000000"/>
                </a:solidFill>
                <a:effectLst/>
                <a:latin typeface="TimesNewRoman"/>
              </a:rPr>
              <a:t>	</a:t>
            </a:r>
            <a:r>
              <a:rPr lang="en-US" sz="1400" b="0" i="0">
                <a:solidFill>
                  <a:srgbClr val="000000"/>
                </a:solidFill>
                <a:effectLst/>
                <a:latin typeface="SymbolMT"/>
              </a:rPr>
              <a:t>• </a:t>
            </a:r>
            <a:r>
              <a:rPr lang="en-US" sz="1800" b="0" i="0">
                <a:solidFill>
                  <a:srgbClr val="000000"/>
                </a:solidFill>
                <a:effectLst/>
                <a:latin typeface="TimesNewRoman"/>
              </a:rPr>
              <a:t>If the cached document was modified just recently, it probably changes frequently, so we should cache it only a short while before revalidating with the server.</a:t>
            </a:r>
            <a:r>
              <a:rPr lang="en-US"/>
              <a:t> </a:t>
            </a:r>
            <a:br>
              <a:rPr lang="en-US"/>
            </a:br>
            <a:endParaRPr lang="en-US"/>
          </a:p>
        </p:txBody>
      </p:sp>
      <p:sp>
        <p:nvSpPr>
          <p:cNvPr id="8" name="Hộp Văn bản 7">
            <a:extLst>
              <a:ext uri="{FF2B5EF4-FFF2-40B4-BE49-F238E27FC236}">
                <a16:creationId xmlns:a16="http://schemas.microsoft.com/office/drawing/2014/main" id="{94109C11-2DF2-416E-ABBB-304BDA4AB3CA}"/>
              </a:ext>
            </a:extLst>
          </p:cNvPr>
          <p:cNvSpPr txBox="1"/>
          <p:nvPr/>
        </p:nvSpPr>
        <p:spPr>
          <a:xfrm>
            <a:off x="154899" y="2610204"/>
            <a:ext cx="11882202" cy="1846659"/>
          </a:xfrm>
          <a:prstGeom prst="rect">
            <a:avLst/>
          </a:prstGeom>
          <a:noFill/>
        </p:spPr>
        <p:txBody>
          <a:bodyPr wrap="square">
            <a:spAutoFit/>
          </a:bodyPr>
          <a:lstStyle/>
          <a:p>
            <a:r>
              <a:rPr lang="en-US" sz="1800" b="0" i="0">
                <a:solidFill>
                  <a:srgbClr val="000000"/>
                </a:solidFill>
                <a:effectLst/>
                <a:latin typeface="TimesNewRoman"/>
              </a:rPr>
              <a:t>Here is some Perl pseudocode for the LMfactor algorithm:</a:t>
            </a:r>
            <a:br>
              <a:rPr lang="en-US" sz="1800" b="0" i="0">
                <a:solidFill>
                  <a:srgbClr val="000000"/>
                </a:solidFill>
                <a:effectLst/>
                <a:latin typeface="TimesNewRoman"/>
              </a:rPr>
            </a:br>
            <a:r>
              <a:rPr lang="en-US" sz="2000" b="0" i="0">
                <a:solidFill>
                  <a:srgbClr val="354278"/>
                </a:solidFill>
                <a:effectLst/>
                <a:latin typeface="CourierNewPSMT"/>
              </a:rPr>
              <a:t>$time_since_modify = max(0, $server_Date - $server_Last_Modified);</a:t>
            </a:r>
            <a:br>
              <a:rPr lang="en-US" sz="2000" b="0" i="0">
                <a:solidFill>
                  <a:srgbClr val="354278"/>
                </a:solidFill>
                <a:effectLst/>
                <a:latin typeface="CourierNewPSMT"/>
              </a:rPr>
            </a:br>
            <a:r>
              <a:rPr lang="en-US" sz="2000" b="0" i="0">
                <a:solidFill>
                  <a:srgbClr val="354278"/>
                </a:solidFill>
                <a:effectLst/>
                <a:latin typeface="CourierNewPSMT"/>
              </a:rPr>
              <a:t>$server_freshness_limit = int($time_since_modify * $lm_factor);</a:t>
            </a:r>
            <a:br>
              <a:rPr lang="en-US" sz="2000" b="0" i="0">
                <a:solidFill>
                  <a:srgbClr val="354278"/>
                </a:solidFill>
                <a:effectLst/>
                <a:latin typeface="CourierNewPSMT"/>
              </a:rPr>
            </a:br>
            <a:r>
              <a:rPr lang="en-US" sz="2000" b="0" i="0">
                <a:solidFill>
                  <a:srgbClr val="354278"/>
                </a:solidFill>
                <a:effectLst/>
                <a:latin typeface="CourierNewPSMT"/>
              </a:rPr>
              <a:t>	</a:t>
            </a:r>
            <a:r>
              <a:rPr lang="en-US" sz="1800" b="1" i="1">
                <a:solidFill>
                  <a:srgbClr val="000000"/>
                </a:solidFill>
                <a:effectLst/>
                <a:latin typeface="Arial" panose="020B0604020202020204" pitchFamily="34" charset="0"/>
              </a:rPr>
              <a:t>Figure 7-16. Computing a freshness period using the LM-Factor algorithm</a:t>
            </a:r>
            <a:r>
              <a:rPr lang="en-US"/>
              <a:t> </a:t>
            </a:r>
            <a:br>
              <a:rPr lang="en-US"/>
            </a:br>
            <a:br>
              <a:rPr lang="en-US"/>
            </a:br>
            <a:endParaRPr lang="en-US"/>
          </a:p>
        </p:txBody>
      </p:sp>
      <p:pic>
        <p:nvPicPr>
          <p:cNvPr id="10" name="Hình ảnh 9">
            <a:extLst>
              <a:ext uri="{FF2B5EF4-FFF2-40B4-BE49-F238E27FC236}">
                <a16:creationId xmlns:a16="http://schemas.microsoft.com/office/drawing/2014/main" id="{70108EA9-03C6-4A8D-81C6-634E114E521C}"/>
              </a:ext>
            </a:extLst>
          </p:cNvPr>
          <p:cNvPicPr>
            <a:picLocks noChangeAspect="1"/>
          </p:cNvPicPr>
          <p:nvPr/>
        </p:nvPicPr>
        <p:blipFill>
          <a:blip r:embed="rId2"/>
          <a:stretch>
            <a:fillRect/>
          </a:stretch>
        </p:blipFill>
        <p:spPr>
          <a:xfrm>
            <a:off x="1168843" y="3976697"/>
            <a:ext cx="7975158" cy="2010358"/>
          </a:xfrm>
          <a:prstGeom prst="rect">
            <a:avLst/>
          </a:prstGeom>
        </p:spPr>
      </p:pic>
    </p:spTree>
    <p:extLst>
      <p:ext uri="{BB962C8B-B14F-4D97-AF65-F5344CB8AC3E}">
        <p14:creationId xmlns:p14="http://schemas.microsoft.com/office/powerpoint/2010/main" val="731618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91A80B-D813-4CB0-A826-40B919E77F74}"/>
              </a:ext>
            </a:extLst>
          </p:cNvPr>
          <p:cNvSpPr>
            <a:spLocks noGrp="1"/>
          </p:cNvSpPr>
          <p:nvPr>
            <p:ph type="title"/>
          </p:nvPr>
        </p:nvSpPr>
        <p:spPr/>
        <p:txBody>
          <a:bodyPr/>
          <a:lstStyle/>
          <a:p>
            <a:endParaRPr lang="en-US"/>
          </a:p>
        </p:txBody>
      </p:sp>
      <p:sp>
        <p:nvSpPr>
          <p:cNvPr id="5" name="Hộp Văn bản 4">
            <a:extLst>
              <a:ext uri="{FF2B5EF4-FFF2-40B4-BE49-F238E27FC236}">
                <a16:creationId xmlns:a16="http://schemas.microsoft.com/office/drawing/2014/main" id="{489B0B73-F1B9-4065-A2EC-814F695A7A47}"/>
              </a:ext>
            </a:extLst>
          </p:cNvPr>
          <p:cNvSpPr txBox="1"/>
          <p:nvPr/>
        </p:nvSpPr>
        <p:spPr>
          <a:xfrm>
            <a:off x="221105" y="1258297"/>
            <a:ext cx="6108492" cy="646331"/>
          </a:xfrm>
          <a:prstGeom prst="rect">
            <a:avLst/>
          </a:prstGeom>
          <a:noFill/>
        </p:spPr>
        <p:txBody>
          <a:bodyPr wrap="square">
            <a:spAutoFit/>
          </a:bodyPr>
          <a:lstStyle/>
          <a:p>
            <a:r>
              <a:rPr lang="en-US" sz="1800" b="1" i="0">
                <a:solidFill>
                  <a:srgbClr val="000000"/>
                </a:solidFill>
                <a:effectLst/>
                <a:latin typeface="Arial" panose="020B0604020202020204" pitchFamily="34" charset="0"/>
              </a:rPr>
              <a:t>7.9.6 Client Freshness Constraints</a:t>
            </a:r>
            <a:r>
              <a:rPr lang="en-US"/>
              <a:t> </a:t>
            </a:r>
            <a:br>
              <a:rPr lang="en-US"/>
            </a:br>
            <a:endParaRPr lang="en-US"/>
          </a:p>
        </p:txBody>
      </p:sp>
      <p:sp>
        <p:nvSpPr>
          <p:cNvPr id="6" name="Tiêu đề 1">
            <a:extLst>
              <a:ext uri="{FF2B5EF4-FFF2-40B4-BE49-F238E27FC236}">
                <a16:creationId xmlns:a16="http://schemas.microsoft.com/office/drawing/2014/main" id="{85D00453-DC59-4045-8927-142EE68E3B81}"/>
              </a:ext>
            </a:extLst>
          </p:cNvPr>
          <p:cNvSpPr txBox="1">
            <a:spLocks/>
          </p:cNvSpPr>
          <p:nvPr/>
        </p:nvSpPr>
        <p:spPr>
          <a:xfrm>
            <a:off x="1310483" y="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Controlling Cachability</a:t>
            </a:r>
            <a:endParaRPr lang="vi-VN" b="1" i="1" dirty="0"/>
          </a:p>
        </p:txBody>
      </p:sp>
      <p:sp>
        <p:nvSpPr>
          <p:cNvPr id="8" name="Hộp Văn bản 7">
            <a:extLst>
              <a:ext uri="{FF2B5EF4-FFF2-40B4-BE49-F238E27FC236}">
                <a16:creationId xmlns:a16="http://schemas.microsoft.com/office/drawing/2014/main" id="{1BBB5CE5-B45E-4AE3-8C4F-E608C65861BF}"/>
              </a:ext>
            </a:extLst>
          </p:cNvPr>
          <p:cNvSpPr txBox="1"/>
          <p:nvPr/>
        </p:nvSpPr>
        <p:spPr>
          <a:xfrm>
            <a:off x="221105" y="1581462"/>
            <a:ext cx="11749790" cy="1200329"/>
          </a:xfrm>
          <a:prstGeom prst="rect">
            <a:avLst/>
          </a:prstGeom>
          <a:noFill/>
        </p:spPr>
        <p:txBody>
          <a:bodyPr wrap="square">
            <a:spAutoFit/>
          </a:bodyPr>
          <a:lstStyle/>
          <a:p>
            <a:r>
              <a:rPr lang="en-US" sz="1800" b="0" i="0">
                <a:solidFill>
                  <a:srgbClr val="000000"/>
                </a:solidFill>
                <a:effectLst/>
                <a:latin typeface="TimesNewRoman"/>
              </a:rPr>
              <a:t>- Web browsers have a Refresh or Reload button to forcibly refresh content, which might be stale in the browser or proxy caches. The Refresh button issues a GET request with additional Cache-control request headers that force a revalidation or unconditional fetch from the server. </a:t>
            </a:r>
            <a:br>
              <a:rPr lang="en-US"/>
            </a:br>
            <a:endParaRPr lang="en-US"/>
          </a:p>
        </p:txBody>
      </p:sp>
      <p:pic>
        <p:nvPicPr>
          <p:cNvPr id="15" name="Hình ảnh 14">
            <a:extLst>
              <a:ext uri="{FF2B5EF4-FFF2-40B4-BE49-F238E27FC236}">
                <a16:creationId xmlns:a16="http://schemas.microsoft.com/office/drawing/2014/main" id="{2A3409BB-3A03-4A60-96FA-F25A8BFD1442}"/>
              </a:ext>
            </a:extLst>
          </p:cNvPr>
          <p:cNvPicPr>
            <a:picLocks noChangeAspect="1"/>
          </p:cNvPicPr>
          <p:nvPr/>
        </p:nvPicPr>
        <p:blipFill>
          <a:blip r:embed="rId2"/>
          <a:stretch>
            <a:fillRect/>
          </a:stretch>
        </p:blipFill>
        <p:spPr>
          <a:xfrm>
            <a:off x="507792" y="2471247"/>
            <a:ext cx="11049624" cy="4079455"/>
          </a:xfrm>
          <a:prstGeom prst="rect">
            <a:avLst/>
          </a:prstGeom>
        </p:spPr>
      </p:pic>
    </p:spTree>
    <p:extLst>
      <p:ext uri="{BB962C8B-B14F-4D97-AF65-F5344CB8AC3E}">
        <p14:creationId xmlns:p14="http://schemas.microsoft.com/office/powerpoint/2010/main" val="367514707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044939-0239-4128-B2A0-DFB3B43C0F10}"/>
              </a:ext>
            </a:extLst>
          </p:cNvPr>
          <p:cNvSpPr>
            <a:spLocks noGrp="1"/>
          </p:cNvSpPr>
          <p:nvPr>
            <p:ph type="title"/>
          </p:nvPr>
        </p:nvSpPr>
        <p:spPr/>
        <p:txBody>
          <a:bodyPr/>
          <a:lstStyle/>
          <a:p>
            <a:endParaRPr lang="en-US"/>
          </a:p>
        </p:txBody>
      </p:sp>
      <p:sp>
        <p:nvSpPr>
          <p:cNvPr id="4" name="Tiêu đề 1">
            <a:extLst>
              <a:ext uri="{FF2B5EF4-FFF2-40B4-BE49-F238E27FC236}">
                <a16:creationId xmlns:a16="http://schemas.microsoft.com/office/drawing/2014/main" id="{6C90A863-AC56-46AD-A7AE-D120907F992D}"/>
              </a:ext>
            </a:extLst>
          </p:cNvPr>
          <p:cNvSpPr txBox="1">
            <a:spLocks/>
          </p:cNvSpPr>
          <p:nvPr/>
        </p:nvSpPr>
        <p:spPr>
          <a:xfrm>
            <a:off x="1310483" y="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Controlling Cachability</a:t>
            </a:r>
            <a:endParaRPr lang="vi-VN" b="1" i="1" dirty="0"/>
          </a:p>
        </p:txBody>
      </p:sp>
      <p:sp>
        <p:nvSpPr>
          <p:cNvPr id="6" name="Hộp Văn bản 5">
            <a:extLst>
              <a:ext uri="{FF2B5EF4-FFF2-40B4-BE49-F238E27FC236}">
                <a16:creationId xmlns:a16="http://schemas.microsoft.com/office/drawing/2014/main" id="{82D45946-9413-4E84-98E8-BBF834400E04}"/>
              </a:ext>
            </a:extLst>
          </p:cNvPr>
          <p:cNvSpPr txBox="1"/>
          <p:nvPr/>
        </p:nvSpPr>
        <p:spPr>
          <a:xfrm>
            <a:off x="427218" y="2236405"/>
            <a:ext cx="6153462" cy="646331"/>
          </a:xfrm>
          <a:prstGeom prst="rect">
            <a:avLst/>
          </a:prstGeom>
          <a:noFill/>
        </p:spPr>
        <p:txBody>
          <a:bodyPr wrap="square">
            <a:spAutoFit/>
          </a:bodyPr>
          <a:lstStyle/>
          <a:p>
            <a:r>
              <a:rPr lang="en-US" sz="1800" b="1" i="0">
                <a:solidFill>
                  <a:srgbClr val="000000"/>
                </a:solidFill>
                <a:effectLst/>
                <a:latin typeface="Arial" panose="020B0604020202020204" pitchFamily="34" charset="0"/>
              </a:rPr>
              <a:t>7.9.7 Cautions</a:t>
            </a:r>
            <a:r>
              <a:rPr lang="en-US"/>
              <a:t> </a:t>
            </a:r>
            <a:br>
              <a:rPr lang="en-US"/>
            </a:br>
            <a:endParaRPr lang="en-US"/>
          </a:p>
        </p:txBody>
      </p:sp>
      <p:sp>
        <p:nvSpPr>
          <p:cNvPr id="8" name="Hộp Văn bản 7">
            <a:extLst>
              <a:ext uri="{FF2B5EF4-FFF2-40B4-BE49-F238E27FC236}">
                <a16:creationId xmlns:a16="http://schemas.microsoft.com/office/drawing/2014/main" id="{3584727A-33E2-49D1-A252-5222C2A2EDDD}"/>
              </a:ext>
            </a:extLst>
          </p:cNvPr>
          <p:cNvSpPr txBox="1"/>
          <p:nvPr/>
        </p:nvSpPr>
        <p:spPr>
          <a:xfrm>
            <a:off x="427218" y="2596503"/>
            <a:ext cx="11764782" cy="1754326"/>
          </a:xfrm>
          <a:prstGeom prst="rect">
            <a:avLst/>
          </a:prstGeom>
          <a:noFill/>
        </p:spPr>
        <p:txBody>
          <a:bodyPr wrap="square">
            <a:spAutoFit/>
          </a:bodyPr>
          <a:lstStyle/>
          <a:p>
            <a:r>
              <a:rPr lang="en-US" sz="1800" b="0" i="0">
                <a:solidFill>
                  <a:srgbClr val="000000"/>
                </a:solidFill>
                <a:effectLst/>
                <a:latin typeface="TimesNewRoman"/>
              </a:rPr>
              <a:t>- Document expiration isn't a perfect system. If a publisher accidentally assigns an expiration date too far in the future, any document changes she needs to make won't necessarily show up in all caches until the document has expired.</a:t>
            </a:r>
            <a:r>
              <a:rPr lang="en-US" sz="800" b="0" i="0">
                <a:solidFill>
                  <a:srgbClr val="00339A"/>
                </a:solidFill>
                <a:effectLst/>
                <a:latin typeface="Arial" panose="020B0604020202020204" pitchFamily="34" charset="0"/>
              </a:rPr>
              <a:t>[17] </a:t>
            </a:r>
            <a:r>
              <a:rPr lang="en-US" sz="1800" b="0" i="0">
                <a:solidFill>
                  <a:srgbClr val="000000"/>
                </a:solidFill>
                <a:effectLst/>
                <a:latin typeface="TimesNewRoman"/>
              </a:rPr>
              <a:t>For this reason, many publishers don't use distant expiration dates.</a:t>
            </a:r>
            <a:br>
              <a:rPr lang="en-US" sz="1800" b="0" i="0">
                <a:solidFill>
                  <a:srgbClr val="000000"/>
                </a:solidFill>
                <a:effectLst/>
                <a:latin typeface="TimesNewRoman"/>
              </a:rPr>
            </a:br>
            <a:r>
              <a:rPr lang="en-US" sz="1800" b="0" i="0">
                <a:solidFill>
                  <a:srgbClr val="000000"/>
                </a:solidFill>
                <a:effectLst/>
                <a:latin typeface="TimesNewRoman"/>
              </a:rPr>
              <a:t>- Also, many publishers don't even use expiration dates, making it tough for caches to know how long</a:t>
            </a:r>
            <a:br>
              <a:rPr lang="en-US" sz="1800" b="0" i="0">
                <a:solidFill>
                  <a:srgbClr val="000000"/>
                </a:solidFill>
                <a:effectLst/>
                <a:latin typeface="TimesNewRoman"/>
              </a:rPr>
            </a:br>
            <a:r>
              <a:rPr lang="en-US" sz="1800" b="0" i="0">
                <a:solidFill>
                  <a:srgbClr val="000000"/>
                </a:solidFill>
                <a:effectLst/>
                <a:latin typeface="TimesNewRoman"/>
              </a:rPr>
              <a:t>the document will be fresh.</a:t>
            </a:r>
            <a:r>
              <a:rPr lang="en-US"/>
              <a:t> </a:t>
            </a:r>
            <a:br>
              <a:rPr lang="en-US"/>
            </a:br>
            <a:endParaRPr lang="en-US"/>
          </a:p>
        </p:txBody>
      </p:sp>
    </p:spTree>
    <p:extLst>
      <p:ext uri="{BB962C8B-B14F-4D97-AF65-F5344CB8AC3E}">
        <p14:creationId xmlns:p14="http://schemas.microsoft.com/office/powerpoint/2010/main" val="281149892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1">
            <a:extLst>
              <a:ext uri="{FF2B5EF4-FFF2-40B4-BE49-F238E27FC236}">
                <a16:creationId xmlns:a16="http://schemas.microsoft.com/office/drawing/2014/main" id="{B7D3515A-2DFA-4A75-BDBA-F95C0BBE22E7}"/>
              </a:ext>
            </a:extLst>
          </p:cNvPr>
          <p:cNvSpPr txBox="1">
            <a:spLocks/>
          </p:cNvSpPr>
          <p:nvPr/>
        </p:nvSpPr>
        <p:spPr>
          <a:xfrm>
            <a:off x="1310483" y="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Setting Cache Controlls</a:t>
            </a:r>
            <a:endParaRPr lang="vi-VN" b="1" i="1" dirty="0"/>
          </a:p>
        </p:txBody>
      </p:sp>
      <p:sp>
        <p:nvSpPr>
          <p:cNvPr id="8" name="Hộp Văn bản 7">
            <a:extLst>
              <a:ext uri="{FF2B5EF4-FFF2-40B4-BE49-F238E27FC236}">
                <a16:creationId xmlns:a16="http://schemas.microsoft.com/office/drawing/2014/main" id="{EFA290C3-537D-42F2-9879-C2E539B3AF1B}"/>
              </a:ext>
            </a:extLst>
          </p:cNvPr>
          <p:cNvSpPr txBox="1"/>
          <p:nvPr/>
        </p:nvSpPr>
        <p:spPr>
          <a:xfrm>
            <a:off x="213609" y="1303267"/>
            <a:ext cx="6153462" cy="646331"/>
          </a:xfrm>
          <a:prstGeom prst="rect">
            <a:avLst/>
          </a:prstGeom>
          <a:noFill/>
        </p:spPr>
        <p:txBody>
          <a:bodyPr wrap="square">
            <a:spAutoFit/>
          </a:bodyPr>
          <a:lstStyle/>
          <a:p>
            <a:r>
              <a:rPr lang="en-US" sz="1800" b="1" i="0">
                <a:solidFill>
                  <a:srgbClr val="000000"/>
                </a:solidFill>
                <a:effectLst/>
                <a:latin typeface="Arial" panose="020B0604020202020204" pitchFamily="34" charset="0"/>
              </a:rPr>
              <a:t>7.10.1 Controlling HTTP Headers with Apache</a:t>
            </a:r>
            <a:r>
              <a:rPr lang="en-US"/>
              <a:t> </a:t>
            </a:r>
            <a:br>
              <a:rPr lang="en-US"/>
            </a:br>
            <a:endParaRPr lang="en-US"/>
          </a:p>
        </p:txBody>
      </p:sp>
      <p:sp>
        <p:nvSpPr>
          <p:cNvPr id="10" name="Hộp Văn bản 9">
            <a:extLst>
              <a:ext uri="{FF2B5EF4-FFF2-40B4-BE49-F238E27FC236}">
                <a16:creationId xmlns:a16="http://schemas.microsoft.com/office/drawing/2014/main" id="{788DCB0C-9ED2-4F55-9C81-165D41C70B73}"/>
              </a:ext>
            </a:extLst>
          </p:cNvPr>
          <p:cNvSpPr txBox="1"/>
          <p:nvPr/>
        </p:nvSpPr>
        <p:spPr>
          <a:xfrm>
            <a:off x="213609" y="1672598"/>
            <a:ext cx="11764782" cy="1200329"/>
          </a:xfrm>
          <a:prstGeom prst="rect">
            <a:avLst/>
          </a:prstGeom>
          <a:noFill/>
        </p:spPr>
        <p:txBody>
          <a:bodyPr wrap="square">
            <a:spAutoFit/>
          </a:bodyPr>
          <a:lstStyle/>
          <a:p>
            <a:r>
              <a:rPr lang="en-US" sz="1800" b="0" i="0">
                <a:solidFill>
                  <a:srgbClr val="000000"/>
                </a:solidFill>
                <a:effectLst/>
                <a:latin typeface="TimesNewRoman"/>
              </a:rPr>
              <a:t>- The Apache web server provides several mechanisms for setting HTTP cache-controlling headers. Many of these mechanisms are not enabled by default—you have to enable them (in some cases first obtaining Apache extension modules). - - Here is a brief description of some of the Apache features:</a:t>
            </a:r>
            <a:r>
              <a:rPr lang="en-US"/>
              <a:t> </a:t>
            </a:r>
            <a:br>
              <a:rPr lang="en-US"/>
            </a:br>
            <a:endParaRPr lang="en-US"/>
          </a:p>
        </p:txBody>
      </p:sp>
      <p:sp>
        <p:nvSpPr>
          <p:cNvPr id="12" name="Hộp Văn bản 11">
            <a:extLst>
              <a:ext uri="{FF2B5EF4-FFF2-40B4-BE49-F238E27FC236}">
                <a16:creationId xmlns:a16="http://schemas.microsoft.com/office/drawing/2014/main" id="{D0ED955D-ADF8-4958-A959-DE89DB6702B9}"/>
              </a:ext>
            </a:extLst>
          </p:cNvPr>
          <p:cNvSpPr txBox="1"/>
          <p:nvPr/>
        </p:nvSpPr>
        <p:spPr>
          <a:xfrm>
            <a:off x="213609" y="2549858"/>
            <a:ext cx="11764782" cy="3139321"/>
          </a:xfrm>
          <a:prstGeom prst="rect">
            <a:avLst/>
          </a:prstGeom>
          <a:noFill/>
        </p:spPr>
        <p:txBody>
          <a:bodyPr wrap="square">
            <a:spAutoFit/>
          </a:bodyPr>
          <a:lstStyle/>
          <a:p>
            <a:r>
              <a:rPr lang="en-US" sz="1800" b="0" i="1">
                <a:solidFill>
                  <a:srgbClr val="354278"/>
                </a:solidFill>
                <a:effectLst/>
                <a:latin typeface="Arial" panose="020B0604020202020204" pitchFamily="34" charset="0"/>
              </a:rPr>
              <a:t>+ mod_headers</a:t>
            </a:r>
            <a:br>
              <a:rPr lang="en-US" sz="1800" b="0" i="0">
                <a:solidFill>
                  <a:srgbClr val="000000"/>
                </a:solidFill>
                <a:effectLst/>
                <a:latin typeface="TimesNewRoman"/>
              </a:rPr>
            </a:br>
            <a:r>
              <a:rPr lang="en-US" sz="1800" b="0" i="0">
                <a:solidFill>
                  <a:srgbClr val="000000"/>
                </a:solidFill>
                <a:effectLst/>
                <a:latin typeface="TimesNewRoman"/>
              </a:rPr>
              <a:t>	</a:t>
            </a:r>
            <a:r>
              <a:rPr lang="en-US" sz="2000" b="0" i="0">
                <a:solidFill>
                  <a:srgbClr val="354278"/>
                </a:solidFill>
                <a:effectLst/>
                <a:latin typeface="CourierNewPSMT"/>
              </a:rPr>
              <a:t>&lt;Files *.html&gt;</a:t>
            </a:r>
            <a:br>
              <a:rPr lang="en-US" sz="2000" b="0" i="0">
                <a:solidFill>
                  <a:srgbClr val="354278"/>
                </a:solidFill>
                <a:effectLst/>
                <a:latin typeface="CourierNewPSMT"/>
              </a:rPr>
            </a:br>
            <a:r>
              <a:rPr lang="en-US" sz="2000" b="0" i="0">
                <a:solidFill>
                  <a:srgbClr val="354278"/>
                </a:solidFill>
                <a:effectLst/>
                <a:latin typeface="CourierNewPSMT"/>
              </a:rPr>
              <a:t>	Header set Cache-control no-cache</a:t>
            </a:r>
            <a:br>
              <a:rPr lang="en-US" sz="2000" b="0" i="0">
                <a:solidFill>
                  <a:srgbClr val="354278"/>
                </a:solidFill>
                <a:effectLst/>
                <a:latin typeface="CourierNewPSMT"/>
              </a:rPr>
            </a:br>
            <a:r>
              <a:rPr lang="en-US" sz="2000" b="0" i="0">
                <a:solidFill>
                  <a:srgbClr val="354278"/>
                </a:solidFill>
                <a:effectLst/>
                <a:latin typeface="CourierNewPSMT"/>
              </a:rPr>
              <a:t>	&lt;/Files&gt;</a:t>
            </a:r>
            <a:br>
              <a:rPr lang="en-US" sz="2000" b="0" i="0">
                <a:solidFill>
                  <a:srgbClr val="354278"/>
                </a:solidFill>
                <a:effectLst/>
                <a:latin typeface="CourierNewPSMT"/>
              </a:rPr>
            </a:br>
            <a:r>
              <a:rPr lang="en-US" sz="2000" b="0" i="0">
                <a:solidFill>
                  <a:srgbClr val="354278"/>
                </a:solidFill>
                <a:effectLst/>
                <a:latin typeface="CourierNewPSMT"/>
              </a:rPr>
              <a:t>+ </a:t>
            </a:r>
            <a:r>
              <a:rPr lang="en-US" sz="1800" b="0" i="1">
                <a:solidFill>
                  <a:srgbClr val="354278"/>
                </a:solidFill>
                <a:effectLst/>
                <a:latin typeface="Arial" panose="020B0604020202020204" pitchFamily="34" charset="0"/>
              </a:rPr>
              <a:t>mod_expires</a:t>
            </a:r>
            <a:br>
              <a:rPr lang="en-US"/>
            </a:br>
            <a:r>
              <a:rPr lang="en-US"/>
              <a:t>	</a:t>
            </a:r>
            <a:r>
              <a:rPr lang="en-US" sz="2000" b="0" i="0">
                <a:solidFill>
                  <a:srgbClr val="354278"/>
                </a:solidFill>
                <a:effectLst/>
                <a:latin typeface="CourierNewPSMT"/>
              </a:rPr>
              <a:t>ExpiresDefault A3600</a:t>
            </a:r>
            <a:br>
              <a:rPr lang="en-US" sz="2000" b="0" i="0">
                <a:solidFill>
                  <a:srgbClr val="354278"/>
                </a:solidFill>
                <a:effectLst/>
                <a:latin typeface="CourierNewPSMT"/>
              </a:rPr>
            </a:br>
            <a:r>
              <a:rPr lang="en-US" sz="2000" b="0" i="0">
                <a:solidFill>
                  <a:srgbClr val="354278"/>
                </a:solidFill>
                <a:effectLst/>
                <a:latin typeface="CourierNewPSMT"/>
              </a:rPr>
              <a:t>	ExpiresDefault M86400</a:t>
            </a:r>
            <a:br>
              <a:rPr lang="en-US" sz="2000" b="0" i="0">
                <a:solidFill>
                  <a:srgbClr val="354278"/>
                </a:solidFill>
                <a:effectLst/>
                <a:latin typeface="CourierNewPSMT"/>
              </a:rPr>
            </a:br>
            <a:r>
              <a:rPr lang="en-US" sz="2000" b="0" i="0">
                <a:solidFill>
                  <a:srgbClr val="354278"/>
                </a:solidFill>
                <a:effectLst/>
                <a:latin typeface="CourierNewPSMT"/>
              </a:rPr>
              <a:t>	ExpiresDefault "access plus 1 week"</a:t>
            </a:r>
            <a:br>
              <a:rPr lang="en-US" sz="2000" b="0" i="0">
                <a:solidFill>
                  <a:srgbClr val="354278"/>
                </a:solidFill>
                <a:effectLst/>
                <a:latin typeface="CourierNewPSMT"/>
              </a:rPr>
            </a:br>
            <a:r>
              <a:rPr lang="en-US" sz="2000" b="0" i="0">
                <a:solidFill>
                  <a:srgbClr val="354278"/>
                </a:solidFill>
                <a:effectLst/>
                <a:latin typeface="CourierNewPSMT"/>
              </a:rPr>
              <a:t>	ExpiresByType text/html "modification plus 2 days 6 hours 12 minutes"</a:t>
            </a:r>
            <a:br>
              <a:rPr lang="en-US" sz="2000" b="0" i="0">
                <a:solidFill>
                  <a:srgbClr val="354278"/>
                </a:solidFill>
                <a:effectLst/>
                <a:latin typeface="CourierNewPSMT"/>
              </a:rPr>
            </a:br>
            <a:r>
              <a:rPr lang="en-US" sz="2000" b="0" i="0">
                <a:solidFill>
                  <a:srgbClr val="354278"/>
                </a:solidFill>
                <a:effectLst/>
                <a:latin typeface="CourierNewPSMT"/>
              </a:rPr>
              <a:t>+ </a:t>
            </a:r>
            <a:r>
              <a:rPr lang="en-US" sz="1800" b="0" i="1">
                <a:solidFill>
                  <a:srgbClr val="354278"/>
                </a:solidFill>
                <a:effectLst/>
                <a:latin typeface="Arial" panose="020B0604020202020204" pitchFamily="34" charset="0"/>
              </a:rPr>
              <a:t>mod_cern_meta</a:t>
            </a:r>
            <a:endParaRPr lang="en-US"/>
          </a:p>
        </p:txBody>
      </p:sp>
    </p:spTree>
    <p:extLst>
      <p:ext uri="{BB962C8B-B14F-4D97-AF65-F5344CB8AC3E}">
        <p14:creationId xmlns:p14="http://schemas.microsoft.com/office/powerpoint/2010/main" val="13544820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D6FB6436-81C8-4596-A237-2DA95746BA12}"/>
              </a:ext>
            </a:extLst>
          </p:cNvPr>
          <p:cNvSpPr txBox="1">
            <a:spLocks/>
          </p:cNvSpPr>
          <p:nvPr/>
        </p:nvSpPr>
        <p:spPr>
          <a:xfrm>
            <a:off x="1310483" y="-14990"/>
            <a:ext cx="10991273" cy="1072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a:lstStyle>
          <a:p>
            <a:r>
              <a:rPr lang="en-US" b="1" u="sng">
                <a:ea typeface="+mn-ea"/>
                <a:cs typeface="+mn-cs"/>
              </a:rPr>
              <a:t>Chapter 7: Caching </a:t>
            </a:r>
            <a:br>
              <a:rPr lang="en-US" b="1">
                <a:ea typeface="+mn-ea"/>
                <a:cs typeface="+mn-cs"/>
              </a:rPr>
            </a:br>
            <a:r>
              <a:rPr lang="en-US" b="1" i="1">
                <a:ea typeface="+mn-ea"/>
                <a:cs typeface="+mn-cs"/>
              </a:rPr>
              <a:t>Setting Cache Controlls</a:t>
            </a:r>
            <a:endParaRPr lang="vi-VN" b="1" i="1" dirty="0"/>
          </a:p>
        </p:txBody>
      </p:sp>
      <p:sp>
        <p:nvSpPr>
          <p:cNvPr id="7" name="Hộp Văn bản 6">
            <a:extLst>
              <a:ext uri="{FF2B5EF4-FFF2-40B4-BE49-F238E27FC236}">
                <a16:creationId xmlns:a16="http://schemas.microsoft.com/office/drawing/2014/main" id="{9FF6F1ED-AF45-4DE3-B7B6-DAB36373E111}"/>
              </a:ext>
            </a:extLst>
          </p:cNvPr>
          <p:cNvSpPr txBox="1"/>
          <p:nvPr/>
        </p:nvSpPr>
        <p:spPr>
          <a:xfrm>
            <a:off x="134910" y="1172262"/>
            <a:ext cx="11917181" cy="646331"/>
          </a:xfrm>
          <a:prstGeom prst="rect">
            <a:avLst/>
          </a:prstGeom>
          <a:noFill/>
        </p:spPr>
        <p:txBody>
          <a:bodyPr wrap="square">
            <a:spAutoFit/>
          </a:bodyPr>
          <a:lstStyle/>
          <a:p>
            <a:r>
              <a:rPr lang="en-US" sz="1800" b="1" i="0">
                <a:solidFill>
                  <a:srgbClr val="000000"/>
                </a:solidFill>
                <a:effectLst/>
                <a:latin typeface="Arial" panose="020B0604020202020204" pitchFamily="34" charset="0"/>
              </a:rPr>
              <a:t>7.10.2 Controlling HTML Caching Through HTTP-EQUIV</a:t>
            </a:r>
            <a:r>
              <a:rPr lang="en-US"/>
              <a:t> </a:t>
            </a:r>
            <a:br>
              <a:rPr lang="en-US"/>
            </a:br>
            <a:endParaRPr lang="en-US"/>
          </a:p>
        </p:txBody>
      </p:sp>
      <p:sp>
        <p:nvSpPr>
          <p:cNvPr id="9" name="Hộp Văn bản 8">
            <a:extLst>
              <a:ext uri="{FF2B5EF4-FFF2-40B4-BE49-F238E27FC236}">
                <a16:creationId xmlns:a16="http://schemas.microsoft.com/office/drawing/2014/main" id="{9208730E-9A5E-4F28-ACD9-B2C99DCAB195}"/>
              </a:ext>
            </a:extLst>
          </p:cNvPr>
          <p:cNvSpPr txBox="1"/>
          <p:nvPr/>
        </p:nvSpPr>
        <p:spPr>
          <a:xfrm>
            <a:off x="134909" y="1495427"/>
            <a:ext cx="11917181" cy="3046988"/>
          </a:xfrm>
          <a:prstGeom prst="rect">
            <a:avLst/>
          </a:prstGeom>
          <a:noFill/>
        </p:spPr>
        <p:txBody>
          <a:bodyPr wrap="square">
            <a:spAutoFit/>
          </a:bodyPr>
          <a:lstStyle/>
          <a:p>
            <a:r>
              <a:rPr lang="en-US" sz="1800" b="0" i="0">
                <a:solidFill>
                  <a:srgbClr val="000000"/>
                </a:solidFill>
                <a:effectLst/>
                <a:latin typeface="TimesNewRoman"/>
              </a:rPr>
              <a:t>To make it easier for authors to assign HTTP header information to served HTML documents without</a:t>
            </a:r>
            <a:r>
              <a:rPr lang="en-US">
                <a:solidFill>
                  <a:srgbClr val="000000"/>
                </a:solidFill>
                <a:latin typeface="TimesNewRoman"/>
              </a:rPr>
              <a:t> </a:t>
            </a:r>
            <a:r>
              <a:rPr lang="en-US" sz="1800" b="0" i="0">
                <a:solidFill>
                  <a:srgbClr val="000000"/>
                </a:solidFill>
                <a:effectLst/>
                <a:latin typeface="TimesNewRoman"/>
              </a:rPr>
              <a:t>interacting with web server configuration files, HTML 2.0 defined the &lt;META HTTP-EQUIV&gt; tag.</a:t>
            </a:r>
            <a:br>
              <a:rPr lang="en-US" sz="1800" b="0" i="0">
                <a:solidFill>
                  <a:srgbClr val="000000"/>
                </a:solidFill>
                <a:effectLst/>
                <a:latin typeface="TimesNewRoman"/>
              </a:rPr>
            </a:br>
            <a:r>
              <a:rPr lang="en-US" sz="1800" b="0" i="0">
                <a:solidFill>
                  <a:srgbClr val="000000"/>
                </a:solidFill>
                <a:effectLst/>
                <a:latin typeface="TimesNewRoman"/>
              </a:rPr>
              <a:t>This optional tag sits at the top of an HTML document and defines HTTP headers that should be associated with the document. Here is an example of a &lt;META HTTP-EQUIV&gt; tag set to mark the HTML document uncachable:</a:t>
            </a:r>
            <a:br>
              <a:rPr lang="en-US" sz="1800" b="0" i="0">
                <a:solidFill>
                  <a:srgbClr val="000000"/>
                </a:solidFill>
                <a:effectLst/>
                <a:latin typeface="TimesNewRoman"/>
              </a:rPr>
            </a:br>
            <a:r>
              <a:rPr lang="en-US" sz="2000" b="0" i="0">
                <a:solidFill>
                  <a:srgbClr val="354278"/>
                </a:solidFill>
                <a:effectLst/>
                <a:latin typeface="CourierNewPSMT"/>
              </a:rPr>
              <a:t>&lt;HTML&gt;</a:t>
            </a:r>
            <a:br>
              <a:rPr lang="en-US" sz="2000" b="0" i="0">
                <a:solidFill>
                  <a:srgbClr val="354278"/>
                </a:solidFill>
                <a:effectLst/>
                <a:latin typeface="CourierNewPSMT"/>
              </a:rPr>
            </a:br>
            <a:r>
              <a:rPr lang="en-US" sz="2000" b="0" i="0">
                <a:solidFill>
                  <a:srgbClr val="354278"/>
                </a:solidFill>
                <a:effectLst/>
                <a:latin typeface="CourierNewPSMT"/>
              </a:rPr>
              <a:t>&lt;HEAD&gt;</a:t>
            </a:r>
            <a:br>
              <a:rPr lang="en-US" sz="2000" b="0" i="0">
                <a:solidFill>
                  <a:srgbClr val="354278"/>
                </a:solidFill>
                <a:effectLst/>
                <a:latin typeface="CourierNewPSMT"/>
              </a:rPr>
            </a:br>
            <a:r>
              <a:rPr lang="en-US" sz="2000" b="0" i="0">
                <a:solidFill>
                  <a:srgbClr val="354278"/>
                </a:solidFill>
                <a:effectLst/>
                <a:latin typeface="CourierNewPSMT"/>
              </a:rPr>
              <a:t>&lt;TITLE&gt;My Document&lt;/TITLE&gt;</a:t>
            </a:r>
            <a:br>
              <a:rPr lang="en-US" sz="2000" b="0" i="0">
                <a:solidFill>
                  <a:srgbClr val="354278"/>
                </a:solidFill>
                <a:effectLst/>
                <a:latin typeface="CourierNewPSMT"/>
              </a:rPr>
            </a:br>
            <a:r>
              <a:rPr lang="en-US" sz="2000" b="0" i="0">
                <a:solidFill>
                  <a:srgbClr val="354278"/>
                </a:solidFill>
                <a:effectLst/>
                <a:latin typeface="CourierNewPSMT"/>
              </a:rPr>
              <a:t>&lt;META HTTP-EQUIV="Cache-control" CONTENT="no-cache"&gt;</a:t>
            </a:r>
            <a:br>
              <a:rPr lang="en-US" sz="2000" b="0" i="0">
                <a:solidFill>
                  <a:srgbClr val="354278"/>
                </a:solidFill>
                <a:effectLst/>
                <a:latin typeface="CourierNewPSMT"/>
              </a:rPr>
            </a:br>
            <a:r>
              <a:rPr lang="en-US" sz="2000" b="0" i="0">
                <a:solidFill>
                  <a:srgbClr val="354278"/>
                </a:solidFill>
                <a:effectLst/>
                <a:latin typeface="CourierNewPSMT"/>
              </a:rPr>
              <a:t>&lt;/HEAD&gt;</a:t>
            </a:r>
            <a:br>
              <a:rPr lang="en-US" sz="2000" b="0" i="0">
                <a:solidFill>
                  <a:srgbClr val="354278"/>
                </a:solidFill>
                <a:effectLst/>
                <a:latin typeface="CourierNewPSMT"/>
              </a:rPr>
            </a:br>
            <a:r>
              <a:rPr lang="en-US" sz="2000" b="0" i="0">
                <a:solidFill>
                  <a:srgbClr val="354278"/>
                </a:solidFill>
                <a:effectLst/>
                <a:latin typeface="CourierNewPSMT"/>
              </a:rPr>
              <a:t>...</a:t>
            </a:r>
            <a:r>
              <a:rPr lang="en-US"/>
              <a:t> </a:t>
            </a:r>
          </a:p>
        </p:txBody>
      </p:sp>
      <p:sp>
        <p:nvSpPr>
          <p:cNvPr id="11" name="Hộp Văn bản 10">
            <a:extLst>
              <a:ext uri="{FF2B5EF4-FFF2-40B4-BE49-F238E27FC236}">
                <a16:creationId xmlns:a16="http://schemas.microsoft.com/office/drawing/2014/main" id="{77C7F8C7-F700-4CE1-B417-023CB17F7A14}"/>
              </a:ext>
            </a:extLst>
          </p:cNvPr>
          <p:cNvSpPr txBox="1"/>
          <p:nvPr/>
        </p:nvSpPr>
        <p:spPr>
          <a:xfrm>
            <a:off x="134909" y="4542415"/>
            <a:ext cx="11917181" cy="1200329"/>
          </a:xfrm>
          <a:prstGeom prst="rect">
            <a:avLst/>
          </a:prstGeom>
          <a:noFill/>
        </p:spPr>
        <p:txBody>
          <a:bodyPr wrap="square">
            <a:spAutoFit/>
          </a:bodyPr>
          <a:lstStyle/>
          <a:p>
            <a:r>
              <a:rPr lang="en-US" sz="1800" b="0" i="0">
                <a:solidFill>
                  <a:srgbClr val="000000"/>
                </a:solidFill>
                <a:effectLst/>
                <a:latin typeface="TimesNewRoman"/>
              </a:rPr>
              <a:t>However, some browsers do parse and adhere to HTTP-EQUIV tags in the HTML content, treating the embedded headers like real HTTP headers (</a:t>
            </a:r>
            <a:r>
              <a:rPr lang="en-US" sz="1800" b="0" i="0">
                <a:solidFill>
                  <a:srgbClr val="00339A"/>
                </a:solidFill>
                <a:effectLst/>
                <a:latin typeface="TimesNewRoman"/>
              </a:rPr>
              <a:t>Figure 7-17</a:t>
            </a:r>
            <a:r>
              <a:rPr lang="en-US" sz="1800" b="0" i="0">
                <a:solidFill>
                  <a:srgbClr val="000000"/>
                </a:solidFill>
                <a:effectLst/>
                <a:latin typeface="TimesNewRoman"/>
              </a:rPr>
              <a:t>). This is unfortunate, because HTML browsers that do support HTTP-EQUIV may apply different cache-control rules than intervening proxy caches. This causes confusing cache expiration behavior.</a:t>
            </a:r>
            <a:r>
              <a:rPr lang="en-US"/>
              <a:t> </a:t>
            </a:r>
            <a:br>
              <a:rPr lang="en-US"/>
            </a:br>
            <a:endParaRPr lang="en-US"/>
          </a:p>
        </p:txBody>
      </p:sp>
    </p:spTree>
    <p:extLst>
      <p:ext uri="{BB962C8B-B14F-4D97-AF65-F5344CB8AC3E}">
        <p14:creationId xmlns:p14="http://schemas.microsoft.com/office/powerpoint/2010/main" val="35478549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6FB2D6D-3495-4A5E-84CE-AEFFB4C3BD8D}" vid="{54BB40C6-2BB7-42E4-A202-B5434C5E6491}"/>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1268</TotalTime>
  <Words>3612</Words>
  <Application>Microsoft Office PowerPoint</Application>
  <PresentationFormat>Widescreen</PresentationFormat>
  <Paragraphs>81</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CourierNewPSMT</vt:lpstr>
      <vt:lpstr>inherit</vt:lpstr>
      <vt:lpstr>Roboto</vt:lpstr>
      <vt:lpstr>SymbolMT</vt:lpstr>
      <vt:lpstr>Times New Roman</vt:lpstr>
      <vt:lpstr>TimesNewRoman</vt:lpstr>
      <vt:lpstr>Theme1</vt:lpstr>
      <vt:lpstr>TRƯỜNG ĐẠI HỌC GIAO THÔNG VẬN TẢI UNIVERSITY OF TRANSPOST AND COMMUNICATIONS</vt:lpstr>
      <vt:lpstr>PowerPoint Presentation</vt:lpstr>
      <vt:lpstr>Chapter 7: Caching  Controlling Cachability</vt:lpstr>
      <vt:lpstr>Chapter 7: Caching  Controlling Cachability</vt:lpstr>
      <vt:lpstr>Chapter 7: Caching  Controlling Cachability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UNIVERSITY OF TRANSPOST AND COMMUNICATIONS</dc:title>
  <dc:creator>NGUYEN QUANG  HUAN</dc:creator>
  <cp:lastModifiedBy>Khai Ngo Van</cp:lastModifiedBy>
  <cp:revision>32</cp:revision>
  <dcterms:created xsi:type="dcterms:W3CDTF">2020-11-03T04:24:20Z</dcterms:created>
  <dcterms:modified xsi:type="dcterms:W3CDTF">2021-11-04T01:49:55Z</dcterms:modified>
</cp:coreProperties>
</file>