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9" r:id="rId2"/>
    <p:sldMasterId id="2147483663" r:id="rId3"/>
    <p:sldMasterId id="2147483667" r:id="rId4"/>
    <p:sldMasterId id="2147483679" r:id="rId5"/>
    <p:sldMasterId id="2147483744" r:id="rId6"/>
  </p:sldMasterIdLst>
  <p:notesMasterIdLst>
    <p:notesMasterId r:id="rId242"/>
  </p:notesMasterIdLst>
  <p:sldIdLst>
    <p:sldId id="533" r:id="rId7"/>
    <p:sldId id="300" r:id="rId8"/>
    <p:sldId id="532" r:id="rId9"/>
    <p:sldId id="292" r:id="rId10"/>
    <p:sldId id="293" r:id="rId11"/>
    <p:sldId id="294" r:id="rId12"/>
    <p:sldId id="295" r:id="rId13"/>
    <p:sldId id="296" r:id="rId14"/>
    <p:sldId id="362" r:id="rId15"/>
    <p:sldId id="299" r:id="rId16"/>
    <p:sldId id="287" r:id="rId17"/>
    <p:sldId id="305" r:id="rId18"/>
    <p:sldId id="306" r:id="rId19"/>
    <p:sldId id="517" r:id="rId20"/>
    <p:sldId id="518" r:id="rId21"/>
    <p:sldId id="519" r:id="rId22"/>
    <p:sldId id="520" r:id="rId23"/>
    <p:sldId id="521" r:id="rId24"/>
    <p:sldId id="257" r:id="rId25"/>
    <p:sldId id="309" r:id="rId26"/>
    <p:sldId id="523" r:id="rId27"/>
    <p:sldId id="522" r:id="rId28"/>
    <p:sldId id="524" r:id="rId29"/>
    <p:sldId id="525" r:id="rId30"/>
    <p:sldId id="526" r:id="rId31"/>
    <p:sldId id="527" r:id="rId32"/>
    <p:sldId id="528" r:id="rId33"/>
    <p:sldId id="529" r:id="rId34"/>
    <p:sldId id="530" r:id="rId35"/>
    <p:sldId id="310" r:id="rId36"/>
    <p:sldId id="515" r:id="rId37"/>
    <p:sldId id="516" r:id="rId38"/>
    <p:sldId id="311" r:id="rId39"/>
    <p:sldId id="312" r:id="rId40"/>
    <p:sldId id="313" r:id="rId41"/>
    <p:sldId id="314" r:id="rId42"/>
    <p:sldId id="315" r:id="rId43"/>
    <p:sldId id="316" r:id="rId44"/>
    <p:sldId id="317" r:id="rId45"/>
    <p:sldId id="323" r:id="rId46"/>
    <p:sldId id="318" r:id="rId47"/>
    <p:sldId id="319" r:id="rId48"/>
    <p:sldId id="320" r:id="rId49"/>
    <p:sldId id="324" r:id="rId50"/>
    <p:sldId id="325" r:id="rId51"/>
    <p:sldId id="326" r:id="rId52"/>
    <p:sldId id="327" r:id="rId53"/>
    <p:sldId id="328" r:id="rId54"/>
    <p:sldId id="329" r:id="rId55"/>
    <p:sldId id="330" r:id="rId56"/>
    <p:sldId id="321" r:id="rId57"/>
    <p:sldId id="331" r:id="rId58"/>
    <p:sldId id="332" r:id="rId59"/>
    <p:sldId id="333" r:id="rId60"/>
    <p:sldId id="334" r:id="rId61"/>
    <p:sldId id="335" r:id="rId62"/>
    <p:sldId id="336" r:id="rId63"/>
    <p:sldId id="337" r:id="rId64"/>
    <p:sldId id="338" r:id="rId65"/>
    <p:sldId id="322" r:id="rId66"/>
    <p:sldId id="339" r:id="rId67"/>
    <p:sldId id="340" r:id="rId68"/>
    <p:sldId id="341" r:id="rId69"/>
    <p:sldId id="342" r:id="rId70"/>
    <p:sldId id="343" r:id="rId71"/>
    <p:sldId id="344" r:id="rId72"/>
    <p:sldId id="307" r:id="rId73"/>
    <p:sldId id="346" r:id="rId74"/>
    <p:sldId id="345" r:id="rId75"/>
    <p:sldId id="347" r:id="rId76"/>
    <p:sldId id="348" r:id="rId77"/>
    <p:sldId id="349" r:id="rId78"/>
    <p:sldId id="350" r:id="rId79"/>
    <p:sldId id="352" r:id="rId80"/>
    <p:sldId id="353" r:id="rId81"/>
    <p:sldId id="531" r:id="rId82"/>
    <p:sldId id="354" r:id="rId83"/>
    <p:sldId id="355" r:id="rId84"/>
    <p:sldId id="351" r:id="rId85"/>
    <p:sldId id="356" r:id="rId86"/>
    <p:sldId id="363" r:id="rId87"/>
    <p:sldId id="364" r:id="rId88"/>
    <p:sldId id="365" r:id="rId89"/>
    <p:sldId id="366" r:id="rId90"/>
    <p:sldId id="367" r:id="rId91"/>
    <p:sldId id="368" r:id="rId92"/>
    <p:sldId id="369" r:id="rId93"/>
    <p:sldId id="370" r:id="rId94"/>
    <p:sldId id="371" r:id="rId95"/>
    <p:sldId id="372" r:id="rId96"/>
    <p:sldId id="373" r:id="rId97"/>
    <p:sldId id="374" r:id="rId98"/>
    <p:sldId id="375" r:id="rId99"/>
    <p:sldId id="376" r:id="rId100"/>
    <p:sldId id="377" r:id="rId101"/>
    <p:sldId id="378" r:id="rId102"/>
    <p:sldId id="379" r:id="rId103"/>
    <p:sldId id="380" r:id="rId104"/>
    <p:sldId id="381" r:id="rId105"/>
    <p:sldId id="382" r:id="rId106"/>
    <p:sldId id="383" r:id="rId107"/>
    <p:sldId id="384" r:id="rId108"/>
    <p:sldId id="385" r:id="rId109"/>
    <p:sldId id="386" r:id="rId110"/>
    <p:sldId id="387" r:id="rId111"/>
    <p:sldId id="388" r:id="rId112"/>
    <p:sldId id="389" r:id="rId113"/>
    <p:sldId id="390" r:id="rId114"/>
    <p:sldId id="391" r:id="rId115"/>
    <p:sldId id="392" r:id="rId116"/>
    <p:sldId id="393" r:id="rId117"/>
    <p:sldId id="394" r:id="rId118"/>
    <p:sldId id="395" r:id="rId119"/>
    <p:sldId id="396" r:id="rId120"/>
    <p:sldId id="399" r:id="rId121"/>
    <p:sldId id="400" r:id="rId122"/>
    <p:sldId id="397" r:id="rId123"/>
    <p:sldId id="401" r:id="rId124"/>
    <p:sldId id="402" r:id="rId125"/>
    <p:sldId id="403" r:id="rId126"/>
    <p:sldId id="398" r:id="rId127"/>
    <p:sldId id="404" r:id="rId128"/>
    <p:sldId id="405" r:id="rId129"/>
    <p:sldId id="406" r:id="rId130"/>
    <p:sldId id="407" r:id="rId131"/>
    <p:sldId id="408" r:id="rId132"/>
    <p:sldId id="409" r:id="rId133"/>
    <p:sldId id="410" r:id="rId134"/>
    <p:sldId id="411" r:id="rId135"/>
    <p:sldId id="412" r:id="rId136"/>
    <p:sldId id="413" r:id="rId137"/>
    <p:sldId id="414" r:id="rId138"/>
    <p:sldId id="418" r:id="rId139"/>
    <p:sldId id="419" r:id="rId140"/>
    <p:sldId id="420" r:id="rId141"/>
    <p:sldId id="421" r:id="rId142"/>
    <p:sldId id="422" r:id="rId143"/>
    <p:sldId id="423" r:id="rId144"/>
    <p:sldId id="424" r:id="rId145"/>
    <p:sldId id="425" r:id="rId146"/>
    <p:sldId id="426" r:id="rId147"/>
    <p:sldId id="427" r:id="rId148"/>
    <p:sldId id="429" r:id="rId149"/>
    <p:sldId id="430" r:id="rId150"/>
    <p:sldId id="431" r:id="rId151"/>
    <p:sldId id="415" r:id="rId152"/>
    <p:sldId id="417" r:id="rId153"/>
    <p:sldId id="416" r:id="rId154"/>
    <p:sldId id="432" r:id="rId155"/>
    <p:sldId id="434" r:id="rId156"/>
    <p:sldId id="435" r:id="rId157"/>
    <p:sldId id="436" r:id="rId158"/>
    <p:sldId id="437" r:id="rId159"/>
    <p:sldId id="438" r:id="rId160"/>
    <p:sldId id="439" r:id="rId161"/>
    <p:sldId id="440" r:id="rId162"/>
    <p:sldId id="441" r:id="rId163"/>
    <p:sldId id="442" r:id="rId164"/>
    <p:sldId id="443" r:id="rId165"/>
    <p:sldId id="444" r:id="rId166"/>
    <p:sldId id="445" r:id="rId167"/>
    <p:sldId id="446" r:id="rId168"/>
    <p:sldId id="447" r:id="rId169"/>
    <p:sldId id="448" r:id="rId170"/>
    <p:sldId id="449" r:id="rId171"/>
    <p:sldId id="450" r:id="rId172"/>
    <p:sldId id="451" r:id="rId173"/>
    <p:sldId id="452" r:id="rId174"/>
    <p:sldId id="453" r:id="rId175"/>
    <p:sldId id="454" r:id="rId176"/>
    <p:sldId id="455" r:id="rId177"/>
    <p:sldId id="456" r:id="rId178"/>
    <p:sldId id="457" r:id="rId179"/>
    <p:sldId id="458" r:id="rId180"/>
    <p:sldId id="459" r:id="rId181"/>
    <p:sldId id="460" r:id="rId182"/>
    <p:sldId id="461" r:id="rId183"/>
    <p:sldId id="462" r:id="rId184"/>
    <p:sldId id="463" r:id="rId185"/>
    <p:sldId id="464" r:id="rId186"/>
    <p:sldId id="465" r:id="rId187"/>
    <p:sldId id="466" r:id="rId188"/>
    <p:sldId id="467" r:id="rId189"/>
    <p:sldId id="468" r:id="rId190"/>
    <p:sldId id="469" r:id="rId191"/>
    <p:sldId id="470" r:id="rId192"/>
    <p:sldId id="308" r:id="rId193"/>
    <p:sldId id="358" r:id="rId194"/>
    <p:sldId id="359" r:id="rId195"/>
    <p:sldId id="360" r:id="rId196"/>
    <p:sldId id="361" r:id="rId197"/>
    <p:sldId id="471" r:id="rId198"/>
    <p:sldId id="472" r:id="rId199"/>
    <p:sldId id="475" r:id="rId200"/>
    <p:sldId id="473" r:id="rId201"/>
    <p:sldId id="474" r:id="rId202"/>
    <p:sldId id="476" r:id="rId203"/>
    <p:sldId id="478" r:id="rId204"/>
    <p:sldId id="477" r:id="rId205"/>
    <p:sldId id="479" r:id="rId206"/>
    <p:sldId id="480" r:id="rId207"/>
    <p:sldId id="481" r:id="rId208"/>
    <p:sldId id="483" r:id="rId209"/>
    <p:sldId id="482" r:id="rId210"/>
    <p:sldId id="484" r:id="rId211"/>
    <p:sldId id="486" r:id="rId212"/>
    <p:sldId id="485" r:id="rId213"/>
    <p:sldId id="487" r:id="rId214"/>
    <p:sldId id="488" r:id="rId215"/>
    <p:sldId id="489" r:id="rId216"/>
    <p:sldId id="490" r:id="rId217"/>
    <p:sldId id="491" r:id="rId218"/>
    <p:sldId id="492" r:id="rId219"/>
    <p:sldId id="493" r:id="rId220"/>
    <p:sldId id="494" r:id="rId221"/>
    <p:sldId id="496" r:id="rId222"/>
    <p:sldId id="497" r:id="rId223"/>
    <p:sldId id="498" r:id="rId224"/>
    <p:sldId id="499" r:id="rId225"/>
    <p:sldId id="500" r:id="rId226"/>
    <p:sldId id="495" r:id="rId227"/>
    <p:sldId id="501" r:id="rId228"/>
    <p:sldId id="502" r:id="rId229"/>
    <p:sldId id="503" r:id="rId230"/>
    <p:sldId id="504" r:id="rId231"/>
    <p:sldId id="505" r:id="rId232"/>
    <p:sldId id="506" r:id="rId233"/>
    <p:sldId id="507" r:id="rId234"/>
    <p:sldId id="508" r:id="rId235"/>
    <p:sldId id="510" r:id="rId236"/>
    <p:sldId id="511" r:id="rId237"/>
    <p:sldId id="512" r:id="rId238"/>
    <p:sldId id="513" r:id="rId239"/>
    <p:sldId id="514" r:id="rId240"/>
    <p:sldId id="509" r:id="rId241"/>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Arial" charset="0"/>
        <a:ea typeface="+mn-ea"/>
        <a:cs typeface="+mn-cs"/>
      </a:defRPr>
    </a:lvl1pPr>
    <a:lvl2pPr marL="457200" algn="l" rtl="0" eaLnBrk="0" fontAlgn="base" hangingPunct="0">
      <a:spcBef>
        <a:spcPct val="0"/>
      </a:spcBef>
      <a:spcAft>
        <a:spcPct val="0"/>
      </a:spcAft>
      <a:defRPr b="1" kern="1200">
        <a:solidFill>
          <a:schemeClr val="tx1"/>
        </a:solidFill>
        <a:latin typeface="Arial" charset="0"/>
        <a:ea typeface="+mn-ea"/>
        <a:cs typeface="+mn-cs"/>
      </a:defRPr>
    </a:lvl2pPr>
    <a:lvl3pPr marL="914400" algn="l" rtl="0" eaLnBrk="0" fontAlgn="base" hangingPunct="0">
      <a:spcBef>
        <a:spcPct val="0"/>
      </a:spcBef>
      <a:spcAft>
        <a:spcPct val="0"/>
      </a:spcAft>
      <a:defRPr b="1" kern="1200">
        <a:solidFill>
          <a:schemeClr val="tx1"/>
        </a:solidFill>
        <a:latin typeface="Arial" charset="0"/>
        <a:ea typeface="+mn-ea"/>
        <a:cs typeface="+mn-cs"/>
      </a:defRPr>
    </a:lvl3pPr>
    <a:lvl4pPr marL="1371600" algn="l" rtl="0" eaLnBrk="0" fontAlgn="base" hangingPunct="0">
      <a:spcBef>
        <a:spcPct val="0"/>
      </a:spcBef>
      <a:spcAft>
        <a:spcPct val="0"/>
      </a:spcAft>
      <a:defRPr b="1" kern="1200">
        <a:solidFill>
          <a:schemeClr val="tx1"/>
        </a:solidFill>
        <a:latin typeface="Arial" charset="0"/>
        <a:ea typeface="+mn-ea"/>
        <a:cs typeface="+mn-cs"/>
      </a:defRPr>
    </a:lvl4pPr>
    <a:lvl5pPr marL="1828800" algn="l" rtl="0" eaLnBrk="0" fontAlgn="base" hangingPunct="0">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7C80"/>
    <a:srgbClr val="3333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20" autoAdjust="0"/>
    <p:restoredTop sz="86371" autoAdjust="0"/>
  </p:normalViewPr>
  <p:slideViewPr>
    <p:cSldViewPr>
      <p:cViewPr varScale="1">
        <p:scale>
          <a:sx n="60" d="100"/>
          <a:sy n="60" d="100"/>
        </p:scale>
        <p:origin x="147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352"/>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63" Type="http://schemas.openxmlformats.org/officeDocument/2006/relationships/slide" Target="slides/slide57.xml"/><Relationship Id="rId84" Type="http://schemas.openxmlformats.org/officeDocument/2006/relationships/slide" Target="slides/slide78.xml"/><Relationship Id="rId138" Type="http://schemas.openxmlformats.org/officeDocument/2006/relationships/slide" Target="slides/slide132.xml"/><Relationship Id="rId159" Type="http://schemas.openxmlformats.org/officeDocument/2006/relationships/slide" Target="slides/slide153.xml"/><Relationship Id="rId170" Type="http://schemas.openxmlformats.org/officeDocument/2006/relationships/slide" Target="slides/slide164.xml"/><Relationship Id="rId191" Type="http://schemas.openxmlformats.org/officeDocument/2006/relationships/slide" Target="slides/slide185.xml"/><Relationship Id="rId205" Type="http://schemas.openxmlformats.org/officeDocument/2006/relationships/slide" Target="slides/slide199.xml"/><Relationship Id="rId226" Type="http://schemas.openxmlformats.org/officeDocument/2006/relationships/slide" Target="slides/slide22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53" Type="http://schemas.openxmlformats.org/officeDocument/2006/relationships/slide" Target="slides/slide47.xml"/><Relationship Id="rId74" Type="http://schemas.openxmlformats.org/officeDocument/2006/relationships/slide" Target="slides/slide68.xml"/><Relationship Id="rId128" Type="http://schemas.openxmlformats.org/officeDocument/2006/relationships/slide" Target="slides/slide122.xml"/><Relationship Id="rId149" Type="http://schemas.openxmlformats.org/officeDocument/2006/relationships/slide" Target="slides/slide143.xml"/><Relationship Id="rId5" Type="http://schemas.openxmlformats.org/officeDocument/2006/relationships/slideMaster" Target="slideMasters/slideMaster5.xml"/><Relationship Id="rId95" Type="http://schemas.openxmlformats.org/officeDocument/2006/relationships/slide" Target="slides/slide89.xml"/><Relationship Id="rId160" Type="http://schemas.openxmlformats.org/officeDocument/2006/relationships/slide" Target="slides/slide154.xml"/><Relationship Id="rId181" Type="http://schemas.openxmlformats.org/officeDocument/2006/relationships/slide" Target="slides/slide175.xml"/><Relationship Id="rId216" Type="http://schemas.openxmlformats.org/officeDocument/2006/relationships/slide" Target="slides/slide210.xml"/><Relationship Id="rId237" Type="http://schemas.openxmlformats.org/officeDocument/2006/relationships/slide" Target="slides/slide231.xml"/><Relationship Id="rId22" Type="http://schemas.openxmlformats.org/officeDocument/2006/relationships/slide" Target="slides/slide16.xml"/><Relationship Id="rId43" Type="http://schemas.openxmlformats.org/officeDocument/2006/relationships/slide" Target="slides/slide37.xml"/><Relationship Id="rId64" Type="http://schemas.openxmlformats.org/officeDocument/2006/relationships/slide" Target="slides/slide58.xml"/><Relationship Id="rId118" Type="http://schemas.openxmlformats.org/officeDocument/2006/relationships/slide" Target="slides/slide112.xml"/><Relationship Id="rId139" Type="http://schemas.openxmlformats.org/officeDocument/2006/relationships/slide" Target="slides/slide133.xml"/><Relationship Id="rId85" Type="http://schemas.openxmlformats.org/officeDocument/2006/relationships/slide" Target="slides/slide79.xml"/><Relationship Id="rId150" Type="http://schemas.openxmlformats.org/officeDocument/2006/relationships/slide" Target="slides/slide144.xml"/><Relationship Id="rId171" Type="http://schemas.openxmlformats.org/officeDocument/2006/relationships/slide" Target="slides/slide165.xml"/><Relationship Id="rId192" Type="http://schemas.openxmlformats.org/officeDocument/2006/relationships/slide" Target="slides/slide186.xml"/><Relationship Id="rId206" Type="http://schemas.openxmlformats.org/officeDocument/2006/relationships/slide" Target="slides/slide200.xml"/><Relationship Id="rId227" Type="http://schemas.openxmlformats.org/officeDocument/2006/relationships/slide" Target="slides/slide221.xml"/><Relationship Id="rId12" Type="http://schemas.openxmlformats.org/officeDocument/2006/relationships/slide" Target="slides/slide6.xml"/><Relationship Id="rId33" Type="http://schemas.openxmlformats.org/officeDocument/2006/relationships/slide" Target="slides/slide27.xml"/><Relationship Id="rId108" Type="http://schemas.openxmlformats.org/officeDocument/2006/relationships/slide" Target="slides/slide102.xml"/><Relationship Id="rId129" Type="http://schemas.openxmlformats.org/officeDocument/2006/relationships/slide" Target="slides/slide123.xml"/><Relationship Id="rId54" Type="http://schemas.openxmlformats.org/officeDocument/2006/relationships/slide" Target="slides/slide48.xml"/><Relationship Id="rId75" Type="http://schemas.openxmlformats.org/officeDocument/2006/relationships/slide" Target="slides/slide69.xml"/><Relationship Id="rId96" Type="http://schemas.openxmlformats.org/officeDocument/2006/relationships/slide" Target="slides/slide90.xml"/><Relationship Id="rId140" Type="http://schemas.openxmlformats.org/officeDocument/2006/relationships/slide" Target="slides/slide134.xml"/><Relationship Id="rId161" Type="http://schemas.openxmlformats.org/officeDocument/2006/relationships/slide" Target="slides/slide155.xml"/><Relationship Id="rId182" Type="http://schemas.openxmlformats.org/officeDocument/2006/relationships/slide" Target="slides/slide176.xml"/><Relationship Id="rId217" Type="http://schemas.openxmlformats.org/officeDocument/2006/relationships/slide" Target="slides/slide211.xml"/><Relationship Id="rId6" Type="http://schemas.openxmlformats.org/officeDocument/2006/relationships/slideMaster" Target="slideMasters/slideMaster6.xml"/><Relationship Id="rId238" Type="http://schemas.openxmlformats.org/officeDocument/2006/relationships/slide" Target="slides/slide232.xml"/><Relationship Id="rId23" Type="http://schemas.openxmlformats.org/officeDocument/2006/relationships/slide" Target="slides/slide17.xml"/><Relationship Id="rId119" Type="http://schemas.openxmlformats.org/officeDocument/2006/relationships/slide" Target="slides/slide113.xml"/><Relationship Id="rId44" Type="http://schemas.openxmlformats.org/officeDocument/2006/relationships/slide" Target="slides/slide38.xml"/><Relationship Id="rId65" Type="http://schemas.openxmlformats.org/officeDocument/2006/relationships/slide" Target="slides/slide59.xml"/><Relationship Id="rId86" Type="http://schemas.openxmlformats.org/officeDocument/2006/relationships/slide" Target="slides/slide80.xml"/><Relationship Id="rId130" Type="http://schemas.openxmlformats.org/officeDocument/2006/relationships/slide" Target="slides/slide124.xml"/><Relationship Id="rId151" Type="http://schemas.openxmlformats.org/officeDocument/2006/relationships/slide" Target="slides/slide145.xml"/><Relationship Id="rId172" Type="http://schemas.openxmlformats.org/officeDocument/2006/relationships/slide" Target="slides/slide166.xml"/><Relationship Id="rId193" Type="http://schemas.openxmlformats.org/officeDocument/2006/relationships/slide" Target="slides/slide187.xml"/><Relationship Id="rId207" Type="http://schemas.openxmlformats.org/officeDocument/2006/relationships/slide" Target="slides/slide201.xml"/><Relationship Id="rId228" Type="http://schemas.openxmlformats.org/officeDocument/2006/relationships/slide" Target="slides/slide222.xml"/><Relationship Id="rId13" Type="http://schemas.openxmlformats.org/officeDocument/2006/relationships/slide" Target="slides/slide7.xml"/><Relationship Id="rId109" Type="http://schemas.openxmlformats.org/officeDocument/2006/relationships/slide" Target="slides/slide103.xml"/><Relationship Id="rId34" Type="http://schemas.openxmlformats.org/officeDocument/2006/relationships/slide" Target="slides/slide28.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20" Type="http://schemas.openxmlformats.org/officeDocument/2006/relationships/slide" Target="slides/slide114.xml"/><Relationship Id="rId141" Type="http://schemas.openxmlformats.org/officeDocument/2006/relationships/slide" Target="slides/slide135.xml"/><Relationship Id="rId7" Type="http://schemas.openxmlformats.org/officeDocument/2006/relationships/slide" Target="slides/slide1.xml"/><Relationship Id="rId162" Type="http://schemas.openxmlformats.org/officeDocument/2006/relationships/slide" Target="slides/slide156.xml"/><Relationship Id="rId183" Type="http://schemas.openxmlformats.org/officeDocument/2006/relationships/slide" Target="slides/slide177.xml"/><Relationship Id="rId218" Type="http://schemas.openxmlformats.org/officeDocument/2006/relationships/slide" Target="slides/slide212.xml"/><Relationship Id="rId239" Type="http://schemas.openxmlformats.org/officeDocument/2006/relationships/slide" Target="slides/slide233.xml"/><Relationship Id="rId24" Type="http://schemas.openxmlformats.org/officeDocument/2006/relationships/slide" Target="slides/slide18.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31" Type="http://schemas.openxmlformats.org/officeDocument/2006/relationships/slide" Target="slides/slide125.xml"/><Relationship Id="rId152" Type="http://schemas.openxmlformats.org/officeDocument/2006/relationships/slide" Target="slides/slide146.xml"/><Relationship Id="rId173" Type="http://schemas.openxmlformats.org/officeDocument/2006/relationships/slide" Target="slides/slide167.xml"/><Relationship Id="rId194" Type="http://schemas.openxmlformats.org/officeDocument/2006/relationships/slide" Target="slides/slide188.xml"/><Relationship Id="rId208" Type="http://schemas.openxmlformats.org/officeDocument/2006/relationships/slide" Target="slides/slide202.xml"/><Relationship Id="rId229" Type="http://schemas.openxmlformats.org/officeDocument/2006/relationships/slide" Target="slides/slide223.xml"/><Relationship Id="rId240" Type="http://schemas.openxmlformats.org/officeDocument/2006/relationships/slide" Target="slides/slide234.xml"/><Relationship Id="rId14" Type="http://schemas.openxmlformats.org/officeDocument/2006/relationships/slide" Target="slides/slide8.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8" Type="http://schemas.openxmlformats.org/officeDocument/2006/relationships/slide" Target="slides/slide2.xml"/><Relationship Id="rId98" Type="http://schemas.openxmlformats.org/officeDocument/2006/relationships/slide" Target="slides/slide92.xml"/><Relationship Id="rId121" Type="http://schemas.openxmlformats.org/officeDocument/2006/relationships/slide" Target="slides/slide115.xml"/><Relationship Id="rId142" Type="http://schemas.openxmlformats.org/officeDocument/2006/relationships/slide" Target="slides/slide136.xml"/><Relationship Id="rId163" Type="http://schemas.openxmlformats.org/officeDocument/2006/relationships/slide" Target="slides/slide157.xml"/><Relationship Id="rId184" Type="http://schemas.openxmlformats.org/officeDocument/2006/relationships/slide" Target="slides/slide178.xml"/><Relationship Id="rId219" Type="http://schemas.openxmlformats.org/officeDocument/2006/relationships/slide" Target="slides/slide213.xml"/><Relationship Id="rId230" Type="http://schemas.openxmlformats.org/officeDocument/2006/relationships/slide" Target="slides/slide224.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88" Type="http://schemas.openxmlformats.org/officeDocument/2006/relationships/slide" Target="slides/slide82.xml"/><Relationship Id="rId111" Type="http://schemas.openxmlformats.org/officeDocument/2006/relationships/slide" Target="slides/slide105.xml"/><Relationship Id="rId132" Type="http://schemas.openxmlformats.org/officeDocument/2006/relationships/slide" Target="slides/slide126.xml"/><Relationship Id="rId153" Type="http://schemas.openxmlformats.org/officeDocument/2006/relationships/slide" Target="slides/slide147.xml"/><Relationship Id="rId174" Type="http://schemas.openxmlformats.org/officeDocument/2006/relationships/slide" Target="slides/slide168.xml"/><Relationship Id="rId195" Type="http://schemas.openxmlformats.org/officeDocument/2006/relationships/slide" Target="slides/slide189.xml"/><Relationship Id="rId209" Type="http://schemas.openxmlformats.org/officeDocument/2006/relationships/slide" Target="slides/slide203.xml"/><Relationship Id="rId220" Type="http://schemas.openxmlformats.org/officeDocument/2006/relationships/slide" Target="slides/slide214.xml"/><Relationship Id="rId241" Type="http://schemas.openxmlformats.org/officeDocument/2006/relationships/slide" Target="slides/slide235.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143" Type="http://schemas.openxmlformats.org/officeDocument/2006/relationships/slide" Target="slides/slide137.xml"/><Relationship Id="rId148" Type="http://schemas.openxmlformats.org/officeDocument/2006/relationships/slide" Target="slides/slide142.xml"/><Relationship Id="rId164" Type="http://schemas.openxmlformats.org/officeDocument/2006/relationships/slide" Target="slides/slide158.xml"/><Relationship Id="rId169" Type="http://schemas.openxmlformats.org/officeDocument/2006/relationships/slide" Target="slides/slide163.xml"/><Relationship Id="rId185" Type="http://schemas.openxmlformats.org/officeDocument/2006/relationships/slide" Target="slides/slide179.xml"/><Relationship Id="rId4" Type="http://schemas.openxmlformats.org/officeDocument/2006/relationships/slideMaster" Target="slideMasters/slideMaster4.xml"/><Relationship Id="rId9" Type="http://schemas.openxmlformats.org/officeDocument/2006/relationships/slide" Target="slides/slide3.xml"/><Relationship Id="rId180" Type="http://schemas.openxmlformats.org/officeDocument/2006/relationships/slide" Target="slides/slide174.xml"/><Relationship Id="rId210" Type="http://schemas.openxmlformats.org/officeDocument/2006/relationships/slide" Target="slides/slide204.xml"/><Relationship Id="rId215" Type="http://schemas.openxmlformats.org/officeDocument/2006/relationships/slide" Target="slides/slide209.xml"/><Relationship Id="rId236" Type="http://schemas.openxmlformats.org/officeDocument/2006/relationships/slide" Target="slides/slide230.xml"/><Relationship Id="rId26" Type="http://schemas.openxmlformats.org/officeDocument/2006/relationships/slide" Target="slides/slide20.xml"/><Relationship Id="rId231" Type="http://schemas.openxmlformats.org/officeDocument/2006/relationships/slide" Target="slides/slide225.xml"/><Relationship Id="rId47" Type="http://schemas.openxmlformats.org/officeDocument/2006/relationships/slide" Target="slides/slide41.xml"/><Relationship Id="rId68" Type="http://schemas.openxmlformats.org/officeDocument/2006/relationships/slide" Target="slides/slide62.xml"/><Relationship Id="rId89" Type="http://schemas.openxmlformats.org/officeDocument/2006/relationships/slide" Target="slides/slide83.xml"/><Relationship Id="rId112" Type="http://schemas.openxmlformats.org/officeDocument/2006/relationships/slide" Target="slides/slide106.xml"/><Relationship Id="rId133" Type="http://schemas.openxmlformats.org/officeDocument/2006/relationships/slide" Target="slides/slide127.xml"/><Relationship Id="rId154" Type="http://schemas.openxmlformats.org/officeDocument/2006/relationships/slide" Target="slides/slide148.xml"/><Relationship Id="rId175" Type="http://schemas.openxmlformats.org/officeDocument/2006/relationships/slide" Target="slides/slide169.xml"/><Relationship Id="rId196" Type="http://schemas.openxmlformats.org/officeDocument/2006/relationships/slide" Target="slides/slide190.xml"/><Relationship Id="rId200" Type="http://schemas.openxmlformats.org/officeDocument/2006/relationships/slide" Target="slides/slide194.xml"/><Relationship Id="rId16" Type="http://schemas.openxmlformats.org/officeDocument/2006/relationships/slide" Target="slides/slide10.xml"/><Relationship Id="rId221" Type="http://schemas.openxmlformats.org/officeDocument/2006/relationships/slide" Target="slides/slide215.xml"/><Relationship Id="rId242" Type="http://schemas.openxmlformats.org/officeDocument/2006/relationships/notesMaster" Target="notesMasters/notesMaster1.xml"/><Relationship Id="rId37" Type="http://schemas.openxmlformats.org/officeDocument/2006/relationships/slide" Target="slides/slide31.xml"/><Relationship Id="rId58" Type="http://schemas.openxmlformats.org/officeDocument/2006/relationships/slide" Target="slides/slide52.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44" Type="http://schemas.openxmlformats.org/officeDocument/2006/relationships/slide" Target="slides/slide138.xml"/><Relationship Id="rId90" Type="http://schemas.openxmlformats.org/officeDocument/2006/relationships/slide" Target="slides/slide84.xml"/><Relationship Id="rId165" Type="http://schemas.openxmlformats.org/officeDocument/2006/relationships/slide" Target="slides/slide159.xml"/><Relationship Id="rId186" Type="http://schemas.openxmlformats.org/officeDocument/2006/relationships/slide" Target="slides/slide180.xml"/><Relationship Id="rId211" Type="http://schemas.openxmlformats.org/officeDocument/2006/relationships/slide" Target="slides/slide205.xml"/><Relationship Id="rId232" Type="http://schemas.openxmlformats.org/officeDocument/2006/relationships/slide" Target="slides/slide226.xml"/><Relationship Id="rId27" Type="http://schemas.openxmlformats.org/officeDocument/2006/relationships/slide" Target="slides/slide21.xml"/><Relationship Id="rId48" Type="http://schemas.openxmlformats.org/officeDocument/2006/relationships/slide" Target="slides/slide42.xml"/><Relationship Id="rId69" Type="http://schemas.openxmlformats.org/officeDocument/2006/relationships/slide" Target="slides/slide63.xml"/><Relationship Id="rId113" Type="http://schemas.openxmlformats.org/officeDocument/2006/relationships/slide" Target="slides/slide107.xml"/><Relationship Id="rId134" Type="http://schemas.openxmlformats.org/officeDocument/2006/relationships/slide" Target="slides/slide128.xml"/><Relationship Id="rId80" Type="http://schemas.openxmlformats.org/officeDocument/2006/relationships/slide" Target="slides/slide74.xml"/><Relationship Id="rId155" Type="http://schemas.openxmlformats.org/officeDocument/2006/relationships/slide" Target="slides/slide149.xml"/><Relationship Id="rId176" Type="http://schemas.openxmlformats.org/officeDocument/2006/relationships/slide" Target="slides/slide170.xml"/><Relationship Id="rId197" Type="http://schemas.openxmlformats.org/officeDocument/2006/relationships/slide" Target="slides/slide191.xml"/><Relationship Id="rId201" Type="http://schemas.openxmlformats.org/officeDocument/2006/relationships/slide" Target="slides/slide195.xml"/><Relationship Id="rId222" Type="http://schemas.openxmlformats.org/officeDocument/2006/relationships/slide" Target="slides/slide216.xml"/><Relationship Id="rId243" Type="http://schemas.openxmlformats.org/officeDocument/2006/relationships/presProps" Target="presProps.xml"/><Relationship Id="rId17" Type="http://schemas.openxmlformats.org/officeDocument/2006/relationships/slide" Target="slides/slide11.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24" Type="http://schemas.openxmlformats.org/officeDocument/2006/relationships/slide" Target="slides/slide118.xml"/><Relationship Id="rId70" Type="http://schemas.openxmlformats.org/officeDocument/2006/relationships/slide" Target="slides/slide64.xml"/><Relationship Id="rId91" Type="http://schemas.openxmlformats.org/officeDocument/2006/relationships/slide" Target="slides/slide85.xml"/><Relationship Id="rId145" Type="http://schemas.openxmlformats.org/officeDocument/2006/relationships/slide" Target="slides/slide139.xml"/><Relationship Id="rId166" Type="http://schemas.openxmlformats.org/officeDocument/2006/relationships/slide" Target="slides/slide160.xml"/><Relationship Id="rId187" Type="http://schemas.openxmlformats.org/officeDocument/2006/relationships/slide" Target="slides/slide181.xml"/><Relationship Id="rId1" Type="http://schemas.openxmlformats.org/officeDocument/2006/relationships/slideMaster" Target="slideMasters/slideMaster1.xml"/><Relationship Id="rId212" Type="http://schemas.openxmlformats.org/officeDocument/2006/relationships/slide" Target="slides/slide206.xml"/><Relationship Id="rId233" Type="http://schemas.openxmlformats.org/officeDocument/2006/relationships/slide" Target="slides/slide22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60" Type="http://schemas.openxmlformats.org/officeDocument/2006/relationships/slide" Target="slides/slide54.xml"/><Relationship Id="rId81" Type="http://schemas.openxmlformats.org/officeDocument/2006/relationships/slide" Target="slides/slide75.xml"/><Relationship Id="rId135" Type="http://schemas.openxmlformats.org/officeDocument/2006/relationships/slide" Target="slides/slide129.xml"/><Relationship Id="rId156" Type="http://schemas.openxmlformats.org/officeDocument/2006/relationships/slide" Target="slides/slide150.xml"/><Relationship Id="rId177" Type="http://schemas.openxmlformats.org/officeDocument/2006/relationships/slide" Target="slides/slide171.xml"/><Relationship Id="rId198" Type="http://schemas.openxmlformats.org/officeDocument/2006/relationships/slide" Target="slides/slide192.xml"/><Relationship Id="rId202" Type="http://schemas.openxmlformats.org/officeDocument/2006/relationships/slide" Target="slides/slide196.xml"/><Relationship Id="rId223" Type="http://schemas.openxmlformats.org/officeDocument/2006/relationships/slide" Target="slides/slide217.xml"/><Relationship Id="rId244" Type="http://schemas.openxmlformats.org/officeDocument/2006/relationships/viewProps" Target="viewProps.xml"/><Relationship Id="rId18" Type="http://schemas.openxmlformats.org/officeDocument/2006/relationships/slide" Target="slides/slide12.xml"/><Relationship Id="rId39" Type="http://schemas.openxmlformats.org/officeDocument/2006/relationships/slide" Target="slides/slide33.xml"/><Relationship Id="rId50" Type="http://schemas.openxmlformats.org/officeDocument/2006/relationships/slide" Target="slides/slide44.xml"/><Relationship Id="rId104" Type="http://schemas.openxmlformats.org/officeDocument/2006/relationships/slide" Target="slides/slide98.xml"/><Relationship Id="rId125" Type="http://schemas.openxmlformats.org/officeDocument/2006/relationships/slide" Target="slides/slide119.xml"/><Relationship Id="rId146" Type="http://schemas.openxmlformats.org/officeDocument/2006/relationships/slide" Target="slides/slide140.xml"/><Relationship Id="rId167" Type="http://schemas.openxmlformats.org/officeDocument/2006/relationships/slide" Target="slides/slide161.xml"/><Relationship Id="rId188" Type="http://schemas.openxmlformats.org/officeDocument/2006/relationships/slide" Target="slides/slide182.xml"/><Relationship Id="rId71" Type="http://schemas.openxmlformats.org/officeDocument/2006/relationships/slide" Target="slides/slide65.xml"/><Relationship Id="rId92" Type="http://schemas.openxmlformats.org/officeDocument/2006/relationships/slide" Target="slides/slide86.xml"/><Relationship Id="rId213" Type="http://schemas.openxmlformats.org/officeDocument/2006/relationships/slide" Target="slides/slide207.xml"/><Relationship Id="rId234" Type="http://schemas.openxmlformats.org/officeDocument/2006/relationships/slide" Target="slides/slide228.xml"/><Relationship Id="rId2" Type="http://schemas.openxmlformats.org/officeDocument/2006/relationships/slideMaster" Target="slideMasters/slideMaster2.xml"/><Relationship Id="rId29" Type="http://schemas.openxmlformats.org/officeDocument/2006/relationships/slide" Target="slides/slide23.xml"/><Relationship Id="rId40" Type="http://schemas.openxmlformats.org/officeDocument/2006/relationships/slide" Target="slides/slide34.xml"/><Relationship Id="rId115" Type="http://schemas.openxmlformats.org/officeDocument/2006/relationships/slide" Target="slides/slide109.xml"/><Relationship Id="rId136" Type="http://schemas.openxmlformats.org/officeDocument/2006/relationships/slide" Target="slides/slide130.xml"/><Relationship Id="rId157" Type="http://schemas.openxmlformats.org/officeDocument/2006/relationships/slide" Target="slides/slide151.xml"/><Relationship Id="rId178" Type="http://schemas.openxmlformats.org/officeDocument/2006/relationships/slide" Target="slides/slide172.xml"/><Relationship Id="rId61" Type="http://schemas.openxmlformats.org/officeDocument/2006/relationships/slide" Target="slides/slide55.xml"/><Relationship Id="rId82" Type="http://schemas.openxmlformats.org/officeDocument/2006/relationships/slide" Target="slides/slide76.xml"/><Relationship Id="rId199" Type="http://schemas.openxmlformats.org/officeDocument/2006/relationships/slide" Target="slides/slide193.xml"/><Relationship Id="rId203" Type="http://schemas.openxmlformats.org/officeDocument/2006/relationships/slide" Target="slides/slide197.xml"/><Relationship Id="rId19" Type="http://schemas.openxmlformats.org/officeDocument/2006/relationships/slide" Target="slides/slide13.xml"/><Relationship Id="rId224" Type="http://schemas.openxmlformats.org/officeDocument/2006/relationships/slide" Target="slides/slide218.xml"/><Relationship Id="rId245" Type="http://schemas.openxmlformats.org/officeDocument/2006/relationships/theme" Target="theme/theme1.xml"/><Relationship Id="rId30" Type="http://schemas.openxmlformats.org/officeDocument/2006/relationships/slide" Target="slides/slide24.xml"/><Relationship Id="rId105" Type="http://schemas.openxmlformats.org/officeDocument/2006/relationships/slide" Target="slides/slide99.xml"/><Relationship Id="rId126" Type="http://schemas.openxmlformats.org/officeDocument/2006/relationships/slide" Target="slides/slide120.xml"/><Relationship Id="rId147" Type="http://schemas.openxmlformats.org/officeDocument/2006/relationships/slide" Target="slides/slide141.xml"/><Relationship Id="rId168" Type="http://schemas.openxmlformats.org/officeDocument/2006/relationships/slide" Target="slides/slide16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189" Type="http://schemas.openxmlformats.org/officeDocument/2006/relationships/slide" Target="slides/slide183.xml"/><Relationship Id="rId3" Type="http://schemas.openxmlformats.org/officeDocument/2006/relationships/slideMaster" Target="slideMasters/slideMaster3.xml"/><Relationship Id="rId214" Type="http://schemas.openxmlformats.org/officeDocument/2006/relationships/slide" Target="slides/slide208.xml"/><Relationship Id="rId235" Type="http://schemas.openxmlformats.org/officeDocument/2006/relationships/slide" Target="slides/slide229.xml"/><Relationship Id="rId116" Type="http://schemas.openxmlformats.org/officeDocument/2006/relationships/slide" Target="slides/slide110.xml"/><Relationship Id="rId137" Type="http://schemas.openxmlformats.org/officeDocument/2006/relationships/slide" Target="slides/slide131.xml"/><Relationship Id="rId158" Type="http://schemas.openxmlformats.org/officeDocument/2006/relationships/slide" Target="slides/slide152.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179" Type="http://schemas.openxmlformats.org/officeDocument/2006/relationships/slide" Target="slides/slide173.xml"/><Relationship Id="rId190" Type="http://schemas.openxmlformats.org/officeDocument/2006/relationships/slide" Target="slides/slide184.xml"/><Relationship Id="rId204" Type="http://schemas.openxmlformats.org/officeDocument/2006/relationships/slide" Target="slides/slide198.xml"/><Relationship Id="rId225" Type="http://schemas.openxmlformats.org/officeDocument/2006/relationships/slide" Target="slides/slide219.xml"/><Relationship Id="rId246" Type="http://schemas.openxmlformats.org/officeDocument/2006/relationships/tableStyles" Target="tableStyles.xml"/><Relationship Id="rId106" Type="http://schemas.openxmlformats.org/officeDocument/2006/relationships/slide" Target="slides/slide100.xml"/><Relationship Id="rId127" Type="http://schemas.openxmlformats.org/officeDocument/2006/relationships/slide" Target="slides/slide1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8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vl1pPr>
          </a:lstStyle>
          <a:p>
            <a:endParaRPr lang="en-US"/>
          </a:p>
        </p:txBody>
      </p:sp>
      <p:sp>
        <p:nvSpPr>
          <p:cNvPr id="2385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endParaRPr lang="en-US"/>
          </a:p>
        </p:txBody>
      </p:sp>
      <p:sp>
        <p:nvSpPr>
          <p:cNvPr id="2385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385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85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vl1pPr>
          </a:lstStyle>
          <a:p>
            <a:endParaRPr lang="en-US"/>
          </a:p>
        </p:txBody>
      </p:sp>
      <p:sp>
        <p:nvSpPr>
          <p:cNvPr id="2385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fld id="{8DC2112E-48D4-4CA4-B0A5-A74DB63413BA}" type="slidenum">
              <a:rPr lang="en-US"/>
              <a:pPr/>
              <a:t>‹#›</a:t>
            </a:fld>
            <a:endParaRPr lang="en-US"/>
          </a:p>
        </p:txBody>
      </p:sp>
    </p:spTree>
    <p:extLst>
      <p:ext uri="{BB962C8B-B14F-4D97-AF65-F5344CB8AC3E}">
        <p14:creationId xmlns:p14="http://schemas.microsoft.com/office/powerpoint/2010/main" val="91426359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DC2112E-48D4-4CA4-B0A5-A74DB63413BA}" type="slidenum">
              <a:rPr lang="en-US" smtClean="0"/>
              <a:pPr/>
              <a:t>12</a:t>
            </a:fld>
            <a:endParaRPr lang="en-US"/>
          </a:p>
        </p:txBody>
      </p:sp>
    </p:spTree>
    <p:extLst>
      <p:ext uri="{BB962C8B-B14F-4D97-AF65-F5344CB8AC3E}">
        <p14:creationId xmlns:p14="http://schemas.microsoft.com/office/powerpoint/2010/main" val="673427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4041C9-11BE-4F52-B414-0F8F517A91C2}" type="slidenum">
              <a:rPr lang="en-US"/>
              <a:pPr/>
              <a:t>197</a:t>
            </a:fld>
            <a:endParaRPr lang="en-US"/>
          </a:p>
        </p:txBody>
      </p:sp>
      <p:sp>
        <p:nvSpPr>
          <p:cNvPr id="343042" name="Rectangle 2"/>
          <p:cNvSpPr>
            <a:spLocks noGrp="1" noRot="1" noChangeAspect="1" noChangeArrowheads="1" noTextEdit="1"/>
          </p:cNvSpPr>
          <p:nvPr>
            <p:ph type="sldImg"/>
          </p:nvPr>
        </p:nvSpPr>
        <p:spPr>
          <a:ln/>
        </p:spPr>
      </p:sp>
      <p:sp>
        <p:nvSpPr>
          <p:cNvPr id="343043" name="Rectangle 3"/>
          <p:cNvSpPr>
            <a:spLocks noGrp="1" noChangeArrowheads="1"/>
          </p:cNvSpPr>
          <p:nvPr>
            <p:ph type="body" idx="1"/>
          </p:nvPr>
        </p:nvSpPr>
        <p:spPr/>
        <p:txBody>
          <a:bodyPr/>
          <a:lstStyle/>
          <a:p>
            <a:r>
              <a:rPr lang="en-US"/>
              <a:t>các khái niệm về kiến trúc ứng dụng và việc mô hình hoá kiến trúc hệ thống thông qua biểu đồ luồng dữ liệu vật lý </a:t>
            </a:r>
          </a:p>
          <a:p>
            <a:endParaRPr lang="en-US"/>
          </a:p>
        </p:txBody>
      </p:sp>
    </p:spTree>
    <p:extLst>
      <p:ext uri="{BB962C8B-B14F-4D97-AF65-F5344CB8AC3E}">
        <p14:creationId xmlns:p14="http://schemas.microsoft.com/office/powerpoint/2010/main" val="3964234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F45BAF-807C-4D5E-8B72-6D377AB747A2}" type="slidenum">
              <a:rPr lang="en-US"/>
              <a:pPr/>
              <a:t>198</a:t>
            </a:fld>
            <a:endParaRPr lang="en-US"/>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r>
              <a:rPr lang="en-US"/>
              <a:t>các khái niệm về kiến trúc ứng dụng và việc mô hình hoá kiến trúc hệ thống thông qua biểu đồ luồng dữ liệu vật lý </a:t>
            </a:r>
          </a:p>
          <a:p>
            <a:endParaRPr lang="en-US"/>
          </a:p>
        </p:txBody>
      </p:sp>
    </p:spTree>
    <p:extLst>
      <p:ext uri="{BB962C8B-B14F-4D97-AF65-F5344CB8AC3E}">
        <p14:creationId xmlns:p14="http://schemas.microsoft.com/office/powerpoint/2010/main" val="3980941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045F01-7B9D-46E3-80FF-F6EDD3E45F8D}" type="slidenum">
              <a:rPr lang="en-US"/>
              <a:pPr/>
              <a:t>204</a:t>
            </a:fld>
            <a:endParaRPr lang="en-US"/>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r>
              <a:rPr lang="en-US"/>
              <a:t>Kiến trúc công nghệ thông tin (Information technology architecture) là một chủ đề phức tạp. Trong mục này, chỉ tóm tắt những xu thế công nghệ thông tin hiện đại có tác động tới các quyết định trong giai đoạn thiết kế </a:t>
            </a:r>
          </a:p>
        </p:txBody>
      </p:sp>
    </p:spTree>
    <p:extLst>
      <p:ext uri="{BB962C8B-B14F-4D97-AF65-F5344CB8AC3E}">
        <p14:creationId xmlns:p14="http://schemas.microsoft.com/office/powerpoint/2010/main" val="3089389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75754A-C45D-46A3-8E63-051A0F73DA2E}" type="slidenum">
              <a:rPr lang="en-US"/>
              <a:pPr/>
              <a:t>205</a:t>
            </a:fld>
            <a:endParaRPr lang="en-US"/>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r>
              <a:rPr lang="en-US"/>
              <a:t>Kiến trúc công nghệ thông tin (Information technology architecture) là một chủ đề phức tạp. Trong mục này, chỉ tóm tắt những xu thế công nghệ thông tin hiện đại có tác động tới các quyết định trong giai đoạn thiết kế </a:t>
            </a:r>
          </a:p>
        </p:txBody>
      </p:sp>
    </p:spTree>
    <p:extLst>
      <p:ext uri="{BB962C8B-B14F-4D97-AF65-F5344CB8AC3E}">
        <p14:creationId xmlns:p14="http://schemas.microsoft.com/office/powerpoint/2010/main" val="2065225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54AC7B-25CC-4F21-9E8F-77CC0DCA478F}" type="slidenum">
              <a:rPr lang="en-US"/>
              <a:pPr/>
              <a:t>206</a:t>
            </a:fld>
            <a:endParaRPr lang="en-US"/>
          </a:p>
        </p:txBody>
      </p:sp>
      <p:sp>
        <p:nvSpPr>
          <p:cNvPr id="360450" name="Rectangle 2"/>
          <p:cNvSpPr>
            <a:spLocks noGrp="1" noRot="1" noChangeAspect="1" noChangeArrowheads="1" noTextEdit="1"/>
          </p:cNvSpPr>
          <p:nvPr>
            <p:ph type="sldImg"/>
          </p:nvPr>
        </p:nvSpPr>
        <p:spPr>
          <a:ln/>
        </p:spPr>
      </p:sp>
      <p:sp>
        <p:nvSpPr>
          <p:cNvPr id="360451" name="Rectangle 3"/>
          <p:cNvSpPr>
            <a:spLocks noGrp="1" noChangeArrowheads="1"/>
          </p:cNvSpPr>
          <p:nvPr>
            <p:ph type="body" idx="1"/>
          </p:nvPr>
        </p:nvSpPr>
        <p:spPr/>
        <p:txBody>
          <a:bodyPr/>
          <a:lstStyle/>
          <a:p>
            <a:r>
              <a:rPr lang="en-US"/>
              <a:t>Kiến trúc công nghệ thông tin (Information technology architecture) là một chủ đề phức tạp. Trong mục này, chỉ tóm tắt những xu thế công nghệ thông tin hiện đại có tác động tới các quyết định trong giai đoạn thiết kế </a:t>
            </a:r>
          </a:p>
        </p:txBody>
      </p:sp>
    </p:spTree>
    <p:extLst>
      <p:ext uri="{BB962C8B-B14F-4D97-AF65-F5344CB8AC3E}">
        <p14:creationId xmlns:p14="http://schemas.microsoft.com/office/powerpoint/2010/main" val="1628260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C3397D-D0F8-412B-9C83-4B6B7D265F3A}" type="slidenum">
              <a:rPr lang="en-US"/>
              <a:pPr/>
              <a:t>207</a:t>
            </a:fld>
            <a:endParaRPr lang="en-US"/>
          </a:p>
        </p:txBody>
      </p:sp>
      <p:sp>
        <p:nvSpPr>
          <p:cNvPr id="356354" name="Rectangle 2"/>
          <p:cNvSpPr>
            <a:spLocks noGrp="1" noRot="1" noChangeAspect="1" noChangeArrowheads="1" noTextEdit="1"/>
          </p:cNvSpPr>
          <p:nvPr>
            <p:ph type="sldImg"/>
          </p:nvPr>
        </p:nvSpPr>
        <p:spPr>
          <a:ln/>
        </p:spPr>
      </p:sp>
      <p:sp>
        <p:nvSpPr>
          <p:cNvPr id="356355" name="Rectangle 3"/>
          <p:cNvSpPr>
            <a:spLocks noGrp="1" noChangeArrowheads="1"/>
          </p:cNvSpPr>
          <p:nvPr>
            <p:ph type="body" idx="1"/>
          </p:nvPr>
        </p:nvSpPr>
        <p:spPr/>
        <p:txBody>
          <a:bodyPr/>
          <a:lstStyle/>
          <a:p>
            <a:r>
              <a:rPr lang="en-US"/>
              <a:t>Kiến trúc công nghệ thông tin (Information technology architecture) là một chủ đề phức tạp. Trong mục này, chỉ tóm tắt những xu thế công nghệ thông tin hiện đại có tác động tới các quyết định trong giai đoạn thiết kế </a:t>
            </a:r>
          </a:p>
        </p:txBody>
      </p:sp>
    </p:spTree>
    <p:extLst>
      <p:ext uri="{BB962C8B-B14F-4D97-AF65-F5344CB8AC3E}">
        <p14:creationId xmlns:p14="http://schemas.microsoft.com/office/powerpoint/2010/main" val="648686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518445-0214-47D2-9A72-BD0076856306}" type="slidenum">
              <a:rPr lang="en-US"/>
              <a:pPr/>
              <a:t>214</a:t>
            </a:fld>
            <a:endParaRPr lang="en-US"/>
          </a:p>
        </p:txBody>
      </p:sp>
      <p:sp>
        <p:nvSpPr>
          <p:cNvPr id="368642" name="Rectangle 2"/>
          <p:cNvSpPr>
            <a:spLocks noGrp="1" noRot="1" noChangeAspect="1" noChangeArrowheads="1" noTextEdit="1"/>
          </p:cNvSpPr>
          <p:nvPr>
            <p:ph type="sldImg"/>
          </p:nvPr>
        </p:nvSpPr>
        <p:spPr>
          <a:ln/>
        </p:spPr>
      </p:sp>
      <p:sp>
        <p:nvSpPr>
          <p:cNvPr id="368643" name="Rectangle 3"/>
          <p:cNvSpPr>
            <a:spLocks noGrp="1" noChangeArrowheads="1"/>
          </p:cNvSpPr>
          <p:nvPr>
            <p:ph type="body" idx="1"/>
          </p:nvPr>
        </p:nvSpPr>
        <p:spPr/>
        <p:txBody>
          <a:bodyPr/>
          <a:lstStyle/>
          <a:p>
            <a:r>
              <a:rPr lang="en-US" i="1"/>
              <a:t>Chú ý các công nghệ khác nhau cho các kiểu dữ liệu khác nhau</a:t>
            </a:r>
          </a:p>
          <a:p>
            <a:r>
              <a:rPr lang="en-US" i="1"/>
              <a:t>Silde này nhắc lại thôi chứ môn CSDL học nhiều rồi</a:t>
            </a:r>
          </a:p>
        </p:txBody>
      </p:sp>
    </p:spTree>
    <p:extLst>
      <p:ext uri="{BB962C8B-B14F-4D97-AF65-F5344CB8AC3E}">
        <p14:creationId xmlns:p14="http://schemas.microsoft.com/office/powerpoint/2010/main" val="2101871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err="1"/>
              <a:t>Tiếp</a:t>
            </a:r>
            <a:r>
              <a:rPr lang="en-US" baseline="0"/>
              <a:t> </a:t>
            </a:r>
            <a:r>
              <a:rPr lang="en-US" baseline="0" err="1"/>
              <a:t>cận</a:t>
            </a:r>
            <a:r>
              <a:rPr lang="en-US" baseline="0"/>
              <a:t> </a:t>
            </a:r>
            <a:r>
              <a:rPr lang="en-US" baseline="0" err="1"/>
              <a:t>hệ</a:t>
            </a:r>
            <a:r>
              <a:rPr lang="en-US" baseline="0"/>
              <a:t> </a:t>
            </a:r>
            <a:r>
              <a:rPr lang="en-US" baseline="0" err="1"/>
              <a:t>thống</a:t>
            </a:r>
            <a:r>
              <a:rPr lang="en-US" baseline="0"/>
              <a:t> </a:t>
            </a:r>
            <a:r>
              <a:rPr lang="en-US" baseline="0" err="1"/>
              <a:t>là</a:t>
            </a:r>
            <a:r>
              <a:rPr lang="en-US" baseline="0"/>
              <a:t> </a:t>
            </a:r>
            <a:r>
              <a:rPr lang="en-US" baseline="0" err="1"/>
              <a:t>cách</a:t>
            </a:r>
            <a:r>
              <a:rPr lang="en-US" baseline="0"/>
              <a:t> </a:t>
            </a:r>
            <a:r>
              <a:rPr lang="en-US" baseline="0" err="1"/>
              <a:t>thức</a:t>
            </a:r>
            <a:r>
              <a:rPr lang="en-US" baseline="0"/>
              <a:t> </a:t>
            </a:r>
            <a:r>
              <a:rPr lang="en-US" baseline="0" err="1"/>
              <a:t>và</a:t>
            </a:r>
            <a:r>
              <a:rPr lang="en-US" baseline="0"/>
              <a:t> </a:t>
            </a:r>
            <a:r>
              <a:rPr lang="en-US" baseline="0" err="1"/>
              <a:t>phương</a:t>
            </a:r>
            <a:r>
              <a:rPr lang="en-US" baseline="0"/>
              <a:t> </a:t>
            </a:r>
            <a:r>
              <a:rPr lang="en-US" baseline="0" err="1"/>
              <a:t>pháp</a:t>
            </a:r>
            <a:r>
              <a:rPr lang="en-US" baseline="0"/>
              <a:t> </a:t>
            </a:r>
            <a:r>
              <a:rPr lang="en-US" baseline="0" err="1"/>
              <a:t>luận</a:t>
            </a:r>
            <a:r>
              <a:rPr lang="en-US" baseline="0"/>
              <a:t> </a:t>
            </a:r>
            <a:r>
              <a:rPr lang="en-US" baseline="0" err="1"/>
              <a:t>để</a:t>
            </a:r>
            <a:r>
              <a:rPr lang="en-US" baseline="0"/>
              <a:t> </a:t>
            </a:r>
            <a:r>
              <a:rPr lang="en-US" baseline="0" err="1"/>
              <a:t>đi</a:t>
            </a:r>
            <a:r>
              <a:rPr lang="en-US" baseline="0"/>
              <a:t> </a:t>
            </a:r>
            <a:r>
              <a:rPr lang="en-US" baseline="0" err="1"/>
              <a:t>đến</a:t>
            </a:r>
            <a:r>
              <a:rPr lang="en-US" baseline="0"/>
              <a:t> </a:t>
            </a:r>
            <a:r>
              <a:rPr lang="en-US" baseline="0" err="1"/>
              <a:t>hiểu</a:t>
            </a:r>
            <a:r>
              <a:rPr lang="en-US" baseline="0"/>
              <a:t> </a:t>
            </a:r>
            <a:r>
              <a:rPr lang="en-US" baseline="0" err="1"/>
              <a:t>biết</a:t>
            </a:r>
            <a:r>
              <a:rPr lang="en-US" baseline="0"/>
              <a:t> </a:t>
            </a:r>
            <a:r>
              <a:rPr lang="en-US" baseline="0" err="1"/>
              <a:t>đúng</a:t>
            </a:r>
            <a:r>
              <a:rPr lang="en-US" baseline="0"/>
              <a:t> </a:t>
            </a:r>
            <a:r>
              <a:rPr lang="en-US" baseline="0" err="1"/>
              <a:t>đối</a:t>
            </a:r>
            <a:r>
              <a:rPr lang="en-US" baseline="0"/>
              <a:t> </a:t>
            </a:r>
            <a:r>
              <a:rPr lang="en-US" baseline="0" err="1"/>
              <a:t>tượng</a:t>
            </a:r>
            <a:r>
              <a:rPr lang="en-US" baseline="0"/>
              <a:t> </a:t>
            </a:r>
            <a:r>
              <a:rPr lang="en-US" baseline="0" err="1"/>
              <a:t>nghiên</a:t>
            </a:r>
            <a:r>
              <a:rPr lang="en-US" baseline="0"/>
              <a:t> </a:t>
            </a:r>
            <a:r>
              <a:rPr lang="en-US" baseline="0" err="1"/>
              <a:t>cứu</a:t>
            </a:r>
            <a:r>
              <a:rPr lang="en-US" baseline="0"/>
              <a:t> (top down, bottom up)</a:t>
            </a:r>
          </a:p>
          <a:p>
            <a:r>
              <a:rPr lang="en-US" baseline="0" err="1"/>
              <a:t>Phân</a:t>
            </a:r>
            <a:r>
              <a:rPr lang="en-US" baseline="0"/>
              <a:t> </a:t>
            </a:r>
            <a:r>
              <a:rPr lang="en-US" baseline="0" err="1"/>
              <a:t>tích</a:t>
            </a:r>
            <a:r>
              <a:rPr lang="en-US" baseline="0"/>
              <a:t> </a:t>
            </a:r>
            <a:r>
              <a:rPr lang="en-US" baseline="0" err="1"/>
              <a:t>hệ</a:t>
            </a:r>
            <a:r>
              <a:rPr lang="en-US" baseline="0"/>
              <a:t> </a:t>
            </a:r>
            <a:r>
              <a:rPr lang="en-US" baseline="0" err="1"/>
              <a:t>thống</a:t>
            </a:r>
            <a:r>
              <a:rPr lang="en-US" baseline="0"/>
              <a:t> </a:t>
            </a:r>
            <a:r>
              <a:rPr lang="en-US" baseline="0" err="1"/>
              <a:t>là</a:t>
            </a:r>
            <a:r>
              <a:rPr lang="en-US" baseline="0"/>
              <a:t> </a:t>
            </a:r>
            <a:r>
              <a:rPr lang="en-US" baseline="0" err="1"/>
              <a:t>việc</a:t>
            </a:r>
            <a:r>
              <a:rPr lang="en-US" baseline="0"/>
              <a:t> </a:t>
            </a:r>
            <a:r>
              <a:rPr lang="en-US" baseline="0" err="1"/>
              <a:t>sử</a:t>
            </a:r>
            <a:r>
              <a:rPr lang="en-US" baseline="0"/>
              <a:t> </a:t>
            </a:r>
            <a:r>
              <a:rPr lang="en-US" baseline="0" err="1"/>
              <a:t>dụng</a:t>
            </a:r>
            <a:r>
              <a:rPr lang="en-US" baseline="0"/>
              <a:t> </a:t>
            </a:r>
            <a:r>
              <a:rPr lang="en-US" baseline="0" err="1"/>
              <a:t>các</a:t>
            </a:r>
            <a:r>
              <a:rPr lang="en-US" baseline="0"/>
              <a:t> </a:t>
            </a:r>
            <a:r>
              <a:rPr lang="en-US" baseline="0" err="1"/>
              <a:t>phương</a:t>
            </a:r>
            <a:r>
              <a:rPr lang="en-US" baseline="0"/>
              <a:t> </a:t>
            </a:r>
            <a:r>
              <a:rPr lang="en-US" baseline="0" err="1"/>
              <a:t>pháp</a:t>
            </a:r>
            <a:r>
              <a:rPr lang="en-US" baseline="0"/>
              <a:t> </a:t>
            </a:r>
            <a:r>
              <a:rPr lang="en-US" baseline="0" err="1"/>
              <a:t>và</a:t>
            </a:r>
            <a:r>
              <a:rPr lang="en-US" baseline="0"/>
              <a:t> </a:t>
            </a:r>
            <a:r>
              <a:rPr lang="en-US" baseline="0" err="1"/>
              <a:t>công</a:t>
            </a:r>
            <a:r>
              <a:rPr lang="en-US" baseline="0"/>
              <a:t> </a:t>
            </a:r>
            <a:r>
              <a:rPr lang="en-US" baseline="0" err="1"/>
              <a:t>cụ</a:t>
            </a:r>
            <a:r>
              <a:rPr lang="en-US" baseline="0"/>
              <a:t> </a:t>
            </a:r>
            <a:r>
              <a:rPr lang="en-US" baseline="0" err="1"/>
              <a:t>để</a:t>
            </a:r>
            <a:r>
              <a:rPr lang="en-US" baseline="0"/>
              <a:t> </a:t>
            </a:r>
            <a:r>
              <a:rPr lang="en-US" baseline="0" err="1"/>
              <a:t>nhận</a:t>
            </a:r>
            <a:r>
              <a:rPr lang="en-US" baseline="0"/>
              <a:t> </a:t>
            </a:r>
            <a:r>
              <a:rPr lang="en-US" baseline="0" err="1"/>
              <a:t>thức</a:t>
            </a:r>
            <a:r>
              <a:rPr lang="en-US" baseline="0"/>
              <a:t> </a:t>
            </a:r>
            <a:r>
              <a:rPr lang="en-US" baseline="0" err="1"/>
              <a:t>và</a:t>
            </a:r>
            <a:r>
              <a:rPr lang="en-US" baseline="0"/>
              <a:t> </a:t>
            </a:r>
            <a:r>
              <a:rPr lang="en-US" baseline="0" err="1"/>
              <a:t>hiểu</a:t>
            </a:r>
            <a:r>
              <a:rPr lang="en-US" baseline="0"/>
              <a:t> </a:t>
            </a:r>
            <a:r>
              <a:rPr lang="en-US" baseline="0" err="1"/>
              <a:t>biết</a:t>
            </a:r>
            <a:r>
              <a:rPr lang="en-US" baseline="0"/>
              <a:t> </a:t>
            </a:r>
            <a:r>
              <a:rPr lang="en-US" baseline="0" err="1"/>
              <a:t>được</a:t>
            </a:r>
            <a:r>
              <a:rPr lang="en-US" baseline="0"/>
              <a:t> </a:t>
            </a:r>
            <a:r>
              <a:rPr lang="en-US" baseline="0" err="1"/>
              <a:t>hệ</a:t>
            </a:r>
            <a:r>
              <a:rPr lang="en-US" baseline="0"/>
              <a:t> </a:t>
            </a:r>
            <a:r>
              <a:rPr lang="en-US" baseline="0" err="1"/>
              <a:t>thống</a:t>
            </a:r>
            <a:r>
              <a:rPr lang="en-US" baseline="0"/>
              <a:t>=&gt; </a:t>
            </a:r>
            <a:r>
              <a:rPr lang="en-US" baseline="0" err="1"/>
              <a:t>tìm</a:t>
            </a:r>
            <a:r>
              <a:rPr lang="en-US" baseline="0"/>
              <a:t> </a:t>
            </a:r>
            <a:r>
              <a:rPr lang="en-US" baseline="0" err="1"/>
              <a:t>giải</a:t>
            </a:r>
            <a:r>
              <a:rPr lang="en-US" baseline="0"/>
              <a:t> </a:t>
            </a:r>
            <a:r>
              <a:rPr lang="en-US" baseline="0" err="1"/>
              <a:t>pháp</a:t>
            </a:r>
            <a:endParaRPr lang="en-US" baseline="0"/>
          </a:p>
          <a:p>
            <a:r>
              <a:rPr lang="en-US" baseline="0" err="1"/>
              <a:t>Phân</a:t>
            </a:r>
            <a:r>
              <a:rPr lang="en-US" baseline="0"/>
              <a:t> </a:t>
            </a:r>
            <a:r>
              <a:rPr lang="en-US" baseline="0" err="1"/>
              <a:t>tích</a:t>
            </a:r>
            <a:r>
              <a:rPr lang="en-US" baseline="0"/>
              <a:t> </a:t>
            </a:r>
            <a:r>
              <a:rPr lang="en-US" baseline="0" err="1"/>
              <a:t>mục</a:t>
            </a:r>
            <a:r>
              <a:rPr lang="en-US" baseline="0"/>
              <a:t> </a:t>
            </a:r>
            <a:r>
              <a:rPr lang="en-US" baseline="0" err="1"/>
              <a:t>tiêu</a:t>
            </a:r>
            <a:r>
              <a:rPr lang="en-US" baseline="0"/>
              <a:t>: </a:t>
            </a:r>
            <a:r>
              <a:rPr lang="en-US" baseline="0" err="1"/>
              <a:t>xác</a:t>
            </a:r>
            <a:r>
              <a:rPr lang="en-US" baseline="0"/>
              <a:t> </a:t>
            </a:r>
            <a:r>
              <a:rPr lang="en-US" baseline="0" err="1"/>
              <a:t>định</a:t>
            </a:r>
            <a:r>
              <a:rPr lang="en-US" baseline="0"/>
              <a:t> </a:t>
            </a:r>
            <a:r>
              <a:rPr lang="en-US" baseline="0" err="1"/>
              <a:t>một</a:t>
            </a:r>
            <a:r>
              <a:rPr lang="en-US" baseline="0"/>
              <a:t> </a:t>
            </a:r>
            <a:r>
              <a:rPr lang="en-US" baseline="0" err="1"/>
              <a:t>cách</a:t>
            </a:r>
            <a:r>
              <a:rPr lang="en-US" baseline="0"/>
              <a:t> </a:t>
            </a:r>
            <a:r>
              <a:rPr lang="en-US" baseline="0" err="1"/>
              <a:t>chính</a:t>
            </a:r>
            <a:r>
              <a:rPr lang="en-US" baseline="0"/>
              <a:t> </a:t>
            </a:r>
            <a:r>
              <a:rPr lang="en-US" baseline="0" err="1"/>
              <a:t>xác</a:t>
            </a:r>
            <a:r>
              <a:rPr lang="en-US" baseline="0"/>
              <a:t> </a:t>
            </a:r>
            <a:r>
              <a:rPr lang="en-US" baseline="0" err="1"/>
              <a:t>và</a:t>
            </a:r>
            <a:r>
              <a:rPr lang="en-US" baseline="0"/>
              <a:t> </a:t>
            </a:r>
            <a:r>
              <a:rPr lang="en-US" baseline="0" err="1"/>
              <a:t>đầy</a:t>
            </a:r>
            <a:r>
              <a:rPr lang="en-US" baseline="0"/>
              <a:t> </a:t>
            </a:r>
            <a:r>
              <a:rPr lang="en-US" baseline="0" err="1"/>
              <a:t>đủ</a:t>
            </a:r>
            <a:r>
              <a:rPr lang="en-US" baseline="0"/>
              <a:t> </a:t>
            </a:r>
            <a:r>
              <a:rPr lang="en-US" baseline="0" err="1"/>
              <a:t>mục</a:t>
            </a:r>
            <a:r>
              <a:rPr lang="en-US" baseline="0"/>
              <a:t> </a:t>
            </a:r>
            <a:r>
              <a:rPr lang="en-US" baseline="0" err="1"/>
              <a:t>tiêu</a:t>
            </a:r>
            <a:r>
              <a:rPr lang="en-US" baseline="0"/>
              <a:t> </a:t>
            </a:r>
            <a:r>
              <a:rPr lang="en-US" baseline="0" err="1"/>
              <a:t>mà</a:t>
            </a:r>
            <a:r>
              <a:rPr lang="en-US" baseline="0"/>
              <a:t> </a:t>
            </a:r>
            <a:r>
              <a:rPr lang="en-US" baseline="0" err="1"/>
              <a:t>hệ</a:t>
            </a:r>
            <a:r>
              <a:rPr lang="en-US" baseline="0"/>
              <a:t> </a:t>
            </a:r>
            <a:r>
              <a:rPr lang="en-US" baseline="0" err="1"/>
              <a:t>thống</a:t>
            </a:r>
            <a:r>
              <a:rPr lang="en-US" baseline="0"/>
              <a:t> </a:t>
            </a:r>
            <a:r>
              <a:rPr lang="en-US" baseline="0" err="1"/>
              <a:t>cần</a:t>
            </a:r>
            <a:r>
              <a:rPr lang="en-US" baseline="0"/>
              <a:t> </a:t>
            </a:r>
            <a:r>
              <a:rPr lang="en-US" baseline="0" err="1"/>
              <a:t>đạt</a:t>
            </a:r>
            <a:r>
              <a:rPr lang="en-US" baseline="0"/>
              <a:t> </a:t>
            </a:r>
            <a:r>
              <a:rPr lang="en-US" baseline="0" err="1"/>
              <a:t>đến</a:t>
            </a:r>
            <a:r>
              <a:rPr lang="en-US" baseline="0"/>
              <a:t> (</a:t>
            </a:r>
            <a:r>
              <a:rPr lang="en-US" baseline="0" err="1"/>
              <a:t>mục</a:t>
            </a:r>
            <a:r>
              <a:rPr lang="en-US" baseline="0"/>
              <a:t> </a:t>
            </a:r>
            <a:r>
              <a:rPr lang="en-US" baseline="0" err="1"/>
              <a:t>tiêu</a:t>
            </a:r>
            <a:r>
              <a:rPr lang="en-US" baseline="0"/>
              <a:t> </a:t>
            </a:r>
            <a:r>
              <a:rPr lang="en-US" baseline="0" err="1"/>
              <a:t>trước</a:t>
            </a:r>
            <a:r>
              <a:rPr lang="en-US" baseline="0"/>
              <a:t> </a:t>
            </a:r>
            <a:r>
              <a:rPr lang="en-US" baseline="0" err="1"/>
              <a:t>mắt</a:t>
            </a:r>
            <a:r>
              <a:rPr lang="en-US" baseline="0"/>
              <a:t>, </a:t>
            </a:r>
            <a:r>
              <a:rPr lang="en-US" baseline="0" err="1"/>
              <a:t>mục</a:t>
            </a:r>
            <a:r>
              <a:rPr lang="en-US" baseline="0"/>
              <a:t> </a:t>
            </a:r>
            <a:r>
              <a:rPr lang="en-US" baseline="0" err="1"/>
              <a:t>tiêu</a:t>
            </a:r>
            <a:r>
              <a:rPr lang="en-US" baseline="0"/>
              <a:t> </a:t>
            </a:r>
            <a:r>
              <a:rPr lang="en-US" baseline="0" err="1"/>
              <a:t>lâu</a:t>
            </a:r>
            <a:r>
              <a:rPr lang="en-US" baseline="0"/>
              <a:t> </a:t>
            </a:r>
            <a:r>
              <a:rPr lang="en-US" baseline="0" err="1"/>
              <a:t>dài</a:t>
            </a:r>
            <a:r>
              <a:rPr lang="en-US" baseline="0"/>
              <a:t>)</a:t>
            </a:r>
          </a:p>
          <a:p>
            <a:r>
              <a:rPr lang="en-US" baseline="0" err="1"/>
              <a:t>Phân</a:t>
            </a:r>
            <a:r>
              <a:rPr lang="en-US" baseline="0"/>
              <a:t> </a:t>
            </a:r>
            <a:r>
              <a:rPr lang="en-US" baseline="0" err="1"/>
              <a:t>tích</a:t>
            </a:r>
            <a:r>
              <a:rPr lang="en-US" baseline="0"/>
              <a:t> </a:t>
            </a:r>
            <a:r>
              <a:rPr lang="en-US" baseline="0" err="1"/>
              <a:t>tổng</a:t>
            </a:r>
            <a:r>
              <a:rPr lang="en-US" baseline="0"/>
              <a:t> </a:t>
            </a:r>
            <a:r>
              <a:rPr lang="en-US" baseline="0" err="1"/>
              <a:t>hợp</a:t>
            </a:r>
            <a:r>
              <a:rPr lang="en-US" baseline="0"/>
              <a:t>: </a:t>
            </a:r>
            <a:r>
              <a:rPr lang="en-US" baseline="0" err="1"/>
              <a:t>để</a:t>
            </a:r>
            <a:r>
              <a:rPr lang="en-US" baseline="0"/>
              <a:t> </a:t>
            </a:r>
            <a:r>
              <a:rPr lang="en-US" baseline="0" err="1"/>
              <a:t>thấy</a:t>
            </a:r>
            <a:r>
              <a:rPr lang="en-US" baseline="0"/>
              <a:t> </a:t>
            </a:r>
            <a:r>
              <a:rPr lang="en-US" baseline="0" err="1"/>
              <a:t>được</a:t>
            </a:r>
            <a:r>
              <a:rPr lang="en-US" baseline="0"/>
              <a:t> </a:t>
            </a:r>
            <a:r>
              <a:rPr lang="en-US" baseline="0" err="1"/>
              <a:t>những</a:t>
            </a:r>
            <a:r>
              <a:rPr lang="en-US" baseline="0"/>
              <a:t> </a:t>
            </a:r>
            <a:r>
              <a:rPr lang="en-US" baseline="0" err="1"/>
              <a:t>đặc</a:t>
            </a:r>
            <a:r>
              <a:rPr lang="en-US" baseline="0"/>
              <a:t> </a:t>
            </a:r>
            <a:r>
              <a:rPr lang="en-US" baseline="0" err="1"/>
              <a:t>tính</a:t>
            </a:r>
            <a:r>
              <a:rPr lang="en-US" baseline="0"/>
              <a:t> </a:t>
            </a:r>
            <a:r>
              <a:rPr lang="en-US" baseline="0" err="1"/>
              <a:t>trồi</a:t>
            </a:r>
            <a:r>
              <a:rPr lang="en-US" baseline="0"/>
              <a:t> </a:t>
            </a:r>
            <a:r>
              <a:rPr lang="en-US" baseline="0" err="1"/>
              <a:t>của</a:t>
            </a:r>
            <a:r>
              <a:rPr lang="en-US" baseline="0"/>
              <a:t> </a:t>
            </a:r>
            <a:r>
              <a:rPr lang="en-US" baseline="0" err="1"/>
              <a:t>hệ</a:t>
            </a:r>
            <a:r>
              <a:rPr lang="en-US" baseline="0"/>
              <a:t> </a:t>
            </a:r>
            <a:r>
              <a:rPr lang="en-US" baseline="0" err="1"/>
              <a:t>thống</a:t>
            </a:r>
            <a:r>
              <a:rPr lang="en-US" baseline="0"/>
              <a:t> </a:t>
            </a:r>
            <a:r>
              <a:rPr lang="en-US" baseline="0" err="1"/>
              <a:t>trong</a:t>
            </a:r>
            <a:r>
              <a:rPr lang="en-US" baseline="0"/>
              <a:t> </a:t>
            </a:r>
            <a:r>
              <a:rPr lang="en-US" baseline="0" err="1"/>
              <a:t>tổng</a:t>
            </a:r>
            <a:r>
              <a:rPr lang="en-US" baseline="0"/>
              <a:t> </a:t>
            </a:r>
            <a:r>
              <a:rPr lang="en-US" baseline="0" err="1"/>
              <a:t>thể</a:t>
            </a:r>
            <a:r>
              <a:rPr lang="en-US" baseline="0"/>
              <a:t>.</a:t>
            </a:r>
            <a:endParaRPr lang="en-US"/>
          </a:p>
        </p:txBody>
      </p:sp>
      <p:sp>
        <p:nvSpPr>
          <p:cNvPr id="4" name="Slide Number Placeholder 3"/>
          <p:cNvSpPr>
            <a:spLocks noGrp="1"/>
          </p:cNvSpPr>
          <p:nvPr>
            <p:ph type="sldNum" sz="quarter" idx="10"/>
          </p:nvPr>
        </p:nvSpPr>
        <p:spPr/>
        <p:txBody>
          <a:bodyPr/>
          <a:lstStyle/>
          <a:p>
            <a:fld id="{8DC2112E-48D4-4CA4-B0A5-A74DB63413BA}" type="slidenum">
              <a:rPr lang="en-US" smtClean="0"/>
              <a:pPr/>
              <a:t>17</a:t>
            </a:fld>
            <a:endParaRPr lang="en-US"/>
          </a:p>
        </p:txBody>
      </p:sp>
    </p:spTree>
    <p:extLst>
      <p:ext uri="{BB962C8B-B14F-4D97-AF65-F5344CB8AC3E}">
        <p14:creationId xmlns:p14="http://schemas.microsoft.com/office/powerpoint/2010/main" val="3059212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6EA30F-C086-466A-9BC2-EBE7DF057F4B}" type="slidenum">
              <a:rPr lang="en-US"/>
              <a:pPr/>
              <a:t>31</a:t>
            </a:fld>
            <a:endParaRPr lang="en-US"/>
          </a:p>
        </p:txBody>
      </p:sp>
      <p:sp>
        <p:nvSpPr>
          <p:cNvPr id="392194" name="Rectangle 2"/>
          <p:cNvSpPr>
            <a:spLocks noGrp="1" noRot="1" noChangeAspect="1" noChangeArrowheads="1" noTextEdit="1"/>
          </p:cNvSpPr>
          <p:nvPr>
            <p:ph type="sldImg"/>
          </p:nvPr>
        </p:nvSpPr>
        <p:spPr>
          <a:ln/>
        </p:spPr>
      </p:sp>
      <p:sp>
        <p:nvSpPr>
          <p:cNvPr id="392195" name="Rectangle 3"/>
          <p:cNvSpPr>
            <a:spLocks noGrp="1" noChangeArrowheads="1"/>
          </p:cNvSpPr>
          <p:nvPr>
            <p:ph type="body" idx="1"/>
          </p:nvPr>
        </p:nvSpPr>
        <p:spPr>
          <a:xfrm>
            <a:off x="914400" y="4343400"/>
            <a:ext cx="5029200" cy="4114800"/>
          </a:xfrm>
        </p:spPr>
        <p:txBody>
          <a:bodyPr/>
          <a:lstStyle/>
          <a:p>
            <a:endParaRPr lang="fr-FR"/>
          </a:p>
        </p:txBody>
      </p:sp>
    </p:spTree>
    <p:extLst>
      <p:ext uri="{BB962C8B-B14F-4D97-AF65-F5344CB8AC3E}">
        <p14:creationId xmlns:p14="http://schemas.microsoft.com/office/powerpoint/2010/main" val="1905008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F404DB-8963-4082-9B62-54C8862F9AF7}" type="slidenum">
              <a:rPr lang="en-US"/>
              <a:pPr/>
              <a:t>32</a:t>
            </a:fld>
            <a:endParaRPr lang="en-US"/>
          </a:p>
        </p:txBody>
      </p:sp>
      <p:sp>
        <p:nvSpPr>
          <p:cNvPr id="394242" name="Rectangle 2"/>
          <p:cNvSpPr>
            <a:spLocks noGrp="1" noRot="1" noChangeAspect="1" noChangeArrowheads="1" noTextEdit="1"/>
          </p:cNvSpPr>
          <p:nvPr>
            <p:ph type="sldImg"/>
          </p:nvPr>
        </p:nvSpPr>
        <p:spPr>
          <a:ln/>
        </p:spPr>
      </p:sp>
      <p:sp>
        <p:nvSpPr>
          <p:cNvPr id="394243" name="Rectangle 3"/>
          <p:cNvSpPr>
            <a:spLocks noGrp="1" noChangeArrowheads="1"/>
          </p:cNvSpPr>
          <p:nvPr>
            <p:ph type="body" idx="1"/>
          </p:nvPr>
        </p:nvSpPr>
        <p:spPr>
          <a:xfrm>
            <a:off x="914400" y="4343400"/>
            <a:ext cx="5029200" cy="4114800"/>
          </a:xfrm>
        </p:spPr>
        <p:txBody>
          <a:bodyPr/>
          <a:lstStyle/>
          <a:p>
            <a:endParaRPr lang="en-GB"/>
          </a:p>
        </p:txBody>
      </p:sp>
    </p:spTree>
    <p:extLst>
      <p:ext uri="{BB962C8B-B14F-4D97-AF65-F5344CB8AC3E}">
        <p14:creationId xmlns:p14="http://schemas.microsoft.com/office/powerpoint/2010/main" val="303197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C2112E-48D4-4CA4-B0A5-A74DB63413BA}" type="slidenum">
              <a:rPr lang="en-US" smtClean="0"/>
              <a:pPr/>
              <a:t>84</a:t>
            </a:fld>
            <a:endParaRPr lang="en-US"/>
          </a:p>
        </p:txBody>
      </p:sp>
    </p:spTree>
    <p:extLst>
      <p:ext uri="{BB962C8B-B14F-4D97-AF65-F5344CB8AC3E}">
        <p14:creationId xmlns:p14="http://schemas.microsoft.com/office/powerpoint/2010/main" val="2734838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51FFC3-2735-4249-BCE6-CFEE55DFEF6C}" type="slidenum">
              <a:rPr lang="en-US"/>
              <a:pPr/>
              <a:t>114</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r>
              <a:rPr lang="en-US"/>
              <a:t>Ít quay lại tài liệu gốc: Vì rằng, những tài liệu gốc thường quá nhiều </a:t>
            </a:r>
          </a:p>
          <a:p>
            <a:r>
              <a:rPr lang="en-US"/>
              <a:t>Hơn nữa, nhiều dữ liệu trong các hồ sơ thu thập ban đầu thường là những dữ liệu cụ thể, không cần thiết, không đặc trưng cho cấu trúc hay định dạng của mỗi loại dữ liệu. Trên thực tế, cái mà nhà phân tích và thiết kế cần cho các bước tiếp theo chính là các đặc trưng và cấu trúc của mỗi loại dữ liệu</a:t>
            </a:r>
            <a:r>
              <a:rPr lang="en-US" sz="1600"/>
              <a:t> </a:t>
            </a:r>
          </a:p>
        </p:txBody>
      </p:sp>
    </p:spTree>
    <p:extLst>
      <p:ext uri="{BB962C8B-B14F-4D97-AF65-F5344CB8AC3E}">
        <p14:creationId xmlns:p14="http://schemas.microsoft.com/office/powerpoint/2010/main" val="4185155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1B7520-9334-4D1B-803B-DC4F1A0BC2C0}" type="slidenum">
              <a:rPr lang="en-US"/>
              <a:pPr/>
              <a:t>123</a:t>
            </a:fld>
            <a:endParaRPr lang="en-US"/>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r>
              <a:rPr lang="en-US"/>
              <a:t>Mô hình hóa chức năng: Hệ thống làm gì?</a:t>
            </a:r>
          </a:p>
          <a:p>
            <a:r>
              <a:rPr lang="en-US"/>
              <a:t>Mô hình hóa dữ liệu: Hệ thống có những dữ liệu nào?</a:t>
            </a:r>
          </a:p>
        </p:txBody>
      </p:sp>
    </p:spTree>
    <p:extLst>
      <p:ext uri="{BB962C8B-B14F-4D97-AF65-F5344CB8AC3E}">
        <p14:creationId xmlns:p14="http://schemas.microsoft.com/office/powerpoint/2010/main" val="3034256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D52F07-2E34-4400-A905-21290B586BEC}" type="slidenum">
              <a:rPr lang="en-US"/>
              <a:pPr/>
              <a:t>176</a:t>
            </a:fld>
            <a:endParaRPr lang="en-US"/>
          </a:p>
        </p:txBody>
      </p:sp>
      <p:sp>
        <p:nvSpPr>
          <p:cNvPr id="322562" name="Rectangle 2"/>
          <p:cNvSpPr>
            <a:spLocks noGrp="1" noRot="1" noChangeAspect="1" noChangeArrowheads="1" noTextEdit="1"/>
          </p:cNvSpPr>
          <p:nvPr>
            <p:ph type="sldImg"/>
          </p:nvPr>
        </p:nvSpPr>
        <p:spPr>
          <a:ln/>
        </p:spPr>
      </p:sp>
      <p:sp>
        <p:nvSpPr>
          <p:cNvPr id="322563" name="Rectangle 3"/>
          <p:cNvSpPr>
            <a:spLocks noGrp="1" noChangeArrowheads="1"/>
          </p:cNvSpPr>
          <p:nvPr>
            <p:ph type="body" idx="1"/>
          </p:nvPr>
        </p:nvSpPr>
        <p:spPr/>
        <p:txBody>
          <a:bodyPr/>
          <a:lstStyle/>
          <a:p>
            <a:r>
              <a:rPr lang="en-US"/>
              <a:t>Ngoài các thuộc tính trên, ta có thế thêm một số thuộc tính hỗ trợ khác vào các thực thể</a:t>
            </a:r>
          </a:p>
        </p:txBody>
      </p:sp>
    </p:spTree>
    <p:extLst>
      <p:ext uri="{BB962C8B-B14F-4D97-AF65-F5344CB8AC3E}">
        <p14:creationId xmlns:p14="http://schemas.microsoft.com/office/powerpoint/2010/main" val="1510807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6E77EE-B208-47E1-B100-5D3681645D83}" type="slidenum">
              <a:rPr lang="en-US"/>
              <a:pPr/>
              <a:t>182</a:t>
            </a:fld>
            <a:endParaRPr lang="en-US"/>
          </a:p>
        </p:txBody>
      </p:sp>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p:txBody>
          <a:bodyPr/>
          <a:lstStyle/>
          <a:p>
            <a:r>
              <a:rPr lang="en-US"/>
              <a:t>Sau khi đã thực hiện xong 3 bước trên, ta lập mô hình quan hệ </a:t>
            </a:r>
          </a:p>
        </p:txBody>
      </p:sp>
    </p:spTree>
    <p:extLst>
      <p:ext uri="{BB962C8B-B14F-4D97-AF65-F5344CB8AC3E}">
        <p14:creationId xmlns:p14="http://schemas.microsoft.com/office/powerpoint/2010/main" val="1607103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D8F1850-5BE0-46C6-83AB-2BA6005CCD5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73BF0DB-6427-4934-A2FA-61094454B9A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57C618C-170D-444C-9D3D-FDA4787F892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7282" name="Rectangle 2"/>
          <p:cNvSpPr>
            <a:spLocks noGrp="1" noChangeArrowheads="1"/>
          </p:cNvSpPr>
          <p:nvPr>
            <p:ph type="ctrTitle" sz="quarter"/>
          </p:nvPr>
        </p:nvSpPr>
        <p:spPr>
          <a:xfrm>
            <a:off x="685800" y="1676400"/>
            <a:ext cx="7772400" cy="1828800"/>
          </a:xfrm>
        </p:spPr>
        <p:txBody>
          <a:bodyPr/>
          <a:lstStyle>
            <a:lvl1pPr>
              <a:defRPr/>
            </a:lvl1pPr>
          </a:lstStyle>
          <a:p>
            <a:r>
              <a:rPr lang="en-US"/>
              <a:t>Click to edit Master title style</a:t>
            </a:r>
          </a:p>
        </p:txBody>
      </p:sp>
      <p:sp>
        <p:nvSpPr>
          <p:cNvPr id="97283"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97284" name="Rectangle 4"/>
          <p:cNvSpPr>
            <a:spLocks noGrp="1" noChangeArrowheads="1"/>
          </p:cNvSpPr>
          <p:nvPr>
            <p:ph type="dt" sz="quarter" idx="2"/>
          </p:nvPr>
        </p:nvSpPr>
        <p:spPr/>
        <p:txBody>
          <a:bodyPr/>
          <a:lstStyle>
            <a:lvl1pPr>
              <a:defRPr/>
            </a:lvl1pPr>
          </a:lstStyle>
          <a:p>
            <a:endParaRPr lang="en-US"/>
          </a:p>
        </p:txBody>
      </p:sp>
      <p:sp>
        <p:nvSpPr>
          <p:cNvPr id="97285" name="Rectangle 5"/>
          <p:cNvSpPr>
            <a:spLocks noGrp="1" noChangeArrowheads="1"/>
          </p:cNvSpPr>
          <p:nvPr>
            <p:ph type="ftr" sz="quarter" idx="3"/>
          </p:nvPr>
        </p:nvSpPr>
        <p:spPr/>
        <p:txBody>
          <a:bodyPr/>
          <a:lstStyle>
            <a:lvl1pPr>
              <a:defRPr/>
            </a:lvl1pPr>
          </a:lstStyle>
          <a:p>
            <a:endParaRPr lang="en-US"/>
          </a:p>
        </p:txBody>
      </p:sp>
      <p:sp>
        <p:nvSpPr>
          <p:cNvPr id="97286" name="Rectangle 6"/>
          <p:cNvSpPr>
            <a:spLocks noGrp="1" noChangeArrowheads="1"/>
          </p:cNvSpPr>
          <p:nvPr>
            <p:ph type="sldNum" sz="quarter" idx="4"/>
          </p:nvPr>
        </p:nvSpPr>
        <p:spPr/>
        <p:txBody>
          <a:bodyPr/>
          <a:lstStyle>
            <a:lvl1pPr>
              <a:defRPr/>
            </a:lvl1pPr>
          </a:lstStyle>
          <a:p>
            <a:fld id="{C9E05230-49D1-440C-B2C4-3588D5536906}"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3F29257-BD7D-4816-BD84-DAED60F7193C}"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A77BC6A-015F-47E0-A0C4-90AF4A89F57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323BAEB-CDB9-4D1A-AD76-5CE8C4F3C04E}"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BF5AE96-C116-4F02-9D0B-1CF3A78DD08F}"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F9C1F4E-16B0-4834-851B-B1A3119E06A5}"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5F8B388-A223-4769-92ED-7415B59F0479}"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E906819-400C-45C2-9CF6-F183A774A489}"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8473E00-35CF-490B-897B-4C137911E6D5}"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FE24FAD-CB35-460E-A8E1-AE43E1B8ACFE}"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3CAED56-6EFB-49E9-BB3A-EA841077A230}"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47EB916-93CD-46E4-810B-BEF6F92CA083}"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11618" name="Group 2"/>
          <p:cNvGrpSpPr>
            <a:grpSpLocks/>
          </p:cNvGrpSpPr>
          <p:nvPr/>
        </p:nvGrpSpPr>
        <p:grpSpPr bwMode="auto">
          <a:xfrm>
            <a:off x="3175" y="4267200"/>
            <a:ext cx="9140825" cy="2590800"/>
            <a:chOff x="2" y="2688"/>
            <a:chExt cx="5758" cy="1632"/>
          </a:xfrm>
        </p:grpSpPr>
        <p:sp>
          <p:nvSpPr>
            <p:cNvPr id="111619"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headEnd/>
              <a:tailEnd/>
            </a:ln>
          </p:spPr>
          <p:txBody>
            <a:bodyPr/>
            <a:lstStyle/>
            <a:p>
              <a:endParaRPr lang="en-US"/>
            </a:p>
          </p:txBody>
        </p:sp>
        <p:grpSp>
          <p:nvGrpSpPr>
            <p:cNvPr id="111620" name="Group 4"/>
            <p:cNvGrpSpPr>
              <a:grpSpLocks/>
            </p:cNvGrpSpPr>
            <p:nvPr userDrawn="1"/>
          </p:nvGrpSpPr>
          <p:grpSpPr bwMode="auto">
            <a:xfrm>
              <a:off x="3528" y="3715"/>
              <a:ext cx="792" cy="521"/>
              <a:chOff x="3527" y="3715"/>
              <a:chExt cx="792" cy="521"/>
            </a:xfrm>
          </p:grpSpPr>
          <p:sp>
            <p:nvSpPr>
              <p:cNvPr id="111621" name="Oval 5"/>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endParaRPr lang="en-US"/>
              </a:p>
            </p:txBody>
          </p:sp>
          <p:sp>
            <p:nvSpPr>
              <p:cNvPr id="111622" name="Oval 6"/>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endParaRPr lang="en-US"/>
              </a:p>
            </p:txBody>
          </p:sp>
          <p:sp>
            <p:nvSpPr>
              <p:cNvPr id="111623" name="Oval 7"/>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endParaRPr lang="en-US"/>
              </a:p>
            </p:txBody>
          </p:sp>
          <p:sp>
            <p:nvSpPr>
              <p:cNvPr id="111624" name="Oval 8"/>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endParaRPr lang="en-US"/>
              </a:p>
            </p:txBody>
          </p:sp>
          <p:sp>
            <p:nvSpPr>
              <p:cNvPr id="111625" name="Oval 9"/>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endParaRPr lang="en-US"/>
              </a:p>
            </p:txBody>
          </p:sp>
          <p:sp>
            <p:nvSpPr>
              <p:cNvPr id="111626" name="Freeform 10"/>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endParaRPr lang="en-US"/>
              </a:p>
            </p:txBody>
          </p:sp>
          <p:sp>
            <p:nvSpPr>
              <p:cNvPr id="111627" name="Freeform 11"/>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endParaRPr lang="en-US"/>
              </a:p>
            </p:txBody>
          </p:sp>
          <p:sp>
            <p:nvSpPr>
              <p:cNvPr id="111628" name="Freeform 12"/>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endParaRPr lang="en-US"/>
              </a:p>
            </p:txBody>
          </p:sp>
          <p:sp>
            <p:nvSpPr>
              <p:cNvPr id="111629" name="Freeform 13"/>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endParaRPr lang="en-US"/>
              </a:p>
            </p:txBody>
          </p:sp>
          <p:sp>
            <p:nvSpPr>
              <p:cNvPr id="111630" name="Freeform 14"/>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endParaRPr lang="en-US"/>
              </a:p>
            </p:txBody>
          </p:sp>
          <p:sp>
            <p:nvSpPr>
              <p:cNvPr id="111631" name="Oval 15"/>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endParaRPr lang="en-US"/>
              </a:p>
            </p:txBody>
          </p:sp>
        </p:grpSp>
        <p:grpSp>
          <p:nvGrpSpPr>
            <p:cNvPr id="111632" name="Group 16"/>
            <p:cNvGrpSpPr>
              <a:grpSpLocks/>
            </p:cNvGrpSpPr>
            <p:nvPr userDrawn="1"/>
          </p:nvGrpSpPr>
          <p:grpSpPr bwMode="auto">
            <a:xfrm>
              <a:off x="1776" y="3631"/>
              <a:ext cx="1626" cy="683"/>
              <a:chOff x="1776" y="3631"/>
              <a:chExt cx="1626" cy="683"/>
            </a:xfrm>
          </p:grpSpPr>
          <p:sp>
            <p:nvSpPr>
              <p:cNvPr id="111633" name="Oval 17"/>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endParaRPr lang="en-US"/>
              </a:p>
            </p:txBody>
          </p:sp>
          <p:sp>
            <p:nvSpPr>
              <p:cNvPr id="111634" name="Oval 18"/>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endParaRPr lang="en-US"/>
              </a:p>
            </p:txBody>
          </p:sp>
          <p:sp>
            <p:nvSpPr>
              <p:cNvPr id="111635" name="Oval 19"/>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endParaRPr lang="en-US"/>
              </a:p>
            </p:txBody>
          </p:sp>
          <p:sp>
            <p:nvSpPr>
              <p:cNvPr id="111636" name="Oval 20"/>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endParaRPr lang="en-US"/>
              </a:p>
            </p:txBody>
          </p:sp>
          <p:sp>
            <p:nvSpPr>
              <p:cNvPr id="111637" name="Oval 21"/>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endParaRPr lang="en-US"/>
              </a:p>
            </p:txBody>
          </p:sp>
          <p:sp>
            <p:nvSpPr>
              <p:cNvPr id="111638" name="Oval 22"/>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endParaRPr lang="en-US"/>
              </a:p>
            </p:txBody>
          </p:sp>
          <p:sp>
            <p:nvSpPr>
              <p:cNvPr id="111639" name="Oval 23"/>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endParaRPr lang="en-US"/>
              </a:p>
            </p:txBody>
          </p:sp>
          <p:sp>
            <p:nvSpPr>
              <p:cNvPr id="111640" name="Oval 24"/>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endParaRPr lang="en-US"/>
              </a:p>
            </p:txBody>
          </p:sp>
          <p:sp>
            <p:nvSpPr>
              <p:cNvPr id="111641"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endParaRPr lang="en-US"/>
              </a:p>
            </p:txBody>
          </p:sp>
          <p:sp>
            <p:nvSpPr>
              <p:cNvPr id="111642"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endParaRPr lang="en-US"/>
              </a:p>
            </p:txBody>
          </p:sp>
          <p:sp>
            <p:nvSpPr>
              <p:cNvPr id="111643"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endParaRPr lang="en-US"/>
              </a:p>
            </p:txBody>
          </p:sp>
          <p:sp>
            <p:nvSpPr>
              <p:cNvPr id="111644"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endParaRPr lang="en-US"/>
              </a:p>
            </p:txBody>
          </p:sp>
          <p:sp>
            <p:nvSpPr>
              <p:cNvPr id="111645"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headEnd/>
                <a:tailEnd/>
              </a:ln>
            </p:spPr>
            <p:txBody>
              <a:bodyPr/>
              <a:lstStyle/>
              <a:p>
                <a:endParaRPr lang="en-US"/>
              </a:p>
            </p:txBody>
          </p:sp>
          <p:sp>
            <p:nvSpPr>
              <p:cNvPr id="111646"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headEnd/>
                <a:tailEnd/>
              </a:ln>
            </p:spPr>
            <p:txBody>
              <a:bodyPr/>
              <a:lstStyle/>
              <a:p>
                <a:endParaRPr lang="en-US"/>
              </a:p>
            </p:txBody>
          </p:sp>
          <p:sp>
            <p:nvSpPr>
              <p:cNvPr id="111647"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endParaRPr lang="en-US"/>
              </a:p>
            </p:txBody>
          </p:sp>
          <p:sp>
            <p:nvSpPr>
              <p:cNvPr id="111648"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endParaRPr lang="en-US"/>
              </a:p>
            </p:txBody>
          </p:sp>
          <p:sp>
            <p:nvSpPr>
              <p:cNvPr id="111649"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endParaRPr lang="en-US"/>
              </a:p>
            </p:txBody>
          </p:sp>
          <p:sp>
            <p:nvSpPr>
              <p:cNvPr id="111650"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headEnd/>
                <a:tailEnd/>
              </a:ln>
            </p:spPr>
            <p:txBody>
              <a:bodyPr/>
              <a:lstStyle/>
              <a:p>
                <a:endParaRPr lang="en-US"/>
              </a:p>
            </p:txBody>
          </p:sp>
        </p:grpSp>
        <p:grpSp>
          <p:nvGrpSpPr>
            <p:cNvPr id="111651" name="Group 35"/>
            <p:cNvGrpSpPr>
              <a:grpSpLocks/>
            </p:cNvGrpSpPr>
            <p:nvPr userDrawn="1"/>
          </p:nvGrpSpPr>
          <p:grpSpPr bwMode="auto">
            <a:xfrm>
              <a:off x="4128" y="3360"/>
              <a:ext cx="1351" cy="821"/>
              <a:chOff x="4128" y="3360"/>
              <a:chExt cx="1351" cy="821"/>
            </a:xfrm>
          </p:grpSpPr>
          <p:sp>
            <p:nvSpPr>
              <p:cNvPr id="111652" name="Freeform 36"/>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endParaRPr lang="en-US"/>
              </a:p>
            </p:txBody>
          </p:sp>
          <p:sp>
            <p:nvSpPr>
              <p:cNvPr id="111653" name="Freeform 37"/>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endParaRPr lang="en-US"/>
              </a:p>
            </p:txBody>
          </p:sp>
          <p:sp>
            <p:nvSpPr>
              <p:cNvPr id="111654" name="Freeform 38"/>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endParaRPr lang="en-US"/>
              </a:p>
            </p:txBody>
          </p:sp>
          <p:sp>
            <p:nvSpPr>
              <p:cNvPr id="111655" name="Freeform 39"/>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endParaRPr lang="en-US"/>
              </a:p>
            </p:txBody>
          </p:sp>
          <p:sp>
            <p:nvSpPr>
              <p:cNvPr id="111656" name="Freeform 40"/>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endParaRPr lang="en-US"/>
              </a:p>
            </p:txBody>
          </p:sp>
          <p:sp>
            <p:nvSpPr>
              <p:cNvPr id="111657" name="Freeform 41"/>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endParaRPr lang="en-US"/>
              </a:p>
            </p:txBody>
          </p:sp>
          <p:sp>
            <p:nvSpPr>
              <p:cNvPr id="111658" name="Freeform 42"/>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endParaRPr lang="en-US"/>
              </a:p>
            </p:txBody>
          </p:sp>
          <p:sp>
            <p:nvSpPr>
              <p:cNvPr id="111659" name="Freeform 43"/>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headEnd/>
                <a:tailEnd/>
              </a:ln>
            </p:spPr>
            <p:txBody>
              <a:bodyPr/>
              <a:lstStyle/>
              <a:p>
                <a:endParaRPr lang="en-US"/>
              </a:p>
            </p:txBody>
          </p:sp>
          <p:sp>
            <p:nvSpPr>
              <p:cNvPr id="111660" name="Freeform 44"/>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endParaRPr lang="en-US"/>
              </a:p>
            </p:txBody>
          </p:sp>
          <p:sp>
            <p:nvSpPr>
              <p:cNvPr id="111661" name="Freeform 45"/>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endParaRPr lang="en-US"/>
              </a:p>
            </p:txBody>
          </p:sp>
          <p:sp>
            <p:nvSpPr>
              <p:cNvPr id="111662" name="Freeform 46"/>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endParaRPr lang="en-US"/>
              </a:p>
            </p:txBody>
          </p:sp>
          <p:sp>
            <p:nvSpPr>
              <p:cNvPr id="111663" name="Oval 47"/>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endParaRPr lang="en-US"/>
              </a:p>
            </p:txBody>
          </p:sp>
          <p:sp>
            <p:nvSpPr>
              <p:cNvPr id="111664" name="Oval 48"/>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endParaRPr lang="en-US"/>
              </a:p>
            </p:txBody>
          </p:sp>
          <p:sp>
            <p:nvSpPr>
              <p:cNvPr id="111665" name="Oval 49"/>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endParaRPr lang="en-US"/>
              </a:p>
            </p:txBody>
          </p:sp>
          <p:sp>
            <p:nvSpPr>
              <p:cNvPr id="111666" name="Oval 50"/>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endParaRPr lang="en-US"/>
              </a:p>
            </p:txBody>
          </p:sp>
          <p:sp>
            <p:nvSpPr>
              <p:cNvPr id="111667" name="Oval 51"/>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endParaRPr lang="en-US"/>
              </a:p>
            </p:txBody>
          </p:sp>
          <p:sp>
            <p:nvSpPr>
              <p:cNvPr id="111668" name="Oval 52"/>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endParaRPr lang="en-US"/>
              </a:p>
            </p:txBody>
          </p:sp>
        </p:grpSp>
        <p:grpSp>
          <p:nvGrpSpPr>
            <p:cNvPr id="111669" name="Group 53"/>
            <p:cNvGrpSpPr>
              <a:grpSpLocks/>
            </p:cNvGrpSpPr>
            <p:nvPr userDrawn="1"/>
          </p:nvGrpSpPr>
          <p:grpSpPr bwMode="auto">
            <a:xfrm>
              <a:off x="5280" y="3024"/>
              <a:ext cx="425" cy="258"/>
              <a:chOff x="5280" y="3024"/>
              <a:chExt cx="425" cy="258"/>
            </a:xfrm>
          </p:grpSpPr>
          <p:sp>
            <p:nvSpPr>
              <p:cNvPr id="111670" name="Freeform 54"/>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US"/>
              </a:p>
            </p:txBody>
          </p:sp>
          <p:sp>
            <p:nvSpPr>
              <p:cNvPr id="111671" name="Freeform 55"/>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US"/>
              </a:p>
            </p:txBody>
          </p:sp>
          <p:sp>
            <p:nvSpPr>
              <p:cNvPr id="111672" name="Freeform 56"/>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US"/>
              </a:p>
            </p:txBody>
          </p:sp>
          <p:sp>
            <p:nvSpPr>
              <p:cNvPr id="111673" name="Freeform 57"/>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US"/>
              </a:p>
            </p:txBody>
          </p:sp>
          <p:sp>
            <p:nvSpPr>
              <p:cNvPr id="111674" name="Freeform 58"/>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headEnd/>
                <a:tailEnd/>
              </a:ln>
            </p:spPr>
            <p:txBody>
              <a:bodyPr/>
              <a:lstStyle/>
              <a:p>
                <a:endParaRPr lang="en-US"/>
              </a:p>
            </p:txBody>
          </p:sp>
          <p:sp>
            <p:nvSpPr>
              <p:cNvPr id="111675" name="Freeform 59"/>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headEnd/>
                <a:tailEnd/>
              </a:ln>
            </p:spPr>
            <p:txBody>
              <a:bodyPr/>
              <a:lstStyle/>
              <a:p>
                <a:endParaRPr lang="en-US"/>
              </a:p>
            </p:txBody>
          </p:sp>
          <p:sp>
            <p:nvSpPr>
              <p:cNvPr id="111676" name="Freeform 60"/>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US"/>
              </a:p>
            </p:txBody>
          </p:sp>
          <p:grpSp>
            <p:nvGrpSpPr>
              <p:cNvPr id="111677" name="Group 61"/>
              <p:cNvGrpSpPr>
                <a:grpSpLocks/>
              </p:cNvGrpSpPr>
              <p:nvPr/>
            </p:nvGrpSpPr>
            <p:grpSpPr bwMode="auto">
              <a:xfrm>
                <a:off x="5381" y="3085"/>
                <a:ext cx="227" cy="132"/>
                <a:chOff x="5381" y="3085"/>
                <a:chExt cx="227" cy="132"/>
              </a:xfrm>
            </p:grpSpPr>
            <p:sp>
              <p:nvSpPr>
                <p:cNvPr id="111678" name="Oval 62"/>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endParaRPr lang="en-US"/>
                </a:p>
              </p:txBody>
            </p:sp>
            <p:sp>
              <p:nvSpPr>
                <p:cNvPr id="111679" name="Oval 63"/>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endParaRPr lang="en-US"/>
                </a:p>
              </p:txBody>
            </p:sp>
            <p:sp>
              <p:nvSpPr>
                <p:cNvPr id="111680" name="Oval 64"/>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endParaRPr lang="en-US"/>
                </a:p>
              </p:txBody>
            </p:sp>
            <p:sp>
              <p:nvSpPr>
                <p:cNvPr id="111681" name="Oval 65"/>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endParaRPr lang="en-US"/>
                </a:p>
              </p:txBody>
            </p:sp>
          </p:grpSp>
        </p:grpSp>
      </p:grpSp>
      <p:sp>
        <p:nvSpPr>
          <p:cNvPr id="111682"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111683"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11684" name="Rectangle 68"/>
          <p:cNvSpPr>
            <a:spLocks noGrp="1" noChangeArrowheads="1"/>
          </p:cNvSpPr>
          <p:nvPr>
            <p:ph type="dt" sz="quarter" idx="2"/>
          </p:nvPr>
        </p:nvSpPr>
        <p:spPr>
          <a:xfrm>
            <a:off x="457200" y="6248400"/>
            <a:ext cx="2133600" cy="457200"/>
          </a:xfrm>
        </p:spPr>
        <p:txBody>
          <a:bodyPr/>
          <a:lstStyle>
            <a:lvl1pPr>
              <a:defRPr/>
            </a:lvl1pPr>
          </a:lstStyle>
          <a:p>
            <a:endParaRPr lang="en-US"/>
          </a:p>
        </p:txBody>
      </p:sp>
      <p:sp>
        <p:nvSpPr>
          <p:cNvPr id="111685" name="Rectangle 69"/>
          <p:cNvSpPr>
            <a:spLocks noGrp="1" noChangeArrowheads="1"/>
          </p:cNvSpPr>
          <p:nvPr>
            <p:ph type="ftr" sz="quarter" idx="3"/>
          </p:nvPr>
        </p:nvSpPr>
        <p:spPr>
          <a:xfrm>
            <a:off x="3124200" y="6248400"/>
            <a:ext cx="2895600" cy="457200"/>
          </a:xfrm>
        </p:spPr>
        <p:txBody>
          <a:bodyPr/>
          <a:lstStyle>
            <a:lvl1pPr>
              <a:defRPr/>
            </a:lvl1pPr>
          </a:lstStyle>
          <a:p>
            <a:endParaRPr lang="en-US"/>
          </a:p>
        </p:txBody>
      </p:sp>
      <p:sp>
        <p:nvSpPr>
          <p:cNvPr id="111686" name="Rectangle 70"/>
          <p:cNvSpPr>
            <a:spLocks noGrp="1" noChangeArrowheads="1"/>
          </p:cNvSpPr>
          <p:nvPr>
            <p:ph type="sldNum" sz="quarter" idx="4"/>
          </p:nvPr>
        </p:nvSpPr>
        <p:spPr>
          <a:xfrm>
            <a:off x="6553200" y="6248400"/>
            <a:ext cx="2133600" cy="457200"/>
          </a:xfrm>
        </p:spPr>
        <p:txBody>
          <a:bodyPr/>
          <a:lstStyle>
            <a:lvl1pPr>
              <a:defRPr/>
            </a:lvl1pPr>
          </a:lstStyle>
          <a:p>
            <a:fld id="{B157DC68-4900-4DA4-92A5-AF6EA8F848D5}"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EA4E6CD-D99A-460D-BD53-7048ECBD6E8F}"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0DCA4DB-8273-4F1D-918F-9E8B4D651624}" type="slidenum">
              <a:rPr lang="en-US"/>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D54E46C-9519-462A-84D1-86C5465EE544}" type="slidenum">
              <a:rPr lang="en-US"/>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DFE620B-9A90-41EA-AE1F-9F8B08C84800}" type="slidenum">
              <a:rPr lang="en-US"/>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AF71532D-7904-4784-A8E2-B80EF3081928}" type="slidenum">
              <a:rPr lang="en-US"/>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7303876-DF81-4DB4-9DB8-2C7F4BEA34F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ED8E955-0CDA-444B-A77E-39030A9A8DA1}"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99E9DD5-427D-4F16-A7BB-CB13C66567A5}" type="slidenum">
              <a:rPr lang="en-US"/>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5FB3BA0-DA02-426C-8260-C5E02AEAAFA0}" type="slidenum">
              <a:rPr lang="en-US"/>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160892-5ACC-4EDD-923B-65EA59C61427}" type="slidenum">
              <a:rPr lang="en-US"/>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483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48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26929ED-256C-4E30-80CB-27FF0F59229C}" type="slidenum">
              <a:rPr lang="en-US"/>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22882" name="Group 2"/>
          <p:cNvGrpSpPr>
            <a:grpSpLocks/>
          </p:cNvGrpSpPr>
          <p:nvPr/>
        </p:nvGrpSpPr>
        <p:grpSpPr bwMode="auto">
          <a:xfrm>
            <a:off x="0" y="0"/>
            <a:ext cx="9142413" cy="6856413"/>
            <a:chOff x="0" y="0"/>
            <a:chExt cx="5759" cy="4319"/>
          </a:xfrm>
        </p:grpSpPr>
        <p:sp>
          <p:nvSpPr>
            <p:cNvPr id="122883" name="Freeform 3"/>
            <p:cNvSpPr>
              <a:spLocks/>
            </p:cNvSpPr>
            <p:nvPr/>
          </p:nvSpPr>
          <p:spPr bwMode="hidden">
            <a:xfrm>
              <a:off x="0" y="0"/>
              <a:ext cx="5758" cy="1043"/>
            </a:xfrm>
            <a:custGeom>
              <a:avLst/>
              <a:gdLst/>
              <a:ahLst/>
              <a:cxnLst>
                <a:cxn ang="0">
                  <a:pos x="5740" y="1043"/>
                </a:cxn>
                <a:cxn ang="0">
                  <a:pos x="0" y="1043"/>
                </a:cxn>
                <a:cxn ang="0">
                  <a:pos x="0" y="0"/>
                </a:cxn>
                <a:cxn ang="0">
                  <a:pos x="5740" y="0"/>
                </a:cxn>
                <a:cxn ang="0">
                  <a:pos x="5740" y="1043"/>
                </a:cxn>
                <a:cxn ang="0">
                  <a:pos x="5740" y="1043"/>
                </a:cxn>
              </a:cxnLst>
              <a:rect l="0" t="0" r="r" b="b"/>
              <a:pathLst>
                <a:path w="5740" h="1043">
                  <a:moveTo>
                    <a:pt x="5740" y="1043"/>
                  </a:moveTo>
                  <a:lnTo>
                    <a:pt x="0" y="1043"/>
                  </a:lnTo>
                  <a:lnTo>
                    <a:pt x="0" y="0"/>
                  </a:lnTo>
                  <a:lnTo>
                    <a:pt x="5740" y="0"/>
                  </a:lnTo>
                  <a:lnTo>
                    <a:pt x="5740" y="1043"/>
                  </a:lnTo>
                  <a:lnTo>
                    <a:pt x="5740" y="1043"/>
                  </a:lnTo>
                  <a:close/>
                </a:path>
              </a:pathLst>
            </a:custGeom>
            <a:gradFill rotWithShape="0">
              <a:gsLst>
                <a:gs pos="0">
                  <a:schemeClr val="bg1"/>
                </a:gs>
                <a:gs pos="100000">
                  <a:schemeClr val="bg1">
                    <a:gamma/>
                    <a:shade val="69804"/>
                    <a:invGamma/>
                  </a:schemeClr>
                </a:gs>
              </a:gsLst>
              <a:lin ang="5400000" scaled="1"/>
            </a:gradFill>
            <a:ln w="9525">
              <a:noFill/>
              <a:round/>
              <a:headEnd/>
              <a:tailEnd/>
            </a:ln>
          </p:spPr>
          <p:txBody>
            <a:bodyPr/>
            <a:lstStyle/>
            <a:p>
              <a:endParaRPr lang="en-US"/>
            </a:p>
          </p:txBody>
        </p:sp>
        <p:grpSp>
          <p:nvGrpSpPr>
            <p:cNvPr id="122884" name="Group 4"/>
            <p:cNvGrpSpPr>
              <a:grpSpLocks/>
            </p:cNvGrpSpPr>
            <p:nvPr userDrawn="1"/>
          </p:nvGrpSpPr>
          <p:grpSpPr bwMode="auto">
            <a:xfrm>
              <a:off x="0" y="0"/>
              <a:ext cx="5759" cy="4319"/>
              <a:chOff x="0" y="0"/>
              <a:chExt cx="5759" cy="4319"/>
            </a:xfrm>
          </p:grpSpPr>
          <p:sp>
            <p:nvSpPr>
              <p:cNvPr id="122885" name="Freeform 5"/>
              <p:cNvSpPr>
                <a:spLocks/>
              </p:cNvSpPr>
              <p:nvPr/>
            </p:nvSpPr>
            <p:spPr bwMode="hidden">
              <a:xfrm>
                <a:off x="1" y="1040"/>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w="9525">
                <a:noFill/>
                <a:round/>
                <a:headEnd/>
                <a:tailEnd/>
              </a:ln>
            </p:spPr>
            <p:txBody>
              <a:bodyPr/>
              <a:lstStyle/>
              <a:p>
                <a:endParaRPr lang="en-US"/>
              </a:p>
            </p:txBody>
          </p:sp>
          <p:sp>
            <p:nvSpPr>
              <p:cNvPr id="122886" name="Freeform 6"/>
              <p:cNvSpPr>
                <a:spLocks/>
              </p:cNvSpPr>
              <p:nvPr/>
            </p:nvSpPr>
            <p:spPr bwMode="hidden">
              <a:xfrm>
                <a:off x="0" y="3988"/>
                <a:ext cx="5758" cy="42"/>
              </a:xfrm>
              <a:custGeom>
                <a:avLst/>
                <a:gdLst/>
                <a:ahLst/>
                <a:cxnLst>
                  <a:cxn ang="0">
                    <a:pos x="0" y="42"/>
                  </a:cxn>
                  <a:cxn ang="0">
                    <a:pos x="5740" y="42"/>
                  </a:cxn>
                  <a:cxn ang="0">
                    <a:pos x="5740" y="0"/>
                  </a:cxn>
                  <a:cxn ang="0">
                    <a:pos x="0" y="0"/>
                  </a:cxn>
                  <a:cxn ang="0">
                    <a:pos x="0" y="42"/>
                  </a:cxn>
                  <a:cxn ang="0">
                    <a:pos x="0" y="42"/>
                  </a:cxn>
                </a:cxnLst>
                <a:rect l="0" t="0" r="r" b="b"/>
                <a:pathLst>
                  <a:path w="5740" h="42">
                    <a:moveTo>
                      <a:pt x="0" y="42"/>
                    </a:moveTo>
                    <a:lnTo>
                      <a:pt x="5740" y="42"/>
                    </a:lnTo>
                    <a:lnTo>
                      <a:pt x="5740" y="0"/>
                    </a:lnTo>
                    <a:lnTo>
                      <a:pt x="0" y="0"/>
                    </a:lnTo>
                    <a:lnTo>
                      <a:pt x="0" y="42"/>
                    </a:lnTo>
                    <a:lnTo>
                      <a:pt x="0" y="42"/>
                    </a:lnTo>
                    <a:close/>
                  </a:path>
                </a:pathLst>
              </a:custGeom>
              <a:gradFill rotWithShape="0">
                <a:gsLst>
                  <a:gs pos="0">
                    <a:schemeClr val="bg2">
                      <a:gamma/>
                      <a:shade val="94118"/>
                      <a:invGamma/>
                    </a:schemeClr>
                  </a:gs>
                  <a:gs pos="100000">
                    <a:schemeClr val="bg2"/>
                  </a:gs>
                </a:gsLst>
                <a:lin ang="5400000" scaled="1"/>
              </a:gradFill>
              <a:ln w="9525">
                <a:noFill/>
                <a:round/>
                <a:headEnd/>
                <a:tailEnd/>
              </a:ln>
            </p:spPr>
            <p:txBody>
              <a:bodyPr/>
              <a:lstStyle/>
              <a:p>
                <a:endParaRPr lang="en-US"/>
              </a:p>
            </p:txBody>
          </p:sp>
          <p:sp>
            <p:nvSpPr>
              <p:cNvPr id="122887" name="Freeform 7"/>
              <p:cNvSpPr>
                <a:spLocks/>
              </p:cNvSpPr>
              <p:nvPr/>
            </p:nvSpPr>
            <p:spPr bwMode="hidden">
              <a:xfrm>
                <a:off x="0" y="3665"/>
                <a:ext cx="5758" cy="30"/>
              </a:xfrm>
              <a:custGeom>
                <a:avLst/>
                <a:gdLst/>
                <a:ahLst/>
                <a:cxnLst>
                  <a:cxn ang="0">
                    <a:pos x="0" y="30"/>
                  </a:cxn>
                  <a:cxn ang="0">
                    <a:pos x="5740" y="30"/>
                  </a:cxn>
                  <a:cxn ang="0">
                    <a:pos x="5740" y="0"/>
                  </a:cxn>
                  <a:cxn ang="0">
                    <a:pos x="0" y="0"/>
                  </a:cxn>
                  <a:cxn ang="0">
                    <a:pos x="0" y="30"/>
                  </a:cxn>
                  <a:cxn ang="0">
                    <a:pos x="0" y="30"/>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4118"/>
                      <a:invGamma/>
                    </a:schemeClr>
                  </a:gs>
                  <a:gs pos="100000">
                    <a:schemeClr val="bg2"/>
                  </a:gs>
                </a:gsLst>
                <a:lin ang="5400000" scaled="1"/>
              </a:gradFill>
              <a:ln w="9525">
                <a:noFill/>
                <a:round/>
                <a:headEnd/>
                <a:tailEnd/>
              </a:ln>
            </p:spPr>
            <p:txBody>
              <a:bodyPr/>
              <a:lstStyle/>
              <a:p>
                <a:endParaRPr lang="en-US"/>
              </a:p>
            </p:txBody>
          </p:sp>
          <p:sp>
            <p:nvSpPr>
              <p:cNvPr id="122888" name="Freeform 8"/>
              <p:cNvSpPr>
                <a:spLocks/>
              </p:cNvSpPr>
              <p:nvPr/>
            </p:nvSpPr>
            <p:spPr bwMode="hidden">
              <a:xfrm>
                <a:off x="0" y="3364"/>
                <a:ext cx="5758" cy="30"/>
              </a:xfrm>
              <a:custGeom>
                <a:avLst/>
                <a:gdLst/>
                <a:ahLst/>
                <a:cxnLst>
                  <a:cxn ang="0">
                    <a:pos x="0" y="30"/>
                  </a:cxn>
                  <a:cxn ang="0">
                    <a:pos x="5740" y="30"/>
                  </a:cxn>
                  <a:cxn ang="0">
                    <a:pos x="5740" y="0"/>
                  </a:cxn>
                  <a:cxn ang="0">
                    <a:pos x="0" y="0"/>
                  </a:cxn>
                  <a:cxn ang="0">
                    <a:pos x="0" y="30"/>
                  </a:cxn>
                  <a:cxn ang="0">
                    <a:pos x="0" y="30"/>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w="9525">
                <a:noFill/>
                <a:round/>
                <a:headEnd/>
                <a:tailEnd/>
              </a:ln>
            </p:spPr>
            <p:txBody>
              <a:bodyPr/>
              <a:lstStyle/>
              <a:p>
                <a:endParaRPr lang="en-US"/>
              </a:p>
            </p:txBody>
          </p:sp>
          <p:sp>
            <p:nvSpPr>
              <p:cNvPr id="122889" name="Freeform 9"/>
              <p:cNvSpPr>
                <a:spLocks/>
              </p:cNvSpPr>
              <p:nvPr/>
            </p:nvSpPr>
            <p:spPr bwMode="hidden">
              <a:xfrm>
                <a:off x="0" y="3105"/>
                <a:ext cx="5758" cy="31"/>
              </a:xfrm>
              <a:custGeom>
                <a:avLst/>
                <a:gdLst/>
                <a:ahLst/>
                <a:cxnLst>
                  <a:cxn ang="0">
                    <a:pos x="0" y="30"/>
                  </a:cxn>
                  <a:cxn ang="0">
                    <a:pos x="5740" y="30"/>
                  </a:cxn>
                  <a:cxn ang="0">
                    <a:pos x="5740" y="0"/>
                  </a:cxn>
                  <a:cxn ang="0">
                    <a:pos x="0" y="0"/>
                  </a:cxn>
                  <a:cxn ang="0">
                    <a:pos x="0" y="30"/>
                  </a:cxn>
                  <a:cxn ang="0">
                    <a:pos x="0" y="30"/>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w="9525">
                <a:noFill/>
                <a:round/>
                <a:headEnd/>
                <a:tailEnd/>
              </a:ln>
            </p:spPr>
            <p:txBody>
              <a:bodyPr/>
              <a:lstStyle/>
              <a:p>
                <a:endParaRPr lang="en-US"/>
              </a:p>
            </p:txBody>
          </p:sp>
          <p:sp>
            <p:nvSpPr>
              <p:cNvPr id="122890" name="Freeform 10"/>
              <p:cNvSpPr>
                <a:spLocks/>
              </p:cNvSpPr>
              <p:nvPr/>
            </p:nvSpPr>
            <p:spPr bwMode="hidden">
              <a:xfrm>
                <a:off x="0" y="2859"/>
                <a:ext cx="5758" cy="36"/>
              </a:xfrm>
              <a:custGeom>
                <a:avLst/>
                <a:gdLst/>
                <a:ahLst/>
                <a:cxnLst>
                  <a:cxn ang="0">
                    <a:pos x="5740" y="0"/>
                  </a:cxn>
                  <a:cxn ang="0">
                    <a:pos x="0" y="0"/>
                  </a:cxn>
                  <a:cxn ang="0">
                    <a:pos x="0" y="36"/>
                  </a:cxn>
                  <a:cxn ang="0">
                    <a:pos x="5740" y="36"/>
                  </a:cxn>
                  <a:cxn ang="0">
                    <a:pos x="5740" y="0"/>
                  </a:cxn>
                  <a:cxn ang="0">
                    <a:pos x="5740" y="0"/>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7843"/>
                      <a:invGamma/>
                    </a:schemeClr>
                  </a:gs>
                  <a:gs pos="100000">
                    <a:schemeClr val="bg2"/>
                  </a:gs>
                </a:gsLst>
                <a:lin ang="5400000" scaled="1"/>
              </a:gradFill>
              <a:ln w="9525">
                <a:noFill/>
                <a:round/>
                <a:headEnd/>
                <a:tailEnd/>
              </a:ln>
            </p:spPr>
            <p:txBody>
              <a:bodyPr/>
              <a:lstStyle/>
              <a:p>
                <a:endParaRPr lang="en-US"/>
              </a:p>
            </p:txBody>
          </p:sp>
          <p:sp>
            <p:nvSpPr>
              <p:cNvPr id="122891" name="Freeform 11"/>
              <p:cNvSpPr>
                <a:spLocks/>
              </p:cNvSpPr>
              <p:nvPr/>
            </p:nvSpPr>
            <p:spPr bwMode="hidden">
              <a:xfrm>
                <a:off x="0" y="2644"/>
                <a:ext cx="5758" cy="30"/>
              </a:xfrm>
              <a:custGeom>
                <a:avLst/>
                <a:gdLst/>
                <a:ahLst/>
                <a:cxnLst>
                  <a:cxn ang="0">
                    <a:pos x="5740" y="0"/>
                  </a:cxn>
                  <a:cxn ang="0">
                    <a:pos x="0" y="0"/>
                  </a:cxn>
                  <a:cxn ang="0">
                    <a:pos x="0" y="30"/>
                  </a:cxn>
                  <a:cxn ang="0">
                    <a:pos x="5740" y="30"/>
                  </a:cxn>
                  <a:cxn ang="0">
                    <a:pos x="5740" y="0"/>
                  </a:cxn>
                  <a:cxn ang="0">
                    <a:pos x="5740" y="0"/>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87843"/>
                      <a:invGamma/>
                    </a:schemeClr>
                  </a:gs>
                  <a:gs pos="100000">
                    <a:schemeClr val="bg2"/>
                  </a:gs>
                </a:gsLst>
                <a:lin ang="5400000" scaled="1"/>
              </a:gradFill>
              <a:ln w="9525">
                <a:noFill/>
                <a:round/>
                <a:headEnd/>
                <a:tailEnd/>
              </a:ln>
            </p:spPr>
            <p:txBody>
              <a:bodyPr/>
              <a:lstStyle/>
              <a:p>
                <a:endParaRPr lang="en-US"/>
              </a:p>
            </p:txBody>
          </p:sp>
          <p:sp>
            <p:nvSpPr>
              <p:cNvPr id="122892" name="Freeform 12"/>
              <p:cNvSpPr>
                <a:spLocks/>
              </p:cNvSpPr>
              <p:nvPr/>
            </p:nvSpPr>
            <p:spPr bwMode="hidden">
              <a:xfrm>
                <a:off x="0" y="2433"/>
                <a:ext cx="5758" cy="36"/>
              </a:xfrm>
              <a:custGeom>
                <a:avLst/>
                <a:gdLst/>
                <a:ahLst/>
                <a:cxnLst>
                  <a:cxn ang="0">
                    <a:pos x="5740" y="0"/>
                  </a:cxn>
                  <a:cxn ang="0">
                    <a:pos x="0" y="0"/>
                  </a:cxn>
                  <a:cxn ang="0">
                    <a:pos x="0" y="36"/>
                  </a:cxn>
                  <a:cxn ang="0">
                    <a:pos x="5740" y="36"/>
                  </a:cxn>
                  <a:cxn ang="0">
                    <a:pos x="5740" y="0"/>
                  </a:cxn>
                  <a:cxn ang="0">
                    <a:pos x="5740" y="0"/>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4706"/>
                      <a:invGamma/>
                    </a:schemeClr>
                  </a:gs>
                  <a:gs pos="100000">
                    <a:schemeClr val="bg2"/>
                  </a:gs>
                </a:gsLst>
                <a:lin ang="5400000" scaled="1"/>
              </a:gradFill>
              <a:ln w="9525">
                <a:noFill/>
                <a:round/>
                <a:headEnd/>
                <a:tailEnd/>
              </a:ln>
            </p:spPr>
            <p:txBody>
              <a:bodyPr/>
              <a:lstStyle/>
              <a:p>
                <a:endParaRPr lang="en-US"/>
              </a:p>
            </p:txBody>
          </p:sp>
          <p:sp>
            <p:nvSpPr>
              <p:cNvPr id="122893" name="Freeform 13"/>
              <p:cNvSpPr>
                <a:spLocks/>
              </p:cNvSpPr>
              <p:nvPr/>
            </p:nvSpPr>
            <p:spPr bwMode="hidden">
              <a:xfrm>
                <a:off x="0" y="2259"/>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4706"/>
                      <a:invGamma/>
                    </a:schemeClr>
                  </a:gs>
                  <a:gs pos="100000">
                    <a:schemeClr val="bg2"/>
                  </a:gs>
                </a:gsLst>
                <a:lin ang="5400000" scaled="1"/>
              </a:gradFill>
              <a:ln w="9525">
                <a:noFill/>
                <a:round/>
                <a:headEnd/>
                <a:tailEnd/>
              </a:ln>
            </p:spPr>
            <p:txBody>
              <a:bodyPr/>
              <a:lstStyle/>
              <a:p>
                <a:endParaRPr lang="en-US"/>
              </a:p>
            </p:txBody>
          </p:sp>
          <p:sp>
            <p:nvSpPr>
              <p:cNvPr id="122894" name="Freeform 14"/>
              <p:cNvSpPr>
                <a:spLocks/>
              </p:cNvSpPr>
              <p:nvPr/>
            </p:nvSpPr>
            <p:spPr bwMode="hidden">
              <a:xfrm>
                <a:off x="0" y="2090"/>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1961"/>
                      <a:invGamma/>
                    </a:schemeClr>
                  </a:gs>
                  <a:gs pos="100000">
                    <a:schemeClr val="bg2"/>
                  </a:gs>
                </a:gsLst>
                <a:lin ang="5400000" scaled="1"/>
              </a:gradFill>
              <a:ln w="9525">
                <a:noFill/>
                <a:round/>
                <a:headEnd/>
                <a:tailEnd/>
              </a:ln>
            </p:spPr>
            <p:txBody>
              <a:bodyPr/>
              <a:lstStyle/>
              <a:p>
                <a:endParaRPr lang="en-US"/>
              </a:p>
            </p:txBody>
          </p:sp>
          <p:sp>
            <p:nvSpPr>
              <p:cNvPr id="122895" name="Freeform 15"/>
              <p:cNvSpPr>
                <a:spLocks/>
              </p:cNvSpPr>
              <p:nvPr/>
            </p:nvSpPr>
            <p:spPr bwMode="hidden">
              <a:xfrm>
                <a:off x="0" y="1928"/>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US"/>
              </a:p>
            </p:txBody>
          </p:sp>
          <p:sp>
            <p:nvSpPr>
              <p:cNvPr id="122896" name="Freeform 16"/>
              <p:cNvSpPr>
                <a:spLocks/>
              </p:cNvSpPr>
              <p:nvPr/>
            </p:nvSpPr>
            <p:spPr bwMode="hidden">
              <a:xfrm>
                <a:off x="0" y="1645"/>
                <a:ext cx="5758" cy="12"/>
              </a:xfrm>
              <a:custGeom>
                <a:avLst/>
                <a:gdLst/>
                <a:ahLst/>
                <a:cxnLst>
                  <a:cxn ang="0">
                    <a:pos x="5740" y="0"/>
                  </a:cxn>
                  <a:cxn ang="0">
                    <a:pos x="0" y="0"/>
                  </a:cxn>
                  <a:cxn ang="0">
                    <a:pos x="0" y="12"/>
                  </a:cxn>
                  <a:cxn ang="0">
                    <a:pos x="5740" y="12"/>
                  </a:cxn>
                  <a:cxn ang="0">
                    <a:pos x="5740" y="0"/>
                  </a:cxn>
                  <a:cxn ang="0">
                    <a:pos x="5740" y="0"/>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US"/>
              </a:p>
            </p:txBody>
          </p:sp>
          <p:sp>
            <p:nvSpPr>
              <p:cNvPr id="122897" name="Freeform 17"/>
              <p:cNvSpPr>
                <a:spLocks/>
              </p:cNvSpPr>
              <p:nvPr/>
            </p:nvSpPr>
            <p:spPr bwMode="hidden">
              <a:xfrm>
                <a:off x="0" y="1778"/>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US"/>
              </a:p>
            </p:txBody>
          </p:sp>
          <p:sp>
            <p:nvSpPr>
              <p:cNvPr id="122898" name="Freeform 18"/>
              <p:cNvSpPr>
                <a:spLocks/>
              </p:cNvSpPr>
              <p:nvPr/>
            </p:nvSpPr>
            <p:spPr bwMode="hidden">
              <a:xfrm>
                <a:off x="0" y="1520"/>
                <a:ext cx="5758" cy="12"/>
              </a:xfrm>
              <a:custGeom>
                <a:avLst/>
                <a:gdLst/>
                <a:ahLst/>
                <a:cxnLst>
                  <a:cxn ang="0">
                    <a:pos x="5740" y="0"/>
                  </a:cxn>
                  <a:cxn ang="0">
                    <a:pos x="0" y="0"/>
                  </a:cxn>
                  <a:cxn ang="0">
                    <a:pos x="0" y="12"/>
                  </a:cxn>
                  <a:cxn ang="0">
                    <a:pos x="5740" y="12"/>
                  </a:cxn>
                  <a:cxn ang="0">
                    <a:pos x="5740" y="0"/>
                  </a:cxn>
                  <a:cxn ang="0">
                    <a:pos x="5740" y="0"/>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US"/>
              </a:p>
            </p:txBody>
          </p:sp>
          <p:sp>
            <p:nvSpPr>
              <p:cNvPr id="122899" name="Freeform 19"/>
              <p:cNvSpPr>
                <a:spLocks/>
              </p:cNvSpPr>
              <p:nvPr/>
            </p:nvSpPr>
            <p:spPr bwMode="hidden">
              <a:xfrm>
                <a:off x="0" y="1394"/>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US"/>
              </a:p>
            </p:txBody>
          </p:sp>
          <p:sp>
            <p:nvSpPr>
              <p:cNvPr id="122900" name="Freeform 20"/>
              <p:cNvSpPr>
                <a:spLocks/>
              </p:cNvSpPr>
              <p:nvPr/>
            </p:nvSpPr>
            <p:spPr bwMode="hidden">
              <a:xfrm>
                <a:off x="0" y="1280"/>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US"/>
              </a:p>
            </p:txBody>
          </p:sp>
          <p:sp>
            <p:nvSpPr>
              <p:cNvPr id="122901" name="Freeform 21"/>
              <p:cNvSpPr>
                <a:spLocks/>
              </p:cNvSpPr>
              <p:nvPr/>
            </p:nvSpPr>
            <p:spPr bwMode="hidden">
              <a:xfrm>
                <a:off x="0" y="1177"/>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US"/>
              </a:p>
            </p:txBody>
          </p:sp>
          <p:sp>
            <p:nvSpPr>
              <p:cNvPr id="122902" name="Freeform 22"/>
              <p:cNvSpPr>
                <a:spLocks/>
              </p:cNvSpPr>
              <p:nvPr/>
            </p:nvSpPr>
            <p:spPr bwMode="hidden">
              <a:xfrm>
                <a:off x="0" y="24"/>
                <a:ext cx="5758" cy="30"/>
              </a:xfrm>
              <a:custGeom>
                <a:avLst/>
                <a:gdLst/>
                <a:ahLst/>
                <a:cxnLst>
                  <a:cxn ang="0">
                    <a:pos x="5740" y="0"/>
                  </a:cxn>
                  <a:cxn ang="0">
                    <a:pos x="0" y="0"/>
                  </a:cxn>
                  <a:cxn ang="0">
                    <a:pos x="0" y="30"/>
                  </a:cxn>
                  <a:cxn ang="0">
                    <a:pos x="5740" y="30"/>
                  </a:cxn>
                  <a:cxn ang="0">
                    <a:pos x="5740" y="0"/>
                  </a:cxn>
                  <a:cxn ang="0">
                    <a:pos x="5740" y="0"/>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94118"/>
                      <a:invGamma/>
                    </a:schemeClr>
                  </a:gs>
                  <a:gs pos="100000">
                    <a:schemeClr val="bg2"/>
                  </a:gs>
                </a:gsLst>
                <a:lin ang="5400000" scaled="1"/>
              </a:gradFill>
              <a:ln w="9525">
                <a:noFill/>
                <a:round/>
                <a:headEnd/>
                <a:tailEnd/>
              </a:ln>
            </p:spPr>
            <p:txBody>
              <a:bodyPr/>
              <a:lstStyle/>
              <a:p>
                <a:endParaRPr lang="en-US"/>
              </a:p>
            </p:txBody>
          </p:sp>
          <p:sp>
            <p:nvSpPr>
              <p:cNvPr id="122903" name="Freeform 23"/>
              <p:cNvSpPr>
                <a:spLocks/>
              </p:cNvSpPr>
              <p:nvPr/>
            </p:nvSpPr>
            <p:spPr bwMode="hidden">
              <a:xfrm>
                <a:off x="0" y="186"/>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4118"/>
                      <a:invGamma/>
                    </a:schemeClr>
                  </a:gs>
                  <a:gs pos="100000">
                    <a:schemeClr val="bg2"/>
                  </a:gs>
                </a:gsLst>
                <a:lin ang="5400000" scaled="1"/>
              </a:gradFill>
              <a:ln w="9525">
                <a:noFill/>
                <a:round/>
                <a:headEnd/>
                <a:tailEnd/>
              </a:ln>
            </p:spPr>
            <p:txBody>
              <a:bodyPr/>
              <a:lstStyle/>
              <a:p>
                <a:endParaRPr lang="en-US"/>
              </a:p>
            </p:txBody>
          </p:sp>
          <p:sp>
            <p:nvSpPr>
              <p:cNvPr id="122904" name="Freeform 24"/>
              <p:cNvSpPr>
                <a:spLocks/>
              </p:cNvSpPr>
              <p:nvPr/>
            </p:nvSpPr>
            <p:spPr bwMode="hidden">
              <a:xfrm>
                <a:off x="0" y="475"/>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7843"/>
                      <a:invGamma/>
                    </a:schemeClr>
                  </a:gs>
                  <a:gs pos="100000">
                    <a:schemeClr val="bg2"/>
                  </a:gs>
                </a:gsLst>
                <a:lin ang="5400000" scaled="1"/>
              </a:gradFill>
              <a:ln w="9525">
                <a:noFill/>
                <a:round/>
                <a:headEnd/>
                <a:tailEnd/>
              </a:ln>
            </p:spPr>
            <p:txBody>
              <a:bodyPr/>
              <a:lstStyle/>
              <a:p>
                <a:endParaRPr lang="en-US"/>
              </a:p>
            </p:txBody>
          </p:sp>
          <p:sp>
            <p:nvSpPr>
              <p:cNvPr id="122905" name="Freeform 25"/>
              <p:cNvSpPr>
                <a:spLocks/>
              </p:cNvSpPr>
              <p:nvPr/>
            </p:nvSpPr>
            <p:spPr bwMode="hidden">
              <a:xfrm>
                <a:off x="0" y="337"/>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0980"/>
                      <a:invGamma/>
                    </a:schemeClr>
                  </a:gs>
                  <a:gs pos="100000">
                    <a:schemeClr val="bg2"/>
                  </a:gs>
                </a:gsLst>
                <a:lin ang="5400000" scaled="1"/>
              </a:gradFill>
              <a:ln w="9525">
                <a:noFill/>
                <a:round/>
                <a:headEnd/>
                <a:tailEnd/>
              </a:ln>
            </p:spPr>
            <p:txBody>
              <a:bodyPr/>
              <a:lstStyle/>
              <a:p>
                <a:endParaRPr lang="en-US"/>
              </a:p>
            </p:txBody>
          </p:sp>
          <p:sp>
            <p:nvSpPr>
              <p:cNvPr id="122906" name="Freeform 26"/>
              <p:cNvSpPr>
                <a:spLocks/>
              </p:cNvSpPr>
              <p:nvPr/>
            </p:nvSpPr>
            <p:spPr bwMode="hidden">
              <a:xfrm>
                <a:off x="0" y="600"/>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US"/>
              </a:p>
            </p:txBody>
          </p:sp>
          <p:sp>
            <p:nvSpPr>
              <p:cNvPr id="122907" name="Freeform 27"/>
              <p:cNvSpPr>
                <a:spLocks/>
              </p:cNvSpPr>
              <p:nvPr/>
            </p:nvSpPr>
            <p:spPr bwMode="hidden">
              <a:xfrm>
                <a:off x="0" y="727"/>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w="9525">
                <a:noFill/>
                <a:round/>
                <a:headEnd/>
                <a:tailEnd/>
              </a:ln>
            </p:spPr>
            <p:txBody>
              <a:bodyPr/>
              <a:lstStyle/>
              <a:p>
                <a:endParaRPr lang="en-US"/>
              </a:p>
            </p:txBody>
          </p:sp>
          <p:sp>
            <p:nvSpPr>
              <p:cNvPr id="122908" name="Freeform 28"/>
              <p:cNvSpPr>
                <a:spLocks/>
              </p:cNvSpPr>
              <p:nvPr/>
            </p:nvSpPr>
            <p:spPr bwMode="hidden">
              <a:xfrm>
                <a:off x="0" y="841"/>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w="9525">
                <a:noFill/>
                <a:round/>
                <a:headEnd/>
                <a:tailEnd/>
              </a:ln>
            </p:spPr>
            <p:txBody>
              <a:bodyPr/>
              <a:lstStyle/>
              <a:p>
                <a:endParaRPr lang="en-US"/>
              </a:p>
            </p:txBody>
          </p:sp>
          <p:sp>
            <p:nvSpPr>
              <p:cNvPr id="122909" name="Freeform 29"/>
              <p:cNvSpPr>
                <a:spLocks/>
              </p:cNvSpPr>
              <p:nvPr/>
            </p:nvSpPr>
            <p:spPr bwMode="hidden">
              <a:xfrm>
                <a:off x="0" y="943"/>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w="9525">
                <a:noFill/>
                <a:round/>
                <a:headEnd/>
                <a:tailEnd/>
              </a:ln>
            </p:spPr>
            <p:txBody>
              <a:bodyPr/>
              <a:lstStyle/>
              <a:p>
                <a:endParaRPr lang="en-US"/>
              </a:p>
            </p:txBody>
          </p:sp>
          <p:grpSp>
            <p:nvGrpSpPr>
              <p:cNvPr id="122910" name="Group 30"/>
              <p:cNvGrpSpPr>
                <a:grpSpLocks/>
              </p:cNvGrpSpPr>
              <p:nvPr/>
            </p:nvGrpSpPr>
            <p:grpSpPr bwMode="auto">
              <a:xfrm>
                <a:off x="0" y="0"/>
                <a:ext cx="5758" cy="1045"/>
                <a:chOff x="0" y="0"/>
                <a:chExt cx="5758" cy="1045"/>
              </a:xfrm>
            </p:grpSpPr>
            <p:sp>
              <p:nvSpPr>
                <p:cNvPr id="122911" name="Freeform 31"/>
                <p:cNvSpPr>
                  <a:spLocks/>
                </p:cNvSpPr>
                <p:nvPr/>
              </p:nvSpPr>
              <p:spPr bwMode="hidden">
                <a:xfrm>
                  <a:off x="2849" y="0"/>
                  <a:ext cx="42" cy="1045"/>
                </a:xfrm>
                <a:custGeom>
                  <a:avLst/>
                  <a:gdLst/>
                  <a:ahLst/>
                  <a:cxnLst>
                    <a:cxn ang="0">
                      <a:pos x="18" y="1043"/>
                    </a:cxn>
                    <a:cxn ang="0">
                      <a:pos x="42" y="1043"/>
                    </a:cxn>
                    <a:cxn ang="0">
                      <a:pos x="42" y="0"/>
                    </a:cxn>
                    <a:cxn ang="0">
                      <a:pos x="0" y="0"/>
                    </a:cxn>
                    <a:cxn ang="0">
                      <a:pos x="0" y="1043"/>
                    </a:cxn>
                    <a:cxn ang="0">
                      <a:pos x="18" y="1043"/>
                    </a:cxn>
                    <a:cxn ang="0">
                      <a:pos x="18" y="1043"/>
                    </a:cxn>
                  </a:cxnLst>
                  <a:rect l="0" t="0" r="r" b="b"/>
                  <a:pathLst>
                    <a:path w="42" h="1043">
                      <a:moveTo>
                        <a:pt x="18" y="1043"/>
                      </a:moveTo>
                      <a:lnTo>
                        <a:pt x="42" y="1043"/>
                      </a:lnTo>
                      <a:lnTo>
                        <a:pt x="42" y="0"/>
                      </a:lnTo>
                      <a:lnTo>
                        <a:pt x="0"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endParaRPr lang="en-US"/>
                </a:p>
              </p:txBody>
            </p:sp>
            <p:sp>
              <p:nvSpPr>
                <p:cNvPr id="122912" name="Freeform 32"/>
                <p:cNvSpPr>
                  <a:spLocks/>
                </p:cNvSpPr>
                <p:nvPr/>
              </p:nvSpPr>
              <p:spPr bwMode="hidden">
                <a:xfrm>
                  <a:off x="2400" y="0"/>
                  <a:ext cx="155" cy="1045"/>
                </a:xfrm>
                <a:custGeom>
                  <a:avLst/>
                  <a:gdLst/>
                  <a:ahLst/>
                  <a:cxnLst>
                    <a:cxn ang="0">
                      <a:pos x="131" y="1043"/>
                    </a:cxn>
                    <a:cxn ang="0">
                      <a:pos x="155" y="1043"/>
                    </a:cxn>
                    <a:cxn ang="0">
                      <a:pos x="42" y="0"/>
                    </a:cxn>
                    <a:cxn ang="0">
                      <a:pos x="0" y="0"/>
                    </a:cxn>
                    <a:cxn ang="0">
                      <a:pos x="113" y="1043"/>
                    </a:cxn>
                    <a:cxn ang="0">
                      <a:pos x="131" y="1043"/>
                    </a:cxn>
                    <a:cxn ang="0">
                      <a:pos x="131" y="1043"/>
                    </a:cxn>
                  </a:cxnLst>
                  <a:rect l="0" t="0" r="r" b="b"/>
                  <a:pathLst>
                    <a:path w="155" h="1043">
                      <a:moveTo>
                        <a:pt x="131" y="1043"/>
                      </a:moveTo>
                      <a:lnTo>
                        <a:pt x="155" y="1043"/>
                      </a:lnTo>
                      <a:lnTo>
                        <a:pt x="42" y="0"/>
                      </a:lnTo>
                      <a:lnTo>
                        <a:pt x="0" y="0"/>
                      </a:lnTo>
                      <a:lnTo>
                        <a:pt x="113" y="1043"/>
                      </a:lnTo>
                      <a:lnTo>
                        <a:pt x="131" y="1043"/>
                      </a:lnTo>
                      <a:lnTo>
                        <a:pt x="131"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endParaRPr lang="en-US"/>
                </a:p>
              </p:txBody>
            </p:sp>
            <p:sp>
              <p:nvSpPr>
                <p:cNvPr id="122913" name="Freeform 33"/>
                <p:cNvSpPr>
                  <a:spLocks/>
                </p:cNvSpPr>
                <p:nvPr/>
              </p:nvSpPr>
              <p:spPr bwMode="hidden">
                <a:xfrm>
                  <a:off x="1967" y="0"/>
                  <a:ext cx="240" cy="1045"/>
                </a:xfrm>
                <a:custGeom>
                  <a:avLst/>
                  <a:gdLst/>
                  <a:ahLst/>
                  <a:cxnLst>
                    <a:cxn ang="0">
                      <a:pos x="221" y="1043"/>
                    </a:cxn>
                    <a:cxn ang="0">
                      <a:pos x="239" y="1043"/>
                    </a:cxn>
                    <a:cxn ang="0">
                      <a:pos x="36" y="0"/>
                    </a:cxn>
                    <a:cxn ang="0">
                      <a:pos x="0" y="0"/>
                    </a:cxn>
                    <a:cxn ang="0">
                      <a:pos x="203" y="1043"/>
                    </a:cxn>
                    <a:cxn ang="0">
                      <a:pos x="221" y="1043"/>
                    </a:cxn>
                    <a:cxn ang="0">
                      <a:pos x="221" y="1043"/>
                    </a:cxn>
                  </a:cxnLst>
                  <a:rect l="0" t="0" r="r" b="b"/>
                  <a:pathLst>
                    <a:path w="239" h="1043">
                      <a:moveTo>
                        <a:pt x="221" y="1043"/>
                      </a:moveTo>
                      <a:lnTo>
                        <a:pt x="239" y="1043"/>
                      </a:lnTo>
                      <a:lnTo>
                        <a:pt x="36" y="0"/>
                      </a:lnTo>
                      <a:lnTo>
                        <a:pt x="0" y="0"/>
                      </a:lnTo>
                      <a:lnTo>
                        <a:pt x="203" y="1043"/>
                      </a:lnTo>
                      <a:lnTo>
                        <a:pt x="221" y="1043"/>
                      </a:lnTo>
                      <a:lnTo>
                        <a:pt x="221"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endParaRPr lang="en-US"/>
                </a:p>
              </p:txBody>
            </p:sp>
            <p:sp>
              <p:nvSpPr>
                <p:cNvPr id="122914" name="Freeform 34"/>
                <p:cNvSpPr>
                  <a:spLocks/>
                </p:cNvSpPr>
                <p:nvPr/>
              </p:nvSpPr>
              <p:spPr bwMode="hidden">
                <a:xfrm>
                  <a:off x="1554" y="0"/>
                  <a:ext cx="353" cy="1045"/>
                </a:xfrm>
                <a:custGeom>
                  <a:avLst/>
                  <a:gdLst/>
                  <a:ahLst/>
                  <a:cxnLst>
                    <a:cxn ang="0">
                      <a:pos x="334" y="1043"/>
                    </a:cxn>
                    <a:cxn ang="0">
                      <a:pos x="352" y="1043"/>
                    </a:cxn>
                    <a:cxn ang="0">
                      <a:pos x="41" y="0"/>
                    </a:cxn>
                    <a:cxn ang="0">
                      <a:pos x="0" y="0"/>
                    </a:cxn>
                    <a:cxn ang="0">
                      <a:pos x="311" y="1043"/>
                    </a:cxn>
                    <a:cxn ang="0">
                      <a:pos x="334" y="1043"/>
                    </a:cxn>
                    <a:cxn ang="0">
                      <a:pos x="334" y="1043"/>
                    </a:cxn>
                  </a:cxnLst>
                  <a:rect l="0" t="0" r="r" b="b"/>
                  <a:pathLst>
                    <a:path w="352" h="1043">
                      <a:moveTo>
                        <a:pt x="334" y="1043"/>
                      </a:moveTo>
                      <a:lnTo>
                        <a:pt x="352" y="1043"/>
                      </a:lnTo>
                      <a:lnTo>
                        <a:pt x="41" y="0"/>
                      </a:lnTo>
                      <a:lnTo>
                        <a:pt x="0" y="0"/>
                      </a:lnTo>
                      <a:lnTo>
                        <a:pt x="311" y="1043"/>
                      </a:lnTo>
                      <a:lnTo>
                        <a:pt x="334" y="1043"/>
                      </a:lnTo>
                      <a:lnTo>
                        <a:pt x="334"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endParaRPr lang="en-US"/>
                </a:p>
              </p:txBody>
            </p:sp>
            <p:sp>
              <p:nvSpPr>
                <p:cNvPr id="122915" name="Freeform 35"/>
                <p:cNvSpPr>
                  <a:spLocks/>
                </p:cNvSpPr>
                <p:nvPr/>
              </p:nvSpPr>
              <p:spPr bwMode="hidden">
                <a:xfrm>
                  <a:off x="1134" y="0"/>
                  <a:ext cx="450" cy="1045"/>
                </a:xfrm>
                <a:custGeom>
                  <a:avLst/>
                  <a:gdLst/>
                  <a:ahLst/>
                  <a:cxnLst>
                    <a:cxn ang="0">
                      <a:pos x="425" y="1043"/>
                    </a:cxn>
                    <a:cxn ang="0">
                      <a:pos x="449" y="1043"/>
                    </a:cxn>
                    <a:cxn ang="0">
                      <a:pos x="42" y="0"/>
                    </a:cxn>
                    <a:cxn ang="0">
                      <a:pos x="0" y="0"/>
                    </a:cxn>
                    <a:cxn ang="0">
                      <a:pos x="407" y="1043"/>
                    </a:cxn>
                    <a:cxn ang="0">
                      <a:pos x="425" y="1043"/>
                    </a:cxn>
                    <a:cxn ang="0">
                      <a:pos x="425" y="1043"/>
                    </a:cxn>
                  </a:cxnLst>
                  <a:rect l="0" t="0" r="r" b="b"/>
                  <a:pathLst>
                    <a:path w="449" h="1043">
                      <a:moveTo>
                        <a:pt x="425" y="1043"/>
                      </a:moveTo>
                      <a:lnTo>
                        <a:pt x="449" y="1043"/>
                      </a:lnTo>
                      <a:lnTo>
                        <a:pt x="42" y="0"/>
                      </a:lnTo>
                      <a:lnTo>
                        <a:pt x="0" y="0"/>
                      </a:lnTo>
                      <a:lnTo>
                        <a:pt x="407" y="1043"/>
                      </a:lnTo>
                      <a:lnTo>
                        <a:pt x="425" y="1043"/>
                      </a:lnTo>
                      <a:lnTo>
                        <a:pt x="425"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endParaRPr lang="en-US"/>
                </a:p>
              </p:txBody>
            </p:sp>
            <p:sp>
              <p:nvSpPr>
                <p:cNvPr id="122916" name="Freeform 36"/>
                <p:cNvSpPr>
                  <a:spLocks/>
                </p:cNvSpPr>
                <p:nvPr/>
              </p:nvSpPr>
              <p:spPr bwMode="hidden">
                <a:xfrm>
                  <a:off x="714" y="0"/>
                  <a:ext cx="540" cy="1045"/>
                </a:xfrm>
                <a:custGeom>
                  <a:avLst/>
                  <a:gdLst/>
                  <a:ahLst/>
                  <a:cxnLst>
                    <a:cxn ang="0">
                      <a:pos x="520" y="1043"/>
                    </a:cxn>
                    <a:cxn ang="0">
                      <a:pos x="538" y="1043"/>
                    </a:cxn>
                    <a:cxn ang="0">
                      <a:pos x="41" y="0"/>
                    </a:cxn>
                    <a:cxn ang="0">
                      <a:pos x="0" y="0"/>
                    </a:cxn>
                    <a:cxn ang="0">
                      <a:pos x="496" y="1043"/>
                    </a:cxn>
                    <a:cxn ang="0">
                      <a:pos x="520" y="1043"/>
                    </a:cxn>
                    <a:cxn ang="0">
                      <a:pos x="520" y="1043"/>
                    </a:cxn>
                  </a:cxnLst>
                  <a:rect l="0" t="0" r="r" b="b"/>
                  <a:pathLst>
                    <a:path w="538" h="1043">
                      <a:moveTo>
                        <a:pt x="520" y="1043"/>
                      </a:moveTo>
                      <a:lnTo>
                        <a:pt x="538" y="1043"/>
                      </a:lnTo>
                      <a:lnTo>
                        <a:pt x="41" y="0"/>
                      </a:lnTo>
                      <a:lnTo>
                        <a:pt x="0" y="0"/>
                      </a:lnTo>
                      <a:lnTo>
                        <a:pt x="496" y="1043"/>
                      </a:lnTo>
                      <a:lnTo>
                        <a:pt x="520" y="1043"/>
                      </a:lnTo>
                      <a:lnTo>
                        <a:pt x="520"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endParaRPr lang="en-US"/>
                </a:p>
              </p:txBody>
            </p:sp>
            <p:sp>
              <p:nvSpPr>
                <p:cNvPr id="122917" name="Freeform 37"/>
                <p:cNvSpPr>
                  <a:spLocks/>
                </p:cNvSpPr>
                <p:nvPr/>
              </p:nvSpPr>
              <p:spPr bwMode="hidden">
                <a:xfrm>
                  <a:off x="306" y="0"/>
                  <a:ext cx="642" cy="1045"/>
                </a:xfrm>
                <a:custGeom>
                  <a:avLst/>
                  <a:gdLst/>
                  <a:ahLst/>
                  <a:cxnLst>
                    <a:cxn ang="0">
                      <a:pos x="622" y="1043"/>
                    </a:cxn>
                    <a:cxn ang="0">
                      <a:pos x="640" y="1043"/>
                    </a:cxn>
                    <a:cxn ang="0">
                      <a:pos x="48" y="0"/>
                    </a:cxn>
                    <a:cxn ang="0">
                      <a:pos x="0" y="0"/>
                    </a:cxn>
                    <a:cxn ang="0">
                      <a:pos x="598" y="1043"/>
                    </a:cxn>
                    <a:cxn ang="0">
                      <a:pos x="622" y="1043"/>
                    </a:cxn>
                    <a:cxn ang="0">
                      <a:pos x="622" y="1043"/>
                    </a:cxn>
                  </a:cxnLst>
                  <a:rect l="0" t="0" r="r" b="b"/>
                  <a:pathLst>
                    <a:path w="640" h="1043">
                      <a:moveTo>
                        <a:pt x="622" y="1043"/>
                      </a:moveTo>
                      <a:lnTo>
                        <a:pt x="640" y="1043"/>
                      </a:lnTo>
                      <a:lnTo>
                        <a:pt x="48" y="0"/>
                      </a:lnTo>
                      <a:lnTo>
                        <a:pt x="0" y="0"/>
                      </a:lnTo>
                      <a:lnTo>
                        <a:pt x="598" y="1043"/>
                      </a:lnTo>
                      <a:lnTo>
                        <a:pt x="622" y="1043"/>
                      </a:lnTo>
                      <a:lnTo>
                        <a:pt x="622"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endParaRPr lang="en-US"/>
                </a:p>
              </p:txBody>
            </p:sp>
            <p:sp>
              <p:nvSpPr>
                <p:cNvPr id="122918" name="Freeform 38"/>
                <p:cNvSpPr>
                  <a:spLocks/>
                </p:cNvSpPr>
                <p:nvPr/>
              </p:nvSpPr>
              <p:spPr bwMode="hidden">
                <a:xfrm>
                  <a:off x="0" y="108"/>
                  <a:ext cx="630" cy="937"/>
                </a:xfrm>
                <a:custGeom>
                  <a:avLst/>
                  <a:gdLst/>
                  <a:ahLst/>
                  <a:cxnLst>
                    <a:cxn ang="0">
                      <a:pos x="604" y="935"/>
                    </a:cxn>
                    <a:cxn ang="0">
                      <a:pos x="628" y="935"/>
                    </a:cxn>
                    <a:cxn ang="0">
                      <a:pos x="0" y="0"/>
                    </a:cxn>
                    <a:cxn ang="0">
                      <a:pos x="0" y="66"/>
                    </a:cxn>
                    <a:cxn ang="0">
                      <a:pos x="580" y="935"/>
                    </a:cxn>
                    <a:cxn ang="0">
                      <a:pos x="604" y="935"/>
                    </a:cxn>
                    <a:cxn ang="0">
                      <a:pos x="604" y="935"/>
                    </a:cxn>
                  </a:cxnLst>
                  <a:rect l="0" t="0" r="r" b="b"/>
                  <a:pathLst>
                    <a:path w="628" h="935">
                      <a:moveTo>
                        <a:pt x="604" y="935"/>
                      </a:moveTo>
                      <a:lnTo>
                        <a:pt x="628" y="935"/>
                      </a:lnTo>
                      <a:lnTo>
                        <a:pt x="0" y="0"/>
                      </a:lnTo>
                      <a:lnTo>
                        <a:pt x="0" y="66"/>
                      </a:lnTo>
                      <a:lnTo>
                        <a:pt x="580" y="935"/>
                      </a:lnTo>
                      <a:lnTo>
                        <a:pt x="604" y="935"/>
                      </a:lnTo>
                      <a:lnTo>
                        <a:pt x="604" y="935"/>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endParaRPr lang="en-US"/>
                </a:p>
              </p:txBody>
            </p:sp>
            <p:sp>
              <p:nvSpPr>
                <p:cNvPr id="122919" name="Freeform 39"/>
                <p:cNvSpPr>
                  <a:spLocks/>
                </p:cNvSpPr>
                <p:nvPr/>
              </p:nvSpPr>
              <p:spPr bwMode="hidden">
                <a:xfrm>
                  <a:off x="3191" y="0"/>
                  <a:ext cx="155" cy="1045"/>
                </a:xfrm>
                <a:custGeom>
                  <a:avLst/>
                  <a:gdLst/>
                  <a:ahLst/>
                  <a:cxnLst>
                    <a:cxn ang="0">
                      <a:pos x="18" y="1043"/>
                    </a:cxn>
                    <a:cxn ang="0">
                      <a:pos x="42" y="1043"/>
                    </a:cxn>
                    <a:cxn ang="0">
                      <a:pos x="155" y="0"/>
                    </a:cxn>
                    <a:cxn ang="0">
                      <a:pos x="114" y="0"/>
                    </a:cxn>
                    <a:cxn ang="0">
                      <a:pos x="0" y="1043"/>
                    </a:cxn>
                    <a:cxn ang="0">
                      <a:pos x="18" y="1043"/>
                    </a:cxn>
                    <a:cxn ang="0">
                      <a:pos x="18" y="1043"/>
                    </a:cxn>
                  </a:cxnLst>
                  <a:rect l="0" t="0" r="r" b="b"/>
                  <a:pathLst>
                    <a:path w="155" h="1043">
                      <a:moveTo>
                        <a:pt x="18" y="1043"/>
                      </a:moveTo>
                      <a:lnTo>
                        <a:pt x="42" y="1043"/>
                      </a:lnTo>
                      <a:lnTo>
                        <a:pt x="155" y="0"/>
                      </a:lnTo>
                      <a:lnTo>
                        <a:pt x="114"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endParaRPr lang="en-US"/>
                </a:p>
              </p:txBody>
            </p:sp>
            <p:sp>
              <p:nvSpPr>
                <p:cNvPr id="122920" name="Freeform 40"/>
                <p:cNvSpPr>
                  <a:spLocks/>
                </p:cNvSpPr>
                <p:nvPr/>
              </p:nvSpPr>
              <p:spPr bwMode="hidden">
                <a:xfrm>
                  <a:off x="3533" y="0"/>
                  <a:ext cx="240" cy="1045"/>
                </a:xfrm>
                <a:custGeom>
                  <a:avLst/>
                  <a:gdLst/>
                  <a:ahLst/>
                  <a:cxnLst>
                    <a:cxn ang="0">
                      <a:pos x="18" y="1043"/>
                    </a:cxn>
                    <a:cxn ang="0">
                      <a:pos x="36" y="1043"/>
                    </a:cxn>
                    <a:cxn ang="0">
                      <a:pos x="239" y="0"/>
                    </a:cxn>
                    <a:cxn ang="0">
                      <a:pos x="203" y="0"/>
                    </a:cxn>
                    <a:cxn ang="0">
                      <a:pos x="0" y="1043"/>
                    </a:cxn>
                    <a:cxn ang="0">
                      <a:pos x="18" y="1043"/>
                    </a:cxn>
                    <a:cxn ang="0">
                      <a:pos x="18" y="1043"/>
                    </a:cxn>
                  </a:cxnLst>
                  <a:rect l="0" t="0" r="r" b="b"/>
                  <a:pathLst>
                    <a:path w="239" h="1043">
                      <a:moveTo>
                        <a:pt x="18" y="1043"/>
                      </a:moveTo>
                      <a:lnTo>
                        <a:pt x="36" y="1043"/>
                      </a:lnTo>
                      <a:lnTo>
                        <a:pt x="239" y="0"/>
                      </a:lnTo>
                      <a:lnTo>
                        <a:pt x="203"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endParaRPr lang="en-US"/>
                </a:p>
              </p:txBody>
            </p:sp>
            <p:sp>
              <p:nvSpPr>
                <p:cNvPr id="122921" name="Freeform 41"/>
                <p:cNvSpPr>
                  <a:spLocks/>
                </p:cNvSpPr>
                <p:nvPr/>
              </p:nvSpPr>
              <p:spPr bwMode="hidden">
                <a:xfrm>
                  <a:off x="3821" y="0"/>
                  <a:ext cx="359" cy="1045"/>
                </a:xfrm>
                <a:custGeom>
                  <a:avLst/>
                  <a:gdLst/>
                  <a:ahLst/>
                  <a:cxnLst>
                    <a:cxn ang="0">
                      <a:pos x="24" y="1043"/>
                    </a:cxn>
                    <a:cxn ang="0">
                      <a:pos x="42" y="1043"/>
                    </a:cxn>
                    <a:cxn ang="0">
                      <a:pos x="358" y="0"/>
                    </a:cxn>
                    <a:cxn ang="0">
                      <a:pos x="317" y="0"/>
                    </a:cxn>
                    <a:cxn ang="0">
                      <a:pos x="0" y="1043"/>
                    </a:cxn>
                    <a:cxn ang="0">
                      <a:pos x="24" y="1043"/>
                    </a:cxn>
                    <a:cxn ang="0">
                      <a:pos x="24" y="1043"/>
                    </a:cxn>
                  </a:cxnLst>
                  <a:rect l="0" t="0" r="r" b="b"/>
                  <a:pathLst>
                    <a:path w="358" h="1043">
                      <a:moveTo>
                        <a:pt x="24" y="1043"/>
                      </a:moveTo>
                      <a:lnTo>
                        <a:pt x="42" y="1043"/>
                      </a:lnTo>
                      <a:lnTo>
                        <a:pt x="358" y="0"/>
                      </a:lnTo>
                      <a:lnTo>
                        <a:pt x="317" y="0"/>
                      </a:lnTo>
                      <a:lnTo>
                        <a:pt x="0" y="1043"/>
                      </a:lnTo>
                      <a:lnTo>
                        <a:pt x="24" y="1043"/>
                      </a:lnTo>
                      <a:lnTo>
                        <a:pt x="24"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endParaRPr lang="en-US"/>
                </a:p>
              </p:txBody>
            </p:sp>
            <p:sp>
              <p:nvSpPr>
                <p:cNvPr id="122922" name="Freeform 42"/>
                <p:cNvSpPr>
                  <a:spLocks/>
                </p:cNvSpPr>
                <p:nvPr/>
              </p:nvSpPr>
              <p:spPr bwMode="hidden">
                <a:xfrm>
                  <a:off x="4139" y="0"/>
                  <a:ext cx="449" cy="1045"/>
                </a:xfrm>
                <a:custGeom>
                  <a:avLst/>
                  <a:gdLst/>
                  <a:ahLst/>
                  <a:cxnLst>
                    <a:cxn ang="0">
                      <a:pos x="18" y="1043"/>
                    </a:cxn>
                    <a:cxn ang="0">
                      <a:pos x="41" y="1043"/>
                    </a:cxn>
                    <a:cxn ang="0">
                      <a:pos x="448" y="0"/>
                    </a:cxn>
                    <a:cxn ang="0">
                      <a:pos x="406" y="0"/>
                    </a:cxn>
                    <a:cxn ang="0">
                      <a:pos x="0" y="1043"/>
                    </a:cxn>
                    <a:cxn ang="0">
                      <a:pos x="18" y="1043"/>
                    </a:cxn>
                    <a:cxn ang="0">
                      <a:pos x="18" y="1043"/>
                    </a:cxn>
                  </a:cxnLst>
                  <a:rect l="0" t="0" r="r" b="b"/>
                  <a:pathLst>
                    <a:path w="448" h="1043">
                      <a:moveTo>
                        <a:pt x="18" y="1043"/>
                      </a:moveTo>
                      <a:lnTo>
                        <a:pt x="41" y="1043"/>
                      </a:lnTo>
                      <a:lnTo>
                        <a:pt x="448" y="0"/>
                      </a:lnTo>
                      <a:lnTo>
                        <a:pt x="406"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endParaRPr lang="en-US"/>
                </a:p>
              </p:txBody>
            </p:sp>
            <p:sp>
              <p:nvSpPr>
                <p:cNvPr id="122923" name="Freeform 43"/>
                <p:cNvSpPr>
                  <a:spLocks/>
                </p:cNvSpPr>
                <p:nvPr/>
              </p:nvSpPr>
              <p:spPr bwMode="hidden">
                <a:xfrm>
                  <a:off x="4480" y="0"/>
                  <a:ext cx="541" cy="1045"/>
                </a:xfrm>
                <a:custGeom>
                  <a:avLst/>
                  <a:gdLst/>
                  <a:ahLst/>
                  <a:cxnLst>
                    <a:cxn ang="0">
                      <a:pos x="18" y="1043"/>
                    </a:cxn>
                    <a:cxn ang="0">
                      <a:pos x="42" y="1043"/>
                    </a:cxn>
                    <a:cxn ang="0">
                      <a:pos x="539" y="0"/>
                    </a:cxn>
                    <a:cxn ang="0">
                      <a:pos x="497" y="0"/>
                    </a:cxn>
                    <a:cxn ang="0">
                      <a:pos x="0" y="1043"/>
                    </a:cxn>
                    <a:cxn ang="0">
                      <a:pos x="18" y="1043"/>
                    </a:cxn>
                    <a:cxn ang="0">
                      <a:pos x="18" y="1043"/>
                    </a:cxn>
                  </a:cxnLst>
                  <a:rect l="0" t="0" r="r" b="b"/>
                  <a:pathLst>
                    <a:path w="539" h="1043">
                      <a:moveTo>
                        <a:pt x="18" y="1043"/>
                      </a:moveTo>
                      <a:lnTo>
                        <a:pt x="42" y="1043"/>
                      </a:lnTo>
                      <a:lnTo>
                        <a:pt x="539" y="0"/>
                      </a:lnTo>
                      <a:lnTo>
                        <a:pt x="497"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endParaRPr lang="en-US"/>
                </a:p>
              </p:txBody>
            </p:sp>
            <p:sp>
              <p:nvSpPr>
                <p:cNvPr id="122924" name="Freeform 44"/>
                <p:cNvSpPr>
                  <a:spLocks/>
                </p:cNvSpPr>
                <p:nvPr/>
              </p:nvSpPr>
              <p:spPr bwMode="hidden">
                <a:xfrm>
                  <a:off x="4768" y="0"/>
                  <a:ext cx="642" cy="1045"/>
                </a:xfrm>
                <a:custGeom>
                  <a:avLst/>
                  <a:gdLst/>
                  <a:ahLst/>
                  <a:cxnLst>
                    <a:cxn ang="0">
                      <a:pos x="18" y="1043"/>
                    </a:cxn>
                    <a:cxn ang="0">
                      <a:pos x="42" y="1043"/>
                    </a:cxn>
                    <a:cxn ang="0">
                      <a:pos x="640" y="0"/>
                    </a:cxn>
                    <a:cxn ang="0">
                      <a:pos x="592" y="0"/>
                    </a:cxn>
                    <a:cxn ang="0">
                      <a:pos x="0" y="1043"/>
                    </a:cxn>
                    <a:cxn ang="0">
                      <a:pos x="18" y="1043"/>
                    </a:cxn>
                    <a:cxn ang="0">
                      <a:pos x="18" y="1043"/>
                    </a:cxn>
                  </a:cxnLst>
                  <a:rect l="0" t="0" r="r" b="b"/>
                  <a:pathLst>
                    <a:path w="640" h="1043">
                      <a:moveTo>
                        <a:pt x="18" y="1043"/>
                      </a:moveTo>
                      <a:lnTo>
                        <a:pt x="42" y="1043"/>
                      </a:lnTo>
                      <a:lnTo>
                        <a:pt x="640" y="0"/>
                      </a:lnTo>
                      <a:lnTo>
                        <a:pt x="592"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endParaRPr lang="en-US"/>
                </a:p>
              </p:txBody>
            </p:sp>
            <p:sp>
              <p:nvSpPr>
                <p:cNvPr id="122925" name="Freeform 45"/>
                <p:cNvSpPr>
                  <a:spLocks/>
                </p:cNvSpPr>
                <p:nvPr/>
              </p:nvSpPr>
              <p:spPr bwMode="hidden">
                <a:xfrm>
                  <a:off x="5086" y="48"/>
                  <a:ext cx="672" cy="997"/>
                </a:xfrm>
                <a:custGeom>
                  <a:avLst/>
                  <a:gdLst/>
                  <a:ahLst/>
                  <a:cxnLst>
                    <a:cxn ang="0">
                      <a:pos x="24" y="995"/>
                    </a:cxn>
                    <a:cxn ang="0">
                      <a:pos x="48" y="995"/>
                    </a:cxn>
                    <a:cxn ang="0">
                      <a:pos x="670" y="72"/>
                    </a:cxn>
                    <a:cxn ang="0">
                      <a:pos x="670" y="0"/>
                    </a:cxn>
                    <a:cxn ang="0">
                      <a:pos x="0" y="995"/>
                    </a:cxn>
                    <a:cxn ang="0">
                      <a:pos x="24" y="995"/>
                    </a:cxn>
                    <a:cxn ang="0">
                      <a:pos x="24" y="995"/>
                    </a:cxn>
                  </a:cxnLst>
                  <a:rect l="0" t="0" r="r" b="b"/>
                  <a:pathLst>
                    <a:path w="670" h="995">
                      <a:moveTo>
                        <a:pt x="24" y="995"/>
                      </a:moveTo>
                      <a:lnTo>
                        <a:pt x="48" y="995"/>
                      </a:lnTo>
                      <a:lnTo>
                        <a:pt x="670" y="72"/>
                      </a:lnTo>
                      <a:lnTo>
                        <a:pt x="670" y="0"/>
                      </a:lnTo>
                      <a:lnTo>
                        <a:pt x="0" y="995"/>
                      </a:lnTo>
                      <a:lnTo>
                        <a:pt x="24" y="995"/>
                      </a:lnTo>
                      <a:lnTo>
                        <a:pt x="24" y="995"/>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endParaRPr lang="en-US"/>
                </a:p>
              </p:txBody>
            </p:sp>
          </p:grpSp>
          <p:grpSp>
            <p:nvGrpSpPr>
              <p:cNvPr id="122926" name="Group 46"/>
              <p:cNvGrpSpPr>
                <a:grpSpLocks/>
              </p:cNvGrpSpPr>
              <p:nvPr/>
            </p:nvGrpSpPr>
            <p:grpSpPr bwMode="auto">
              <a:xfrm>
                <a:off x="0" y="558"/>
                <a:ext cx="5758" cy="487"/>
                <a:chOff x="0" y="558"/>
                <a:chExt cx="5758" cy="487"/>
              </a:xfrm>
            </p:grpSpPr>
            <p:sp>
              <p:nvSpPr>
                <p:cNvPr id="122927" name="Freeform 47"/>
                <p:cNvSpPr>
                  <a:spLocks/>
                </p:cNvSpPr>
                <p:nvPr/>
              </p:nvSpPr>
              <p:spPr bwMode="hidden">
                <a:xfrm>
                  <a:off x="0" y="618"/>
                  <a:ext cx="306" cy="427"/>
                </a:xfrm>
                <a:custGeom>
                  <a:avLst/>
                  <a:gdLst/>
                  <a:ahLst/>
                  <a:cxnLst>
                    <a:cxn ang="0">
                      <a:pos x="281" y="426"/>
                    </a:cxn>
                    <a:cxn ang="0">
                      <a:pos x="305" y="426"/>
                    </a:cxn>
                    <a:cxn ang="0">
                      <a:pos x="0" y="0"/>
                    </a:cxn>
                    <a:cxn ang="0">
                      <a:pos x="0" y="66"/>
                    </a:cxn>
                    <a:cxn ang="0">
                      <a:pos x="251" y="426"/>
                    </a:cxn>
                    <a:cxn ang="0">
                      <a:pos x="281" y="426"/>
                    </a:cxn>
                    <a:cxn ang="0">
                      <a:pos x="281" y="426"/>
                    </a:cxn>
                  </a:cxnLst>
                  <a:rect l="0" t="0" r="r" b="b"/>
                  <a:pathLst>
                    <a:path w="305" h="426">
                      <a:moveTo>
                        <a:pt x="281" y="426"/>
                      </a:moveTo>
                      <a:lnTo>
                        <a:pt x="305" y="426"/>
                      </a:lnTo>
                      <a:lnTo>
                        <a:pt x="0" y="0"/>
                      </a:lnTo>
                      <a:lnTo>
                        <a:pt x="0" y="66"/>
                      </a:lnTo>
                      <a:lnTo>
                        <a:pt x="251" y="426"/>
                      </a:lnTo>
                      <a:lnTo>
                        <a:pt x="281" y="426"/>
                      </a:lnTo>
                      <a:lnTo>
                        <a:pt x="281" y="426"/>
                      </a:lnTo>
                      <a:close/>
                    </a:path>
                  </a:pathLst>
                </a:custGeom>
                <a:solidFill>
                  <a:schemeClr val="accent2"/>
                </a:solidFill>
                <a:ln w="9525">
                  <a:noFill/>
                  <a:round/>
                  <a:headEnd/>
                  <a:tailEnd/>
                </a:ln>
              </p:spPr>
              <p:txBody>
                <a:bodyPr/>
                <a:lstStyle/>
                <a:p>
                  <a:endParaRPr lang="en-US"/>
                </a:p>
              </p:txBody>
            </p:sp>
            <p:sp>
              <p:nvSpPr>
                <p:cNvPr id="122928" name="Freeform 48"/>
                <p:cNvSpPr>
                  <a:spLocks/>
                </p:cNvSpPr>
                <p:nvPr/>
              </p:nvSpPr>
              <p:spPr bwMode="hidden">
                <a:xfrm>
                  <a:off x="5410" y="558"/>
                  <a:ext cx="348" cy="487"/>
                </a:xfrm>
                <a:custGeom>
                  <a:avLst/>
                  <a:gdLst/>
                  <a:ahLst/>
                  <a:cxnLst>
                    <a:cxn ang="0">
                      <a:pos x="24" y="486"/>
                    </a:cxn>
                    <a:cxn ang="0">
                      <a:pos x="48" y="486"/>
                    </a:cxn>
                    <a:cxn ang="0">
                      <a:pos x="347" y="72"/>
                    </a:cxn>
                    <a:cxn ang="0">
                      <a:pos x="347" y="0"/>
                    </a:cxn>
                    <a:cxn ang="0">
                      <a:pos x="0" y="486"/>
                    </a:cxn>
                    <a:cxn ang="0">
                      <a:pos x="24" y="486"/>
                    </a:cxn>
                    <a:cxn ang="0">
                      <a:pos x="24" y="486"/>
                    </a:cxn>
                  </a:cxnLst>
                  <a:rect l="0" t="0" r="r" b="b"/>
                  <a:pathLst>
                    <a:path w="347" h="486">
                      <a:moveTo>
                        <a:pt x="24" y="486"/>
                      </a:moveTo>
                      <a:lnTo>
                        <a:pt x="48" y="486"/>
                      </a:lnTo>
                      <a:lnTo>
                        <a:pt x="347" y="72"/>
                      </a:lnTo>
                      <a:lnTo>
                        <a:pt x="347" y="0"/>
                      </a:lnTo>
                      <a:lnTo>
                        <a:pt x="0" y="486"/>
                      </a:lnTo>
                      <a:lnTo>
                        <a:pt x="24" y="486"/>
                      </a:lnTo>
                      <a:lnTo>
                        <a:pt x="24" y="486"/>
                      </a:lnTo>
                      <a:close/>
                    </a:path>
                  </a:pathLst>
                </a:custGeom>
                <a:solidFill>
                  <a:schemeClr val="accent2"/>
                </a:solidFill>
                <a:ln w="9525">
                  <a:noFill/>
                  <a:round/>
                  <a:headEnd/>
                  <a:tailEnd/>
                </a:ln>
              </p:spPr>
              <p:txBody>
                <a:bodyPr/>
                <a:lstStyle/>
                <a:p>
                  <a:endParaRPr lang="en-US"/>
                </a:p>
              </p:txBody>
            </p:sp>
          </p:grpSp>
          <p:grpSp>
            <p:nvGrpSpPr>
              <p:cNvPr id="122929" name="Group 49"/>
              <p:cNvGrpSpPr>
                <a:grpSpLocks/>
              </p:cNvGrpSpPr>
              <p:nvPr/>
            </p:nvGrpSpPr>
            <p:grpSpPr bwMode="auto">
              <a:xfrm>
                <a:off x="264" y="1039"/>
                <a:ext cx="5200" cy="3280"/>
                <a:chOff x="264" y="1039"/>
                <a:chExt cx="5200" cy="3280"/>
              </a:xfrm>
            </p:grpSpPr>
            <p:sp>
              <p:nvSpPr>
                <p:cNvPr id="122930" name="Freeform 50"/>
                <p:cNvSpPr>
                  <a:spLocks/>
                </p:cNvSpPr>
                <p:nvPr/>
              </p:nvSpPr>
              <p:spPr bwMode="hidden">
                <a:xfrm>
                  <a:off x="2849" y="1039"/>
                  <a:ext cx="42" cy="3280"/>
                </a:xfrm>
                <a:custGeom>
                  <a:avLst/>
                  <a:gdLst/>
                  <a:ahLst/>
                  <a:cxnLst>
                    <a:cxn ang="0">
                      <a:pos x="18" y="0"/>
                    </a:cxn>
                    <a:cxn ang="0">
                      <a:pos x="0" y="0"/>
                    </a:cxn>
                    <a:cxn ang="0">
                      <a:pos x="0" y="3273"/>
                    </a:cxn>
                    <a:cxn ang="0">
                      <a:pos x="42" y="3273"/>
                    </a:cxn>
                    <a:cxn ang="0">
                      <a:pos x="42" y="0"/>
                    </a:cxn>
                    <a:cxn ang="0">
                      <a:pos x="18" y="0"/>
                    </a:cxn>
                    <a:cxn ang="0">
                      <a:pos x="18" y="0"/>
                    </a:cxn>
                  </a:cxnLst>
                  <a:rect l="0" t="0" r="r" b="b"/>
                  <a:pathLst>
                    <a:path w="42" h="3273">
                      <a:moveTo>
                        <a:pt x="18" y="0"/>
                      </a:moveTo>
                      <a:lnTo>
                        <a:pt x="0" y="0"/>
                      </a:lnTo>
                      <a:lnTo>
                        <a:pt x="0" y="3273"/>
                      </a:lnTo>
                      <a:lnTo>
                        <a:pt x="42"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US"/>
                </a:p>
              </p:txBody>
            </p:sp>
            <p:sp>
              <p:nvSpPr>
                <p:cNvPr id="122931" name="Freeform 51"/>
                <p:cNvSpPr>
                  <a:spLocks/>
                </p:cNvSpPr>
                <p:nvPr/>
              </p:nvSpPr>
              <p:spPr bwMode="hidden">
                <a:xfrm>
                  <a:off x="2154" y="1039"/>
                  <a:ext cx="401" cy="3280"/>
                </a:xfrm>
                <a:custGeom>
                  <a:avLst/>
                  <a:gdLst/>
                  <a:ahLst/>
                  <a:cxnLst>
                    <a:cxn ang="0">
                      <a:pos x="376" y="0"/>
                    </a:cxn>
                    <a:cxn ang="0">
                      <a:pos x="358" y="0"/>
                    </a:cxn>
                    <a:cxn ang="0">
                      <a:pos x="0" y="3273"/>
                    </a:cxn>
                    <a:cxn ang="0">
                      <a:pos x="41" y="3273"/>
                    </a:cxn>
                    <a:cxn ang="0">
                      <a:pos x="400" y="0"/>
                    </a:cxn>
                    <a:cxn ang="0">
                      <a:pos x="376" y="0"/>
                    </a:cxn>
                    <a:cxn ang="0">
                      <a:pos x="376" y="0"/>
                    </a:cxn>
                  </a:cxnLst>
                  <a:rect l="0" t="0" r="r" b="b"/>
                  <a:pathLst>
                    <a:path w="400" h="3273">
                      <a:moveTo>
                        <a:pt x="376" y="0"/>
                      </a:moveTo>
                      <a:lnTo>
                        <a:pt x="358" y="0"/>
                      </a:lnTo>
                      <a:lnTo>
                        <a:pt x="0" y="3273"/>
                      </a:lnTo>
                      <a:lnTo>
                        <a:pt x="41" y="3273"/>
                      </a:lnTo>
                      <a:lnTo>
                        <a:pt x="400" y="0"/>
                      </a:lnTo>
                      <a:lnTo>
                        <a:pt x="376" y="0"/>
                      </a:lnTo>
                      <a:lnTo>
                        <a:pt x="376"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US"/>
                </a:p>
              </p:txBody>
            </p:sp>
            <p:sp>
              <p:nvSpPr>
                <p:cNvPr id="122932" name="Freeform 52"/>
                <p:cNvSpPr>
                  <a:spLocks/>
                </p:cNvSpPr>
                <p:nvPr/>
              </p:nvSpPr>
              <p:spPr bwMode="hidden">
                <a:xfrm>
                  <a:off x="1530" y="1039"/>
                  <a:ext cx="677" cy="3280"/>
                </a:xfrm>
                <a:custGeom>
                  <a:avLst/>
                  <a:gdLst/>
                  <a:ahLst/>
                  <a:cxnLst>
                    <a:cxn ang="0">
                      <a:pos x="657" y="0"/>
                    </a:cxn>
                    <a:cxn ang="0">
                      <a:pos x="639" y="0"/>
                    </a:cxn>
                    <a:cxn ang="0">
                      <a:pos x="0" y="3273"/>
                    </a:cxn>
                    <a:cxn ang="0">
                      <a:pos x="42" y="3273"/>
                    </a:cxn>
                    <a:cxn ang="0">
                      <a:pos x="675" y="0"/>
                    </a:cxn>
                    <a:cxn ang="0">
                      <a:pos x="657" y="0"/>
                    </a:cxn>
                    <a:cxn ang="0">
                      <a:pos x="657" y="0"/>
                    </a:cxn>
                  </a:cxnLst>
                  <a:rect l="0" t="0" r="r" b="b"/>
                  <a:pathLst>
                    <a:path w="675" h="3273">
                      <a:moveTo>
                        <a:pt x="657" y="0"/>
                      </a:moveTo>
                      <a:lnTo>
                        <a:pt x="639" y="0"/>
                      </a:lnTo>
                      <a:lnTo>
                        <a:pt x="0" y="3273"/>
                      </a:lnTo>
                      <a:lnTo>
                        <a:pt x="42" y="3273"/>
                      </a:lnTo>
                      <a:lnTo>
                        <a:pt x="675" y="0"/>
                      </a:lnTo>
                      <a:lnTo>
                        <a:pt x="657" y="0"/>
                      </a:lnTo>
                      <a:lnTo>
                        <a:pt x="657"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US"/>
                </a:p>
              </p:txBody>
            </p:sp>
            <p:sp>
              <p:nvSpPr>
                <p:cNvPr id="122933" name="Freeform 53"/>
                <p:cNvSpPr>
                  <a:spLocks/>
                </p:cNvSpPr>
                <p:nvPr/>
              </p:nvSpPr>
              <p:spPr bwMode="hidden">
                <a:xfrm>
                  <a:off x="876" y="1039"/>
                  <a:ext cx="1031" cy="3280"/>
                </a:xfrm>
                <a:custGeom>
                  <a:avLst/>
                  <a:gdLst/>
                  <a:ahLst/>
                  <a:cxnLst>
                    <a:cxn ang="0">
                      <a:pos x="1013" y="0"/>
                    </a:cxn>
                    <a:cxn ang="0">
                      <a:pos x="990" y="0"/>
                    </a:cxn>
                    <a:cxn ang="0">
                      <a:pos x="0" y="3280"/>
                    </a:cxn>
                    <a:cxn ang="0">
                      <a:pos x="42" y="3280"/>
                    </a:cxn>
                    <a:cxn ang="0">
                      <a:pos x="1031" y="4"/>
                    </a:cxn>
                    <a:cxn ang="0">
                      <a:pos x="1013" y="0"/>
                    </a:cxn>
                    <a:cxn ang="0">
                      <a:pos x="1013" y="0"/>
                    </a:cxn>
                  </a:cxnLst>
                  <a:rect l="0" t="0" r="r" b="b"/>
                  <a:pathLst>
                    <a:path w="1031" h="3280">
                      <a:moveTo>
                        <a:pt x="1013" y="0"/>
                      </a:moveTo>
                      <a:lnTo>
                        <a:pt x="990" y="0"/>
                      </a:lnTo>
                      <a:lnTo>
                        <a:pt x="0" y="3280"/>
                      </a:lnTo>
                      <a:lnTo>
                        <a:pt x="42" y="3280"/>
                      </a:lnTo>
                      <a:lnTo>
                        <a:pt x="1031" y="4"/>
                      </a:lnTo>
                      <a:lnTo>
                        <a:pt x="1013" y="0"/>
                      </a:lnTo>
                      <a:lnTo>
                        <a:pt x="1013"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US"/>
                </a:p>
              </p:txBody>
            </p:sp>
            <p:sp>
              <p:nvSpPr>
                <p:cNvPr id="122934" name="Freeform 54"/>
                <p:cNvSpPr>
                  <a:spLocks/>
                </p:cNvSpPr>
                <p:nvPr/>
              </p:nvSpPr>
              <p:spPr bwMode="hidden">
                <a:xfrm>
                  <a:off x="264" y="1039"/>
                  <a:ext cx="1319" cy="3280"/>
                </a:xfrm>
                <a:custGeom>
                  <a:avLst/>
                  <a:gdLst/>
                  <a:ahLst/>
                  <a:cxnLst>
                    <a:cxn ang="0">
                      <a:pos x="1296" y="0"/>
                    </a:cxn>
                    <a:cxn ang="0">
                      <a:pos x="1278" y="0"/>
                    </a:cxn>
                    <a:cxn ang="0">
                      <a:pos x="0" y="3280"/>
                    </a:cxn>
                    <a:cxn ang="0">
                      <a:pos x="42" y="3280"/>
                    </a:cxn>
                    <a:cxn ang="0">
                      <a:pos x="1319" y="5"/>
                    </a:cxn>
                    <a:cxn ang="0">
                      <a:pos x="1296" y="0"/>
                    </a:cxn>
                    <a:cxn ang="0">
                      <a:pos x="1296" y="0"/>
                    </a:cxn>
                  </a:cxnLst>
                  <a:rect l="0" t="0" r="r" b="b"/>
                  <a:pathLst>
                    <a:path w="1319" h="3280">
                      <a:moveTo>
                        <a:pt x="1296" y="0"/>
                      </a:moveTo>
                      <a:lnTo>
                        <a:pt x="1278" y="0"/>
                      </a:lnTo>
                      <a:lnTo>
                        <a:pt x="0" y="3280"/>
                      </a:lnTo>
                      <a:lnTo>
                        <a:pt x="42" y="3280"/>
                      </a:lnTo>
                      <a:lnTo>
                        <a:pt x="1319" y="5"/>
                      </a:lnTo>
                      <a:lnTo>
                        <a:pt x="1296" y="0"/>
                      </a:lnTo>
                      <a:lnTo>
                        <a:pt x="1296"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US"/>
                </a:p>
              </p:txBody>
            </p:sp>
            <p:sp>
              <p:nvSpPr>
                <p:cNvPr id="122935" name="Freeform 55"/>
                <p:cNvSpPr>
                  <a:spLocks/>
                </p:cNvSpPr>
                <p:nvPr/>
              </p:nvSpPr>
              <p:spPr bwMode="hidden">
                <a:xfrm>
                  <a:off x="3191" y="1039"/>
                  <a:ext cx="402" cy="3280"/>
                </a:xfrm>
                <a:custGeom>
                  <a:avLst/>
                  <a:gdLst/>
                  <a:ahLst/>
                  <a:cxnLst>
                    <a:cxn ang="0">
                      <a:pos x="18" y="0"/>
                    </a:cxn>
                    <a:cxn ang="0">
                      <a:pos x="0" y="0"/>
                    </a:cxn>
                    <a:cxn ang="0">
                      <a:pos x="359" y="3273"/>
                    </a:cxn>
                    <a:cxn ang="0">
                      <a:pos x="401" y="3273"/>
                    </a:cxn>
                    <a:cxn ang="0">
                      <a:pos x="42" y="0"/>
                    </a:cxn>
                    <a:cxn ang="0">
                      <a:pos x="18" y="0"/>
                    </a:cxn>
                    <a:cxn ang="0">
                      <a:pos x="18" y="0"/>
                    </a:cxn>
                  </a:cxnLst>
                  <a:rect l="0" t="0" r="r" b="b"/>
                  <a:pathLst>
                    <a:path w="401" h="3273">
                      <a:moveTo>
                        <a:pt x="18" y="0"/>
                      </a:moveTo>
                      <a:lnTo>
                        <a:pt x="0" y="0"/>
                      </a:lnTo>
                      <a:lnTo>
                        <a:pt x="359" y="3273"/>
                      </a:lnTo>
                      <a:lnTo>
                        <a:pt x="401"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US"/>
                </a:p>
              </p:txBody>
            </p:sp>
            <p:sp>
              <p:nvSpPr>
                <p:cNvPr id="122936" name="Freeform 56"/>
                <p:cNvSpPr>
                  <a:spLocks/>
                </p:cNvSpPr>
                <p:nvPr/>
              </p:nvSpPr>
              <p:spPr bwMode="hidden">
                <a:xfrm>
                  <a:off x="3533" y="1039"/>
                  <a:ext cx="677" cy="3280"/>
                </a:xfrm>
                <a:custGeom>
                  <a:avLst/>
                  <a:gdLst/>
                  <a:ahLst/>
                  <a:cxnLst>
                    <a:cxn ang="0">
                      <a:pos x="18" y="0"/>
                    </a:cxn>
                    <a:cxn ang="0">
                      <a:pos x="0" y="0"/>
                    </a:cxn>
                    <a:cxn ang="0">
                      <a:pos x="640" y="3273"/>
                    </a:cxn>
                    <a:cxn ang="0">
                      <a:pos x="675" y="3273"/>
                    </a:cxn>
                    <a:cxn ang="0">
                      <a:pos x="36" y="0"/>
                    </a:cxn>
                    <a:cxn ang="0">
                      <a:pos x="18" y="0"/>
                    </a:cxn>
                    <a:cxn ang="0">
                      <a:pos x="18" y="0"/>
                    </a:cxn>
                  </a:cxnLst>
                  <a:rect l="0" t="0" r="r" b="b"/>
                  <a:pathLst>
                    <a:path w="675" h="3273">
                      <a:moveTo>
                        <a:pt x="18" y="0"/>
                      </a:moveTo>
                      <a:lnTo>
                        <a:pt x="0" y="0"/>
                      </a:lnTo>
                      <a:lnTo>
                        <a:pt x="640" y="3273"/>
                      </a:lnTo>
                      <a:lnTo>
                        <a:pt x="675" y="3273"/>
                      </a:lnTo>
                      <a:lnTo>
                        <a:pt x="36" y="0"/>
                      </a:lnTo>
                      <a:lnTo>
                        <a:pt x="18" y="0"/>
                      </a:lnTo>
                      <a:lnTo>
                        <a:pt x="18"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US"/>
                </a:p>
              </p:txBody>
            </p:sp>
            <p:sp>
              <p:nvSpPr>
                <p:cNvPr id="122937" name="Freeform 57"/>
                <p:cNvSpPr>
                  <a:spLocks/>
                </p:cNvSpPr>
                <p:nvPr/>
              </p:nvSpPr>
              <p:spPr bwMode="hidden">
                <a:xfrm>
                  <a:off x="3822" y="1039"/>
                  <a:ext cx="1036" cy="3280"/>
                </a:xfrm>
                <a:custGeom>
                  <a:avLst/>
                  <a:gdLst/>
                  <a:ahLst/>
                  <a:cxnLst>
                    <a:cxn ang="0">
                      <a:pos x="23" y="0"/>
                    </a:cxn>
                    <a:cxn ang="0">
                      <a:pos x="0" y="5"/>
                    </a:cxn>
                    <a:cxn ang="0">
                      <a:pos x="994" y="3280"/>
                    </a:cxn>
                    <a:cxn ang="0">
                      <a:pos x="1036" y="3280"/>
                    </a:cxn>
                    <a:cxn ang="0">
                      <a:pos x="41" y="0"/>
                    </a:cxn>
                    <a:cxn ang="0">
                      <a:pos x="23" y="0"/>
                    </a:cxn>
                    <a:cxn ang="0">
                      <a:pos x="23" y="0"/>
                    </a:cxn>
                  </a:cxnLst>
                  <a:rect l="0" t="0" r="r" b="b"/>
                  <a:pathLst>
                    <a:path w="1036" h="3280">
                      <a:moveTo>
                        <a:pt x="23" y="0"/>
                      </a:moveTo>
                      <a:lnTo>
                        <a:pt x="0" y="5"/>
                      </a:lnTo>
                      <a:lnTo>
                        <a:pt x="994" y="3280"/>
                      </a:lnTo>
                      <a:lnTo>
                        <a:pt x="1036" y="3280"/>
                      </a:lnTo>
                      <a:lnTo>
                        <a:pt x="41" y="0"/>
                      </a:lnTo>
                      <a:lnTo>
                        <a:pt x="23" y="0"/>
                      </a:lnTo>
                      <a:lnTo>
                        <a:pt x="23"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US"/>
                </a:p>
              </p:txBody>
            </p:sp>
            <p:sp>
              <p:nvSpPr>
                <p:cNvPr id="122938" name="Freeform 58"/>
                <p:cNvSpPr>
                  <a:spLocks/>
                </p:cNvSpPr>
                <p:nvPr/>
              </p:nvSpPr>
              <p:spPr bwMode="hidden">
                <a:xfrm>
                  <a:off x="4137" y="1039"/>
                  <a:ext cx="1327" cy="3280"/>
                </a:xfrm>
                <a:custGeom>
                  <a:avLst/>
                  <a:gdLst/>
                  <a:ahLst/>
                  <a:cxnLst>
                    <a:cxn ang="0">
                      <a:pos x="20" y="0"/>
                    </a:cxn>
                    <a:cxn ang="0">
                      <a:pos x="0" y="7"/>
                    </a:cxn>
                    <a:cxn ang="0">
                      <a:pos x="1285" y="3280"/>
                    </a:cxn>
                    <a:cxn ang="0">
                      <a:pos x="1327" y="3280"/>
                    </a:cxn>
                    <a:cxn ang="0">
                      <a:pos x="43" y="0"/>
                    </a:cxn>
                    <a:cxn ang="0">
                      <a:pos x="20" y="0"/>
                    </a:cxn>
                    <a:cxn ang="0">
                      <a:pos x="20" y="0"/>
                    </a:cxn>
                  </a:cxnLst>
                  <a:rect l="0" t="0" r="r" b="b"/>
                  <a:pathLst>
                    <a:path w="1327" h="3280">
                      <a:moveTo>
                        <a:pt x="20" y="0"/>
                      </a:moveTo>
                      <a:lnTo>
                        <a:pt x="0" y="7"/>
                      </a:lnTo>
                      <a:lnTo>
                        <a:pt x="1285" y="3280"/>
                      </a:lnTo>
                      <a:lnTo>
                        <a:pt x="1327" y="3280"/>
                      </a:lnTo>
                      <a:lnTo>
                        <a:pt x="43" y="0"/>
                      </a:lnTo>
                      <a:lnTo>
                        <a:pt x="20" y="0"/>
                      </a:lnTo>
                      <a:lnTo>
                        <a:pt x="20"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US"/>
                </a:p>
              </p:txBody>
            </p:sp>
          </p:grpSp>
          <p:sp>
            <p:nvSpPr>
              <p:cNvPr id="122939" name="Freeform 59"/>
              <p:cNvSpPr>
                <a:spLocks/>
              </p:cNvSpPr>
              <p:nvPr/>
            </p:nvSpPr>
            <p:spPr bwMode="hidden">
              <a:xfrm>
                <a:off x="0" y="1039"/>
                <a:ext cx="1254" cy="2632"/>
              </a:xfrm>
              <a:custGeom>
                <a:avLst/>
                <a:gdLst/>
                <a:ahLst/>
                <a:cxnLst>
                  <a:cxn ang="0">
                    <a:pos x="1236" y="0"/>
                  </a:cxn>
                  <a:cxn ang="0">
                    <a:pos x="1212" y="0"/>
                  </a:cxn>
                  <a:cxn ang="0">
                    <a:pos x="0" y="2542"/>
                  </a:cxn>
                  <a:cxn ang="0">
                    <a:pos x="0" y="2632"/>
                  </a:cxn>
                  <a:cxn ang="0">
                    <a:pos x="1254" y="7"/>
                  </a:cxn>
                  <a:cxn ang="0">
                    <a:pos x="1236" y="0"/>
                  </a:cxn>
                  <a:cxn ang="0">
                    <a:pos x="1236" y="0"/>
                  </a:cxn>
                </a:cxnLst>
                <a:rect l="0" t="0" r="r" b="b"/>
                <a:pathLst>
                  <a:path w="1254" h="2632">
                    <a:moveTo>
                      <a:pt x="1236" y="0"/>
                    </a:moveTo>
                    <a:lnTo>
                      <a:pt x="1212" y="0"/>
                    </a:lnTo>
                    <a:lnTo>
                      <a:pt x="0" y="2542"/>
                    </a:lnTo>
                    <a:lnTo>
                      <a:pt x="0" y="2632"/>
                    </a:lnTo>
                    <a:lnTo>
                      <a:pt x="1254" y="7"/>
                    </a:lnTo>
                    <a:lnTo>
                      <a:pt x="1236" y="0"/>
                    </a:lnTo>
                    <a:lnTo>
                      <a:pt x="1236"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US"/>
              </a:p>
            </p:txBody>
          </p:sp>
          <p:sp>
            <p:nvSpPr>
              <p:cNvPr id="122940" name="Freeform 60"/>
              <p:cNvSpPr>
                <a:spLocks/>
              </p:cNvSpPr>
              <p:nvPr/>
            </p:nvSpPr>
            <p:spPr bwMode="hidden">
              <a:xfrm>
                <a:off x="0" y="1039"/>
                <a:ext cx="948" cy="1676"/>
              </a:xfrm>
              <a:custGeom>
                <a:avLst/>
                <a:gdLst/>
                <a:ahLst/>
                <a:cxnLst>
                  <a:cxn ang="0">
                    <a:pos x="930" y="0"/>
                  </a:cxn>
                  <a:cxn ang="0">
                    <a:pos x="906" y="0"/>
                  </a:cxn>
                  <a:cxn ang="0">
                    <a:pos x="0" y="1593"/>
                  </a:cxn>
                  <a:cxn ang="0">
                    <a:pos x="0" y="1676"/>
                  </a:cxn>
                  <a:cxn ang="0">
                    <a:pos x="948" y="5"/>
                  </a:cxn>
                  <a:cxn ang="0">
                    <a:pos x="930" y="0"/>
                  </a:cxn>
                  <a:cxn ang="0">
                    <a:pos x="930" y="0"/>
                  </a:cxn>
                </a:cxnLst>
                <a:rect l="0" t="0" r="r" b="b"/>
                <a:pathLst>
                  <a:path w="948" h="1676">
                    <a:moveTo>
                      <a:pt x="930" y="0"/>
                    </a:moveTo>
                    <a:lnTo>
                      <a:pt x="906" y="0"/>
                    </a:lnTo>
                    <a:lnTo>
                      <a:pt x="0" y="1593"/>
                    </a:lnTo>
                    <a:lnTo>
                      <a:pt x="0" y="1676"/>
                    </a:lnTo>
                    <a:lnTo>
                      <a:pt x="948" y="5"/>
                    </a:lnTo>
                    <a:lnTo>
                      <a:pt x="930" y="0"/>
                    </a:lnTo>
                    <a:lnTo>
                      <a:pt x="930" y="0"/>
                    </a:lnTo>
                    <a:close/>
                  </a:path>
                </a:pathLst>
              </a:custGeom>
              <a:solidFill>
                <a:schemeClr val="accent2"/>
              </a:solidFill>
              <a:ln w="9525">
                <a:noFill/>
                <a:round/>
                <a:headEnd/>
                <a:tailEnd/>
              </a:ln>
            </p:spPr>
            <p:txBody>
              <a:bodyPr/>
              <a:lstStyle/>
              <a:p>
                <a:endParaRPr lang="en-US"/>
              </a:p>
            </p:txBody>
          </p:sp>
          <p:sp>
            <p:nvSpPr>
              <p:cNvPr id="122941" name="Freeform 61"/>
              <p:cNvSpPr>
                <a:spLocks/>
              </p:cNvSpPr>
              <p:nvPr/>
            </p:nvSpPr>
            <p:spPr bwMode="hidden">
              <a:xfrm>
                <a:off x="0" y="1039"/>
                <a:ext cx="629" cy="937"/>
              </a:xfrm>
              <a:custGeom>
                <a:avLst/>
                <a:gdLst/>
                <a:ahLst/>
                <a:cxnLst>
                  <a:cxn ang="0">
                    <a:pos x="606" y="0"/>
                  </a:cxn>
                  <a:cxn ang="0">
                    <a:pos x="582" y="0"/>
                  </a:cxn>
                  <a:cxn ang="0">
                    <a:pos x="0" y="871"/>
                  </a:cxn>
                  <a:cxn ang="0">
                    <a:pos x="0" y="937"/>
                  </a:cxn>
                  <a:cxn ang="0">
                    <a:pos x="629" y="4"/>
                  </a:cxn>
                  <a:cxn ang="0">
                    <a:pos x="606" y="0"/>
                  </a:cxn>
                  <a:cxn ang="0">
                    <a:pos x="606" y="0"/>
                  </a:cxn>
                </a:cxnLst>
                <a:rect l="0" t="0" r="r" b="b"/>
                <a:pathLst>
                  <a:path w="629" h="937">
                    <a:moveTo>
                      <a:pt x="606" y="0"/>
                    </a:moveTo>
                    <a:lnTo>
                      <a:pt x="582" y="0"/>
                    </a:lnTo>
                    <a:lnTo>
                      <a:pt x="0" y="871"/>
                    </a:lnTo>
                    <a:lnTo>
                      <a:pt x="0" y="937"/>
                    </a:lnTo>
                    <a:lnTo>
                      <a:pt x="629" y="4"/>
                    </a:lnTo>
                    <a:lnTo>
                      <a:pt x="606" y="0"/>
                    </a:lnTo>
                    <a:lnTo>
                      <a:pt x="606" y="0"/>
                    </a:lnTo>
                    <a:close/>
                  </a:path>
                </a:pathLst>
              </a:custGeom>
              <a:solidFill>
                <a:schemeClr val="accent2"/>
              </a:solidFill>
              <a:ln w="9525">
                <a:noFill/>
                <a:round/>
                <a:headEnd/>
                <a:tailEnd/>
              </a:ln>
            </p:spPr>
            <p:txBody>
              <a:bodyPr/>
              <a:lstStyle/>
              <a:p>
                <a:endParaRPr lang="en-US"/>
              </a:p>
            </p:txBody>
          </p:sp>
          <p:sp>
            <p:nvSpPr>
              <p:cNvPr id="122942" name="Freeform 62"/>
              <p:cNvSpPr>
                <a:spLocks/>
              </p:cNvSpPr>
              <p:nvPr/>
            </p:nvSpPr>
            <p:spPr bwMode="hidden">
              <a:xfrm>
                <a:off x="0" y="1039"/>
                <a:ext cx="305" cy="427"/>
              </a:xfrm>
              <a:custGeom>
                <a:avLst/>
                <a:gdLst/>
                <a:ahLst/>
                <a:cxnLst>
                  <a:cxn ang="0">
                    <a:pos x="282" y="0"/>
                  </a:cxn>
                  <a:cxn ang="0">
                    <a:pos x="252" y="0"/>
                  </a:cxn>
                  <a:cxn ang="0">
                    <a:pos x="0" y="361"/>
                  </a:cxn>
                  <a:cxn ang="0">
                    <a:pos x="0" y="427"/>
                  </a:cxn>
                  <a:cxn ang="0">
                    <a:pos x="305" y="5"/>
                  </a:cxn>
                  <a:cxn ang="0">
                    <a:pos x="282" y="0"/>
                  </a:cxn>
                  <a:cxn ang="0">
                    <a:pos x="282" y="0"/>
                  </a:cxn>
                </a:cxnLst>
                <a:rect l="0" t="0" r="r" b="b"/>
                <a:pathLst>
                  <a:path w="305" h="427">
                    <a:moveTo>
                      <a:pt x="282" y="0"/>
                    </a:moveTo>
                    <a:lnTo>
                      <a:pt x="252" y="0"/>
                    </a:lnTo>
                    <a:lnTo>
                      <a:pt x="0" y="361"/>
                    </a:lnTo>
                    <a:lnTo>
                      <a:pt x="0" y="427"/>
                    </a:lnTo>
                    <a:lnTo>
                      <a:pt x="305" y="5"/>
                    </a:lnTo>
                    <a:lnTo>
                      <a:pt x="282" y="0"/>
                    </a:lnTo>
                    <a:lnTo>
                      <a:pt x="282" y="0"/>
                    </a:lnTo>
                    <a:close/>
                  </a:path>
                </a:pathLst>
              </a:custGeom>
              <a:solidFill>
                <a:schemeClr val="accent2"/>
              </a:solidFill>
              <a:ln w="9525">
                <a:noFill/>
                <a:round/>
                <a:headEnd/>
                <a:tailEnd/>
              </a:ln>
            </p:spPr>
            <p:txBody>
              <a:bodyPr/>
              <a:lstStyle/>
              <a:p>
                <a:endParaRPr lang="en-US"/>
              </a:p>
            </p:txBody>
          </p:sp>
          <p:sp>
            <p:nvSpPr>
              <p:cNvPr id="122943" name="Freeform 63"/>
              <p:cNvSpPr>
                <a:spLocks/>
              </p:cNvSpPr>
              <p:nvPr/>
            </p:nvSpPr>
            <p:spPr bwMode="hidden">
              <a:xfrm>
                <a:off x="4481" y="1039"/>
                <a:ext cx="1277" cy="2686"/>
              </a:xfrm>
              <a:custGeom>
                <a:avLst/>
                <a:gdLst/>
                <a:ahLst/>
                <a:cxnLst>
                  <a:cxn ang="0">
                    <a:pos x="41" y="0"/>
                  </a:cxn>
                  <a:cxn ang="0">
                    <a:pos x="17" y="0"/>
                  </a:cxn>
                  <a:cxn ang="0">
                    <a:pos x="0" y="4"/>
                  </a:cxn>
                  <a:cxn ang="0">
                    <a:pos x="1277" y="2686"/>
                  </a:cxn>
                  <a:cxn ang="0">
                    <a:pos x="1277" y="2596"/>
                  </a:cxn>
                  <a:cxn ang="0">
                    <a:pos x="41" y="0"/>
                  </a:cxn>
                  <a:cxn ang="0">
                    <a:pos x="41" y="0"/>
                  </a:cxn>
                </a:cxnLst>
                <a:rect l="0" t="0" r="r" b="b"/>
                <a:pathLst>
                  <a:path w="1277" h="2686">
                    <a:moveTo>
                      <a:pt x="41" y="0"/>
                    </a:moveTo>
                    <a:lnTo>
                      <a:pt x="17" y="0"/>
                    </a:lnTo>
                    <a:lnTo>
                      <a:pt x="0" y="4"/>
                    </a:lnTo>
                    <a:lnTo>
                      <a:pt x="1277" y="2686"/>
                    </a:lnTo>
                    <a:lnTo>
                      <a:pt x="1277" y="2596"/>
                    </a:lnTo>
                    <a:lnTo>
                      <a:pt x="41" y="0"/>
                    </a:lnTo>
                    <a:lnTo>
                      <a:pt x="41"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US"/>
              </a:p>
            </p:txBody>
          </p:sp>
          <p:sp>
            <p:nvSpPr>
              <p:cNvPr id="122944" name="Freeform 64"/>
              <p:cNvSpPr>
                <a:spLocks/>
              </p:cNvSpPr>
              <p:nvPr/>
            </p:nvSpPr>
            <p:spPr bwMode="hidden">
              <a:xfrm>
                <a:off x="4770" y="1039"/>
                <a:ext cx="988" cy="1730"/>
              </a:xfrm>
              <a:custGeom>
                <a:avLst/>
                <a:gdLst/>
                <a:ahLst/>
                <a:cxnLst>
                  <a:cxn ang="0">
                    <a:pos x="16" y="0"/>
                  </a:cxn>
                  <a:cxn ang="0">
                    <a:pos x="0" y="7"/>
                  </a:cxn>
                  <a:cxn ang="0">
                    <a:pos x="988" y="1730"/>
                  </a:cxn>
                  <a:cxn ang="0">
                    <a:pos x="988" y="1653"/>
                  </a:cxn>
                  <a:cxn ang="0">
                    <a:pos x="40" y="0"/>
                  </a:cxn>
                  <a:cxn ang="0">
                    <a:pos x="16" y="0"/>
                  </a:cxn>
                  <a:cxn ang="0">
                    <a:pos x="16" y="0"/>
                  </a:cxn>
                </a:cxnLst>
                <a:rect l="0" t="0" r="r" b="b"/>
                <a:pathLst>
                  <a:path w="988" h="1730">
                    <a:moveTo>
                      <a:pt x="16" y="0"/>
                    </a:moveTo>
                    <a:lnTo>
                      <a:pt x="0" y="7"/>
                    </a:lnTo>
                    <a:lnTo>
                      <a:pt x="988" y="1730"/>
                    </a:lnTo>
                    <a:lnTo>
                      <a:pt x="988" y="1653"/>
                    </a:lnTo>
                    <a:lnTo>
                      <a:pt x="40" y="0"/>
                    </a:lnTo>
                    <a:lnTo>
                      <a:pt x="16" y="0"/>
                    </a:lnTo>
                    <a:lnTo>
                      <a:pt x="16" y="0"/>
                    </a:lnTo>
                    <a:close/>
                  </a:path>
                </a:pathLst>
              </a:custGeom>
              <a:solidFill>
                <a:schemeClr val="accent2"/>
              </a:solidFill>
              <a:ln w="9525">
                <a:noFill/>
                <a:round/>
                <a:headEnd/>
                <a:tailEnd/>
              </a:ln>
            </p:spPr>
            <p:txBody>
              <a:bodyPr/>
              <a:lstStyle/>
              <a:p>
                <a:endParaRPr lang="en-US"/>
              </a:p>
            </p:txBody>
          </p:sp>
          <p:sp>
            <p:nvSpPr>
              <p:cNvPr id="122945" name="Freeform 65"/>
              <p:cNvSpPr>
                <a:spLocks/>
              </p:cNvSpPr>
              <p:nvPr/>
            </p:nvSpPr>
            <p:spPr bwMode="hidden">
              <a:xfrm>
                <a:off x="5088" y="1039"/>
                <a:ext cx="670" cy="997"/>
              </a:xfrm>
              <a:custGeom>
                <a:avLst/>
                <a:gdLst/>
                <a:ahLst/>
                <a:cxnLst>
                  <a:cxn ang="0">
                    <a:pos x="22" y="0"/>
                  </a:cxn>
                  <a:cxn ang="0">
                    <a:pos x="0" y="4"/>
                  </a:cxn>
                  <a:cxn ang="0">
                    <a:pos x="670" y="997"/>
                  </a:cxn>
                  <a:cxn ang="0">
                    <a:pos x="670" y="925"/>
                  </a:cxn>
                  <a:cxn ang="0">
                    <a:pos x="46" y="0"/>
                  </a:cxn>
                  <a:cxn ang="0">
                    <a:pos x="22" y="0"/>
                  </a:cxn>
                  <a:cxn ang="0">
                    <a:pos x="22" y="0"/>
                  </a:cxn>
                </a:cxnLst>
                <a:rect l="0" t="0" r="r" b="b"/>
                <a:pathLst>
                  <a:path w="670" h="997">
                    <a:moveTo>
                      <a:pt x="22" y="0"/>
                    </a:moveTo>
                    <a:lnTo>
                      <a:pt x="0" y="4"/>
                    </a:lnTo>
                    <a:lnTo>
                      <a:pt x="670" y="997"/>
                    </a:lnTo>
                    <a:lnTo>
                      <a:pt x="670" y="925"/>
                    </a:lnTo>
                    <a:lnTo>
                      <a:pt x="46" y="0"/>
                    </a:lnTo>
                    <a:lnTo>
                      <a:pt x="22" y="0"/>
                    </a:lnTo>
                    <a:lnTo>
                      <a:pt x="22" y="0"/>
                    </a:lnTo>
                    <a:close/>
                  </a:path>
                </a:pathLst>
              </a:custGeom>
              <a:solidFill>
                <a:schemeClr val="accent2"/>
              </a:solidFill>
              <a:ln w="9525">
                <a:noFill/>
                <a:round/>
                <a:headEnd/>
                <a:tailEnd/>
              </a:ln>
            </p:spPr>
            <p:txBody>
              <a:bodyPr/>
              <a:lstStyle/>
              <a:p>
                <a:endParaRPr lang="en-US"/>
              </a:p>
            </p:txBody>
          </p:sp>
          <p:sp>
            <p:nvSpPr>
              <p:cNvPr id="122946" name="Freeform 66"/>
              <p:cNvSpPr>
                <a:spLocks/>
              </p:cNvSpPr>
              <p:nvPr/>
            </p:nvSpPr>
            <p:spPr bwMode="hidden">
              <a:xfrm>
                <a:off x="5412" y="1039"/>
                <a:ext cx="346" cy="487"/>
              </a:xfrm>
              <a:custGeom>
                <a:avLst/>
                <a:gdLst/>
                <a:ahLst/>
                <a:cxnLst>
                  <a:cxn ang="0">
                    <a:pos x="22" y="0"/>
                  </a:cxn>
                  <a:cxn ang="0">
                    <a:pos x="0" y="7"/>
                  </a:cxn>
                  <a:cxn ang="0">
                    <a:pos x="346" y="487"/>
                  </a:cxn>
                  <a:cxn ang="0">
                    <a:pos x="346" y="415"/>
                  </a:cxn>
                  <a:cxn ang="0">
                    <a:pos x="46" y="0"/>
                  </a:cxn>
                  <a:cxn ang="0">
                    <a:pos x="22" y="0"/>
                  </a:cxn>
                  <a:cxn ang="0">
                    <a:pos x="22" y="0"/>
                  </a:cxn>
                </a:cxnLst>
                <a:rect l="0" t="0" r="r" b="b"/>
                <a:pathLst>
                  <a:path w="346" h="487">
                    <a:moveTo>
                      <a:pt x="22" y="0"/>
                    </a:moveTo>
                    <a:lnTo>
                      <a:pt x="0" y="7"/>
                    </a:lnTo>
                    <a:lnTo>
                      <a:pt x="346" y="487"/>
                    </a:lnTo>
                    <a:lnTo>
                      <a:pt x="346" y="415"/>
                    </a:lnTo>
                    <a:lnTo>
                      <a:pt x="46" y="0"/>
                    </a:lnTo>
                    <a:lnTo>
                      <a:pt x="22" y="0"/>
                    </a:lnTo>
                    <a:lnTo>
                      <a:pt x="22" y="0"/>
                    </a:lnTo>
                    <a:close/>
                  </a:path>
                </a:pathLst>
              </a:custGeom>
              <a:solidFill>
                <a:schemeClr val="accent2"/>
              </a:solidFill>
              <a:ln w="9525">
                <a:noFill/>
                <a:round/>
                <a:headEnd/>
                <a:tailEnd/>
              </a:ln>
            </p:spPr>
            <p:txBody>
              <a:bodyPr/>
              <a:lstStyle/>
              <a:p>
                <a:endParaRPr lang="en-US"/>
              </a:p>
            </p:txBody>
          </p:sp>
        </p:grpSp>
      </p:grpSp>
      <p:sp>
        <p:nvSpPr>
          <p:cNvPr id="122947" name="Rectangle 67"/>
          <p:cNvSpPr>
            <a:spLocks noGrp="1" noChangeArrowheads="1"/>
          </p:cNvSpPr>
          <p:nvPr>
            <p:ph type="ctrTitle" sz="quarter"/>
          </p:nvPr>
        </p:nvSpPr>
        <p:spPr>
          <a:xfrm>
            <a:off x="455613" y="1920875"/>
            <a:ext cx="8226425" cy="1736725"/>
          </a:xfrm>
        </p:spPr>
        <p:txBody>
          <a:bodyPr anchor="b"/>
          <a:lstStyle>
            <a:lvl1pPr>
              <a:defRPr sz="5400"/>
            </a:lvl1pPr>
          </a:lstStyle>
          <a:p>
            <a:r>
              <a:rPr lang="en-US"/>
              <a:t>Click to edit Master title style</a:t>
            </a:r>
          </a:p>
        </p:txBody>
      </p:sp>
      <p:sp>
        <p:nvSpPr>
          <p:cNvPr id="122948" name="Rectangle 68"/>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22949" name="Rectangle 69"/>
          <p:cNvSpPr>
            <a:spLocks noGrp="1" noChangeArrowheads="1"/>
          </p:cNvSpPr>
          <p:nvPr>
            <p:ph type="dt" sz="quarter" idx="2"/>
          </p:nvPr>
        </p:nvSpPr>
        <p:spPr/>
        <p:txBody>
          <a:bodyPr/>
          <a:lstStyle>
            <a:lvl1pPr>
              <a:defRPr/>
            </a:lvl1pPr>
          </a:lstStyle>
          <a:p>
            <a:endParaRPr lang="en-US"/>
          </a:p>
        </p:txBody>
      </p:sp>
      <p:sp>
        <p:nvSpPr>
          <p:cNvPr id="122950" name="Rectangle 70"/>
          <p:cNvSpPr>
            <a:spLocks noGrp="1" noChangeArrowheads="1"/>
          </p:cNvSpPr>
          <p:nvPr>
            <p:ph type="ftr" sz="quarter" idx="3"/>
          </p:nvPr>
        </p:nvSpPr>
        <p:spPr/>
        <p:txBody>
          <a:bodyPr/>
          <a:lstStyle>
            <a:lvl1pPr>
              <a:defRPr/>
            </a:lvl1pPr>
          </a:lstStyle>
          <a:p>
            <a:endParaRPr lang="en-US"/>
          </a:p>
        </p:txBody>
      </p:sp>
      <p:sp>
        <p:nvSpPr>
          <p:cNvPr id="122951" name="Rectangle 71"/>
          <p:cNvSpPr>
            <a:spLocks noGrp="1" noChangeArrowheads="1"/>
          </p:cNvSpPr>
          <p:nvPr>
            <p:ph type="sldNum" sz="quarter" idx="4"/>
          </p:nvPr>
        </p:nvSpPr>
        <p:spPr/>
        <p:txBody>
          <a:bodyPr/>
          <a:lstStyle>
            <a:lvl1pPr>
              <a:defRPr/>
            </a:lvl1pPr>
          </a:lstStyle>
          <a:p>
            <a:fld id="{5C5FF03A-918F-4F0F-B0EB-65E6793D9F8D}" type="slidenum">
              <a:rPr lang="en-US"/>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B5051A8-681F-4AA1-AB1B-6BFBC83DC19F}" type="slidenum">
              <a:rPr lang="en-US"/>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073D70A-E177-42D6-902E-886DDA43D986}" type="slidenum">
              <a:rPr lang="en-US"/>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5613" y="1598613"/>
            <a:ext cx="4037012" cy="4497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598613"/>
            <a:ext cx="4037013" cy="4497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B044684-E320-4EDB-A2E1-E15357308C93}" type="slidenum">
              <a:rPr lang="en-US"/>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B246F07-6ACB-463D-B40B-B1ABACBDDDDF}" type="slidenum">
              <a:rPr lang="en-US"/>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815DDCA-7C1F-4B75-8838-22ABDD21858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DC7E219-5A77-4508-BB86-3F57D69D1AB5}" type="slidenum">
              <a:rPr lang="en-US"/>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81A463D-261A-443E-9352-5CB58346B956}" type="slidenum">
              <a:rPr lang="en-US"/>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4C5ADA6-59AA-4141-ADCC-6ACA1AC00C0E}" type="slidenum">
              <a:rPr lang="en-US"/>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7AF2146-D807-4643-A716-783CA7F26754}" type="slidenum">
              <a:rPr lang="en-US"/>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7FD60DE-D8B9-40EE-A3FF-C175226318E5}" type="slidenum">
              <a:rPr lang="en-US"/>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273050"/>
            <a:ext cx="2055813" cy="58229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5613" y="273050"/>
            <a:ext cx="6018212" cy="582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C8E23A6-F221-4718-81E9-BEA90947D1A0}" type="slidenum">
              <a:rPr lang="en-US"/>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8658" name="Group 2"/>
          <p:cNvGrpSpPr>
            <a:grpSpLocks/>
          </p:cNvGrpSpPr>
          <p:nvPr/>
        </p:nvGrpSpPr>
        <p:grpSpPr bwMode="auto">
          <a:xfrm>
            <a:off x="0" y="0"/>
            <a:ext cx="8805863" cy="6858000"/>
            <a:chOff x="0" y="0"/>
            <a:chExt cx="5547" cy="4320"/>
          </a:xfrm>
        </p:grpSpPr>
        <p:grpSp>
          <p:nvGrpSpPr>
            <p:cNvPr id="198659" name="Group 3"/>
            <p:cNvGrpSpPr>
              <a:grpSpLocks/>
            </p:cNvGrpSpPr>
            <p:nvPr userDrawn="1"/>
          </p:nvGrpSpPr>
          <p:grpSpPr bwMode="auto">
            <a:xfrm rot="-215207">
              <a:off x="3690" y="234"/>
              <a:ext cx="1857" cy="3625"/>
              <a:chOff x="3010" y="778"/>
              <a:chExt cx="1857" cy="3625"/>
            </a:xfrm>
          </p:grpSpPr>
          <p:sp>
            <p:nvSpPr>
              <p:cNvPr id="198660" name="Freeform 4"/>
              <p:cNvSpPr>
                <a:spLocks/>
              </p:cNvSpPr>
              <p:nvPr userDrawn="1"/>
            </p:nvSpPr>
            <p:spPr bwMode="ltGray">
              <a:xfrm rot="12185230" flipV="1">
                <a:off x="3534" y="778"/>
                <a:ext cx="1333" cy="1485"/>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round/>
                <a:headEnd/>
                <a:tailEnd/>
              </a:ln>
            </p:spPr>
            <p:txBody>
              <a:bodyPr/>
              <a:lstStyle/>
              <a:p>
                <a:endParaRPr lang="en-US"/>
              </a:p>
            </p:txBody>
          </p:sp>
          <p:sp>
            <p:nvSpPr>
              <p:cNvPr id="198661" name="Freeform 5"/>
              <p:cNvSpPr>
                <a:spLocks/>
              </p:cNvSpPr>
              <p:nvPr userDrawn="1"/>
            </p:nvSpPr>
            <p:spPr bwMode="ltGray">
              <a:xfrm rot="12185230" flipV="1">
                <a:off x="4029" y="1802"/>
                <a:ext cx="571" cy="531"/>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round/>
                <a:headEnd/>
                <a:tailEnd/>
              </a:ln>
            </p:spPr>
            <p:txBody>
              <a:bodyPr/>
              <a:lstStyle/>
              <a:p>
                <a:endParaRPr lang="en-US"/>
              </a:p>
            </p:txBody>
          </p:sp>
          <p:sp>
            <p:nvSpPr>
              <p:cNvPr id="198662" name="Freeform 6"/>
              <p:cNvSpPr>
                <a:spLocks/>
              </p:cNvSpPr>
              <p:nvPr userDrawn="1"/>
            </p:nvSpPr>
            <p:spPr bwMode="ltGray">
              <a:xfrm rot="12185230" flipV="1">
                <a:off x="3639" y="2167"/>
                <a:ext cx="277" cy="249"/>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round/>
                <a:headEnd/>
                <a:tailEnd/>
              </a:ln>
            </p:spPr>
            <p:txBody>
              <a:bodyPr/>
              <a:lstStyle/>
              <a:p>
                <a:endParaRPr lang="en-US"/>
              </a:p>
            </p:txBody>
          </p:sp>
          <p:sp>
            <p:nvSpPr>
              <p:cNvPr id="198663" name="Freeform 7"/>
              <p:cNvSpPr>
                <a:spLocks/>
              </p:cNvSpPr>
              <p:nvPr userDrawn="1"/>
            </p:nvSpPr>
            <p:spPr bwMode="ltGray">
              <a:xfrm rot="12185230" flipV="1">
                <a:off x="3979" y="977"/>
                <a:ext cx="245" cy="34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round/>
                <a:headEnd/>
                <a:tailEnd/>
              </a:ln>
            </p:spPr>
            <p:txBody>
              <a:bodyPr/>
              <a:lstStyle/>
              <a:p>
                <a:endParaRPr lang="en-US"/>
              </a:p>
            </p:txBody>
          </p:sp>
          <p:sp>
            <p:nvSpPr>
              <p:cNvPr id="198664" name="Freeform 8"/>
              <p:cNvSpPr>
                <a:spLocks/>
              </p:cNvSpPr>
              <p:nvPr userDrawn="1"/>
            </p:nvSpPr>
            <p:spPr bwMode="ltGray">
              <a:xfrm rot="12185230" flipV="1">
                <a:off x="3845" y="2207"/>
                <a:ext cx="103" cy="209"/>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round/>
                <a:headEnd/>
                <a:tailEnd/>
              </a:ln>
            </p:spPr>
            <p:txBody>
              <a:bodyPr/>
              <a:lstStyle/>
              <a:p>
                <a:endParaRPr lang="en-US"/>
              </a:p>
            </p:txBody>
          </p:sp>
          <p:sp>
            <p:nvSpPr>
              <p:cNvPr id="198665" name="Freeform 9"/>
              <p:cNvSpPr>
                <a:spLocks/>
              </p:cNvSpPr>
              <p:nvPr userDrawn="1"/>
            </p:nvSpPr>
            <p:spPr bwMode="ltGray">
              <a:xfrm rot="12185230" flipV="1">
                <a:off x="3895" y="1325"/>
                <a:ext cx="120" cy="90"/>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round/>
                <a:headEnd/>
                <a:tailEnd/>
              </a:ln>
            </p:spPr>
            <p:txBody>
              <a:bodyPr/>
              <a:lstStyle/>
              <a:p>
                <a:endParaRPr lang="en-US"/>
              </a:p>
            </p:txBody>
          </p:sp>
          <p:sp>
            <p:nvSpPr>
              <p:cNvPr id="198666" name="Freeform 10"/>
              <p:cNvSpPr>
                <a:spLocks/>
              </p:cNvSpPr>
              <p:nvPr userDrawn="1"/>
            </p:nvSpPr>
            <p:spPr bwMode="ltGray">
              <a:xfrm rot="12185230" flipV="1">
                <a:off x="3010" y="2344"/>
                <a:ext cx="330" cy="2059"/>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round/>
                <a:headEnd/>
                <a:tailEnd/>
              </a:ln>
            </p:spPr>
            <p:txBody>
              <a:bodyPr/>
              <a:lstStyle/>
              <a:p>
                <a:endParaRPr lang="en-US"/>
              </a:p>
            </p:txBody>
          </p:sp>
        </p:grpSp>
        <p:sp>
          <p:nvSpPr>
            <p:cNvPr id="198667" name="Freeform 11"/>
            <p:cNvSpPr>
              <a:spLocks/>
            </p:cNvSpPr>
            <p:nvPr userDrawn="1"/>
          </p:nvSpPr>
          <p:spPr bwMode="ltGray">
            <a:xfrm rot="373331" flipH="1">
              <a:off x="22" y="1957"/>
              <a:ext cx="323" cy="649"/>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round/>
              <a:headEnd/>
              <a:tailEnd/>
            </a:ln>
          </p:spPr>
          <p:txBody>
            <a:bodyPr/>
            <a:lstStyle/>
            <a:p>
              <a:endParaRPr lang="en-US"/>
            </a:p>
          </p:txBody>
        </p:sp>
        <p:sp>
          <p:nvSpPr>
            <p:cNvPr id="198668" name="Freeform 12"/>
            <p:cNvSpPr>
              <a:spLocks/>
            </p:cNvSpPr>
            <p:nvPr userDrawn="1"/>
          </p:nvSpPr>
          <p:spPr bwMode="ltGray">
            <a:xfrm>
              <a:off x="168" y="1260"/>
              <a:ext cx="1259" cy="1532"/>
            </a:xfrm>
            <a:custGeom>
              <a:avLst/>
              <a:gdLst/>
              <a:ahLst/>
              <a:cxnLst>
                <a:cxn ang="0">
                  <a:pos x="891" y="1532"/>
                </a:cxn>
                <a:cxn ang="0">
                  <a:pos x="954" y="1452"/>
                </a:cxn>
                <a:cxn ang="0">
                  <a:pos x="1032" y="1338"/>
                </a:cxn>
                <a:cxn ang="0">
                  <a:pos x="1115" y="1188"/>
                </a:cxn>
                <a:cxn ang="0">
                  <a:pos x="1194" y="1023"/>
                </a:cxn>
                <a:cxn ang="0">
                  <a:pos x="1244" y="841"/>
                </a:cxn>
                <a:cxn ang="0">
                  <a:pos x="1259" y="647"/>
                </a:cxn>
                <a:cxn ang="0">
                  <a:pos x="1230" y="463"/>
                </a:cxn>
                <a:cxn ang="0">
                  <a:pos x="1140" y="294"/>
                </a:cxn>
                <a:cxn ang="0">
                  <a:pos x="1043" y="190"/>
                </a:cxn>
                <a:cxn ang="0">
                  <a:pos x="961" y="109"/>
                </a:cxn>
                <a:cxn ang="0">
                  <a:pos x="894" y="65"/>
                </a:cxn>
                <a:cxn ang="0">
                  <a:pos x="786" y="18"/>
                </a:cxn>
                <a:cxn ang="0">
                  <a:pos x="642" y="0"/>
                </a:cxn>
                <a:cxn ang="0">
                  <a:pos x="440" y="23"/>
                </a:cxn>
                <a:cxn ang="0">
                  <a:pos x="366" y="44"/>
                </a:cxn>
                <a:cxn ang="0">
                  <a:pos x="292" y="58"/>
                </a:cxn>
                <a:cxn ang="0">
                  <a:pos x="229" y="79"/>
                </a:cxn>
                <a:cxn ang="0">
                  <a:pos x="178" y="103"/>
                </a:cxn>
                <a:cxn ang="0">
                  <a:pos x="127" y="127"/>
                </a:cxn>
                <a:cxn ang="0">
                  <a:pos x="82" y="158"/>
                </a:cxn>
                <a:cxn ang="0">
                  <a:pos x="41" y="197"/>
                </a:cxn>
                <a:cxn ang="0">
                  <a:pos x="0" y="243"/>
                </a:cxn>
                <a:cxn ang="0">
                  <a:pos x="76" y="215"/>
                </a:cxn>
                <a:cxn ang="0">
                  <a:pos x="144" y="194"/>
                </a:cxn>
                <a:cxn ang="0">
                  <a:pos x="212" y="179"/>
                </a:cxn>
                <a:cxn ang="0">
                  <a:pos x="280" y="164"/>
                </a:cxn>
                <a:cxn ang="0">
                  <a:pos x="336" y="149"/>
                </a:cxn>
                <a:cxn ang="0">
                  <a:pos x="397" y="149"/>
                </a:cxn>
                <a:cxn ang="0">
                  <a:pos x="458" y="141"/>
                </a:cxn>
                <a:cxn ang="0">
                  <a:pos x="511" y="146"/>
                </a:cxn>
                <a:cxn ang="0">
                  <a:pos x="565" y="152"/>
                </a:cxn>
                <a:cxn ang="0">
                  <a:pos x="618" y="166"/>
                </a:cxn>
                <a:cxn ang="0">
                  <a:pos x="669" y="186"/>
                </a:cxn>
                <a:cxn ang="0">
                  <a:pos x="715" y="205"/>
                </a:cxn>
                <a:cxn ang="0">
                  <a:pos x="760" y="239"/>
                </a:cxn>
                <a:cxn ang="0">
                  <a:pos x="811" y="267"/>
                </a:cxn>
                <a:cxn ang="0">
                  <a:pos x="855" y="307"/>
                </a:cxn>
                <a:cxn ang="0">
                  <a:pos x="899" y="348"/>
                </a:cxn>
                <a:cxn ang="0">
                  <a:pos x="971" y="464"/>
                </a:cxn>
                <a:cxn ang="0">
                  <a:pos x="1016" y="606"/>
                </a:cxn>
                <a:cxn ang="0">
                  <a:pos x="1027" y="774"/>
                </a:cxn>
                <a:cxn ang="0">
                  <a:pos x="1022" y="939"/>
                </a:cxn>
                <a:cxn ang="0">
                  <a:pos x="1002" y="1117"/>
                </a:cxn>
                <a:cxn ang="0">
                  <a:pos x="966" y="1279"/>
                </a:cxn>
                <a:cxn ang="0">
                  <a:pos x="933" y="1421"/>
                </a:cxn>
                <a:cxn ang="0">
                  <a:pos x="891" y="1532"/>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round/>
              <a:headEnd/>
              <a:tailEnd/>
            </a:ln>
          </p:spPr>
          <p:txBody>
            <a:bodyPr/>
            <a:lstStyle/>
            <a:p>
              <a:endParaRPr lang="en-US"/>
            </a:p>
          </p:txBody>
        </p:sp>
        <p:sp>
          <p:nvSpPr>
            <p:cNvPr id="198669" name="Freeform 13"/>
            <p:cNvSpPr>
              <a:spLocks/>
            </p:cNvSpPr>
            <p:nvPr userDrawn="1"/>
          </p:nvSpPr>
          <p:spPr bwMode="ltGray">
            <a:xfrm>
              <a:off x="0" y="2610"/>
              <a:ext cx="801" cy="459"/>
            </a:xfrm>
            <a:custGeom>
              <a:avLst/>
              <a:gdLst/>
              <a:ahLst/>
              <a:cxnLst>
                <a:cxn ang="0">
                  <a:pos x="0" y="0"/>
                </a:cxn>
                <a:cxn ang="0">
                  <a:pos x="37" y="69"/>
                </a:cxn>
                <a:cxn ang="0">
                  <a:pos x="68" y="132"/>
                </a:cxn>
                <a:cxn ang="0">
                  <a:pos x="110" y="188"/>
                </a:cxn>
                <a:cxn ang="0">
                  <a:pos x="149" y="229"/>
                </a:cxn>
                <a:cxn ang="0">
                  <a:pos x="192" y="278"/>
                </a:cxn>
                <a:cxn ang="0">
                  <a:pos x="250" y="314"/>
                </a:cxn>
                <a:cxn ang="0">
                  <a:pos x="308" y="336"/>
                </a:cxn>
                <a:cxn ang="0">
                  <a:pos x="365" y="365"/>
                </a:cxn>
                <a:cxn ang="0">
                  <a:pos x="430" y="381"/>
                </a:cxn>
                <a:cxn ang="0">
                  <a:pos x="501" y="390"/>
                </a:cxn>
                <a:cxn ang="0">
                  <a:pos x="573" y="392"/>
                </a:cxn>
                <a:cxn ang="0">
                  <a:pos x="646" y="381"/>
                </a:cxn>
                <a:cxn ang="0">
                  <a:pos x="726" y="362"/>
                </a:cxn>
                <a:cxn ang="0">
                  <a:pos x="801" y="335"/>
                </a:cxn>
                <a:cxn ang="0">
                  <a:pos x="731" y="377"/>
                </a:cxn>
                <a:cxn ang="0">
                  <a:pos x="662" y="404"/>
                </a:cxn>
                <a:cxn ang="0">
                  <a:pos x="594" y="432"/>
                </a:cxn>
                <a:cxn ang="0">
                  <a:pos x="532" y="445"/>
                </a:cxn>
                <a:cxn ang="0">
                  <a:pos x="471" y="459"/>
                </a:cxn>
                <a:cxn ang="0">
                  <a:pos x="411" y="458"/>
                </a:cxn>
                <a:cxn ang="0">
                  <a:pos x="350" y="458"/>
                </a:cxn>
                <a:cxn ang="0">
                  <a:pos x="291" y="450"/>
                </a:cxn>
                <a:cxn ang="0">
                  <a:pos x="244" y="436"/>
                </a:cxn>
                <a:cxn ang="0">
                  <a:pos x="192" y="415"/>
                </a:cxn>
                <a:cxn ang="0">
                  <a:pos x="145" y="394"/>
                </a:cxn>
                <a:cxn ang="0">
                  <a:pos x="100" y="373"/>
                </a:cxn>
                <a:cxn ang="0">
                  <a:pos x="60" y="347"/>
                </a:cxn>
                <a:cxn ang="0">
                  <a:pos x="0" y="294"/>
                </a:cxn>
                <a:cxn ang="0">
                  <a:pos x="0" y="0"/>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round/>
              <a:headEnd/>
              <a:tailEnd/>
            </a:ln>
          </p:spPr>
          <p:txBody>
            <a:bodyPr/>
            <a:lstStyle/>
            <a:p>
              <a:endParaRPr lang="en-US"/>
            </a:p>
          </p:txBody>
        </p:sp>
        <p:sp>
          <p:nvSpPr>
            <p:cNvPr id="198670" name="Freeform 14"/>
            <p:cNvSpPr>
              <a:spLocks/>
            </p:cNvSpPr>
            <p:nvPr userDrawn="1"/>
          </p:nvSpPr>
          <p:spPr bwMode="ltGray">
            <a:xfrm rot="373331" flipH="1">
              <a:off x="898" y="2855"/>
              <a:ext cx="354" cy="464"/>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round/>
              <a:headEnd/>
              <a:tailEnd/>
            </a:ln>
          </p:spPr>
          <p:txBody>
            <a:bodyPr/>
            <a:lstStyle/>
            <a:p>
              <a:endParaRPr lang="en-US"/>
            </a:p>
          </p:txBody>
        </p:sp>
        <p:sp>
          <p:nvSpPr>
            <p:cNvPr id="198671" name="Freeform 15"/>
            <p:cNvSpPr>
              <a:spLocks/>
            </p:cNvSpPr>
            <p:nvPr userDrawn="1"/>
          </p:nvSpPr>
          <p:spPr bwMode="ltGray">
            <a:xfrm rot="373331" flipH="1">
              <a:off x="799" y="2979"/>
              <a:ext cx="87" cy="274"/>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round/>
              <a:headEnd/>
              <a:tailEnd/>
            </a:ln>
          </p:spPr>
          <p:txBody>
            <a:bodyPr/>
            <a:lstStyle/>
            <a:p>
              <a:endParaRPr lang="en-US"/>
            </a:p>
          </p:txBody>
        </p:sp>
        <p:sp>
          <p:nvSpPr>
            <p:cNvPr id="198672" name="Freeform 16"/>
            <p:cNvSpPr>
              <a:spLocks/>
            </p:cNvSpPr>
            <p:nvPr userDrawn="1"/>
          </p:nvSpPr>
          <p:spPr bwMode="ltGray">
            <a:xfrm>
              <a:off x="1190" y="3273"/>
              <a:ext cx="1108" cy="1047"/>
            </a:xfrm>
            <a:custGeom>
              <a:avLst/>
              <a:gdLst/>
              <a:ahLst/>
              <a:cxnLst>
                <a:cxn ang="0">
                  <a:pos x="784" y="1047"/>
                </a:cxn>
                <a:cxn ang="0">
                  <a:pos x="692" y="1011"/>
                </a:cxn>
                <a:cxn ang="0">
                  <a:pos x="607" y="945"/>
                </a:cxn>
                <a:cxn ang="0">
                  <a:pos x="517" y="861"/>
                </a:cxn>
                <a:cxn ang="0">
                  <a:pos x="432" y="776"/>
                </a:cxn>
                <a:cxn ang="0">
                  <a:pos x="350" y="677"/>
                </a:cxn>
                <a:cxn ang="0">
                  <a:pos x="266" y="563"/>
                </a:cxn>
                <a:cxn ang="0">
                  <a:pos x="188" y="447"/>
                </a:cxn>
                <a:cxn ang="0">
                  <a:pos x="122" y="325"/>
                </a:cxn>
                <a:cxn ang="0">
                  <a:pos x="65" y="211"/>
                </a:cxn>
                <a:cxn ang="0">
                  <a:pos x="21" y="101"/>
                </a:cxn>
                <a:cxn ang="0">
                  <a:pos x="0" y="0"/>
                </a:cxn>
                <a:cxn ang="0">
                  <a:pos x="109" y="217"/>
                </a:cxn>
                <a:cxn ang="0">
                  <a:pos x="209" y="378"/>
                </a:cxn>
                <a:cxn ang="0">
                  <a:pos x="294" y="500"/>
                </a:cxn>
                <a:cxn ang="0">
                  <a:pos x="373" y="590"/>
                </a:cxn>
                <a:cxn ang="0">
                  <a:pos x="441" y="661"/>
                </a:cxn>
                <a:cxn ang="0">
                  <a:pos x="506" y="713"/>
                </a:cxn>
                <a:cxn ang="0">
                  <a:pos x="564" y="754"/>
                </a:cxn>
                <a:cxn ang="0">
                  <a:pos x="620" y="801"/>
                </a:cxn>
                <a:cxn ang="0">
                  <a:pos x="754" y="899"/>
                </a:cxn>
                <a:cxn ang="0">
                  <a:pos x="925" y="977"/>
                </a:cxn>
                <a:cxn ang="0">
                  <a:pos x="1108" y="1047"/>
                </a:cxn>
                <a:cxn ang="0">
                  <a:pos x="784" y="10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round/>
              <a:headEnd/>
              <a:tailEnd/>
            </a:ln>
          </p:spPr>
          <p:txBody>
            <a:bodyPr/>
            <a:lstStyle/>
            <a:p>
              <a:endParaRPr lang="en-US"/>
            </a:p>
          </p:txBody>
        </p:sp>
        <p:grpSp>
          <p:nvGrpSpPr>
            <p:cNvPr id="198673" name="Group 17"/>
            <p:cNvGrpSpPr>
              <a:grpSpLocks/>
            </p:cNvGrpSpPr>
            <p:nvPr userDrawn="1"/>
          </p:nvGrpSpPr>
          <p:grpSpPr bwMode="auto">
            <a:xfrm rot="3220060">
              <a:off x="2631" y="754"/>
              <a:ext cx="569" cy="637"/>
              <a:chOff x="1727" y="866"/>
              <a:chExt cx="129" cy="157"/>
            </a:xfrm>
          </p:grpSpPr>
          <p:sp>
            <p:nvSpPr>
              <p:cNvPr id="198674" name="Freeform 1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endParaRPr lang="en-US"/>
              </a:p>
            </p:txBody>
          </p:sp>
          <p:sp>
            <p:nvSpPr>
              <p:cNvPr id="198675" name="Freeform 1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endParaRPr lang="en-US"/>
              </a:p>
            </p:txBody>
          </p:sp>
          <p:sp>
            <p:nvSpPr>
              <p:cNvPr id="198676" name="Freeform 2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endParaRPr lang="en-US"/>
              </a:p>
            </p:txBody>
          </p:sp>
        </p:grpSp>
        <p:grpSp>
          <p:nvGrpSpPr>
            <p:cNvPr id="198677" name="Group 21"/>
            <p:cNvGrpSpPr>
              <a:grpSpLocks/>
            </p:cNvGrpSpPr>
            <p:nvPr userDrawn="1"/>
          </p:nvGrpSpPr>
          <p:grpSpPr bwMode="auto">
            <a:xfrm rot="-6691250">
              <a:off x="3637" y="132"/>
              <a:ext cx="356" cy="607"/>
              <a:chOff x="1727" y="866"/>
              <a:chExt cx="129" cy="157"/>
            </a:xfrm>
          </p:grpSpPr>
          <p:sp>
            <p:nvSpPr>
              <p:cNvPr id="198678" name="Freeform 22"/>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endParaRPr lang="en-US"/>
              </a:p>
            </p:txBody>
          </p:sp>
          <p:sp>
            <p:nvSpPr>
              <p:cNvPr id="198679" name="Freeform 23"/>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endParaRPr lang="en-US"/>
              </a:p>
            </p:txBody>
          </p:sp>
          <p:sp>
            <p:nvSpPr>
              <p:cNvPr id="198680" name="Freeform 24"/>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endParaRPr lang="en-US"/>
              </a:p>
            </p:txBody>
          </p:sp>
        </p:grpSp>
        <p:grpSp>
          <p:nvGrpSpPr>
            <p:cNvPr id="198681" name="Group 25"/>
            <p:cNvGrpSpPr>
              <a:grpSpLocks/>
            </p:cNvGrpSpPr>
            <p:nvPr userDrawn="1"/>
          </p:nvGrpSpPr>
          <p:grpSpPr bwMode="auto">
            <a:xfrm rot="-13075160">
              <a:off x="668" y="3321"/>
              <a:ext cx="501" cy="502"/>
              <a:chOff x="1727" y="866"/>
              <a:chExt cx="129" cy="157"/>
            </a:xfrm>
          </p:grpSpPr>
          <p:sp>
            <p:nvSpPr>
              <p:cNvPr id="198682" name="Freeform 26"/>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endParaRPr lang="en-US"/>
              </a:p>
            </p:txBody>
          </p:sp>
          <p:sp>
            <p:nvSpPr>
              <p:cNvPr id="198683" name="Freeform 27"/>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endParaRPr lang="en-US"/>
              </a:p>
            </p:txBody>
          </p:sp>
          <p:sp>
            <p:nvSpPr>
              <p:cNvPr id="198684" name="Freeform 28"/>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endParaRPr lang="en-US"/>
              </a:p>
            </p:txBody>
          </p:sp>
        </p:grpSp>
        <p:grpSp>
          <p:nvGrpSpPr>
            <p:cNvPr id="198685" name="Group 29"/>
            <p:cNvGrpSpPr>
              <a:grpSpLocks/>
            </p:cNvGrpSpPr>
            <p:nvPr userDrawn="1"/>
          </p:nvGrpSpPr>
          <p:grpSpPr bwMode="auto">
            <a:xfrm rot="4106450" flipH="1">
              <a:off x="393" y="262"/>
              <a:ext cx="709" cy="892"/>
              <a:chOff x="1727" y="866"/>
              <a:chExt cx="129" cy="157"/>
            </a:xfrm>
          </p:grpSpPr>
          <p:sp>
            <p:nvSpPr>
              <p:cNvPr id="198686" name="Freeform 30"/>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endParaRPr lang="en-US"/>
              </a:p>
            </p:txBody>
          </p:sp>
          <p:sp>
            <p:nvSpPr>
              <p:cNvPr id="198687" name="Freeform 31"/>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endParaRPr lang="en-US"/>
              </a:p>
            </p:txBody>
          </p:sp>
          <p:sp>
            <p:nvSpPr>
              <p:cNvPr id="198688" name="Freeform 3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endParaRPr lang="en-US"/>
              </a:p>
            </p:txBody>
          </p:sp>
        </p:grpSp>
        <p:grpSp>
          <p:nvGrpSpPr>
            <p:cNvPr id="198689" name="Group 33"/>
            <p:cNvGrpSpPr>
              <a:grpSpLocks/>
            </p:cNvGrpSpPr>
            <p:nvPr userDrawn="1"/>
          </p:nvGrpSpPr>
          <p:grpSpPr bwMode="auto">
            <a:xfrm rot="10015322" flipH="1">
              <a:off x="4625" y="2382"/>
              <a:ext cx="709" cy="892"/>
              <a:chOff x="1727" y="866"/>
              <a:chExt cx="129" cy="157"/>
            </a:xfrm>
          </p:grpSpPr>
          <p:sp>
            <p:nvSpPr>
              <p:cNvPr id="198690" name="Freeform 3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endParaRPr lang="en-US"/>
              </a:p>
            </p:txBody>
          </p:sp>
          <p:sp>
            <p:nvSpPr>
              <p:cNvPr id="198691" name="Freeform 3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endParaRPr lang="en-US"/>
              </a:p>
            </p:txBody>
          </p:sp>
          <p:sp>
            <p:nvSpPr>
              <p:cNvPr id="198692" name="Freeform 3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endParaRPr lang="en-US"/>
              </a:p>
            </p:txBody>
          </p:sp>
        </p:grpSp>
        <p:sp>
          <p:nvSpPr>
            <p:cNvPr id="198693" name="Freeform 37"/>
            <p:cNvSpPr>
              <a:spLocks/>
            </p:cNvSpPr>
            <p:nvPr userDrawn="1"/>
          </p:nvSpPr>
          <p:spPr bwMode="ltGray">
            <a:xfrm>
              <a:off x="1217" y="2"/>
              <a:ext cx="862" cy="886"/>
            </a:xfrm>
            <a:custGeom>
              <a:avLst/>
              <a:gdLst/>
              <a:ahLst/>
              <a:cxnLst>
                <a:cxn ang="0">
                  <a:pos x="0" y="0"/>
                </a:cxn>
                <a:cxn ang="0">
                  <a:pos x="6" y="107"/>
                </a:cxn>
                <a:cxn ang="0">
                  <a:pos x="37" y="262"/>
                </a:cxn>
                <a:cxn ang="0">
                  <a:pos x="83" y="410"/>
                </a:cxn>
                <a:cxn ang="0">
                  <a:pos x="149" y="546"/>
                </a:cxn>
                <a:cxn ang="0">
                  <a:pos x="237" y="666"/>
                </a:cxn>
                <a:cxn ang="0">
                  <a:pos x="338" y="764"/>
                </a:cxn>
                <a:cxn ang="0">
                  <a:pos x="450" y="838"/>
                </a:cxn>
                <a:cxn ang="0">
                  <a:pos x="579" y="879"/>
                </a:cxn>
                <a:cxn ang="0">
                  <a:pos x="714" y="886"/>
                </a:cxn>
                <a:cxn ang="0">
                  <a:pos x="862" y="851"/>
                </a:cxn>
                <a:cxn ang="0">
                  <a:pos x="784" y="856"/>
                </a:cxn>
                <a:cxn ang="0">
                  <a:pos x="700" y="835"/>
                </a:cxn>
                <a:cxn ang="0">
                  <a:pos x="621" y="794"/>
                </a:cxn>
                <a:cxn ang="0">
                  <a:pos x="542" y="728"/>
                </a:cxn>
                <a:cxn ang="0">
                  <a:pos x="466" y="649"/>
                </a:cxn>
                <a:cxn ang="0">
                  <a:pos x="397" y="557"/>
                </a:cxn>
                <a:cxn ang="0">
                  <a:pos x="334" y="454"/>
                </a:cxn>
                <a:cxn ang="0">
                  <a:pos x="279" y="339"/>
                </a:cxn>
                <a:cxn ang="0">
                  <a:pos x="238" y="225"/>
                </a:cxn>
                <a:cxn ang="0">
                  <a:pos x="205" y="105"/>
                </a:cxn>
                <a:cxn ang="0">
                  <a:pos x="184" y="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round/>
              <a:headEnd/>
              <a:tailEnd/>
            </a:ln>
          </p:spPr>
          <p:txBody>
            <a:bodyPr/>
            <a:lstStyle/>
            <a:p>
              <a:endParaRPr lang="en-US"/>
            </a:p>
          </p:txBody>
        </p:sp>
        <p:sp>
          <p:nvSpPr>
            <p:cNvPr id="198694" name="Freeform 38"/>
            <p:cNvSpPr>
              <a:spLocks/>
            </p:cNvSpPr>
            <p:nvPr userDrawn="1"/>
          </p:nvSpPr>
          <p:spPr bwMode="ltGray">
            <a:xfrm rot="9832527" flipV="1">
              <a:off x="2158" y="102"/>
              <a:ext cx="681" cy="593"/>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endParaRPr lang="en-US"/>
            </a:p>
          </p:txBody>
        </p:sp>
        <p:sp>
          <p:nvSpPr>
            <p:cNvPr id="198695" name="Freeform 39"/>
            <p:cNvSpPr>
              <a:spLocks/>
            </p:cNvSpPr>
            <p:nvPr userDrawn="1"/>
          </p:nvSpPr>
          <p:spPr bwMode="ltGray">
            <a:xfrm rot="9832527" flipV="1">
              <a:off x="1997" y="858"/>
              <a:ext cx="330" cy="278"/>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endParaRPr lang="en-US"/>
            </a:p>
          </p:txBody>
        </p:sp>
        <p:sp>
          <p:nvSpPr>
            <p:cNvPr id="198696" name="Freeform 40"/>
            <p:cNvSpPr>
              <a:spLocks/>
            </p:cNvSpPr>
            <p:nvPr userDrawn="1"/>
          </p:nvSpPr>
          <p:spPr bwMode="ltGray">
            <a:xfrm rot="9832527" flipV="1">
              <a:off x="2224" y="808"/>
              <a:ext cx="123" cy="233"/>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endParaRPr lang="en-US"/>
            </a:p>
          </p:txBody>
        </p:sp>
        <p:sp>
          <p:nvSpPr>
            <p:cNvPr id="198697" name="Freeform 41"/>
            <p:cNvSpPr>
              <a:spLocks/>
            </p:cNvSpPr>
            <p:nvPr userDrawn="1"/>
          </p:nvSpPr>
          <p:spPr bwMode="ltGray">
            <a:xfrm>
              <a:off x="1603" y="0"/>
              <a:ext cx="124" cy="121"/>
            </a:xfrm>
            <a:custGeom>
              <a:avLst/>
              <a:gdLst/>
              <a:ahLst/>
              <a:cxnLst>
                <a:cxn ang="0">
                  <a:pos x="124" y="0"/>
                </a:cxn>
                <a:cxn ang="0">
                  <a:pos x="113" y="9"/>
                </a:cxn>
                <a:cxn ang="0">
                  <a:pos x="99" y="25"/>
                </a:cxn>
                <a:cxn ang="0">
                  <a:pos x="81" y="41"/>
                </a:cxn>
                <a:cxn ang="0">
                  <a:pos x="63" y="54"/>
                </a:cxn>
                <a:cxn ang="0">
                  <a:pos x="41" y="66"/>
                </a:cxn>
                <a:cxn ang="0">
                  <a:pos x="22" y="74"/>
                </a:cxn>
                <a:cxn ang="0">
                  <a:pos x="0" y="75"/>
                </a:cxn>
                <a:cxn ang="0">
                  <a:pos x="10" y="96"/>
                </a:cxn>
                <a:cxn ang="0">
                  <a:pos x="23" y="113"/>
                </a:cxn>
                <a:cxn ang="0">
                  <a:pos x="41" y="121"/>
                </a:cxn>
                <a:cxn ang="0">
                  <a:pos x="60" y="121"/>
                </a:cxn>
                <a:cxn ang="0">
                  <a:pos x="83" y="111"/>
                </a:cxn>
                <a:cxn ang="0">
                  <a:pos x="101" y="88"/>
                </a:cxn>
                <a:cxn ang="0">
                  <a:pos x="116" y="53"/>
                </a:cxn>
                <a:cxn ang="0">
                  <a:pos x="124" y="0"/>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round/>
              <a:headEnd/>
              <a:tailEnd/>
            </a:ln>
          </p:spPr>
          <p:txBody>
            <a:bodyPr/>
            <a:lstStyle/>
            <a:p>
              <a:endParaRPr lang="en-US"/>
            </a:p>
          </p:txBody>
        </p:sp>
        <p:sp>
          <p:nvSpPr>
            <p:cNvPr id="198698" name="Freeform 42"/>
            <p:cNvSpPr>
              <a:spLocks/>
            </p:cNvSpPr>
            <p:nvPr userDrawn="1"/>
          </p:nvSpPr>
          <p:spPr bwMode="ltGray">
            <a:xfrm rot="9832527" flipV="1">
              <a:off x="2173" y="1238"/>
              <a:ext cx="393" cy="2300"/>
            </a:xfrm>
            <a:custGeom>
              <a:avLst/>
              <a:gdLst/>
              <a:ahLst/>
              <a:cxnLst>
                <a:cxn ang="0">
                  <a:pos x="0" y="0"/>
                </a:cxn>
                <a:cxn ang="0">
                  <a:pos x="6" y="6"/>
                </a:cxn>
                <a:cxn ang="0">
                  <a:pos x="16" y="14"/>
                </a:cxn>
                <a:cxn ang="0">
                  <a:pos x="28" y="24"/>
                </a:cxn>
                <a:cxn ang="0">
                  <a:pos x="41" y="37"/>
                </a:cxn>
                <a:cxn ang="0">
                  <a:pos x="58" y="53"/>
                </a:cxn>
                <a:cxn ang="0">
                  <a:pos x="73" y="70"/>
                </a:cxn>
                <a:cxn ang="0">
                  <a:pos x="88" y="90"/>
                </a:cxn>
                <a:cxn ang="0">
                  <a:pos x="100" y="113"/>
                </a:cxn>
                <a:cxn ang="0">
                  <a:pos x="112" y="137"/>
                </a:cxn>
                <a:cxn ang="0">
                  <a:pos x="120" y="165"/>
                </a:cxn>
                <a:cxn ang="0">
                  <a:pos x="124" y="196"/>
                </a:cxn>
                <a:cxn ang="0">
                  <a:pos x="126" y="228"/>
                </a:cxn>
                <a:cxn ang="0">
                  <a:pos x="120" y="264"/>
                </a:cxn>
                <a:cxn ang="0">
                  <a:pos x="109" y="302"/>
                </a:cxn>
                <a:cxn ang="0">
                  <a:pos x="92" y="342"/>
                </a:cxn>
                <a:cxn ang="0">
                  <a:pos x="67" y="386"/>
                </a:cxn>
                <a:cxn ang="0">
                  <a:pos x="39" y="436"/>
                </a:cxn>
                <a:cxn ang="0">
                  <a:pos x="21" y="482"/>
                </a:cxn>
                <a:cxn ang="0">
                  <a:pos x="10" y="525"/>
                </a:cxn>
                <a:cxn ang="0">
                  <a:pos x="6" y="566"/>
                </a:cxn>
                <a:cxn ang="0">
                  <a:pos x="6" y="605"/>
                </a:cxn>
                <a:cxn ang="0">
                  <a:pos x="8" y="641"/>
                </a:cxn>
                <a:cxn ang="0">
                  <a:pos x="12" y="673"/>
                </a:cxn>
                <a:cxn ang="0">
                  <a:pos x="14" y="704"/>
                </a:cxn>
                <a:cxn ang="0">
                  <a:pos x="41" y="688"/>
                </a:cxn>
                <a:cxn ang="0">
                  <a:pos x="39" y="680"/>
                </a:cxn>
                <a:cxn ang="0">
                  <a:pos x="36" y="657"/>
                </a:cxn>
                <a:cxn ang="0">
                  <a:pos x="33" y="622"/>
                </a:cxn>
                <a:cxn ang="0">
                  <a:pos x="35" y="575"/>
                </a:cxn>
                <a:cxn ang="0">
                  <a:pos x="41" y="519"/>
                </a:cxn>
                <a:cxn ang="0">
                  <a:pos x="58" y="455"/>
                </a:cxn>
                <a:cxn ang="0">
                  <a:pos x="86" y="386"/>
                </a:cxn>
                <a:cxn ang="0">
                  <a:pos x="129" y="313"/>
                </a:cxn>
                <a:cxn ang="0">
                  <a:pos x="143" y="279"/>
                </a:cxn>
                <a:cxn ang="0">
                  <a:pos x="149" y="235"/>
                </a:cxn>
                <a:cxn ang="0">
                  <a:pos x="144" y="184"/>
                </a:cxn>
                <a:cxn ang="0">
                  <a:pos x="131" y="134"/>
                </a:cxn>
                <a:cxn ang="0">
                  <a:pos x="109" y="85"/>
                </a:cxn>
                <a:cxn ang="0">
                  <a:pos x="81" y="44"/>
                </a:cxn>
                <a:cxn ang="0">
                  <a:pos x="44" y="14"/>
                </a:cxn>
                <a:cxn ang="0">
                  <a:pos x="0" y="0"/>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round/>
              <a:headEnd/>
              <a:tailEnd/>
            </a:ln>
          </p:spPr>
          <p:txBody>
            <a:bodyPr/>
            <a:lstStyle/>
            <a:p>
              <a:endParaRPr lang="en-US"/>
            </a:p>
          </p:txBody>
        </p:sp>
        <p:sp>
          <p:nvSpPr>
            <p:cNvPr id="198699" name="Freeform 43"/>
            <p:cNvSpPr>
              <a:spLocks/>
            </p:cNvSpPr>
            <p:nvPr userDrawn="1"/>
          </p:nvSpPr>
          <p:spPr bwMode="ltGray">
            <a:xfrm>
              <a:off x="0" y="1848"/>
              <a:ext cx="36" cy="132"/>
            </a:xfrm>
            <a:custGeom>
              <a:avLst/>
              <a:gdLst/>
              <a:ahLst/>
              <a:cxnLst>
                <a:cxn ang="0">
                  <a:pos x="0" y="0"/>
                </a:cxn>
                <a:cxn ang="0">
                  <a:pos x="36" y="12"/>
                </a:cxn>
                <a:cxn ang="0">
                  <a:pos x="0" y="132"/>
                </a:cxn>
                <a:cxn ang="0">
                  <a:pos x="0" y="0"/>
                </a:cxn>
              </a:cxnLst>
              <a:rect l="0" t="0" r="r" b="b"/>
              <a:pathLst>
                <a:path w="36" h="132">
                  <a:moveTo>
                    <a:pt x="0" y="0"/>
                  </a:moveTo>
                  <a:lnTo>
                    <a:pt x="36" y="12"/>
                  </a:lnTo>
                  <a:lnTo>
                    <a:pt x="0" y="132"/>
                  </a:lnTo>
                  <a:lnTo>
                    <a:pt x="0" y="0"/>
                  </a:lnTo>
                  <a:close/>
                </a:path>
              </a:pathLst>
            </a:custGeom>
            <a:solidFill>
              <a:schemeClr val="folHlink"/>
            </a:solidFill>
            <a:ln w="9525">
              <a:noFill/>
              <a:round/>
              <a:headEnd/>
              <a:tailEnd/>
            </a:ln>
            <a:effectLst/>
          </p:spPr>
          <p:txBody>
            <a:bodyPr/>
            <a:lstStyle/>
            <a:p>
              <a:endParaRPr lang="en-US"/>
            </a:p>
          </p:txBody>
        </p:sp>
      </p:grpSp>
      <p:sp>
        <p:nvSpPr>
          <p:cNvPr id="198700" name="Rectangle 44"/>
          <p:cNvSpPr>
            <a:spLocks noGrp="1" noChangeArrowheads="1"/>
          </p:cNvSpPr>
          <p:nvPr>
            <p:ph type="dt" sz="half" idx="2"/>
          </p:nvPr>
        </p:nvSpPr>
        <p:spPr>
          <a:xfrm>
            <a:off x="457200" y="6248400"/>
            <a:ext cx="2133600" cy="457200"/>
          </a:xfrm>
        </p:spPr>
        <p:txBody>
          <a:bodyPr/>
          <a:lstStyle>
            <a:lvl1pPr>
              <a:defRPr/>
            </a:lvl1pPr>
          </a:lstStyle>
          <a:p>
            <a:endParaRPr lang="en-US"/>
          </a:p>
        </p:txBody>
      </p:sp>
      <p:sp>
        <p:nvSpPr>
          <p:cNvPr id="198701" name="Rectangle 45"/>
          <p:cNvSpPr>
            <a:spLocks noGrp="1" noChangeArrowheads="1"/>
          </p:cNvSpPr>
          <p:nvPr>
            <p:ph type="ftr" sz="quarter" idx="3"/>
          </p:nvPr>
        </p:nvSpPr>
        <p:spPr/>
        <p:txBody>
          <a:bodyPr/>
          <a:lstStyle>
            <a:lvl1pPr>
              <a:defRPr/>
            </a:lvl1pPr>
          </a:lstStyle>
          <a:p>
            <a:endParaRPr lang="en-US"/>
          </a:p>
        </p:txBody>
      </p:sp>
      <p:sp>
        <p:nvSpPr>
          <p:cNvPr id="198702" name="Rectangle 46"/>
          <p:cNvSpPr>
            <a:spLocks noGrp="1" noChangeArrowheads="1"/>
          </p:cNvSpPr>
          <p:nvPr>
            <p:ph type="sldNum" sz="quarter" idx="4"/>
          </p:nvPr>
        </p:nvSpPr>
        <p:spPr/>
        <p:txBody>
          <a:bodyPr/>
          <a:lstStyle>
            <a:lvl1pPr>
              <a:defRPr/>
            </a:lvl1pPr>
          </a:lstStyle>
          <a:p>
            <a:fld id="{CED61503-3D68-4037-8170-AF690446DA5C}" type="slidenum">
              <a:rPr lang="en-US"/>
              <a:pPr/>
              <a:t>‹#›</a:t>
            </a:fld>
            <a:endParaRPr lang="en-US"/>
          </a:p>
        </p:txBody>
      </p:sp>
      <p:sp>
        <p:nvSpPr>
          <p:cNvPr id="198703" name="Rectangle 47"/>
          <p:cNvSpPr>
            <a:spLocks noGrp="1" noChangeArrowheads="1"/>
          </p:cNvSpPr>
          <p:nvPr>
            <p:ph type="ctrTitle"/>
          </p:nvPr>
        </p:nvSpPr>
        <p:spPr>
          <a:xfrm>
            <a:off x="2455863" y="596900"/>
            <a:ext cx="6192837" cy="3581400"/>
          </a:xfrm>
        </p:spPr>
        <p:txBody>
          <a:bodyPr/>
          <a:lstStyle>
            <a:lvl1pPr>
              <a:defRPr sz="5200" b="1"/>
            </a:lvl1pPr>
          </a:lstStyle>
          <a:p>
            <a:r>
              <a:rPr lang="en-US"/>
              <a:t>Click to edit Master title style</a:t>
            </a:r>
          </a:p>
        </p:txBody>
      </p:sp>
      <p:sp>
        <p:nvSpPr>
          <p:cNvPr id="198704" name="Rectangle 48"/>
          <p:cNvSpPr>
            <a:spLocks noGrp="1" noChangeArrowheads="1"/>
          </p:cNvSpPr>
          <p:nvPr>
            <p:ph type="subTitle" idx="1"/>
          </p:nvPr>
        </p:nvSpPr>
        <p:spPr>
          <a:xfrm>
            <a:off x="2489200" y="4279900"/>
            <a:ext cx="6146800" cy="1485900"/>
          </a:xfrm>
        </p:spPr>
        <p:txBody>
          <a:bodyPr/>
          <a:lstStyle>
            <a:lvl1pPr marL="0" indent="0" algn="ctr">
              <a:buFontTx/>
              <a:buNone/>
              <a:defRPr b="1">
                <a:effectLst>
                  <a:outerShdw blurRad="38100" dist="38100" dir="2700000" algn="tl">
                    <a:srgbClr val="C0C0C0"/>
                  </a:outerShdw>
                </a:effectLst>
              </a:defRPr>
            </a:lvl1pPr>
          </a:lstStyle>
          <a:p>
            <a:r>
              <a:rPr lang="en-US"/>
              <a:t>Click to edit Master subtitle style</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6E70A57-5F54-47EC-B38E-6278D2A0F1F4}" type="slidenum">
              <a:rPr lang="en-US"/>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DFB9EFD-683A-425D-896C-8CF3ED938055}" type="slidenum">
              <a:rPr lang="en-US"/>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456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71CB0D5-057B-47F4-988F-5CB49C77ED62}" type="slidenum">
              <a:rPr lang="en-US"/>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AA60E2F-DE8A-40D5-899B-2451119A0D5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04FC4A8-6A3A-41D8-B86C-D65E71CCA02B}" type="slidenum">
              <a:rPr lang="en-US"/>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CDE68A4-013C-4299-A1D0-F4F1F22EDBF8}" type="slidenum">
              <a:rPr lang="en-US"/>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15CEC94-13F1-450D-AA40-1534A5142EEF}" type="slidenum">
              <a:rPr lang="en-US"/>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5C7644D-C8AD-4324-9B4C-248AAB280E10}" type="slidenum">
              <a:rPr lang="en-US"/>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65C9A36-78F0-412F-841E-526FE0807C18}" type="slidenum">
              <a:rPr lang="en-US"/>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FE06FCF-FDB5-40CB-B8CF-B653073F597F}" type="slidenum">
              <a:rPr lang="en-US"/>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6225" y="103188"/>
            <a:ext cx="2060575" cy="59531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42913" y="103188"/>
            <a:ext cx="6030912" cy="5953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2403D4A-19D0-42D6-ACD9-1ECE0CF82BA2}" type="slidenum">
              <a:rPr lang="en-US"/>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131445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4561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3638"/>
            <a:ext cx="21336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fld id="{8455E053-AAE6-49B6-A4AE-CAB7422635BE}" type="slidenum">
              <a:rPr lang="en-US"/>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42913" y="103188"/>
            <a:ext cx="8243887" cy="131445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456113"/>
          </a:xfrm>
        </p:spPr>
        <p:txBody>
          <a:bodyPr/>
          <a:lstStyle/>
          <a:p>
            <a:endParaRPr lang="en-US"/>
          </a:p>
        </p:txBody>
      </p:sp>
      <p:sp>
        <p:nvSpPr>
          <p:cNvPr id="4" name="Date Placeholder 3"/>
          <p:cNvSpPr>
            <a:spLocks noGrp="1"/>
          </p:cNvSpPr>
          <p:nvPr>
            <p:ph type="dt" sz="half" idx="10"/>
          </p:nvPr>
        </p:nvSpPr>
        <p:spPr>
          <a:xfrm>
            <a:off x="457200" y="6243638"/>
            <a:ext cx="21336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3638"/>
            <a:ext cx="2133600" cy="457200"/>
          </a:xfrm>
        </p:spPr>
        <p:txBody>
          <a:bodyPr/>
          <a:lstStyle>
            <a:lvl1pPr>
              <a:defRPr/>
            </a:lvl1pPr>
          </a:lstStyle>
          <a:p>
            <a:fld id="{6DF15028-07AA-468E-BAEA-C73F4DE58BC3}" type="slidenum">
              <a:rPr lang="en-US"/>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0A3783C-F9D1-4FF3-8EA4-8124B37B4D2C}" type="slidenum">
              <a:rPr lang="en-US" smtClean="0"/>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E027B8-61D3-4DA8-8CAD-E0AF9F889339}"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94733E3-6AA0-44CE-9EE4-E75EBEBCEB11}" type="slidenum">
              <a:rPr lang="en-US"/>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66A14-3903-4C58-A51E-0B11701506ED}"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E17A06-B118-4AB6-B863-234A202BEF43}"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85B6ED-355B-4F18-B00F-5F038F5FF75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5119A5-5231-45A2-872B-D4C8A8EE6D84}"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661F60-B4B8-4BA7-B5CD-18C9B862707B}" type="slidenum">
              <a:rPr lang="en-US" smtClean="0"/>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388AFC-7A72-412E-A557-08D617172EC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E760418-6AFD-413C-B99B-751D39AB7CF3}"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C01C6-B285-4AAD-B8D4-DCFC83E94065}" type="slidenum">
              <a:rPr lang="en-US" smtClean="0"/>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1E714-C50A-4640-9D4C-C6C96A36DC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C517D02-C595-4974-9E1C-B054E600F1E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A7CC362-A9B1-4690-8E32-86631AEFD39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A99A9A1-A780-488C-898E-B4703EC9830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2.jpe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vl1pPr>
          </a:lstStyle>
          <a:p>
            <a:fld id="{19ED2279-8924-4788-BEAC-CA3E24DB089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96259"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626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b="0">
                <a:effectLst>
                  <a:outerShdw blurRad="38100" dist="38100" dir="2700000" algn="tl">
                    <a:srgbClr val="000000"/>
                  </a:outerShdw>
                </a:effectLst>
              </a:defRPr>
            </a:lvl1pPr>
          </a:lstStyle>
          <a:p>
            <a:endParaRPr lang="en-US"/>
          </a:p>
        </p:txBody>
      </p:sp>
      <p:sp>
        <p:nvSpPr>
          <p:cNvPr id="9626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b="0">
                <a:effectLst>
                  <a:outerShdw blurRad="38100" dist="38100" dir="2700000" algn="tl">
                    <a:srgbClr val="000000"/>
                  </a:outerShdw>
                </a:effectLst>
              </a:defRPr>
            </a:lvl1pPr>
          </a:lstStyle>
          <a:p>
            <a:endParaRPr lang="en-US"/>
          </a:p>
        </p:txBody>
      </p:sp>
      <p:sp>
        <p:nvSpPr>
          <p:cNvPr id="9626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0">
                <a:effectLst>
                  <a:outerShdw blurRad="38100" dist="38100" dir="2700000" algn="tl">
                    <a:srgbClr val="000000"/>
                  </a:outerShdw>
                </a:effectLst>
              </a:defRPr>
            </a:lvl1pPr>
          </a:lstStyle>
          <a:p>
            <a:fld id="{F4A6D881-A71F-4620-8576-FE8E0219183C}"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60"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fontAlgn="base">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Freeform 2"/>
          <p:cNvSpPr>
            <a:spLocks/>
          </p:cNvSpPr>
          <p:nvPr/>
        </p:nvSpPr>
        <p:spPr bwMode="hidden">
          <a:xfrm>
            <a:off x="6627813" y="6429375"/>
            <a:ext cx="285750" cy="209550"/>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w="9525">
            <a:noFill/>
            <a:round/>
            <a:headEnd/>
            <a:tailEnd/>
          </a:ln>
        </p:spPr>
        <p:txBody>
          <a:bodyPr/>
          <a:lstStyle/>
          <a:p>
            <a:endParaRPr lang="en-US"/>
          </a:p>
        </p:txBody>
      </p:sp>
      <p:grpSp>
        <p:nvGrpSpPr>
          <p:cNvPr id="110595" name="Group 3"/>
          <p:cNvGrpSpPr>
            <a:grpSpLocks/>
          </p:cNvGrpSpPr>
          <p:nvPr/>
        </p:nvGrpSpPr>
        <p:grpSpPr bwMode="auto">
          <a:xfrm>
            <a:off x="3175" y="4267200"/>
            <a:ext cx="9140825" cy="2590800"/>
            <a:chOff x="2" y="2688"/>
            <a:chExt cx="5758" cy="1632"/>
          </a:xfrm>
        </p:grpSpPr>
        <p:sp>
          <p:nvSpPr>
            <p:cNvPr id="110596" name="Freeform 4"/>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headEnd/>
              <a:tailEnd/>
            </a:ln>
          </p:spPr>
          <p:txBody>
            <a:bodyPr/>
            <a:lstStyle/>
            <a:p>
              <a:endParaRPr lang="en-US"/>
            </a:p>
          </p:txBody>
        </p:sp>
        <p:grpSp>
          <p:nvGrpSpPr>
            <p:cNvPr id="110597" name="Group 5"/>
            <p:cNvGrpSpPr>
              <a:grpSpLocks/>
            </p:cNvGrpSpPr>
            <p:nvPr userDrawn="1"/>
          </p:nvGrpSpPr>
          <p:grpSpPr bwMode="auto">
            <a:xfrm>
              <a:off x="3528" y="3715"/>
              <a:ext cx="792" cy="521"/>
              <a:chOff x="3527" y="3715"/>
              <a:chExt cx="792" cy="521"/>
            </a:xfrm>
          </p:grpSpPr>
          <p:sp>
            <p:nvSpPr>
              <p:cNvPr id="110598" name="Oval 6"/>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endParaRPr lang="en-US"/>
              </a:p>
            </p:txBody>
          </p:sp>
          <p:sp>
            <p:nvSpPr>
              <p:cNvPr id="110599" name="Oval 7"/>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endParaRPr lang="en-US"/>
              </a:p>
            </p:txBody>
          </p:sp>
          <p:sp>
            <p:nvSpPr>
              <p:cNvPr id="110600" name="Oval 8"/>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endParaRPr lang="en-US"/>
              </a:p>
            </p:txBody>
          </p:sp>
          <p:sp>
            <p:nvSpPr>
              <p:cNvPr id="110601" name="Oval 9"/>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endParaRPr lang="en-US"/>
              </a:p>
            </p:txBody>
          </p:sp>
          <p:sp>
            <p:nvSpPr>
              <p:cNvPr id="110602" name="Oval 10"/>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endParaRPr lang="en-US"/>
              </a:p>
            </p:txBody>
          </p:sp>
          <p:sp>
            <p:nvSpPr>
              <p:cNvPr id="110603" name="Freeform 11"/>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endParaRPr lang="en-US"/>
              </a:p>
            </p:txBody>
          </p:sp>
          <p:sp>
            <p:nvSpPr>
              <p:cNvPr id="110604" name="Freeform 12"/>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endParaRPr lang="en-US"/>
              </a:p>
            </p:txBody>
          </p:sp>
          <p:sp>
            <p:nvSpPr>
              <p:cNvPr id="110605" name="Freeform 13"/>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endParaRPr lang="en-US"/>
              </a:p>
            </p:txBody>
          </p:sp>
          <p:sp>
            <p:nvSpPr>
              <p:cNvPr id="110606" name="Freeform 14"/>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endParaRPr lang="en-US"/>
              </a:p>
            </p:txBody>
          </p:sp>
          <p:sp>
            <p:nvSpPr>
              <p:cNvPr id="110607" name="Freeform 15"/>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endParaRPr lang="en-US"/>
              </a:p>
            </p:txBody>
          </p:sp>
          <p:sp>
            <p:nvSpPr>
              <p:cNvPr id="110608" name="Oval 16"/>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endParaRPr lang="en-US"/>
              </a:p>
            </p:txBody>
          </p:sp>
        </p:grpSp>
        <p:grpSp>
          <p:nvGrpSpPr>
            <p:cNvPr id="110609" name="Group 17"/>
            <p:cNvGrpSpPr>
              <a:grpSpLocks/>
            </p:cNvGrpSpPr>
            <p:nvPr userDrawn="1"/>
          </p:nvGrpSpPr>
          <p:grpSpPr bwMode="auto">
            <a:xfrm>
              <a:off x="1776" y="3631"/>
              <a:ext cx="1626" cy="683"/>
              <a:chOff x="1776" y="3631"/>
              <a:chExt cx="1626" cy="683"/>
            </a:xfrm>
          </p:grpSpPr>
          <p:sp>
            <p:nvSpPr>
              <p:cNvPr id="110610" name="Oval 18"/>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endParaRPr lang="en-US"/>
              </a:p>
            </p:txBody>
          </p:sp>
          <p:sp>
            <p:nvSpPr>
              <p:cNvPr id="110611" name="Oval 19"/>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endParaRPr lang="en-US"/>
              </a:p>
            </p:txBody>
          </p:sp>
          <p:sp>
            <p:nvSpPr>
              <p:cNvPr id="110612" name="Oval 20"/>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endParaRPr lang="en-US"/>
              </a:p>
            </p:txBody>
          </p:sp>
          <p:sp>
            <p:nvSpPr>
              <p:cNvPr id="110613" name="Oval 21"/>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endParaRPr lang="en-US"/>
              </a:p>
            </p:txBody>
          </p:sp>
          <p:sp>
            <p:nvSpPr>
              <p:cNvPr id="110614" name="Oval 22"/>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endParaRPr lang="en-US"/>
              </a:p>
            </p:txBody>
          </p:sp>
          <p:sp>
            <p:nvSpPr>
              <p:cNvPr id="110615" name="Oval 23"/>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endParaRPr lang="en-US"/>
              </a:p>
            </p:txBody>
          </p:sp>
          <p:sp>
            <p:nvSpPr>
              <p:cNvPr id="110616" name="Oval 24"/>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endParaRPr lang="en-US"/>
              </a:p>
            </p:txBody>
          </p:sp>
          <p:sp>
            <p:nvSpPr>
              <p:cNvPr id="110617" name="Oval 25"/>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endParaRPr lang="en-US"/>
              </a:p>
            </p:txBody>
          </p:sp>
          <p:sp>
            <p:nvSpPr>
              <p:cNvPr id="110618" name="Freeform 26"/>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endParaRPr lang="en-US"/>
              </a:p>
            </p:txBody>
          </p:sp>
          <p:sp>
            <p:nvSpPr>
              <p:cNvPr id="110619" name="Freeform 27"/>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endParaRPr lang="en-US"/>
              </a:p>
            </p:txBody>
          </p:sp>
          <p:sp>
            <p:nvSpPr>
              <p:cNvPr id="110620" name="Freeform 28"/>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endParaRPr lang="en-US"/>
              </a:p>
            </p:txBody>
          </p:sp>
          <p:sp>
            <p:nvSpPr>
              <p:cNvPr id="110621" name="Freeform 29"/>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endParaRPr lang="en-US"/>
              </a:p>
            </p:txBody>
          </p:sp>
          <p:sp>
            <p:nvSpPr>
              <p:cNvPr id="110622" name="Freeform 30"/>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headEnd/>
                <a:tailEnd/>
              </a:ln>
            </p:spPr>
            <p:txBody>
              <a:bodyPr/>
              <a:lstStyle/>
              <a:p>
                <a:endParaRPr lang="en-US"/>
              </a:p>
            </p:txBody>
          </p:sp>
          <p:sp>
            <p:nvSpPr>
              <p:cNvPr id="110623" name="Freeform 31"/>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headEnd/>
                <a:tailEnd/>
              </a:ln>
            </p:spPr>
            <p:txBody>
              <a:bodyPr/>
              <a:lstStyle/>
              <a:p>
                <a:endParaRPr lang="en-US"/>
              </a:p>
            </p:txBody>
          </p:sp>
          <p:sp>
            <p:nvSpPr>
              <p:cNvPr id="110624" name="Freeform 32"/>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endParaRPr lang="en-US"/>
              </a:p>
            </p:txBody>
          </p:sp>
          <p:sp>
            <p:nvSpPr>
              <p:cNvPr id="110625" name="Freeform 33"/>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endParaRPr lang="en-US"/>
              </a:p>
            </p:txBody>
          </p:sp>
          <p:sp>
            <p:nvSpPr>
              <p:cNvPr id="110626" name="Freeform 34"/>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endParaRPr lang="en-US"/>
              </a:p>
            </p:txBody>
          </p:sp>
          <p:sp>
            <p:nvSpPr>
              <p:cNvPr id="110627" name="Freeform 35"/>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headEnd/>
                <a:tailEnd/>
              </a:ln>
            </p:spPr>
            <p:txBody>
              <a:bodyPr/>
              <a:lstStyle/>
              <a:p>
                <a:endParaRPr lang="en-US"/>
              </a:p>
            </p:txBody>
          </p:sp>
        </p:grpSp>
        <p:grpSp>
          <p:nvGrpSpPr>
            <p:cNvPr id="110628" name="Group 36"/>
            <p:cNvGrpSpPr>
              <a:grpSpLocks/>
            </p:cNvGrpSpPr>
            <p:nvPr userDrawn="1"/>
          </p:nvGrpSpPr>
          <p:grpSpPr bwMode="auto">
            <a:xfrm>
              <a:off x="4128" y="3360"/>
              <a:ext cx="1351" cy="821"/>
              <a:chOff x="4128" y="3360"/>
              <a:chExt cx="1351" cy="821"/>
            </a:xfrm>
          </p:grpSpPr>
          <p:sp>
            <p:nvSpPr>
              <p:cNvPr id="110629" name="Freeform 37"/>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endParaRPr lang="en-US"/>
              </a:p>
            </p:txBody>
          </p:sp>
          <p:sp>
            <p:nvSpPr>
              <p:cNvPr id="110630" name="Freeform 38"/>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endParaRPr lang="en-US"/>
              </a:p>
            </p:txBody>
          </p:sp>
          <p:sp>
            <p:nvSpPr>
              <p:cNvPr id="110631" name="Freeform 39"/>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endParaRPr lang="en-US"/>
              </a:p>
            </p:txBody>
          </p:sp>
          <p:sp>
            <p:nvSpPr>
              <p:cNvPr id="110632" name="Freeform 40"/>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endParaRPr lang="en-US"/>
              </a:p>
            </p:txBody>
          </p:sp>
          <p:sp>
            <p:nvSpPr>
              <p:cNvPr id="110633" name="Freeform 41"/>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endParaRPr lang="en-US"/>
              </a:p>
            </p:txBody>
          </p:sp>
          <p:sp>
            <p:nvSpPr>
              <p:cNvPr id="110634" name="Freeform 42"/>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endParaRPr lang="en-US"/>
              </a:p>
            </p:txBody>
          </p:sp>
          <p:sp>
            <p:nvSpPr>
              <p:cNvPr id="110635" name="Freeform 43"/>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endParaRPr lang="en-US"/>
              </a:p>
            </p:txBody>
          </p:sp>
          <p:sp>
            <p:nvSpPr>
              <p:cNvPr id="110636" name="Freeform 44"/>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headEnd/>
                <a:tailEnd/>
              </a:ln>
            </p:spPr>
            <p:txBody>
              <a:bodyPr/>
              <a:lstStyle/>
              <a:p>
                <a:endParaRPr lang="en-US"/>
              </a:p>
            </p:txBody>
          </p:sp>
          <p:sp>
            <p:nvSpPr>
              <p:cNvPr id="110637" name="Freeform 45"/>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endParaRPr lang="en-US"/>
              </a:p>
            </p:txBody>
          </p:sp>
          <p:sp>
            <p:nvSpPr>
              <p:cNvPr id="110638" name="Freeform 46"/>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endParaRPr lang="en-US"/>
              </a:p>
            </p:txBody>
          </p:sp>
          <p:sp>
            <p:nvSpPr>
              <p:cNvPr id="110639" name="Freeform 47"/>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endParaRPr lang="en-US"/>
              </a:p>
            </p:txBody>
          </p:sp>
          <p:sp>
            <p:nvSpPr>
              <p:cNvPr id="110640" name="Oval 48"/>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endParaRPr lang="en-US"/>
              </a:p>
            </p:txBody>
          </p:sp>
          <p:sp>
            <p:nvSpPr>
              <p:cNvPr id="110641" name="Oval 49"/>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endParaRPr lang="en-US"/>
              </a:p>
            </p:txBody>
          </p:sp>
          <p:sp>
            <p:nvSpPr>
              <p:cNvPr id="110642" name="Oval 50"/>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endParaRPr lang="en-US"/>
              </a:p>
            </p:txBody>
          </p:sp>
          <p:sp>
            <p:nvSpPr>
              <p:cNvPr id="110643" name="Oval 51"/>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endParaRPr lang="en-US"/>
              </a:p>
            </p:txBody>
          </p:sp>
          <p:sp>
            <p:nvSpPr>
              <p:cNvPr id="110644" name="Oval 52"/>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endParaRPr lang="en-US"/>
              </a:p>
            </p:txBody>
          </p:sp>
          <p:sp>
            <p:nvSpPr>
              <p:cNvPr id="110645" name="Oval 53"/>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endParaRPr lang="en-US"/>
              </a:p>
            </p:txBody>
          </p:sp>
        </p:grpSp>
        <p:grpSp>
          <p:nvGrpSpPr>
            <p:cNvPr id="110646" name="Group 54"/>
            <p:cNvGrpSpPr>
              <a:grpSpLocks/>
            </p:cNvGrpSpPr>
            <p:nvPr userDrawn="1"/>
          </p:nvGrpSpPr>
          <p:grpSpPr bwMode="auto">
            <a:xfrm>
              <a:off x="5280" y="3024"/>
              <a:ext cx="425" cy="258"/>
              <a:chOff x="5280" y="3024"/>
              <a:chExt cx="425" cy="258"/>
            </a:xfrm>
          </p:grpSpPr>
          <p:sp>
            <p:nvSpPr>
              <p:cNvPr id="110647" name="Freeform 55"/>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US"/>
              </a:p>
            </p:txBody>
          </p:sp>
          <p:sp>
            <p:nvSpPr>
              <p:cNvPr id="110648" name="Freeform 56"/>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US"/>
              </a:p>
            </p:txBody>
          </p:sp>
          <p:sp>
            <p:nvSpPr>
              <p:cNvPr id="110649" name="Freeform 57"/>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US"/>
              </a:p>
            </p:txBody>
          </p:sp>
          <p:sp>
            <p:nvSpPr>
              <p:cNvPr id="110650" name="Freeform 58"/>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US"/>
              </a:p>
            </p:txBody>
          </p:sp>
          <p:sp>
            <p:nvSpPr>
              <p:cNvPr id="110651" name="Freeform 59"/>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headEnd/>
                <a:tailEnd/>
              </a:ln>
            </p:spPr>
            <p:txBody>
              <a:bodyPr/>
              <a:lstStyle/>
              <a:p>
                <a:endParaRPr lang="en-US"/>
              </a:p>
            </p:txBody>
          </p:sp>
          <p:sp>
            <p:nvSpPr>
              <p:cNvPr id="110652" name="Freeform 60"/>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headEnd/>
                <a:tailEnd/>
              </a:ln>
            </p:spPr>
            <p:txBody>
              <a:bodyPr/>
              <a:lstStyle/>
              <a:p>
                <a:endParaRPr lang="en-US"/>
              </a:p>
            </p:txBody>
          </p:sp>
          <p:sp>
            <p:nvSpPr>
              <p:cNvPr id="110653" name="Freeform 61"/>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headEnd/>
                <a:tailEnd/>
              </a:ln>
            </p:spPr>
            <p:txBody>
              <a:bodyPr/>
              <a:lstStyle/>
              <a:p>
                <a:endParaRPr lang="en-US"/>
              </a:p>
            </p:txBody>
          </p:sp>
          <p:grpSp>
            <p:nvGrpSpPr>
              <p:cNvPr id="110654" name="Group 62"/>
              <p:cNvGrpSpPr>
                <a:grpSpLocks/>
              </p:cNvGrpSpPr>
              <p:nvPr/>
            </p:nvGrpSpPr>
            <p:grpSpPr bwMode="auto">
              <a:xfrm>
                <a:off x="5381" y="3085"/>
                <a:ext cx="227" cy="132"/>
                <a:chOff x="5381" y="3085"/>
                <a:chExt cx="227" cy="132"/>
              </a:xfrm>
            </p:grpSpPr>
            <p:sp>
              <p:nvSpPr>
                <p:cNvPr id="110655" name="Oval 63"/>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endParaRPr lang="en-US"/>
                </a:p>
              </p:txBody>
            </p:sp>
            <p:sp>
              <p:nvSpPr>
                <p:cNvPr id="110656" name="Oval 64"/>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endParaRPr lang="en-US"/>
                </a:p>
              </p:txBody>
            </p:sp>
            <p:sp>
              <p:nvSpPr>
                <p:cNvPr id="110657" name="Oval 65"/>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headEnd/>
                  <a:tailEnd/>
                </a:ln>
                <a:effectLst/>
              </p:spPr>
              <p:txBody>
                <a:bodyPr/>
                <a:lstStyle/>
                <a:p>
                  <a:endParaRPr lang="en-US"/>
                </a:p>
              </p:txBody>
            </p:sp>
            <p:sp>
              <p:nvSpPr>
                <p:cNvPr id="110658" name="Oval 66"/>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headEnd/>
                  <a:tailEnd/>
                </a:ln>
                <a:effectLst/>
              </p:spPr>
              <p:txBody>
                <a:bodyPr/>
                <a:lstStyle/>
                <a:p>
                  <a:endParaRPr lang="en-US"/>
                </a:p>
              </p:txBody>
            </p:sp>
          </p:grpSp>
        </p:grpSp>
      </p:grpSp>
      <p:sp>
        <p:nvSpPr>
          <p:cNvPr id="110659" name="Rectangle 67"/>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110660" name="Rectangle 68"/>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0661" name="Rectangle 69"/>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b="0">
                <a:effectLst>
                  <a:outerShdw blurRad="38100" dist="38100" dir="2700000" algn="tl">
                    <a:srgbClr val="000000"/>
                  </a:outerShdw>
                </a:effectLst>
              </a:defRPr>
            </a:lvl1pPr>
          </a:lstStyle>
          <a:p>
            <a:endParaRPr lang="en-US"/>
          </a:p>
        </p:txBody>
      </p:sp>
      <p:sp>
        <p:nvSpPr>
          <p:cNvPr id="110662" name="Rectangle 70"/>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b="0">
                <a:effectLst>
                  <a:outerShdw blurRad="38100" dist="38100" dir="2700000" algn="tl">
                    <a:srgbClr val="000000"/>
                  </a:outerShdw>
                </a:effectLst>
              </a:defRPr>
            </a:lvl1pPr>
          </a:lstStyle>
          <a:p>
            <a:endParaRPr lang="en-US"/>
          </a:p>
        </p:txBody>
      </p:sp>
      <p:sp>
        <p:nvSpPr>
          <p:cNvPr id="110663" name="Rectangle 71"/>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0">
                <a:effectLst>
                  <a:outerShdw blurRad="38100" dist="38100" dir="2700000" algn="tl">
                    <a:srgbClr val="000000"/>
                  </a:outerShdw>
                </a:effectLst>
              </a:defRPr>
            </a:lvl1pPr>
          </a:lstStyle>
          <a:p>
            <a:fld id="{9C1E5EE8-E6CF-48A3-982E-22081DBAF9D4}"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64"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hdr="0" ftr="0" dt="0"/>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63529"/>
                <a:invGamma/>
              </a:schemeClr>
            </a:gs>
            <a:gs pos="100000">
              <a:schemeClr val="bg1"/>
            </a:gs>
          </a:gsLst>
          <a:lin ang="5400000" scaled="1"/>
        </a:gradFill>
        <a:effectLst/>
      </p:bgPr>
    </p:bg>
    <p:spTree>
      <p:nvGrpSpPr>
        <p:cNvPr id="1" name=""/>
        <p:cNvGrpSpPr/>
        <p:nvPr/>
      </p:nvGrpSpPr>
      <p:grpSpPr>
        <a:xfrm>
          <a:off x="0" y="0"/>
          <a:ext cx="0" cy="0"/>
          <a:chOff x="0" y="0"/>
          <a:chExt cx="0" cy="0"/>
        </a:xfrm>
      </p:grpSpPr>
      <p:grpSp>
        <p:nvGrpSpPr>
          <p:cNvPr id="121858" name="Group 2"/>
          <p:cNvGrpSpPr>
            <a:grpSpLocks/>
          </p:cNvGrpSpPr>
          <p:nvPr/>
        </p:nvGrpSpPr>
        <p:grpSpPr bwMode="auto">
          <a:xfrm>
            <a:off x="0" y="0"/>
            <a:ext cx="9142413" cy="6856413"/>
            <a:chOff x="0" y="0"/>
            <a:chExt cx="5759" cy="4319"/>
          </a:xfrm>
        </p:grpSpPr>
        <p:sp>
          <p:nvSpPr>
            <p:cNvPr id="121859" name="Freeform 3"/>
            <p:cNvSpPr>
              <a:spLocks/>
            </p:cNvSpPr>
            <p:nvPr userDrawn="1"/>
          </p:nvSpPr>
          <p:spPr bwMode="hidden">
            <a:xfrm>
              <a:off x="0" y="0"/>
              <a:ext cx="5758" cy="1043"/>
            </a:xfrm>
            <a:custGeom>
              <a:avLst/>
              <a:gdLst/>
              <a:ahLst/>
              <a:cxnLst>
                <a:cxn ang="0">
                  <a:pos x="5740" y="1043"/>
                </a:cxn>
                <a:cxn ang="0">
                  <a:pos x="0" y="1043"/>
                </a:cxn>
                <a:cxn ang="0">
                  <a:pos x="0" y="0"/>
                </a:cxn>
                <a:cxn ang="0">
                  <a:pos x="5740" y="0"/>
                </a:cxn>
                <a:cxn ang="0">
                  <a:pos x="5740" y="1043"/>
                </a:cxn>
                <a:cxn ang="0">
                  <a:pos x="5740" y="1043"/>
                </a:cxn>
              </a:cxnLst>
              <a:rect l="0" t="0" r="r" b="b"/>
              <a:pathLst>
                <a:path w="5740" h="1043">
                  <a:moveTo>
                    <a:pt x="5740" y="1043"/>
                  </a:moveTo>
                  <a:lnTo>
                    <a:pt x="0" y="1043"/>
                  </a:lnTo>
                  <a:lnTo>
                    <a:pt x="0" y="0"/>
                  </a:lnTo>
                  <a:lnTo>
                    <a:pt x="5740" y="0"/>
                  </a:lnTo>
                  <a:lnTo>
                    <a:pt x="5740" y="1043"/>
                  </a:lnTo>
                  <a:lnTo>
                    <a:pt x="5740" y="1043"/>
                  </a:lnTo>
                  <a:close/>
                </a:path>
              </a:pathLst>
            </a:custGeom>
            <a:gradFill rotWithShape="0">
              <a:gsLst>
                <a:gs pos="0">
                  <a:schemeClr val="bg1"/>
                </a:gs>
                <a:gs pos="100000">
                  <a:schemeClr val="bg1">
                    <a:gamma/>
                    <a:shade val="69804"/>
                    <a:invGamma/>
                  </a:schemeClr>
                </a:gs>
              </a:gsLst>
              <a:lin ang="5400000" scaled="1"/>
            </a:gradFill>
            <a:ln w="9525">
              <a:noFill/>
              <a:round/>
              <a:headEnd/>
              <a:tailEnd/>
            </a:ln>
          </p:spPr>
          <p:txBody>
            <a:bodyPr/>
            <a:lstStyle/>
            <a:p>
              <a:endParaRPr lang="en-US"/>
            </a:p>
          </p:txBody>
        </p:sp>
        <p:grpSp>
          <p:nvGrpSpPr>
            <p:cNvPr id="121860" name="Group 4"/>
            <p:cNvGrpSpPr>
              <a:grpSpLocks/>
            </p:cNvGrpSpPr>
            <p:nvPr userDrawn="1"/>
          </p:nvGrpSpPr>
          <p:grpSpPr bwMode="auto">
            <a:xfrm>
              <a:off x="0" y="0"/>
              <a:ext cx="5759" cy="4319"/>
              <a:chOff x="0" y="0"/>
              <a:chExt cx="5759" cy="4319"/>
            </a:xfrm>
          </p:grpSpPr>
          <p:sp>
            <p:nvSpPr>
              <p:cNvPr id="121861" name="Freeform 5"/>
              <p:cNvSpPr>
                <a:spLocks/>
              </p:cNvSpPr>
              <p:nvPr userDrawn="1"/>
            </p:nvSpPr>
            <p:spPr bwMode="hidden">
              <a:xfrm>
                <a:off x="1" y="1040"/>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w="9525">
                <a:noFill/>
                <a:round/>
                <a:headEnd/>
                <a:tailEnd/>
              </a:ln>
            </p:spPr>
            <p:txBody>
              <a:bodyPr/>
              <a:lstStyle/>
              <a:p>
                <a:endParaRPr lang="en-US"/>
              </a:p>
            </p:txBody>
          </p:sp>
          <p:sp>
            <p:nvSpPr>
              <p:cNvPr id="121862" name="Freeform 6"/>
              <p:cNvSpPr>
                <a:spLocks/>
              </p:cNvSpPr>
              <p:nvPr userDrawn="1"/>
            </p:nvSpPr>
            <p:spPr bwMode="hidden">
              <a:xfrm>
                <a:off x="0" y="3988"/>
                <a:ext cx="5758" cy="42"/>
              </a:xfrm>
              <a:custGeom>
                <a:avLst/>
                <a:gdLst/>
                <a:ahLst/>
                <a:cxnLst>
                  <a:cxn ang="0">
                    <a:pos x="0" y="42"/>
                  </a:cxn>
                  <a:cxn ang="0">
                    <a:pos x="5740" y="42"/>
                  </a:cxn>
                  <a:cxn ang="0">
                    <a:pos x="5740" y="0"/>
                  </a:cxn>
                  <a:cxn ang="0">
                    <a:pos x="0" y="0"/>
                  </a:cxn>
                  <a:cxn ang="0">
                    <a:pos x="0" y="42"/>
                  </a:cxn>
                  <a:cxn ang="0">
                    <a:pos x="0" y="42"/>
                  </a:cxn>
                </a:cxnLst>
                <a:rect l="0" t="0" r="r" b="b"/>
                <a:pathLst>
                  <a:path w="5740" h="42">
                    <a:moveTo>
                      <a:pt x="0" y="42"/>
                    </a:moveTo>
                    <a:lnTo>
                      <a:pt x="5740" y="42"/>
                    </a:lnTo>
                    <a:lnTo>
                      <a:pt x="5740" y="0"/>
                    </a:lnTo>
                    <a:lnTo>
                      <a:pt x="0" y="0"/>
                    </a:lnTo>
                    <a:lnTo>
                      <a:pt x="0" y="42"/>
                    </a:lnTo>
                    <a:lnTo>
                      <a:pt x="0" y="42"/>
                    </a:lnTo>
                    <a:close/>
                  </a:path>
                </a:pathLst>
              </a:custGeom>
              <a:gradFill rotWithShape="0">
                <a:gsLst>
                  <a:gs pos="0">
                    <a:schemeClr val="bg2">
                      <a:gamma/>
                      <a:shade val="94118"/>
                      <a:invGamma/>
                    </a:schemeClr>
                  </a:gs>
                  <a:gs pos="100000">
                    <a:schemeClr val="bg2"/>
                  </a:gs>
                </a:gsLst>
                <a:lin ang="5400000" scaled="1"/>
              </a:gradFill>
              <a:ln w="9525">
                <a:noFill/>
                <a:round/>
                <a:headEnd/>
                <a:tailEnd/>
              </a:ln>
            </p:spPr>
            <p:txBody>
              <a:bodyPr/>
              <a:lstStyle/>
              <a:p>
                <a:endParaRPr lang="en-US"/>
              </a:p>
            </p:txBody>
          </p:sp>
          <p:sp>
            <p:nvSpPr>
              <p:cNvPr id="121863" name="Freeform 7"/>
              <p:cNvSpPr>
                <a:spLocks/>
              </p:cNvSpPr>
              <p:nvPr userDrawn="1"/>
            </p:nvSpPr>
            <p:spPr bwMode="hidden">
              <a:xfrm>
                <a:off x="0" y="3665"/>
                <a:ext cx="5758" cy="30"/>
              </a:xfrm>
              <a:custGeom>
                <a:avLst/>
                <a:gdLst/>
                <a:ahLst/>
                <a:cxnLst>
                  <a:cxn ang="0">
                    <a:pos x="0" y="30"/>
                  </a:cxn>
                  <a:cxn ang="0">
                    <a:pos x="5740" y="30"/>
                  </a:cxn>
                  <a:cxn ang="0">
                    <a:pos x="5740" y="0"/>
                  </a:cxn>
                  <a:cxn ang="0">
                    <a:pos x="0" y="0"/>
                  </a:cxn>
                  <a:cxn ang="0">
                    <a:pos x="0" y="30"/>
                  </a:cxn>
                  <a:cxn ang="0">
                    <a:pos x="0" y="30"/>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4118"/>
                      <a:invGamma/>
                    </a:schemeClr>
                  </a:gs>
                  <a:gs pos="100000">
                    <a:schemeClr val="bg2"/>
                  </a:gs>
                </a:gsLst>
                <a:lin ang="5400000" scaled="1"/>
              </a:gradFill>
              <a:ln w="9525">
                <a:noFill/>
                <a:round/>
                <a:headEnd/>
                <a:tailEnd/>
              </a:ln>
            </p:spPr>
            <p:txBody>
              <a:bodyPr/>
              <a:lstStyle/>
              <a:p>
                <a:endParaRPr lang="en-US"/>
              </a:p>
            </p:txBody>
          </p:sp>
          <p:sp>
            <p:nvSpPr>
              <p:cNvPr id="121864" name="Freeform 8"/>
              <p:cNvSpPr>
                <a:spLocks/>
              </p:cNvSpPr>
              <p:nvPr userDrawn="1"/>
            </p:nvSpPr>
            <p:spPr bwMode="hidden">
              <a:xfrm>
                <a:off x="0" y="3364"/>
                <a:ext cx="5758" cy="30"/>
              </a:xfrm>
              <a:custGeom>
                <a:avLst/>
                <a:gdLst/>
                <a:ahLst/>
                <a:cxnLst>
                  <a:cxn ang="0">
                    <a:pos x="0" y="30"/>
                  </a:cxn>
                  <a:cxn ang="0">
                    <a:pos x="5740" y="30"/>
                  </a:cxn>
                  <a:cxn ang="0">
                    <a:pos x="5740" y="0"/>
                  </a:cxn>
                  <a:cxn ang="0">
                    <a:pos x="0" y="0"/>
                  </a:cxn>
                  <a:cxn ang="0">
                    <a:pos x="0" y="30"/>
                  </a:cxn>
                  <a:cxn ang="0">
                    <a:pos x="0" y="30"/>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w="9525">
                <a:noFill/>
                <a:round/>
                <a:headEnd/>
                <a:tailEnd/>
              </a:ln>
            </p:spPr>
            <p:txBody>
              <a:bodyPr/>
              <a:lstStyle/>
              <a:p>
                <a:endParaRPr lang="en-US"/>
              </a:p>
            </p:txBody>
          </p:sp>
          <p:sp>
            <p:nvSpPr>
              <p:cNvPr id="121865" name="Freeform 9"/>
              <p:cNvSpPr>
                <a:spLocks/>
              </p:cNvSpPr>
              <p:nvPr userDrawn="1"/>
            </p:nvSpPr>
            <p:spPr bwMode="hidden">
              <a:xfrm>
                <a:off x="0" y="3105"/>
                <a:ext cx="5758" cy="31"/>
              </a:xfrm>
              <a:custGeom>
                <a:avLst/>
                <a:gdLst/>
                <a:ahLst/>
                <a:cxnLst>
                  <a:cxn ang="0">
                    <a:pos x="0" y="30"/>
                  </a:cxn>
                  <a:cxn ang="0">
                    <a:pos x="5740" y="30"/>
                  </a:cxn>
                  <a:cxn ang="0">
                    <a:pos x="5740" y="0"/>
                  </a:cxn>
                  <a:cxn ang="0">
                    <a:pos x="0" y="0"/>
                  </a:cxn>
                  <a:cxn ang="0">
                    <a:pos x="0" y="30"/>
                  </a:cxn>
                  <a:cxn ang="0">
                    <a:pos x="0" y="30"/>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w="9525">
                <a:noFill/>
                <a:round/>
                <a:headEnd/>
                <a:tailEnd/>
              </a:ln>
            </p:spPr>
            <p:txBody>
              <a:bodyPr/>
              <a:lstStyle/>
              <a:p>
                <a:endParaRPr lang="en-US"/>
              </a:p>
            </p:txBody>
          </p:sp>
          <p:sp>
            <p:nvSpPr>
              <p:cNvPr id="121866" name="Freeform 10"/>
              <p:cNvSpPr>
                <a:spLocks/>
              </p:cNvSpPr>
              <p:nvPr userDrawn="1"/>
            </p:nvSpPr>
            <p:spPr bwMode="hidden">
              <a:xfrm>
                <a:off x="0" y="2859"/>
                <a:ext cx="5758" cy="36"/>
              </a:xfrm>
              <a:custGeom>
                <a:avLst/>
                <a:gdLst/>
                <a:ahLst/>
                <a:cxnLst>
                  <a:cxn ang="0">
                    <a:pos x="5740" y="0"/>
                  </a:cxn>
                  <a:cxn ang="0">
                    <a:pos x="0" y="0"/>
                  </a:cxn>
                  <a:cxn ang="0">
                    <a:pos x="0" y="36"/>
                  </a:cxn>
                  <a:cxn ang="0">
                    <a:pos x="5740" y="36"/>
                  </a:cxn>
                  <a:cxn ang="0">
                    <a:pos x="5740" y="0"/>
                  </a:cxn>
                  <a:cxn ang="0">
                    <a:pos x="5740" y="0"/>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7843"/>
                      <a:invGamma/>
                    </a:schemeClr>
                  </a:gs>
                  <a:gs pos="100000">
                    <a:schemeClr val="bg2"/>
                  </a:gs>
                </a:gsLst>
                <a:lin ang="5400000" scaled="1"/>
              </a:gradFill>
              <a:ln w="9525">
                <a:noFill/>
                <a:round/>
                <a:headEnd/>
                <a:tailEnd/>
              </a:ln>
            </p:spPr>
            <p:txBody>
              <a:bodyPr/>
              <a:lstStyle/>
              <a:p>
                <a:endParaRPr lang="en-US"/>
              </a:p>
            </p:txBody>
          </p:sp>
          <p:sp>
            <p:nvSpPr>
              <p:cNvPr id="121867" name="Freeform 11"/>
              <p:cNvSpPr>
                <a:spLocks/>
              </p:cNvSpPr>
              <p:nvPr userDrawn="1"/>
            </p:nvSpPr>
            <p:spPr bwMode="hidden">
              <a:xfrm>
                <a:off x="0" y="2644"/>
                <a:ext cx="5758" cy="30"/>
              </a:xfrm>
              <a:custGeom>
                <a:avLst/>
                <a:gdLst/>
                <a:ahLst/>
                <a:cxnLst>
                  <a:cxn ang="0">
                    <a:pos x="5740" y="0"/>
                  </a:cxn>
                  <a:cxn ang="0">
                    <a:pos x="0" y="0"/>
                  </a:cxn>
                  <a:cxn ang="0">
                    <a:pos x="0" y="30"/>
                  </a:cxn>
                  <a:cxn ang="0">
                    <a:pos x="5740" y="30"/>
                  </a:cxn>
                  <a:cxn ang="0">
                    <a:pos x="5740" y="0"/>
                  </a:cxn>
                  <a:cxn ang="0">
                    <a:pos x="5740" y="0"/>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87843"/>
                      <a:invGamma/>
                    </a:schemeClr>
                  </a:gs>
                  <a:gs pos="100000">
                    <a:schemeClr val="bg2"/>
                  </a:gs>
                </a:gsLst>
                <a:lin ang="5400000" scaled="1"/>
              </a:gradFill>
              <a:ln w="9525">
                <a:noFill/>
                <a:round/>
                <a:headEnd/>
                <a:tailEnd/>
              </a:ln>
            </p:spPr>
            <p:txBody>
              <a:bodyPr/>
              <a:lstStyle/>
              <a:p>
                <a:endParaRPr lang="en-US"/>
              </a:p>
            </p:txBody>
          </p:sp>
          <p:sp>
            <p:nvSpPr>
              <p:cNvPr id="121868" name="Freeform 12"/>
              <p:cNvSpPr>
                <a:spLocks/>
              </p:cNvSpPr>
              <p:nvPr userDrawn="1"/>
            </p:nvSpPr>
            <p:spPr bwMode="hidden">
              <a:xfrm>
                <a:off x="0" y="2433"/>
                <a:ext cx="5758" cy="36"/>
              </a:xfrm>
              <a:custGeom>
                <a:avLst/>
                <a:gdLst/>
                <a:ahLst/>
                <a:cxnLst>
                  <a:cxn ang="0">
                    <a:pos x="5740" y="0"/>
                  </a:cxn>
                  <a:cxn ang="0">
                    <a:pos x="0" y="0"/>
                  </a:cxn>
                  <a:cxn ang="0">
                    <a:pos x="0" y="36"/>
                  </a:cxn>
                  <a:cxn ang="0">
                    <a:pos x="5740" y="36"/>
                  </a:cxn>
                  <a:cxn ang="0">
                    <a:pos x="5740" y="0"/>
                  </a:cxn>
                  <a:cxn ang="0">
                    <a:pos x="5740" y="0"/>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4706"/>
                      <a:invGamma/>
                    </a:schemeClr>
                  </a:gs>
                  <a:gs pos="100000">
                    <a:schemeClr val="bg2"/>
                  </a:gs>
                </a:gsLst>
                <a:lin ang="5400000" scaled="1"/>
              </a:gradFill>
              <a:ln w="9525">
                <a:noFill/>
                <a:round/>
                <a:headEnd/>
                <a:tailEnd/>
              </a:ln>
            </p:spPr>
            <p:txBody>
              <a:bodyPr/>
              <a:lstStyle/>
              <a:p>
                <a:endParaRPr lang="en-US"/>
              </a:p>
            </p:txBody>
          </p:sp>
          <p:sp>
            <p:nvSpPr>
              <p:cNvPr id="121869" name="Freeform 13"/>
              <p:cNvSpPr>
                <a:spLocks/>
              </p:cNvSpPr>
              <p:nvPr userDrawn="1"/>
            </p:nvSpPr>
            <p:spPr bwMode="hidden">
              <a:xfrm>
                <a:off x="0" y="2259"/>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4706"/>
                      <a:invGamma/>
                    </a:schemeClr>
                  </a:gs>
                  <a:gs pos="100000">
                    <a:schemeClr val="bg2"/>
                  </a:gs>
                </a:gsLst>
                <a:lin ang="5400000" scaled="1"/>
              </a:gradFill>
              <a:ln w="9525">
                <a:noFill/>
                <a:round/>
                <a:headEnd/>
                <a:tailEnd/>
              </a:ln>
            </p:spPr>
            <p:txBody>
              <a:bodyPr/>
              <a:lstStyle/>
              <a:p>
                <a:endParaRPr lang="en-US"/>
              </a:p>
            </p:txBody>
          </p:sp>
          <p:sp>
            <p:nvSpPr>
              <p:cNvPr id="121870" name="Freeform 14"/>
              <p:cNvSpPr>
                <a:spLocks/>
              </p:cNvSpPr>
              <p:nvPr userDrawn="1"/>
            </p:nvSpPr>
            <p:spPr bwMode="hidden">
              <a:xfrm>
                <a:off x="0" y="2090"/>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1961"/>
                      <a:invGamma/>
                    </a:schemeClr>
                  </a:gs>
                  <a:gs pos="100000">
                    <a:schemeClr val="bg2"/>
                  </a:gs>
                </a:gsLst>
                <a:lin ang="5400000" scaled="1"/>
              </a:gradFill>
              <a:ln w="9525">
                <a:noFill/>
                <a:round/>
                <a:headEnd/>
                <a:tailEnd/>
              </a:ln>
            </p:spPr>
            <p:txBody>
              <a:bodyPr/>
              <a:lstStyle/>
              <a:p>
                <a:endParaRPr lang="en-US"/>
              </a:p>
            </p:txBody>
          </p:sp>
          <p:sp>
            <p:nvSpPr>
              <p:cNvPr id="121871" name="Freeform 15"/>
              <p:cNvSpPr>
                <a:spLocks/>
              </p:cNvSpPr>
              <p:nvPr userDrawn="1"/>
            </p:nvSpPr>
            <p:spPr bwMode="hidden">
              <a:xfrm>
                <a:off x="0" y="1928"/>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US"/>
              </a:p>
            </p:txBody>
          </p:sp>
          <p:sp>
            <p:nvSpPr>
              <p:cNvPr id="121872" name="Freeform 16"/>
              <p:cNvSpPr>
                <a:spLocks/>
              </p:cNvSpPr>
              <p:nvPr userDrawn="1"/>
            </p:nvSpPr>
            <p:spPr bwMode="hidden">
              <a:xfrm>
                <a:off x="0" y="1645"/>
                <a:ext cx="5758" cy="12"/>
              </a:xfrm>
              <a:custGeom>
                <a:avLst/>
                <a:gdLst/>
                <a:ahLst/>
                <a:cxnLst>
                  <a:cxn ang="0">
                    <a:pos x="5740" y="0"/>
                  </a:cxn>
                  <a:cxn ang="0">
                    <a:pos x="0" y="0"/>
                  </a:cxn>
                  <a:cxn ang="0">
                    <a:pos x="0" y="12"/>
                  </a:cxn>
                  <a:cxn ang="0">
                    <a:pos x="5740" y="12"/>
                  </a:cxn>
                  <a:cxn ang="0">
                    <a:pos x="5740" y="0"/>
                  </a:cxn>
                  <a:cxn ang="0">
                    <a:pos x="5740" y="0"/>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US"/>
              </a:p>
            </p:txBody>
          </p:sp>
          <p:sp>
            <p:nvSpPr>
              <p:cNvPr id="121873" name="Freeform 17"/>
              <p:cNvSpPr>
                <a:spLocks/>
              </p:cNvSpPr>
              <p:nvPr userDrawn="1"/>
            </p:nvSpPr>
            <p:spPr bwMode="hidden">
              <a:xfrm>
                <a:off x="0" y="1778"/>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US"/>
              </a:p>
            </p:txBody>
          </p:sp>
          <p:sp>
            <p:nvSpPr>
              <p:cNvPr id="121874" name="Freeform 18"/>
              <p:cNvSpPr>
                <a:spLocks/>
              </p:cNvSpPr>
              <p:nvPr userDrawn="1"/>
            </p:nvSpPr>
            <p:spPr bwMode="hidden">
              <a:xfrm>
                <a:off x="0" y="1520"/>
                <a:ext cx="5758" cy="12"/>
              </a:xfrm>
              <a:custGeom>
                <a:avLst/>
                <a:gdLst/>
                <a:ahLst/>
                <a:cxnLst>
                  <a:cxn ang="0">
                    <a:pos x="5740" y="0"/>
                  </a:cxn>
                  <a:cxn ang="0">
                    <a:pos x="0" y="0"/>
                  </a:cxn>
                  <a:cxn ang="0">
                    <a:pos x="0" y="12"/>
                  </a:cxn>
                  <a:cxn ang="0">
                    <a:pos x="5740" y="12"/>
                  </a:cxn>
                  <a:cxn ang="0">
                    <a:pos x="5740" y="0"/>
                  </a:cxn>
                  <a:cxn ang="0">
                    <a:pos x="5740" y="0"/>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US"/>
              </a:p>
            </p:txBody>
          </p:sp>
          <p:sp>
            <p:nvSpPr>
              <p:cNvPr id="121875" name="Freeform 19"/>
              <p:cNvSpPr>
                <a:spLocks/>
              </p:cNvSpPr>
              <p:nvPr userDrawn="1"/>
            </p:nvSpPr>
            <p:spPr bwMode="hidden">
              <a:xfrm>
                <a:off x="0" y="1394"/>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US"/>
              </a:p>
            </p:txBody>
          </p:sp>
          <p:sp>
            <p:nvSpPr>
              <p:cNvPr id="121876" name="Freeform 20"/>
              <p:cNvSpPr>
                <a:spLocks/>
              </p:cNvSpPr>
              <p:nvPr userDrawn="1"/>
            </p:nvSpPr>
            <p:spPr bwMode="hidden">
              <a:xfrm>
                <a:off x="0" y="1280"/>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US"/>
              </a:p>
            </p:txBody>
          </p:sp>
          <p:sp>
            <p:nvSpPr>
              <p:cNvPr id="121877" name="Freeform 21"/>
              <p:cNvSpPr>
                <a:spLocks/>
              </p:cNvSpPr>
              <p:nvPr userDrawn="1"/>
            </p:nvSpPr>
            <p:spPr bwMode="hidden">
              <a:xfrm>
                <a:off x="0" y="1177"/>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US"/>
              </a:p>
            </p:txBody>
          </p:sp>
          <p:sp>
            <p:nvSpPr>
              <p:cNvPr id="121878" name="Freeform 22"/>
              <p:cNvSpPr>
                <a:spLocks/>
              </p:cNvSpPr>
              <p:nvPr userDrawn="1"/>
            </p:nvSpPr>
            <p:spPr bwMode="hidden">
              <a:xfrm>
                <a:off x="0" y="24"/>
                <a:ext cx="5758" cy="30"/>
              </a:xfrm>
              <a:custGeom>
                <a:avLst/>
                <a:gdLst/>
                <a:ahLst/>
                <a:cxnLst>
                  <a:cxn ang="0">
                    <a:pos x="5740" y="0"/>
                  </a:cxn>
                  <a:cxn ang="0">
                    <a:pos x="0" y="0"/>
                  </a:cxn>
                  <a:cxn ang="0">
                    <a:pos x="0" y="30"/>
                  </a:cxn>
                  <a:cxn ang="0">
                    <a:pos x="5740" y="30"/>
                  </a:cxn>
                  <a:cxn ang="0">
                    <a:pos x="5740" y="0"/>
                  </a:cxn>
                  <a:cxn ang="0">
                    <a:pos x="5740" y="0"/>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94118"/>
                      <a:invGamma/>
                    </a:schemeClr>
                  </a:gs>
                  <a:gs pos="100000">
                    <a:schemeClr val="bg2"/>
                  </a:gs>
                </a:gsLst>
                <a:lin ang="5400000" scaled="1"/>
              </a:gradFill>
              <a:ln w="9525">
                <a:noFill/>
                <a:round/>
                <a:headEnd/>
                <a:tailEnd/>
              </a:ln>
            </p:spPr>
            <p:txBody>
              <a:bodyPr/>
              <a:lstStyle/>
              <a:p>
                <a:endParaRPr lang="en-US"/>
              </a:p>
            </p:txBody>
          </p:sp>
          <p:sp>
            <p:nvSpPr>
              <p:cNvPr id="121879" name="Freeform 23"/>
              <p:cNvSpPr>
                <a:spLocks/>
              </p:cNvSpPr>
              <p:nvPr userDrawn="1"/>
            </p:nvSpPr>
            <p:spPr bwMode="hidden">
              <a:xfrm>
                <a:off x="0" y="186"/>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4118"/>
                      <a:invGamma/>
                    </a:schemeClr>
                  </a:gs>
                  <a:gs pos="100000">
                    <a:schemeClr val="bg2"/>
                  </a:gs>
                </a:gsLst>
                <a:lin ang="5400000" scaled="1"/>
              </a:gradFill>
              <a:ln w="9525">
                <a:noFill/>
                <a:round/>
                <a:headEnd/>
                <a:tailEnd/>
              </a:ln>
            </p:spPr>
            <p:txBody>
              <a:bodyPr/>
              <a:lstStyle/>
              <a:p>
                <a:endParaRPr lang="en-US"/>
              </a:p>
            </p:txBody>
          </p:sp>
          <p:sp>
            <p:nvSpPr>
              <p:cNvPr id="121880" name="Freeform 24"/>
              <p:cNvSpPr>
                <a:spLocks/>
              </p:cNvSpPr>
              <p:nvPr userDrawn="1"/>
            </p:nvSpPr>
            <p:spPr bwMode="hidden">
              <a:xfrm>
                <a:off x="0" y="475"/>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7843"/>
                      <a:invGamma/>
                    </a:schemeClr>
                  </a:gs>
                  <a:gs pos="100000">
                    <a:schemeClr val="bg2"/>
                  </a:gs>
                </a:gsLst>
                <a:lin ang="5400000" scaled="1"/>
              </a:gradFill>
              <a:ln w="9525">
                <a:noFill/>
                <a:round/>
                <a:headEnd/>
                <a:tailEnd/>
              </a:ln>
            </p:spPr>
            <p:txBody>
              <a:bodyPr/>
              <a:lstStyle/>
              <a:p>
                <a:endParaRPr lang="en-US"/>
              </a:p>
            </p:txBody>
          </p:sp>
          <p:sp>
            <p:nvSpPr>
              <p:cNvPr id="121881" name="Freeform 25"/>
              <p:cNvSpPr>
                <a:spLocks/>
              </p:cNvSpPr>
              <p:nvPr userDrawn="1"/>
            </p:nvSpPr>
            <p:spPr bwMode="hidden">
              <a:xfrm>
                <a:off x="0" y="337"/>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0980"/>
                      <a:invGamma/>
                    </a:schemeClr>
                  </a:gs>
                  <a:gs pos="100000">
                    <a:schemeClr val="bg2"/>
                  </a:gs>
                </a:gsLst>
                <a:lin ang="5400000" scaled="1"/>
              </a:gradFill>
              <a:ln w="9525">
                <a:noFill/>
                <a:round/>
                <a:headEnd/>
                <a:tailEnd/>
              </a:ln>
            </p:spPr>
            <p:txBody>
              <a:bodyPr/>
              <a:lstStyle/>
              <a:p>
                <a:endParaRPr lang="en-US"/>
              </a:p>
            </p:txBody>
          </p:sp>
          <p:sp>
            <p:nvSpPr>
              <p:cNvPr id="121882" name="Freeform 26"/>
              <p:cNvSpPr>
                <a:spLocks/>
              </p:cNvSpPr>
              <p:nvPr userDrawn="1"/>
            </p:nvSpPr>
            <p:spPr bwMode="hidden">
              <a:xfrm>
                <a:off x="0" y="600"/>
                <a:ext cx="5758" cy="24"/>
              </a:xfrm>
              <a:custGeom>
                <a:avLst/>
                <a:gdLst/>
                <a:ahLst/>
                <a:cxnLst>
                  <a:cxn ang="0">
                    <a:pos x="5740" y="0"/>
                  </a:cxn>
                  <a:cxn ang="0">
                    <a:pos x="0" y="0"/>
                  </a:cxn>
                  <a:cxn ang="0">
                    <a:pos x="0" y="24"/>
                  </a:cxn>
                  <a:cxn ang="0">
                    <a:pos x="5740" y="24"/>
                  </a:cxn>
                  <a:cxn ang="0">
                    <a:pos x="5740" y="0"/>
                  </a:cxn>
                  <a:cxn ang="0">
                    <a:pos x="5740" y="0"/>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US"/>
              </a:p>
            </p:txBody>
          </p:sp>
          <p:sp>
            <p:nvSpPr>
              <p:cNvPr id="121883" name="Freeform 27"/>
              <p:cNvSpPr>
                <a:spLocks/>
              </p:cNvSpPr>
              <p:nvPr userDrawn="1"/>
            </p:nvSpPr>
            <p:spPr bwMode="hidden">
              <a:xfrm>
                <a:off x="0" y="727"/>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w="9525">
                <a:noFill/>
                <a:round/>
                <a:headEnd/>
                <a:tailEnd/>
              </a:ln>
            </p:spPr>
            <p:txBody>
              <a:bodyPr/>
              <a:lstStyle/>
              <a:p>
                <a:endParaRPr lang="en-US"/>
              </a:p>
            </p:txBody>
          </p:sp>
          <p:sp>
            <p:nvSpPr>
              <p:cNvPr id="121884" name="Freeform 28"/>
              <p:cNvSpPr>
                <a:spLocks/>
              </p:cNvSpPr>
              <p:nvPr userDrawn="1"/>
            </p:nvSpPr>
            <p:spPr bwMode="hidden">
              <a:xfrm>
                <a:off x="0" y="841"/>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w="9525">
                <a:noFill/>
                <a:round/>
                <a:headEnd/>
                <a:tailEnd/>
              </a:ln>
            </p:spPr>
            <p:txBody>
              <a:bodyPr/>
              <a:lstStyle/>
              <a:p>
                <a:endParaRPr lang="en-US"/>
              </a:p>
            </p:txBody>
          </p:sp>
          <p:sp>
            <p:nvSpPr>
              <p:cNvPr id="121885" name="Freeform 29"/>
              <p:cNvSpPr>
                <a:spLocks/>
              </p:cNvSpPr>
              <p:nvPr userDrawn="1"/>
            </p:nvSpPr>
            <p:spPr bwMode="hidden">
              <a:xfrm>
                <a:off x="0" y="943"/>
                <a:ext cx="5758" cy="18"/>
              </a:xfrm>
              <a:custGeom>
                <a:avLst/>
                <a:gdLst/>
                <a:ahLst/>
                <a:cxnLst>
                  <a:cxn ang="0">
                    <a:pos x="5740" y="0"/>
                  </a:cxn>
                  <a:cxn ang="0">
                    <a:pos x="0" y="0"/>
                  </a:cxn>
                  <a:cxn ang="0">
                    <a:pos x="0" y="18"/>
                  </a:cxn>
                  <a:cxn ang="0">
                    <a:pos x="5740" y="18"/>
                  </a:cxn>
                  <a:cxn ang="0">
                    <a:pos x="5740" y="0"/>
                  </a:cxn>
                  <a:cxn ang="0">
                    <a:pos x="5740" y="0"/>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w="9525">
                <a:noFill/>
                <a:round/>
                <a:headEnd/>
                <a:tailEnd/>
              </a:ln>
            </p:spPr>
            <p:txBody>
              <a:bodyPr/>
              <a:lstStyle/>
              <a:p>
                <a:endParaRPr lang="en-US"/>
              </a:p>
            </p:txBody>
          </p:sp>
          <p:grpSp>
            <p:nvGrpSpPr>
              <p:cNvPr id="121886" name="Group 30"/>
              <p:cNvGrpSpPr>
                <a:grpSpLocks/>
              </p:cNvGrpSpPr>
              <p:nvPr userDrawn="1"/>
            </p:nvGrpSpPr>
            <p:grpSpPr bwMode="auto">
              <a:xfrm>
                <a:off x="0" y="0"/>
                <a:ext cx="5758" cy="1045"/>
                <a:chOff x="0" y="0"/>
                <a:chExt cx="5758" cy="1045"/>
              </a:xfrm>
            </p:grpSpPr>
            <p:sp>
              <p:nvSpPr>
                <p:cNvPr id="121887" name="Freeform 31"/>
                <p:cNvSpPr>
                  <a:spLocks/>
                </p:cNvSpPr>
                <p:nvPr/>
              </p:nvSpPr>
              <p:spPr bwMode="hidden">
                <a:xfrm>
                  <a:off x="2849" y="0"/>
                  <a:ext cx="42" cy="1045"/>
                </a:xfrm>
                <a:custGeom>
                  <a:avLst/>
                  <a:gdLst/>
                  <a:ahLst/>
                  <a:cxnLst>
                    <a:cxn ang="0">
                      <a:pos x="18" y="1043"/>
                    </a:cxn>
                    <a:cxn ang="0">
                      <a:pos x="42" y="1043"/>
                    </a:cxn>
                    <a:cxn ang="0">
                      <a:pos x="42" y="0"/>
                    </a:cxn>
                    <a:cxn ang="0">
                      <a:pos x="0" y="0"/>
                    </a:cxn>
                    <a:cxn ang="0">
                      <a:pos x="0" y="1043"/>
                    </a:cxn>
                    <a:cxn ang="0">
                      <a:pos x="18" y="1043"/>
                    </a:cxn>
                    <a:cxn ang="0">
                      <a:pos x="18" y="1043"/>
                    </a:cxn>
                  </a:cxnLst>
                  <a:rect l="0" t="0" r="r" b="b"/>
                  <a:pathLst>
                    <a:path w="42" h="1043">
                      <a:moveTo>
                        <a:pt x="18" y="1043"/>
                      </a:moveTo>
                      <a:lnTo>
                        <a:pt x="42" y="1043"/>
                      </a:lnTo>
                      <a:lnTo>
                        <a:pt x="42" y="0"/>
                      </a:lnTo>
                      <a:lnTo>
                        <a:pt x="0"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endParaRPr lang="en-US"/>
                </a:p>
              </p:txBody>
            </p:sp>
            <p:sp>
              <p:nvSpPr>
                <p:cNvPr id="121888" name="Freeform 32"/>
                <p:cNvSpPr>
                  <a:spLocks/>
                </p:cNvSpPr>
                <p:nvPr/>
              </p:nvSpPr>
              <p:spPr bwMode="hidden">
                <a:xfrm>
                  <a:off x="2400" y="0"/>
                  <a:ext cx="155" cy="1045"/>
                </a:xfrm>
                <a:custGeom>
                  <a:avLst/>
                  <a:gdLst/>
                  <a:ahLst/>
                  <a:cxnLst>
                    <a:cxn ang="0">
                      <a:pos x="131" y="1043"/>
                    </a:cxn>
                    <a:cxn ang="0">
                      <a:pos x="155" y="1043"/>
                    </a:cxn>
                    <a:cxn ang="0">
                      <a:pos x="42" y="0"/>
                    </a:cxn>
                    <a:cxn ang="0">
                      <a:pos x="0" y="0"/>
                    </a:cxn>
                    <a:cxn ang="0">
                      <a:pos x="113" y="1043"/>
                    </a:cxn>
                    <a:cxn ang="0">
                      <a:pos x="131" y="1043"/>
                    </a:cxn>
                    <a:cxn ang="0">
                      <a:pos x="131" y="1043"/>
                    </a:cxn>
                  </a:cxnLst>
                  <a:rect l="0" t="0" r="r" b="b"/>
                  <a:pathLst>
                    <a:path w="155" h="1043">
                      <a:moveTo>
                        <a:pt x="131" y="1043"/>
                      </a:moveTo>
                      <a:lnTo>
                        <a:pt x="155" y="1043"/>
                      </a:lnTo>
                      <a:lnTo>
                        <a:pt x="42" y="0"/>
                      </a:lnTo>
                      <a:lnTo>
                        <a:pt x="0" y="0"/>
                      </a:lnTo>
                      <a:lnTo>
                        <a:pt x="113" y="1043"/>
                      </a:lnTo>
                      <a:lnTo>
                        <a:pt x="131" y="1043"/>
                      </a:lnTo>
                      <a:lnTo>
                        <a:pt x="131"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endParaRPr lang="en-US"/>
                </a:p>
              </p:txBody>
            </p:sp>
            <p:sp>
              <p:nvSpPr>
                <p:cNvPr id="121889" name="Freeform 33"/>
                <p:cNvSpPr>
                  <a:spLocks/>
                </p:cNvSpPr>
                <p:nvPr/>
              </p:nvSpPr>
              <p:spPr bwMode="hidden">
                <a:xfrm>
                  <a:off x="1967" y="0"/>
                  <a:ext cx="240" cy="1045"/>
                </a:xfrm>
                <a:custGeom>
                  <a:avLst/>
                  <a:gdLst/>
                  <a:ahLst/>
                  <a:cxnLst>
                    <a:cxn ang="0">
                      <a:pos x="221" y="1043"/>
                    </a:cxn>
                    <a:cxn ang="0">
                      <a:pos x="239" y="1043"/>
                    </a:cxn>
                    <a:cxn ang="0">
                      <a:pos x="36" y="0"/>
                    </a:cxn>
                    <a:cxn ang="0">
                      <a:pos x="0" y="0"/>
                    </a:cxn>
                    <a:cxn ang="0">
                      <a:pos x="203" y="1043"/>
                    </a:cxn>
                    <a:cxn ang="0">
                      <a:pos x="221" y="1043"/>
                    </a:cxn>
                    <a:cxn ang="0">
                      <a:pos x="221" y="1043"/>
                    </a:cxn>
                  </a:cxnLst>
                  <a:rect l="0" t="0" r="r" b="b"/>
                  <a:pathLst>
                    <a:path w="239" h="1043">
                      <a:moveTo>
                        <a:pt x="221" y="1043"/>
                      </a:moveTo>
                      <a:lnTo>
                        <a:pt x="239" y="1043"/>
                      </a:lnTo>
                      <a:lnTo>
                        <a:pt x="36" y="0"/>
                      </a:lnTo>
                      <a:lnTo>
                        <a:pt x="0" y="0"/>
                      </a:lnTo>
                      <a:lnTo>
                        <a:pt x="203" y="1043"/>
                      </a:lnTo>
                      <a:lnTo>
                        <a:pt x="221" y="1043"/>
                      </a:lnTo>
                      <a:lnTo>
                        <a:pt x="221"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endParaRPr lang="en-US"/>
                </a:p>
              </p:txBody>
            </p:sp>
            <p:sp>
              <p:nvSpPr>
                <p:cNvPr id="121890" name="Freeform 34"/>
                <p:cNvSpPr>
                  <a:spLocks/>
                </p:cNvSpPr>
                <p:nvPr/>
              </p:nvSpPr>
              <p:spPr bwMode="hidden">
                <a:xfrm>
                  <a:off x="1554" y="0"/>
                  <a:ext cx="353" cy="1045"/>
                </a:xfrm>
                <a:custGeom>
                  <a:avLst/>
                  <a:gdLst/>
                  <a:ahLst/>
                  <a:cxnLst>
                    <a:cxn ang="0">
                      <a:pos x="334" y="1043"/>
                    </a:cxn>
                    <a:cxn ang="0">
                      <a:pos x="352" y="1043"/>
                    </a:cxn>
                    <a:cxn ang="0">
                      <a:pos x="41" y="0"/>
                    </a:cxn>
                    <a:cxn ang="0">
                      <a:pos x="0" y="0"/>
                    </a:cxn>
                    <a:cxn ang="0">
                      <a:pos x="311" y="1043"/>
                    </a:cxn>
                    <a:cxn ang="0">
                      <a:pos x="334" y="1043"/>
                    </a:cxn>
                    <a:cxn ang="0">
                      <a:pos x="334" y="1043"/>
                    </a:cxn>
                  </a:cxnLst>
                  <a:rect l="0" t="0" r="r" b="b"/>
                  <a:pathLst>
                    <a:path w="352" h="1043">
                      <a:moveTo>
                        <a:pt x="334" y="1043"/>
                      </a:moveTo>
                      <a:lnTo>
                        <a:pt x="352" y="1043"/>
                      </a:lnTo>
                      <a:lnTo>
                        <a:pt x="41" y="0"/>
                      </a:lnTo>
                      <a:lnTo>
                        <a:pt x="0" y="0"/>
                      </a:lnTo>
                      <a:lnTo>
                        <a:pt x="311" y="1043"/>
                      </a:lnTo>
                      <a:lnTo>
                        <a:pt x="334" y="1043"/>
                      </a:lnTo>
                      <a:lnTo>
                        <a:pt x="334"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endParaRPr lang="en-US"/>
                </a:p>
              </p:txBody>
            </p:sp>
            <p:sp>
              <p:nvSpPr>
                <p:cNvPr id="121891" name="Freeform 35"/>
                <p:cNvSpPr>
                  <a:spLocks/>
                </p:cNvSpPr>
                <p:nvPr/>
              </p:nvSpPr>
              <p:spPr bwMode="hidden">
                <a:xfrm>
                  <a:off x="1134" y="0"/>
                  <a:ext cx="450" cy="1045"/>
                </a:xfrm>
                <a:custGeom>
                  <a:avLst/>
                  <a:gdLst/>
                  <a:ahLst/>
                  <a:cxnLst>
                    <a:cxn ang="0">
                      <a:pos x="425" y="1043"/>
                    </a:cxn>
                    <a:cxn ang="0">
                      <a:pos x="449" y="1043"/>
                    </a:cxn>
                    <a:cxn ang="0">
                      <a:pos x="42" y="0"/>
                    </a:cxn>
                    <a:cxn ang="0">
                      <a:pos x="0" y="0"/>
                    </a:cxn>
                    <a:cxn ang="0">
                      <a:pos x="407" y="1043"/>
                    </a:cxn>
                    <a:cxn ang="0">
                      <a:pos x="425" y="1043"/>
                    </a:cxn>
                    <a:cxn ang="0">
                      <a:pos x="425" y="1043"/>
                    </a:cxn>
                  </a:cxnLst>
                  <a:rect l="0" t="0" r="r" b="b"/>
                  <a:pathLst>
                    <a:path w="449" h="1043">
                      <a:moveTo>
                        <a:pt x="425" y="1043"/>
                      </a:moveTo>
                      <a:lnTo>
                        <a:pt x="449" y="1043"/>
                      </a:lnTo>
                      <a:lnTo>
                        <a:pt x="42" y="0"/>
                      </a:lnTo>
                      <a:lnTo>
                        <a:pt x="0" y="0"/>
                      </a:lnTo>
                      <a:lnTo>
                        <a:pt x="407" y="1043"/>
                      </a:lnTo>
                      <a:lnTo>
                        <a:pt x="425" y="1043"/>
                      </a:lnTo>
                      <a:lnTo>
                        <a:pt x="425"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endParaRPr lang="en-US"/>
                </a:p>
              </p:txBody>
            </p:sp>
            <p:sp>
              <p:nvSpPr>
                <p:cNvPr id="121892" name="Freeform 36"/>
                <p:cNvSpPr>
                  <a:spLocks/>
                </p:cNvSpPr>
                <p:nvPr/>
              </p:nvSpPr>
              <p:spPr bwMode="hidden">
                <a:xfrm>
                  <a:off x="714" y="0"/>
                  <a:ext cx="540" cy="1045"/>
                </a:xfrm>
                <a:custGeom>
                  <a:avLst/>
                  <a:gdLst/>
                  <a:ahLst/>
                  <a:cxnLst>
                    <a:cxn ang="0">
                      <a:pos x="520" y="1043"/>
                    </a:cxn>
                    <a:cxn ang="0">
                      <a:pos x="538" y="1043"/>
                    </a:cxn>
                    <a:cxn ang="0">
                      <a:pos x="41" y="0"/>
                    </a:cxn>
                    <a:cxn ang="0">
                      <a:pos x="0" y="0"/>
                    </a:cxn>
                    <a:cxn ang="0">
                      <a:pos x="496" y="1043"/>
                    </a:cxn>
                    <a:cxn ang="0">
                      <a:pos x="520" y="1043"/>
                    </a:cxn>
                    <a:cxn ang="0">
                      <a:pos x="520" y="1043"/>
                    </a:cxn>
                  </a:cxnLst>
                  <a:rect l="0" t="0" r="r" b="b"/>
                  <a:pathLst>
                    <a:path w="538" h="1043">
                      <a:moveTo>
                        <a:pt x="520" y="1043"/>
                      </a:moveTo>
                      <a:lnTo>
                        <a:pt x="538" y="1043"/>
                      </a:lnTo>
                      <a:lnTo>
                        <a:pt x="41" y="0"/>
                      </a:lnTo>
                      <a:lnTo>
                        <a:pt x="0" y="0"/>
                      </a:lnTo>
                      <a:lnTo>
                        <a:pt x="496" y="1043"/>
                      </a:lnTo>
                      <a:lnTo>
                        <a:pt x="520" y="1043"/>
                      </a:lnTo>
                      <a:lnTo>
                        <a:pt x="520"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endParaRPr lang="en-US"/>
                </a:p>
              </p:txBody>
            </p:sp>
            <p:sp>
              <p:nvSpPr>
                <p:cNvPr id="121893" name="Freeform 37"/>
                <p:cNvSpPr>
                  <a:spLocks/>
                </p:cNvSpPr>
                <p:nvPr/>
              </p:nvSpPr>
              <p:spPr bwMode="hidden">
                <a:xfrm>
                  <a:off x="306" y="0"/>
                  <a:ext cx="642" cy="1045"/>
                </a:xfrm>
                <a:custGeom>
                  <a:avLst/>
                  <a:gdLst/>
                  <a:ahLst/>
                  <a:cxnLst>
                    <a:cxn ang="0">
                      <a:pos x="622" y="1043"/>
                    </a:cxn>
                    <a:cxn ang="0">
                      <a:pos x="640" y="1043"/>
                    </a:cxn>
                    <a:cxn ang="0">
                      <a:pos x="48" y="0"/>
                    </a:cxn>
                    <a:cxn ang="0">
                      <a:pos x="0" y="0"/>
                    </a:cxn>
                    <a:cxn ang="0">
                      <a:pos x="598" y="1043"/>
                    </a:cxn>
                    <a:cxn ang="0">
                      <a:pos x="622" y="1043"/>
                    </a:cxn>
                    <a:cxn ang="0">
                      <a:pos x="622" y="1043"/>
                    </a:cxn>
                  </a:cxnLst>
                  <a:rect l="0" t="0" r="r" b="b"/>
                  <a:pathLst>
                    <a:path w="640" h="1043">
                      <a:moveTo>
                        <a:pt x="622" y="1043"/>
                      </a:moveTo>
                      <a:lnTo>
                        <a:pt x="640" y="1043"/>
                      </a:lnTo>
                      <a:lnTo>
                        <a:pt x="48" y="0"/>
                      </a:lnTo>
                      <a:lnTo>
                        <a:pt x="0" y="0"/>
                      </a:lnTo>
                      <a:lnTo>
                        <a:pt x="598" y="1043"/>
                      </a:lnTo>
                      <a:lnTo>
                        <a:pt x="622" y="1043"/>
                      </a:lnTo>
                      <a:lnTo>
                        <a:pt x="622"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endParaRPr lang="en-US"/>
                </a:p>
              </p:txBody>
            </p:sp>
            <p:sp>
              <p:nvSpPr>
                <p:cNvPr id="121894" name="Freeform 38"/>
                <p:cNvSpPr>
                  <a:spLocks/>
                </p:cNvSpPr>
                <p:nvPr/>
              </p:nvSpPr>
              <p:spPr bwMode="hidden">
                <a:xfrm>
                  <a:off x="0" y="108"/>
                  <a:ext cx="630" cy="937"/>
                </a:xfrm>
                <a:custGeom>
                  <a:avLst/>
                  <a:gdLst/>
                  <a:ahLst/>
                  <a:cxnLst>
                    <a:cxn ang="0">
                      <a:pos x="604" y="935"/>
                    </a:cxn>
                    <a:cxn ang="0">
                      <a:pos x="628" y="935"/>
                    </a:cxn>
                    <a:cxn ang="0">
                      <a:pos x="0" y="0"/>
                    </a:cxn>
                    <a:cxn ang="0">
                      <a:pos x="0" y="66"/>
                    </a:cxn>
                    <a:cxn ang="0">
                      <a:pos x="580" y="935"/>
                    </a:cxn>
                    <a:cxn ang="0">
                      <a:pos x="604" y="935"/>
                    </a:cxn>
                    <a:cxn ang="0">
                      <a:pos x="604" y="935"/>
                    </a:cxn>
                  </a:cxnLst>
                  <a:rect l="0" t="0" r="r" b="b"/>
                  <a:pathLst>
                    <a:path w="628" h="935">
                      <a:moveTo>
                        <a:pt x="604" y="935"/>
                      </a:moveTo>
                      <a:lnTo>
                        <a:pt x="628" y="935"/>
                      </a:lnTo>
                      <a:lnTo>
                        <a:pt x="0" y="0"/>
                      </a:lnTo>
                      <a:lnTo>
                        <a:pt x="0" y="66"/>
                      </a:lnTo>
                      <a:lnTo>
                        <a:pt x="580" y="935"/>
                      </a:lnTo>
                      <a:lnTo>
                        <a:pt x="604" y="935"/>
                      </a:lnTo>
                      <a:lnTo>
                        <a:pt x="604" y="935"/>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endParaRPr lang="en-US"/>
                </a:p>
              </p:txBody>
            </p:sp>
            <p:sp>
              <p:nvSpPr>
                <p:cNvPr id="121895" name="Freeform 39"/>
                <p:cNvSpPr>
                  <a:spLocks/>
                </p:cNvSpPr>
                <p:nvPr/>
              </p:nvSpPr>
              <p:spPr bwMode="hidden">
                <a:xfrm>
                  <a:off x="3191" y="0"/>
                  <a:ext cx="155" cy="1045"/>
                </a:xfrm>
                <a:custGeom>
                  <a:avLst/>
                  <a:gdLst/>
                  <a:ahLst/>
                  <a:cxnLst>
                    <a:cxn ang="0">
                      <a:pos x="18" y="1043"/>
                    </a:cxn>
                    <a:cxn ang="0">
                      <a:pos x="42" y="1043"/>
                    </a:cxn>
                    <a:cxn ang="0">
                      <a:pos x="155" y="0"/>
                    </a:cxn>
                    <a:cxn ang="0">
                      <a:pos x="114" y="0"/>
                    </a:cxn>
                    <a:cxn ang="0">
                      <a:pos x="0" y="1043"/>
                    </a:cxn>
                    <a:cxn ang="0">
                      <a:pos x="18" y="1043"/>
                    </a:cxn>
                    <a:cxn ang="0">
                      <a:pos x="18" y="1043"/>
                    </a:cxn>
                  </a:cxnLst>
                  <a:rect l="0" t="0" r="r" b="b"/>
                  <a:pathLst>
                    <a:path w="155" h="1043">
                      <a:moveTo>
                        <a:pt x="18" y="1043"/>
                      </a:moveTo>
                      <a:lnTo>
                        <a:pt x="42" y="1043"/>
                      </a:lnTo>
                      <a:lnTo>
                        <a:pt x="155" y="0"/>
                      </a:lnTo>
                      <a:lnTo>
                        <a:pt x="114"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endParaRPr lang="en-US"/>
                </a:p>
              </p:txBody>
            </p:sp>
            <p:sp>
              <p:nvSpPr>
                <p:cNvPr id="121896" name="Freeform 40"/>
                <p:cNvSpPr>
                  <a:spLocks/>
                </p:cNvSpPr>
                <p:nvPr/>
              </p:nvSpPr>
              <p:spPr bwMode="hidden">
                <a:xfrm>
                  <a:off x="3533" y="0"/>
                  <a:ext cx="240" cy="1045"/>
                </a:xfrm>
                <a:custGeom>
                  <a:avLst/>
                  <a:gdLst/>
                  <a:ahLst/>
                  <a:cxnLst>
                    <a:cxn ang="0">
                      <a:pos x="18" y="1043"/>
                    </a:cxn>
                    <a:cxn ang="0">
                      <a:pos x="36" y="1043"/>
                    </a:cxn>
                    <a:cxn ang="0">
                      <a:pos x="239" y="0"/>
                    </a:cxn>
                    <a:cxn ang="0">
                      <a:pos x="203" y="0"/>
                    </a:cxn>
                    <a:cxn ang="0">
                      <a:pos x="0" y="1043"/>
                    </a:cxn>
                    <a:cxn ang="0">
                      <a:pos x="18" y="1043"/>
                    </a:cxn>
                    <a:cxn ang="0">
                      <a:pos x="18" y="1043"/>
                    </a:cxn>
                  </a:cxnLst>
                  <a:rect l="0" t="0" r="r" b="b"/>
                  <a:pathLst>
                    <a:path w="239" h="1043">
                      <a:moveTo>
                        <a:pt x="18" y="1043"/>
                      </a:moveTo>
                      <a:lnTo>
                        <a:pt x="36" y="1043"/>
                      </a:lnTo>
                      <a:lnTo>
                        <a:pt x="239" y="0"/>
                      </a:lnTo>
                      <a:lnTo>
                        <a:pt x="203"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endParaRPr lang="en-US"/>
                </a:p>
              </p:txBody>
            </p:sp>
            <p:sp>
              <p:nvSpPr>
                <p:cNvPr id="121897" name="Freeform 41"/>
                <p:cNvSpPr>
                  <a:spLocks/>
                </p:cNvSpPr>
                <p:nvPr/>
              </p:nvSpPr>
              <p:spPr bwMode="hidden">
                <a:xfrm>
                  <a:off x="3821" y="0"/>
                  <a:ext cx="359" cy="1045"/>
                </a:xfrm>
                <a:custGeom>
                  <a:avLst/>
                  <a:gdLst/>
                  <a:ahLst/>
                  <a:cxnLst>
                    <a:cxn ang="0">
                      <a:pos x="24" y="1043"/>
                    </a:cxn>
                    <a:cxn ang="0">
                      <a:pos x="42" y="1043"/>
                    </a:cxn>
                    <a:cxn ang="0">
                      <a:pos x="358" y="0"/>
                    </a:cxn>
                    <a:cxn ang="0">
                      <a:pos x="317" y="0"/>
                    </a:cxn>
                    <a:cxn ang="0">
                      <a:pos x="0" y="1043"/>
                    </a:cxn>
                    <a:cxn ang="0">
                      <a:pos x="24" y="1043"/>
                    </a:cxn>
                    <a:cxn ang="0">
                      <a:pos x="24" y="1043"/>
                    </a:cxn>
                  </a:cxnLst>
                  <a:rect l="0" t="0" r="r" b="b"/>
                  <a:pathLst>
                    <a:path w="358" h="1043">
                      <a:moveTo>
                        <a:pt x="24" y="1043"/>
                      </a:moveTo>
                      <a:lnTo>
                        <a:pt x="42" y="1043"/>
                      </a:lnTo>
                      <a:lnTo>
                        <a:pt x="358" y="0"/>
                      </a:lnTo>
                      <a:lnTo>
                        <a:pt x="317" y="0"/>
                      </a:lnTo>
                      <a:lnTo>
                        <a:pt x="0" y="1043"/>
                      </a:lnTo>
                      <a:lnTo>
                        <a:pt x="24" y="1043"/>
                      </a:lnTo>
                      <a:lnTo>
                        <a:pt x="24"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endParaRPr lang="en-US"/>
                </a:p>
              </p:txBody>
            </p:sp>
            <p:sp>
              <p:nvSpPr>
                <p:cNvPr id="121898" name="Freeform 42"/>
                <p:cNvSpPr>
                  <a:spLocks/>
                </p:cNvSpPr>
                <p:nvPr/>
              </p:nvSpPr>
              <p:spPr bwMode="hidden">
                <a:xfrm>
                  <a:off x="4139" y="0"/>
                  <a:ext cx="449" cy="1045"/>
                </a:xfrm>
                <a:custGeom>
                  <a:avLst/>
                  <a:gdLst/>
                  <a:ahLst/>
                  <a:cxnLst>
                    <a:cxn ang="0">
                      <a:pos x="18" y="1043"/>
                    </a:cxn>
                    <a:cxn ang="0">
                      <a:pos x="41" y="1043"/>
                    </a:cxn>
                    <a:cxn ang="0">
                      <a:pos x="448" y="0"/>
                    </a:cxn>
                    <a:cxn ang="0">
                      <a:pos x="406" y="0"/>
                    </a:cxn>
                    <a:cxn ang="0">
                      <a:pos x="0" y="1043"/>
                    </a:cxn>
                    <a:cxn ang="0">
                      <a:pos x="18" y="1043"/>
                    </a:cxn>
                    <a:cxn ang="0">
                      <a:pos x="18" y="1043"/>
                    </a:cxn>
                  </a:cxnLst>
                  <a:rect l="0" t="0" r="r" b="b"/>
                  <a:pathLst>
                    <a:path w="448" h="1043">
                      <a:moveTo>
                        <a:pt x="18" y="1043"/>
                      </a:moveTo>
                      <a:lnTo>
                        <a:pt x="41" y="1043"/>
                      </a:lnTo>
                      <a:lnTo>
                        <a:pt x="448" y="0"/>
                      </a:lnTo>
                      <a:lnTo>
                        <a:pt x="406"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endParaRPr lang="en-US"/>
                </a:p>
              </p:txBody>
            </p:sp>
            <p:sp>
              <p:nvSpPr>
                <p:cNvPr id="121899" name="Freeform 43"/>
                <p:cNvSpPr>
                  <a:spLocks/>
                </p:cNvSpPr>
                <p:nvPr/>
              </p:nvSpPr>
              <p:spPr bwMode="hidden">
                <a:xfrm>
                  <a:off x="4480" y="0"/>
                  <a:ext cx="541" cy="1045"/>
                </a:xfrm>
                <a:custGeom>
                  <a:avLst/>
                  <a:gdLst/>
                  <a:ahLst/>
                  <a:cxnLst>
                    <a:cxn ang="0">
                      <a:pos x="18" y="1043"/>
                    </a:cxn>
                    <a:cxn ang="0">
                      <a:pos x="42" y="1043"/>
                    </a:cxn>
                    <a:cxn ang="0">
                      <a:pos x="539" y="0"/>
                    </a:cxn>
                    <a:cxn ang="0">
                      <a:pos x="497" y="0"/>
                    </a:cxn>
                    <a:cxn ang="0">
                      <a:pos x="0" y="1043"/>
                    </a:cxn>
                    <a:cxn ang="0">
                      <a:pos x="18" y="1043"/>
                    </a:cxn>
                    <a:cxn ang="0">
                      <a:pos x="18" y="1043"/>
                    </a:cxn>
                  </a:cxnLst>
                  <a:rect l="0" t="0" r="r" b="b"/>
                  <a:pathLst>
                    <a:path w="539" h="1043">
                      <a:moveTo>
                        <a:pt x="18" y="1043"/>
                      </a:moveTo>
                      <a:lnTo>
                        <a:pt x="42" y="1043"/>
                      </a:lnTo>
                      <a:lnTo>
                        <a:pt x="539" y="0"/>
                      </a:lnTo>
                      <a:lnTo>
                        <a:pt x="497"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endParaRPr lang="en-US"/>
                </a:p>
              </p:txBody>
            </p:sp>
            <p:sp>
              <p:nvSpPr>
                <p:cNvPr id="121900" name="Freeform 44"/>
                <p:cNvSpPr>
                  <a:spLocks/>
                </p:cNvSpPr>
                <p:nvPr/>
              </p:nvSpPr>
              <p:spPr bwMode="hidden">
                <a:xfrm>
                  <a:off x="4768" y="0"/>
                  <a:ext cx="642" cy="1045"/>
                </a:xfrm>
                <a:custGeom>
                  <a:avLst/>
                  <a:gdLst/>
                  <a:ahLst/>
                  <a:cxnLst>
                    <a:cxn ang="0">
                      <a:pos x="18" y="1043"/>
                    </a:cxn>
                    <a:cxn ang="0">
                      <a:pos x="42" y="1043"/>
                    </a:cxn>
                    <a:cxn ang="0">
                      <a:pos x="640" y="0"/>
                    </a:cxn>
                    <a:cxn ang="0">
                      <a:pos x="592" y="0"/>
                    </a:cxn>
                    <a:cxn ang="0">
                      <a:pos x="0" y="1043"/>
                    </a:cxn>
                    <a:cxn ang="0">
                      <a:pos x="18" y="1043"/>
                    </a:cxn>
                    <a:cxn ang="0">
                      <a:pos x="18" y="1043"/>
                    </a:cxn>
                  </a:cxnLst>
                  <a:rect l="0" t="0" r="r" b="b"/>
                  <a:pathLst>
                    <a:path w="640" h="1043">
                      <a:moveTo>
                        <a:pt x="18" y="1043"/>
                      </a:moveTo>
                      <a:lnTo>
                        <a:pt x="42" y="1043"/>
                      </a:lnTo>
                      <a:lnTo>
                        <a:pt x="640" y="0"/>
                      </a:lnTo>
                      <a:lnTo>
                        <a:pt x="592"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endParaRPr lang="en-US"/>
                </a:p>
              </p:txBody>
            </p:sp>
            <p:sp>
              <p:nvSpPr>
                <p:cNvPr id="121901" name="Freeform 45"/>
                <p:cNvSpPr>
                  <a:spLocks/>
                </p:cNvSpPr>
                <p:nvPr/>
              </p:nvSpPr>
              <p:spPr bwMode="hidden">
                <a:xfrm>
                  <a:off x="5086" y="48"/>
                  <a:ext cx="672" cy="997"/>
                </a:xfrm>
                <a:custGeom>
                  <a:avLst/>
                  <a:gdLst/>
                  <a:ahLst/>
                  <a:cxnLst>
                    <a:cxn ang="0">
                      <a:pos x="24" y="995"/>
                    </a:cxn>
                    <a:cxn ang="0">
                      <a:pos x="48" y="995"/>
                    </a:cxn>
                    <a:cxn ang="0">
                      <a:pos x="670" y="72"/>
                    </a:cxn>
                    <a:cxn ang="0">
                      <a:pos x="670" y="0"/>
                    </a:cxn>
                    <a:cxn ang="0">
                      <a:pos x="0" y="995"/>
                    </a:cxn>
                    <a:cxn ang="0">
                      <a:pos x="24" y="995"/>
                    </a:cxn>
                    <a:cxn ang="0">
                      <a:pos x="24" y="995"/>
                    </a:cxn>
                  </a:cxnLst>
                  <a:rect l="0" t="0" r="r" b="b"/>
                  <a:pathLst>
                    <a:path w="670" h="995">
                      <a:moveTo>
                        <a:pt x="24" y="995"/>
                      </a:moveTo>
                      <a:lnTo>
                        <a:pt x="48" y="995"/>
                      </a:lnTo>
                      <a:lnTo>
                        <a:pt x="670" y="72"/>
                      </a:lnTo>
                      <a:lnTo>
                        <a:pt x="670" y="0"/>
                      </a:lnTo>
                      <a:lnTo>
                        <a:pt x="0" y="995"/>
                      </a:lnTo>
                      <a:lnTo>
                        <a:pt x="24" y="995"/>
                      </a:lnTo>
                      <a:lnTo>
                        <a:pt x="24" y="995"/>
                      </a:lnTo>
                      <a:close/>
                    </a:path>
                  </a:pathLst>
                </a:custGeom>
                <a:gradFill rotWithShape="0">
                  <a:gsLst>
                    <a:gs pos="0">
                      <a:schemeClr val="bg2"/>
                    </a:gs>
                    <a:gs pos="100000">
                      <a:schemeClr val="bg2">
                        <a:gamma/>
                        <a:shade val="69804"/>
                        <a:invGamma/>
                      </a:schemeClr>
                    </a:gs>
                  </a:gsLst>
                  <a:lin ang="5400000" scaled="1"/>
                </a:gradFill>
                <a:ln w="9525">
                  <a:noFill/>
                  <a:round/>
                  <a:headEnd/>
                  <a:tailEnd/>
                </a:ln>
              </p:spPr>
              <p:txBody>
                <a:bodyPr/>
                <a:lstStyle/>
                <a:p>
                  <a:endParaRPr lang="en-US"/>
                </a:p>
              </p:txBody>
            </p:sp>
          </p:grpSp>
          <p:grpSp>
            <p:nvGrpSpPr>
              <p:cNvPr id="121902" name="Group 46"/>
              <p:cNvGrpSpPr>
                <a:grpSpLocks/>
              </p:cNvGrpSpPr>
              <p:nvPr userDrawn="1"/>
            </p:nvGrpSpPr>
            <p:grpSpPr bwMode="auto">
              <a:xfrm>
                <a:off x="0" y="558"/>
                <a:ext cx="5758" cy="487"/>
                <a:chOff x="0" y="558"/>
                <a:chExt cx="5758" cy="487"/>
              </a:xfrm>
            </p:grpSpPr>
            <p:sp>
              <p:nvSpPr>
                <p:cNvPr id="121903" name="Freeform 47"/>
                <p:cNvSpPr>
                  <a:spLocks/>
                </p:cNvSpPr>
                <p:nvPr/>
              </p:nvSpPr>
              <p:spPr bwMode="hidden">
                <a:xfrm>
                  <a:off x="0" y="618"/>
                  <a:ext cx="306" cy="427"/>
                </a:xfrm>
                <a:custGeom>
                  <a:avLst/>
                  <a:gdLst/>
                  <a:ahLst/>
                  <a:cxnLst>
                    <a:cxn ang="0">
                      <a:pos x="281" y="426"/>
                    </a:cxn>
                    <a:cxn ang="0">
                      <a:pos x="305" y="426"/>
                    </a:cxn>
                    <a:cxn ang="0">
                      <a:pos x="0" y="0"/>
                    </a:cxn>
                    <a:cxn ang="0">
                      <a:pos x="0" y="66"/>
                    </a:cxn>
                    <a:cxn ang="0">
                      <a:pos x="251" y="426"/>
                    </a:cxn>
                    <a:cxn ang="0">
                      <a:pos x="281" y="426"/>
                    </a:cxn>
                    <a:cxn ang="0">
                      <a:pos x="281" y="426"/>
                    </a:cxn>
                  </a:cxnLst>
                  <a:rect l="0" t="0" r="r" b="b"/>
                  <a:pathLst>
                    <a:path w="305" h="426">
                      <a:moveTo>
                        <a:pt x="281" y="426"/>
                      </a:moveTo>
                      <a:lnTo>
                        <a:pt x="305" y="426"/>
                      </a:lnTo>
                      <a:lnTo>
                        <a:pt x="0" y="0"/>
                      </a:lnTo>
                      <a:lnTo>
                        <a:pt x="0" y="66"/>
                      </a:lnTo>
                      <a:lnTo>
                        <a:pt x="251" y="426"/>
                      </a:lnTo>
                      <a:lnTo>
                        <a:pt x="281" y="426"/>
                      </a:lnTo>
                      <a:lnTo>
                        <a:pt x="281" y="426"/>
                      </a:lnTo>
                      <a:close/>
                    </a:path>
                  </a:pathLst>
                </a:custGeom>
                <a:solidFill>
                  <a:schemeClr val="accent2"/>
                </a:solidFill>
                <a:ln w="9525">
                  <a:noFill/>
                  <a:round/>
                  <a:headEnd/>
                  <a:tailEnd/>
                </a:ln>
              </p:spPr>
              <p:txBody>
                <a:bodyPr/>
                <a:lstStyle/>
                <a:p>
                  <a:endParaRPr lang="en-US"/>
                </a:p>
              </p:txBody>
            </p:sp>
            <p:sp>
              <p:nvSpPr>
                <p:cNvPr id="121904" name="Freeform 48"/>
                <p:cNvSpPr>
                  <a:spLocks/>
                </p:cNvSpPr>
                <p:nvPr/>
              </p:nvSpPr>
              <p:spPr bwMode="hidden">
                <a:xfrm>
                  <a:off x="5410" y="558"/>
                  <a:ext cx="348" cy="487"/>
                </a:xfrm>
                <a:custGeom>
                  <a:avLst/>
                  <a:gdLst/>
                  <a:ahLst/>
                  <a:cxnLst>
                    <a:cxn ang="0">
                      <a:pos x="24" y="486"/>
                    </a:cxn>
                    <a:cxn ang="0">
                      <a:pos x="48" y="486"/>
                    </a:cxn>
                    <a:cxn ang="0">
                      <a:pos x="347" y="72"/>
                    </a:cxn>
                    <a:cxn ang="0">
                      <a:pos x="347" y="0"/>
                    </a:cxn>
                    <a:cxn ang="0">
                      <a:pos x="0" y="486"/>
                    </a:cxn>
                    <a:cxn ang="0">
                      <a:pos x="24" y="486"/>
                    </a:cxn>
                    <a:cxn ang="0">
                      <a:pos x="24" y="486"/>
                    </a:cxn>
                  </a:cxnLst>
                  <a:rect l="0" t="0" r="r" b="b"/>
                  <a:pathLst>
                    <a:path w="347" h="486">
                      <a:moveTo>
                        <a:pt x="24" y="486"/>
                      </a:moveTo>
                      <a:lnTo>
                        <a:pt x="48" y="486"/>
                      </a:lnTo>
                      <a:lnTo>
                        <a:pt x="347" y="72"/>
                      </a:lnTo>
                      <a:lnTo>
                        <a:pt x="347" y="0"/>
                      </a:lnTo>
                      <a:lnTo>
                        <a:pt x="0" y="486"/>
                      </a:lnTo>
                      <a:lnTo>
                        <a:pt x="24" y="486"/>
                      </a:lnTo>
                      <a:lnTo>
                        <a:pt x="24" y="486"/>
                      </a:lnTo>
                      <a:close/>
                    </a:path>
                  </a:pathLst>
                </a:custGeom>
                <a:solidFill>
                  <a:schemeClr val="accent2"/>
                </a:solidFill>
                <a:ln w="9525">
                  <a:noFill/>
                  <a:round/>
                  <a:headEnd/>
                  <a:tailEnd/>
                </a:ln>
              </p:spPr>
              <p:txBody>
                <a:bodyPr/>
                <a:lstStyle/>
                <a:p>
                  <a:endParaRPr lang="en-US"/>
                </a:p>
              </p:txBody>
            </p:sp>
          </p:grpSp>
          <p:grpSp>
            <p:nvGrpSpPr>
              <p:cNvPr id="121905" name="Group 49"/>
              <p:cNvGrpSpPr>
                <a:grpSpLocks/>
              </p:cNvGrpSpPr>
              <p:nvPr userDrawn="1"/>
            </p:nvGrpSpPr>
            <p:grpSpPr bwMode="auto">
              <a:xfrm>
                <a:off x="264" y="1039"/>
                <a:ext cx="5200" cy="3280"/>
                <a:chOff x="264" y="1039"/>
                <a:chExt cx="5200" cy="3280"/>
              </a:xfrm>
            </p:grpSpPr>
            <p:sp>
              <p:nvSpPr>
                <p:cNvPr id="121906" name="Freeform 50"/>
                <p:cNvSpPr>
                  <a:spLocks/>
                </p:cNvSpPr>
                <p:nvPr/>
              </p:nvSpPr>
              <p:spPr bwMode="hidden">
                <a:xfrm>
                  <a:off x="2849" y="1039"/>
                  <a:ext cx="42" cy="3280"/>
                </a:xfrm>
                <a:custGeom>
                  <a:avLst/>
                  <a:gdLst/>
                  <a:ahLst/>
                  <a:cxnLst>
                    <a:cxn ang="0">
                      <a:pos x="18" y="0"/>
                    </a:cxn>
                    <a:cxn ang="0">
                      <a:pos x="0" y="0"/>
                    </a:cxn>
                    <a:cxn ang="0">
                      <a:pos x="0" y="3273"/>
                    </a:cxn>
                    <a:cxn ang="0">
                      <a:pos x="42" y="3273"/>
                    </a:cxn>
                    <a:cxn ang="0">
                      <a:pos x="42" y="0"/>
                    </a:cxn>
                    <a:cxn ang="0">
                      <a:pos x="18" y="0"/>
                    </a:cxn>
                    <a:cxn ang="0">
                      <a:pos x="18" y="0"/>
                    </a:cxn>
                  </a:cxnLst>
                  <a:rect l="0" t="0" r="r" b="b"/>
                  <a:pathLst>
                    <a:path w="42" h="3273">
                      <a:moveTo>
                        <a:pt x="18" y="0"/>
                      </a:moveTo>
                      <a:lnTo>
                        <a:pt x="0" y="0"/>
                      </a:lnTo>
                      <a:lnTo>
                        <a:pt x="0" y="3273"/>
                      </a:lnTo>
                      <a:lnTo>
                        <a:pt x="42"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US"/>
                </a:p>
              </p:txBody>
            </p:sp>
            <p:sp>
              <p:nvSpPr>
                <p:cNvPr id="121907" name="Freeform 51"/>
                <p:cNvSpPr>
                  <a:spLocks/>
                </p:cNvSpPr>
                <p:nvPr/>
              </p:nvSpPr>
              <p:spPr bwMode="hidden">
                <a:xfrm>
                  <a:off x="2154" y="1039"/>
                  <a:ext cx="401" cy="3280"/>
                </a:xfrm>
                <a:custGeom>
                  <a:avLst/>
                  <a:gdLst/>
                  <a:ahLst/>
                  <a:cxnLst>
                    <a:cxn ang="0">
                      <a:pos x="376" y="0"/>
                    </a:cxn>
                    <a:cxn ang="0">
                      <a:pos x="358" y="0"/>
                    </a:cxn>
                    <a:cxn ang="0">
                      <a:pos x="0" y="3273"/>
                    </a:cxn>
                    <a:cxn ang="0">
                      <a:pos x="41" y="3273"/>
                    </a:cxn>
                    <a:cxn ang="0">
                      <a:pos x="400" y="0"/>
                    </a:cxn>
                    <a:cxn ang="0">
                      <a:pos x="376" y="0"/>
                    </a:cxn>
                    <a:cxn ang="0">
                      <a:pos x="376" y="0"/>
                    </a:cxn>
                  </a:cxnLst>
                  <a:rect l="0" t="0" r="r" b="b"/>
                  <a:pathLst>
                    <a:path w="400" h="3273">
                      <a:moveTo>
                        <a:pt x="376" y="0"/>
                      </a:moveTo>
                      <a:lnTo>
                        <a:pt x="358" y="0"/>
                      </a:lnTo>
                      <a:lnTo>
                        <a:pt x="0" y="3273"/>
                      </a:lnTo>
                      <a:lnTo>
                        <a:pt x="41" y="3273"/>
                      </a:lnTo>
                      <a:lnTo>
                        <a:pt x="400" y="0"/>
                      </a:lnTo>
                      <a:lnTo>
                        <a:pt x="376" y="0"/>
                      </a:lnTo>
                      <a:lnTo>
                        <a:pt x="376"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US"/>
                </a:p>
              </p:txBody>
            </p:sp>
            <p:sp>
              <p:nvSpPr>
                <p:cNvPr id="121908" name="Freeform 52"/>
                <p:cNvSpPr>
                  <a:spLocks/>
                </p:cNvSpPr>
                <p:nvPr/>
              </p:nvSpPr>
              <p:spPr bwMode="hidden">
                <a:xfrm>
                  <a:off x="1530" y="1039"/>
                  <a:ext cx="677" cy="3280"/>
                </a:xfrm>
                <a:custGeom>
                  <a:avLst/>
                  <a:gdLst/>
                  <a:ahLst/>
                  <a:cxnLst>
                    <a:cxn ang="0">
                      <a:pos x="657" y="0"/>
                    </a:cxn>
                    <a:cxn ang="0">
                      <a:pos x="639" y="0"/>
                    </a:cxn>
                    <a:cxn ang="0">
                      <a:pos x="0" y="3273"/>
                    </a:cxn>
                    <a:cxn ang="0">
                      <a:pos x="42" y="3273"/>
                    </a:cxn>
                    <a:cxn ang="0">
                      <a:pos x="675" y="0"/>
                    </a:cxn>
                    <a:cxn ang="0">
                      <a:pos x="657" y="0"/>
                    </a:cxn>
                    <a:cxn ang="0">
                      <a:pos x="657" y="0"/>
                    </a:cxn>
                  </a:cxnLst>
                  <a:rect l="0" t="0" r="r" b="b"/>
                  <a:pathLst>
                    <a:path w="675" h="3273">
                      <a:moveTo>
                        <a:pt x="657" y="0"/>
                      </a:moveTo>
                      <a:lnTo>
                        <a:pt x="639" y="0"/>
                      </a:lnTo>
                      <a:lnTo>
                        <a:pt x="0" y="3273"/>
                      </a:lnTo>
                      <a:lnTo>
                        <a:pt x="42" y="3273"/>
                      </a:lnTo>
                      <a:lnTo>
                        <a:pt x="675" y="0"/>
                      </a:lnTo>
                      <a:lnTo>
                        <a:pt x="657" y="0"/>
                      </a:lnTo>
                      <a:lnTo>
                        <a:pt x="657"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US"/>
                </a:p>
              </p:txBody>
            </p:sp>
            <p:sp>
              <p:nvSpPr>
                <p:cNvPr id="121909" name="Freeform 53"/>
                <p:cNvSpPr>
                  <a:spLocks/>
                </p:cNvSpPr>
                <p:nvPr/>
              </p:nvSpPr>
              <p:spPr bwMode="hidden">
                <a:xfrm>
                  <a:off x="876" y="1039"/>
                  <a:ext cx="1031" cy="3280"/>
                </a:xfrm>
                <a:custGeom>
                  <a:avLst/>
                  <a:gdLst/>
                  <a:ahLst/>
                  <a:cxnLst>
                    <a:cxn ang="0">
                      <a:pos x="1013" y="0"/>
                    </a:cxn>
                    <a:cxn ang="0">
                      <a:pos x="990" y="0"/>
                    </a:cxn>
                    <a:cxn ang="0">
                      <a:pos x="0" y="3280"/>
                    </a:cxn>
                    <a:cxn ang="0">
                      <a:pos x="42" y="3280"/>
                    </a:cxn>
                    <a:cxn ang="0">
                      <a:pos x="1031" y="4"/>
                    </a:cxn>
                    <a:cxn ang="0">
                      <a:pos x="1013" y="0"/>
                    </a:cxn>
                    <a:cxn ang="0">
                      <a:pos x="1013" y="0"/>
                    </a:cxn>
                  </a:cxnLst>
                  <a:rect l="0" t="0" r="r" b="b"/>
                  <a:pathLst>
                    <a:path w="1031" h="3280">
                      <a:moveTo>
                        <a:pt x="1013" y="0"/>
                      </a:moveTo>
                      <a:lnTo>
                        <a:pt x="990" y="0"/>
                      </a:lnTo>
                      <a:lnTo>
                        <a:pt x="0" y="3280"/>
                      </a:lnTo>
                      <a:lnTo>
                        <a:pt x="42" y="3280"/>
                      </a:lnTo>
                      <a:lnTo>
                        <a:pt x="1031" y="4"/>
                      </a:lnTo>
                      <a:lnTo>
                        <a:pt x="1013" y="0"/>
                      </a:lnTo>
                      <a:lnTo>
                        <a:pt x="1013"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US"/>
                </a:p>
              </p:txBody>
            </p:sp>
            <p:sp>
              <p:nvSpPr>
                <p:cNvPr id="121910" name="Freeform 54"/>
                <p:cNvSpPr>
                  <a:spLocks/>
                </p:cNvSpPr>
                <p:nvPr/>
              </p:nvSpPr>
              <p:spPr bwMode="hidden">
                <a:xfrm>
                  <a:off x="264" y="1039"/>
                  <a:ext cx="1319" cy="3280"/>
                </a:xfrm>
                <a:custGeom>
                  <a:avLst/>
                  <a:gdLst/>
                  <a:ahLst/>
                  <a:cxnLst>
                    <a:cxn ang="0">
                      <a:pos x="1296" y="0"/>
                    </a:cxn>
                    <a:cxn ang="0">
                      <a:pos x="1278" y="0"/>
                    </a:cxn>
                    <a:cxn ang="0">
                      <a:pos x="0" y="3280"/>
                    </a:cxn>
                    <a:cxn ang="0">
                      <a:pos x="42" y="3280"/>
                    </a:cxn>
                    <a:cxn ang="0">
                      <a:pos x="1319" y="5"/>
                    </a:cxn>
                    <a:cxn ang="0">
                      <a:pos x="1296" y="0"/>
                    </a:cxn>
                    <a:cxn ang="0">
                      <a:pos x="1296" y="0"/>
                    </a:cxn>
                  </a:cxnLst>
                  <a:rect l="0" t="0" r="r" b="b"/>
                  <a:pathLst>
                    <a:path w="1319" h="3280">
                      <a:moveTo>
                        <a:pt x="1296" y="0"/>
                      </a:moveTo>
                      <a:lnTo>
                        <a:pt x="1278" y="0"/>
                      </a:lnTo>
                      <a:lnTo>
                        <a:pt x="0" y="3280"/>
                      </a:lnTo>
                      <a:lnTo>
                        <a:pt x="42" y="3280"/>
                      </a:lnTo>
                      <a:lnTo>
                        <a:pt x="1319" y="5"/>
                      </a:lnTo>
                      <a:lnTo>
                        <a:pt x="1296" y="0"/>
                      </a:lnTo>
                      <a:lnTo>
                        <a:pt x="1296"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US"/>
                </a:p>
              </p:txBody>
            </p:sp>
            <p:sp>
              <p:nvSpPr>
                <p:cNvPr id="121911" name="Freeform 55"/>
                <p:cNvSpPr>
                  <a:spLocks/>
                </p:cNvSpPr>
                <p:nvPr/>
              </p:nvSpPr>
              <p:spPr bwMode="hidden">
                <a:xfrm>
                  <a:off x="3191" y="1039"/>
                  <a:ext cx="402" cy="3280"/>
                </a:xfrm>
                <a:custGeom>
                  <a:avLst/>
                  <a:gdLst/>
                  <a:ahLst/>
                  <a:cxnLst>
                    <a:cxn ang="0">
                      <a:pos x="18" y="0"/>
                    </a:cxn>
                    <a:cxn ang="0">
                      <a:pos x="0" y="0"/>
                    </a:cxn>
                    <a:cxn ang="0">
                      <a:pos x="359" y="3273"/>
                    </a:cxn>
                    <a:cxn ang="0">
                      <a:pos x="401" y="3273"/>
                    </a:cxn>
                    <a:cxn ang="0">
                      <a:pos x="42" y="0"/>
                    </a:cxn>
                    <a:cxn ang="0">
                      <a:pos x="18" y="0"/>
                    </a:cxn>
                    <a:cxn ang="0">
                      <a:pos x="18" y="0"/>
                    </a:cxn>
                  </a:cxnLst>
                  <a:rect l="0" t="0" r="r" b="b"/>
                  <a:pathLst>
                    <a:path w="401" h="3273">
                      <a:moveTo>
                        <a:pt x="18" y="0"/>
                      </a:moveTo>
                      <a:lnTo>
                        <a:pt x="0" y="0"/>
                      </a:lnTo>
                      <a:lnTo>
                        <a:pt x="359" y="3273"/>
                      </a:lnTo>
                      <a:lnTo>
                        <a:pt x="401"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US"/>
                </a:p>
              </p:txBody>
            </p:sp>
            <p:sp>
              <p:nvSpPr>
                <p:cNvPr id="121912" name="Freeform 56"/>
                <p:cNvSpPr>
                  <a:spLocks/>
                </p:cNvSpPr>
                <p:nvPr/>
              </p:nvSpPr>
              <p:spPr bwMode="hidden">
                <a:xfrm>
                  <a:off x="3533" y="1039"/>
                  <a:ext cx="677" cy="3280"/>
                </a:xfrm>
                <a:custGeom>
                  <a:avLst/>
                  <a:gdLst/>
                  <a:ahLst/>
                  <a:cxnLst>
                    <a:cxn ang="0">
                      <a:pos x="18" y="0"/>
                    </a:cxn>
                    <a:cxn ang="0">
                      <a:pos x="0" y="0"/>
                    </a:cxn>
                    <a:cxn ang="0">
                      <a:pos x="640" y="3273"/>
                    </a:cxn>
                    <a:cxn ang="0">
                      <a:pos x="675" y="3273"/>
                    </a:cxn>
                    <a:cxn ang="0">
                      <a:pos x="36" y="0"/>
                    </a:cxn>
                    <a:cxn ang="0">
                      <a:pos x="18" y="0"/>
                    </a:cxn>
                    <a:cxn ang="0">
                      <a:pos x="18" y="0"/>
                    </a:cxn>
                  </a:cxnLst>
                  <a:rect l="0" t="0" r="r" b="b"/>
                  <a:pathLst>
                    <a:path w="675" h="3273">
                      <a:moveTo>
                        <a:pt x="18" y="0"/>
                      </a:moveTo>
                      <a:lnTo>
                        <a:pt x="0" y="0"/>
                      </a:lnTo>
                      <a:lnTo>
                        <a:pt x="640" y="3273"/>
                      </a:lnTo>
                      <a:lnTo>
                        <a:pt x="675" y="3273"/>
                      </a:lnTo>
                      <a:lnTo>
                        <a:pt x="36" y="0"/>
                      </a:lnTo>
                      <a:lnTo>
                        <a:pt x="18" y="0"/>
                      </a:lnTo>
                      <a:lnTo>
                        <a:pt x="18"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US"/>
                </a:p>
              </p:txBody>
            </p:sp>
            <p:sp>
              <p:nvSpPr>
                <p:cNvPr id="121913" name="Freeform 57"/>
                <p:cNvSpPr>
                  <a:spLocks/>
                </p:cNvSpPr>
                <p:nvPr/>
              </p:nvSpPr>
              <p:spPr bwMode="hidden">
                <a:xfrm>
                  <a:off x="3822" y="1039"/>
                  <a:ext cx="1036" cy="3280"/>
                </a:xfrm>
                <a:custGeom>
                  <a:avLst/>
                  <a:gdLst/>
                  <a:ahLst/>
                  <a:cxnLst>
                    <a:cxn ang="0">
                      <a:pos x="23" y="0"/>
                    </a:cxn>
                    <a:cxn ang="0">
                      <a:pos x="0" y="5"/>
                    </a:cxn>
                    <a:cxn ang="0">
                      <a:pos x="994" y="3280"/>
                    </a:cxn>
                    <a:cxn ang="0">
                      <a:pos x="1036" y="3280"/>
                    </a:cxn>
                    <a:cxn ang="0">
                      <a:pos x="41" y="0"/>
                    </a:cxn>
                    <a:cxn ang="0">
                      <a:pos x="23" y="0"/>
                    </a:cxn>
                    <a:cxn ang="0">
                      <a:pos x="23" y="0"/>
                    </a:cxn>
                  </a:cxnLst>
                  <a:rect l="0" t="0" r="r" b="b"/>
                  <a:pathLst>
                    <a:path w="1036" h="3280">
                      <a:moveTo>
                        <a:pt x="23" y="0"/>
                      </a:moveTo>
                      <a:lnTo>
                        <a:pt x="0" y="5"/>
                      </a:lnTo>
                      <a:lnTo>
                        <a:pt x="994" y="3280"/>
                      </a:lnTo>
                      <a:lnTo>
                        <a:pt x="1036" y="3280"/>
                      </a:lnTo>
                      <a:lnTo>
                        <a:pt x="41" y="0"/>
                      </a:lnTo>
                      <a:lnTo>
                        <a:pt x="23" y="0"/>
                      </a:lnTo>
                      <a:lnTo>
                        <a:pt x="23"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US"/>
                </a:p>
              </p:txBody>
            </p:sp>
            <p:sp>
              <p:nvSpPr>
                <p:cNvPr id="121914" name="Freeform 58"/>
                <p:cNvSpPr>
                  <a:spLocks/>
                </p:cNvSpPr>
                <p:nvPr/>
              </p:nvSpPr>
              <p:spPr bwMode="hidden">
                <a:xfrm>
                  <a:off x="4137" y="1039"/>
                  <a:ext cx="1327" cy="3280"/>
                </a:xfrm>
                <a:custGeom>
                  <a:avLst/>
                  <a:gdLst/>
                  <a:ahLst/>
                  <a:cxnLst>
                    <a:cxn ang="0">
                      <a:pos x="20" y="0"/>
                    </a:cxn>
                    <a:cxn ang="0">
                      <a:pos x="0" y="7"/>
                    </a:cxn>
                    <a:cxn ang="0">
                      <a:pos x="1285" y="3280"/>
                    </a:cxn>
                    <a:cxn ang="0">
                      <a:pos x="1327" y="3280"/>
                    </a:cxn>
                    <a:cxn ang="0">
                      <a:pos x="43" y="0"/>
                    </a:cxn>
                    <a:cxn ang="0">
                      <a:pos x="20" y="0"/>
                    </a:cxn>
                    <a:cxn ang="0">
                      <a:pos x="20" y="0"/>
                    </a:cxn>
                  </a:cxnLst>
                  <a:rect l="0" t="0" r="r" b="b"/>
                  <a:pathLst>
                    <a:path w="1327" h="3280">
                      <a:moveTo>
                        <a:pt x="20" y="0"/>
                      </a:moveTo>
                      <a:lnTo>
                        <a:pt x="0" y="7"/>
                      </a:lnTo>
                      <a:lnTo>
                        <a:pt x="1285" y="3280"/>
                      </a:lnTo>
                      <a:lnTo>
                        <a:pt x="1327" y="3280"/>
                      </a:lnTo>
                      <a:lnTo>
                        <a:pt x="43" y="0"/>
                      </a:lnTo>
                      <a:lnTo>
                        <a:pt x="20" y="0"/>
                      </a:lnTo>
                      <a:lnTo>
                        <a:pt x="20"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US"/>
                </a:p>
              </p:txBody>
            </p:sp>
          </p:grpSp>
          <p:sp>
            <p:nvSpPr>
              <p:cNvPr id="121915" name="Freeform 59"/>
              <p:cNvSpPr>
                <a:spLocks/>
              </p:cNvSpPr>
              <p:nvPr userDrawn="1"/>
            </p:nvSpPr>
            <p:spPr bwMode="hidden">
              <a:xfrm>
                <a:off x="0" y="1039"/>
                <a:ext cx="1254" cy="2632"/>
              </a:xfrm>
              <a:custGeom>
                <a:avLst/>
                <a:gdLst/>
                <a:ahLst/>
                <a:cxnLst>
                  <a:cxn ang="0">
                    <a:pos x="1236" y="0"/>
                  </a:cxn>
                  <a:cxn ang="0">
                    <a:pos x="1212" y="0"/>
                  </a:cxn>
                  <a:cxn ang="0">
                    <a:pos x="0" y="2542"/>
                  </a:cxn>
                  <a:cxn ang="0">
                    <a:pos x="0" y="2632"/>
                  </a:cxn>
                  <a:cxn ang="0">
                    <a:pos x="1254" y="7"/>
                  </a:cxn>
                  <a:cxn ang="0">
                    <a:pos x="1236" y="0"/>
                  </a:cxn>
                  <a:cxn ang="0">
                    <a:pos x="1236" y="0"/>
                  </a:cxn>
                </a:cxnLst>
                <a:rect l="0" t="0" r="r" b="b"/>
                <a:pathLst>
                  <a:path w="1254" h="2632">
                    <a:moveTo>
                      <a:pt x="1236" y="0"/>
                    </a:moveTo>
                    <a:lnTo>
                      <a:pt x="1212" y="0"/>
                    </a:lnTo>
                    <a:lnTo>
                      <a:pt x="0" y="2542"/>
                    </a:lnTo>
                    <a:lnTo>
                      <a:pt x="0" y="2632"/>
                    </a:lnTo>
                    <a:lnTo>
                      <a:pt x="1254" y="7"/>
                    </a:lnTo>
                    <a:lnTo>
                      <a:pt x="1236" y="0"/>
                    </a:lnTo>
                    <a:lnTo>
                      <a:pt x="1236"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US"/>
              </a:p>
            </p:txBody>
          </p:sp>
          <p:sp>
            <p:nvSpPr>
              <p:cNvPr id="121916" name="Freeform 60"/>
              <p:cNvSpPr>
                <a:spLocks/>
              </p:cNvSpPr>
              <p:nvPr userDrawn="1"/>
            </p:nvSpPr>
            <p:spPr bwMode="hidden">
              <a:xfrm>
                <a:off x="0" y="1039"/>
                <a:ext cx="948" cy="1676"/>
              </a:xfrm>
              <a:custGeom>
                <a:avLst/>
                <a:gdLst/>
                <a:ahLst/>
                <a:cxnLst>
                  <a:cxn ang="0">
                    <a:pos x="930" y="0"/>
                  </a:cxn>
                  <a:cxn ang="0">
                    <a:pos x="906" y="0"/>
                  </a:cxn>
                  <a:cxn ang="0">
                    <a:pos x="0" y="1593"/>
                  </a:cxn>
                  <a:cxn ang="0">
                    <a:pos x="0" y="1676"/>
                  </a:cxn>
                  <a:cxn ang="0">
                    <a:pos x="948" y="5"/>
                  </a:cxn>
                  <a:cxn ang="0">
                    <a:pos x="930" y="0"/>
                  </a:cxn>
                  <a:cxn ang="0">
                    <a:pos x="930" y="0"/>
                  </a:cxn>
                </a:cxnLst>
                <a:rect l="0" t="0" r="r" b="b"/>
                <a:pathLst>
                  <a:path w="948" h="1676">
                    <a:moveTo>
                      <a:pt x="930" y="0"/>
                    </a:moveTo>
                    <a:lnTo>
                      <a:pt x="906" y="0"/>
                    </a:lnTo>
                    <a:lnTo>
                      <a:pt x="0" y="1593"/>
                    </a:lnTo>
                    <a:lnTo>
                      <a:pt x="0" y="1676"/>
                    </a:lnTo>
                    <a:lnTo>
                      <a:pt x="948" y="5"/>
                    </a:lnTo>
                    <a:lnTo>
                      <a:pt x="930" y="0"/>
                    </a:lnTo>
                    <a:lnTo>
                      <a:pt x="930" y="0"/>
                    </a:lnTo>
                    <a:close/>
                  </a:path>
                </a:pathLst>
              </a:custGeom>
              <a:solidFill>
                <a:schemeClr val="accent2"/>
              </a:solidFill>
              <a:ln w="9525">
                <a:noFill/>
                <a:round/>
                <a:headEnd/>
                <a:tailEnd/>
              </a:ln>
            </p:spPr>
            <p:txBody>
              <a:bodyPr/>
              <a:lstStyle/>
              <a:p>
                <a:endParaRPr lang="en-US"/>
              </a:p>
            </p:txBody>
          </p:sp>
          <p:sp>
            <p:nvSpPr>
              <p:cNvPr id="121917" name="Freeform 61"/>
              <p:cNvSpPr>
                <a:spLocks/>
              </p:cNvSpPr>
              <p:nvPr userDrawn="1"/>
            </p:nvSpPr>
            <p:spPr bwMode="hidden">
              <a:xfrm>
                <a:off x="0" y="1039"/>
                <a:ext cx="629" cy="937"/>
              </a:xfrm>
              <a:custGeom>
                <a:avLst/>
                <a:gdLst/>
                <a:ahLst/>
                <a:cxnLst>
                  <a:cxn ang="0">
                    <a:pos x="606" y="0"/>
                  </a:cxn>
                  <a:cxn ang="0">
                    <a:pos x="582" y="0"/>
                  </a:cxn>
                  <a:cxn ang="0">
                    <a:pos x="0" y="871"/>
                  </a:cxn>
                  <a:cxn ang="0">
                    <a:pos x="0" y="937"/>
                  </a:cxn>
                  <a:cxn ang="0">
                    <a:pos x="629" y="4"/>
                  </a:cxn>
                  <a:cxn ang="0">
                    <a:pos x="606" y="0"/>
                  </a:cxn>
                  <a:cxn ang="0">
                    <a:pos x="606" y="0"/>
                  </a:cxn>
                </a:cxnLst>
                <a:rect l="0" t="0" r="r" b="b"/>
                <a:pathLst>
                  <a:path w="629" h="937">
                    <a:moveTo>
                      <a:pt x="606" y="0"/>
                    </a:moveTo>
                    <a:lnTo>
                      <a:pt x="582" y="0"/>
                    </a:lnTo>
                    <a:lnTo>
                      <a:pt x="0" y="871"/>
                    </a:lnTo>
                    <a:lnTo>
                      <a:pt x="0" y="937"/>
                    </a:lnTo>
                    <a:lnTo>
                      <a:pt x="629" y="4"/>
                    </a:lnTo>
                    <a:lnTo>
                      <a:pt x="606" y="0"/>
                    </a:lnTo>
                    <a:lnTo>
                      <a:pt x="606" y="0"/>
                    </a:lnTo>
                    <a:close/>
                  </a:path>
                </a:pathLst>
              </a:custGeom>
              <a:solidFill>
                <a:schemeClr val="accent2"/>
              </a:solidFill>
              <a:ln w="9525">
                <a:noFill/>
                <a:round/>
                <a:headEnd/>
                <a:tailEnd/>
              </a:ln>
            </p:spPr>
            <p:txBody>
              <a:bodyPr/>
              <a:lstStyle/>
              <a:p>
                <a:endParaRPr lang="en-US"/>
              </a:p>
            </p:txBody>
          </p:sp>
          <p:sp>
            <p:nvSpPr>
              <p:cNvPr id="121918" name="Freeform 62"/>
              <p:cNvSpPr>
                <a:spLocks/>
              </p:cNvSpPr>
              <p:nvPr userDrawn="1"/>
            </p:nvSpPr>
            <p:spPr bwMode="hidden">
              <a:xfrm>
                <a:off x="0" y="1039"/>
                <a:ext cx="305" cy="427"/>
              </a:xfrm>
              <a:custGeom>
                <a:avLst/>
                <a:gdLst/>
                <a:ahLst/>
                <a:cxnLst>
                  <a:cxn ang="0">
                    <a:pos x="282" y="0"/>
                  </a:cxn>
                  <a:cxn ang="0">
                    <a:pos x="252" y="0"/>
                  </a:cxn>
                  <a:cxn ang="0">
                    <a:pos x="0" y="361"/>
                  </a:cxn>
                  <a:cxn ang="0">
                    <a:pos x="0" y="427"/>
                  </a:cxn>
                  <a:cxn ang="0">
                    <a:pos x="305" y="5"/>
                  </a:cxn>
                  <a:cxn ang="0">
                    <a:pos x="282" y="0"/>
                  </a:cxn>
                  <a:cxn ang="0">
                    <a:pos x="282" y="0"/>
                  </a:cxn>
                </a:cxnLst>
                <a:rect l="0" t="0" r="r" b="b"/>
                <a:pathLst>
                  <a:path w="305" h="427">
                    <a:moveTo>
                      <a:pt x="282" y="0"/>
                    </a:moveTo>
                    <a:lnTo>
                      <a:pt x="252" y="0"/>
                    </a:lnTo>
                    <a:lnTo>
                      <a:pt x="0" y="361"/>
                    </a:lnTo>
                    <a:lnTo>
                      <a:pt x="0" y="427"/>
                    </a:lnTo>
                    <a:lnTo>
                      <a:pt x="305" y="5"/>
                    </a:lnTo>
                    <a:lnTo>
                      <a:pt x="282" y="0"/>
                    </a:lnTo>
                    <a:lnTo>
                      <a:pt x="282" y="0"/>
                    </a:lnTo>
                    <a:close/>
                  </a:path>
                </a:pathLst>
              </a:custGeom>
              <a:solidFill>
                <a:schemeClr val="accent2"/>
              </a:solidFill>
              <a:ln w="9525">
                <a:noFill/>
                <a:round/>
                <a:headEnd/>
                <a:tailEnd/>
              </a:ln>
            </p:spPr>
            <p:txBody>
              <a:bodyPr/>
              <a:lstStyle/>
              <a:p>
                <a:endParaRPr lang="en-US"/>
              </a:p>
            </p:txBody>
          </p:sp>
          <p:sp>
            <p:nvSpPr>
              <p:cNvPr id="121919" name="Freeform 63"/>
              <p:cNvSpPr>
                <a:spLocks/>
              </p:cNvSpPr>
              <p:nvPr userDrawn="1"/>
            </p:nvSpPr>
            <p:spPr bwMode="hidden">
              <a:xfrm>
                <a:off x="4481" y="1039"/>
                <a:ext cx="1277" cy="2686"/>
              </a:xfrm>
              <a:custGeom>
                <a:avLst/>
                <a:gdLst/>
                <a:ahLst/>
                <a:cxnLst>
                  <a:cxn ang="0">
                    <a:pos x="41" y="0"/>
                  </a:cxn>
                  <a:cxn ang="0">
                    <a:pos x="17" y="0"/>
                  </a:cxn>
                  <a:cxn ang="0">
                    <a:pos x="0" y="4"/>
                  </a:cxn>
                  <a:cxn ang="0">
                    <a:pos x="1277" y="2686"/>
                  </a:cxn>
                  <a:cxn ang="0">
                    <a:pos x="1277" y="2596"/>
                  </a:cxn>
                  <a:cxn ang="0">
                    <a:pos x="41" y="0"/>
                  </a:cxn>
                  <a:cxn ang="0">
                    <a:pos x="41" y="0"/>
                  </a:cxn>
                </a:cxnLst>
                <a:rect l="0" t="0" r="r" b="b"/>
                <a:pathLst>
                  <a:path w="1277" h="2686">
                    <a:moveTo>
                      <a:pt x="41" y="0"/>
                    </a:moveTo>
                    <a:lnTo>
                      <a:pt x="17" y="0"/>
                    </a:lnTo>
                    <a:lnTo>
                      <a:pt x="0" y="4"/>
                    </a:lnTo>
                    <a:lnTo>
                      <a:pt x="1277" y="2686"/>
                    </a:lnTo>
                    <a:lnTo>
                      <a:pt x="1277" y="2596"/>
                    </a:lnTo>
                    <a:lnTo>
                      <a:pt x="41" y="0"/>
                    </a:lnTo>
                    <a:lnTo>
                      <a:pt x="41"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US"/>
              </a:p>
            </p:txBody>
          </p:sp>
          <p:sp>
            <p:nvSpPr>
              <p:cNvPr id="121920" name="Freeform 64"/>
              <p:cNvSpPr>
                <a:spLocks/>
              </p:cNvSpPr>
              <p:nvPr userDrawn="1"/>
            </p:nvSpPr>
            <p:spPr bwMode="hidden">
              <a:xfrm>
                <a:off x="4770" y="1039"/>
                <a:ext cx="988" cy="1730"/>
              </a:xfrm>
              <a:custGeom>
                <a:avLst/>
                <a:gdLst/>
                <a:ahLst/>
                <a:cxnLst>
                  <a:cxn ang="0">
                    <a:pos x="16" y="0"/>
                  </a:cxn>
                  <a:cxn ang="0">
                    <a:pos x="0" y="7"/>
                  </a:cxn>
                  <a:cxn ang="0">
                    <a:pos x="988" y="1730"/>
                  </a:cxn>
                  <a:cxn ang="0">
                    <a:pos x="988" y="1653"/>
                  </a:cxn>
                  <a:cxn ang="0">
                    <a:pos x="40" y="0"/>
                  </a:cxn>
                  <a:cxn ang="0">
                    <a:pos x="16" y="0"/>
                  </a:cxn>
                  <a:cxn ang="0">
                    <a:pos x="16" y="0"/>
                  </a:cxn>
                </a:cxnLst>
                <a:rect l="0" t="0" r="r" b="b"/>
                <a:pathLst>
                  <a:path w="988" h="1730">
                    <a:moveTo>
                      <a:pt x="16" y="0"/>
                    </a:moveTo>
                    <a:lnTo>
                      <a:pt x="0" y="7"/>
                    </a:lnTo>
                    <a:lnTo>
                      <a:pt x="988" y="1730"/>
                    </a:lnTo>
                    <a:lnTo>
                      <a:pt x="988" y="1653"/>
                    </a:lnTo>
                    <a:lnTo>
                      <a:pt x="40" y="0"/>
                    </a:lnTo>
                    <a:lnTo>
                      <a:pt x="16" y="0"/>
                    </a:lnTo>
                    <a:lnTo>
                      <a:pt x="16" y="0"/>
                    </a:lnTo>
                    <a:close/>
                  </a:path>
                </a:pathLst>
              </a:custGeom>
              <a:solidFill>
                <a:schemeClr val="accent2"/>
              </a:solidFill>
              <a:ln w="9525">
                <a:noFill/>
                <a:round/>
                <a:headEnd/>
                <a:tailEnd/>
              </a:ln>
            </p:spPr>
            <p:txBody>
              <a:bodyPr/>
              <a:lstStyle/>
              <a:p>
                <a:endParaRPr lang="en-US"/>
              </a:p>
            </p:txBody>
          </p:sp>
          <p:sp>
            <p:nvSpPr>
              <p:cNvPr id="121921" name="Freeform 65"/>
              <p:cNvSpPr>
                <a:spLocks/>
              </p:cNvSpPr>
              <p:nvPr userDrawn="1"/>
            </p:nvSpPr>
            <p:spPr bwMode="hidden">
              <a:xfrm>
                <a:off x="5088" y="1039"/>
                <a:ext cx="670" cy="997"/>
              </a:xfrm>
              <a:custGeom>
                <a:avLst/>
                <a:gdLst/>
                <a:ahLst/>
                <a:cxnLst>
                  <a:cxn ang="0">
                    <a:pos x="22" y="0"/>
                  </a:cxn>
                  <a:cxn ang="0">
                    <a:pos x="0" y="4"/>
                  </a:cxn>
                  <a:cxn ang="0">
                    <a:pos x="670" y="997"/>
                  </a:cxn>
                  <a:cxn ang="0">
                    <a:pos x="670" y="925"/>
                  </a:cxn>
                  <a:cxn ang="0">
                    <a:pos x="46" y="0"/>
                  </a:cxn>
                  <a:cxn ang="0">
                    <a:pos x="22" y="0"/>
                  </a:cxn>
                  <a:cxn ang="0">
                    <a:pos x="22" y="0"/>
                  </a:cxn>
                </a:cxnLst>
                <a:rect l="0" t="0" r="r" b="b"/>
                <a:pathLst>
                  <a:path w="670" h="997">
                    <a:moveTo>
                      <a:pt x="22" y="0"/>
                    </a:moveTo>
                    <a:lnTo>
                      <a:pt x="0" y="4"/>
                    </a:lnTo>
                    <a:lnTo>
                      <a:pt x="670" y="997"/>
                    </a:lnTo>
                    <a:lnTo>
                      <a:pt x="670" y="925"/>
                    </a:lnTo>
                    <a:lnTo>
                      <a:pt x="46" y="0"/>
                    </a:lnTo>
                    <a:lnTo>
                      <a:pt x="22" y="0"/>
                    </a:lnTo>
                    <a:lnTo>
                      <a:pt x="22" y="0"/>
                    </a:lnTo>
                    <a:close/>
                  </a:path>
                </a:pathLst>
              </a:custGeom>
              <a:solidFill>
                <a:schemeClr val="accent2"/>
              </a:solidFill>
              <a:ln w="9525">
                <a:noFill/>
                <a:round/>
                <a:headEnd/>
                <a:tailEnd/>
              </a:ln>
            </p:spPr>
            <p:txBody>
              <a:bodyPr/>
              <a:lstStyle/>
              <a:p>
                <a:endParaRPr lang="en-US"/>
              </a:p>
            </p:txBody>
          </p:sp>
          <p:sp>
            <p:nvSpPr>
              <p:cNvPr id="121922" name="Freeform 66"/>
              <p:cNvSpPr>
                <a:spLocks/>
              </p:cNvSpPr>
              <p:nvPr userDrawn="1"/>
            </p:nvSpPr>
            <p:spPr bwMode="hidden">
              <a:xfrm>
                <a:off x="5412" y="1039"/>
                <a:ext cx="346" cy="487"/>
              </a:xfrm>
              <a:custGeom>
                <a:avLst/>
                <a:gdLst/>
                <a:ahLst/>
                <a:cxnLst>
                  <a:cxn ang="0">
                    <a:pos x="22" y="0"/>
                  </a:cxn>
                  <a:cxn ang="0">
                    <a:pos x="0" y="7"/>
                  </a:cxn>
                  <a:cxn ang="0">
                    <a:pos x="346" y="487"/>
                  </a:cxn>
                  <a:cxn ang="0">
                    <a:pos x="346" y="415"/>
                  </a:cxn>
                  <a:cxn ang="0">
                    <a:pos x="46" y="0"/>
                  </a:cxn>
                  <a:cxn ang="0">
                    <a:pos x="22" y="0"/>
                  </a:cxn>
                  <a:cxn ang="0">
                    <a:pos x="22" y="0"/>
                  </a:cxn>
                </a:cxnLst>
                <a:rect l="0" t="0" r="r" b="b"/>
                <a:pathLst>
                  <a:path w="346" h="487">
                    <a:moveTo>
                      <a:pt x="22" y="0"/>
                    </a:moveTo>
                    <a:lnTo>
                      <a:pt x="0" y="7"/>
                    </a:lnTo>
                    <a:lnTo>
                      <a:pt x="346" y="487"/>
                    </a:lnTo>
                    <a:lnTo>
                      <a:pt x="346" y="415"/>
                    </a:lnTo>
                    <a:lnTo>
                      <a:pt x="46" y="0"/>
                    </a:lnTo>
                    <a:lnTo>
                      <a:pt x="22" y="0"/>
                    </a:lnTo>
                    <a:lnTo>
                      <a:pt x="22" y="0"/>
                    </a:lnTo>
                    <a:close/>
                  </a:path>
                </a:pathLst>
              </a:custGeom>
              <a:solidFill>
                <a:schemeClr val="accent2"/>
              </a:solidFill>
              <a:ln w="9525">
                <a:noFill/>
                <a:round/>
                <a:headEnd/>
                <a:tailEnd/>
              </a:ln>
            </p:spPr>
            <p:txBody>
              <a:bodyPr/>
              <a:lstStyle/>
              <a:p>
                <a:endParaRPr lang="en-US"/>
              </a:p>
            </p:txBody>
          </p:sp>
        </p:grpSp>
      </p:grpSp>
      <p:sp>
        <p:nvSpPr>
          <p:cNvPr id="121923" name="Rectangle 67"/>
          <p:cNvSpPr>
            <a:spLocks noGrp="1" noChangeArrowheads="1"/>
          </p:cNvSpPr>
          <p:nvPr>
            <p:ph type="title"/>
          </p:nvPr>
        </p:nvSpPr>
        <p:spPr bwMode="auto">
          <a:xfrm>
            <a:off x="455613" y="273050"/>
            <a:ext cx="8226425" cy="1143000"/>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121924" name="Rectangle 68"/>
          <p:cNvSpPr>
            <a:spLocks noGrp="1" noChangeArrowheads="1"/>
          </p:cNvSpPr>
          <p:nvPr>
            <p:ph type="dt" sz="half" idx="2"/>
          </p:nvPr>
        </p:nvSpPr>
        <p:spPr bwMode="auto">
          <a:xfrm>
            <a:off x="455613" y="6242050"/>
            <a:ext cx="2130425" cy="474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b="0">
                <a:effectLst>
                  <a:outerShdw blurRad="38100" dist="38100" dir="2700000" algn="tl">
                    <a:srgbClr val="000000"/>
                  </a:outerShdw>
                </a:effectLst>
              </a:defRPr>
            </a:lvl1pPr>
          </a:lstStyle>
          <a:p>
            <a:endParaRPr lang="en-US"/>
          </a:p>
        </p:txBody>
      </p:sp>
      <p:sp>
        <p:nvSpPr>
          <p:cNvPr id="121925" name="Rectangle 69"/>
          <p:cNvSpPr>
            <a:spLocks noGrp="1" noChangeArrowheads="1"/>
          </p:cNvSpPr>
          <p:nvPr>
            <p:ph type="ftr" sz="quarter" idx="3"/>
          </p:nvPr>
        </p:nvSpPr>
        <p:spPr bwMode="auto">
          <a:xfrm>
            <a:off x="3124200" y="6242050"/>
            <a:ext cx="2895600" cy="474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0">
                <a:effectLst>
                  <a:outerShdw blurRad="38100" dist="38100" dir="2700000" algn="tl">
                    <a:srgbClr val="000000"/>
                  </a:outerShdw>
                </a:effectLst>
              </a:defRPr>
            </a:lvl1pPr>
          </a:lstStyle>
          <a:p>
            <a:endParaRPr lang="en-US"/>
          </a:p>
        </p:txBody>
      </p:sp>
      <p:sp>
        <p:nvSpPr>
          <p:cNvPr id="121926" name="Rectangle 70"/>
          <p:cNvSpPr>
            <a:spLocks noGrp="1" noChangeArrowheads="1"/>
          </p:cNvSpPr>
          <p:nvPr>
            <p:ph type="sldNum" sz="quarter" idx="4"/>
          </p:nvPr>
        </p:nvSpPr>
        <p:spPr bwMode="auto">
          <a:xfrm>
            <a:off x="6553200" y="6242050"/>
            <a:ext cx="2130425" cy="474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a:effectLst>
                  <a:outerShdw blurRad="38100" dist="38100" dir="2700000" algn="tl">
                    <a:srgbClr val="000000"/>
                  </a:outerShdw>
                </a:effectLst>
              </a:defRPr>
            </a:lvl1pPr>
          </a:lstStyle>
          <a:p>
            <a:fld id="{16E903B4-8839-4C8C-A67E-18BFB81E2BF3}" type="slidenum">
              <a:rPr lang="en-US"/>
              <a:pPr/>
              <a:t>‹#›</a:t>
            </a:fld>
            <a:endParaRPr lang="en-US"/>
          </a:p>
        </p:txBody>
      </p:sp>
      <p:sp>
        <p:nvSpPr>
          <p:cNvPr id="121927" name="Rectangle 71"/>
          <p:cNvSpPr>
            <a:spLocks noGrp="1" noChangeArrowheads="1"/>
          </p:cNvSpPr>
          <p:nvPr>
            <p:ph type="body" idx="1"/>
          </p:nvPr>
        </p:nvSpPr>
        <p:spPr bwMode="auto">
          <a:xfrm>
            <a:off x="455613" y="1598613"/>
            <a:ext cx="8226425" cy="44973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68"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2"/>
        </a:buClr>
        <a:buSzPct val="115000"/>
        <a:buFont typeface="Wingdings" pitchFamily="2" charset="2"/>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Font typeface="Wingdings" pitchFamily="2" charset="2"/>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115000"/>
        <a:buFont typeface="Wingdings" pitchFamily="2" charset="2"/>
        <a:buChar char="§"/>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Font typeface="Wingdings" pitchFamily="2" charset="2"/>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tx2"/>
        </a:buClr>
        <a:buSzPct val="115000"/>
        <a:buFont typeface="Wingdings" pitchFamily="2" charset="2"/>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tx2"/>
        </a:buClr>
        <a:buSzPct val="115000"/>
        <a:buFont typeface="Wingdings" pitchFamily="2" charset="2"/>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tx2"/>
        </a:buClr>
        <a:buSzPct val="115000"/>
        <a:buFont typeface="Wingdings" pitchFamily="2" charset="2"/>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tx2"/>
        </a:buClr>
        <a:buSzPct val="115000"/>
        <a:buFont typeface="Wingdings" pitchFamily="2" charset="2"/>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tx2"/>
        </a:buClr>
        <a:buSzPct val="115000"/>
        <a:buFont typeface="Wingdings" pitchFamily="2" charset="2"/>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7634" name="Group 2"/>
          <p:cNvGrpSpPr>
            <a:grpSpLocks/>
          </p:cNvGrpSpPr>
          <p:nvPr/>
        </p:nvGrpSpPr>
        <p:grpSpPr bwMode="auto">
          <a:xfrm>
            <a:off x="-7938" y="0"/>
            <a:ext cx="2833688" cy="6856413"/>
            <a:chOff x="-5" y="0"/>
            <a:chExt cx="1785" cy="4319"/>
          </a:xfrm>
        </p:grpSpPr>
        <p:sp>
          <p:nvSpPr>
            <p:cNvPr id="197635" name="Freeform 3"/>
            <p:cNvSpPr>
              <a:spLocks/>
            </p:cNvSpPr>
            <p:nvPr/>
          </p:nvSpPr>
          <p:spPr bwMode="ltGray">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headEnd/>
              <a:tailEnd/>
            </a:ln>
            <a:effectLst/>
          </p:spPr>
          <p:txBody>
            <a:bodyPr/>
            <a:lstStyle/>
            <a:p>
              <a:endParaRPr lang="en-US"/>
            </a:p>
          </p:txBody>
        </p:sp>
        <p:grpSp>
          <p:nvGrpSpPr>
            <p:cNvPr id="197636" name="Group 4"/>
            <p:cNvGrpSpPr>
              <a:grpSpLocks/>
            </p:cNvGrpSpPr>
            <p:nvPr/>
          </p:nvGrpSpPr>
          <p:grpSpPr bwMode="auto">
            <a:xfrm rot="14964908" flipH="1">
              <a:off x="104" y="2441"/>
              <a:ext cx="452" cy="444"/>
              <a:chOff x="1727" y="866"/>
              <a:chExt cx="129" cy="157"/>
            </a:xfrm>
          </p:grpSpPr>
          <p:sp>
            <p:nvSpPr>
              <p:cNvPr id="197637" name="Freeform 5"/>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endParaRPr lang="en-US"/>
              </a:p>
            </p:txBody>
          </p:sp>
          <p:sp>
            <p:nvSpPr>
              <p:cNvPr id="197638" name="Freeform 6"/>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endParaRPr lang="en-US"/>
              </a:p>
            </p:txBody>
          </p:sp>
          <p:sp>
            <p:nvSpPr>
              <p:cNvPr id="197639" name="Freeform 7"/>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endParaRPr lang="en-US"/>
              </a:p>
            </p:txBody>
          </p:sp>
        </p:grpSp>
        <p:sp>
          <p:nvSpPr>
            <p:cNvPr id="197640" name="Freeform 8"/>
            <p:cNvSpPr>
              <a:spLocks/>
            </p:cNvSpPr>
            <p:nvPr/>
          </p:nvSpPr>
          <p:spPr bwMode="ltGray">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headEnd/>
              <a:tailEnd/>
            </a:ln>
            <a:effectLst/>
          </p:spPr>
          <p:txBody>
            <a:bodyPr/>
            <a:lstStyle/>
            <a:p>
              <a:endParaRPr lang="en-US"/>
            </a:p>
          </p:txBody>
        </p:sp>
        <p:grpSp>
          <p:nvGrpSpPr>
            <p:cNvPr id="197641" name="Group 9"/>
            <p:cNvGrpSpPr>
              <a:grpSpLocks/>
            </p:cNvGrpSpPr>
            <p:nvPr/>
          </p:nvGrpSpPr>
          <p:grpSpPr bwMode="auto">
            <a:xfrm rot="416244">
              <a:off x="9" y="1746"/>
              <a:ext cx="1771" cy="1741"/>
              <a:chOff x="41" y="2787"/>
              <a:chExt cx="902" cy="833"/>
            </a:xfrm>
          </p:grpSpPr>
          <p:sp>
            <p:nvSpPr>
              <p:cNvPr id="197642" name="Freeform 10"/>
              <p:cNvSpPr>
                <a:spLocks/>
              </p:cNvSpPr>
              <p:nvPr userDrawn="1"/>
            </p:nvSpPr>
            <p:spPr bwMode="ltGray">
              <a:xfrm rot="373331" flipH="1">
                <a:off x="125" y="2787"/>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headEnd/>
                <a:tailEnd/>
              </a:ln>
            </p:spPr>
            <p:txBody>
              <a:bodyPr/>
              <a:lstStyle/>
              <a:p>
                <a:endParaRPr lang="en-US"/>
              </a:p>
            </p:txBody>
          </p:sp>
          <p:sp>
            <p:nvSpPr>
              <p:cNvPr id="197643" name="Freeform 11"/>
              <p:cNvSpPr>
                <a:spLocks/>
              </p:cNvSpPr>
              <p:nvPr userDrawn="1"/>
            </p:nvSpPr>
            <p:spPr bwMode="ltGray">
              <a:xfrm rot="373331" flipH="1">
                <a:off x="41" y="2843"/>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headEnd/>
                <a:tailEnd/>
              </a:ln>
            </p:spPr>
            <p:txBody>
              <a:bodyPr/>
              <a:lstStyle/>
              <a:p>
                <a:endParaRPr lang="en-US"/>
              </a:p>
            </p:txBody>
          </p:sp>
          <p:sp>
            <p:nvSpPr>
              <p:cNvPr id="197644" name="Freeform 12"/>
              <p:cNvSpPr>
                <a:spLocks/>
              </p:cNvSpPr>
              <p:nvPr userDrawn="1"/>
            </p:nvSpPr>
            <p:spPr bwMode="ltGray">
              <a:xfrm rot="373331" flipH="1">
                <a:off x="121" y="2907"/>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headEnd/>
                <a:tailEnd/>
              </a:ln>
            </p:spPr>
            <p:txBody>
              <a:bodyPr/>
              <a:lstStyle/>
              <a:p>
                <a:endParaRPr lang="en-US"/>
              </a:p>
            </p:txBody>
          </p:sp>
          <p:sp>
            <p:nvSpPr>
              <p:cNvPr id="197645" name="Freeform 13"/>
              <p:cNvSpPr>
                <a:spLocks/>
              </p:cNvSpPr>
              <p:nvPr userDrawn="1"/>
            </p:nvSpPr>
            <p:spPr bwMode="ltGray">
              <a:xfrm rot="373331" flipH="1">
                <a:off x="313" y="3110"/>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headEnd/>
                <a:tailEnd/>
              </a:ln>
            </p:spPr>
            <p:txBody>
              <a:bodyPr/>
              <a:lstStyle/>
              <a:p>
                <a:endParaRPr lang="en-US"/>
              </a:p>
            </p:txBody>
          </p:sp>
          <p:sp>
            <p:nvSpPr>
              <p:cNvPr id="197646" name="Freeform 14"/>
              <p:cNvSpPr>
                <a:spLocks/>
              </p:cNvSpPr>
              <p:nvPr userDrawn="1"/>
            </p:nvSpPr>
            <p:spPr bwMode="ltGray">
              <a:xfrm rot="373331" flipH="1">
                <a:off x="289" y="3135"/>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headEnd/>
                <a:tailEnd/>
              </a:ln>
            </p:spPr>
            <p:txBody>
              <a:bodyPr/>
              <a:lstStyle/>
              <a:p>
                <a:endParaRPr lang="en-US"/>
              </a:p>
            </p:txBody>
          </p:sp>
          <p:grpSp>
            <p:nvGrpSpPr>
              <p:cNvPr id="197647" name="Group 15"/>
              <p:cNvGrpSpPr>
                <a:grpSpLocks/>
              </p:cNvGrpSpPr>
              <p:nvPr userDrawn="1"/>
            </p:nvGrpSpPr>
            <p:grpSpPr bwMode="auto">
              <a:xfrm rot="10886446" flipH="1">
                <a:off x="335" y="3251"/>
                <a:ext cx="608" cy="369"/>
                <a:chOff x="-366" y="1704"/>
                <a:chExt cx="608" cy="369"/>
              </a:xfrm>
            </p:grpSpPr>
            <p:sp>
              <p:nvSpPr>
                <p:cNvPr id="197648" name="Freeform 16"/>
                <p:cNvSpPr>
                  <a:spLocks/>
                </p:cNvSpPr>
                <p:nvPr userDrawn="1"/>
              </p:nvSpPr>
              <p:spPr bwMode="ltGray">
                <a:xfrm rot="4200091">
                  <a:off x="-243" y="1807"/>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headEnd/>
                  <a:tailEnd/>
                </a:ln>
              </p:spPr>
              <p:txBody>
                <a:bodyPr/>
                <a:lstStyle/>
                <a:p>
                  <a:endParaRPr lang="en-US"/>
                </a:p>
              </p:txBody>
            </p:sp>
            <p:sp>
              <p:nvSpPr>
                <p:cNvPr id="197649" name="Freeform 17"/>
                <p:cNvSpPr>
                  <a:spLocks/>
                </p:cNvSpPr>
                <p:nvPr userDrawn="1"/>
              </p:nvSpPr>
              <p:spPr bwMode="ltGray">
                <a:xfrm rot="4200091">
                  <a:off x="124" y="1761"/>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headEnd/>
                  <a:tailEnd/>
                </a:ln>
              </p:spPr>
              <p:txBody>
                <a:bodyPr/>
                <a:lstStyle/>
                <a:p>
                  <a:endParaRPr lang="en-US"/>
                </a:p>
              </p:txBody>
            </p:sp>
            <p:sp>
              <p:nvSpPr>
                <p:cNvPr id="197650" name="Freeform 18"/>
                <p:cNvSpPr>
                  <a:spLocks/>
                </p:cNvSpPr>
                <p:nvPr userDrawn="1"/>
              </p:nvSpPr>
              <p:spPr bwMode="ltGray">
                <a:xfrm rot="4200091">
                  <a:off x="199" y="1720"/>
                  <a:ext cx="60" cy="27"/>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headEnd/>
                  <a:tailEnd/>
                </a:ln>
              </p:spPr>
              <p:txBody>
                <a:bodyPr/>
                <a:lstStyle/>
                <a:p>
                  <a:endParaRPr lang="en-US"/>
                </a:p>
              </p:txBody>
            </p:sp>
          </p:grpSp>
        </p:grpSp>
        <p:grpSp>
          <p:nvGrpSpPr>
            <p:cNvPr id="197651" name="Group 19"/>
            <p:cNvGrpSpPr>
              <a:grpSpLocks/>
            </p:cNvGrpSpPr>
            <p:nvPr/>
          </p:nvGrpSpPr>
          <p:grpSpPr bwMode="auto">
            <a:xfrm rot="-15351438">
              <a:off x="343" y="3854"/>
              <a:ext cx="392" cy="424"/>
              <a:chOff x="1727" y="866"/>
              <a:chExt cx="129" cy="157"/>
            </a:xfrm>
          </p:grpSpPr>
          <p:sp>
            <p:nvSpPr>
              <p:cNvPr id="197652" name="Freeform 20"/>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endParaRPr lang="en-US"/>
              </a:p>
            </p:txBody>
          </p:sp>
          <p:sp>
            <p:nvSpPr>
              <p:cNvPr id="197653" name="Freeform 21"/>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endParaRPr lang="en-US"/>
              </a:p>
            </p:txBody>
          </p:sp>
          <p:sp>
            <p:nvSpPr>
              <p:cNvPr id="197654" name="Freeform 22"/>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endParaRPr lang="en-US"/>
              </a:p>
            </p:txBody>
          </p:sp>
        </p:grpSp>
        <p:grpSp>
          <p:nvGrpSpPr>
            <p:cNvPr id="197655" name="Group 23"/>
            <p:cNvGrpSpPr>
              <a:grpSpLocks/>
            </p:cNvGrpSpPr>
            <p:nvPr/>
          </p:nvGrpSpPr>
          <p:grpSpPr bwMode="auto">
            <a:xfrm rot="5003157">
              <a:off x="249" y="1102"/>
              <a:ext cx="412" cy="500"/>
              <a:chOff x="1727" y="866"/>
              <a:chExt cx="129" cy="157"/>
            </a:xfrm>
          </p:grpSpPr>
          <p:sp>
            <p:nvSpPr>
              <p:cNvPr id="197656" name="Freeform 24"/>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endParaRPr lang="en-US"/>
              </a:p>
            </p:txBody>
          </p:sp>
          <p:sp>
            <p:nvSpPr>
              <p:cNvPr id="197657" name="Freeform 25"/>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endParaRPr lang="en-US"/>
              </a:p>
            </p:txBody>
          </p:sp>
          <p:sp>
            <p:nvSpPr>
              <p:cNvPr id="197658" name="Freeform 26"/>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endParaRPr lang="en-US"/>
              </a:p>
            </p:txBody>
          </p:sp>
        </p:grpSp>
        <p:grpSp>
          <p:nvGrpSpPr>
            <p:cNvPr id="197659" name="Group 27"/>
            <p:cNvGrpSpPr>
              <a:grpSpLocks/>
            </p:cNvGrpSpPr>
            <p:nvPr/>
          </p:nvGrpSpPr>
          <p:grpSpPr bwMode="auto">
            <a:xfrm>
              <a:off x="815" y="0"/>
              <a:ext cx="345" cy="367"/>
              <a:chOff x="1727" y="866"/>
              <a:chExt cx="129" cy="157"/>
            </a:xfrm>
          </p:grpSpPr>
          <p:sp>
            <p:nvSpPr>
              <p:cNvPr id="197660" name="Freeform 28"/>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endParaRPr lang="en-US"/>
              </a:p>
            </p:txBody>
          </p:sp>
          <p:sp>
            <p:nvSpPr>
              <p:cNvPr id="197661" name="Freeform 29"/>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endParaRPr lang="en-US"/>
              </a:p>
            </p:txBody>
          </p:sp>
          <p:sp>
            <p:nvSpPr>
              <p:cNvPr id="197662" name="Freeform 30"/>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endParaRPr lang="en-US"/>
              </a:p>
            </p:txBody>
          </p:sp>
        </p:grpSp>
        <p:sp>
          <p:nvSpPr>
            <p:cNvPr id="197663" name="Freeform 31"/>
            <p:cNvSpPr>
              <a:spLocks/>
            </p:cNvSpPr>
            <p:nvPr/>
          </p:nvSpPr>
          <p:spPr bwMode="ltGray">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headEnd/>
              <a:tailEnd/>
            </a:ln>
            <a:effectLst/>
          </p:spPr>
          <p:txBody>
            <a:bodyPr/>
            <a:lstStyle/>
            <a:p>
              <a:endParaRPr lang="en-US"/>
            </a:p>
          </p:txBody>
        </p:sp>
        <p:sp>
          <p:nvSpPr>
            <p:cNvPr id="197664" name="Freeform 32"/>
            <p:cNvSpPr>
              <a:spLocks/>
            </p:cNvSpPr>
            <p:nvPr/>
          </p:nvSpPr>
          <p:spPr bwMode="ltGray">
            <a:xfrm rot="828663">
              <a:off x="242"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headEnd/>
              <a:tailEnd/>
            </a:ln>
          </p:spPr>
          <p:txBody>
            <a:bodyPr/>
            <a:lstStyle/>
            <a:p>
              <a:endParaRPr lang="en-US"/>
            </a:p>
          </p:txBody>
        </p:sp>
        <p:sp>
          <p:nvSpPr>
            <p:cNvPr id="197665" name="Freeform 33"/>
            <p:cNvSpPr>
              <a:spLocks/>
            </p:cNvSpPr>
            <p:nvPr/>
          </p:nvSpPr>
          <p:spPr bwMode="ltGray">
            <a:xfrm rot="828663">
              <a:off x="266"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headEnd/>
              <a:tailEnd/>
            </a:ln>
          </p:spPr>
          <p:txBody>
            <a:bodyPr/>
            <a:lstStyle/>
            <a:p>
              <a:endParaRPr lang="en-US"/>
            </a:p>
          </p:txBody>
        </p:sp>
        <p:sp>
          <p:nvSpPr>
            <p:cNvPr id="197666" name="Freeform 34"/>
            <p:cNvSpPr>
              <a:spLocks/>
            </p:cNvSpPr>
            <p:nvPr/>
          </p:nvSpPr>
          <p:spPr bwMode="ltGray">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headEnd/>
              <a:tailEnd/>
            </a:ln>
          </p:spPr>
          <p:txBody>
            <a:bodyPr/>
            <a:lstStyle/>
            <a:p>
              <a:endParaRPr lang="en-US"/>
            </a:p>
          </p:txBody>
        </p:sp>
        <p:sp>
          <p:nvSpPr>
            <p:cNvPr id="197667" name="Freeform 35"/>
            <p:cNvSpPr>
              <a:spLocks/>
            </p:cNvSpPr>
            <p:nvPr/>
          </p:nvSpPr>
          <p:spPr bwMode="ltGray">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headEnd/>
              <a:tailEnd/>
            </a:ln>
          </p:spPr>
          <p:txBody>
            <a:bodyPr/>
            <a:lstStyle/>
            <a:p>
              <a:endParaRPr lang="en-US"/>
            </a:p>
          </p:txBody>
        </p:sp>
        <p:sp>
          <p:nvSpPr>
            <p:cNvPr id="197668" name="Freeform 36"/>
            <p:cNvSpPr>
              <a:spLocks/>
            </p:cNvSpPr>
            <p:nvPr/>
          </p:nvSpPr>
          <p:spPr bwMode="ltGray">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headEnd/>
              <a:tailEnd/>
            </a:ln>
          </p:spPr>
          <p:txBody>
            <a:bodyPr/>
            <a:lstStyle/>
            <a:p>
              <a:endParaRPr lang="en-US"/>
            </a:p>
          </p:txBody>
        </p:sp>
        <p:sp>
          <p:nvSpPr>
            <p:cNvPr id="197669" name="Freeform 37"/>
            <p:cNvSpPr>
              <a:spLocks/>
            </p:cNvSpPr>
            <p:nvPr/>
          </p:nvSpPr>
          <p:spPr bwMode="ltGray">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headEnd/>
              <a:tailEnd/>
            </a:ln>
          </p:spPr>
          <p:txBody>
            <a:bodyPr/>
            <a:lstStyle/>
            <a:p>
              <a:endParaRPr lang="en-US"/>
            </a:p>
          </p:txBody>
        </p:sp>
        <p:sp>
          <p:nvSpPr>
            <p:cNvPr id="197670" name="Freeform 38"/>
            <p:cNvSpPr>
              <a:spLocks/>
            </p:cNvSpPr>
            <p:nvPr/>
          </p:nvSpPr>
          <p:spPr bwMode="ltGray">
            <a:xfrm rot="1584153">
              <a:off x="20"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endParaRPr lang="en-US"/>
            </a:p>
          </p:txBody>
        </p:sp>
        <p:sp>
          <p:nvSpPr>
            <p:cNvPr id="197671" name="Freeform 39"/>
            <p:cNvSpPr>
              <a:spLocks/>
            </p:cNvSpPr>
            <p:nvPr/>
          </p:nvSpPr>
          <p:spPr bwMode="ltGray">
            <a:xfrm rot="1584153">
              <a:off x="242"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endParaRPr lang="en-US"/>
            </a:p>
          </p:txBody>
        </p:sp>
        <p:sp>
          <p:nvSpPr>
            <p:cNvPr id="197672" name="Freeform 40"/>
            <p:cNvSpPr>
              <a:spLocks/>
            </p:cNvSpPr>
            <p:nvPr/>
          </p:nvSpPr>
          <p:spPr bwMode="ltGray">
            <a:xfrm rot="1584153">
              <a:off x="574"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headEnd/>
              <a:tailEnd/>
            </a:ln>
          </p:spPr>
          <p:txBody>
            <a:bodyPr/>
            <a:lstStyle/>
            <a:p>
              <a:endParaRPr lang="en-US"/>
            </a:p>
          </p:txBody>
        </p:sp>
        <p:sp>
          <p:nvSpPr>
            <p:cNvPr id="197673" name="Freeform 41"/>
            <p:cNvSpPr>
              <a:spLocks/>
            </p:cNvSpPr>
            <p:nvPr/>
          </p:nvSpPr>
          <p:spPr bwMode="ltGray">
            <a:xfrm rot="1584153">
              <a:off x="236"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endParaRPr lang="en-US"/>
            </a:p>
          </p:txBody>
        </p:sp>
        <p:sp>
          <p:nvSpPr>
            <p:cNvPr id="197674" name="Freeform 42"/>
            <p:cNvSpPr>
              <a:spLocks/>
            </p:cNvSpPr>
            <p:nvPr/>
          </p:nvSpPr>
          <p:spPr bwMode="ltGray">
            <a:xfrm rot="1584153">
              <a:off x="585"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headEnd/>
              <a:tailEnd/>
            </a:ln>
          </p:spPr>
          <p:txBody>
            <a:bodyPr/>
            <a:lstStyle/>
            <a:p>
              <a:endParaRPr lang="en-US"/>
            </a:p>
          </p:txBody>
        </p:sp>
        <p:sp>
          <p:nvSpPr>
            <p:cNvPr id="197675" name="Freeform 43"/>
            <p:cNvSpPr>
              <a:spLocks/>
            </p:cNvSpPr>
            <p:nvPr/>
          </p:nvSpPr>
          <p:spPr bwMode="ltGray">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headEnd/>
              <a:tailEnd/>
            </a:ln>
          </p:spPr>
          <p:txBody>
            <a:bodyPr/>
            <a:lstStyle/>
            <a:p>
              <a:endParaRPr lang="en-US"/>
            </a:p>
          </p:txBody>
        </p:sp>
        <p:sp>
          <p:nvSpPr>
            <p:cNvPr id="197676" name="Freeform 44"/>
            <p:cNvSpPr>
              <a:spLocks/>
            </p:cNvSpPr>
            <p:nvPr/>
          </p:nvSpPr>
          <p:spPr bwMode="ltGray">
            <a:xfrm rot="1584153">
              <a:off x="56"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headEnd/>
              <a:tailEnd/>
            </a:ln>
          </p:spPr>
          <p:txBody>
            <a:bodyPr/>
            <a:lstStyle/>
            <a:p>
              <a:endParaRPr lang="en-US"/>
            </a:p>
          </p:txBody>
        </p:sp>
      </p:grpSp>
      <p:sp>
        <p:nvSpPr>
          <p:cNvPr id="197677" name="Rectangle 45"/>
          <p:cNvSpPr>
            <a:spLocks noGrp="1" noChangeArrowheads="1"/>
          </p:cNvSpPr>
          <p:nvPr>
            <p:ph type="title"/>
          </p:nvPr>
        </p:nvSpPr>
        <p:spPr bwMode="auto">
          <a:xfrm>
            <a:off x="442913" y="103188"/>
            <a:ext cx="8243887" cy="1314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97678" name="Rectangle 46"/>
          <p:cNvSpPr>
            <a:spLocks noGrp="1" noChangeArrowheads="1"/>
          </p:cNvSpPr>
          <p:nvPr>
            <p:ph type="body" idx="1"/>
          </p:nvPr>
        </p:nvSpPr>
        <p:spPr bwMode="auto">
          <a:xfrm>
            <a:off x="457200" y="1600200"/>
            <a:ext cx="8229600" cy="4456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7679" name="Rectangle 47"/>
          <p:cNvSpPr>
            <a:spLocks noGrp="1" noChangeArrowheads="1"/>
          </p:cNvSpPr>
          <p:nvPr>
            <p:ph type="dt" sz="half" idx="2"/>
          </p:nvPr>
        </p:nvSpPr>
        <p:spPr bwMode="auto">
          <a:xfrm>
            <a:off x="457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400" b="0">
                <a:latin typeface="+mn-lt"/>
              </a:defRPr>
            </a:lvl1pPr>
          </a:lstStyle>
          <a:p>
            <a:endParaRPr lang="en-US"/>
          </a:p>
        </p:txBody>
      </p:sp>
      <p:sp>
        <p:nvSpPr>
          <p:cNvPr id="197680" name="Rectangle 4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b="0">
                <a:latin typeface="+mn-lt"/>
              </a:defRPr>
            </a:lvl1pPr>
          </a:lstStyle>
          <a:p>
            <a:endParaRPr lang="en-US"/>
          </a:p>
        </p:txBody>
      </p:sp>
      <p:sp>
        <p:nvSpPr>
          <p:cNvPr id="197681" name="Rectangle 49"/>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b="0">
                <a:latin typeface="+mn-lt"/>
              </a:defRPr>
            </a:lvl1pPr>
          </a:lstStyle>
          <a:p>
            <a:fld id="{619247D5-00FD-4BD7-A3F5-399274FB0B6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0"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Lst>
  <p:hf hdr="0" ftr="0" dt="0"/>
  <p:txStyles>
    <p:titleStyle>
      <a:lvl1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2pPr>
      <a:lvl3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3pPr>
      <a:lvl4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4pPr>
      <a:lvl5pPr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9ED2279-8924-4788-BEAC-CA3E24DB089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hyperlink" Target="Phan%201" TargetMode="Externa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1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_rels/slide18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87.xml.rels><?xml version="1.0" encoding="UTF-8" standalone="yes"?>
<Relationships xmlns="http://schemas.openxmlformats.org/package/2006/relationships"><Relationship Id="rId2" Type="http://schemas.openxmlformats.org/officeDocument/2006/relationships/hyperlink" Target="Phan%203" TargetMode="Externa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7.xml.rels><?xml version="1.0" encoding="UTF-8" standalone="yes"?>
<Relationships xmlns="http://schemas.openxmlformats.org/package/2006/relationships"><Relationship Id="rId2" Type="http://schemas.openxmlformats.org/officeDocument/2006/relationships/hyperlink" Target="Phan%202" TargetMode="External"/><Relationship Id="rId1" Type="http://schemas.openxmlformats.org/officeDocument/2006/relationships/slideLayout" Target="../slideLayouts/slideLayout4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3" Type="http://schemas.openxmlformats.org/officeDocument/2006/relationships/hyperlink" Target="mailto:buiminhcuong@Hotmail.com" TargetMode="External"/><Relationship Id="rId2" Type="http://schemas.openxmlformats.org/officeDocument/2006/relationships/hyperlink" Target="mailto:nducdu@gmail.com" TargetMode="External"/><Relationship Id="rId1" Type="http://schemas.openxmlformats.org/officeDocument/2006/relationships/slideLayout" Target="../slideLayouts/slideLayout5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id="{4F21B695-9009-4040-B3BD-E8CB3CE95D67}"/>
              </a:ext>
            </a:extLst>
          </p:cNvPr>
          <p:cNvSpPr>
            <a:spLocks noGrp="1"/>
          </p:cNvSpPr>
          <p:nvPr>
            <p:ph type="sldNum" sz="quarter" idx="12"/>
          </p:nvPr>
        </p:nvSpPr>
        <p:spPr/>
        <p:txBody>
          <a:bodyPr/>
          <a:lstStyle/>
          <a:p>
            <a:fld id="{9FE027B8-61D3-4DA8-8CAD-E0AF9F889339}" type="slidenum">
              <a:rPr lang="en-US" smtClean="0"/>
              <a:pPr/>
              <a:t>1</a:t>
            </a:fld>
            <a:endParaRPr lang="en-US"/>
          </a:p>
        </p:txBody>
      </p:sp>
      <p:sp>
        <p:nvSpPr>
          <p:cNvPr id="6" name="Hộp Văn bản 5">
            <a:extLst>
              <a:ext uri="{FF2B5EF4-FFF2-40B4-BE49-F238E27FC236}">
                <a16:creationId xmlns:a16="http://schemas.microsoft.com/office/drawing/2014/main" id="{E465D87C-2840-4693-8349-25D8EAA567C1}"/>
              </a:ext>
            </a:extLst>
          </p:cNvPr>
          <p:cNvSpPr txBox="1"/>
          <p:nvPr/>
        </p:nvSpPr>
        <p:spPr>
          <a:xfrm>
            <a:off x="2438400" y="609600"/>
            <a:ext cx="4580020" cy="5262979"/>
          </a:xfrm>
          <a:prstGeom prst="rect">
            <a:avLst/>
          </a:prstGeom>
          <a:noFill/>
        </p:spPr>
        <p:txBody>
          <a:bodyPr wrap="square">
            <a:spAutoFit/>
          </a:bodyPr>
          <a:lstStyle/>
          <a:p>
            <a:r>
              <a:rPr lang="vi-VN" sz="2400" b="0" i="0">
                <a:effectLst/>
                <a:latin typeface="Times New Roman" panose="02020603050405020304" pitchFamily="18" charset="0"/>
                <a:cs typeface="Times New Roman" panose="02020603050405020304" pitchFamily="18" charset="0"/>
              </a:rPr>
              <a:t>Tài liệu tham khảo </a:t>
            </a:r>
            <a:endParaRPr lang="en-US" sz="2400" b="0" i="0">
              <a:effectLst/>
              <a:latin typeface="Times New Roman" panose="02020603050405020304" pitchFamily="18" charset="0"/>
              <a:cs typeface="Times New Roman" panose="02020603050405020304" pitchFamily="18" charset="0"/>
            </a:endParaRPr>
          </a:p>
          <a:p>
            <a:r>
              <a:rPr lang="vi-VN" sz="2400" b="0" i="0">
                <a:effectLst/>
                <a:latin typeface="Times New Roman" panose="02020603050405020304" pitchFamily="18" charset="0"/>
                <a:cs typeface="Times New Roman" panose="02020603050405020304" pitchFamily="18" charset="0"/>
              </a:rPr>
              <a:t>[1] PGS.TS Nguyễn Văn Vỵ - ĐHQG HN Phân tích thiết kế các HTTT hiện đại hướng cấu trúc và hướng đối tượng Nhà xuất bản Thống kê </a:t>
            </a:r>
            <a:endParaRPr lang="en-US" sz="2400" b="0" i="0">
              <a:effectLst/>
              <a:latin typeface="Times New Roman" panose="02020603050405020304" pitchFamily="18" charset="0"/>
              <a:cs typeface="Times New Roman" panose="02020603050405020304" pitchFamily="18" charset="0"/>
            </a:endParaRPr>
          </a:p>
          <a:p>
            <a:r>
              <a:rPr lang="vi-VN" sz="2400" b="0" i="0">
                <a:effectLst/>
                <a:latin typeface="Times New Roman" panose="02020603050405020304" pitchFamily="18" charset="0"/>
                <a:cs typeface="Times New Roman" panose="02020603050405020304" pitchFamily="18" charset="0"/>
              </a:rPr>
              <a:t>[2] PGS.TS Nguyễn Văn Ba – ĐHBK HN Phân tích thiết kế các HTTT- Các phương pháp hướng cấu trúc Nhà xuất bản Đại học Quốc Gia Hà Nội</a:t>
            </a:r>
            <a:endParaRPr lang="en-US" sz="2400" b="0" i="0">
              <a:effectLst/>
              <a:latin typeface="Times New Roman" panose="02020603050405020304" pitchFamily="18" charset="0"/>
              <a:cs typeface="Times New Roman" panose="02020603050405020304" pitchFamily="18" charset="0"/>
            </a:endParaRPr>
          </a:p>
          <a:p>
            <a:r>
              <a:rPr lang="vi-VN" sz="2400" b="0" i="0">
                <a:effectLst/>
                <a:latin typeface="Times New Roman" panose="02020603050405020304" pitchFamily="18" charset="0"/>
                <a:cs typeface="Times New Roman" panose="02020603050405020304" pitchFamily="18" charset="0"/>
              </a:rPr>
              <a:t> [3] Ebook: Vietnam: ĐHSP HN, ĐH Cần Thơ, ĐH NN1, AVNet English: ……</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63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Grp="1" noChangeArrowheads="1"/>
          </p:cNvSpPr>
          <p:nvPr>
            <p:ph type="ctrTitle"/>
          </p:nvPr>
        </p:nvSpPr>
        <p:spPr>
          <a:xfrm>
            <a:off x="381000" y="2286000"/>
            <a:ext cx="8077200" cy="1752600"/>
          </a:xfrm>
        </p:spPr>
        <p:txBody>
          <a:bodyPr/>
          <a:lstStyle/>
          <a:p>
            <a:r>
              <a:rPr lang="en-US"/>
              <a:t>NỘI DUNG CHI TIẾT </a:t>
            </a:r>
            <a:br>
              <a:rPr lang="en-US"/>
            </a:br>
            <a:r>
              <a:rPr lang="en-US"/>
              <a:t> (CONTENTS)</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73952B3-3FAA-4BD7-BD9A-44F7BCCD1D16}" type="slidenum">
              <a:rPr lang="en-US"/>
              <a:pPr/>
              <a:t>100</a:t>
            </a:fld>
            <a:endParaRPr lang="en-US"/>
          </a:p>
        </p:txBody>
      </p:sp>
      <p:sp>
        <p:nvSpPr>
          <p:cNvPr id="220162" name="Rectangle 2"/>
          <p:cNvSpPr>
            <a:spLocks noGrp="1" noChangeArrowheads="1"/>
          </p:cNvSpPr>
          <p:nvPr>
            <p:ph type="title"/>
          </p:nvPr>
        </p:nvSpPr>
        <p:spPr>
          <a:xfrm>
            <a:off x="381000" y="-228600"/>
            <a:ext cx="8396288" cy="1314450"/>
          </a:xfrm>
        </p:spPr>
        <p:txBody>
          <a:bodyPr/>
          <a:lstStyle/>
          <a:p>
            <a:r>
              <a:rPr lang="en-US" b="1"/>
              <a:t>4.3.2. Các kiểu lấy mẫu</a:t>
            </a:r>
            <a:r>
              <a:rPr lang="en-US"/>
              <a:t> -1</a:t>
            </a:r>
          </a:p>
        </p:txBody>
      </p:sp>
      <p:sp>
        <p:nvSpPr>
          <p:cNvPr id="220163" name="Rectangle 3"/>
          <p:cNvSpPr>
            <a:spLocks noGrp="1" noChangeArrowheads="1"/>
          </p:cNvSpPr>
          <p:nvPr>
            <p:ph type="body" idx="1"/>
          </p:nvPr>
        </p:nvSpPr>
        <p:spPr/>
        <p:txBody>
          <a:bodyPr/>
          <a:lstStyle/>
          <a:p>
            <a:pPr>
              <a:lnSpc>
                <a:spcPct val="80000"/>
              </a:lnSpc>
            </a:pPr>
            <a:r>
              <a:rPr lang="en-US" sz="2800" err="1"/>
              <a:t>Lấy</a:t>
            </a:r>
            <a:r>
              <a:rPr lang="en-US" sz="2800"/>
              <a:t> </a:t>
            </a:r>
            <a:r>
              <a:rPr lang="en-US" sz="2800" err="1"/>
              <a:t>mẫu</a:t>
            </a:r>
            <a:r>
              <a:rPr lang="en-US" sz="2800"/>
              <a:t> </a:t>
            </a:r>
            <a:r>
              <a:rPr lang="en-US" sz="2800" err="1"/>
              <a:t>tùy</a:t>
            </a:r>
            <a:r>
              <a:rPr lang="en-US" sz="2800"/>
              <a:t> ý: </a:t>
            </a:r>
          </a:p>
          <a:p>
            <a:pPr lvl="1">
              <a:lnSpc>
                <a:spcPct val="80000"/>
              </a:lnSpc>
              <a:buFontTx/>
              <a:buNone/>
            </a:pPr>
            <a:r>
              <a:rPr lang="en-US" sz="2400"/>
              <a:t>o </a:t>
            </a:r>
            <a:r>
              <a:rPr lang="en-US" sz="2400" err="1"/>
              <a:t>Các</a:t>
            </a:r>
            <a:r>
              <a:rPr lang="en-US" sz="2400"/>
              <a:t> </a:t>
            </a:r>
            <a:r>
              <a:rPr lang="en-US" sz="2400" err="1"/>
              <a:t>mẫu</a:t>
            </a:r>
            <a:r>
              <a:rPr lang="en-US" sz="2400"/>
              <a:t> </a:t>
            </a:r>
            <a:r>
              <a:rPr lang="en-US" sz="2400" err="1"/>
              <a:t>không</a:t>
            </a:r>
            <a:r>
              <a:rPr lang="en-US" sz="2400"/>
              <a:t> </a:t>
            </a:r>
            <a:r>
              <a:rPr lang="en-US" sz="2400" err="1"/>
              <a:t>giới</a:t>
            </a:r>
            <a:r>
              <a:rPr lang="en-US" sz="2400"/>
              <a:t> </a:t>
            </a:r>
            <a:r>
              <a:rPr lang="en-US" sz="2400" err="1"/>
              <a:t>hạn</a:t>
            </a:r>
            <a:r>
              <a:rPr lang="en-US" sz="2400"/>
              <a:t>, </a:t>
            </a:r>
            <a:r>
              <a:rPr lang="en-US" sz="2400" err="1"/>
              <a:t>không</a:t>
            </a:r>
            <a:r>
              <a:rPr lang="en-US" sz="2400"/>
              <a:t> </a:t>
            </a:r>
            <a:r>
              <a:rPr lang="en-US" sz="2400" err="1"/>
              <a:t>mang</a:t>
            </a:r>
            <a:r>
              <a:rPr lang="en-US" sz="2400"/>
              <a:t> </a:t>
            </a:r>
            <a:r>
              <a:rPr lang="en-US" sz="2400" err="1"/>
              <a:t>tính</a:t>
            </a:r>
            <a:r>
              <a:rPr lang="en-US" sz="2400"/>
              <a:t> </a:t>
            </a:r>
            <a:r>
              <a:rPr lang="en-US" sz="2400" err="1"/>
              <a:t>xác</a:t>
            </a:r>
            <a:r>
              <a:rPr lang="en-US" sz="2400"/>
              <a:t> </a:t>
            </a:r>
            <a:r>
              <a:rPr lang="en-US" sz="2400" err="1"/>
              <a:t>suất</a:t>
            </a:r>
            <a:endParaRPr lang="en-US" sz="2400"/>
          </a:p>
          <a:p>
            <a:pPr lvl="1">
              <a:lnSpc>
                <a:spcPct val="80000"/>
              </a:lnSpc>
              <a:buFontTx/>
              <a:buNone/>
            </a:pPr>
            <a:r>
              <a:rPr lang="en-US" sz="2400"/>
              <a:t>o </a:t>
            </a:r>
            <a:r>
              <a:rPr lang="en-US" sz="2400" err="1"/>
              <a:t>Dễ</a:t>
            </a:r>
            <a:r>
              <a:rPr lang="en-US" sz="2400"/>
              <a:t> </a:t>
            </a:r>
            <a:r>
              <a:rPr lang="en-US" sz="2400" err="1"/>
              <a:t>sắp</a:t>
            </a:r>
            <a:r>
              <a:rPr lang="en-US" sz="2400"/>
              <a:t> </a:t>
            </a:r>
            <a:r>
              <a:rPr lang="en-US" sz="2400" err="1"/>
              <a:t>xếp</a:t>
            </a:r>
            <a:endParaRPr lang="en-US" sz="2400"/>
          </a:p>
          <a:p>
            <a:pPr lvl="1">
              <a:lnSpc>
                <a:spcPct val="80000"/>
              </a:lnSpc>
              <a:buFontTx/>
              <a:buNone/>
            </a:pPr>
            <a:r>
              <a:rPr lang="en-US" sz="2400"/>
              <a:t>o </a:t>
            </a:r>
            <a:r>
              <a:rPr lang="en-US" sz="2400" err="1"/>
              <a:t>Không</a:t>
            </a:r>
            <a:r>
              <a:rPr lang="en-US" sz="2400"/>
              <a:t> </a:t>
            </a:r>
            <a:r>
              <a:rPr lang="en-US" sz="2400" err="1"/>
              <a:t>đáng</a:t>
            </a:r>
            <a:r>
              <a:rPr lang="en-US" sz="2400"/>
              <a:t> tin </a:t>
            </a:r>
            <a:r>
              <a:rPr lang="en-US" sz="2400" err="1"/>
              <a:t>cậy</a:t>
            </a:r>
            <a:r>
              <a:rPr lang="en-US" sz="2400"/>
              <a:t> </a:t>
            </a:r>
            <a:r>
              <a:rPr lang="en-US" sz="2400" err="1"/>
              <a:t>nhất</a:t>
            </a:r>
            <a:endParaRPr lang="en-US" sz="2400"/>
          </a:p>
          <a:p>
            <a:pPr>
              <a:lnSpc>
                <a:spcPct val="80000"/>
              </a:lnSpc>
            </a:pPr>
            <a:r>
              <a:rPr lang="en-US" sz="2800" err="1"/>
              <a:t>Lấy</a:t>
            </a:r>
            <a:r>
              <a:rPr lang="en-US" sz="2800"/>
              <a:t> </a:t>
            </a:r>
            <a:r>
              <a:rPr lang="en-US" sz="2800" err="1"/>
              <a:t>mẫu</a:t>
            </a:r>
            <a:r>
              <a:rPr lang="en-US" sz="2800"/>
              <a:t> </a:t>
            </a:r>
            <a:r>
              <a:rPr lang="en-US" sz="2800" err="1"/>
              <a:t>có</a:t>
            </a:r>
            <a:r>
              <a:rPr lang="en-US" sz="2800"/>
              <a:t> </a:t>
            </a:r>
            <a:r>
              <a:rPr lang="en-US" sz="2800" err="1"/>
              <a:t>mục</a:t>
            </a:r>
            <a:r>
              <a:rPr lang="en-US" sz="2800"/>
              <a:t> </a:t>
            </a:r>
            <a:r>
              <a:rPr lang="en-US" sz="2800" err="1"/>
              <a:t>đích</a:t>
            </a:r>
            <a:r>
              <a:rPr lang="en-US" sz="2800"/>
              <a:t> </a:t>
            </a:r>
          </a:p>
          <a:p>
            <a:pPr lvl="1">
              <a:lnSpc>
                <a:spcPct val="80000"/>
              </a:lnSpc>
              <a:buFontTx/>
              <a:buNone/>
            </a:pPr>
            <a:r>
              <a:rPr lang="en-US" sz="2400"/>
              <a:t>o </a:t>
            </a:r>
            <a:r>
              <a:rPr lang="en-US" sz="2400" err="1"/>
              <a:t>Dựa</a:t>
            </a:r>
            <a:r>
              <a:rPr lang="en-US" sz="2400"/>
              <a:t> </a:t>
            </a:r>
            <a:r>
              <a:rPr lang="en-US" sz="2400" err="1"/>
              <a:t>trên</a:t>
            </a:r>
            <a:r>
              <a:rPr lang="en-US" sz="2400"/>
              <a:t> </a:t>
            </a:r>
            <a:r>
              <a:rPr lang="en-US" sz="2400" err="1"/>
              <a:t>sự</a:t>
            </a:r>
            <a:r>
              <a:rPr lang="en-US" sz="2400"/>
              <a:t> </a:t>
            </a:r>
            <a:r>
              <a:rPr lang="en-US" sz="2400" err="1"/>
              <a:t>đánh</a:t>
            </a:r>
            <a:r>
              <a:rPr lang="en-US" sz="2400"/>
              <a:t> </a:t>
            </a:r>
            <a:r>
              <a:rPr lang="en-US" sz="2400" err="1"/>
              <a:t>giá</a:t>
            </a:r>
            <a:endParaRPr lang="en-US" sz="2400"/>
          </a:p>
          <a:p>
            <a:pPr lvl="1">
              <a:lnSpc>
                <a:spcPct val="80000"/>
              </a:lnSpc>
              <a:buFontTx/>
              <a:buNone/>
            </a:pPr>
            <a:r>
              <a:rPr lang="en-US" sz="2400"/>
              <a:t>o </a:t>
            </a:r>
            <a:r>
              <a:rPr lang="en-US" sz="2400" err="1"/>
              <a:t>Người</a:t>
            </a:r>
            <a:r>
              <a:rPr lang="en-US" sz="2400"/>
              <a:t> </a:t>
            </a:r>
            <a:r>
              <a:rPr lang="en-US" sz="2400" err="1"/>
              <a:t>phân</a:t>
            </a:r>
            <a:r>
              <a:rPr lang="en-US" sz="2400"/>
              <a:t> </a:t>
            </a:r>
            <a:r>
              <a:rPr lang="en-US" sz="2400" err="1"/>
              <a:t>tích</a:t>
            </a:r>
            <a:r>
              <a:rPr lang="en-US" sz="2400"/>
              <a:t> </a:t>
            </a:r>
            <a:r>
              <a:rPr lang="en-US" sz="2400" err="1"/>
              <a:t>chọn</a:t>
            </a:r>
            <a:r>
              <a:rPr lang="en-US" sz="2400"/>
              <a:t> </a:t>
            </a:r>
            <a:r>
              <a:rPr lang="en-US" sz="2400" err="1"/>
              <a:t>nhóm</a:t>
            </a:r>
            <a:r>
              <a:rPr lang="en-US" sz="2400"/>
              <a:t> </a:t>
            </a:r>
            <a:r>
              <a:rPr lang="en-US" sz="2400" err="1"/>
              <a:t>các</a:t>
            </a:r>
            <a:r>
              <a:rPr lang="en-US" sz="2400"/>
              <a:t> </a:t>
            </a:r>
            <a:r>
              <a:rPr lang="en-US" sz="2400" err="1"/>
              <a:t>cá</a:t>
            </a:r>
            <a:r>
              <a:rPr lang="en-US" sz="2400"/>
              <a:t> </a:t>
            </a:r>
            <a:r>
              <a:rPr lang="en-US" sz="2400" err="1"/>
              <a:t>nhân</a:t>
            </a:r>
            <a:r>
              <a:rPr lang="en-US" sz="2400"/>
              <a:t> </a:t>
            </a:r>
            <a:r>
              <a:rPr lang="en-US" sz="2400" err="1"/>
              <a:t>để</a:t>
            </a:r>
            <a:r>
              <a:rPr lang="en-US" sz="2400"/>
              <a:t> </a:t>
            </a:r>
            <a:r>
              <a:rPr lang="en-US" sz="2400" err="1"/>
              <a:t>lấy</a:t>
            </a:r>
            <a:r>
              <a:rPr lang="en-US" sz="2400"/>
              <a:t> </a:t>
            </a:r>
            <a:r>
              <a:rPr lang="en-US" sz="2400" err="1"/>
              <a:t>mẫu</a:t>
            </a:r>
            <a:endParaRPr lang="en-US" sz="2400"/>
          </a:p>
          <a:p>
            <a:pPr lvl="1">
              <a:lnSpc>
                <a:spcPct val="80000"/>
              </a:lnSpc>
              <a:buFontTx/>
              <a:buNone/>
            </a:pPr>
            <a:r>
              <a:rPr lang="en-US" sz="2400"/>
              <a:t>o </a:t>
            </a:r>
            <a:r>
              <a:rPr lang="en-US" sz="2400" err="1"/>
              <a:t>Dựa</a:t>
            </a:r>
            <a:r>
              <a:rPr lang="en-US" sz="2400"/>
              <a:t> </a:t>
            </a:r>
            <a:r>
              <a:rPr lang="en-US" sz="2400" err="1"/>
              <a:t>trên</a:t>
            </a:r>
            <a:r>
              <a:rPr lang="en-US" sz="2400"/>
              <a:t> </a:t>
            </a:r>
            <a:r>
              <a:rPr lang="en-US" sz="2400" err="1"/>
              <a:t>các</a:t>
            </a:r>
            <a:r>
              <a:rPr lang="en-US" sz="2400"/>
              <a:t> </a:t>
            </a:r>
            <a:r>
              <a:rPr lang="en-US" sz="2400" err="1"/>
              <a:t>tiêu</a:t>
            </a:r>
            <a:r>
              <a:rPr lang="en-US" sz="2400"/>
              <a:t> </a:t>
            </a:r>
            <a:r>
              <a:rPr lang="en-US" sz="2400" err="1"/>
              <a:t>chuẩn</a:t>
            </a:r>
            <a:endParaRPr lang="en-US" sz="2400"/>
          </a:p>
          <a:p>
            <a:pPr lvl="1">
              <a:lnSpc>
                <a:spcPct val="80000"/>
              </a:lnSpc>
              <a:buFontTx/>
              <a:buNone/>
            </a:pPr>
            <a:r>
              <a:rPr lang="en-US" sz="2400"/>
              <a:t>o </a:t>
            </a:r>
            <a:r>
              <a:rPr lang="en-US" sz="2400" err="1"/>
              <a:t>Mẫu</a:t>
            </a:r>
            <a:r>
              <a:rPr lang="en-US" sz="2400"/>
              <a:t> </a:t>
            </a:r>
            <a:r>
              <a:rPr lang="en-US" sz="2400" err="1"/>
              <a:t>không</a:t>
            </a:r>
            <a:r>
              <a:rPr lang="en-US" sz="2400"/>
              <a:t> </a:t>
            </a:r>
            <a:r>
              <a:rPr lang="en-US" sz="2400" err="1"/>
              <a:t>mang</a:t>
            </a:r>
            <a:r>
              <a:rPr lang="en-US" sz="2400"/>
              <a:t> </a:t>
            </a:r>
            <a:r>
              <a:rPr lang="en-US" sz="2400" err="1"/>
              <a:t>tính</a:t>
            </a:r>
            <a:r>
              <a:rPr lang="en-US" sz="2400"/>
              <a:t> </a:t>
            </a:r>
            <a:r>
              <a:rPr lang="en-US" sz="2400" err="1"/>
              <a:t>xác</a:t>
            </a:r>
            <a:r>
              <a:rPr lang="en-US" sz="2400"/>
              <a:t> </a:t>
            </a:r>
            <a:r>
              <a:rPr lang="en-US" sz="2400" err="1"/>
              <a:t>suất</a:t>
            </a:r>
            <a:endParaRPr lang="en-US" sz="2400"/>
          </a:p>
          <a:p>
            <a:pPr lvl="1">
              <a:lnSpc>
                <a:spcPct val="80000"/>
              </a:lnSpc>
              <a:buFontTx/>
              <a:buNone/>
            </a:pPr>
            <a:r>
              <a:rPr lang="en-US" sz="2400"/>
              <a:t>o </a:t>
            </a:r>
            <a:r>
              <a:rPr lang="en-US" sz="2400" err="1"/>
              <a:t>Đáng</a:t>
            </a:r>
            <a:r>
              <a:rPr lang="en-US" sz="2400"/>
              <a:t> tin </a:t>
            </a:r>
            <a:r>
              <a:rPr lang="en-US" sz="2400" err="1"/>
              <a:t>cậy</a:t>
            </a:r>
            <a:r>
              <a:rPr lang="en-US" sz="2400"/>
              <a:t> ở </a:t>
            </a:r>
            <a:r>
              <a:rPr lang="en-US" sz="2400" err="1"/>
              <a:t>mức</a:t>
            </a:r>
            <a:r>
              <a:rPr lang="en-US" sz="2400"/>
              <a:t> </a:t>
            </a:r>
            <a:r>
              <a:rPr lang="en-US" sz="2400" err="1"/>
              <a:t>độ</a:t>
            </a:r>
            <a:r>
              <a:rPr lang="en-US" sz="2400"/>
              <a:t> </a:t>
            </a:r>
            <a:r>
              <a:rPr lang="en-US" sz="2400" err="1"/>
              <a:t>vừa</a:t>
            </a:r>
            <a:r>
              <a:rPr lang="en-US" sz="2400"/>
              <a:t> </a:t>
            </a:r>
            <a:r>
              <a:rPr lang="en-US" sz="2400" err="1"/>
              <a:t>phải</a:t>
            </a:r>
            <a:endParaRPr lang="en-US" sz="24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DEB7528-8D8C-479C-B73C-D536F021AD53}" type="slidenum">
              <a:rPr lang="en-US"/>
              <a:pPr/>
              <a:t>101</a:t>
            </a:fld>
            <a:endParaRPr lang="en-US"/>
          </a:p>
        </p:txBody>
      </p:sp>
      <p:sp>
        <p:nvSpPr>
          <p:cNvPr id="221186" name="Rectangle 2"/>
          <p:cNvSpPr>
            <a:spLocks noGrp="1" noChangeArrowheads="1"/>
          </p:cNvSpPr>
          <p:nvPr>
            <p:ph type="title"/>
          </p:nvPr>
        </p:nvSpPr>
        <p:spPr>
          <a:xfrm>
            <a:off x="442913" y="-76200"/>
            <a:ext cx="8243887" cy="887413"/>
          </a:xfrm>
        </p:spPr>
        <p:txBody>
          <a:bodyPr/>
          <a:lstStyle/>
          <a:p>
            <a:r>
              <a:rPr lang="en-US" b="1"/>
              <a:t>4.3.2. Các kiểu lấy mẫu-2</a:t>
            </a:r>
          </a:p>
        </p:txBody>
      </p:sp>
      <p:sp>
        <p:nvSpPr>
          <p:cNvPr id="221187" name="Rectangle 3"/>
          <p:cNvSpPr>
            <a:spLocks noGrp="1" noChangeArrowheads="1"/>
          </p:cNvSpPr>
          <p:nvPr>
            <p:ph type="body" idx="1"/>
          </p:nvPr>
        </p:nvSpPr>
        <p:spPr>
          <a:xfrm>
            <a:off x="457200" y="990600"/>
            <a:ext cx="8229600" cy="5638800"/>
          </a:xfrm>
        </p:spPr>
        <p:txBody>
          <a:bodyPr/>
          <a:lstStyle/>
          <a:p>
            <a:pPr algn="just">
              <a:lnSpc>
                <a:spcPct val="80000"/>
              </a:lnSpc>
            </a:pPr>
            <a:r>
              <a:rPr lang="en-US" sz="2000" err="1"/>
              <a:t>Lấy</a:t>
            </a:r>
            <a:r>
              <a:rPr lang="en-US" sz="2000"/>
              <a:t> </a:t>
            </a:r>
            <a:r>
              <a:rPr lang="en-US" sz="2000" err="1"/>
              <a:t>mẫu</a:t>
            </a:r>
            <a:r>
              <a:rPr lang="en-US" sz="2000"/>
              <a:t> </a:t>
            </a:r>
            <a:r>
              <a:rPr lang="en-US" sz="2000" err="1"/>
              <a:t>ngẫu</a:t>
            </a:r>
            <a:r>
              <a:rPr lang="en-US" sz="2000"/>
              <a:t> </a:t>
            </a:r>
            <a:r>
              <a:rPr lang="en-US" sz="2000" err="1"/>
              <a:t>nhiên</a:t>
            </a:r>
            <a:r>
              <a:rPr lang="en-US" sz="2000"/>
              <a:t> </a:t>
            </a:r>
            <a:r>
              <a:rPr lang="en-US" sz="2000" err="1"/>
              <a:t>đơn</a:t>
            </a:r>
            <a:r>
              <a:rPr lang="en-US" sz="2000"/>
              <a:t> </a:t>
            </a:r>
            <a:r>
              <a:rPr lang="en-US" sz="2000" err="1"/>
              <a:t>giản</a:t>
            </a:r>
            <a:r>
              <a:rPr lang="en-US" sz="2000"/>
              <a:t> </a:t>
            </a:r>
          </a:p>
          <a:p>
            <a:pPr algn="just">
              <a:lnSpc>
                <a:spcPct val="80000"/>
              </a:lnSpc>
              <a:buFontTx/>
              <a:buNone/>
            </a:pPr>
            <a:r>
              <a:rPr lang="en-US" sz="2000"/>
              <a:t>o </a:t>
            </a:r>
            <a:r>
              <a:rPr lang="en-US" sz="2000" err="1"/>
              <a:t>Dựa</a:t>
            </a:r>
            <a:r>
              <a:rPr lang="en-US" sz="2000"/>
              <a:t> </a:t>
            </a:r>
            <a:r>
              <a:rPr lang="en-US" sz="2000" err="1"/>
              <a:t>trên</a:t>
            </a:r>
            <a:r>
              <a:rPr lang="en-US" sz="2000"/>
              <a:t> </a:t>
            </a:r>
            <a:r>
              <a:rPr lang="en-US" sz="2000" err="1"/>
              <a:t>danh</a:t>
            </a:r>
            <a:r>
              <a:rPr lang="en-US" sz="2000"/>
              <a:t> </a:t>
            </a:r>
            <a:r>
              <a:rPr lang="en-US" sz="2000" err="1"/>
              <a:t>sách</a:t>
            </a:r>
            <a:r>
              <a:rPr lang="en-US" sz="2000"/>
              <a:t> </a:t>
            </a:r>
            <a:r>
              <a:rPr lang="en-US" sz="2000" err="1"/>
              <a:t>các</a:t>
            </a:r>
            <a:r>
              <a:rPr lang="en-US" sz="2000"/>
              <a:t> con </a:t>
            </a:r>
            <a:r>
              <a:rPr lang="en-US" sz="2000" err="1"/>
              <a:t>số</a:t>
            </a:r>
            <a:r>
              <a:rPr lang="en-US" sz="2000"/>
              <a:t> </a:t>
            </a:r>
            <a:r>
              <a:rPr lang="en-US" sz="2000" err="1"/>
              <a:t>của</a:t>
            </a:r>
            <a:r>
              <a:rPr lang="en-US" sz="2000"/>
              <a:t> </a:t>
            </a:r>
            <a:r>
              <a:rPr lang="en-US" sz="2000" err="1"/>
              <a:t>tập</a:t>
            </a:r>
            <a:r>
              <a:rPr lang="en-US" sz="2000"/>
              <a:t> </a:t>
            </a:r>
            <a:r>
              <a:rPr lang="en-US" sz="2000" err="1"/>
              <a:t>lấy</a:t>
            </a:r>
            <a:r>
              <a:rPr lang="en-US" sz="2000"/>
              <a:t> </a:t>
            </a:r>
            <a:r>
              <a:rPr lang="en-US" sz="2000" err="1"/>
              <a:t>mẫu</a:t>
            </a:r>
            <a:endParaRPr lang="en-US" sz="2000"/>
          </a:p>
          <a:p>
            <a:pPr algn="just">
              <a:lnSpc>
                <a:spcPct val="80000"/>
              </a:lnSpc>
              <a:buFontTx/>
              <a:buNone/>
            </a:pPr>
            <a:r>
              <a:rPr lang="en-US" sz="2000"/>
              <a:t>o </a:t>
            </a:r>
            <a:r>
              <a:rPr lang="en-US" sz="2000" err="1"/>
              <a:t>Mỗi</a:t>
            </a:r>
            <a:r>
              <a:rPr lang="en-US" sz="2000"/>
              <a:t> </a:t>
            </a:r>
            <a:r>
              <a:rPr lang="en-US" sz="2000" err="1"/>
              <a:t>người</a:t>
            </a:r>
            <a:r>
              <a:rPr lang="en-US" sz="2000"/>
              <a:t> </a:t>
            </a:r>
            <a:r>
              <a:rPr lang="en-US" sz="2000" err="1"/>
              <a:t>hoặc</a:t>
            </a:r>
            <a:r>
              <a:rPr lang="en-US" sz="2000"/>
              <a:t> </a:t>
            </a:r>
            <a:r>
              <a:rPr lang="en-US" sz="2000" err="1"/>
              <a:t>tài</a:t>
            </a:r>
            <a:r>
              <a:rPr lang="en-US" sz="2000"/>
              <a:t> </a:t>
            </a:r>
            <a:r>
              <a:rPr lang="en-US" sz="2000" err="1"/>
              <a:t>liệu</a:t>
            </a:r>
            <a:r>
              <a:rPr lang="en-US" sz="2000"/>
              <a:t> </a:t>
            </a:r>
            <a:r>
              <a:rPr lang="en-US" sz="2000" err="1"/>
              <a:t>đều</a:t>
            </a:r>
            <a:r>
              <a:rPr lang="en-US" sz="2000"/>
              <a:t> </a:t>
            </a:r>
            <a:r>
              <a:rPr lang="en-US" sz="2000" err="1"/>
              <a:t>có</a:t>
            </a:r>
            <a:r>
              <a:rPr lang="en-US" sz="2000"/>
              <a:t> </a:t>
            </a:r>
            <a:r>
              <a:rPr lang="en-US" sz="2000" err="1"/>
              <a:t>cơ</a:t>
            </a:r>
            <a:r>
              <a:rPr lang="en-US" sz="2000"/>
              <a:t> </a:t>
            </a:r>
            <a:r>
              <a:rPr lang="en-US" sz="2000" err="1"/>
              <a:t>hội</a:t>
            </a:r>
            <a:r>
              <a:rPr lang="en-US" sz="2000"/>
              <a:t> </a:t>
            </a:r>
            <a:r>
              <a:rPr lang="en-US" sz="2000" err="1"/>
              <a:t>được</a:t>
            </a:r>
            <a:r>
              <a:rPr lang="en-US" sz="2000"/>
              <a:t> </a:t>
            </a:r>
            <a:r>
              <a:rPr lang="en-US" sz="2000" err="1"/>
              <a:t>lựa</a:t>
            </a:r>
            <a:r>
              <a:rPr lang="en-US" sz="2000"/>
              <a:t> chon </a:t>
            </a:r>
            <a:r>
              <a:rPr lang="en-US" sz="2000" err="1"/>
              <a:t>ngang</a:t>
            </a:r>
            <a:r>
              <a:rPr lang="en-US" sz="2000"/>
              <a:t> </a:t>
            </a:r>
            <a:r>
              <a:rPr lang="en-US" sz="2000" err="1"/>
              <a:t>nhau</a:t>
            </a:r>
            <a:endParaRPr lang="en-US" sz="2000"/>
          </a:p>
          <a:p>
            <a:pPr algn="just">
              <a:lnSpc>
                <a:spcPct val="80000"/>
              </a:lnSpc>
            </a:pPr>
            <a:r>
              <a:rPr lang="en-US" sz="2000" err="1"/>
              <a:t>Lấy</a:t>
            </a:r>
            <a:r>
              <a:rPr lang="en-US" sz="2000"/>
              <a:t> </a:t>
            </a:r>
            <a:r>
              <a:rPr lang="en-US" sz="2000" err="1"/>
              <a:t>mẫu</a:t>
            </a:r>
            <a:r>
              <a:rPr lang="en-US" sz="2000"/>
              <a:t> </a:t>
            </a:r>
            <a:r>
              <a:rPr lang="en-US" sz="2000" err="1"/>
              <a:t>ngẫu</a:t>
            </a:r>
            <a:r>
              <a:rPr lang="en-US" sz="2000"/>
              <a:t> </a:t>
            </a:r>
            <a:r>
              <a:rPr lang="en-US" sz="2000" err="1"/>
              <a:t>nhiên</a:t>
            </a:r>
            <a:r>
              <a:rPr lang="en-US" sz="2000"/>
              <a:t> </a:t>
            </a:r>
            <a:r>
              <a:rPr lang="en-US" sz="2000" err="1"/>
              <a:t>phức</a:t>
            </a:r>
            <a:r>
              <a:rPr lang="en-US" sz="2000"/>
              <a:t> </a:t>
            </a:r>
            <a:r>
              <a:rPr lang="en-US" sz="2000" err="1"/>
              <a:t>tạp</a:t>
            </a:r>
            <a:r>
              <a:rPr lang="en-US" sz="2000"/>
              <a:t>, </a:t>
            </a:r>
            <a:r>
              <a:rPr lang="en-US" sz="2000" err="1"/>
              <a:t>có</a:t>
            </a:r>
            <a:r>
              <a:rPr lang="en-US" sz="2000"/>
              <a:t> </a:t>
            </a:r>
            <a:r>
              <a:rPr lang="en-US" sz="2000" err="1"/>
              <a:t>ba</a:t>
            </a:r>
            <a:r>
              <a:rPr lang="en-US" sz="2000"/>
              <a:t> </a:t>
            </a:r>
            <a:r>
              <a:rPr lang="en-US" sz="2000" err="1"/>
              <a:t>hình</a:t>
            </a:r>
            <a:r>
              <a:rPr lang="en-US" sz="2000"/>
              <a:t> </a:t>
            </a:r>
            <a:r>
              <a:rPr lang="en-US" sz="2000" err="1"/>
              <a:t>thức</a:t>
            </a:r>
            <a:r>
              <a:rPr lang="en-US" sz="2000"/>
              <a:t> </a:t>
            </a:r>
            <a:r>
              <a:rPr lang="en-US" sz="2000" err="1"/>
              <a:t>là</a:t>
            </a:r>
            <a:r>
              <a:rPr lang="en-US" sz="2000"/>
              <a:t>: </a:t>
            </a:r>
          </a:p>
          <a:p>
            <a:pPr algn="just">
              <a:lnSpc>
                <a:spcPct val="80000"/>
              </a:lnSpc>
              <a:buFontTx/>
              <a:buNone/>
            </a:pPr>
            <a:r>
              <a:rPr lang="en-US" sz="2000"/>
              <a:t>+ </a:t>
            </a:r>
            <a:r>
              <a:rPr lang="en-US" sz="2000" err="1"/>
              <a:t>Lấy</a:t>
            </a:r>
            <a:r>
              <a:rPr lang="en-US" sz="2000"/>
              <a:t> </a:t>
            </a:r>
            <a:r>
              <a:rPr lang="en-US" sz="2000" err="1"/>
              <a:t>mẫu</a:t>
            </a:r>
            <a:r>
              <a:rPr lang="en-US" sz="2000"/>
              <a:t> </a:t>
            </a:r>
            <a:r>
              <a:rPr lang="en-US" sz="2000" err="1"/>
              <a:t>có</a:t>
            </a:r>
            <a:r>
              <a:rPr lang="en-US" sz="2000"/>
              <a:t> </a:t>
            </a:r>
            <a:r>
              <a:rPr lang="en-US" sz="2000" err="1"/>
              <a:t>hệ</a:t>
            </a:r>
            <a:r>
              <a:rPr lang="en-US" sz="2000"/>
              <a:t> </a:t>
            </a:r>
            <a:r>
              <a:rPr lang="en-US" sz="2000" err="1"/>
              <a:t>thống</a:t>
            </a:r>
            <a:endParaRPr lang="en-US" sz="2000"/>
          </a:p>
          <a:p>
            <a:pPr lvl="1" algn="just">
              <a:lnSpc>
                <a:spcPct val="80000"/>
              </a:lnSpc>
            </a:pPr>
            <a:r>
              <a:rPr lang="en-US" sz="1800" err="1"/>
              <a:t>Là</a:t>
            </a:r>
            <a:r>
              <a:rPr lang="en-US" sz="1800"/>
              <a:t> </a:t>
            </a:r>
            <a:r>
              <a:rPr lang="en-US" sz="1800" err="1"/>
              <a:t>phương</a:t>
            </a:r>
            <a:r>
              <a:rPr lang="en-US" sz="1800"/>
              <a:t> </a:t>
            </a:r>
            <a:r>
              <a:rPr lang="en-US" sz="1800" err="1"/>
              <a:t>pháp</a:t>
            </a:r>
            <a:r>
              <a:rPr lang="en-US" sz="1800"/>
              <a:t> </a:t>
            </a:r>
            <a:r>
              <a:rPr lang="en-US" sz="1800" err="1"/>
              <a:t>đơn</a:t>
            </a:r>
            <a:r>
              <a:rPr lang="en-US" sz="1800"/>
              <a:t> </a:t>
            </a:r>
            <a:r>
              <a:rPr lang="en-US" sz="1800" err="1"/>
              <a:t>giản</a:t>
            </a:r>
            <a:r>
              <a:rPr lang="en-US" sz="1800"/>
              <a:t> </a:t>
            </a:r>
            <a:r>
              <a:rPr lang="en-US" sz="1800" err="1"/>
              <a:t>nhất</a:t>
            </a:r>
            <a:r>
              <a:rPr lang="en-US" sz="1800"/>
              <a:t> </a:t>
            </a:r>
            <a:r>
              <a:rPr lang="en-US" sz="1800" err="1"/>
              <a:t>của</a:t>
            </a:r>
            <a:r>
              <a:rPr lang="en-US" sz="1800"/>
              <a:t> </a:t>
            </a:r>
            <a:r>
              <a:rPr lang="en-US" sz="1800" err="1"/>
              <a:t>lấy</a:t>
            </a:r>
            <a:r>
              <a:rPr lang="en-US" sz="1800"/>
              <a:t> </a:t>
            </a:r>
            <a:r>
              <a:rPr lang="en-US" sz="1800" err="1"/>
              <a:t>mẫu</a:t>
            </a:r>
            <a:r>
              <a:rPr lang="en-US" sz="1800"/>
              <a:t> </a:t>
            </a:r>
            <a:r>
              <a:rPr lang="en-US" sz="1800" err="1"/>
              <a:t>theo</a:t>
            </a:r>
            <a:r>
              <a:rPr lang="en-US" sz="1800"/>
              <a:t> </a:t>
            </a:r>
            <a:r>
              <a:rPr lang="en-US" sz="1800" err="1"/>
              <a:t>xác</a:t>
            </a:r>
            <a:r>
              <a:rPr lang="en-US" sz="1800"/>
              <a:t> </a:t>
            </a:r>
            <a:r>
              <a:rPr lang="en-US" sz="1800" err="1"/>
              <a:t>suất</a:t>
            </a:r>
            <a:endParaRPr lang="en-US" sz="1800"/>
          </a:p>
          <a:p>
            <a:pPr lvl="1" algn="just">
              <a:lnSpc>
                <a:spcPct val="80000"/>
              </a:lnSpc>
            </a:pPr>
            <a:r>
              <a:rPr lang="en-US" sz="1800" err="1"/>
              <a:t>Chọn</a:t>
            </a:r>
            <a:r>
              <a:rPr lang="en-US" sz="1800"/>
              <a:t> </a:t>
            </a:r>
            <a:r>
              <a:rPr lang="en-US" sz="1800" err="1"/>
              <a:t>mọi</a:t>
            </a:r>
            <a:r>
              <a:rPr lang="en-US" sz="1800"/>
              <a:t> </a:t>
            </a:r>
            <a:r>
              <a:rPr lang="en-US" sz="1800" err="1"/>
              <a:t>cá</a:t>
            </a:r>
            <a:r>
              <a:rPr lang="en-US" sz="1800"/>
              <a:t> </a:t>
            </a:r>
            <a:r>
              <a:rPr lang="en-US" sz="1800" err="1"/>
              <a:t>nhân</a:t>
            </a:r>
            <a:r>
              <a:rPr lang="en-US" sz="1800"/>
              <a:t> </a:t>
            </a:r>
            <a:r>
              <a:rPr lang="en-US" sz="1800" err="1"/>
              <a:t>thứ</a:t>
            </a:r>
            <a:r>
              <a:rPr lang="en-US" sz="1800"/>
              <a:t> k </a:t>
            </a:r>
            <a:r>
              <a:rPr lang="en-US" sz="1800" err="1"/>
              <a:t>trong</a:t>
            </a:r>
            <a:r>
              <a:rPr lang="en-US" sz="1800"/>
              <a:t> </a:t>
            </a:r>
            <a:r>
              <a:rPr lang="en-US" sz="1800" err="1"/>
              <a:t>danh</a:t>
            </a:r>
            <a:r>
              <a:rPr lang="en-US" sz="1800"/>
              <a:t> </a:t>
            </a:r>
            <a:r>
              <a:rPr lang="en-US" sz="1800" err="1"/>
              <a:t>sách</a:t>
            </a:r>
            <a:endParaRPr lang="en-US" sz="1800"/>
          </a:p>
          <a:p>
            <a:pPr lvl="1" algn="just">
              <a:lnSpc>
                <a:spcPct val="80000"/>
              </a:lnSpc>
            </a:pPr>
            <a:r>
              <a:rPr lang="en-US" sz="1800" err="1"/>
              <a:t>Không</a:t>
            </a:r>
            <a:r>
              <a:rPr lang="en-US" sz="1800"/>
              <a:t> hay </a:t>
            </a:r>
            <a:r>
              <a:rPr lang="en-US" sz="1800" err="1"/>
              <a:t>nếu</a:t>
            </a:r>
            <a:r>
              <a:rPr lang="en-US" sz="1800"/>
              <a:t> </a:t>
            </a:r>
            <a:r>
              <a:rPr lang="en-US" sz="1800" err="1"/>
              <a:t>danh</a:t>
            </a:r>
            <a:r>
              <a:rPr lang="en-US" sz="1800"/>
              <a:t> </a:t>
            </a:r>
            <a:r>
              <a:rPr lang="en-US" sz="1800" err="1"/>
              <a:t>sách</a:t>
            </a:r>
            <a:r>
              <a:rPr lang="en-US" sz="1800"/>
              <a:t> </a:t>
            </a:r>
            <a:r>
              <a:rPr lang="en-US" sz="1800" err="1"/>
              <a:t>được</a:t>
            </a:r>
            <a:r>
              <a:rPr lang="en-US" sz="1800"/>
              <a:t> </a:t>
            </a:r>
            <a:r>
              <a:rPr lang="en-US" sz="1800" err="1"/>
              <a:t>sắp</a:t>
            </a:r>
            <a:r>
              <a:rPr lang="en-US" sz="1800"/>
              <a:t> </a:t>
            </a:r>
            <a:r>
              <a:rPr lang="en-US" sz="1800" err="1"/>
              <a:t>thứ</a:t>
            </a:r>
            <a:r>
              <a:rPr lang="en-US" sz="1800"/>
              <a:t> </a:t>
            </a:r>
            <a:r>
              <a:rPr lang="en-US" sz="1800" err="1"/>
              <a:t>tự</a:t>
            </a:r>
            <a:endParaRPr lang="en-US" sz="1800"/>
          </a:p>
          <a:p>
            <a:pPr algn="just">
              <a:lnSpc>
                <a:spcPct val="80000"/>
              </a:lnSpc>
              <a:buFontTx/>
              <a:buNone/>
            </a:pPr>
            <a:r>
              <a:rPr lang="en-US" sz="2000"/>
              <a:t>+ </a:t>
            </a:r>
            <a:r>
              <a:rPr lang="en-US" sz="2000" err="1"/>
              <a:t>Lấy</a:t>
            </a:r>
            <a:r>
              <a:rPr lang="en-US" sz="2000"/>
              <a:t> </a:t>
            </a:r>
            <a:r>
              <a:rPr lang="en-US" sz="2000" err="1"/>
              <a:t>mẫu</a:t>
            </a:r>
            <a:r>
              <a:rPr lang="en-US" sz="2000"/>
              <a:t> </a:t>
            </a:r>
            <a:r>
              <a:rPr lang="en-US" sz="2000" err="1"/>
              <a:t>phân</a:t>
            </a:r>
            <a:r>
              <a:rPr lang="en-US" sz="2000"/>
              <a:t> </a:t>
            </a:r>
            <a:r>
              <a:rPr lang="en-US" sz="2000" err="1"/>
              <a:t>tầng</a:t>
            </a:r>
            <a:endParaRPr lang="en-US" sz="2000"/>
          </a:p>
          <a:p>
            <a:pPr lvl="1" algn="just">
              <a:lnSpc>
                <a:spcPct val="80000"/>
              </a:lnSpc>
            </a:pPr>
            <a:r>
              <a:rPr lang="en-US" sz="1800" err="1"/>
              <a:t>Xác</a:t>
            </a:r>
            <a:r>
              <a:rPr lang="en-US" sz="1800"/>
              <a:t> </a:t>
            </a:r>
            <a:r>
              <a:rPr lang="en-US" sz="1800" err="1"/>
              <a:t>định</a:t>
            </a:r>
            <a:r>
              <a:rPr lang="en-US" sz="1800"/>
              <a:t> </a:t>
            </a:r>
            <a:r>
              <a:rPr lang="en-US" sz="1800" err="1"/>
              <a:t>các</a:t>
            </a:r>
            <a:r>
              <a:rPr lang="en-US" sz="1800"/>
              <a:t> </a:t>
            </a:r>
            <a:r>
              <a:rPr lang="en-US" sz="1800" err="1"/>
              <a:t>tập</a:t>
            </a:r>
            <a:r>
              <a:rPr lang="en-US" sz="1800"/>
              <a:t> </a:t>
            </a:r>
            <a:r>
              <a:rPr lang="en-US" sz="1800" err="1"/>
              <a:t>lấy</a:t>
            </a:r>
            <a:r>
              <a:rPr lang="en-US" sz="1800"/>
              <a:t> </a:t>
            </a:r>
            <a:r>
              <a:rPr lang="en-US" sz="1800" err="1"/>
              <a:t>mẫu</a:t>
            </a:r>
            <a:r>
              <a:rPr lang="en-US" sz="1800"/>
              <a:t> con </a:t>
            </a:r>
          </a:p>
          <a:p>
            <a:pPr lvl="1" algn="just">
              <a:lnSpc>
                <a:spcPct val="80000"/>
              </a:lnSpc>
            </a:pPr>
            <a:r>
              <a:rPr lang="en-US" sz="1800" err="1"/>
              <a:t>Chọn</a:t>
            </a:r>
            <a:r>
              <a:rPr lang="en-US" sz="1800"/>
              <a:t> </a:t>
            </a:r>
            <a:r>
              <a:rPr lang="en-US" sz="1800" err="1"/>
              <a:t>các</a:t>
            </a:r>
            <a:r>
              <a:rPr lang="en-US" sz="1800"/>
              <a:t> </a:t>
            </a:r>
            <a:r>
              <a:rPr lang="en-US" sz="1800" err="1"/>
              <a:t>đối</a:t>
            </a:r>
            <a:r>
              <a:rPr lang="en-US" sz="1800"/>
              <a:t> </a:t>
            </a:r>
            <a:r>
              <a:rPr lang="en-US" sz="1800" err="1"/>
              <a:t>tượng</a:t>
            </a:r>
            <a:r>
              <a:rPr lang="en-US" sz="1800"/>
              <a:t> </a:t>
            </a:r>
            <a:r>
              <a:rPr lang="en-US" sz="1800" err="1"/>
              <a:t>hoặc</a:t>
            </a:r>
            <a:r>
              <a:rPr lang="en-US" sz="1800"/>
              <a:t> con </a:t>
            </a:r>
            <a:r>
              <a:rPr lang="en-US" sz="1800" err="1"/>
              <a:t>người</a:t>
            </a:r>
            <a:r>
              <a:rPr lang="en-US" sz="1800"/>
              <a:t> </a:t>
            </a:r>
            <a:r>
              <a:rPr lang="en-US" sz="1800" err="1"/>
              <a:t>để</a:t>
            </a:r>
            <a:r>
              <a:rPr lang="en-US" sz="1800"/>
              <a:t> </a:t>
            </a:r>
            <a:r>
              <a:rPr lang="en-US" sz="1800" err="1"/>
              <a:t>lấy</a:t>
            </a:r>
            <a:r>
              <a:rPr lang="en-US" sz="1800"/>
              <a:t> </a:t>
            </a:r>
            <a:r>
              <a:rPr lang="en-US" sz="1800" err="1"/>
              <a:t>mẫu</a:t>
            </a:r>
            <a:r>
              <a:rPr lang="en-US" sz="1800"/>
              <a:t> </a:t>
            </a:r>
            <a:r>
              <a:rPr lang="en-US" sz="1800" err="1"/>
              <a:t>từ</a:t>
            </a:r>
            <a:r>
              <a:rPr lang="en-US" sz="1800"/>
              <a:t> </a:t>
            </a:r>
            <a:r>
              <a:rPr lang="en-US" sz="1800" err="1"/>
              <a:t>tập</a:t>
            </a:r>
            <a:r>
              <a:rPr lang="en-US" sz="1800"/>
              <a:t> </a:t>
            </a:r>
            <a:r>
              <a:rPr lang="en-US" sz="1800" err="1"/>
              <a:t>lấy</a:t>
            </a:r>
            <a:r>
              <a:rPr lang="en-US" sz="1800"/>
              <a:t> </a:t>
            </a:r>
            <a:r>
              <a:rPr lang="en-US" sz="1800" err="1"/>
              <a:t>mẫu</a:t>
            </a:r>
            <a:r>
              <a:rPr lang="en-US" sz="1800"/>
              <a:t> con</a:t>
            </a:r>
          </a:p>
          <a:p>
            <a:pPr lvl="1" algn="just">
              <a:lnSpc>
                <a:spcPct val="80000"/>
              </a:lnSpc>
            </a:pPr>
            <a:r>
              <a:rPr lang="en-US" sz="1800" err="1"/>
              <a:t>Bù</a:t>
            </a:r>
            <a:r>
              <a:rPr lang="en-US" sz="1800"/>
              <a:t> </a:t>
            </a:r>
            <a:r>
              <a:rPr lang="en-US" sz="1800" err="1"/>
              <a:t>vào</a:t>
            </a:r>
            <a:r>
              <a:rPr lang="en-US" sz="1800"/>
              <a:t> </a:t>
            </a:r>
            <a:r>
              <a:rPr lang="en-US" sz="1800" err="1"/>
              <a:t>số</a:t>
            </a:r>
            <a:r>
              <a:rPr lang="en-US" sz="1800"/>
              <a:t> </a:t>
            </a:r>
            <a:r>
              <a:rPr lang="en-US" sz="1800" err="1"/>
              <a:t>lượng</a:t>
            </a:r>
            <a:r>
              <a:rPr lang="en-US" sz="1800"/>
              <a:t> </a:t>
            </a:r>
            <a:r>
              <a:rPr lang="en-US" sz="1800" err="1"/>
              <a:t>không</a:t>
            </a:r>
            <a:r>
              <a:rPr lang="en-US" sz="1800"/>
              <a:t> </a:t>
            </a:r>
            <a:r>
              <a:rPr lang="en-US" sz="1800" err="1"/>
              <a:t>cân</a:t>
            </a:r>
            <a:r>
              <a:rPr lang="en-US" sz="1800"/>
              <a:t> </a:t>
            </a:r>
            <a:r>
              <a:rPr lang="en-US" sz="1800" err="1"/>
              <a:t>đối</a:t>
            </a:r>
            <a:r>
              <a:rPr lang="en-US" sz="1800"/>
              <a:t> </a:t>
            </a:r>
            <a:r>
              <a:rPr lang="en-US" sz="1800" err="1"/>
              <a:t>các</a:t>
            </a:r>
            <a:r>
              <a:rPr lang="en-US" sz="1800"/>
              <a:t> </a:t>
            </a:r>
            <a:r>
              <a:rPr lang="en-US" sz="1800" err="1"/>
              <a:t>nhân</a:t>
            </a:r>
            <a:r>
              <a:rPr lang="en-US" sz="1800"/>
              <a:t> </a:t>
            </a:r>
            <a:r>
              <a:rPr lang="en-US" sz="1800" err="1"/>
              <a:t>viên</a:t>
            </a:r>
            <a:r>
              <a:rPr lang="en-US" sz="1800"/>
              <a:t> </a:t>
            </a:r>
            <a:r>
              <a:rPr lang="en-US" sz="1800" err="1"/>
              <a:t>trong</a:t>
            </a:r>
            <a:r>
              <a:rPr lang="en-US" sz="1800"/>
              <a:t> </a:t>
            </a:r>
            <a:r>
              <a:rPr lang="en-US" sz="1800" err="1"/>
              <a:t>một</a:t>
            </a:r>
            <a:r>
              <a:rPr lang="en-US" sz="1800"/>
              <a:t> </a:t>
            </a:r>
            <a:r>
              <a:rPr lang="en-US" sz="1800" err="1"/>
              <a:t>nhóm</a:t>
            </a:r>
            <a:r>
              <a:rPr lang="en-US" sz="1800"/>
              <a:t> </a:t>
            </a:r>
            <a:r>
              <a:rPr lang="en-US" sz="1800" err="1"/>
              <a:t>nhất</a:t>
            </a:r>
            <a:r>
              <a:rPr lang="en-US" sz="1800"/>
              <a:t> </a:t>
            </a:r>
            <a:r>
              <a:rPr lang="en-US" sz="1800" err="1"/>
              <a:t>định</a:t>
            </a:r>
            <a:endParaRPr lang="en-US" sz="1800"/>
          </a:p>
          <a:p>
            <a:pPr lvl="1" algn="just">
              <a:lnSpc>
                <a:spcPct val="80000"/>
              </a:lnSpc>
            </a:pPr>
            <a:r>
              <a:rPr lang="en-US" sz="1800" err="1"/>
              <a:t>Chọn</a:t>
            </a:r>
            <a:r>
              <a:rPr lang="en-US" sz="1800"/>
              <a:t> </a:t>
            </a:r>
            <a:r>
              <a:rPr lang="en-US" sz="1800" err="1"/>
              <a:t>các</a:t>
            </a:r>
            <a:r>
              <a:rPr lang="en-US" sz="1800"/>
              <a:t> </a:t>
            </a:r>
            <a:r>
              <a:rPr lang="en-US" sz="1800" err="1"/>
              <a:t>phương</a:t>
            </a:r>
            <a:r>
              <a:rPr lang="en-US" sz="1800"/>
              <a:t> </a:t>
            </a:r>
            <a:r>
              <a:rPr lang="en-US" sz="1800" err="1"/>
              <a:t>pháp</a:t>
            </a:r>
            <a:r>
              <a:rPr lang="en-US" sz="1800"/>
              <a:t> </a:t>
            </a:r>
            <a:r>
              <a:rPr lang="en-US" sz="1800" err="1"/>
              <a:t>khác</a:t>
            </a:r>
            <a:r>
              <a:rPr lang="en-US" sz="1800"/>
              <a:t> </a:t>
            </a:r>
            <a:r>
              <a:rPr lang="en-US" sz="1800" err="1"/>
              <a:t>nhau</a:t>
            </a:r>
            <a:r>
              <a:rPr lang="en-US" sz="1800"/>
              <a:t> </a:t>
            </a:r>
            <a:r>
              <a:rPr lang="en-US" sz="1800" err="1"/>
              <a:t>để</a:t>
            </a:r>
            <a:r>
              <a:rPr lang="en-US" sz="1800"/>
              <a:t> </a:t>
            </a:r>
            <a:r>
              <a:rPr lang="en-US" sz="1800" err="1"/>
              <a:t>thu</a:t>
            </a:r>
            <a:r>
              <a:rPr lang="en-US" sz="1800"/>
              <a:t> </a:t>
            </a:r>
            <a:r>
              <a:rPr lang="en-US" sz="1800" err="1"/>
              <a:t>thập</a:t>
            </a:r>
            <a:r>
              <a:rPr lang="en-US" sz="1800"/>
              <a:t> </a:t>
            </a:r>
            <a:r>
              <a:rPr lang="en-US" sz="1800" err="1"/>
              <a:t>dữ</a:t>
            </a:r>
            <a:r>
              <a:rPr lang="en-US" sz="1800"/>
              <a:t> </a:t>
            </a:r>
            <a:r>
              <a:rPr lang="en-US" sz="1800" err="1"/>
              <a:t>liệu</a:t>
            </a:r>
            <a:r>
              <a:rPr lang="en-US" sz="1800"/>
              <a:t> </a:t>
            </a:r>
            <a:r>
              <a:rPr lang="en-US" sz="1800" err="1"/>
              <a:t>từ</a:t>
            </a:r>
            <a:r>
              <a:rPr lang="en-US" sz="1800"/>
              <a:t> </a:t>
            </a:r>
            <a:r>
              <a:rPr lang="en-US" sz="1800" err="1"/>
              <a:t>các</a:t>
            </a:r>
            <a:r>
              <a:rPr lang="en-US" sz="1800"/>
              <a:t> </a:t>
            </a:r>
            <a:r>
              <a:rPr lang="en-US" sz="1800" err="1"/>
              <a:t>nhóm</a:t>
            </a:r>
            <a:r>
              <a:rPr lang="en-US" sz="1800"/>
              <a:t> con </a:t>
            </a:r>
            <a:r>
              <a:rPr lang="en-US" sz="1800" err="1"/>
              <a:t>khác</a:t>
            </a:r>
            <a:r>
              <a:rPr lang="en-US" sz="1800"/>
              <a:t> </a:t>
            </a:r>
            <a:r>
              <a:rPr lang="en-US" sz="1800" err="1"/>
              <a:t>nhau</a:t>
            </a:r>
            <a:endParaRPr lang="en-US" sz="1800"/>
          </a:p>
          <a:p>
            <a:pPr lvl="1" algn="just">
              <a:lnSpc>
                <a:spcPct val="80000"/>
              </a:lnSpc>
            </a:pPr>
            <a:r>
              <a:rPr lang="en-US" sz="1800" err="1"/>
              <a:t>Là</a:t>
            </a:r>
            <a:r>
              <a:rPr lang="en-US" sz="1800"/>
              <a:t> </a:t>
            </a:r>
            <a:r>
              <a:rPr lang="en-US" sz="1800" err="1"/>
              <a:t>phương</a:t>
            </a:r>
            <a:r>
              <a:rPr lang="en-US" sz="1800"/>
              <a:t> </a:t>
            </a:r>
            <a:r>
              <a:rPr lang="en-US" sz="1800" err="1"/>
              <a:t>pháp</a:t>
            </a:r>
            <a:r>
              <a:rPr lang="en-US" sz="1800"/>
              <a:t> </a:t>
            </a:r>
            <a:r>
              <a:rPr lang="en-US" sz="1800" err="1"/>
              <a:t>quan</a:t>
            </a:r>
            <a:r>
              <a:rPr lang="en-US" sz="1800"/>
              <a:t> </a:t>
            </a:r>
            <a:r>
              <a:rPr lang="en-US" sz="1800" err="1"/>
              <a:t>trọng</a:t>
            </a:r>
            <a:r>
              <a:rPr lang="en-US" sz="1800"/>
              <a:t> </a:t>
            </a:r>
            <a:r>
              <a:rPr lang="en-US" sz="1800" err="1"/>
              <a:t>nhất</a:t>
            </a:r>
            <a:r>
              <a:rPr lang="en-US" sz="1800"/>
              <a:t> </a:t>
            </a:r>
            <a:r>
              <a:rPr lang="en-US" sz="1800" err="1"/>
              <a:t>đối</a:t>
            </a:r>
            <a:r>
              <a:rPr lang="en-US" sz="1800"/>
              <a:t> </a:t>
            </a:r>
            <a:r>
              <a:rPr lang="en-US" sz="1800" err="1"/>
              <a:t>với</a:t>
            </a:r>
            <a:r>
              <a:rPr lang="en-US" sz="1800"/>
              <a:t> </a:t>
            </a:r>
            <a:r>
              <a:rPr lang="en-US" sz="1800" err="1"/>
              <a:t>người</a:t>
            </a:r>
            <a:r>
              <a:rPr lang="en-US" sz="1800"/>
              <a:t> </a:t>
            </a:r>
            <a:r>
              <a:rPr lang="en-US" sz="1800" err="1"/>
              <a:t>phân</a:t>
            </a:r>
            <a:r>
              <a:rPr lang="en-US" sz="1800"/>
              <a:t> </a:t>
            </a:r>
            <a:r>
              <a:rPr lang="en-US" sz="1800" err="1"/>
              <a:t>tích</a:t>
            </a:r>
            <a:endParaRPr lang="en-US" sz="1800"/>
          </a:p>
          <a:p>
            <a:pPr algn="just">
              <a:lnSpc>
                <a:spcPct val="80000"/>
              </a:lnSpc>
              <a:buFontTx/>
              <a:buNone/>
            </a:pPr>
            <a:r>
              <a:rPr lang="en-US" sz="2000"/>
              <a:t>+ </a:t>
            </a:r>
            <a:r>
              <a:rPr lang="en-US" sz="2000" err="1"/>
              <a:t>Lấy</a:t>
            </a:r>
            <a:r>
              <a:rPr lang="en-US" sz="2000"/>
              <a:t> </a:t>
            </a:r>
            <a:r>
              <a:rPr lang="en-US" sz="2000" err="1"/>
              <a:t>mẫu</a:t>
            </a:r>
            <a:r>
              <a:rPr lang="en-US" sz="2000"/>
              <a:t> </a:t>
            </a:r>
            <a:r>
              <a:rPr lang="en-US" sz="2000" err="1"/>
              <a:t>theo</a:t>
            </a:r>
            <a:r>
              <a:rPr lang="en-US" sz="2000"/>
              <a:t> </a:t>
            </a:r>
            <a:r>
              <a:rPr lang="en-US" sz="2000" err="1"/>
              <a:t>nhóm</a:t>
            </a:r>
            <a:endParaRPr lang="en-US" sz="2000"/>
          </a:p>
          <a:p>
            <a:pPr lvl="1" algn="just">
              <a:lnSpc>
                <a:spcPct val="80000"/>
              </a:lnSpc>
            </a:pPr>
            <a:r>
              <a:rPr lang="en-US" sz="1800" err="1"/>
              <a:t>Chọn</a:t>
            </a:r>
            <a:r>
              <a:rPr lang="en-US" sz="1800"/>
              <a:t> </a:t>
            </a:r>
            <a:r>
              <a:rPr lang="en-US" sz="1800" err="1"/>
              <a:t>nhóm</a:t>
            </a:r>
            <a:r>
              <a:rPr lang="en-US" sz="1800"/>
              <a:t> </a:t>
            </a:r>
            <a:r>
              <a:rPr lang="en-US" sz="1800" err="1"/>
              <a:t>các</a:t>
            </a:r>
            <a:r>
              <a:rPr lang="en-US" sz="1800"/>
              <a:t> </a:t>
            </a:r>
            <a:r>
              <a:rPr lang="en-US" sz="1800" err="1"/>
              <a:t>tài</a:t>
            </a:r>
            <a:r>
              <a:rPr lang="en-US" sz="1800"/>
              <a:t> </a:t>
            </a:r>
            <a:r>
              <a:rPr lang="en-US" sz="1800" err="1"/>
              <a:t>liệu</a:t>
            </a:r>
            <a:r>
              <a:rPr lang="en-US" sz="1800"/>
              <a:t> </a:t>
            </a:r>
            <a:r>
              <a:rPr lang="en-US" sz="1800" err="1"/>
              <a:t>hoặc</a:t>
            </a:r>
            <a:r>
              <a:rPr lang="en-US" sz="1800"/>
              <a:t> con </a:t>
            </a:r>
            <a:r>
              <a:rPr lang="en-US" sz="1800" err="1"/>
              <a:t>người</a:t>
            </a:r>
            <a:r>
              <a:rPr lang="en-US" sz="1800"/>
              <a:t> </a:t>
            </a:r>
            <a:r>
              <a:rPr lang="en-US" sz="1800" err="1"/>
              <a:t>để</a:t>
            </a:r>
            <a:r>
              <a:rPr lang="en-US" sz="1800"/>
              <a:t> </a:t>
            </a:r>
            <a:r>
              <a:rPr lang="en-US" sz="1800" err="1"/>
              <a:t>nghiên</a:t>
            </a:r>
            <a:r>
              <a:rPr lang="en-US" sz="1800"/>
              <a:t> </a:t>
            </a:r>
            <a:r>
              <a:rPr lang="en-US" sz="1800" err="1"/>
              <a:t>cứu</a:t>
            </a:r>
            <a:endParaRPr lang="en-US" sz="1800"/>
          </a:p>
          <a:p>
            <a:pPr lvl="1" algn="just">
              <a:lnSpc>
                <a:spcPct val="80000"/>
              </a:lnSpc>
            </a:pPr>
            <a:r>
              <a:rPr lang="en-US" sz="1800" err="1"/>
              <a:t>Chọn</a:t>
            </a:r>
            <a:r>
              <a:rPr lang="en-US" sz="1800"/>
              <a:t> </a:t>
            </a:r>
            <a:r>
              <a:rPr lang="en-US" sz="1800" err="1"/>
              <a:t>các</a:t>
            </a:r>
            <a:r>
              <a:rPr lang="en-US" sz="1800"/>
              <a:t> </a:t>
            </a:r>
            <a:r>
              <a:rPr lang="en-US" sz="1800" err="1"/>
              <a:t>nhóm</a:t>
            </a:r>
            <a:r>
              <a:rPr lang="en-US" sz="1800"/>
              <a:t> </a:t>
            </a:r>
            <a:r>
              <a:rPr lang="en-US" sz="1800" err="1"/>
              <a:t>điển</a:t>
            </a:r>
            <a:r>
              <a:rPr lang="en-US" sz="1800"/>
              <a:t> </a:t>
            </a:r>
            <a:r>
              <a:rPr lang="en-US" sz="1800" err="1"/>
              <a:t>hình</a:t>
            </a:r>
            <a:r>
              <a:rPr lang="en-US" sz="1800"/>
              <a:t> </a:t>
            </a:r>
            <a:r>
              <a:rPr lang="en-US" sz="1800" err="1"/>
              <a:t>đại</a:t>
            </a:r>
            <a:r>
              <a:rPr lang="en-US" sz="1800"/>
              <a:t> </a:t>
            </a:r>
            <a:r>
              <a:rPr lang="en-US" sz="1800" err="1"/>
              <a:t>diện</a:t>
            </a:r>
            <a:r>
              <a:rPr lang="en-US" sz="1800"/>
              <a:t> </a:t>
            </a:r>
            <a:r>
              <a:rPr lang="en-US" sz="1800" err="1"/>
              <a:t>cho</a:t>
            </a:r>
            <a:r>
              <a:rPr lang="en-US" sz="1800"/>
              <a:t> </a:t>
            </a:r>
            <a:r>
              <a:rPr lang="en-US" sz="1800" err="1"/>
              <a:t>số</a:t>
            </a:r>
            <a:r>
              <a:rPr lang="en-US" sz="1800"/>
              <a:t> </a:t>
            </a:r>
            <a:r>
              <a:rPr lang="en-US" sz="1800" err="1"/>
              <a:t>còn</a:t>
            </a:r>
            <a:r>
              <a:rPr lang="en-US" sz="1800"/>
              <a:t> </a:t>
            </a:r>
            <a:r>
              <a:rPr lang="en-US" sz="1800" err="1"/>
              <a:t>lại</a:t>
            </a:r>
            <a:endParaRPr lang="en-US" sz="1800"/>
          </a:p>
          <a:p>
            <a:pPr algn="just">
              <a:lnSpc>
                <a:spcPct val="80000"/>
              </a:lnSpc>
            </a:pPr>
            <a:endParaRPr lang="en-US" sz="20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B40337A-DED4-42B0-972E-C1321F83AABF}" type="slidenum">
              <a:rPr lang="en-US"/>
              <a:pPr/>
              <a:t>102</a:t>
            </a:fld>
            <a:endParaRPr lang="en-US"/>
          </a:p>
        </p:txBody>
      </p:sp>
      <p:sp>
        <p:nvSpPr>
          <p:cNvPr id="222210" name="Rectangle 2"/>
          <p:cNvSpPr>
            <a:spLocks noGrp="1" noChangeArrowheads="1"/>
          </p:cNvSpPr>
          <p:nvPr>
            <p:ph type="title"/>
          </p:nvPr>
        </p:nvSpPr>
        <p:spPr/>
        <p:txBody>
          <a:bodyPr/>
          <a:lstStyle/>
          <a:p>
            <a:pPr algn="l"/>
            <a:r>
              <a:rPr lang="en-US" b="1"/>
              <a:t>4.4. Phương pháp quan sát</a:t>
            </a:r>
            <a:r>
              <a:rPr lang="en-US"/>
              <a:t> </a:t>
            </a:r>
          </a:p>
        </p:txBody>
      </p:sp>
      <p:sp>
        <p:nvSpPr>
          <p:cNvPr id="222211" name="Rectangle 3"/>
          <p:cNvSpPr>
            <a:spLocks noGrp="1" noChangeArrowheads="1"/>
          </p:cNvSpPr>
          <p:nvPr>
            <p:ph type="body" idx="1"/>
          </p:nvPr>
        </p:nvSpPr>
        <p:spPr/>
        <p:txBody>
          <a:bodyPr/>
          <a:lstStyle/>
          <a:p>
            <a:pPr algn="just"/>
            <a:r>
              <a:rPr lang="en-US" err="1"/>
              <a:t>Việc</a:t>
            </a:r>
            <a:r>
              <a:rPr lang="en-US"/>
              <a:t> </a:t>
            </a:r>
            <a:r>
              <a:rPr lang="en-US" err="1"/>
              <a:t>quan</a:t>
            </a:r>
            <a:r>
              <a:rPr lang="en-US"/>
              <a:t> </a:t>
            </a:r>
            <a:r>
              <a:rPr lang="en-US" err="1"/>
              <a:t>sát</a:t>
            </a:r>
            <a:r>
              <a:rPr lang="en-US"/>
              <a:t> </a:t>
            </a:r>
            <a:r>
              <a:rPr lang="en-US" err="1"/>
              <a:t>cung</a:t>
            </a:r>
            <a:r>
              <a:rPr lang="en-US"/>
              <a:t> </a:t>
            </a:r>
            <a:r>
              <a:rPr lang="en-US" err="1"/>
              <a:t>cấp</a:t>
            </a:r>
            <a:r>
              <a:rPr lang="en-US"/>
              <a:t> </a:t>
            </a:r>
            <a:r>
              <a:rPr lang="en-US" err="1"/>
              <a:t>sự</a:t>
            </a:r>
            <a:r>
              <a:rPr lang="en-US"/>
              <a:t> </a:t>
            </a:r>
            <a:r>
              <a:rPr lang="en-US" err="1"/>
              <a:t>hiểu</a:t>
            </a:r>
            <a:r>
              <a:rPr lang="en-US"/>
              <a:t> </a:t>
            </a:r>
            <a:r>
              <a:rPr lang="en-US" err="1"/>
              <a:t>biết</a:t>
            </a:r>
            <a:r>
              <a:rPr lang="en-US"/>
              <a:t> </a:t>
            </a:r>
            <a:r>
              <a:rPr lang="en-US" err="1"/>
              <a:t>về</a:t>
            </a:r>
            <a:r>
              <a:rPr lang="en-US"/>
              <a:t> </a:t>
            </a:r>
            <a:r>
              <a:rPr lang="en-US" err="1"/>
              <a:t>những</a:t>
            </a:r>
            <a:r>
              <a:rPr lang="en-US"/>
              <a:t> </a:t>
            </a:r>
            <a:r>
              <a:rPr lang="en-US" err="1"/>
              <a:t>gì</a:t>
            </a:r>
            <a:r>
              <a:rPr lang="en-US"/>
              <a:t> </a:t>
            </a:r>
            <a:r>
              <a:rPr lang="en-US" err="1"/>
              <a:t>các</a:t>
            </a:r>
            <a:r>
              <a:rPr lang="en-US"/>
              <a:t> </a:t>
            </a:r>
            <a:r>
              <a:rPr lang="en-US" err="1"/>
              <a:t>thành</a:t>
            </a:r>
            <a:r>
              <a:rPr lang="en-US"/>
              <a:t> </a:t>
            </a:r>
            <a:r>
              <a:rPr lang="en-US" err="1"/>
              <a:t>viên</a:t>
            </a:r>
            <a:r>
              <a:rPr lang="en-US"/>
              <a:t> </a:t>
            </a:r>
            <a:r>
              <a:rPr lang="en-US" err="1"/>
              <a:t>của</a:t>
            </a:r>
            <a:r>
              <a:rPr lang="en-US"/>
              <a:t> </a:t>
            </a:r>
            <a:r>
              <a:rPr lang="en-US" err="1"/>
              <a:t>tổ</a:t>
            </a:r>
            <a:r>
              <a:rPr lang="en-US"/>
              <a:t> </a:t>
            </a:r>
            <a:r>
              <a:rPr lang="en-US" err="1"/>
              <a:t>chức</a:t>
            </a:r>
            <a:r>
              <a:rPr lang="en-US"/>
              <a:t> </a:t>
            </a:r>
            <a:r>
              <a:rPr lang="en-US" err="1"/>
              <a:t>thực</a:t>
            </a:r>
            <a:r>
              <a:rPr lang="en-US"/>
              <a:t> </a:t>
            </a:r>
            <a:r>
              <a:rPr lang="en-US" err="1"/>
              <a:t>sự</a:t>
            </a:r>
            <a:r>
              <a:rPr lang="en-US"/>
              <a:t> </a:t>
            </a:r>
            <a:r>
              <a:rPr lang="en-US" err="1"/>
              <a:t>đang</a:t>
            </a:r>
            <a:r>
              <a:rPr lang="en-US"/>
              <a:t> </a:t>
            </a:r>
            <a:r>
              <a:rPr lang="en-US" err="1"/>
              <a:t>làm</a:t>
            </a:r>
            <a:r>
              <a:rPr lang="en-US"/>
              <a:t> </a:t>
            </a:r>
          </a:p>
          <a:p>
            <a:pPr algn="just"/>
            <a:r>
              <a:rPr lang="en-US" err="1"/>
              <a:t>Nhìn</a:t>
            </a:r>
            <a:r>
              <a:rPr lang="en-US"/>
              <a:t> </a:t>
            </a:r>
            <a:r>
              <a:rPr lang="en-US" err="1"/>
              <a:t>nhận</a:t>
            </a:r>
            <a:r>
              <a:rPr lang="en-US"/>
              <a:t> </a:t>
            </a:r>
            <a:r>
              <a:rPr lang="en-US" err="1"/>
              <a:t>trực</a:t>
            </a:r>
            <a:r>
              <a:rPr lang="en-US"/>
              <a:t> </a:t>
            </a:r>
            <a:r>
              <a:rPr lang="en-US" err="1"/>
              <a:t>tiếp</a:t>
            </a:r>
            <a:r>
              <a:rPr lang="en-US"/>
              <a:t> </a:t>
            </a:r>
            <a:r>
              <a:rPr lang="en-US" err="1"/>
              <a:t>các</a:t>
            </a:r>
            <a:r>
              <a:rPr lang="en-US"/>
              <a:t> </a:t>
            </a:r>
            <a:r>
              <a:rPr lang="en-US" err="1"/>
              <a:t>quan</a:t>
            </a:r>
            <a:r>
              <a:rPr lang="en-US"/>
              <a:t> </a:t>
            </a:r>
            <a:r>
              <a:rPr lang="en-US" err="1"/>
              <a:t>hệ</a:t>
            </a:r>
            <a:r>
              <a:rPr lang="en-US"/>
              <a:t> </a:t>
            </a:r>
            <a:r>
              <a:rPr lang="en-US" err="1"/>
              <a:t>tồn</a:t>
            </a:r>
            <a:r>
              <a:rPr lang="en-US"/>
              <a:t> </a:t>
            </a:r>
            <a:r>
              <a:rPr lang="en-US" err="1"/>
              <a:t>tại</a:t>
            </a:r>
            <a:r>
              <a:rPr lang="en-US"/>
              <a:t> </a:t>
            </a:r>
            <a:r>
              <a:rPr lang="en-US" err="1"/>
              <a:t>giữa</a:t>
            </a:r>
            <a:r>
              <a:rPr lang="en-US"/>
              <a:t> </a:t>
            </a:r>
            <a:r>
              <a:rPr lang="en-US" err="1"/>
              <a:t>những</a:t>
            </a:r>
            <a:r>
              <a:rPr lang="en-US"/>
              <a:t> </a:t>
            </a:r>
            <a:r>
              <a:rPr lang="en-US" err="1"/>
              <a:t>người</a:t>
            </a:r>
            <a:r>
              <a:rPr lang="en-US"/>
              <a:t> </a:t>
            </a:r>
            <a:r>
              <a:rPr lang="en-US" err="1"/>
              <a:t>ra</a:t>
            </a:r>
            <a:r>
              <a:rPr lang="en-US"/>
              <a:t> </a:t>
            </a:r>
            <a:r>
              <a:rPr lang="en-US" err="1"/>
              <a:t>quyết</a:t>
            </a:r>
            <a:r>
              <a:rPr lang="en-US"/>
              <a:t> </a:t>
            </a:r>
            <a:r>
              <a:rPr lang="en-US" err="1"/>
              <a:t>định</a:t>
            </a:r>
            <a:r>
              <a:rPr lang="en-US"/>
              <a:t> </a:t>
            </a:r>
            <a:r>
              <a:rPr lang="en-US" err="1"/>
              <a:t>và</a:t>
            </a:r>
            <a:r>
              <a:rPr lang="en-US"/>
              <a:t> </a:t>
            </a:r>
            <a:r>
              <a:rPr lang="en-US" err="1"/>
              <a:t>các</a:t>
            </a:r>
            <a:r>
              <a:rPr lang="en-US"/>
              <a:t> </a:t>
            </a:r>
            <a:r>
              <a:rPr lang="en-US" err="1"/>
              <a:t>thành</a:t>
            </a:r>
            <a:r>
              <a:rPr lang="en-US"/>
              <a:t> </a:t>
            </a:r>
            <a:r>
              <a:rPr lang="en-US" err="1"/>
              <a:t>viên</a:t>
            </a:r>
            <a:r>
              <a:rPr lang="en-US"/>
              <a:t> </a:t>
            </a:r>
            <a:r>
              <a:rPr lang="en-US" err="1"/>
              <a:t>khác</a:t>
            </a:r>
            <a:r>
              <a:rPr lang="en-US"/>
              <a:t> </a:t>
            </a:r>
            <a:r>
              <a:rPr lang="en-US" err="1"/>
              <a:t>của</a:t>
            </a:r>
            <a:r>
              <a:rPr lang="en-US"/>
              <a:t> </a:t>
            </a:r>
            <a:r>
              <a:rPr lang="en-US" err="1"/>
              <a:t>tổ</a:t>
            </a:r>
            <a:r>
              <a:rPr lang="en-US"/>
              <a:t> </a:t>
            </a:r>
            <a:r>
              <a:rPr lang="en-US" err="1"/>
              <a:t>chức</a:t>
            </a:r>
            <a:r>
              <a:rPr lang="en-US"/>
              <a:t> </a:t>
            </a:r>
          </a:p>
          <a:p>
            <a:pPr algn="just"/>
            <a:r>
              <a:rPr lang="en-US" err="1"/>
              <a:t>Kỹ</a:t>
            </a:r>
            <a:r>
              <a:rPr lang="en-US"/>
              <a:t> </a:t>
            </a:r>
            <a:r>
              <a:rPr lang="en-US" err="1"/>
              <a:t>thuật</a:t>
            </a:r>
            <a:r>
              <a:rPr lang="en-US"/>
              <a:t> STROBE</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05C5D70-44B8-4BB5-A762-526FF4245812}" type="slidenum">
              <a:rPr lang="en-US"/>
              <a:pPr/>
              <a:t>103</a:t>
            </a:fld>
            <a:endParaRPr lang="en-US"/>
          </a:p>
        </p:txBody>
      </p:sp>
      <p:sp>
        <p:nvSpPr>
          <p:cNvPr id="223234" name="Rectangle 2"/>
          <p:cNvSpPr>
            <a:spLocks noGrp="1" noChangeArrowheads="1"/>
          </p:cNvSpPr>
          <p:nvPr>
            <p:ph type="title"/>
          </p:nvPr>
        </p:nvSpPr>
        <p:spPr/>
        <p:txBody>
          <a:bodyPr/>
          <a:lstStyle/>
          <a:p>
            <a:r>
              <a:rPr lang="en-US" b="1"/>
              <a:t>Kỹ thuật STROBE</a:t>
            </a:r>
            <a:endParaRPr lang="en-US"/>
          </a:p>
        </p:txBody>
      </p:sp>
      <p:sp>
        <p:nvSpPr>
          <p:cNvPr id="223235" name="Rectangle 3"/>
          <p:cNvSpPr>
            <a:spLocks noGrp="1" noChangeArrowheads="1"/>
          </p:cNvSpPr>
          <p:nvPr>
            <p:ph type="body" idx="1"/>
          </p:nvPr>
        </p:nvSpPr>
        <p:spPr/>
        <p:txBody>
          <a:bodyPr/>
          <a:lstStyle/>
          <a:p>
            <a:pPr algn="just">
              <a:lnSpc>
                <a:spcPct val="90000"/>
              </a:lnSpc>
            </a:pPr>
            <a:r>
              <a:rPr lang="en-US" sz="2400"/>
              <a:t>là kỹ thuật</a:t>
            </a:r>
            <a:r>
              <a:rPr lang="en-US" sz="2400" b="1"/>
              <a:t> </a:t>
            </a:r>
            <a:r>
              <a:rPr lang="en-US" sz="2400"/>
              <a:t>quan sát môi trường có cấu trúc</a:t>
            </a:r>
            <a:r>
              <a:rPr lang="en-US" sz="2400" b="1"/>
              <a:t> </a:t>
            </a:r>
            <a:r>
              <a:rPr lang="en-US" sz="2400"/>
              <a:t>(</a:t>
            </a:r>
            <a:r>
              <a:rPr lang="en-US" sz="2400" b="1"/>
              <a:t>STR</a:t>
            </a:r>
            <a:r>
              <a:rPr lang="en-US" sz="2400"/>
              <a:t>uctured </a:t>
            </a:r>
            <a:r>
              <a:rPr lang="en-US" sz="2400" b="1"/>
              <a:t>OB</a:t>
            </a:r>
            <a:r>
              <a:rPr lang="en-US" sz="2400"/>
              <a:t>servation of the </a:t>
            </a:r>
            <a:r>
              <a:rPr lang="en-US" sz="2400" b="1"/>
              <a:t>E</a:t>
            </a:r>
            <a:r>
              <a:rPr lang="en-US" sz="2400"/>
              <a:t>nvironment). Là kỹ thuật quan sát môi trường của những người ra quyết định </a:t>
            </a:r>
          </a:p>
          <a:p>
            <a:pPr>
              <a:lnSpc>
                <a:spcPct val="90000"/>
              </a:lnSpc>
            </a:pPr>
            <a:r>
              <a:rPr lang="en-US" sz="2400"/>
              <a:t>STROBE phân tích bảy phần tử môi trường: </a:t>
            </a:r>
          </a:p>
          <a:p>
            <a:pPr>
              <a:lnSpc>
                <a:spcPct val="90000"/>
              </a:lnSpc>
              <a:buFontTx/>
              <a:buNone/>
            </a:pPr>
            <a:r>
              <a:rPr lang="en-US" sz="2400"/>
              <a:t>	o </a:t>
            </a:r>
            <a:r>
              <a:rPr lang="en-US" sz="2200"/>
              <a:t>Vị trí văn phòng</a:t>
            </a:r>
          </a:p>
          <a:p>
            <a:pPr>
              <a:lnSpc>
                <a:spcPct val="90000"/>
              </a:lnSpc>
              <a:buFontTx/>
              <a:buNone/>
            </a:pPr>
            <a:r>
              <a:rPr lang="en-US" sz="2200"/>
              <a:t>	o Vị trí bàn làm việc</a:t>
            </a:r>
          </a:p>
          <a:p>
            <a:pPr>
              <a:lnSpc>
                <a:spcPct val="90000"/>
              </a:lnSpc>
              <a:buFontTx/>
              <a:buNone/>
            </a:pPr>
            <a:r>
              <a:rPr lang="en-US" sz="2200"/>
              <a:t>	o Thiết bị văn phòng</a:t>
            </a:r>
          </a:p>
          <a:p>
            <a:pPr marL="457200" lvl="1" indent="0">
              <a:lnSpc>
                <a:spcPct val="90000"/>
              </a:lnSpc>
              <a:buFontTx/>
              <a:buNone/>
            </a:pPr>
            <a:r>
              <a:rPr lang="en-US" sz="2200"/>
              <a:t>o Tài sản</a:t>
            </a:r>
          </a:p>
          <a:p>
            <a:pPr marL="457200" lvl="1" indent="0">
              <a:lnSpc>
                <a:spcPct val="90000"/>
              </a:lnSpc>
              <a:buFontTx/>
              <a:buNone/>
            </a:pPr>
            <a:r>
              <a:rPr lang="en-US" sz="2200"/>
              <a:t>o Các nguồn thông tin bên ngoài</a:t>
            </a:r>
          </a:p>
          <a:p>
            <a:pPr marL="457200" lvl="1" indent="0">
              <a:lnSpc>
                <a:spcPct val="90000"/>
              </a:lnSpc>
              <a:buFontTx/>
              <a:buNone/>
            </a:pPr>
            <a:r>
              <a:rPr lang="en-US" sz="2200"/>
              <a:t>o Mầu sắc và ánh sáng văn phòng</a:t>
            </a:r>
          </a:p>
          <a:p>
            <a:pPr marL="457200" lvl="1" indent="0">
              <a:lnSpc>
                <a:spcPct val="90000"/>
              </a:lnSpc>
              <a:buFontTx/>
              <a:buNone/>
            </a:pPr>
            <a:r>
              <a:rPr lang="en-US" sz="2200"/>
              <a:t>o Trang phục của người ra quyết định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537A1F7-5F94-4471-95B3-E19F16936FE1}" type="slidenum">
              <a:rPr lang="en-US"/>
              <a:pPr/>
              <a:t>104</a:t>
            </a:fld>
            <a:endParaRPr lang="en-US"/>
          </a:p>
        </p:txBody>
      </p:sp>
      <p:sp>
        <p:nvSpPr>
          <p:cNvPr id="224258" name="Rectangle 2"/>
          <p:cNvSpPr>
            <a:spLocks noGrp="1" noChangeArrowheads="1"/>
          </p:cNvSpPr>
          <p:nvPr>
            <p:ph type="title"/>
          </p:nvPr>
        </p:nvSpPr>
        <p:spPr/>
        <p:txBody>
          <a:bodyPr/>
          <a:lstStyle/>
          <a:p>
            <a:r>
              <a:rPr lang="en-US" b="1"/>
              <a:t>Kỹ thuật STROBE-2</a:t>
            </a:r>
          </a:p>
        </p:txBody>
      </p:sp>
      <p:sp>
        <p:nvSpPr>
          <p:cNvPr id="224259" name="Rectangle 3"/>
          <p:cNvSpPr>
            <a:spLocks noGrp="1" noChangeArrowheads="1"/>
          </p:cNvSpPr>
          <p:nvPr>
            <p:ph type="body" idx="1"/>
          </p:nvPr>
        </p:nvSpPr>
        <p:spPr/>
        <p:txBody>
          <a:bodyPr/>
          <a:lstStyle/>
          <a:p>
            <a:r>
              <a:rPr lang="en-US" sz="2800"/>
              <a:t>Vị trí văn phòng </a:t>
            </a:r>
          </a:p>
          <a:p>
            <a:pPr>
              <a:buFontTx/>
              <a:buNone/>
            </a:pPr>
            <a:r>
              <a:rPr lang="en-US" sz="2800"/>
              <a:t>+ Những văn phòng dễ thâm nhập</a:t>
            </a:r>
          </a:p>
          <a:p>
            <a:pPr lvl="1"/>
            <a:r>
              <a:rPr lang="en-US" sz="2400"/>
              <a:t>Các hành lang chính, cửa mở thông nhau </a:t>
            </a:r>
          </a:p>
          <a:p>
            <a:pPr lvl="1"/>
            <a:r>
              <a:rPr lang="en-US" sz="2400"/>
              <a:t>Không gian đi lại lớn </a:t>
            </a:r>
          </a:p>
          <a:p>
            <a:pPr lvl="1"/>
            <a:r>
              <a:rPr lang="en-US" sz="2400"/>
              <a:t>Làm tăng tần suất tương tác và các thông điệp không chính thức </a:t>
            </a:r>
          </a:p>
          <a:p>
            <a:pPr>
              <a:buFontTx/>
              <a:buNone/>
            </a:pPr>
            <a:r>
              <a:rPr lang="en-US" sz="2800"/>
              <a:t>+ Những văn phòng khó thâm nhập</a:t>
            </a:r>
          </a:p>
          <a:p>
            <a:pPr lvl="1"/>
            <a:r>
              <a:rPr lang="en-US" sz="2400"/>
              <a:t>Có thể nhìn nhận hệ thống theo cách khác </a:t>
            </a:r>
          </a:p>
          <a:p>
            <a:pPr lvl="1"/>
            <a:r>
              <a:rPr lang="en-US" sz="2400"/>
              <a:t>Nằm cô lập so với các văn phòng khác </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F146194-B9C2-43D1-8548-539BB78E9AD3}" type="slidenum">
              <a:rPr lang="en-US"/>
              <a:pPr/>
              <a:t>105</a:t>
            </a:fld>
            <a:endParaRPr lang="en-US"/>
          </a:p>
        </p:txBody>
      </p:sp>
      <p:sp>
        <p:nvSpPr>
          <p:cNvPr id="225282" name="Rectangle 2"/>
          <p:cNvSpPr>
            <a:spLocks noGrp="1" noChangeArrowheads="1"/>
          </p:cNvSpPr>
          <p:nvPr>
            <p:ph type="title"/>
          </p:nvPr>
        </p:nvSpPr>
        <p:spPr/>
        <p:txBody>
          <a:bodyPr/>
          <a:lstStyle/>
          <a:p>
            <a:r>
              <a:rPr lang="en-US" b="1"/>
              <a:t>Kỹ thuật STROBE-3</a:t>
            </a:r>
          </a:p>
        </p:txBody>
      </p:sp>
      <p:sp>
        <p:nvSpPr>
          <p:cNvPr id="225283" name="Rectangle 3"/>
          <p:cNvSpPr>
            <a:spLocks noGrp="1" noChangeArrowheads="1"/>
          </p:cNvSpPr>
          <p:nvPr>
            <p:ph type="body" idx="1"/>
          </p:nvPr>
        </p:nvSpPr>
        <p:spPr/>
        <p:txBody>
          <a:bodyPr/>
          <a:lstStyle/>
          <a:p>
            <a:pPr algn="just"/>
            <a:r>
              <a:rPr lang="en-US" err="1"/>
              <a:t>Vị</a:t>
            </a:r>
            <a:r>
              <a:rPr lang="en-US"/>
              <a:t> </a:t>
            </a:r>
            <a:r>
              <a:rPr lang="en-US" err="1"/>
              <a:t>trí</a:t>
            </a:r>
            <a:r>
              <a:rPr lang="en-US"/>
              <a:t> </a:t>
            </a:r>
            <a:r>
              <a:rPr lang="en-US" err="1"/>
              <a:t>bàn</a:t>
            </a:r>
            <a:r>
              <a:rPr lang="en-US"/>
              <a:t> </a:t>
            </a:r>
            <a:r>
              <a:rPr lang="en-US" err="1"/>
              <a:t>làm</a:t>
            </a:r>
            <a:r>
              <a:rPr lang="en-US"/>
              <a:t> </a:t>
            </a:r>
            <a:r>
              <a:rPr lang="en-US" err="1"/>
              <a:t>việc</a:t>
            </a:r>
            <a:r>
              <a:rPr lang="en-US"/>
              <a:t> </a:t>
            </a:r>
          </a:p>
          <a:p>
            <a:pPr algn="just">
              <a:buFontTx/>
              <a:buNone/>
            </a:pPr>
            <a:r>
              <a:rPr lang="en-US"/>
              <a:t>+ </a:t>
            </a:r>
            <a:r>
              <a:rPr lang="en-US" err="1"/>
              <a:t>Không</a:t>
            </a:r>
            <a:r>
              <a:rPr lang="en-US"/>
              <a:t> </a:t>
            </a:r>
            <a:r>
              <a:rPr lang="en-US" err="1"/>
              <a:t>gian</a:t>
            </a:r>
            <a:r>
              <a:rPr lang="en-US"/>
              <a:t> </a:t>
            </a:r>
            <a:r>
              <a:rPr lang="en-US" err="1"/>
              <a:t>kín</a:t>
            </a:r>
            <a:r>
              <a:rPr lang="en-US"/>
              <a:t>, quay </a:t>
            </a:r>
            <a:r>
              <a:rPr lang="en-US" err="1"/>
              <a:t>lưng</a:t>
            </a:r>
            <a:r>
              <a:rPr lang="en-US"/>
              <a:t> </a:t>
            </a:r>
            <a:r>
              <a:rPr lang="en-US" err="1"/>
              <a:t>vào</a:t>
            </a:r>
            <a:r>
              <a:rPr lang="en-US"/>
              <a:t> </a:t>
            </a:r>
            <a:r>
              <a:rPr lang="en-US" err="1"/>
              <a:t>tường</a:t>
            </a:r>
            <a:r>
              <a:rPr lang="en-US"/>
              <a:t>, </a:t>
            </a:r>
            <a:r>
              <a:rPr lang="en-US" err="1"/>
              <a:t>khoảng</a:t>
            </a:r>
            <a:r>
              <a:rPr lang="en-US"/>
              <a:t> </a:t>
            </a:r>
            <a:r>
              <a:rPr lang="en-US" err="1"/>
              <a:t>rộng</a:t>
            </a:r>
            <a:r>
              <a:rPr lang="en-US"/>
              <a:t> </a:t>
            </a:r>
            <a:r>
              <a:rPr lang="en-US" err="1"/>
              <a:t>sau</a:t>
            </a:r>
            <a:r>
              <a:rPr lang="en-US"/>
              <a:t> </a:t>
            </a:r>
            <a:r>
              <a:rPr lang="en-US" err="1"/>
              <a:t>bàn</a:t>
            </a:r>
            <a:r>
              <a:rPr lang="en-US"/>
              <a:t> </a:t>
            </a:r>
            <a:r>
              <a:rPr lang="en-US" err="1"/>
              <a:t>lớn</a:t>
            </a:r>
            <a:r>
              <a:rPr lang="en-US"/>
              <a:t>: </a:t>
            </a:r>
          </a:p>
          <a:p>
            <a:pPr algn="just">
              <a:buFontTx/>
              <a:buNone/>
            </a:pPr>
            <a:r>
              <a:rPr lang="en-US"/>
              <a:t>	- </a:t>
            </a:r>
            <a:r>
              <a:rPr lang="en-US" sz="2400" err="1"/>
              <a:t>Thể</a:t>
            </a:r>
            <a:r>
              <a:rPr lang="en-US" sz="2400"/>
              <a:t> </a:t>
            </a:r>
            <a:r>
              <a:rPr lang="en-US" sz="2400" err="1"/>
              <a:t>hiện</a:t>
            </a:r>
            <a:r>
              <a:rPr lang="en-US" sz="2400"/>
              <a:t> </a:t>
            </a:r>
            <a:r>
              <a:rPr lang="en-US" sz="2400" err="1"/>
              <a:t>vị</a:t>
            </a:r>
            <a:r>
              <a:rPr lang="en-US" sz="2400"/>
              <a:t> </a:t>
            </a:r>
            <a:r>
              <a:rPr lang="en-US" sz="2400" err="1"/>
              <a:t>trí</a:t>
            </a:r>
            <a:r>
              <a:rPr lang="en-US" sz="2400"/>
              <a:t> </a:t>
            </a:r>
            <a:r>
              <a:rPr lang="en-US" sz="2400" err="1"/>
              <a:t>có</a:t>
            </a:r>
            <a:r>
              <a:rPr lang="en-US" sz="2400"/>
              <a:t> </a:t>
            </a:r>
            <a:r>
              <a:rPr lang="en-US" sz="2400" err="1"/>
              <a:t>sức</a:t>
            </a:r>
            <a:r>
              <a:rPr lang="en-US" sz="2400"/>
              <a:t> </a:t>
            </a:r>
            <a:r>
              <a:rPr lang="en-US" sz="2400" err="1"/>
              <a:t>mạnh</a:t>
            </a:r>
            <a:r>
              <a:rPr lang="en-US" sz="2400"/>
              <a:t> </a:t>
            </a:r>
            <a:r>
              <a:rPr lang="en-US" sz="2400" err="1"/>
              <a:t>lớn</a:t>
            </a:r>
            <a:r>
              <a:rPr lang="en-US" sz="2400"/>
              <a:t> </a:t>
            </a:r>
            <a:r>
              <a:rPr lang="en-US" sz="2400" err="1"/>
              <a:t>nhất</a:t>
            </a:r>
            <a:r>
              <a:rPr lang="en-US"/>
              <a:t> </a:t>
            </a:r>
          </a:p>
          <a:p>
            <a:pPr algn="just">
              <a:buFontTx/>
              <a:buNone/>
            </a:pPr>
            <a:r>
              <a:rPr lang="en-US"/>
              <a:t>+ </a:t>
            </a:r>
            <a:r>
              <a:rPr lang="en-US" err="1"/>
              <a:t>Bàn</a:t>
            </a:r>
            <a:r>
              <a:rPr lang="en-US"/>
              <a:t> quay </a:t>
            </a:r>
            <a:r>
              <a:rPr lang="en-US" err="1"/>
              <a:t>mặt</a:t>
            </a:r>
            <a:r>
              <a:rPr lang="en-US"/>
              <a:t> </a:t>
            </a:r>
            <a:r>
              <a:rPr lang="en-US" err="1"/>
              <a:t>vào</a:t>
            </a:r>
            <a:r>
              <a:rPr lang="en-US"/>
              <a:t> </a:t>
            </a:r>
            <a:r>
              <a:rPr lang="en-US" err="1"/>
              <a:t>tường</a:t>
            </a:r>
            <a:r>
              <a:rPr lang="en-US"/>
              <a:t>, </a:t>
            </a:r>
            <a:r>
              <a:rPr lang="en-US" err="1"/>
              <a:t>ghế</a:t>
            </a:r>
            <a:r>
              <a:rPr lang="en-US"/>
              <a:t> </a:t>
            </a:r>
            <a:r>
              <a:rPr lang="en-US" err="1"/>
              <a:t>nằm</a:t>
            </a:r>
            <a:r>
              <a:rPr lang="en-US"/>
              <a:t> </a:t>
            </a:r>
            <a:r>
              <a:rPr lang="en-US" err="1"/>
              <a:t>về</a:t>
            </a:r>
            <a:r>
              <a:rPr lang="en-US"/>
              <a:t> </a:t>
            </a:r>
            <a:r>
              <a:rPr lang="en-US" err="1"/>
              <a:t>một</a:t>
            </a:r>
            <a:r>
              <a:rPr lang="en-US"/>
              <a:t> </a:t>
            </a:r>
            <a:r>
              <a:rPr lang="en-US" err="1"/>
              <a:t>phía</a:t>
            </a:r>
            <a:endParaRPr lang="en-US"/>
          </a:p>
          <a:p>
            <a:pPr lvl="1" algn="just"/>
            <a:r>
              <a:rPr lang="en-US" err="1"/>
              <a:t>Khích</a:t>
            </a:r>
            <a:r>
              <a:rPr lang="en-US"/>
              <a:t> </a:t>
            </a:r>
            <a:r>
              <a:rPr lang="en-US" err="1"/>
              <a:t>lệ</a:t>
            </a:r>
            <a:r>
              <a:rPr lang="en-US"/>
              <a:t> </a:t>
            </a:r>
            <a:r>
              <a:rPr lang="en-US" err="1"/>
              <a:t>nhân</a:t>
            </a:r>
            <a:r>
              <a:rPr lang="en-US"/>
              <a:t> </a:t>
            </a:r>
            <a:r>
              <a:rPr lang="en-US" err="1"/>
              <a:t>viên</a:t>
            </a:r>
            <a:r>
              <a:rPr lang="en-US"/>
              <a:t> </a:t>
            </a:r>
          </a:p>
          <a:p>
            <a:pPr lvl="1" algn="just"/>
            <a:r>
              <a:rPr lang="en-US" err="1"/>
              <a:t>Khả</a:t>
            </a:r>
            <a:r>
              <a:rPr lang="en-US"/>
              <a:t> </a:t>
            </a:r>
            <a:r>
              <a:rPr lang="en-US" err="1"/>
              <a:t>năng</a:t>
            </a:r>
            <a:r>
              <a:rPr lang="en-US"/>
              <a:t> </a:t>
            </a:r>
            <a:r>
              <a:rPr lang="en-US" err="1"/>
              <a:t>trao</a:t>
            </a:r>
            <a:r>
              <a:rPr lang="en-US"/>
              <a:t> </a:t>
            </a:r>
            <a:r>
              <a:rPr lang="en-US" err="1"/>
              <a:t>đổi</a:t>
            </a:r>
            <a:r>
              <a:rPr lang="en-US"/>
              <a:t>, </a:t>
            </a:r>
            <a:r>
              <a:rPr lang="en-US" err="1"/>
              <a:t>giao</a:t>
            </a:r>
            <a:r>
              <a:rPr lang="en-US"/>
              <a:t> </a:t>
            </a:r>
            <a:r>
              <a:rPr lang="en-US" err="1"/>
              <a:t>tiếp</a:t>
            </a:r>
            <a:r>
              <a:rPr lang="en-US"/>
              <a:t> </a:t>
            </a:r>
            <a:r>
              <a:rPr lang="en-US" err="1"/>
              <a:t>ngang</a:t>
            </a:r>
            <a:r>
              <a:rPr lang="en-US"/>
              <a:t> </a:t>
            </a:r>
            <a:r>
              <a:rPr lang="en-US" err="1"/>
              <a:t>nhau</a:t>
            </a:r>
            <a:r>
              <a:rPr lang="en-US"/>
              <a:t>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972EE08-C7A2-47CF-98F9-87FE12F86517}" type="slidenum">
              <a:rPr lang="en-US"/>
              <a:pPr/>
              <a:t>106</a:t>
            </a:fld>
            <a:endParaRPr lang="en-US"/>
          </a:p>
        </p:txBody>
      </p:sp>
      <p:sp>
        <p:nvSpPr>
          <p:cNvPr id="226306" name="Rectangle 2"/>
          <p:cNvSpPr>
            <a:spLocks noGrp="1" noChangeArrowheads="1"/>
          </p:cNvSpPr>
          <p:nvPr>
            <p:ph type="title"/>
          </p:nvPr>
        </p:nvSpPr>
        <p:spPr/>
        <p:txBody>
          <a:bodyPr/>
          <a:lstStyle/>
          <a:p>
            <a:r>
              <a:rPr lang="en-US" b="1"/>
              <a:t>Kỹ thuật STROBE-4</a:t>
            </a:r>
          </a:p>
        </p:txBody>
      </p:sp>
      <p:sp>
        <p:nvSpPr>
          <p:cNvPr id="226307" name="Rectangle 3"/>
          <p:cNvSpPr>
            <a:spLocks noGrp="1" noChangeArrowheads="1"/>
          </p:cNvSpPr>
          <p:nvPr>
            <p:ph type="body" idx="1"/>
          </p:nvPr>
        </p:nvSpPr>
        <p:spPr/>
        <p:txBody>
          <a:bodyPr/>
          <a:lstStyle/>
          <a:p>
            <a:pPr>
              <a:lnSpc>
                <a:spcPct val="80000"/>
              </a:lnSpc>
            </a:pPr>
            <a:r>
              <a:rPr lang="en-US" sz="2800"/>
              <a:t>Thiết bị văn phòng </a:t>
            </a:r>
          </a:p>
          <a:p>
            <a:pPr>
              <a:lnSpc>
                <a:spcPct val="80000"/>
              </a:lnSpc>
              <a:buFontTx/>
              <a:buNone/>
            </a:pPr>
            <a:r>
              <a:rPr lang="en-US" sz="2800"/>
              <a:t>+ Tủ hồ sơ và giá sách:</a:t>
            </a:r>
          </a:p>
          <a:p>
            <a:pPr>
              <a:lnSpc>
                <a:spcPct val="80000"/>
              </a:lnSpc>
              <a:buFontTx/>
              <a:buNone/>
            </a:pPr>
            <a:r>
              <a:rPr lang="en-US" sz="2800"/>
              <a:t>- Nếu không có những thứ dó thì nhân viên chỉ lưu trữ một số mục thông tin mang tính cá nhân </a:t>
            </a:r>
          </a:p>
          <a:p>
            <a:pPr>
              <a:lnSpc>
                <a:spcPct val="80000"/>
              </a:lnSpc>
              <a:buFontTx/>
              <a:buNone/>
            </a:pPr>
            <a:r>
              <a:rPr lang="en-US" sz="2800"/>
              <a:t>- Nếu có thì họ sẽ lưu trữ và khai thác thông tin một cách cá nhân </a:t>
            </a:r>
          </a:p>
          <a:p>
            <a:pPr>
              <a:lnSpc>
                <a:spcPct val="80000"/>
              </a:lnSpc>
            </a:pPr>
            <a:r>
              <a:rPr lang="en-US" sz="2800"/>
              <a:t>Tài sản </a:t>
            </a:r>
          </a:p>
          <a:p>
            <a:pPr lvl="1">
              <a:lnSpc>
                <a:spcPct val="80000"/>
              </a:lnSpc>
              <a:buFontTx/>
              <a:buNone/>
            </a:pPr>
            <a:r>
              <a:rPr lang="en-US" sz="2400"/>
              <a:t>o Máy tính điện tử</a:t>
            </a:r>
          </a:p>
          <a:p>
            <a:pPr lvl="1">
              <a:lnSpc>
                <a:spcPct val="80000"/>
              </a:lnSpc>
              <a:buFontTx/>
              <a:buNone/>
            </a:pPr>
            <a:r>
              <a:rPr lang="en-US" sz="2400"/>
              <a:t>o Máy vi tính</a:t>
            </a:r>
          </a:p>
          <a:p>
            <a:pPr lvl="1">
              <a:lnSpc>
                <a:spcPct val="80000"/>
              </a:lnSpc>
              <a:buFontTx/>
              <a:buNone/>
            </a:pPr>
            <a:r>
              <a:rPr lang="en-US" sz="2400"/>
              <a:t>o Bút mực, bút chì, thước kẻ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F577AFB-2FFD-4D7B-B66D-E77F1EE8CE9C}" type="slidenum">
              <a:rPr lang="en-US"/>
              <a:pPr/>
              <a:t>107</a:t>
            </a:fld>
            <a:endParaRPr lang="en-US"/>
          </a:p>
        </p:txBody>
      </p:sp>
      <p:sp>
        <p:nvSpPr>
          <p:cNvPr id="227330" name="Rectangle 2"/>
          <p:cNvSpPr>
            <a:spLocks noGrp="1" noChangeArrowheads="1"/>
          </p:cNvSpPr>
          <p:nvPr>
            <p:ph type="title"/>
          </p:nvPr>
        </p:nvSpPr>
        <p:spPr>
          <a:xfrm>
            <a:off x="442913" y="103188"/>
            <a:ext cx="8243887" cy="735012"/>
          </a:xfrm>
        </p:spPr>
        <p:txBody>
          <a:bodyPr/>
          <a:lstStyle/>
          <a:p>
            <a:r>
              <a:rPr lang="en-US" b="1"/>
              <a:t>Kỹ thuật STROBE-5</a:t>
            </a:r>
          </a:p>
        </p:txBody>
      </p:sp>
      <p:sp>
        <p:nvSpPr>
          <p:cNvPr id="227331" name="Rectangle 3"/>
          <p:cNvSpPr>
            <a:spLocks noGrp="1" noChangeArrowheads="1"/>
          </p:cNvSpPr>
          <p:nvPr>
            <p:ph type="body" idx="1"/>
          </p:nvPr>
        </p:nvSpPr>
        <p:spPr>
          <a:xfrm>
            <a:off x="457200" y="990600"/>
            <a:ext cx="8229600" cy="5562600"/>
          </a:xfrm>
        </p:spPr>
        <p:txBody>
          <a:bodyPr/>
          <a:lstStyle/>
          <a:p>
            <a:pPr algn="just">
              <a:lnSpc>
                <a:spcPct val="80000"/>
              </a:lnSpc>
            </a:pPr>
            <a:r>
              <a:rPr lang="en-US" sz="1800"/>
              <a:t>Các nguồn thông tin bên ngoài </a:t>
            </a:r>
          </a:p>
          <a:p>
            <a:pPr algn="just">
              <a:lnSpc>
                <a:spcPct val="80000"/>
              </a:lnSpc>
              <a:buFontTx/>
              <a:buNone/>
            </a:pPr>
            <a:r>
              <a:rPr lang="en-US" sz="1800"/>
              <a:t>o Báo hoặc tạp chí thương mại thể hiện rằng nhân viên khai thác các thông tin bên ngoài</a:t>
            </a:r>
          </a:p>
          <a:p>
            <a:pPr algn="just">
              <a:lnSpc>
                <a:spcPct val="80000"/>
              </a:lnSpc>
              <a:buFontTx/>
              <a:buNone/>
            </a:pPr>
            <a:r>
              <a:rPr lang="en-US" sz="1800"/>
              <a:t>o Các báo cáo, sổ ghi nhớ, sổ tay chính sách của công ty thể hiện rằng con người khai thác các thông tin bên trong tổ chức</a:t>
            </a:r>
          </a:p>
          <a:p>
            <a:pPr algn="just">
              <a:lnSpc>
                <a:spcPct val="80000"/>
              </a:lnSpc>
              <a:buFontTx/>
              <a:buNone/>
            </a:pPr>
            <a:r>
              <a:rPr lang="en-US" sz="1800"/>
              <a:t>o Mầu sắc và ánh sáng văn phòng </a:t>
            </a:r>
          </a:p>
          <a:p>
            <a:pPr algn="just">
              <a:lnSpc>
                <a:spcPct val="80000"/>
              </a:lnSpc>
              <a:buFontTx/>
              <a:buNone/>
            </a:pPr>
            <a:r>
              <a:rPr lang="en-US" sz="1800"/>
              <a:t>     Ví dụ: Ánh sáng chói, ấm áp thể hiện:</a:t>
            </a:r>
          </a:p>
          <a:p>
            <a:pPr lvl="1" algn="just">
              <a:lnSpc>
                <a:spcPct val="80000"/>
              </a:lnSpc>
            </a:pPr>
            <a:r>
              <a:rPr lang="en-US" sz="1600"/>
              <a:t>Khuynh hướng hướng tới giao tiếp cá nhân nhiều hơn </a:t>
            </a:r>
          </a:p>
          <a:p>
            <a:pPr lvl="1" algn="just">
              <a:lnSpc>
                <a:spcPct val="80000"/>
              </a:lnSpc>
            </a:pPr>
            <a:r>
              <a:rPr lang="en-US" sz="1600"/>
              <a:t>Nhiều cuộc giao tiếp không chính thức hơn </a:t>
            </a:r>
          </a:p>
          <a:p>
            <a:pPr algn="just">
              <a:lnSpc>
                <a:spcPct val="80000"/>
              </a:lnSpc>
              <a:buFontTx/>
              <a:buNone/>
            </a:pPr>
            <a:r>
              <a:rPr lang="en-US" sz="1800"/>
              <a:t>+ Mầu tươi, sáng sủa thể hiện: </a:t>
            </a:r>
          </a:p>
          <a:p>
            <a:pPr lvl="1" algn="just">
              <a:lnSpc>
                <a:spcPct val="80000"/>
              </a:lnSpc>
            </a:pPr>
            <a:r>
              <a:rPr lang="en-US" sz="1600"/>
              <a:t>Nhiều sự giao tiếp chính thức hơn (vì vậy nên chú trọng vào sổ ghi nhớ, các báo cáo…) </a:t>
            </a:r>
          </a:p>
          <a:p>
            <a:pPr algn="just">
              <a:lnSpc>
                <a:spcPct val="80000"/>
              </a:lnSpc>
              <a:buFontTx/>
              <a:buNone/>
            </a:pPr>
            <a:r>
              <a:rPr lang="en-US" sz="1800"/>
              <a:t>o Trang phục </a:t>
            </a:r>
          </a:p>
          <a:p>
            <a:pPr algn="just">
              <a:lnSpc>
                <a:spcPct val="80000"/>
              </a:lnSpc>
              <a:buFontTx/>
              <a:buNone/>
            </a:pPr>
            <a:r>
              <a:rPr lang="en-US" sz="1800"/>
              <a:t>+ Nam giới</a:t>
            </a:r>
          </a:p>
          <a:p>
            <a:pPr lvl="1" algn="just">
              <a:lnSpc>
                <a:spcPct val="80000"/>
              </a:lnSpc>
            </a:pPr>
            <a:r>
              <a:rPr lang="en-US" sz="1600"/>
              <a:t>Complê trang trọng thể hiện khả năng đó là người có quyền lực lớn </a:t>
            </a:r>
          </a:p>
          <a:p>
            <a:pPr lvl="1" algn="just">
              <a:lnSpc>
                <a:spcPct val="80000"/>
              </a:lnSpc>
            </a:pPr>
            <a:r>
              <a:rPr lang="en-US" sz="1600"/>
              <a:t>Trang phục bình thường thể hiện nhiều khả năng đó là người tham gia vào việc ra quyết định </a:t>
            </a:r>
          </a:p>
          <a:p>
            <a:pPr algn="just">
              <a:lnSpc>
                <a:spcPct val="80000"/>
              </a:lnSpc>
              <a:buFontTx/>
              <a:buNone/>
            </a:pPr>
            <a:r>
              <a:rPr lang="en-US" sz="1800"/>
              <a:t>+ Nữ giới</a:t>
            </a:r>
          </a:p>
          <a:p>
            <a:pPr lvl="1" algn="just">
              <a:lnSpc>
                <a:spcPct val="80000"/>
              </a:lnSpc>
            </a:pPr>
            <a:r>
              <a:rPr lang="en-US" sz="1600"/>
              <a:t>Trang phục trang trọng thể hiện khả năng đó là người có quyền lực </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390F6DB-BF7B-41AF-8F94-41CEEB09D687}" type="slidenum">
              <a:rPr lang="en-US"/>
              <a:pPr/>
              <a:t>108</a:t>
            </a:fld>
            <a:endParaRPr lang="en-US"/>
          </a:p>
        </p:txBody>
      </p:sp>
      <p:sp>
        <p:nvSpPr>
          <p:cNvPr id="228354" name="Rectangle 2"/>
          <p:cNvSpPr>
            <a:spLocks noGrp="1" noChangeArrowheads="1"/>
          </p:cNvSpPr>
          <p:nvPr>
            <p:ph type="title"/>
          </p:nvPr>
        </p:nvSpPr>
        <p:spPr/>
        <p:txBody>
          <a:bodyPr/>
          <a:lstStyle/>
          <a:p>
            <a:r>
              <a:rPr lang="en-US" b="1"/>
              <a:t>Kỹ thuật STROBE-6</a:t>
            </a:r>
          </a:p>
        </p:txBody>
      </p:sp>
      <p:sp>
        <p:nvSpPr>
          <p:cNvPr id="228355" name="Rectangle 3"/>
          <p:cNvSpPr>
            <a:spLocks noGrp="1" noChangeArrowheads="1"/>
          </p:cNvSpPr>
          <p:nvPr>
            <p:ph type="body" idx="1"/>
          </p:nvPr>
        </p:nvSpPr>
        <p:spPr/>
        <p:txBody>
          <a:bodyPr/>
          <a:lstStyle/>
          <a:p>
            <a:pPr algn="just">
              <a:lnSpc>
                <a:spcPct val="90000"/>
              </a:lnSpc>
            </a:pPr>
            <a:r>
              <a:rPr lang="en-US" sz="2800"/>
              <a:t>Có 5 biểu tượng dùng để đánh giá kết quả quan sát các phần tử của STROBE so với kết quả phỏng vấn thực tế là: </a:t>
            </a:r>
          </a:p>
          <a:p>
            <a:pPr lvl="1" algn="just">
              <a:lnSpc>
                <a:spcPct val="90000"/>
              </a:lnSpc>
            </a:pPr>
            <a:r>
              <a:rPr lang="en-US" sz="2400"/>
              <a:t> Một dấu check – kết quả phỏng vấn được xác nhận</a:t>
            </a:r>
          </a:p>
          <a:p>
            <a:pPr lvl="1" algn="just">
              <a:lnSpc>
                <a:spcPct val="90000"/>
              </a:lnSpc>
            </a:pPr>
            <a:r>
              <a:rPr lang="en-US" sz="2400"/>
              <a:t> Dấu “X” – kết quả phỏng vấn là ngược lại</a:t>
            </a:r>
          </a:p>
          <a:p>
            <a:pPr lvl="1" algn="just">
              <a:lnSpc>
                <a:spcPct val="90000"/>
              </a:lnSpc>
            </a:pPr>
            <a:r>
              <a:rPr lang="en-US" sz="2400"/>
              <a:t> Biểu tượng oval – cần phải xem xét kỹ hơn</a:t>
            </a:r>
          </a:p>
          <a:p>
            <a:pPr lvl="1" algn="just">
              <a:lnSpc>
                <a:spcPct val="90000"/>
              </a:lnSpc>
            </a:pPr>
            <a:r>
              <a:rPr lang="en-US" sz="2400"/>
              <a:t> Hình vuông – việc quan sát làm thay đổi kết quả phỏng vấn</a:t>
            </a:r>
          </a:p>
          <a:p>
            <a:pPr lvl="1" algn="just">
              <a:lnSpc>
                <a:spcPct val="90000"/>
              </a:lnSpc>
            </a:pPr>
            <a:r>
              <a:rPr lang="en-US" sz="2400"/>
              <a:t> Hình tròn – kết quả phỏng vấn được bổ sung bởi việc quan sát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82D94D2-1103-4602-A7ED-1CD9C7DD8709}" type="slidenum">
              <a:rPr lang="en-US"/>
              <a:pPr/>
              <a:t>109</a:t>
            </a:fld>
            <a:endParaRPr lang="en-US"/>
          </a:p>
        </p:txBody>
      </p:sp>
      <p:sp>
        <p:nvSpPr>
          <p:cNvPr id="229378" name="Rectangle 2"/>
          <p:cNvSpPr>
            <a:spLocks noGrp="1" noChangeArrowheads="1"/>
          </p:cNvSpPr>
          <p:nvPr>
            <p:ph type="title"/>
          </p:nvPr>
        </p:nvSpPr>
        <p:spPr>
          <a:xfrm>
            <a:off x="442913" y="103188"/>
            <a:ext cx="8396287" cy="1314450"/>
          </a:xfrm>
        </p:spPr>
        <p:txBody>
          <a:bodyPr/>
          <a:lstStyle/>
          <a:p>
            <a:pPr algn="l"/>
            <a:r>
              <a:rPr lang="en-US" sz="4200" b="1"/>
              <a:t>4.5. Phân tích tài liệu định lượng/định tính</a:t>
            </a:r>
            <a:r>
              <a:rPr lang="en-US"/>
              <a:t> </a:t>
            </a:r>
          </a:p>
        </p:txBody>
      </p:sp>
      <p:sp>
        <p:nvSpPr>
          <p:cNvPr id="229379" name="Rectangle 3"/>
          <p:cNvSpPr>
            <a:spLocks noGrp="1" noChangeArrowheads="1"/>
          </p:cNvSpPr>
          <p:nvPr>
            <p:ph type="body" idx="1"/>
          </p:nvPr>
        </p:nvSpPr>
        <p:spPr/>
        <p:txBody>
          <a:bodyPr/>
          <a:lstStyle/>
          <a:p>
            <a:r>
              <a:rPr lang="en-US" b="1" err="1"/>
              <a:t>Phân</a:t>
            </a:r>
            <a:r>
              <a:rPr lang="en-US" b="1"/>
              <a:t> </a:t>
            </a:r>
            <a:r>
              <a:rPr lang="en-US" b="1" err="1"/>
              <a:t>tích</a:t>
            </a:r>
            <a:r>
              <a:rPr lang="en-US" b="1"/>
              <a:t> </a:t>
            </a:r>
            <a:r>
              <a:rPr lang="en-US" b="1" err="1"/>
              <a:t>tài</a:t>
            </a:r>
            <a:r>
              <a:rPr lang="en-US" b="1"/>
              <a:t> </a:t>
            </a:r>
            <a:r>
              <a:rPr lang="en-US" b="1" err="1"/>
              <a:t>liệu</a:t>
            </a:r>
            <a:r>
              <a:rPr lang="en-US" b="1"/>
              <a:t> </a:t>
            </a:r>
            <a:r>
              <a:rPr lang="en-US" b="1" err="1"/>
              <a:t>định</a:t>
            </a:r>
            <a:r>
              <a:rPr lang="en-US" b="1"/>
              <a:t> </a:t>
            </a:r>
            <a:r>
              <a:rPr lang="en-US" b="1" err="1"/>
              <a:t>lượng</a:t>
            </a:r>
            <a:r>
              <a:rPr lang="en-US"/>
              <a:t> </a:t>
            </a:r>
          </a:p>
          <a:p>
            <a:r>
              <a:rPr lang="en-US" b="1" err="1"/>
              <a:t>Phân</a:t>
            </a:r>
            <a:r>
              <a:rPr lang="en-US" b="1"/>
              <a:t> </a:t>
            </a:r>
            <a:r>
              <a:rPr lang="en-US" b="1" err="1"/>
              <a:t>tích</a:t>
            </a:r>
            <a:r>
              <a:rPr lang="en-US" b="1"/>
              <a:t> </a:t>
            </a:r>
            <a:r>
              <a:rPr lang="en-US" b="1" err="1"/>
              <a:t>tài</a:t>
            </a:r>
            <a:r>
              <a:rPr lang="en-US" b="1"/>
              <a:t> </a:t>
            </a:r>
            <a:r>
              <a:rPr lang="en-US" b="1" err="1"/>
              <a:t>liệu</a:t>
            </a:r>
            <a:r>
              <a:rPr lang="en-US" b="1"/>
              <a:t> </a:t>
            </a:r>
            <a:r>
              <a:rPr lang="en-US" b="1" err="1"/>
              <a:t>định</a:t>
            </a:r>
            <a:r>
              <a:rPr lang="en-US" b="1"/>
              <a:t> </a:t>
            </a:r>
            <a:r>
              <a:rPr lang="en-US" b="1" err="1"/>
              <a:t>tính</a:t>
            </a:r>
            <a:r>
              <a:rPr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80D6D62-E262-4E8E-A217-817042F4A80E}" type="slidenum">
              <a:rPr lang="en-US"/>
              <a:pPr/>
              <a:t>11</a:t>
            </a:fld>
            <a:endParaRPr lang="en-US"/>
          </a:p>
        </p:txBody>
      </p:sp>
      <p:sp>
        <p:nvSpPr>
          <p:cNvPr id="36866" name="Rectangle 2"/>
          <p:cNvSpPr>
            <a:spLocks noGrp="1" noChangeArrowheads="1"/>
          </p:cNvSpPr>
          <p:nvPr>
            <p:ph type="title"/>
          </p:nvPr>
        </p:nvSpPr>
        <p:spPr>
          <a:xfrm>
            <a:off x="457200" y="762000"/>
            <a:ext cx="8001000" cy="1143000"/>
          </a:xfrm>
        </p:spPr>
        <p:txBody>
          <a:bodyPr/>
          <a:lstStyle/>
          <a:p>
            <a:r>
              <a:rPr lang="en-US" sz="4000" i="1">
                <a:hlinkClick r:id="rId2" action="ppaction://hlinkfile"/>
              </a:rPr>
              <a:t>PHẦN 1</a:t>
            </a:r>
            <a:r>
              <a:rPr lang="en-US" sz="4000" i="1"/>
              <a:t>. Đại cương về Hệ thống và </a:t>
            </a:r>
            <a:br>
              <a:rPr lang="en-US" sz="4000" i="1"/>
            </a:br>
            <a:r>
              <a:rPr lang="en-US" sz="4000" i="1"/>
              <a:t>Hệ thống thông tin</a:t>
            </a:r>
          </a:p>
        </p:txBody>
      </p:sp>
      <p:sp>
        <p:nvSpPr>
          <p:cNvPr id="36867" name="Rectangle 3"/>
          <p:cNvSpPr>
            <a:spLocks noGrp="1" noChangeArrowheads="1"/>
          </p:cNvSpPr>
          <p:nvPr>
            <p:ph type="body" idx="1"/>
          </p:nvPr>
        </p:nvSpPr>
        <p:spPr>
          <a:xfrm>
            <a:off x="457200" y="2819400"/>
            <a:ext cx="8229600" cy="3733800"/>
          </a:xfrm>
        </p:spPr>
        <p:txBody>
          <a:bodyPr/>
          <a:lstStyle/>
          <a:p>
            <a:r>
              <a:rPr lang="en-US" err="1"/>
              <a:t>Một</a:t>
            </a:r>
            <a:r>
              <a:rPr lang="en-US"/>
              <a:t> </a:t>
            </a:r>
            <a:r>
              <a:rPr lang="en-US" err="1"/>
              <a:t>số</a:t>
            </a:r>
            <a:r>
              <a:rPr lang="en-US"/>
              <a:t> </a:t>
            </a:r>
            <a:r>
              <a:rPr lang="en-US" err="1"/>
              <a:t>khái</a:t>
            </a:r>
            <a:r>
              <a:rPr lang="en-US"/>
              <a:t> </a:t>
            </a:r>
            <a:r>
              <a:rPr lang="en-US" err="1"/>
              <a:t>niệm</a:t>
            </a:r>
            <a:r>
              <a:rPr lang="en-US"/>
              <a:t> </a:t>
            </a:r>
            <a:r>
              <a:rPr lang="en-US" err="1"/>
              <a:t>về</a:t>
            </a:r>
            <a:r>
              <a:rPr lang="en-US"/>
              <a:t> </a:t>
            </a:r>
            <a:r>
              <a:rPr lang="en-US" err="1"/>
              <a:t>hệ</a:t>
            </a:r>
            <a:r>
              <a:rPr lang="en-US"/>
              <a:t> </a:t>
            </a:r>
            <a:r>
              <a:rPr lang="en-US" err="1"/>
              <a:t>thống</a:t>
            </a:r>
            <a:endParaRPr lang="en-US"/>
          </a:p>
          <a:p>
            <a:r>
              <a:rPr lang="en-US"/>
              <a:t>Đại </a:t>
            </a:r>
            <a:r>
              <a:rPr lang="en-US" err="1"/>
              <a:t>cương</a:t>
            </a:r>
            <a:r>
              <a:rPr lang="en-US"/>
              <a:t> </a:t>
            </a:r>
            <a:r>
              <a:rPr lang="en-US" err="1"/>
              <a:t>về</a:t>
            </a:r>
            <a:r>
              <a:rPr lang="en-US"/>
              <a:t> </a:t>
            </a:r>
            <a:r>
              <a:rPr lang="en-US" err="1"/>
              <a:t>hệ</a:t>
            </a:r>
            <a:r>
              <a:rPr lang="en-US"/>
              <a:t> </a:t>
            </a:r>
            <a:r>
              <a:rPr lang="en-US" err="1"/>
              <a:t>thống</a:t>
            </a:r>
            <a:r>
              <a:rPr lang="en-US"/>
              <a:t> </a:t>
            </a:r>
            <a:r>
              <a:rPr lang="en-US" err="1"/>
              <a:t>thông</a:t>
            </a:r>
            <a:r>
              <a:rPr lang="en-US"/>
              <a:t> tin</a:t>
            </a:r>
          </a:p>
          <a:p>
            <a:r>
              <a:rPr lang="en-US" err="1"/>
              <a:t>Tổng</a:t>
            </a:r>
            <a:r>
              <a:rPr lang="en-US"/>
              <a:t> </a:t>
            </a:r>
            <a:r>
              <a:rPr lang="en-US" err="1"/>
              <a:t>quan</a:t>
            </a:r>
            <a:r>
              <a:rPr lang="en-US"/>
              <a:t> </a:t>
            </a:r>
            <a:r>
              <a:rPr lang="en-US" err="1"/>
              <a:t>về</a:t>
            </a:r>
            <a:r>
              <a:rPr lang="en-US"/>
              <a:t> </a:t>
            </a:r>
            <a:r>
              <a:rPr lang="en-US" err="1"/>
              <a:t>phân</a:t>
            </a:r>
            <a:r>
              <a:rPr lang="en-US"/>
              <a:t> </a:t>
            </a:r>
            <a:r>
              <a:rPr lang="en-US" err="1"/>
              <a:t>tích</a:t>
            </a:r>
            <a:r>
              <a:rPr lang="en-US"/>
              <a:t> </a:t>
            </a:r>
            <a:r>
              <a:rPr lang="en-US" err="1"/>
              <a:t>thiết</a:t>
            </a:r>
            <a:r>
              <a:rPr lang="en-US"/>
              <a:t> </a:t>
            </a:r>
            <a:r>
              <a:rPr lang="en-US" err="1"/>
              <a:t>kế</a:t>
            </a:r>
            <a:r>
              <a:rPr lang="en-US"/>
              <a:t> </a:t>
            </a:r>
            <a:r>
              <a:rPr lang="en-US" err="1"/>
              <a:t>hệ</a:t>
            </a:r>
            <a:r>
              <a:rPr lang="en-US"/>
              <a:t> </a:t>
            </a:r>
            <a:r>
              <a:rPr lang="en-US" err="1"/>
              <a:t>thống</a:t>
            </a:r>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3ECAF94-6510-406A-8FCD-B15F6F7DFA0D}" type="slidenum">
              <a:rPr lang="en-US"/>
              <a:pPr/>
              <a:t>110</a:t>
            </a:fld>
            <a:endParaRPr lang="en-US"/>
          </a:p>
        </p:txBody>
      </p:sp>
      <p:sp>
        <p:nvSpPr>
          <p:cNvPr id="236546" name="Rectangle 2"/>
          <p:cNvSpPr>
            <a:spLocks noGrp="1" noChangeArrowheads="1"/>
          </p:cNvSpPr>
          <p:nvPr>
            <p:ph type="title"/>
          </p:nvPr>
        </p:nvSpPr>
        <p:spPr/>
        <p:txBody>
          <a:bodyPr/>
          <a:lstStyle/>
          <a:p>
            <a:r>
              <a:rPr lang="en-US" b="1"/>
              <a:t>4.4.1. Phân tích tài liệu định lượng</a:t>
            </a:r>
            <a:r>
              <a:rPr lang="en-US"/>
              <a:t> </a:t>
            </a:r>
          </a:p>
        </p:txBody>
      </p:sp>
      <p:sp>
        <p:nvSpPr>
          <p:cNvPr id="236547" name="Rectangle 3"/>
          <p:cNvSpPr>
            <a:spLocks noGrp="1" noChangeArrowheads="1"/>
          </p:cNvSpPr>
          <p:nvPr>
            <p:ph type="body" idx="1"/>
          </p:nvPr>
        </p:nvSpPr>
        <p:spPr/>
        <p:txBody>
          <a:bodyPr/>
          <a:lstStyle/>
          <a:p>
            <a:pPr algn="just"/>
            <a:r>
              <a:rPr lang="en-US" sz="2800" err="1"/>
              <a:t>Nghiên</a:t>
            </a:r>
            <a:r>
              <a:rPr lang="en-US" sz="2800"/>
              <a:t> </a:t>
            </a:r>
            <a:r>
              <a:rPr lang="en-US" sz="2800" err="1"/>
              <a:t>cứu</a:t>
            </a:r>
            <a:r>
              <a:rPr lang="en-US" sz="2800"/>
              <a:t> </a:t>
            </a:r>
            <a:r>
              <a:rPr lang="en-US" sz="2800" err="1"/>
              <a:t>dữ</a:t>
            </a:r>
            <a:r>
              <a:rPr lang="en-US" sz="2800"/>
              <a:t> </a:t>
            </a:r>
            <a:r>
              <a:rPr lang="en-US" sz="2800" err="1"/>
              <a:t>liệu</a:t>
            </a:r>
            <a:r>
              <a:rPr lang="en-US" sz="2800"/>
              <a:t> </a:t>
            </a:r>
            <a:r>
              <a:rPr lang="en-US" sz="2800" err="1"/>
              <a:t>cứng</a:t>
            </a:r>
            <a:r>
              <a:rPr lang="en-US" sz="2800"/>
              <a:t> </a:t>
            </a:r>
            <a:r>
              <a:rPr lang="en-US" sz="2800" err="1"/>
              <a:t>là</a:t>
            </a:r>
            <a:r>
              <a:rPr lang="en-US" sz="2800"/>
              <a:t> </a:t>
            </a:r>
            <a:r>
              <a:rPr lang="en-US" sz="2800" err="1"/>
              <a:t>một</a:t>
            </a:r>
            <a:r>
              <a:rPr lang="en-US" sz="2800"/>
              <a:t> </a:t>
            </a:r>
            <a:r>
              <a:rPr lang="en-US" sz="2800" err="1"/>
              <a:t>phương</a:t>
            </a:r>
            <a:r>
              <a:rPr lang="en-US" sz="2800"/>
              <a:t> </a:t>
            </a:r>
            <a:r>
              <a:rPr lang="en-US" sz="2800" err="1"/>
              <a:t>pháp</a:t>
            </a:r>
            <a:r>
              <a:rPr lang="en-US" sz="2800"/>
              <a:t> </a:t>
            </a:r>
            <a:r>
              <a:rPr lang="en-US" sz="2800" err="1"/>
              <a:t>hữu</a:t>
            </a:r>
            <a:r>
              <a:rPr lang="en-US" sz="2800"/>
              <a:t> </a:t>
            </a:r>
            <a:r>
              <a:rPr lang="en-US" sz="2800" err="1"/>
              <a:t>hiệu</a:t>
            </a:r>
            <a:r>
              <a:rPr lang="en-US" sz="2800"/>
              <a:t> </a:t>
            </a:r>
            <a:r>
              <a:rPr lang="en-US" sz="2800" err="1"/>
              <a:t>để</a:t>
            </a:r>
            <a:r>
              <a:rPr lang="en-US" sz="2800"/>
              <a:t> </a:t>
            </a:r>
            <a:r>
              <a:rPr lang="en-US" sz="2800" err="1"/>
              <a:t>người</a:t>
            </a:r>
            <a:r>
              <a:rPr lang="en-US" sz="2800"/>
              <a:t> </a:t>
            </a:r>
            <a:r>
              <a:rPr lang="en-US" sz="2800" err="1"/>
              <a:t>phân</a:t>
            </a:r>
            <a:r>
              <a:rPr lang="en-US" sz="2800"/>
              <a:t> </a:t>
            </a:r>
            <a:r>
              <a:rPr lang="en-US" sz="2800" err="1"/>
              <a:t>tích</a:t>
            </a:r>
            <a:r>
              <a:rPr lang="en-US" sz="2800"/>
              <a:t> </a:t>
            </a:r>
            <a:r>
              <a:rPr lang="en-US" sz="2800" err="1"/>
              <a:t>thu</a:t>
            </a:r>
            <a:r>
              <a:rPr lang="en-US" sz="2800"/>
              <a:t> </a:t>
            </a:r>
            <a:r>
              <a:rPr lang="en-US" sz="2800" err="1"/>
              <a:t>thập</a:t>
            </a:r>
            <a:r>
              <a:rPr lang="en-US" sz="2800"/>
              <a:t> </a:t>
            </a:r>
            <a:r>
              <a:rPr lang="en-US" sz="2800" err="1"/>
              <a:t>thông</a:t>
            </a:r>
            <a:r>
              <a:rPr lang="en-US" sz="2800"/>
              <a:t> tin </a:t>
            </a:r>
          </a:p>
          <a:p>
            <a:pPr algn="just"/>
            <a:r>
              <a:rPr lang="en-US" sz="2800" err="1"/>
              <a:t>Dữ</a:t>
            </a:r>
            <a:r>
              <a:rPr lang="en-US" sz="2800"/>
              <a:t> </a:t>
            </a:r>
            <a:r>
              <a:rPr lang="en-US" sz="2800" err="1"/>
              <a:t>liệu</a:t>
            </a:r>
            <a:r>
              <a:rPr lang="en-US" sz="2800"/>
              <a:t> </a:t>
            </a:r>
            <a:r>
              <a:rPr lang="en-US" sz="2800" err="1"/>
              <a:t>cứng</a:t>
            </a:r>
            <a:r>
              <a:rPr lang="en-US" sz="2800"/>
              <a:t> </a:t>
            </a:r>
            <a:r>
              <a:rPr lang="en-US" sz="2800" err="1"/>
              <a:t>có</a:t>
            </a:r>
            <a:r>
              <a:rPr lang="en-US" sz="2800"/>
              <a:t> </a:t>
            </a:r>
            <a:r>
              <a:rPr lang="en-US" sz="2800" err="1"/>
              <a:t>thể</a:t>
            </a:r>
            <a:r>
              <a:rPr lang="en-US" sz="2800"/>
              <a:t> </a:t>
            </a:r>
            <a:r>
              <a:rPr lang="en-US" sz="2800" err="1"/>
              <a:t>thu</a:t>
            </a:r>
            <a:r>
              <a:rPr lang="en-US" sz="2800"/>
              <a:t> </a:t>
            </a:r>
            <a:r>
              <a:rPr lang="en-US" sz="2800" err="1"/>
              <a:t>thập</a:t>
            </a:r>
            <a:r>
              <a:rPr lang="en-US" sz="2800"/>
              <a:t> </a:t>
            </a:r>
            <a:r>
              <a:rPr lang="en-US" sz="2800" err="1"/>
              <a:t>từ</a:t>
            </a:r>
            <a:r>
              <a:rPr lang="en-US" sz="2800"/>
              <a:t>:</a:t>
            </a:r>
          </a:p>
          <a:p>
            <a:pPr lvl="1" algn="just">
              <a:buFontTx/>
              <a:buNone/>
            </a:pPr>
            <a:r>
              <a:rPr lang="en-US" sz="2400"/>
              <a:t>o </a:t>
            </a:r>
            <a:r>
              <a:rPr lang="en-US" sz="2400" err="1"/>
              <a:t>Phân</a:t>
            </a:r>
            <a:r>
              <a:rPr lang="en-US" sz="2400"/>
              <a:t> </a:t>
            </a:r>
            <a:r>
              <a:rPr lang="en-US" sz="2400" err="1"/>
              <a:t>tích</a:t>
            </a:r>
            <a:r>
              <a:rPr lang="en-US" sz="2400"/>
              <a:t> </a:t>
            </a:r>
            <a:r>
              <a:rPr lang="en-US" sz="2400" err="1"/>
              <a:t>các</a:t>
            </a:r>
            <a:r>
              <a:rPr lang="en-US" sz="2400"/>
              <a:t> </a:t>
            </a:r>
            <a:r>
              <a:rPr lang="en-US" sz="2400" err="1"/>
              <a:t>tài</a:t>
            </a:r>
            <a:r>
              <a:rPr lang="en-US" sz="2400"/>
              <a:t> </a:t>
            </a:r>
            <a:r>
              <a:rPr lang="en-US" sz="2400" err="1"/>
              <a:t>liệu</a:t>
            </a:r>
            <a:r>
              <a:rPr lang="en-US" sz="2400"/>
              <a:t> </a:t>
            </a:r>
            <a:r>
              <a:rPr lang="en-US" sz="2400" err="1"/>
              <a:t>định</a:t>
            </a:r>
            <a:r>
              <a:rPr lang="en-US" sz="2400"/>
              <a:t> </a:t>
            </a:r>
            <a:r>
              <a:rPr lang="en-US" sz="2400" err="1"/>
              <a:t>lượng</a:t>
            </a:r>
            <a:r>
              <a:rPr lang="en-US" sz="2400"/>
              <a:t> </a:t>
            </a:r>
            <a:r>
              <a:rPr lang="en-US" sz="2400" err="1"/>
              <a:t>như</a:t>
            </a:r>
            <a:r>
              <a:rPr lang="en-US" sz="2400"/>
              <a:t> </a:t>
            </a:r>
            <a:r>
              <a:rPr lang="en-US" sz="2400" err="1"/>
              <a:t>các</a:t>
            </a:r>
            <a:r>
              <a:rPr lang="en-US" sz="2400"/>
              <a:t> </a:t>
            </a:r>
            <a:r>
              <a:rPr lang="en-US" sz="2400" err="1"/>
              <a:t>hồ</a:t>
            </a:r>
            <a:r>
              <a:rPr lang="en-US" sz="2400"/>
              <a:t> </a:t>
            </a:r>
            <a:r>
              <a:rPr lang="en-US" sz="2400" err="1"/>
              <a:t>sơ</a:t>
            </a:r>
            <a:r>
              <a:rPr lang="en-US" sz="2400"/>
              <a:t> </a:t>
            </a:r>
            <a:r>
              <a:rPr lang="en-US" sz="2400" err="1"/>
              <a:t>được</a:t>
            </a:r>
            <a:r>
              <a:rPr lang="en-US" sz="2400"/>
              <a:t> </a:t>
            </a:r>
            <a:r>
              <a:rPr lang="en-US" sz="2400" err="1"/>
              <a:t>sử</a:t>
            </a:r>
            <a:r>
              <a:rPr lang="en-US" sz="2400"/>
              <a:t> </a:t>
            </a:r>
            <a:r>
              <a:rPr lang="en-US" sz="2400" err="1"/>
              <a:t>dụng</a:t>
            </a:r>
            <a:r>
              <a:rPr lang="en-US" sz="2400"/>
              <a:t> </a:t>
            </a:r>
            <a:r>
              <a:rPr lang="en-US" sz="2400" err="1"/>
              <a:t>để</a:t>
            </a:r>
            <a:r>
              <a:rPr lang="en-US" sz="2400"/>
              <a:t> </a:t>
            </a:r>
            <a:r>
              <a:rPr lang="en-US" sz="2400" err="1"/>
              <a:t>ra</a:t>
            </a:r>
            <a:r>
              <a:rPr lang="en-US" sz="2400"/>
              <a:t> </a:t>
            </a:r>
            <a:r>
              <a:rPr lang="en-US" sz="2400" err="1"/>
              <a:t>quyết</a:t>
            </a:r>
            <a:r>
              <a:rPr lang="en-US" sz="2400"/>
              <a:t> </a:t>
            </a:r>
            <a:r>
              <a:rPr lang="en-US" sz="2400" err="1"/>
              <a:t>định</a:t>
            </a:r>
            <a:endParaRPr lang="en-US" sz="2400"/>
          </a:p>
          <a:p>
            <a:pPr lvl="1" algn="just">
              <a:buFontTx/>
              <a:buNone/>
            </a:pPr>
            <a:r>
              <a:rPr lang="en-US" sz="2400"/>
              <a:t>o </a:t>
            </a:r>
            <a:r>
              <a:rPr lang="en-US" sz="2400" err="1"/>
              <a:t>Các</a:t>
            </a:r>
            <a:r>
              <a:rPr lang="en-US" sz="2400"/>
              <a:t> </a:t>
            </a:r>
            <a:r>
              <a:rPr lang="en-US" sz="2400" err="1"/>
              <a:t>báo</a:t>
            </a:r>
            <a:r>
              <a:rPr lang="en-US" sz="2400"/>
              <a:t> </a:t>
            </a:r>
            <a:r>
              <a:rPr lang="en-US" sz="2400" err="1"/>
              <a:t>cáo</a:t>
            </a:r>
            <a:r>
              <a:rPr lang="en-US" sz="2400"/>
              <a:t> </a:t>
            </a:r>
            <a:r>
              <a:rPr lang="en-US" sz="2400" err="1"/>
              <a:t>thực</a:t>
            </a:r>
            <a:r>
              <a:rPr lang="en-US" sz="2400"/>
              <a:t> </a:t>
            </a:r>
            <a:r>
              <a:rPr lang="en-US" sz="2400" err="1"/>
              <a:t>thi</a:t>
            </a:r>
            <a:endParaRPr lang="en-US" sz="2400"/>
          </a:p>
          <a:p>
            <a:pPr lvl="1" algn="just">
              <a:buFontTx/>
              <a:buNone/>
            </a:pPr>
            <a:r>
              <a:rPr lang="en-US" sz="2400"/>
              <a:t>o </a:t>
            </a:r>
            <a:r>
              <a:rPr lang="en-US" sz="2400" err="1"/>
              <a:t>Các</a:t>
            </a:r>
            <a:r>
              <a:rPr lang="en-US" sz="2400"/>
              <a:t> </a:t>
            </a:r>
            <a:r>
              <a:rPr lang="en-US" sz="2400" err="1"/>
              <a:t>hồ</a:t>
            </a:r>
            <a:r>
              <a:rPr lang="en-US" sz="2400"/>
              <a:t> </a:t>
            </a:r>
            <a:r>
              <a:rPr lang="en-US" sz="2400" err="1"/>
              <a:t>sơ</a:t>
            </a:r>
            <a:endParaRPr lang="en-US" sz="2400"/>
          </a:p>
          <a:p>
            <a:pPr lvl="1" algn="just">
              <a:buFontTx/>
              <a:buNone/>
            </a:pPr>
            <a:r>
              <a:rPr lang="en-US" sz="2400"/>
              <a:t>o </a:t>
            </a:r>
            <a:r>
              <a:rPr lang="en-US" sz="2400" err="1"/>
              <a:t>Các</a:t>
            </a:r>
            <a:r>
              <a:rPr lang="en-US" sz="2400"/>
              <a:t> </a:t>
            </a:r>
            <a:r>
              <a:rPr lang="en-US" sz="2400" err="1"/>
              <a:t>mẫu</a:t>
            </a:r>
            <a:r>
              <a:rPr lang="en-US" sz="2400"/>
              <a:t> </a:t>
            </a:r>
            <a:r>
              <a:rPr lang="en-US" sz="2400" err="1"/>
              <a:t>thu</a:t>
            </a:r>
            <a:r>
              <a:rPr lang="en-US" sz="2400"/>
              <a:t> </a:t>
            </a:r>
            <a:r>
              <a:rPr lang="en-US" sz="2400" err="1"/>
              <a:t>thập</a:t>
            </a:r>
            <a:r>
              <a:rPr lang="en-US" sz="2400"/>
              <a:t> </a:t>
            </a:r>
            <a:r>
              <a:rPr lang="en-US" sz="2400" err="1"/>
              <a:t>dữ</a:t>
            </a:r>
            <a:r>
              <a:rPr lang="en-US" sz="2400"/>
              <a:t> </a:t>
            </a:r>
            <a:r>
              <a:rPr lang="en-US" sz="2400" err="1"/>
              <a:t>liệu</a:t>
            </a:r>
            <a:endParaRPr lang="en-US" sz="2400"/>
          </a:p>
          <a:p>
            <a:pPr lvl="1" algn="just">
              <a:buFontTx/>
              <a:buNone/>
            </a:pPr>
            <a:r>
              <a:rPr lang="en-US" sz="2400"/>
              <a:t>o </a:t>
            </a:r>
            <a:r>
              <a:rPr lang="en-US" sz="2400" err="1"/>
              <a:t>Các</a:t>
            </a:r>
            <a:r>
              <a:rPr lang="en-US" sz="2400"/>
              <a:t> </a:t>
            </a:r>
            <a:r>
              <a:rPr lang="en-US" sz="2400" err="1"/>
              <a:t>giao</a:t>
            </a:r>
            <a:r>
              <a:rPr lang="en-US" sz="2400"/>
              <a:t> </a:t>
            </a:r>
            <a:r>
              <a:rPr lang="en-US" sz="2400" err="1"/>
              <a:t>dịch</a:t>
            </a:r>
            <a:r>
              <a:rPr lang="en-US" sz="2400"/>
              <a:t> </a:t>
            </a:r>
            <a:r>
              <a:rPr lang="en-US" sz="2400" err="1"/>
              <a:t>nghiệp</a:t>
            </a:r>
            <a:r>
              <a:rPr lang="en-US" sz="2400"/>
              <a:t> </a:t>
            </a:r>
            <a:r>
              <a:rPr lang="en-US" sz="2400" err="1"/>
              <a:t>vụ</a:t>
            </a:r>
            <a:endParaRPr lang="en-US" sz="24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57F65C4-5B7A-4538-B99A-8BCB8C5ADBD6}" type="slidenum">
              <a:rPr lang="en-US"/>
              <a:pPr/>
              <a:t>111</a:t>
            </a:fld>
            <a:endParaRPr lang="en-US"/>
          </a:p>
        </p:txBody>
      </p:sp>
      <p:sp>
        <p:nvSpPr>
          <p:cNvPr id="237570" name="Rectangle 2"/>
          <p:cNvSpPr>
            <a:spLocks noGrp="1" noChangeArrowheads="1"/>
          </p:cNvSpPr>
          <p:nvPr>
            <p:ph type="title"/>
          </p:nvPr>
        </p:nvSpPr>
        <p:spPr/>
        <p:txBody>
          <a:bodyPr/>
          <a:lstStyle/>
          <a:p>
            <a:r>
              <a:rPr lang="en-US" b="1"/>
              <a:t>4.4.2. Phân tích tài liệu định tính</a:t>
            </a:r>
            <a:r>
              <a:rPr lang="en-US"/>
              <a:t> </a:t>
            </a:r>
          </a:p>
        </p:txBody>
      </p:sp>
      <p:sp>
        <p:nvSpPr>
          <p:cNvPr id="237571" name="Rectangle 3"/>
          <p:cNvSpPr>
            <a:spLocks noGrp="1" noChangeArrowheads="1"/>
          </p:cNvSpPr>
          <p:nvPr>
            <p:ph type="body" idx="1"/>
          </p:nvPr>
        </p:nvSpPr>
        <p:spPr/>
        <p:txBody>
          <a:bodyPr/>
          <a:lstStyle/>
          <a:p>
            <a:pPr>
              <a:lnSpc>
                <a:spcPct val="80000"/>
              </a:lnSpc>
            </a:pPr>
            <a:r>
              <a:rPr lang="en-US" sz="2800" err="1"/>
              <a:t>Xem</a:t>
            </a:r>
            <a:r>
              <a:rPr lang="en-US" sz="2800"/>
              <a:t> </a:t>
            </a:r>
            <a:r>
              <a:rPr lang="en-US" sz="2800" err="1"/>
              <a:t>xét</a:t>
            </a:r>
            <a:r>
              <a:rPr lang="en-US" sz="2800"/>
              <a:t> </a:t>
            </a:r>
            <a:r>
              <a:rPr lang="en-US" sz="2800" err="1"/>
              <a:t>các</a:t>
            </a:r>
            <a:r>
              <a:rPr lang="en-US" sz="2800"/>
              <a:t> </a:t>
            </a:r>
            <a:r>
              <a:rPr lang="en-US" sz="2800" err="1"/>
              <a:t>tài</a:t>
            </a:r>
            <a:r>
              <a:rPr lang="en-US" sz="2800"/>
              <a:t> </a:t>
            </a:r>
            <a:r>
              <a:rPr lang="en-US" sz="2800" err="1"/>
              <a:t>liệu</a:t>
            </a:r>
            <a:r>
              <a:rPr lang="en-US" sz="2800"/>
              <a:t> </a:t>
            </a:r>
            <a:r>
              <a:rPr lang="en-US" sz="2800" err="1"/>
              <a:t>định</a:t>
            </a:r>
            <a:r>
              <a:rPr lang="en-US" sz="2800"/>
              <a:t> </a:t>
            </a:r>
            <a:r>
              <a:rPr lang="en-US" sz="2800" err="1"/>
              <a:t>tính</a:t>
            </a:r>
            <a:r>
              <a:rPr lang="en-US" sz="2800"/>
              <a:t> </a:t>
            </a:r>
            <a:r>
              <a:rPr lang="en-US" sz="2800" err="1"/>
              <a:t>để</a:t>
            </a:r>
            <a:r>
              <a:rPr lang="en-US" sz="2800"/>
              <a:t> </a:t>
            </a:r>
            <a:r>
              <a:rPr lang="en-US" sz="2800" err="1"/>
              <a:t>thu</a:t>
            </a:r>
            <a:r>
              <a:rPr lang="en-US" sz="2800"/>
              <a:t> </a:t>
            </a:r>
            <a:r>
              <a:rPr lang="en-US" sz="2800" err="1"/>
              <a:t>được</a:t>
            </a:r>
            <a:r>
              <a:rPr lang="en-US" sz="2800"/>
              <a:t>: </a:t>
            </a:r>
          </a:p>
          <a:p>
            <a:pPr lvl="1">
              <a:lnSpc>
                <a:spcPct val="80000"/>
              </a:lnSpc>
              <a:buFontTx/>
              <a:buNone/>
            </a:pPr>
            <a:r>
              <a:rPr lang="en-US" sz="2400"/>
              <a:t>o </a:t>
            </a:r>
            <a:r>
              <a:rPr lang="en-US" sz="2400" err="1"/>
              <a:t>Các</a:t>
            </a:r>
            <a:r>
              <a:rPr lang="en-US" sz="2400"/>
              <a:t> </a:t>
            </a:r>
            <a:r>
              <a:rPr lang="en-US" sz="2400" err="1"/>
              <a:t>thông</a:t>
            </a:r>
            <a:r>
              <a:rPr lang="en-US" sz="2400"/>
              <a:t> tin </a:t>
            </a:r>
            <a:r>
              <a:rPr lang="en-US" sz="2400" err="1"/>
              <a:t>tiềm</a:t>
            </a:r>
            <a:r>
              <a:rPr lang="en-US" sz="2400"/>
              <a:t> </a:t>
            </a:r>
            <a:r>
              <a:rPr lang="en-US" sz="2400" err="1"/>
              <a:t>ẩm</a:t>
            </a:r>
            <a:r>
              <a:rPr lang="en-US" sz="2400"/>
              <a:t> </a:t>
            </a:r>
            <a:r>
              <a:rPr lang="en-US" sz="2400" err="1"/>
              <a:t>quan</a:t>
            </a:r>
            <a:r>
              <a:rPr lang="en-US" sz="2400"/>
              <a:t> </a:t>
            </a:r>
            <a:r>
              <a:rPr lang="en-US" sz="2400" err="1"/>
              <a:t>trọng</a:t>
            </a:r>
            <a:endParaRPr lang="en-US" sz="2400"/>
          </a:p>
          <a:p>
            <a:pPr lvl="1">
              <a:lnSpc>
                <a:spcPct val="80000"/>
              </a:lnSpc>
              <a:buFontTx/>
              <a:buNone/>
            </a:pPr>
            <a:r>
              <a:rPr lang="en-US" sz="2400"/>
              <a:t>o </a:t>
            </a:r>
            <a:r>
              <a:rPr lang="en-US" sz="2400" err="1"/>
              <a:t>Trạng</a:t>
            </a:r>
            <a:r>
              <a:rPr lang="en-US" sz="2400"/>
              <a:t> </a:t>
            </a:r>
            <a:r>
              <a:rPr lang="en-US" sz="2400" err="1"/>
              <a:t>thái</a:t>
            </a:r>
            <a:r>
              <a:rPr lang="en-US" sz="2400"/>
              <a:t> </a:t>
            </a:r>
            <a:r>
              <a:rPr lang="en-US" sz="2400" err="1"/>
              <a:t>tâm</a:t>
            </a:r>
            <a:r>
              <a:rPr lang="en-US" sz="2400"/>
              <a:t> </a:t>
            </a:r>
            <a:r>
              <a:rPr lang="en-US" sz="2400" err="1"/>
              <a:t>lý</a:t>
            </a:r>
            <a:r>
              <a:rPr lang="en-US" sz="2400"/>
              <a:t> </a:t>
            </a:r>
          </a:p>
          <a:p>
            <a:pPr lvl="1">
              <a:lnSpc>
                <a:spcPct val="80000"/>
              </a:lnSpc>
              <a:buFontTx/>
              <a:buNone/>
            </a:pPr>
            <a:r>
              <a:rPr lang="en-US" sz="2400"/>
              <a:t>o </a:t>
            </a:r>
            <a:r>
              <a:rPr lang="en-US" sz="2400" err="1"/>
              <a:t>Những</a:t>
            </a:r>
            <a:r>
              <a:rPr lang="en-US" sz="2400"/>
              <a:t> </a:t>
            </a:r>
            <a:r>
              <a:rPr lang="en-US" sz="2400" err="1"/>
              <a:t>gì</a:t>
            </a:r>
            <a:r>
              <a:rPr lang="en-US" sz="2400"/>
              <a:t> </a:t>
            </a:r>
            <a:r>
              <a:rPr lang="en-US" sz="2400" err="1"/>
              <a:t>được</a:t>
            </a:r>
            <a:r>
              <a:rPr lang="en-US" sz="2400"/>
              <a:t> </a:t>
            </a:r>
            <a:r>
              <a:rPr lang="en-US" sz="2400" err="1"/>
              <a:t>coi</a:t>
            </a:r>
            <a:r>
              <a:rPr lang="en-US" sz="2400"/>
              <a:t> </a:t>
            </a:r>
            <a:r>
              <a:rPr lang="en-US" sz="2400" err="1"/>
              <a:t>là</a:t>
            </a:r>
            <a:r>
              <a:rPr lang="en-US" sz="2400"/>
              <a:t> </a:t>
            </a:r>
            <a:r>
              <a:rPr lang="en-US" sz="2400" err="1"/>
              <a:t>tốt</a:t>
            </a:r>
            <a:r>
              <a:rPr lang="en-US" sz="2400"/>
              <a:t>/</a:t>
            </a:r>
            <a:r>
              <a:rPr lang="en-US" sz="2400" err="1"/>
              <a:t>xấu</a:t>
            </a:r>
            <a:endParaRPr lang="en-US" sz="2400"/>
          </a:p>
          <a:p>
            <a:pPr lvl="1">
              <a:lnSpc>
                <a:spcPct val="80000"/>
              </a:lnSpc>
              <a:buFontTx/>
              <a:buNone/>
            </a:pPr>
            <a:r>
              <a:rPr lang="en-US" sz="2400"/>
              <a:t>o </a:t>
            </a:r>
            <a:r>
              <a:rPr lang="en-US" sz="2400" err="1"/>
              <a:t>Hình</a:t>
            </a:r>
            <a:r>
              <a:rPr lang="en-US" sz="2400"/>
              <a:t> </a:t>
            </a:r>
            <a:r>
              <a:rPr lang="en-US" sz="2400" err="1"/>
              <a:t>ảnh</a:t>
            </a:r>
            <a:r>
              <a:rPr lang="en-US" sz="2400"/>
              <a:t>, logo, </a:t>
            </a:r>
            <a:r>
              <a:rPr lang="en-US" sz="2400" err="1"/>
              <a:t>biểu</a:t>
            </a:r>
            <a:r>
              <a:rPr lang="en-US" sz="2400"/>
              <a:t> </a:t>
            </a:r>
            <a:r>
              <a:rPr lang="en-US" sz="2400" err="1"/>
              <a:t>tượng</a:t>
            </a:r>
            <a:endParaRPr lang="en-US" sz="2400"/>
          </a:p>
          <a:p>
            <a:pPr>
              <a:lnSpc>
                <a:spcPct val="80000"/>
              </a:lnSpc>
            </a:pPr>
            <a:r>
              <a:rPr lang="en-US" sz="2800" err="1"/>
              <a:t>Tài</a:t>
            </a:r>
            <a:r>
              <a:rPr lang="en-US" sz="2800"/>
              <a:t> </a:t>
            </a:r>
            <a:r>
              <a:rPr lang="en-US" sz="2800" err="1"/>
              <a:t>liệu</a:t>
            </a:r>
            <a:r>
              <a:rPr lang="en-US" sz="2800"/>
              <a:t> </a:t>
            </a:r>
            <a:r>
              <a:rPr lang="en-US" sz="2800" err="1"/>
              <a:t>định</a:t>
            </a:r>
            <a:r>
              <a:rPr lang="en-US" sz="2800"/>
              <a:t> </a:t>
            </a:r>
            <a:r>
              <a:rPr lang="en-US" sz="2800" err="1"/>
              <a:t>tính</a:t>
            </a:r>
            <a:r>
              <a:rPr lang="en-US" sz="2800"/>
              <a:t> </a:t>
            </a:r>
            <a:r>
              <a:rPr lang="en-US" sz="2800" err="1"/>
              <a:t>bao</a:t>
            </a:r>
            <a:r>
              <a:rPr lang="en-US" sz="2800"/>
              <a:t> </a:t>
            </a:r>
            <a:r>
              <a:rPr lang="en-US" sz="2800" err="1"/>
              <a:t>gồm</a:t>
            </a:r>
            <a:r>
              <a:rPr lang="en-US" sz="2800"/>
              <a:t>: </a:t>
            </a:r>
          </a:p>
          <a:p>
            <a:pPr lvl="1">
              <a:lnSpc>
                <a:spcPct val="80000"/>
              </a:lnSpc>
              <a:buFontTx/>
              <a:buNone/>
            </a:pPr>
            <a:r>
              <a:rPr lang="en-US" sz="2400"/>
              <a:t>o </a:t>
            </a:r>
            <a:r>
              <a:rPr lang="en-US" sz="2400" err="1"/>
              <a:t>Các</a:t>
            </a:r>
            <a:r>
              <a:rPr lang="en-US" sz="2400"/>
              <a:t> </a:t>
            </a:r>
            <a:r>
              <a:rPr lang="en-US" sz="2400" err="1"/>
              <a:t>bản</a:t>
            </a:r>
            <a:r>
              <a:rPr lang="en-US" sz="2400"/>
              <a:t> </a:t>
            </a:r>
            <a:r>
              <a:rPr lang="en-US" sz="2400" err="1"/>
              <a:t>ghi</a:t>
            </a:r>
            <a:r>
              <a:rPr lang="en-US" sz="2400"/>
              <a:t> </a:t>
            </a:r>
            <a:r>
              <a:rPr lang="en-US" sz="2400" err="1"/>
              <a:t>nhớ</a:t>
            </a:r>
            <a:endParaRPr lang="en-US" sz="2400"/>
          </a:p>
          <a:p>
            <a:pPr lvl="1">
              <a:lnSpc>
                <a:spcPct val="80000"/>
              </a:lnSpc>
              <a:buFontTx/>
              <a:buNone/>
            </a:pPr>
            <a:r>
              <a:rPr lang="en-US" sz="2400"/>
              <a:t>o </a:t>
            </a:r>
            <a:r>
              <a:rPr lang="en-US" sz="2400" err="1"/>
              <a:t>Dấu</a:t>
            </a:r>
            <a:r>
              <a:rPr lang="en-US" sz="2400"/>
              <a:t> </a:t>
            </a:r>
            <a:r>
              <a:rPr lang="en-US" sz="2400" err="1"/>
              <a:t>hiệu</a:t>
            </a:r>
            <a:r>
              <a:rPr lang="en-US" sz="2400"/>
              <a:t> </a:t>
            </a:r>
            <a:r>
              <a:rPr lang="en-US" sz="2400" err="1"/>
              <a:t>trên</a:t>
            </a:r>
            <a:r>
              <a:rPr lang="en-US" sz="2400"/>
              <a:t> </a:t>
            </a:r>
            <a:r>
              <a:rPr lang="en-US" sz="2400" err="1"/>
              <a:t>các</a:t>
            </a:r>
            <a:r>
              <a:rPr lang="en-US" sz="2400"/>
              <a:t> </a:t>
            </a:r>
            <a:r>
              <a:rPr lang="en-US" sz="2400" err="1"/>
              <a:t>bản</a:t>
            </a:r>
            <a:r>
              <a:rPr lang="en-US" sz="2400"/>
              <a:t> tin</a:t>
            </a:r>
          </a:p>
          <a:p>
            <a:pPr lvl="1">
              <a:lnSpc>
                <a:spcPct val="80000"/>
              </a:lnSpc>
              <a:buFontTx/>
              <a:buNone/>
            </a:pPr>
            <a:r>
              <a:rPr lang="en-US" sz="2400"/>
              <a:t>o Website </a:t>
            </a:r>
            <a:r>
              <a:rPr lang="en-US" sz="2400" err="1"/>
              <a:t>của</a:t>
            </a:r>
            <a:r>
              <a:rPr lang="en-US" sz="2400"/>
              <a:t> </a:t>
            </a:r>
            <a:r>
              <a:rPr lang="en-US" sz="2400" err="1"/>
              <a:t>tổ</a:t>
            </a:r>
            <a:r>
              <a:rPr lang="en-US" sz="2400"/>
              <a:t> </a:t>
            </a:r>
            <a:r>
              <a:rPr lang="en-US" sz="2400" err="1"/>
              <a:t>chức</a:t>
            </a:r>
            <a:endParaRPr lang="en-US" sz="2400"/>
          </a:p>
          <a:p>
            <a:pPr lvl="1">
              <a:lnSpc>
                <a:spcPct val="80000"/>
              </a:lnSpc>
              <a:buFontTx/>
              <a:buNone/>
            </a:pPr>
            <a:r>
              <a:rPr lang="en-US" sz="2400"/>
              <a:t>o </a:t>
            </a:r>
            <a:r>
              <a:rPr lang="en-US" sz="2400" err="1"/>
              <a:t>Các</a:t>
            </a:r>
            <a:r>
              <a:rPr lang="en-US" sz="2400"/>
              <a:t> </a:t>
            </a:r>
            <a:r>
              <a:rPr lang="en-US" sz="2400" err="1"/>
              <a:t>tài</a:t>
            </a:r>
            <a:r>
              <a:rPr lang="en-US" sz="2400"/>
              <a:t> </a:t>
            </a:r>
            <a:r>
              <a:rPr lang="en-US" sz="2400" err="1"/>
              <a:t>liệu</a:t>
            </a:r>
            <a:r>
              <a:rPr lang="en-US" sz="2400"/>
              <a:t> </a:t>
            </a:r>
            <a:r>
              <a:rPr lang="en-US" sz="2400" err="1"/>
              <a:t>chỉ</a:t>
            </a:r>
            <a:r>
              <a:rPr lang="en-US" sz="2400"/>
              <a:t> </a:t>
            </a:r>
            <a:r>
              <a:rPr lang="en-US" sz="2400" err="1"/>
              <a:t>dẫn</a:t>
            </a:r>
            <a:endParaRPr lang="en-US" sz="2400"/>
          </a:p>
          <a:p>
            <a:pPr lvl="1">
              <a:lnSpc>
                <a:spcPct val="80000"/>
              </a:lnSpc>
              <a:buFontTx/>
              <a:buNone/>
            </a:pPr>
            <a:r>
              <a:rPr lang="en-US" sz="2400"/>
              <a:t>o </a:t>
            </a:r>
            <a:r>
              <a:rPr lang="en-US" sz="2400" err="1"/>
              <a:t>Sổ</a:t>
            </a:r>
            <a:r>
              <a:rPr lang="en-US" sz="2400"/>
              <a:t> </a:t>
            </a:r>
            <a:r>
              <a:rPr lang="en-US" sz="2400" err="1"/>
              <a:t>tay</a:t>
            </a:r>
            <a:r>
              <a:rPr lang="en-US" sz="2400"/>
              <a:t> </a:t>
            </a:r>
            <a:r>
              <a:rPr lang="en-US" sz="2400" err="1"/>
              <a:t>về</a:t>
            </a:r>
            <a:r>
              <a:rPr lang="en-US" sz="2400"/>
              <a:t> </a:t>
            </a:r>
            <a:r>
              <a:rPr lang="en-US" sz="2400" err="1"/>
              <a:t>chính</a:t>
            </a:r>
            <a:r>
              <a:rPr lang="en-US" sz="2400"/>
              <a:t> </a:t>
            </a:r>
            <a:r>
              <a:rPr lang="en-US" sz="2400" err="1"/>
              <a:t>sách</a:t>
            </a:r>
            <a:r>
              <a:rPr lang="en-US" sz="2400"/>
              <a:t> </a:t>
            </a:r>
            <a:r>
              <a:rPr lang="en-US" sz="2400" err="1"/>
              <a:t>của</a:t>
            </a:r>
            <a:r>
              <a:rPr lang="en-US" sz="2400"/>
              <a:t> </a:t>
            </a:r>
            <a:r>
              <a:rPr lang="en-US" sz="2400" err="1"/>
              <a:t>tổ</a:t>
            </a:r>
            <a:r>
              <a:rPr lang="en-US" sz="2400"/>
              <a:t> </a:t>
            </a:r>
            <a:r>
              <a:rPr lang="en-US" sz="2400" err="1"/>
              <a:t>chức</a:t>
            </a:r>
            <a:r>
              <a:rPr lang="en-US" sz="2400"/>
              <a:t> </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71A3ABA-105A-4574-8677-405FF9DEE27A}" type="slidenum">
              <a:rPr lang="en-US"/>
              <a:pPr/>
              <a:t>112</a:t>
            </a:fld>
            <a:endParaRPr lang="en-US"/>
          </a:p>
        </p:txBody>
      </p:sp>
      <p:sp>
        <p:nvSpPr>
          <p:cNvPr id="239618" name="Rectangle 2"/>
          <p:cNvSpPr>
            <a:spLocks noGrp="1" noChangeArrowheads="1"/>
          </p:cNvSpPr>
          <p:nvPr>
            <p:ph type="title"/>
          </p:nvPr>
        </p:nvSpPr>
        <p:spPr/>
        <p:txBody>
          <a:bodyPr/>
          <a:lstStyle/>
          <a:p>
            <a:r>
              <a:rPr lang="en-US" b="1"/>
              <a:t>4.6 Các công việc sau khảo sát</a:t>
            </a:r>
            <a:r>
              <a:rPr lang="en-US"/>
              <a:t> </a:t>
            </a:r>
          </a:p>
        </p:txBody>
      </p:sp>
      <p:sp>
        <p:nvSpPr>
          <p:cNvPr id="239619" name="Rectangle 3"/>
          <p:cNvSpPr>
            <a:spLocks noGrp="1" noChangeArrowheads="1"/>
          </p:cNvSpPr>
          <p:nvPr>
            <p:ph type="body" idx="1"/>
          </p:nvPr>
        </p:nvSpPr>
        <p:spPr/>
        <p:txBody>
          <a:bodyPr/>
          <a:lstStyle/>
          <a:p>
            <a:pPr algn="just">
              <a:lnSpc>
                <a:spcPct val="90000"/>
              </a:lnSpc>
            </a:pPr>
            <a:r>
              <a:rPr lang="en-US" sz="2800"/>
              <a:t>Trừ các trường hợp sử dụng những bộ công cụ tiên tiến để thu thập yêu cầu thông tin, đối với đa số các trường hợp còn lại, các dữ liệu thu được thường vẫn là những dữ liệu thô, là các chi tiết tản mạn cần được xử lý sơ bộ và tổng hợp. </a:t>
            </a:r>
          </a:p>
          <a:p>
            <a:pPr algn="just">
              <a:lnSpc>
                <a:spcPct val="90000"/>
              </a:lnSpc>
            </a:pPr>
            <a:r>
              <a:rPr lang="en-US" sz="2800" i="1"/>
              <a:t>Xử lý sơ bộ, phân loại, tổng hợp các dữ liệu</a:t>
            </a:r>
            <a:r>
              <a:rPr lang="en-US" sz="2800"/>
              <a:t> thu được là rất cần thiết để tiện theo dõi, quản lý, phục vụ trực tiếp cho quá trình khảo sát và làm tư liệu cho các bước tiếp theo </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1F1C68-C54A-43E6-8ECA-E9017C980F91}" type="slidenum">
              <a:rPr lang="en-US"/>
              <a:pPr/>
              <a:t>113</a:t>
            </a:fld>
            <a:endParaRPr lang="en-US"/>
          </a:p>
        </p:txBody>
      </p:sp>
      <p:sp>
        <p:nvSpPr>
          <p:cNvPr id="240642" name="Rectangle 2"/>
          <p:cNvSpPr>
            <a:spLocks noGrp="1" noChangeArrowheads="1"/>
          </p:cNvSpPr>
          <p:nvPr>
            <p:ph type="title"/>
          </p:nvPr>
        </p:nvSpPr>
        <p:spPr/>
        <p:txBody>
          <a:bodyPr/>
          <a:lstStyle/>
          <a:p>
            <a:r>
              <a:rPr lang="en-US" b="1"/>
              <a:t>4.6.1 Xử lý sơ bộ kết quả khảo sát</a:t>
            </a:r>
            <a:r>
              <a:rPr lang="en-US"/>
              <a:t> </a:t>
            </a:r>
          </a:p>
        </p:txBody>
      </p:sp>
      <p:sp>
        <p:nvSpPr>
          <p:cNvPr id="240643" name="Rectangle 3"/>
          <p:cNvSpPr>
            <a:spLocks noGrp="1" noChangeArrowheads="1"/>
          </p:cNvSpPr>
          <p:nvPr>
            <p:ph type="body" idx="1"/>
          </p:nvPr>
        </p:nvSpPr>
        <p:spPr/>
        <p:txBody>
          <a:bodyPr/>
          <a:lstStyle/>
          <a:p>
            <a:pPr algn="just">
              <a:lnSpc>
                <a:spcPct val="80000"/>
              </a:lnSpc>
            </a:pPr>
            <a:r>
              <a:rPr lang="en-US" sz="2800"/>
              <a:t>Sau khi phỏng vấn, điều tra, nghiên cứu tài liệu ta cần xem lại và hoàn thiện tài liệu thu được, bao gồm việc </a:t>
            </a:r>
            <a:r>
              <a:rPr lang="en-US" sz="2800" i="1"/>
              <a:t>phân loại, sắp xếp, trích rút dữ liệu, tổng hợp,... dư liệu, làm cho nó trở nên đầy đủ, chính xác, cân đối, gọn gàng dễ kiểm tra và dễ theo dõi. Phát hiện những chố thiếu để bổ sung, những chố sai hay không logic để sửa đổi. Hoàn chỉnh biểu đồ chức năng phân cấp thu được.</a:t>
            </a:r>
            <a:r>
              <a:rPr lang="en-US" sz="2800"/>
              <a:t> Quá trình này thường được lặp lại nhiều lần và tiến hành song song với các hoạt động xác định yêu cầu. </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DCE5D7-4BA5-457F-95C2-225712D0F8C4}" type="slidenum">
              <a:rPr lang="en-US"/>
              <a:pPr/>
              <a:t>114</a:t>
            </a:fld>
            <a:endParaRPr lang="en-US"/>
          </a:p>
        </p:txBody>
      </p:sp>
      <p:sp>
        <p:nvSpPr>
          <p:cNvPr id="241666" name="Rectangle 2"/>
          <p:cNvSpPr>
            <a:spLocks noGrp="1" noChangeArrowheads="1"/>
          </p:cNvSpPr>
          <p:nvPr>
            <p:ph type="title"/>
          </p:nvPr>
        </p:nvSpPr>
        <p:spPr/>
        <p:txBody>
          <a:bodyPr/>
          <a:lstStyle/>
          <a:p>
            <a:pPr algn="l"/>
            <a:r>
              <a:rPr lang="en-US"/>
              <a:t>4.6.1 Xử lý sơ bộ kết quả khảo sát -2</a:t>
            </a:r>
          </a:p>
        </p:txBody>
      </p:sp>
      <p:sp>
        <p:nvSpPr>
          <p:cNvPr id="241667" name="Rectangle 3"/>
          <p:cNvSpPr>
            <a:spLocks noGrp="1" noChangeArrowheads="1"/>
          </p:cNvSpPr>
          <p:nvPr>
            <p:ph type="body" idx="1"/>
          </p:nvPr>
        </p:nvSpPr>
        <p:spPr>
          <a:xfrm>
            <a:off x="457200" y="1447800"/>
            <a:ext cx="8382000" cy="4456113"/>
          </a:xfrm>
        </p:spPr>
        <p:txBody>
          <a:bodyPr/>
          <a:lstStyle/>
          <a:p>
            <a:pPr algn="just"/>
            <a:r>
              <a:rPr lang="en-US"/>
              <a:t>Ở các bước tiếp theo, những bảng mô tả chi tiết tài liệu (kết quả của việc xử lý kết quả khảo sát) được xem như những dữ liệu đầu vào cho PTTK HT. </a:t>
            </a:r>
          </a:p>
          <a:p>
            <a:pPr algn="just"/>
            <a:r>
              <a:rPr lang="en-US"/>
              <a:t>Chỉ trong trường hợp cần thiêt người ta mới quay trở lại xem các thông tin gốc như các bảng phỏng vấn, các báo cáo nghiệp vụ,.... </a:t>
            </a:r>
            <a:endParaRPr lang="en-US" sz="400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6D1A2F4-39E4-43C6-A40A-224DE79CB6F7}" type="slidenum">
              <a:rPr lang="en-US"/>
              <a:pPr/>
              <a:t>115</a:t>
            </a:fld>
            <a:endParaRPr lang="en-US"/>
          </a:p>
        </p:txBody>
      </p:sp>
      <p:sp>
        <p:nvSpPr>
          <p:cNvPr id="245762" name="Rectangle 2"/>
          <p:cNvSpPr>
            <a:spLocks noGrp="1" noChangeArrowheads="1"/>
          </p:cNvSpPr>
          <p:nvPr>
            <p:ph type="title"/>
          </p:nvPr>
        </p:nvSpPr>
        <p:spPr/>
        <p:txBody>
          <a:bodyPr/>
          <a:lstStyle/>
          <a:p>
            <a:pPr algn="l"/>
            <a:r>
              <a:rPr lang="en-US"/>
              <a:t>4.6.1 Xử lý sơ bộ kết quả khảo sát -2</a:t>
            </a:r>
          </a:p>
        </p:txBody>
      </p:sp>
      <p:sp>
        <p:nvSpPr>
          <p:cNvPr id="245763" name="Rectangle 3"/>
          <p:cNvSpPr>
            <a:spLocks noGrp="1" noChangeArrowheads="1"/>
          </p:cNvSpPr>
          <p:nvPr>
            <p:ph type="body" idx="1"/>
          </p:nvPr>
        </p:nvSpPr>
        <p:spPr/>
        <p:txBody>
          <a:bodyPr/>
          <a:lstStyle/>
          <a:p>
            <a:r>
              <a:rPr lang="en-US"/>
              <a:t>Ví dụ:</a:t>
            </a:r>
          </a:p>
        </p:txBody>
      </p:sp>
      <p:pic>
        <p:nvPicPr>
          <p:cNvPr id="245764" name="Picture 4"/>
          <p:cNvPicPr>
            <a:picLocks noChangeAspect="1" noChangeArrowheads="1"/>
          </p:cNvPicPr>
          <p:nvPr/>
        </p:nvPicPr>
        <p:blipFill>
          <a:blip r:embed="rId2"/>
          <a:srcRect/>
          <a:stretch>
            <a:fillRect/>
          </a:stretch>
        </p:blipFill>
        <p:spPr bwMode="auto">
          <a:xfrm>
            <a:off x="685800" y="2286000"/>
            <a:ext cx="7551738" cy="2962275"/>
          </a:xfrm>
          <a:prstGeom prst="rect">
            <a:avLst/>
          </a:prstGeom>
          <a:noFill/>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EDC0ECA-786C-4326-A850-41743305A7D0}" type="slidenum">
              <a:rPr lang="en-US"/>
              <a:pPr/>
              <a:t>116</a:t>
            </a:fld>
            <a:endParaRPr lang="en-US"/>
          </a:p>
        </p:txBody>
      </p:sp>
      <p:sp>
        <p:nvSpPr>
          <p:cNvPr id="246786" name="Rectangle 2"/>
          <p:cNvSpPr>
            <a:spLocks noGrp="1" noChangeArrowheads="1"/>
          </p:cNvSpPr>
          <p:nvPr>
            <p:ph type="title"/>
          </p:nvPr>
        </p:nvSpPr>
        <p:spPr/>
        <p:txBody>
          <a:bodyPr/>
          <a:lstStyle/>
          <a:p>
            <a:pPr algn="l"/>
            <a:r>
              <a:rPr lang="en-US"/>
              <a:t>4.6.1 Xử lý sơ bộ kết quả khảo sát -2</a:t>
            </a:r>
          </a:p>
        </p:txBody>
      </p:sp>
      <p:sp>
        <p:nvSpPr>
          <p:cNvPr id="246787" name="Rectangle 3"/>
          <p:cNvSpPr>
            <a:spLocks noGrp="1" noChangeArrowheads="1"/>
          </p:cNvSpPr>
          <p:nvPr>
            <p:ph type="body" idx="1"/>
          </p:nvPr>
        </p:nvSpPr>
        <p:spPr/>
        <p:txBody>
          <a:bodyPr/>
          <a:lstStyle/>
          <a:p>
            <a:r>
              <a:rPr lang="en-US"/>
              <a:t>Ví dụ:</a:t>
            </a:r>
          </a:p>
        </p:txBody>
      </p:sp>
      <p:pic>
        <p:nvPicPr>
          <p:cNvPr id="246789" name="Picture 5"/>
          <p:cNvPicPr>
            <a:picLocks noChangeAspect="1" noChangeArrowheads="1"/>
          </p:cNvPicPr>
          <p:nvPr/>
        </p:nvPicPr>
        <p:blipFill>
          <a:blip r:embed="rId2"/>
          <a:srcRect/>
          <a:stretch>
            <a:fillRect/>
          </a:stretch>
        </p:blipFill>
        <p:spPr bwMode="auto">
          <a:xfrm>
            <a:off x="457200" y="2209800"/>
            <a:ext cx="7504113" cy="4257675"/>
          </a:xfrm>
          <a:prstGeom prst="rect">
            <a:avLst/>
          </a:prstGeom>
          <a:noFill/>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7C3A989-21CD-4621-B886-8A45058DA642}" type="slidenum">
              <a:rPr lang="en-US"/>
              <a:pPr/>
              <a:t>117</a:t>
            </a:fld>
            <a:endParaRPr lang="en-US"/>
          </a:p>
        </p:txBody>
      </p:sp>
      <p:sp>
        <p:nvSpPr>
          <p:cNvPr id="242690" name="Rectangle 2"/>
          <p:cNvSpPr>
            <a:spLocks noGrp="1" noChangeArrowheads="1"/>
          </p:cNvSpPr>
          <p:nvPr>
            <p:ph type="title"/>
          </p:nvPr>
        </p:nvSpPr>
        <p:spPr/>
        <p:txBody>
          <a:bodyPr/>
          <a:lstStyle/>
          <a:p>
            <a:pPr algn="l"/>
            <a:r>
              <a:rPr lang="en-US"/>
              <a:t>4.6.2 Tổng hợp kết quả khảo sát </a:t>
            </a:r>
          </a:p>
        </p:txBody>
      </p:sp>
      <p:sp>
        <p:nvSpPr>
          <p:cNvPr id="242691" name="Rectangle 3"/>
          <p:cNvSpPr>
            <a:spLocks noGrp="1" noChangeArrowheads="1"/>
          </p:cNvSpPr>
          <p:nvPr>
            <p:ph type="body" idx="1"/>
          </p:nvPr>
        </p:nvSpPr>
        <p:spPr/>
        <p:txBody>
          <a:bodyPr/>
          <a:lstStyle/>
          <a:p>
            <a:pPr algn="just">
              <a:lnSpc>
                <a:spcPct val="90000"/>
              </a:lnSpc>
            </a:pPr>
            <a:r>
              <a:rPr lang="en-US" sz="2800"/>
              <a:t>Khi ta có một bài toán lớn, phức tạp thường không thể quan sát được tất cả các dữ liệu cùng một lúc. Khi tiến hành xác định yêu cầu, người ta phải tiến hành từng nhóm, theo từng lĩnh vực để quan sát và hu thập thông tin. Lúc này cần lắp ghép lại để có được một bức tranh tổng thể. </a:t>
            </a:r>
          </a:p>
          <a:p>
            <a:pPr algn="just">
              <a:lnSpc>
                <a:spcPct val="90000"/>
              </a:lnSpc>
            </a:pPr>
            <a:r>
              <a:rPr lang="en-US" sz="2800"/>
              <a:t>Việc tổng hợp được tiến hành theo hai loại: Tổng hợp theo các xử lý, tổng hợp theo các dữ liệu. </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978494F7-C4D9-412C-9ADF-7678AC6DB5DF}" type="slidenum">
              <a:rPr lang="en-US"/>
              <a:pPr/>
              <a:t>118</a:t>
            </a:fld>
            <a:endParaRPr lang="en-US"/>
          </a:p>
        </p:txBody>
      </p:sp>
      <p:sp>
        <p:nvSpPr>
          <p:cNvPr id="248834" name="Rectangle 2"/>
          <p:cNvSpPr>
            <a:spLocks noGrp="1" noChangeArrowheads="1"/>
          </p:cNvSpPr>
          <p:nvPr>
            <p:ph type="title"/>
          </p:nvPr>
        </p:nvSpPr>
        <p:spPr/>
        <p:txBody>
          <a:bodyPr/>
          <a:lstStyle/>
          <a:p>
            <a:pPr algn="l"/>
            <a:r>
              <a:rPr lang="en-US"/>
              <a:t>4.6.2 Tổng hợp kết quả khảo sát-2</a:t>
            </a:r>
          </a:p>
        </p:txBody>
      </p:sp>
      <p:sp>
        <p:nvSpPr>
          <p:cNvPr id="248835" name="Rectangle 3"/>
          <p:cNvSpPr>
            <a:spLocks noGrp="1" noChangeArrowheads="1"/>
          </p:cNvSpPr>
          <p:nvPr>
            <p:ph type="body" idx="1"/>
          </p:nvPr>
        </p:nvSpPr>
        <p:spPr/>
        <p:txBody>
          <a:bodyPr/>
          <a:lstStyle/>
          <a:p>
            <a:pPr algn="just"/>
            <a:r>
              <a:rPr lang="en-US" b="1"/>
              <a:t>Tổng hợp theo các xử lý:</a:t>
            </a:r>
            <a:endParaRPr lang="en-US"/>
          </a:p>
          <a:p>
            <a:pPr algn="just"/>
            <a:r>
              <a:rPr lang="en-US" sz="2400"/>
              <a:t>Mục tiêu là làm rõ các thiếu sót và sự rời rạc của các yếu tó liên quan đến công việc khi phỏng vấn. Sau đó trình bày tường minh để người sử dụng xem xét, đánh giá và hợp thức hóa, đảm bảo sự chính xác của xử lý. </a:t>
            </a:r>
          </a:p>
          <a:p>
            <a:pPr algn="just"/>
            <a:r>
              <a:rPr lang="en-US" sz="2400"/>
              <a:t>Ví dụ: bảng tổng hợp công việc</a:t>
            </a:r>
            <a:r>
              <a:rPr lang="en-US"/>
              <a:t> </a:t>
            </a:r>
          </a:p>
        </p:txBody>
      </p:sp>
      <p:pic>
        <p:nvPicPr>
          <p:cNvPr id="248836" name="Picture 4"/>
          <p:cNvPicPr>
            <a:picLocks noChangeAspect="1" noChangeArrowheads="1"/>
          </p:cNvPicPr>
          <p:nvPr/>
        </p:nvPicPr>
        <p:blipFill>
          <a:blip r:embed="rId2"/>
          <a:srcRect/>
          <a:stretch>
            <a:fillRect/>
          </a:stretch>
        </p:blipFill>
        <p:spPr bwMode="auto">
          <a:xfrm>
            <a:off x="838200" y="4572000"/>
            <a:ext cx="7656513" cy="1593850"/>
          </a:xfrm>
          <a:prstGeom prst="rect">
            <a:avLst/>
          </a:prstGeom>
          <a:noFill/>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DACD8E2-4BD2-4E07-B69E-086975D74BE8}" type="slidenum">
              <a:rPr lang="en-US"/>
              <a:pPr/>
              <a:t>119</a:t>
            </a:fld>
            <a:endParaRPr lang="en-US"/>
          </a:p>
        </p:txBody>
      </p:sp>
      <p:sp>
        <p:nvSpPr>
          <p:cNvPr id="249858" name="Rectangle 2"/>
          <p:cNvSpPr>
            <a:spLocks noGrp="1" noChangeArrowheads="1"/>
          </p:cNvSpPr>
          <p:nvPr>
            <p:ph type="title"/>
          </p:nvPr>
        </p:nvSpPr>
        <p:spPr/>
        <p:txBody>
          <a:bodyPr/>
          <a:lstStyle/>
          <a:p>
            <a:pPr algn="l"/>
            <a:r>
              <a:rPr lang="en-US"/>
              <a:t>4.6.2 Tổng hợp kết quả khảo sát-3</a:t>
            </a:r>
          </a:p>
        </p:txBody>
      </p:sp>
      <p:sp>
        <p:nvSpPr>
          <p:cNvPr id="249859" name="Rectangle 3"/>
          <p:cNvSpPr>
            <a:spLocks noGrp="1" noChangeArrowheads="1"/>
          </p:cNvSpPr>
          <p:nvPr>
            <p:ph type="body" idx="1"/>
          </p:nvPr>
        </p:nvSpPr>
        <p:spPr/>
        <p:txBody>
          <a:bodyPr/>
          <a:lstStyle/>
          <a:p>
            <a:pPr algn="just">
              <a:lnSpc>
                <a:spcPct val="80000"/>
              </a:lnSpc>
            </a:pPr>
            <a:r>
              <a:rPr lang="en-US" sz="2800" b="1"/>
              <a:t>Tổng hợp các dữ liệu</a:t>
            </a:r>
            <a:endParaRPr lang="en-US" sz="2800"/>
          </a:p>
          <a:p>
            <a:pPr algn="just">
              <a:lnSpc>
                <a:spcPct val="80000"/>
              </a:lnSpc>
            </a:pPr>
            <a:r>
              <a:rPr lang="en-US" sz="2800"/>
              <a:t>Mục tiêu là liệt kê ra tất cả các dữ liệu có liên quan đến miền khảo sát của tổ chức và sàng lọc để thu được những dữ liệu đầy đủ, chính xác và gán cho tên gọi thích hợp mà mọi người tham gia dự án đồng ý. </a:t>
            </a:r>
          </a:p>
          <a:p>
            <a:pPr algn="just">
              <a:lnSpc>
                <a:spcPct val="80000"/>
              </a:lnSpc>
            </a:pPr>
            <a:r>
              <a:rPr lang="en-US" sz="2800"/>
              <a:t>Kết quả tổng hợp dữ liệu có thể có nhiều loại khác nhau. Tuy nhiên, hai tài liệu không thể thiếu là bảng tổng hợp các hồ sơ có trong tổ chức và bảng từ điển dữ liệu về các mục từ lấy ra từ các tài liệu khảo sát và những đặc trưng của nó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A063C70-23C9-4665-A3E3-EF7EF2150CA6}" type="slidenum">
              <a:rPr lang="en-US"/>
              <a:pPr/>
              <a:t>12</a:t>
            </a:fld>
            <a:endParaRPr lang="en-US"/>
          </a:p>
        </p:txBody>
      </p:sp>
      <p:sp>
        <p:nvSpPr>
          <p:cNvPr id="58370" name="Rectangle 2"/>
          <p:cNvSpPr>
            <a:spLocks noGrp="1" noChangeArrowheads="1"/>
          </p:cNvSpPr>
          <p:nvPr>
            <p:ph type="title"/>
          </p:nvPr>
        </p:nvSpPr>
        <p:spPr>
          <a:xfrm>
            <a:off x="457200" y="0"/>
            <a:ext cx="8229600" cy="1371600"/>
          </a:xfrm>
        </p:spPr>
        <p:txBody>
          <a:bodyPr/>
          <a:lstStyle/>
          <a:p>
            <a:r>
              <a:rPr lang="en-US" sz="4000"/>
              <a:t>Chương0. </a:t>
            </a:r>
            <a:r>
              <a:rPr lang="en-US" sz="4000" err="1"/>
              <a:t>Đại</a:t>
            </a:r>
            <a:r>
              <a:rPr lang="en-US" sz="4000"/>
              <a:t> </a:t>
            </a:r>
            <a:r>
              <a:rPr lang="en-US" sz="4000" err="1"/>
              <a:t>cương</a:t>
            </a:r>
            <a:r>
              <a:rPr lang="en-US" sz="4000"/>
              <a:t> </a:t>
            </a:r>
            <a:r>
              <a:rPr lang="en-US" sz="4000" err="1"/>
              <a:t>về</a:t>
            </a:r>
            <a:r>
              <a:rPr lang="en-US" sz="4000"/>
              <a:t> </a:t>
            </a:r>
            <a:r>
              <a:rPr lang="en-US" sz="4000" err="1"/>
              <a:t>hệ</a:t>
            </a:r>
            <a:r>
              <a:rPr lang="en-US" sz="4000"/>
              <a:t> </a:t>
            </a:r>
            <a:r>
              <a:rPr lang="en-US" sz="4000" err="1"/>
              <a:t>thống</a:t>
            </a:r>
            <a:endParaRPr lang="en-US" sz="4000"/>
          </a:p>
        </p:txBody>
      </p:sp>
      <p:sp>
        <p:nvSpPr>
          <p:cNvPr id="58371" name="Rectangle 3"/>
          <p:cNvSpPr>
            <a:spLocks noGrp="1" noChangeArrowheads="1"/>
          </p:cNvSpPr>
          <p:nvPr>
            <p:ph type="body" idx="1"/>
          </p:nvPr>
        </p:nvSpPr>
        <p:spPr>
          <a:xfrm>
            <a:off x="457200" y="1295400"/>
            <a:ext cx="8229600" cy="5562600"/>
          </a:xfrm>
        </p:spPr>
        <p:txBody>
          <a:bodyPr/>
          <a:lstStyle/>
          <a:p>
            <a:pPr marL="609600" indent="-609600">
              <a:lnSpc>
                <a:spcPct val="80000"/>
              </a:lnSpc>
              <a:buFont typeface="Wingdings" pitchFamily="2" charset="2"/>
              <a:buNone/>
            </a:pPr>
            <a:r>
              <a:rPr lang="en-US" sz="2000" b="1"/>
              <a:t>0.1 </a:t>
            </a:r>
            <a:r>
              <a:rPr lang="en-US" sz="2000" b="1" err="1"/>
              <a:t>Định</a:t>
            </a:r>
            <a:r>
              <a:rPr lang="en-US" sz="2000" b="1"/>
              <a:t> </a:t>
            </a:r>
            <a:r>
              <a:rPr lang="en-US" sz="2000" b="1" err="1"/>
              <a:t>nghĩa</a:t>
            </a:r>
            <a:r>
              <a:rPr lang="en-US" sz="2000" b="1"/>
              <a:t> </a:t>
            </a:r>
            <a:r>
              <a:rPr lang="en-US" sz="2000" b="1" err="1"/>
              <a:t>Hệ</a:t>
            </a:r>
            <a:r>
              <a:rPr lang="en-US" sz="2000" b="1"/>
              <a:t> </a:t>
            </a:r>
            <a:r>
              <a:rPr lang="en-US" sz="2000" b="1" err="1"/>
              <a:t>thống</a:t>
            </a:r>
            <a:r>
              <a:rPr lang="en-US" sz="2000"/>
              <a:t>: </a:t>
            </a:r>
          </a:p>
          <a:p>
            <a:pPr marL="609600" indent="-609600" algn="just">
              <a:lnSpc>
                <a:spcPct val="150000"/>
              </a:lnSpc>
              <a:buFont typeface="Wingdings" pitchFamily="2" charset="2"/>
              <a:buNone/>
            </a:pPr>
            <a:r>
              <a:rPr lang="en-US" sz="2000" err="1"/>
              <a:t>Có</a:t>
            </a:r>
            <a:r>
              <a:rPr lang="en-US" sz="2000"/>
              <a:t> </a:t>
            </a:r>
            <a:r>
              <a:rPr lang="en-US" sz="2000" err="1"/>
              <a:t>nhiều</a:t>
            </a:r>
            <a:r>
              <a:rPr lang="en-US" sz="2000"/>
              <a:t> </a:t>
            </a:r>
            <a:r>
              <a:rPr lang="en-US" sz="2000" err="1"/>
              <a:t>định</a:t>
            </a:r>
            <a:r>
              <a:rPr lang="en-US" sz="2000"/>
              <a:t> </a:t>
            </a:r>
            <a:r>
              <a:rPr lang="en-US" sz="2000" err="1"/>
              <a:t>nghĩa</a:t>
            </a:r>
            <a:r>
              <a:rPr lang="en-US" sz="2000"/>
              <a:t> </a:t>
            </a:r>
            <a:r>
              <a:rPr lang="en-US" sz="2000" err="1"/>
              <a:t>khác</a:t>
            </a:r>
            <a:r>
              <a:rPr lang="en-US" sz="2000"/>
              <a:t> </a:t>
            </a:r>
            <a:r>
              <a:rPr lang="en-US" sz="2000" err="1"/>
              <a:t>nhau</a:t>
            </a:r>
            <a:r>
              <a:rPr lang="en-US" sz="2000"/>
              <a:t> </a:t>
            </a:r>
            <a:r>
              <a:rPr lang="en-US" sz="2000" err="1"/>
              <a:t>về</a:t>
            </a:r>
            <a:r>
              <a:rPr lang="en-US" sz="2000"/>
              <a:t> </a:t>
            </a:r>
            <a:r>
              <a:rPr lang="en-US" sz="2000" err="1"/>
              <a:t>Hệ</a:t>
            </a:r>
            <a:r>
              <a:rPr lang="en-US" sz="2000"/>
              <a:t> </a:t>
            </a:r>
            <a:r>
              <a:rPr lang="en-US" sz="2000" err="1"/>
              <a:t>thống</a:t>
            </a:r>
            <a:r>
              <a:rPr lang="en-US" sz="2000"/>
              <a:t>. Ta </a:t>
            </a:r>
            <a:r>
              <a:rPr lang="en-US" sz="2000" err="1"/>
              <a:t>xem</a:t>
            </a:r>
            <a:r>
              <a:rPr lang="en-US" sz="2000"/>
              <a:t> </a:t>
            </a:r>
            <a:r>
              <a:rPr lang="en-US" sz="2000" err="1"/>
              <a:t>xét</a:t>
            </a:r>
            <a:r>
              <a:rPr lang="en-US" sz="2000"/>
              <a:t> 2 </a:t>
            </a:r>
            <a:r>
              <a:rPr lang="en-US" sz="2000" err="1"/>
              <a:t>định</a:t>
            </a:r>
            <a:r>
              <a:rPr lang="en-US" sz="2000"/>
              <a:t> </a:t>
            </a:r>
            <a:r>
              <a:rPr lang="en-US" sz="2000" err="1"/>
              <a:t>nghĩa</a:t>
            </a:r>
            <a:r>
              <a:rPr lang="en-US" sz="2000"/>
              <a:t>:</a:t>
            </a:r>
          </a:p>
          <a:p>
            <a:pPr marL="609600" indent="-609600" algn="just">
              <a:lnSpc>
                <a:spcPct val="150000"/>
              </a:lnSpc>
              <a:buFont typeface="Wingdings" pitchFamily="2" charset="2"/>
              <a:buNone/>
            </a:pPr>
            <a:r>
              <a:rPr lang="en-US" sz="2000"/>
              <a:t>Theo  [2]</a:t>
            </a:r>
          </a:p>
          <a:p>
            <a:pPr marL="609600" indent="-609600" algn="just">
              <a:lnSpc>
                <a:spcPct val="150000"/>
              </a:lnSpc>
              <a:buFontTx/>
              <a:buAutoNum type="arabicParenBoth"/>
            </a:pPr>
            <a:r>
              <a:rPr lang="en-US" sz="2000" err="1"/>
              <a:t>Hệ</a:t>
            </a:r>
            <a:r>
              <a:rPr lang="en-US" sz="2000"/>
              <a:t> </a:t>
            </a:r>
            <a:r>
              <a:rPr lang="en-US" sz="2000" err="1"/>
              <a:t>thống</a:t>
            </a:r>
            <a:r>
              <a:rPr lang="en-US" sz="2000"/>
              <a:t> </a:t>
            </a:r>
            <a:r>
              <a:rPr lang="en-US" sz="2000" err="1"/>
              <a:t>là</a:t>
            </a:r>
            <a:r>
              <a:rPr lang="en-US" sz="2000"/>
              <a:t> </a:t>
            </a:r>
            <a:r>
              <a:rPr lang="en-US" sz="2000" err="1"/>
              <a:t>một</a:t>
            </a:r>
            <a:r>
              <a:rPr lang="en-US" sz="2000"/>
              <a:t> </a:t>
            </a:r>
            <a:r>
              <a:rPr lang="en-US" sz="2000" err="1"/>
              <a:t>tập</a:t>
            </a:r>
            <a:r>
              <a:rPr lang="en-US" sz="2000"/>
              <a:t> </a:t>
            </a:r>
            <a:r>
              <a:rPr lang="en-US" sz="2000" err="1"/>
              <a:t>hợp</a:t>
            </a:r>
            <a:r>
              <a:rPr lang="en-US" sz="2000"/>
              <a:t> </a:t>
            </a:r>
            <a:r>
              <a:rPr lang="en-US" sz="2000" err="1"/>
              <a:t>nhiều</a:t>
            </a:r>
            <a:r>
              <a:rPr lang="en-US" sz="2000"/>
              <a:t> </a:t>
            </a:r>
            <a:r>
              <a:rPr lang="en-US" sz="2000" err="1"/>
              <a:t>phần</a:t>
            </a:r>
            <a:r>
              <a:rPr lang="en-US" sz="2000"/>
              <a:t> </a:t>
            </a:r>
            <a:r>
              <a:rPr lang="en-US" sz="2000" err="1"/>
              <a:t>tử</a:t>
            </a:r>
            <a:r>
              <a:rPr lang="en-US" sz="2000"/>
              <a:t>, </a:t>
            </a:r>
            <a:r>
              <a:rPr lang="en-US" sz="2000" err="1"/>
              <a:t>có</a:t>
            </a:r>
            <a:r>
              <a:rPr lang="en-US" sz="2000"/>
              <a:t> </a:t>
            </a:r>
            <a:r>
              <a:rPr lang="en-US" sz="2000" err="1"/>
              <a:t>các</a:t>
            </a:r>
            <a:r>
              <a:rPr lang="en-US" sz="2000"/>
              <a:t> </a:t>
            </a:r>
            <a:r>
              <a:rPr lang="en-US" sz="2000" err="1"/>
              <a:t>mối</a:t>
            </a:r>
            <a:r>
              <a:rPr lang="en-US" sz="2000"/>
              <a:t> </a:t>
            </a:r>
            <a:r>
              <a:rPr lang="en-US" sz="2000" err="1"/>
              <a:t>quan</a:t>
            </a:r>
            <a:r>
              <a:rPr lang="en-US" sz="2000"/>
              <a:t> </a:t>
            </a:r>
            <a:r>
              <a:rPr lang="en-US" sz="2000" err="1"/>
              <a:t>hệ</a:t>
            </a:r>
            <a:r>
              <a:rPr lang="en-US" sz="2000"/>
              <a:t> </a:t>
            </a:r>
            <a:r>
              <a:rPr lang="en-US" sz="2000" err="1"/>
              <a:t>ràng</a:t>
            </a:r>
            <a:r>
              <a:rPr lang="en-US" sz="2000"/>
              <a:t> </a:t>
            </a:r>
            <a:r>
              <a:rPr lang="en-US" sz="2000" err="1"/>
              <a:t>buộc</a:t>
            </a:r>
            <a:r>
              <a:rPr lang="en-US" sz="2000"/>
              <a:t> </a:t>
            </a:r>
            <a:r>
              <a:rPr lang="en-US" sz="2000" err="1"/>
              <a:t>lẫn</a:t>
            </a:r>
            <a:r>
              <a:rPr lang="en-US" sz="2000"/>
              <a:t> </a:t>
            </a:r>
            <a:r>
              <a:rPr lang="en-US" sz="2000" err="1"/>
              <a:t>nhau</a:t>
            </a:r>
            <a:r>
              <a:rPr lang="en-US" sz="2000"/>
              <a:t> </a:t>
            </a:r>
            <a:r>
              <a:rPr lang="en-US" sz="2000" err="1"/>
              <a:t>và</a:t>
            </a:r>
            <a:r>
              <a:rPr lang="en-US" sz="2000"/>
              <a:t> </a:t>
            </a:r>
            <a:r>
              <a:rPr lang="en-US" sz="2000" err="1"/>
              <a:t>cùng</a:t>
            </a:r>
            <a:r>
              <a:rPr lang="en-US" sz="2000"/>
              <a:t> </a:t>
            </a:r>
            <a:r>
              <a:rPr lang="en-US" sz="2000" err="1"/>
              <a:t>hoạt</a:t>
            </a:r>
            <a:r>
              <a:rPr lang="en-US" sz="2000"/>
              <a:t> </a:t>
            </a:r>
            <a:r>
              <a:rPr lang="en-US" sz="2000" err="1"/>
              <a:t>động</a:t>
            </a:r>
            <a:r>
              <a:rPr lang="en-US" sz="2000"/>
              <a:t> </a:t>
            </a:r>
            <a:r>
              <a:rPr lang="en-US" sz="2000" err="1"/>
              <a:t>hướng</a:t>
            </a:r>
            <a:r>
              <a:rPr lang="en-US" sz="2000"/>
              <a:t> </a:t>
            </a:r>
            <a:r>
              <a:rPr lang="en-US" sz="2000" err="1"/>
              <a:t>tới</a:t>
            </a:r>
            <a:r>
              <a:rPr lang="en-US" sz="2000"/>
              <a:t> </a:t>
            </a:r>
            <a:r>
              <a:rPr lang="en-US" sz="2000" err="1"/>
              <a:t>một</a:t>
            </a:r>
            <a:r>
              <a:rPr lang="en-US" sz="2000"/>
              <a:t> </a:t>
            </a:r>
            <a:r>
              <a:rPr lang="en-US" sz="2000" err="1"/>
              <a:t>mục</a:t>
            </a:r>
            <a:r>
              <a:rPr lang="en-US" sz="2000"/>
              <a:t> </a:t>
            </a:r>
            <a:r>
              <a:rPr lang="en-US" sz="2000" err="1"/>
              <a:t>đích</a:t>
            </a:r>
            <a:r>
              <a:rPr lang="en-US" sz="2000"/>
              <a:t> </a:t>
            </a:r>
            <a:r>
              <a:rPr lang="en-US" sz="2000" err="1"/>
              <a:t>chung</a:t>
            </a:r>
            <a:r>
              <a:rPr lang="en-US" sz="2000"/>
              <a:t>.</a:t>
            </a:r>
          </a:p>
          <a:p>
            <a:pPr marL="609600" indent="-609600" algn="just">
              <a:lnSpc>
                <a:spcPct val="150000"/>
              </a:lnSpc>
              <a:buFontTx/>
              <a:buAutoNum type="arabicParenBoth"/>
            </a:pPr>
            <a:endParaRPr lang="en-US" sz="2000"/>
          </a:p>
          <a:p>
            <a:pPr marL="609600" indent="-609600" algn="just">
              <a:lnSpc>
                <a:spcPct val="150000"/>
              </a:lnSpc>
              <a:buFontTx/>
              <a:buNone/>
            </a:pPr>
            <a:r>
              <a:rPr lang="en-US" sz="2000" err="1"/>
              <a:t>Xem</a:t>
            </a:r>
            <a:r>
              <a:rPr lang="en-US" sz="2000"/>
              <a:t> </a:t>
            </a:r>
            <a:r>
              <a:rPr lang="en-US" sz="2000" err="1"/>
              <a:t>hệ</a:t>
            </a:r>
            <a:r>
              <a:rPr lang="en-US" sz="2000"/>
              <a:t> </a:t>
            </a:r>
            <a:r>
              <a:rPr lang="en-US" sz="2000" err="1"/>
              <a:t>thống</a:t>
            </a:r>
            <a:r>
              <a:rPr lang="en-US" sz="2000"/>
              <a:t> </a:t>
            </a:r>
            <a:r>
              <a:rPr lang="en-US" sz="2000" err="1"/>
              <a:t>như</a:t>
            </a:r>
            <a:r>
              <a:rPr lang="en-US" sz="2000"/>
              <a:t> </a:t>
            </a:r>
            <a:r>
              <a:rPr lang="en-US" sz="2000" err="1"/>
              <a:t>quá</a:t>
            </a:r>
            <a:r>
              <a:rPr lang="en-US" sz="2000"/>
              <a:t> </a:t>
            </a:r>
            <a:r>
              <a:rPr lang="en-US" sz="2000" err="1"/>
              <a:t>trình</a:t>
            </a:r>
            <a:r>
              <a:rPr lang="en-US" sz="2000"/>
              <a:t> </a:t>
            </a:r>
            <a:r>
              <a:rPr lang="en-US" sz="2000" err="1"/>
              <a:t>xử</a:t>
            </a:r>
            <a:r>
              <a:rPr lang="en-US" sz="2000"/>
              <a:t> </a:t>
            </a:r>
            <a:r>
              <a:rPr lang="en-US" sz="2000" err="1"/>
              <a:t>lý</a:t>
            </a:r>
            <a:r>
              <a:rPr lang="en-US" sz="2000"/>
              <a:t> [1]</a:t>
            </a:r>
          </a:p>
          <a:p>
            <a:pPr marL="609600" indent="-609600" algn="just">
              <a:lnSpc>
                <a:spcPct val="150000"/>
              </a:lnSpc>
              <a:buFontTx/>
              <a:buAutoNum type="arabicParenBoth"/>
            </a:pPr>
            <a:r>
              <a:rPr lang="en-US" sz="2000" err="1"/>
              <a:t>Hệ</a:t>
            </a:r>
            <a:r>
              <a:rPr lang="en-US" sz="2000"/>
              <a:t> </a:t>
            </a:r>
            <a:r>
              <a:rPr lang="en-US" sz="2000" err="1"/>
              <a:t>thống</a:t>
            </a:r>
            <a:r>
              <a:rPr lang="en-US" sz="2000"/>
              <a:t> </a:t>
            </a:r>
            <a:r>
              <a:rPr lang="en-US" sz="2000" err="1"/>
              <a:t>là</a:t>
            </a:r>
            <a:r>
              <a:rPr lang="en-US" sz="2000"/>
              <a:t> </a:t>
            </a:r>
            <a:r>
              <a:rPr lang="en-US" sz="2000" err="1"/>
              <a:t>tập</a:t>
            </a:r>
            <a:r>
              <a:rPr lang="en-US" sz="2000"/>
              <a:t> </a:t>
            </a:r>
            <a:r>
              <a:rPr lang="en-US" sz="2000" err="1"/>
              <a:t>hợp</a:t>
            </a:r>
            <a:r>
              <a:rPr lang="en-US" sz="2000"/>
              <a:t> </a:t>
            </a:r>
            <a:r>
              <a:rPr lang="en-US" sz="2000" err="1"/>
              <a:t>các</a:t>
            </a:r>
            <a:r>
              <a:rPr lang="en-US" sz="2000"/>
              <a:t> </a:t>
            </a:r>
            <a:r>
              <a:rPr lang="en-US" sz="2000" err="1"/>
              <a:t>phần</a:t>
            </a:r>
            <a:r>
              <a:rPr lang="en-US" sz="2000"/>
              <a:t> </a:t>
            </a:r>
            <a:r>
              <a:rPr lang="en-US" sz="2000" err="1"/>
              <a:t>tử</a:t>
            </a:r>
            <a:r>
              <a:rPr lang="en-US" sz="2000"/>
              <a:t> </a:t>
            </a:r>
            <a:r>
              <a:rPr lang="en-US" sz="2000" err="1"/>
              <a:t>có</a:t>
            </a:r>
            <a:r>
              <a:rPr lang="en-US" sz="2000"/>
              <a:t> </a:t>
            </a:r>
            <a:r>
              <a:rPr lang="en-US" sz="2000" err="1"/>
              <a:t>quan</a:t>
            </a:r>
            <a:r>
              <a:rPr lang="en-US" sz="2000"/>
              <a:t> </a:t>
            </a:r>
            <a:r>
              <a:rPr lang="en-US" sz="2000" err="1"/>
              <a:t>hệ</a:t>
            </a:r>
            <a:r>
              <a:rPr lang="en-US" sz="2000"/>
              <a:t> qua </a:t>
            </a:r>
            <a:r>
              <a:rPr lang="en-US" sz="2000" err="1"/>
              <a:t>lại</a:t>
            </a:r>
            <a:r>
              <a:rPr lang="en-US" sz="2000"/>
              <a:t> </a:t>
            </a:r>
            <a:r>
              <a:rPr lang="en-US" sz="2000" err="1"/>
              <a:t>với</a:t>
            </a:r>
            <a:r>
              <a:rPr lang="en-US" sz="2000"/>
              <a:t> </a:t>
            </a:r>
            <a:r>
              <a:rPr lang="en-US" sz="2000" err="1"/>
              <a:t>nhau</a:t>
            </a:r>
            <a:r>
              <a:rPr lang="en-US" sz="2000"/>
              <a:t> </a:t>
            </a:r>
            <a:r>
              <a:rPr lang="en-US" sz="2000" err="1"/>
              <a:t>cùng</a:t>
            </a:r>
            <a:r>
              <a:rPr lang="en-US" sz="2000"/>
              <a:t> </a:t>
            </a:r>
            <a:r>
              <a:rPr lang="en-US" sz="2000" err="1"/>
              <a:t>hoạt</a:t>
            </a:r>
            <a:r>
              <a:rPr lang="en-US" sz="2000"/>
              <a:t> </a:t>
            </a:r>
            <a:r>
              <a:rPr lang="en-US" sz="2000" err="1"/>
              <a:t>động</a:t>
            </a:r>
            <a:r>
              <a:rPr lang="en-US" sz="2000"/>
              <a:t> </a:t>
            </a:r>
            <a:r>
              <a:rPr lang="en-US" sz="2000" err="1"/>
              <a:t>hướng</a:t>
            </a:r>
            <a:r>
              <a:rPr lang="en-US" sz="2000"/>
              <a:t> </a:t>
            </a:r>
            <a:r>
              <a:rPr lang="en-US" sz="2000" err="1"/>
              <a:t>đến</a:t>
            </a:r>
            <a:r>
              <a:rPr lang="en-US" sz="2000"/>
              <a:t> </a:t>
            </a:r>
            <a:r>
              <a:rPr lang="en-US" sz="2000" err="1"/>
              <a:t>một</a:t>
            </a:r>
            <a:r>
              <a:rPr lang="en-US" sz="2000"/>
              <a:t> </a:t>
            </a:r>
            <a:r>
              <a:rPr lang="en-US" sz="2000" err="1"/>
              <a:t>mục</a:t>
            </a:r>
            <a:r>
              <a:rPr lang="en-US" sz="2000"/>
              <a:t> </a:t>
            </a:r>
            <a:r>
              <a:rPr lang="en-US" sz="2000" err="1"/>
              <a:t>tiêu</a:t>
            </a:r>
            <a:r>
              <a:rPr lang="en-US" sz="2000"/>
              <a:t> </a:t>
            </a:r>
            <a:r>
              <a:rPr lang="en-US" sz="2000" err="1"/>
              <a:t>chung</a:t>
            </a:r>
            <a:r>
              <a:rPr lang="en-US" sz="2000"/>
              <a:t> </a:t>
            </a:r>
            <a:r>
              <a:rPr lang="en-US" sz="2000" err="1"/>
              <a:t>thông</a:t>
            </a:r>
            <a:r>
              <a:rPr lang="en-US" sz="2000"/>
              <a:t> qua </a:t>
            </a:r>
            <a:r>
              <a:rPr lang="en-US" sz="2000" err="1"/>
              <a:t>việc</a:t>
            </a:r>
            <a:r>
              <a:rPr lang="en-US" sz="2000"/>
              <a:t> </a:t>
            </a:r>
            <a:r>
              <a:rPr lang="en-US" sz="2000" err="1"/>
              <a:t>tiếp</a:t>
            </a:r>
            <a:r>
              <a:rPr lang="en-US" sz="2000"/>
              <a:t> </a:t>
            </a:r>
            <a:r>
              <a:rPr lang="en-US" sz="2000" err="1"/>
              <a:t>nhận</a:t>
            </a:r>
            <a:r>
              <a:rPr lang="en-US" sz="2000"/>
              <a:t> </a:t>
            </a:r>
            <a:r>
              <a:rPr lang="en-US" sz="2000" err="1"/>
              <a:t>cái</a:t>
            </a:r>
            <a:r>
              <a:rPr lang="en-US" sz="2000"/>
              <a:t> </a:t>
            </a:r>
            <a:r>
              <a:rPr lang="en-US" sz="2000" err="1"/>
              <a:t>vào</a:t>
            </a:r>
            <a:r>
              <a:rPr lang="en-US" sz="2000"/>
              <a:t> </a:t>
            </a:r>
            <a:r>
              <a:rPr lang="en-US" sz="2000" err="1"/>
              <a:t>và</a:t>
            </a:r>
            <a:r>
              <a:rPr lang="en-US" sz="2000"/>
              <a:t> </a:t>
            </a:r>
            <a:r>
              <a:rPr lang="en-US" sz="2000" err="1"/>
              <a:t>sản</a:t>
            </a:r>
            <a:r>
              <a:rPr lang="en-US" sz="2000"/>
              <a:t> </a:t>
            </a:r>
            <a:r>
              <a:rPr lang="en-US" sz="2000" err="1"/>
              <a:t>sinh</a:t>
            </a:r>
            <a:r>
              <a:rPr lang="en-US" sz="2000"/>
              <a:t> </a:t>
            </a:r>
            <a:r>
              <a:rPr lang="en-US" sz="2000" err="1"/>
              <a:t>cái</a:t>
            </a:r>
            <a:r>
              <a:rPr lang="en-US" sz="2000"/>
              <a:t> </a:t>
            </a:r>
            <a:r>
              <a:rPr lang="en-US" sz="2000" err="1"/>
              <a:t>ra</a:t>
            </a:r>
            <a:r>
              <a:rPr lang="en-US" sz="2000"/>
              <a:t> </a:t>
            </a:r>
            <a:r>
              <a:rPr lang="en-US" sz="2000" err="1"/>
              <a:t>nhờ</a:t>
            </a:r>
            <a:r>
              <a:rPr lang="en-US" sz="2000"/>
              <a:t> </a:t>
            </a:r>
            <a:r>
              <a:rPr lang="en-US" sz="2000" err="1"/>
              <a:t>một</a:t>
            </a:r>
            <a:r>
              <a:rPr lang="en-US" sz="2000"/>
              <a:t> </a:t>
            </a:r>
            <a:r>
              <a:rPr lang="en-US" sz="2000" err="1"/>
              <a:t>quá</a:t>
            </a:r>
            <a:r>
              <a:rPr lang="en-US" sz="2000"/>
              <a:t> </a:t>
            </a:r>
            <a:r>
              <a:rPr lang="en-US" sz="2000" err="1"/>
              <a:t>trình</a:t>
            </a:r>
            <a:r>
              <a:rPr lang="en-US" sz="2000"/>
              <a:t> </a:t>
            </a:r>
            <a:r>
              <a:rPr lang="en-US" sz="2000" err="1"/>
              <a:t>chuyển</a:t>
            </a:r>
            <a:r>
              <a:rPr lang="en-US" sz="2000"/>
              <a:t> </a:t>
            </a:r>
            <a:r>
              <a:rPr lang="en-US" sz="2000" err="1"/>
              <a:t>đổi</a:t>
            </a:r>
            <a:r>
              <a:rPr lang="en-US" sz="2000"/>
              <a:t> </a:t>
            </a:r>
            <a:r>
              <a:rPr lang="en-US" sz="2000" err="1"/>
              <a:t>được</a:t>
            </a:r>
            <a:r>
              <a:rPr lang="en-US" sz="2000"/>
              <a:t> </a:t>
            </a:r>
            <a:r>
              <a:rPr lang="en-US" sz="2000" err="1"/>
              <a:t>tổ</a:t>
            </a:r>
            <a:r>
              <a:rPr lang="en-US" sz="2000"/>
              <a:t> </a:t>
            </a:r>
            <a:r>
              <a:rPr lang="en-US" sz="2000" err="1"/>
              <a:t>chức</a:t>
            </a:r>
            <a:r>
              <a:rPr lang="en-US" sz="2000"/>
              <a:t>.</a:t>
            </a:r>
          </a:p>
          <a:p>
            <a:pPr marL="609600" indent="-609600">
              <a:lnSpc>
                <a:spcPct val="80000"/>
              </a:lnSpc>
              <a:buFontTx/>
              <a:buAutoNum type="arabicParenBoth"/>
            </a:pPr>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8371">
                                            <p:txEl>
                                              <p:pRg st="2" end="2"/>
                                            </p:txEl>
                                          </p:spTgt>
                                        </p:tgtEl>
                                        <p:attrNameLst>
                                          <p:attrName>style.visibility</p:attrName>
                                        </p:attrNameLst>
                                      </p:cBhvr>
                                      <p:to>
                                        <p:strVal val="visible"/>
                                      </p:to>
                                    </p:set>
                                    <p:anim calcmode="lin" valueType="num">
                                      <p:cBhvr additive="base">
                                        <p:cTn id="7" dur="500" fill="hold"/>
                                        <p:tgtEl>
                                          <p:spTgt spid="58371">
                                            <p:txEl>
                                              <p:pRg st="2" end="2"/>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8371">
                                            <p:txEl>
                                              <p:pRg st="2" end="2"/>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8371">
                                            <p:txEl>
                                              <p:pRg st="3" end="3"/>
                                            </p:txEl>
                                          </p:spTgt>
                                        </p:tgtEl>
                                        <p:attrNameLst>
                                          <p:attrName>style.visibility</p:attrName>
                                        </p:attrNameLst>
                                      </p:cBhvr>
                                      <p:to>
                                        <p:strVal val="visible"/>
                                      </p:to>
                                    </p:set>
                                    <p:anim calcmode="lin" valueType="num">
                                      <p:cBhvr additive="base">
                                        <p:cTn id="11" dur="500" fill="hold"/>
                                        <p:tgtEl>
                                          <p:spTgt spid="58371">
                                            <p:txEl>
                                              <p:pRg st="3" end="3"/>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83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8371">
                                            <p:txEl>
                                              <p:pRg st="5" end="5"/>
                                            </p:txEl>
                                          </p:spTgt>
                                        </p:tgtEl>
                                        <p:attrNameLst>
                                          <p:attrName>style.visibility</p:attrName>
                                        </p:attrNameLst>
                                      </p:cBhvr>
                                      <p:to>
                                        <p:strVal val="visible"/>
                                      </p:to>
                                    </p:set>
                                    <p:anim calcmode="lin" valueType="num">
                                      <p:cBhvr additive="base">
                                        <p:cTn id="17" dur="500" fill="hold"/>
                                        <p:tgtEl>
                                          <p:spTgt spid="58371">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83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8371">
                                            <p:txEl>
                                              <p:pRg st="6" end="6"/>
                                            </p:txEl>
                                          </p:spTgt>
                                        </p:tgtEl>
                                        <p:attrNameLst>
                                          <p:attrName>style.visibility</p:attrName>
                                        </p:attrNameLst>
                                      </p:cBhvr>
                                      <p:to>
                                        <p:strVal val="visible"/>
                                      </p:to>
                                    </p:set>
                                    <p:anim calcmode="lin" valueType="num">
                                      <p:cBhvr additive="base">
                                        <p:cTn id="23" dur="500" fill="hold"/>
                                        <p:tgtEl>
                                          <p:spTgt spid="58371">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837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FC7353E-9F91-4B4B-A226-24D9532076BC}" type="slidenum">
              <a:rPr lang="en-US"/>
              <a:pPr/>
              <a:t>120</a:t>
            </a:fld>
            <a:endParaRPr lang="en-US"/>
          </a:p>
        </p:txBody>
      </p:sp>
      <p:sp>
        <p:nvSpPr>
          <p:cNvPr id="250882" name="Rectangle 2"/>
          <p:cNvSpPr>
            <a:spLocks noGrp="1" noChangeArrowheads="1"/>
          </p:cNvSpPr>
          <p:nvPr>
            <p:ph type="title"/>
          </p:nvPr>
        </p:nvSpPr>
        <p:spPr>
          <a:xfrm>
            <a:off x="442913" y="285750"/>
            <a:ext cx="8243887" cy="1314450"/>
          </a:xfrm>
        </p:spPr>
        <p:txBody>
          <a:bodyPr/>
          <a:lstStyle/>
          <a:p>
            <a:r>
              <a:rPr lang="en-US" b="1"/>
              <a:t>Tổng hợp các dữ liệu</a:t>
            </a:r>
            <a:br>
              <a:rPr lang="en-US"/>
            </a:br>
            <a:endParaRPr lang="en-US"/>
          </a:p>
        </p:txBody>
      </p:sp>
      <p:sp>
        <p:nvSpPr>
          <p:cNvPr id="250883" name="Rectangle 3"/>
          <p:cNvSpPr>
            <a:spLocks noGrp="1" noChangeArrowheads="1"/>
          </p:cNvSpPr>
          <p:nvPr>
            <p:ph type="body" idx="1"/>
          </p:nvPr>
        </p:nvSpPr>
        <p:spPr/>
        <p:txBody>
          <a:bodyPr/>
          <a:lstStyle/>
          <a:p>
            <a:r>
              <a:rPr lang="en-US"/>
              <a:t>Ví dụ:</a:t>
            </a:r>
          </a:p>
        </p:txBody>
      </p:sp>
      <p:pic>
        <p:nvPicPr>
          <p:cNvPr id="250884" name="Picture 4"/>
          <p:cNvPicPr>
            <a:picLocks noChangeAspect="1" noChangeArrowheads="1"/>
          </p:cNvPicPr>
          <p:nvPr/>
        </p:nvPicPr>
        <p:blipFill>
          <a:blip r:embed="rId2"/>
          <a:srcRect/>
          <a:stretch>
            <a:fillRect/>
          </a:stretch>
        </p:blipFill>
        <p:spPr bwMode="auto">
          <a:xfrm>
            <a:off x="609600" y="2209800"/>
            <a:ext cx="6954838" cy="3867150"/>
          </a:xfrm>
          <a:prstGeom prst="rect">
            <a:avLst/>
          </a:prstGeom>
          <a:noFill/>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D2231CA-269F-46B7-A95C-F76279133A13}" type="slidenum">
              <a:rPr lang="en-US"/>
              <a:pPr/>
              <a:t>121</a:t>
            </a:fld>
            <a:endParaRPr lang="en-US"/>
          </a:p>
        </p:txBody>
      </p:sp>
      <p:sp>
        <p:nvSpPr>
          <p:cNvPr id="243714" name="Rectangle 2"/>
          <p:cNvSpPr>
            <a:spLocks noGrp="1" noChangeArrowheads="1"/>
          </p:cNvSpPr>
          <p:nvPr>
            <p:ph type="title"/>
          </p:nvPr>
        </p:nvSpPr>
        <p:spPr/>
        <p:txBody>
          <a:bodyPr/>
          <a:lstStyle/>
          <a:p>
            <a:pPr algn="l"/>
            <a:r>
              <a:rPr lang="en-US"/>
              <a:t>4.6.3 Hợp thức hóa kết quả khảo sát </a:t>
            </a:r>
          </a:p>
        </p:txBody>
      </p:sp>
      <p:sp>
        <p:nvSpPr>
          <p:cNvPr id="243715" name="Rectangle 3"/>
          <p:cNvSpPr>
            <a:spLocks noGrp="1" noChangeArrowheads="1"/>
          </p:cNvSpPr>
          <p:nvPr>
            <p:ph type="body" idx="1"/>
          </p:nvPr>
        </p:nvSpPr>
        <p:spPr>
          <a:xfrm>
            <a:off x="457200" y="1600200"/>
            <a:ext cx="8229600" cy="5257800"/>
          </a:xfrm>
        </p:spPr>
        <p:txBody>
          <a:bodyPr/>
          <a:lstStyle/>
          <a:p>
            <a:pPr algn="just">
              <a:lnSpc>
                <a:spcPct val="80000"/>
              </a:lnSpc>
            </a:pPr>
            <a:r>
              <a:rPr lang="en-US" sz="2400"/>
              <a:t>là việc hiểu và thể hiện các thông tin khảo sát ở các dạng khác nhau được những người sử dụng và đại diện tổ chức chấp nhận là đúng đắn và đầy đủ. Mục tiêu là nhằm đảm bảo sự chính xác hóa của thông tin và dữ liệu phản ánh yêu cầu thông tin của hệ thống và đảm bảo tính pháp lý của nó cho việc sử dụng sau này.</a:t>
            </a:r>
          </a:p>
          <a:p>
            <a:pPr algn="just">
              <a:lnSpc>
                <a:spcPct val="80000"/>
              </a:lnSpc>
            </a:pPr>
            <a:r>
              <a:rPr lang="en-US" sz="2400"/>
              <a:t>Việc hợp thức hóa bao gồm: phân tích viên hoàn chỉnh và trình diễn các dữ liệu thu được để người sử dụng xem xét và cho ý kiến; tổng hợp các tài liệu đệ trình để các nhà quản lý và lãnh đạo đánh giá và đề xuất bổ sung; sau đó các tài liệu được hoàn chỉnh và trình bày lại theo những khuôn mẫu xác định để các nhóm và bộ phận quản lý phát triển hệ thống xem xét, thông qua và quyết định chấp nhận </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A8D3EE7-5B17-4656-A735-C08637ACB4A8}" type="slidenum">
              <a:rPr lang="en-US"/>
              <a:pPr/>
              <a:t>122</a:t>
            </a:fld>
            <a:endParaRPr lang="en-US"/>
          </a:p>
        </p:txBody>
      </p:sp>
      <p:sp>
        <p:nvSpPr>
          <p:cNvPr id="251906" name="Rectangle 2"/>
          <p:cNvSpPr>
            <a:spLocks noGrp="1" noChangeArrowheads="1"/>
          </p:cNvSpPr>
          <p:nvPr>
            <p:ph type="title"/>
          </p:nvPr>
        </p:nvSpPr>
        <p:spPr/>
        <p:txBody>
          <a:bodyPr/>
          <a:lstStyle/>
          <a:p>
            <a:r>
              <a:rPr lang="en-US" b="1"/>
              <a:t>Chương 5. Mô hình hóa (Phân tích) chức năng</a:t>
            </a:r>
            <a:r>
              <a:rPr lang="en-US"/>
              <a:t> </a:t>
            </a:r>
          </a:p>
        </p:txBody>
      </p:sp>
      <p:sp>
        <p:nvSpPr>
          <p:cNvPr id="251907" name="Rectangle 3"/>
          <p:cNvSpPr>
            <a:spLocks noGrp="1" noChangeArrowheads="1"/>
          </p:cNvSpPr>
          <p:nvPr>
            <p:ph type="body" idx="1"/>
          </p:nvPr>
        </p:nvSpPr>
        <p:spPr/>
        <p:txBody>
          <a:bodyPr/>
          <a:lstStyle/>
          <a:p>
            <a:pPr algn="just"/>
            <a:r>
              <a:rPr lang="en-US" b="1"/>
              <a:t>Mục tiêu</a:t>
            </a:r>
            <a:r>
              <a:rPr lang="en-US"/>
              <a:t> </a:t>
            </a:r>
          </a:p>
          <a:p>
            <a:pPr algn="just">
              <a:buFontTx/>
              <a:buNone/>
            </a:pPr>
            <a:r>
              <a:rPr lang="en-US"/>
              <a:t>  Chương này tập trung vào việc mô hình hóa các chức năng trong quá trình phân tích. </a:t>
            </a:r>
          </a:p>
          <a:p>
            <a:pPr algn="just">
              <a:buFontTx/>
              <a:buNone/>
            </a:pPr>
            <a:r>
              <a:rPr lang="en-US"/>
              <a:t>  Nội dung bao gồm khái niệm và các nguyên tắc xây dựng biểu đồ phân cấp chức năng và biểu đồ luồng dữ liệu </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232B083-54E9-4A18-9E5F-7DB3D9B6C755}" type="slidenum">
              <a:rPr lang="en-US"/>
              <a:pPr/>
              <a:t>123</a:t>
            </a:fld>
            <a:endParaRPr lang="en-US"/>
          </a:p>
        </p:txBody>
      </p:sp>
      <p:sp>
        <p:nvSpPr>
          <p:cNvPr id="252930" name="Rectangle 2"/>
          <p:cNvSpPr>
            <a:spLocks noGrp="1" noChangeArrowheads="1"/>
          </p:cNvSpPr>
          <p:nvPr>
            <p:ph type="title"/>
          </p:nvPr>
        </p:nvSpPr>
        <p:spPr/>
        <p:txBody>
          <a:bodyPr/>
          <a:lstStyle/>
          <a:p>
            <a:r>
              <a:rPr lang="en-US" b="1"/>
              <a:t>5.1. Mô hình hóa hệ thống</a:t>
            </a:r>
            <a:r>
              <a:rPr lang="en-US"/>
              <a:t> - 1</a:t>
            </a:r>
          </a:p>
        </p:txBody>
      </p:sp>
      <p:sp>
        <p:nvSpPr>
          <p:cNvPr id="252931" name="Rectangle 3"/>
          <p:cNvSpPr>
            <a:spLocks noGrp="1" noChangeArrowheads="1"/>
          </p:cNvSpPr>
          <p:nvPr>
            <p:ph type="body" idx="1"/>
          </p:nvPr>
        </p:nvSpPr>
        <p:spPr>
          <a:xfrm>
            <a:off x="457200" y="1600200"/>
            <a:ext cx="8229600" cy="4648200"/>
          </a:xfrm>
        </p:spPr>
        <p:txBody>
          <a:bodyPr/>
          <a:lstStyle/>
          <a:p>
            <a:pPr algn="just">
              <a:lnSpc>
                <a:spcPct val="80000"/>
              </a:lnSpc>
            </a:pPr>
            <a:r>
              <a:rPr lang="en-US" sz="1800" b="1"/>
              <a:t>Mô hình </a:t>
            </a:r>
            <a:r>
              <a:rPr lang="en-US" sz="1800"/>
              <a:t>là một biểu diễn hình tượng của thực tế.</a:t>
            </a:r>
            <a:r>
              <a:rPr lang="en-US" sz="1800" b="1"/>
              <a:t> </a:t>
            </a:r>
            <a:r>
              <a:rPr lang="en-US" sz="1800"/>
              <a:t>Các mô hình có thể được xây dựng cho các hệ thống hiện có để giúp chúng ta hiểu kỹ hơn về những hệ thống đó. Hoặc cũng có thể xây dựng mô hình cho các hệ thống được đề xuất nhằm tài liệu hóa các yêu cầu nghiệp vụ hoặc thiết kế kỹ thuật </a:t>
            </a:r>
          </a:p>
          <a:p>
            <a:pPr algn="just">
              <a:lnSpc>
                <a:spcPct val="80000"/>
              </a:lnSpc>
            </a:pPr>
            <a:r>
              <a:rPr lang="en-US" sz="1800" b="1"/>
              <a:t>Mô hình hóa chức năng </a:t>
            </a:r>
            <a:r>
              <a:rPr lang="en-US" sz="1800"/>
              <a:t>(Process Modeling) với biểu đồ luồng dữ liệu (Data Flow Diagram - DFD): là kỹ thuật dùng để tổ chức và tài liệu hóa cấu trúc và luồng dữ liệu xuyên qua các quá trình của một hệ thống và/hoặc các chức năng được thực hiện bởi các quá trình hệ thống. </a:t>
            </a:r>
          </a:p>
          <a:p>
            <a:pPr algn="just">
              <a:lnSpc>
                <a:spcPct val="80000"/>
              </a:lnSpc>
            </a:pPr>
            <a:r>
              <a:rPr lang="en-US" sz="1800" b="1"/>
              <a:t>Mô hình hóa dữ liệu</a:t>
            </a:r>
            <a:r>
              <a:rPr lang="en-US" sz="1800"/>
              <a:t> (Data Modeling) với biểu đồ quan hệ thực thể (Entity Relationship Diagram - ERD): là kỹ thuật dùng để tổ chức và mô hình hóa dữ liệu của một hệ thống nhằm xác định các yêu cầu nghiệp vụ cho một cơ sở dữ liệu. Đôi khi mô hình hóa dữ liệu còn được gọi là </a:t>
            </a:r>
            <a:r>
              <a:rPr lang="en-US" sz="1800" i="1"/>
              <a:t>mô hình hóa cơ sở dữ liệu</a:t>
            </a:r>
            <a:r>
              <a:rPr lang="en-US" sz="1800"/>
              <a:t>. </a:t>
            </a:r>
          </a:p>
          <a:p>
            <a:pPr algn="just">
              <a:lnSpc>
                <a:spcPct val="80000"/>
              </a:lnSpc>
            </a:pPr>
            <a:r>
              <a:rPr lang="en-US" sz="1800" b="1"/>
              <a:t>Mô hình hóa đối tượng </a:t>
            </a:r>
            <a:r>
              <a:rPr lang="en-US" sz="1800"/>
              <a:t>(Object Modeling) với ngôn ngữ mô hình hợp nhất (Unified Modeling Language - UML)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F7FE78D-1982-4227-9464-C08AF37CEBF7}" type="slidenum">
              <a:rPr lang="en-US"/>
              <a:pPr/>
              <a:t>124</a:t>
            </a:fld>
            <a:endParaRPr lang="en-US"/>
          </a:p>
        </p:txBody>
      </p:sp>
      <p:sp>
        <p:nvSpPr>
          <p:cNvPr id="254978" name="Rectangle 2"/>
          <p:cNvSpPr>
            <a:spLocks noGrp="1" noChangeArrowheads="1"/>
          </p:cNvSpPr>
          <p:nvPr>
            <p:ph type="title"/>
          </p:nvPr>
        </p:nvSpPr>
        <p:spPr/>
        <p:txBody>
          <a:bodyPr/>
          <a:lstStyle/>
          <a:p>
            <a:r>
              <a:rPr lang="en-US" b="1"/>
              <a:t>5.1. Mô hình hóa hệ thống</a:t>
            </a:r>
            <a:r>
              <a:rPr lang="en-US"/>
              <a:t> - 2</a:t>
            </a:r>
          </a:p>
        </p:txBody>
      </p:sp>
      <p:sp>
        <p:nvSpPr>
          <p:cNvPr id="254979" name="Rectangle 3"/>
          <p:cNvSpPr>
            <a:spLocks noGrp="1" noChangeArrowheads="1"/>
          </p:cNvSpPr>
          <p:nvPr>
            <p:ph type="body" idx="1"/>
          </p:nvPr>
        </p:nvSpPr>
        <p:spPr/>
        <p:txBody>
          <a:bodyPr/>
          <a:lstStyle/>
          <a:p>
            <a:pPr algn="just">
              <a:lnSpc>
                <a:spcPct val="80000"/>
              </a:lnSpc>
              <a:buFontTx/>
              <a:buNone/>
            </a:pPr>
            <a:r>
              <a:rPr lang="en-US" sz="2800" b="1"/>
              <a:t>Mục đích của mô hình hóa hệ thống</a:t>
            </a:r>
            <a:r>
              <a:rPr lang="en-US" sz="2800"/>
              <a:t> </a:t>
            </a:r>
          </a:p>
          <a:p>
            <a:pPr algn="just">
              <a:lnSpc>
                <a:spcPct val="80000"/>
              </a:lnSpc>
            </a:pPr>
            <a:r>
              <a:rPr lang="en-US" sz="2800"/>
              <a:t>Để hiểu rõ hơn về hệ thống: các cơ hội để đơn giản hóa, tối ưu hóa (Tái cấu trúc quy trình) </a:t>
            </a:r>
          </a:p>
          <a:p>
            <a:pPr algn="just">
              <a:lnSpc>
                <a:spcPct val="80000"/>
              </a:lnSpc>
            </a:pPr>
            <a:r>
              <a:rPr lang="en-US" sz="2800"/>
              <a:t>Để liên kết các hành vi và cấu trúc của hệ thống (các yêu cầu nghiệp vụ về: thông tin/dữ liệu và chức năng/quy trình) </a:t>
            </a:r>
          </a:p>
          <a:p>
            <a:pPr algn="just">
              <a:lnSpc>
                <a:spcPct val="80000"/>
              </a:lnSpc>
            </a:pPr>
            <a:r>
              <a:rPr lang="en-US" sz="2800"/>
              <a:t>Để trực quan hóa và điều khiển kiến trúc hệ thống (thiết kế) </a:t>
            </a:r>
          </a:p>
          <a:p>
            <a:pPr algn="just">
              <a:lnSpc>
                <a:spcPct val="80000"/>
              </a:lnSpc>
            </a:pPr>
            <a:r>
              <a:rPr lang="en-US" sz="2800"/>
              <a:t>Để kiểm soát những rủi ro trong quá trình phát triển </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9445354-F768-4620-A46C-7F57C6495446}" type="slidenum">
              <a:rPr lang="en-US"/>
              <a:pPr/>
              <a:t>125</a:t>
            </a:fld>
            <a:endParaRPr lang="en-US"/>
          </a:p>
        </p:txBody>
      </p:sp>
      <p:sp>
        <p:nvSpPr>
          <p:cNvPr id="256002" name="Rectangle 2"/>
          <p:cNvSpPr>
            <a:spLocks noGrp="1" noChangeArrowheads="1"/>
          </p:cNvSpPr>
          <p:nvPr>
            <p:ph type="title"/>
          </p:nvPr>
        </p:nvSpPr>
        <p:spPr/>
        <p:txBody>
          <a:bodyPr/>
          <a:lstStyle/>
          <a:p>
            <a:r>
              <a:rPr lang="en-US" b="1"/>
              <a:t>5.1. Mô hình hóa hệ thống</a:t>
            </a:r>
            <a:r>
              <a:rPr lang="en-US"/>
              <a:t> - 3</a:t>
            </a:r>
          </a:p>
        </p:txBody>
      </p:sp>
      <p:sp>
        <p:nvSpPr>
          <p:cNvPr id="256003" name="Rectangle 3"/>
          <p:cNvSpPr>
            <a:spLocks noGrp="1" noChangeArrowheads="1"/>
          </p:cNvSpPr>
          <p:nvPr>
            <p:ph type="body" idx="1"/>
          </p:nvPr>
        </p:nvSpPr>
        <p:spPr>
          <a:xfrm>
            <a:off x="457200" y="1600200"/>
            <a:ext cx="8229600" cy="4724400"/>
          </a:xfrm>
        </p:spPr>
        <p:txBody>
          <a:bodyPr/>
          <a:lstStyle/>
          <a:p>
            <a:pPr algn="just">
              <a:lnSpc>
                <a:spcPct val="80000"/>
              </a:lnSpc>
            </a:pPr>
            <a:r>
              <a:rPr lang="en-US" sz="2000" b="1"/>
              <a:t>Các thao tác mô hình hóa chức năng</a:t>
            </a:r>
            <a:r>
              <a:rPr lang="en-US" sz="2000"/>
              <a:t> </a:t>
            </a:r>
          </a:p>
          <a:p>
            <a:pPr algn="just">
              <a:lnSpc>
                <a:spcPct val="80000"/>
              </a:lnSpc>
              <a:buFontTx/>
              <a:buNone/>
            </a:pPr>
            <a:r>
              <a:rPr lang="en-US" sz="2000"/>
              <a:t>- Lập kế hoạch chiến lược hệ thống </a:t>
            </a:r>
          </a:p>
          <a:p>
            <a:pPr algn="just">
              <a:lnSpc>
                <a:spcPct val="80000"/>
              </a:lnSpc>
              <a:buFontTx/>
              <a:buNone/>
            </a:pPr>
            <a:r>
              <a:rPr lang="en-US" sz="2000"/>
              <a:t>	o Các mô hình quá trình nghiệp vụ của tổ chức mô tả các chức năng nghiệp vụ quan trọng</a:t>
            </a:r>
          </a:p>
          <a:p>
            <a:pPr algn="just">
              <a:lnSpc>
                <a:spcPct val="80000"/>
              </a:lnSpc>
              <a:buFontTx/>
              <a:buNone/>
            </a:pPr>
            <a:r>
              <a:rPr lang="en-US" sz="2000"/>
              <a:t>- Tái cấu trúc quy trình nghiệp vụ</a:t>
            </a:r>
          </a:p>
          <a:p>
            <a:pPr lvl="1" algn="just">
              <a:lnSpc>
                <a:spcPct val="80000"/>
              </a:lnSpc>
              <a:buFontTx/>
              <a:buNone/>
            </a:pPr>
            <a:r>
              <a:rPr lang="en-US" sz="1800"/>
              <a:t>o Các mô hình chức năng “As is” làm đơn giản việc phân tích các điểm yếu (Hệ thống hiện tại).</a:t>
            </a:r>
          </a:p>
          <a:p>
            <a:pPr lvl="1" algn="just">
              <a:lnSpc>
                <a:spcPct val="80000"/>
              </a:lnSpc>
              <a:buFontTx/>
              <a:buNone/>
            </a:pPr>
            <a:r>
              <a:rPr lang="en-US" sz="1800"/>
              <a:t>o Các mô hình chức năng “To be” làm đơn giản việc cải thiện (Hệ thống mới được đề xuất).</a:t>
            </a:r>
          </a:p>
          <a:p>
            <a:pPr algn="just">
              <a:lnSpc>
                <a:spcPct val="80000"/>
              </a:lnSpc>
              <a:buFontTx/>
              <a:buNone/>
            </a:pPr>
            <a:r>
              <a:rPr lang="en-US" sz="2000"/>
              <a:t>- Phân tích hệ thống</a:t>
            </a:r>
          </a:p>
          <a:p>
            <a:pPr lvl="1" algn="just">
              <a:lnSpc>
                <a:spcPct val="80000"/>
              </a:lnSpc>
              <a:buFontTx/>
              <a:buNone/>
            </a:pPr>
            <a:r>
              <a:rPr lang="en-US" sz="1800"/>
              <a:t>o Mô hình hóa hệ thống hiện có bao gồm những thiếu sót của nó (DFD lôgíc)</a:t>
            </a:r>
          </a:p>
          <a:p>
            <a:pPr lvl="1" algn="just">
              <a:lnSpc>
                <a:spcPct val="80000"/>
              </a:lnSpc>
              <a:buFontTx/>
              <a:buNone/>
            </a:pPr>
            <a:r>
              <a:rPr lang="en-US" sz="1800"/>
              <a:t>o Mô hình hóa các yêu cầu lôgíc (các quá trình và luồng dữ liệu cần có dù hệ thống được xây dựng thế nào – DFD lôgíc) của hệ thống được đề xuất.</a:t>
            </a:r>
          </a:p>
          <a:p>
            <a:pPr lvl="1" algn="just">
              <a:lnSpc>
                <a:spcPct val="80000"/>
              </a:lnSpc>
              <a:buFontTx/>
              <a:buNone/>
            </a:pPr>
            <a:r>
              <a:rPr lang="en-US" sz="1800"/>
              <a:t>o Mô hình hóa các giải pháp kỹ thuật đề cử (DFD vật lý)</a:t>
            </a:r>
          </a:p>
          <a:p>
            <a:pPr lvl="1" algn="just">
              <a:lnSpc>
                <a:spcPct val="80000"/>
              </a:lnSpc>
              <a:buFontTx/>
              <a:buNone/>
            </a:pPr>
            <a:r>
              <a:rPr lang="en-US" sz="1800"/>
              <a:t>o Mô hình hóa giải pháp được chọn (DFD vật lý)</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DCDA391-F3BF-4A4B-B502-21E674C1044F}" type="slidenum">
              <a:rPr lang="en-US"/>
              <a:pPr/>
              <a:t>126</a:t>
            </a:fld>
            <a:endParaRPr lang="en-US"/>
          </a:p>
        </p:txBody>
      </p:sp>
      <p:sp>
        <p:nvSpPr>
          <p:cNvPr id="257026" name="Rectangle 2"/>
          <p:cNvSpPr>
            <a:spLocks noGrp="1" noChangeArrowheads="1"/>
          </p:cNvSpPr>
          <p:nvPr>
            <p:ph type="title"/>
          </p:nvPr>
        </p:nvSpPr>
        <p:spPr/>
        <p:txBody>
          <a:bodyPr/>
          <a:lstStyle/>
          <a:p>
            <a:r>
              <a:rPr lang="en-US" b="1"/>
              <a:t>5.2. Mô hình lôgíc</a:t>
            </a:r>
            <a:r>
              <a:rPr lang="en-US"/>
              <a:t> </a:t>
            </a:r>
          </a:p>
        </p:txBody>
      </p:sp>
      <p:sp>
        <p:nvSpPr>
          <p:cNvPr id="257027" name="Rectangle 3"/>
          <p:cNvSpPr>
            <a:spLocks noGrp="1" noChangeArrowheads="1"/>
          </p:cNvSpPr>
          <p:nvPr>
            <p:ph type="body" idx="1"/>
          </p:nvPr>
        </p:nvSpPr>
        <p:spPr/>
        <p:txBody>
          <a:bodyPr/>
          <a:lstStyle/>
          <a:p>
            <a:pPr algn="just">
              <a:lnSpc>
                <a:spcPct val="80000"/>
              </a:lnSpc>
              <a:buFontTx/>
              <a:buNone/>
            </a:pPr>
            <a:r>
              <a:rPr lang="en-US" sz="2400" b="1"/>
              <a:t>5.2.1. Phân biệt mô hình lôgíc và mô hình vật lý</a:t>
            </a:r>
            <a:r>
              <a:rPr lang="en-US" sz="2400"/>
              <a:t> </a:t>
            </a:r>
          </a:p>
          <a:p>
            <a:pPr algn="just">
              <a:lnSpc>
                <a:spcPct val="80000"/>
              </a:lnSpc>
            </a:pPr>
            <a:r>
              <a:rPr lang="en-US" sz="2400" b="1"/>
              <a:t>Mô hình lôgíc</a:t>
            </a:r>
            <a:r>
              <a:rPr lang="en-US" sz="2400"/>
              <a:t> cho biết hệ thống là gì và làm gì. Nó độc lập với việc cài đặt kỹ thuật. Nó minh họa bản chất của hệ thống. Mô hình lôgíc còn có thể được gọi là </a:t>
            </a:r>
            <a:r>
              <a:rPr lang="en-US" sz="2400" i="1"/>
              <a:t>mô hình bản chất</a:t>
            </a:r>
            <a:r>
              <a:rPr lang="en-US" sz="2400"/>
              <a:t>, </a:t>
            </a:r>
            <a:r>
              <a:rPr lang="en-US" sz="2400" i="1"/>
              <a:t>mô hình khái niệm mô hình nghiệp vụ</a:t>
            </a:r>
            <a:r>
              <a:rPr lang="en-US" sz="2400"/>
              <a:t>. </a:t>
            </a:r>
          </a:p>
          <a:p>
            <a:pPr algn="just">
              <a:lnSpc>
                <a:spcPct val="80000"/>
              </a:lnSpc>
              <a:buFontTx/>
              <a:buNone/>
            </a:pPr>
            <a:endParaRPr lang="en-US" sz="2400" b="1"/>
          </a:p>
          <a:p>
            <a:pPr algn="just">
              <a:lnSpc>
                <a:spcPct val="80000"/>
              </a:lnSpc>
            </a:pPr>
            <a:r>
              <a:rPr lang="en-US" sz="2400" b="1"/>
              <a:t>Mô hình vật lý </a:t>
            </a:r>
            <a:r>
              <a:rPr lang="en-US" sz="2400"/>
              <a:t>không chỉ thể hiện hệ thống là gì và làm gì mà còn thể hiện cách thức hệ thống được cài đặt một cách vật lý và kỹ thuật. Nó phản ánh các lựa chọn công nghệ. Mô hình vật lý còn có thể được gọi là </a:t>
            </a:r>
            <a:r>
              <a:rPr lang="en-US" sz="2400" i="1"/>
              <a:t>mô hình cài đặt</a:t>
            </a:r>
            <a:r>
              <a:rPr lang="en-US" sz="2400"/>
              <a:t> hay </a:t>
            </a:r>
            <a:r>
              <a:rPr lang="en-US" sz="2400" i="1"/>
              <a:t>mô hình kỹ thuật</a:t>
            </a:r>
            <a:r>
              <a:rPr lang="en-US" sz="2400"/>
              <a:t>. </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3412F93-10FD-42D4-A88D-5EF25174011D}" type="slidenum">
              <a:rPr lang="en-US"/>
              <a:pPr/>
              <a:t>127</a:t>
            </a:fld>
            <a:endParaRPr lang="en-US"/>
          </a:p>
        </p:txBody>
      </p:sp>
      <p:sp>
        <p:nvSpPr>
          <p:cNvPr id="258050" name="Rectangle 2"/>
          <p:cNvSpPr>
            <a:spLocks noGrp="1" noChangeArrowheads="1"/>
          </p:cNvSpPr>
          <p:nvPr>
            <p:ph type="title"/>
          </p:nvPr>
        </p:nvSpPr>
        <p:spPr/>
        <p:txBody>
          <a:bodyPr/>
          <a:lstStyle/>
          <a:p>
            <a:r>
              <a:rPr lang="en-US" b="1"/>
              <a:t>5.2. Mô hình lôgíc</a:t>
            </a:r>
          </a:p>
        </p:txBody>
      </p:sp>
      <p:sp>
        <p:nvSpPr>
          <p:cNvPr id="258051" name="Rectangle 3"/>
          <p:cNvSpPr>
            <a:spLocks noGrp="1" noChangeArrowheads="1"/>
          </p:cNvSpPr>
          <p:nvPr>
            <p:ph type="body" idx="1"/>
          </p:nvPr>
        </p:nvSpPr>
        <p:spPr>
          <a:xfrm>
            <a:off x="457200" y="1600200"/>
            <a:ext cx="8229600" cy="4876800"/>
          </a:xfrm>
        </p:spPr>
        <p:txBody>
          <a:bodyPr/>
          <a:lstStyle/>
          <a:p>
            <a:pPr>
              <a:lnSpc>
                <a:spcPct val="80000"/>
              </a:lnSpc>
              <a:buFontTx/>
              <a:buNone/>
            </a:pPr>
            <a:r>
              <a:rPr lang="en-US" sz="1800" b="1"/>
              <a:t>5.2.2. Sự cần thiết của mô hình lôgíc</a:t>
            </a:r>
            <a:r>
              <a:rPr lang="en-US" sz="1800"/>
              <a:t> </a:t>
            </a:r>
          </a:p>
          <a:p>
            <a:pPr algn="just">
              <a:lnSpc>
                <a:spcPct val="80000"/>
              </a:lnSpc>
            </a:pPr>
            <a:r>
              <a:rPr lang="en-US" sz="1800"/>
              <a:t>Các nhà phân tích hệ thống đã nhận thấy giá trị của việc tách riêng việc nghiên cứu nghiệp vụ với việc nghiên cứu kỹ thuật. Đó là lý do tại sao họ sử dụng các mô hình hệ thống lôgíc để minh họa các yêu cầu nghiệp vụ và các mô hình hệ thống vật lý để minh họa các thiết kế kỹ thuật. Các hoạt động của người phân tích hệ thống tập trung chủ yếu vào các mô hình hệ thống lôgíc vì những lý do sau:</a:t>
            </a:r>
          </a:p>
          <a:p>
            <a:pPr lvl="1" algn="just">
              <a:lnSpc>
                <a:spcPct val="80000"/>
              </a:lnSpc>
            </a:pPr>
            <a:r>
              <a:rPr lang="en-US" sz="1600"/>
              <a:t>Các mô hình lôgíc loại bỏ tư tưởng thiên lệch do ảnh hưởng bởi cách thức cài đặt hệ thống đã có hoặc ý kiến chủ quan của một người nào đó về cách cài đặt cho hệ thống. Do đó, chúng khuyến khích tính sáng tạo. </a:t>
            </a:r>
          </a:p>
          <a:p>
            <a:pPr lvl="1" algn="just">
              <a:lnSpc>
                <a:spcPct val="80000"/>
              </a:lnSpc>
            </a:pPr>
            <a:r>
              <a:rPr lang="en-US" sz="1600"/>
              <a:t>Các mô hình lôgíc làm giảm khả năng bỏ sót các yêu cầu nghiệp vụ trong trường hợp con người bị chi phối quá nhiều vì các kết quả mang tính kỹ thuật. Nhờ việc tách biệt những gì hệ thống phải làm với cách thức hệ thống thực hiện mà chúng ta có thể phân tích tốt hơn các yêu cầu nhằm đảm bảo tính hoàn thiện, chính xác và nhất quán. </a:t>
            </a:r>
          </a:p>
          <a:p>
            <a:pPr lvl="1" algn="just">
              <a:lnSpc>
                <a:spcPct val="80000"/>
              </a:lnSpc>
            </a:pPr>
            <a:r>
              <a:rPr lang="en-US" sz="1600"/>
              <a:t>Các mô hình lôgíc cho phép truyền đạt với người dùng cuối dưới dạng ngôn ngữ phi kỹ thuật hoặc ít kỹ thuật hơn. </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4672B62-56D4-46B7-8E3C-6B6AC70C3A91}" type="slidenum">
              <a:rPr lang="en-US"/>
              <a:pPr/>
              <a:t>128</a:t>
            </a:fld>
            <a:endParaRPr lang="en-US"/>
          </a:p>
        </p:txBody>
      </p:sp>
      <p:sp>
        <p:nvSpPr>
          <p:cNvPr id="259074" name="Rectangle 2"/>
          <p:cNvSpPr>
            <a:spLocks noGrp="1" noChangeArrowheads="1"/>
          </p:cNvSpPr>
          <p:nvPr>
            <p:ph type="title"/>
          </p:nvPr>
        </p:nvSpPr>
        <p:spPr/>
        <p:txBody>
          <a:bodyPr/>
          <a:lstStyle/>
          <a:p>
            <a:r>
              <a:rPr lang="en-US" b="1"/>
              <a:t>5.3. Biểu đồ phân rã chức năng</a:t>
            </a:r>
            <a:r>
              <a:rPr lang="en-US"/>
              <a:t> </a:t>
            </a:r>
          </a:p>
        </p:txBody>
      </p:sp>
      <p:sp>
        <p:nvSpPr>
          <p:cNvPr id="259075" name="Rectangle 3"/>
          <p:cNvSpPr>
            <a:spLocks noGrp="1" noChangeArrowheads="1"/>
          </p:cNvSpPr>
          <p:nvPr>
            <p:ph type="body" idx="1"/>
          </p:nvPr>
        </p:nvSpPr>
        <p:spPr/>
        <p:txBody>
          <a:bodyPr/>
          <a:lstStyle/>
          <a:p>
            <a:pPr algn="just">
              <a:lnSpc>
                <a:spcPct val="80000"/>
              </a:lnSpc>
              <a:buFontTx/>
              <a:buNone/>
            </a:pPr>
            <a:r>
              <a:rPr lang="en-US" sz="2000" b="1"/>
              <a:t>5.3.1. Khái niệm BFD và Ý nghĩa</a:t>
            </a:r>
          </a:p>
          <a:p>
            <a:pPr algn="just">
              <a:lnSpc>
                <a:spcPct val="80000"/>
              </a:lnSpc>
            </a:pPr>
            <a:r>
              <a:rPr lang="en-US" sz="2000"/>
              <a:t>BFD (Bussiness Function Diagram) là sơ đồ phân rã có thứ bậc các chức năng của hệ thống từ tổng thể đến chi tiết. Mỗi chức năng có thể có một hoặc nhiều chức năng con, tất cả thường được thể hiện trong một khung của sơ đồ.</a:t>
            </a:r>
          </a:p>
          <a:p>
            <a:pPr algn="just">
              <a:lnSpc>
                <a:spcPct val="80000"/>
              </a:lnSpc>
            </a:pPr>
            <a:r>
              <a:rPr lang="en-US" sz="2000" b="1"/>
              <a:t>Ý nghĩa của BFD:</a:t>
            </a:r>
            <a:endParaRPr lang="en-US" sz="2000"/>
          </a:p>
          <a:p>
            <a:pPr lvl="1" algn="just">
              <a:lnSpc>
                <a:spcPct val="80000"/>
              </a:lnSpc>
              <a:buFontTx/>
              <a:buNone/>
            </a:pPr>
            <a:r>
              <a:rPr lang="en-US" sz="1800"/>
              <a:t>o Giới hạn phạm vi của hệ thống cần phải phân tích.</a:t>
            </a:r>
          </a:p>
          <a:p>
            <a:pPr lvl="1" algn="just">
              <a:lnSpc>
                <a:spcPct val="80000"/>
              </a:lnSpc>
              <a:buFontTx/>
              <a:buNone/>
            </a:pPr>
            <a:r>
              <a:rPr lang="en-US" sz="1800"/>
              <a:t>o Tiếp cận hệ thống về mặt logic nhằm làm rõ các chức năng mà hệ thống thực hiện để phục vụ cho các bước phân tích tiếp theo.</a:t>
            </a:r>
          </a:p>
          <a:p>
            <a:pPr lvl="1" algn="just">
              <a:lnSpc>
                <a:spcPct val="80000"/>
              </a:lnSpc>
              <a:buFontTx/>
              <a:buNone/>
            </a:pPr>
            <a:r>
              <a:rPr lang="en-US" sz="1800"/>
              <a:t>o Phân biệt các chức năng và nhiệm vụ của từng bộ phận trong hệ thống, từ đó lọc bỏ những chức năng trùng lặp, dư thừa.</a:t>
            </a:r>
          </a:p>
          <a:p>
            <a:pPr lvl="1" algn="just">
              <a:lnSpc>
                <a:spcPct val="80000"/>
              </a:lnSpc>
              <a:buFontTx/>
              <a:buNone/>
            </a:pPr>
            <a:r>
              <a:rPr lang="en-US" sz="1800"/>
              <a:t>Tuy nhiên, BFD không có tính động, nó chỉ cho thấy các chức năng mà không thể hiện trình tự xử lý của các chức năng đó cũng như là sự trao đổi thông tin giữa các chức năng. Do đó, BFD thường được sử dụng làm mô hình chức năng trong bước đầu phân tích </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A2EFAFA-6FFE-4542-ABF5-468DF7C6A7DB}" type="slidenum">
              <a:rPr lang="en-US"/>
              <a:pPr/>
              <a:t>129</a:t>
            </a:fld>
            <a:endParaRPr lang="en-US"/>
          </a:p>
        </p:txBody>
      </p:sp>
      <p:sp>
        <p:nvSpPr>
          <p:cNvPr id="260098" name="Rectangle 2"/>
          <p:cNvSpPr>
            <a:spLocks noGrp="1" noChangeArrowheads="1"/>
          </p:cNvSpPr>
          <p:nvPr>
            <p:ph type="title"/>
          </p:nvPr>
        </p:nvSpPr>
        <p:spPr/>
        <p:txBody>
          <a:bodyPr/>
          <a:lstStyle/>
          <a:p>
            <a:r>
              <a:rPr lang="en-US" b="1"/>
              <a:t>5.3. Biểu đồ phân rã chức năng</a:t>
            </a:r>
            <a:r>
              <a:rPr lang="en-US"/>
              <a:t> </a:t>
            </a:r>
          </a:p>
        </p:txBody>
      </p:sp>
      <p:sp>
        <p:nvSpPr>
          <p:cNvPr id="260099" name="Rectangle 3"/>
          <p:cNvSpPr>
            <a:spLocks noGrp="1" noChangeArrowheads="1"/>
          </p:cNvSpPr>
          <p:nvPr>
            <p:ph type="body" idx="1"/>
          </p:nvPr>
        </p:nvSpPr>
        <p:spPr>
          <a:xfrm>
            <a:off x="457200" y="1600200"/>
            <a:ext cx="8229600" cy="5029200"/>
          </a:xfrm>
        </p:spPr>
        <p:txBody>
          <a:bodyPr/>
          <a:lstStyle/>
          <a:p>
            <a:pPr algn="just">
              <a:lnSpc>
                <a:spcPct val="80000"/>
              </a:lnSpc>
              <a:buFontTx/>
              <a:buNone/>
            </a:pPr>
            <a:r>
              <a:rPr lang="en-US" sz="1800" b="1"/>
              <a:t>5.3.2. Phương pháp xây dựng BFD</a:t>
            </a:r>
            <a:r>
              <a:rPr lang="en-US" sz="1800"/>
              <a:t> </a:t>
            </a:r>
          </a:p>
          <a:p>
            <a:pPr algn="just">
              <a:lnSpc>
                <a:spcPct val="80000"/>
              </a:lnSpc>
              <a:buFontTx/>
              <a:buNone/>
            </a:pPr>
            <a:r>
              <a:rPr lang="en-US" sz="1800" b="1"/>
              <a:t>a. Phân mức các chức năng</a:t>
            </a:r>
            <a:endParaRPr lang="en-US" sz="1800"/>
          </a:p>
          <a:p>
            <a:pPr algn="just">
              <a:lnSpc>
                <a:spcPct val="80000"/>
              </a:lnSpc>
            </a:pPr>
            <a:r>
              <a:rPr lang="en-US" sz="1800"/>
              <a:t>BFD được xây dựng theo mô hình phân mức, mỗi một chức năng có thể gồm một hoặc nhiều chức năng con trong sơ đồ. </a:t>
            </a:r>
          </a:p>
          <a:p>
            <a:pPr algn="just">
              <a:lnSpc>
                <a:spcPct val="80000"/>
              </a:lnSpc>
            </a:pPr>
            <a:r>
              <a:rPr lang="en-US" sz="1800"/>
              <a:t>Chú ý là với một sơ đồ, không nên có quá 6 mức, thông thường thì 3 mức là phù hợp với các hệ thống trung bình. </a:t>
            </a:r>
          </a:p>
          <a:p>
            <a:pPr algn="just">
              <a:lnSpc>
                <a:spcPct val="80000"/>
              </a:lnSpc>
            </a:pPr>
            <a:r>
              <a:rPr lang="en-US" sz="1800"/>
              <a:t>Với mỗi chức năng không nên có quá 6 chức năng con vì như vậy sẽ làm sơ đồ trở nên phức tạp và khó kiểm soát. Nếu gặp trường hợp có quá nhiều chức năng con thì có thể giải quyết bằng cách tạo thêm mức trung gian để nhóm các chức năng con lại. </a:t>
            </a:r>
          </a:p>
          <a:p>
            <a:pPr algn="just">
              <a:lnSpc>
                <a:spcPct val="80000"/>
              </a:lnSpc>
            </a:pPr>
            <a:r>
              <a:rPr lang="en-US" sz="1800"/>
              <a:t>Cần đảm bảo tính cân bằng của sơ đồ, nghĩa là các chức năng thuộc cùng một mức nên có sự tương đương nhau về kích thước và độ phức tạp</a:t>
            </a:r>
          </a:p>
          <a:p>
            <a:pPr algn="just">
              <a:lnSpc>
                <a:spcPct val="80000"/>
              </a:lnSpc>
            </a:pPr>
            <a:r>
              <a:rPr lang="en-US" sz="1800"/>
              <a:t>Mỗi chức năng phải mang một tên duy nhất, không trùng lặp với chức năng khác; tên phải thể hiện khái quát các chức năng con của nó, phản ánh được thực tế nghiệp vụ mà nó thực hiện. Tên của chức năng phải bắt đầu bằng động từ, ví dụ như “lập đơn hàng”. </a:t>
            </a:r>
          </a:p>
          <a:p>
            <a:pPr algn="just">
              <a:lnSpc>
                <a:spcPct val="80000"/>
              </a:lnSpc>
              <a:buFontTx/>
              <a:buNone/>
            </a:pPr>
            <a:r>
              <a:rPr lang="en-US" sz="1800"/>
              <a:t>Tuân thủ những nguyên tắc trên sẽ giúp cho việc xây dựng các mô hình dữ liệu tiếp theo được rõ ràng.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0A52130-C36E-44A6-820C-D23FA7157CC9}" type="slidenum">
              <a:rPr lang="en-US"/>
              <a:pPr/>
              <a:t>13</a:t>
            </a:fld>
            <a:endParaRPr lang="en-US"/>
          </a:p>
        </p:txBody>
      </p:sp>
      <p:sp>
        <p:nvSpPr>
          <p:cNvPr id="59394" name="Rectangle 2"/>
          <p:cNvSpPr>
            <a:spLocks noGrp="1" noChangeArrowheads="1"/>
          </p:cNvSpPr>
          <p:nvPr>
            <p:ph type="title"/>
          </p:nvPr>
        </p:nvSpPr>
        <p:spPr>
          <a:xfrm>
            <a:off x="381000" y="0"/>
            <a:ext cx="8229600" cy="1371600"/>
          </a:xfrm>
        </p:spPr>
        <p:txBody>
          <a:bodyPr/>
          <a:lstStyle/>
          <a:p>
            <a:r>
              <a:rPr lang="en-US" sz="4000" err="1"/>
              <a:t>Chương</a:t>
            </a:r>
            <a:r>
              <a:rPr lang="en-US" sz="4000"/>
              <a:t> 0. </a:t>
            </a:r>
            <a:r>
              <a:rPr lang="en-US" sz="4000" err="1"/>
              <a:t>Đại</a:t>
            </a:r>
            <a:r>
              <a:rPr lang="en-US" sz="4000"/>
              <a:t> </a:t>
            </a:r>
            <a:r>
              <a:rPr lang="en-US" sz="4000" err="1"/>
              <a:t>cương</a:t>
            </a:r>
            <a:r>
              <a:rPr lang="en-US" sz="4000"/>
              <a:t> </a:t>
            </a:r>
            <a:r>
              <a:rPr lang="en-US" sz="4000" err="1"/>
              <a:t>về</a:t>
            </a:r>
            <a:r>
              <a:rPr lang="en-US" sz="4000"/>
              <a:t> </a:t>
            </a:r>
            <a:r>
              <a:rPr lang="en-US" sz="4000" err="1"/>
              <a:t>hệ</a:t>
            </a:r>
            <a:r>
              <a:rPr lang="en-US" sz="4000"/>
              <a:t> </a:t>
            </a:r>
            <a:r>
              <a:rPr lang="en-US" sz="4000" err="1"/>
              <a:t>thống</a:t>
            </a:r>
            <a:endParaRPr lang="en-US" sz="4000"/>
          </a:p>
        </p:txBody>
      </p:sp>
      <p:sp>
        <p:nvSpPr>
          <p:cNvPr id="59395" name="Rectangle 3"/>
          <p:cNvSpPr>
            <a:spLocks noGrp="1" noChangeArrowheads="1"/>
          </p:cNvSpPr>
          <p:nvPr>
            <p:ph type="body" idx="1"/>
          </p:nvPr>
        </p:nvSpPr>
        <p:spPr>
          <a:xfrm>
            <a:off x="457200" y="1462096"/>
            <a:ext cx="8229600" cy="4876800"/>
          </a:xfrm>
        </p:spPr>
        <p:txBody>
          <a:bodyPr/>
          <a:lstStyle/>
          <a:p>
            <a:pPr>
              <a:lnSpc>
                <a:spcPct val="80000"/>
              </a:lnSpc>
              <a:buFont typeface="Wingdings" pitchFamily="2" charset="2"/>
              <a:buNone/>
            </a:pPr>
            <a:r>
              <a:rPr lang="en-US" sz="2400" b="1"/>
              <a:t>0. 2 </a:t>
            </a:r>
            <a:r>
              <a:rPr lang="en-US" sz="2400" b="1" err="1"/>
              <a:t>Các</a:t>
            </a:r>
            <a:r>
              <a:rPr lang="en-US" sz="2400" b="1"/>
              <a:t> </a:t>
            </a:r>
            <a:r>
              <a:rPr lang="en-US" sz="2400" b="1" err="1"/>
              <a:t>khái</a:t>
            </a:r>
            <a:r>
              <a:rPr lang="en-US" sz="2400" b="1"/>
              <a:t> </a:t>
            </a:r>
            <a:r>
              <a:rPr lang="en-US" sz="2400" b="1" err="1"/>
              <a:t>niệm</a:t>
            </a:r>
            <a:r>
              <a:rPr lang="en-US" sz="2400" b="1"/>
              <a:t> </a:t>
            </a:r>
            <a:r>
              <a:rPr lang="en-US" sz="2400" b="1" err="1"/>
              <a:t>liên</a:t>
            </a:r>
            <a:r>
              <a:rPr lang="en-US" sz="2400" b="1"/>
              <a:t> </a:t>
            </a:r>
            <a:r>
              <a:rPr lang="en-US" sz="2400" b="1" err="1"/>
              <a:t>quan</a:t>
            </a:r>
            <a:r>
              <a:rPr lang="en-US" sz="2400" b="1"/>
              <a:t> </a:t>
            </a:r>
            <a:r>
              <a:rPr lang="en-US" sz="2400" b="1" err="1"/>
              <a:t>đến</a:t>
            </a:r>
            <a:r>
              <a:rPr lang="en-US" sz="2400" b="1"/>
              <a:t> </a:t>
            </a:r>
            <a:r>
              <a:rPr lang="en-US" sz="2400" b="1" err="1"/>
              <a:t>hệ</a:t>
            </a:r>
            <a:r>
              <a:rPr lang="en-US" sz="2400" b="1"/>
              <a:t> </a:t>
            </a:r>
            <a:r>
              <a:rPr lang="en-US" sz="2400" b="1" err="1"/>
              <a:t>thống</a:t>
            </a:r>
            <a:endParaRPr lang="en-US" sz="2400" b="1"/>
          </a:p>
          <a:p>
            <a:pPr>
              <a:lnSpc>
                <a:spcPct val="80000"/>
              </a:lnSpc>
              <a:buFontTx/>
              <a:buChar char="-"/>
            </a:pPr>
            <a:r>
              <a:rPr lang="en-US" sz="2400" err="1"/>
              <a:t>Môi</a:t>
            </a:r>
            <a:r>
              <a:rPr lang="en-US" sz="2400"/>
              <a:t> </a:t>
            </a:r>
            <a:r>
              <a:rPr lang="en-US" sz="2400" err="1"/>
              <a:t>trường</a:t>
            </a:r>
            <a:endParaRPr lang="en-US" sz="2400"/>
          </a:p>
          <a:p>
            <a:pPr>
              <a:lnSpc>
                <a:spcPct val="80000"/>
              </a:lnSpc>
              <a:buFontTx/>
              <a:buChar char="-"/>
            </a:pPr>
            <a:r>
              <a:rPr lang="en-US" sz="2400" err="1"/>
              <a:t>Ranh</a:t>
            </a:r>
            <a:r>
              <a:rPr lang="en-US" sz="2400"/>
              <a:t> </a:t>
            </a:r>
            <a:r>
              <a:rPr lang="en-US" sz="2400" err="1"/>
              <a:t>giới</a:t>
            </a:r>
            <a:endParaRPr lang="en-US" sz="2400"/>
          </a:p>
          <a:p>
            <a:pPr>
              <a:lnSpc>
                <a:spcPct val="80000"/>
              </a:lnSpc>
              <a:buFontTx/>
              <a:buChar char="-"/>
            </a:pPr>
            <a:r>
              <a:rPr lang="en-US" sz="2400" err="1"/>
              <a:t>Hệ</a:t>
            </a:r>
            <a:r>
              <a:rPr lang="en-US" sz="2400"/>
              <a:t> </a:t>
            </a:r>
            <a:r>
              <a:rPr lang="en-US" sz="2400" err="1"/>
              <a:t>thống</a:t>
            </a:r>
            <a:r>
              <a:rPr lang="en-US" sz="2400"/>
              <a:t> </a:t>
            </a:r>
            <a:r>
              <a:rPr lang="en-US" sz="2400" err="1"/>
              <a:t>tĩnh</a:t>
            </a:r>
            <a:endParaRPr lang="en-US" sz="2400"/>
          </a:p>
          <a:p>
            <a:pPr>
              <a:lnSpc>
                <a:spcPct val="80000"/>
              </a:lnSpc>
              <a:buFontTx/>
              <a:buChar char="-"/>
            </a:pPr>
            <a:r>
              <a:rPr lang="en-US" sz="2400" err="1"/>
              <a:t>Hệ</a:t>
            </a:r>
            <a:r>
              <a:rPr lang="en-US" sz="2400"/>
              <a:t> </a:t>
            </a:r>
            <a:r>
              <a:rPr lang="en-US" sz="2400" err="1"/>
              <a:t>thống</a:t>
            </a:r>
            <a:r>
              <a:rPr lang="en-US" sz="2400"/>
              <a:t> </a:t>
            </a:r>
            <a:r>
              <a:rPr lang="en-US" sz="2400" err="1"/>
              <a:t>động</a:t>
            </a:r>
            <a:endParaRPr lang="en-US" sz="2400"/>
          </a:p>
          <a:p>
            <a:pPr>
              <a:lnSpc>
                <a:spcPct val="80000"/>
              </a:lnSpc>
              <a:buFontTx/>
              <a:buChar char="-"/>
            </a:pPr>
            <a:r>
              <a:rPr lang="en-US" sz="2400" err="1"/>
              <a:t>Trạng</a:t>
            </a:r>
            <a:r>
              <a:rPr lang="en-US" sz="2400"/>
              <a:t> </a:t>
            </a:r>
            <a:r>
              <a:rPr lang="en-US" sz="2400" err="1"/>
              <a:t>thái</a:t>
            </a:r>
            <a:r>
              <a:rPr lang="en-US" sz="2400"/>
              <a:t> </a:t>
            </a:r>
            <a:r>
              <a:rPr lang="en-US" sz="2400" err="1"/>
              <a:t>của</a:t>
            </a:r>
            <a:r>
              <a:rPr lang="en-US" sz="2400"/>
              <a:t> </a:t>
            </a:r>
            <a:r>
              <a:rPr lang="en-US" sz="2400" err="1"/>
              <a:t>hệ</a:t>
            </a:r>
            <a:r>
              <a:rPr lang="en-US" sz="2400"/>
              <a:t> </a:t>
            </a:r>
            <a:r>
              <a:rPr lang="en-US" sz="2400" err="1"/>
              <a:t>thống</a:t>
            </a:r>
            <a:endParaRPr lang="en-US" sz="2400"/>
          </a:p>
          <a:p>
            <a:pPr>
              <a:lnSpc>
                <a:spcPct val="80000"/>
              </a:lnSpc>
              <a:buFontTx/>
              <a:buChar char="-"/>
            </a:pPr>
            <a:r>
              <a:rPr lang="en-US" sz="2400" err="1"/>
              <a:t>Hệ</a:t>
            </a:r>
            <a:r>
              <a:rPr lang="en-US" sz="2400"/>
              <a:t> </a:t>
            </a:r>
            <a:r>
              <a:rPr lang="en-US" sz="2400" err="1"/>
              <a:t>thống</a:t>
            </a:r>
            <a:r>
              <a:rPr lang="en-US" sz="2400"/>
              <a:t> con</a:t>
            </a:r>
          </a:p>
          <a:p>
            <a:pPr>
              <a:lnSpc>
                <a:spcPct val="80000"/>
              </a:lnSpc>
              <a:buFontTx/>
              <a:buChar char="-"/>
            </a:pPr>
            <a:r>
              <a:rPr lang="en-US" sz="2400" err="1"/>
              <a:t>Môdun</a:t>
            </a:r>
            <a:r>
              <a:rPr lang="en-US" sz="2400"/>
              <a:t> </a:t>
            </a:r>
            <a:r>
              <a:rPr lang="en-US" sz="2400" err="1"/>
              <a:t>hóa</a:t>
            </a:r>
            <a:endParaRPr lang="en-US" sz="2400"/>
          </a:p>
          <a:p>
            <a:pPr>
              <a:lnSpc>
                <a:spcPct val="80000"/>
              </a:lnSpc>
              <a:buFontTx/>
              <a:buChar char="-"/>
            </a:pPr>
            <a:r>
              <a:rPr lang="en-US" sz="2400" err="1"/>
              <a:t>Giao</a:t>
            </a:r>
            <a:r>
              <a:rPr lang="en-US" sz="2400"/>
              <a:t> </a:t>
            </a:r>
            <a:r>
              <a:rPr lang="en-US" sz="2400" err="1"/>
              <a:t>diện</a:t>
            </a:r>
            <a:endParaRPr lang="en-US" sz="2400"/>
          </a:p>
          <a:p>
            <a:pPr>
              <a:lnSpc>
                <a:spcPct val="80000"/>
              </a:lnSpc>
              <a:buFontTx/>
              <a:buChar char="-"/>
            </a:pPr>
            <a:r>
              <a:rPr lang="en-US" sz="2400" err="1"/>
              <a:t>Cái</a:t>
            </a:r>
            <a:r>
              <a:rPr lang="en-US" sz="2400"/>
              <a:t> </a:t>
            </a:r>
            <a:r>
              <a:rPr lang="en-US" sz="2400" err="1"/>
              <a:t>vào</a:t>
            </a:r>
            <a:r>
              <a:rPr lang="en-US" sz="2400"/>
              <a:t>, </a:t>
            </a:r>
            <a:r>
              <a:rPr lang="en-US" sz="2400" err="1"/>
              <a:t>cái</a:t>
            </a:r>
            <a:r>
              <a:rPr lang="en-US" sz="2400"/>
              <a:t> </a:t>
            </a:r>
            <a:r>
              <a:rPr lang="en-US" sz="2400" err="1"/>
              <a:t>ra</a:t>
            </a:r>
            <a:endParaRPr lang="en-US" sz="2400"/>
          </a:p>
          <a:p>
            <a:pPr>
              <a:lnSpc>
                <a:spcPct val="80000"/>
              </a:lnSpc>
              <a:buFontTx/>
              <a:buChar char="-"/>
            </a:pPr>
            <a:r>
              <a:rPr lang="en-US" sz="2400" err="1"/>
              <a:t>Hệ</a:t>
            </a:r>
            <a:r>
              <a:rPr lang="en-US" sz="2400"/>
              <a:t> </a:t>
            </a:r>
            <a:r>
              <a:rPr lang="en-US" sz="2400" err="1"/>
              <a:t>thống</a:t>
            </a:r>
            <a:r>
              <a:rPr lang="en-US" sz="2400"/>
              <a:t> </a:t>
            </a:r>
            <a:r>
              <a:rPr lang="en-US" sz="2400" err="1"/>
              <a:t>mở</a:t>
            </a:r>
            <a:r>
              <a:rPr lang="en-US" sz="2400"/>
              <a:t>, </a:t>
            </a:r>
            <a:r>
              <a:rPr lang="en-US" sz="2400" err="1"/>
              <a:t>hệ</a:t>
            </a:r>
            <a:r>
              <a:rPr lang="en-US" sz="2400"/>
              <a:t> </a:t>
            </a:r>
            <a:r>
              <a:rPr lang="en-US" sz="2400" err="1"/>
              <a:t>thống</a:t>
            </a:r>
            <a:r>
              <a:rPr lang="en-US" sz="2400"/>
              <a:t> </a:t>
            </a:r>
            <a:r>
              <a:rPr lang="en-US" sz="2400" err="1"/>
              <a:t>đóng</a:t>
            </a:r>
            <a:endParaRPr lang="en-US" sz="2400"/>
          </a:p>
          <a:p>
            <a:pPr>
              <a:lnSpc>
                <a:spcPct val="80000"/>
              </a:lnSpc>
              <a:buFontTx/>
              <a:buNone/>
            </a:pPr>
            <a:endParaRPr lang="en-US" sz="2400">
              <a:solidFill>
                <a:srgbClr val="FF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 calcmode="lin" valueType="num">
                                      <p:cBhvr additive="base">
                                        <p:cTn id="7" dur="500" fill="hold"/>
                                        <p:tgtEl>
                                          <p:spTgt spid="5939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3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9395">
                                            <p:txEl>
                                              <p:pRg st="2" end="2"/>
                                            </p:txEl>
                                          </p:spTgt>
                                        </p:tgtEl>
                                        <p:attrNameLst>
                                          <p:attrName>style.visibility</p:attrName>
                                        </p:attrNameLst>
                                      </p:cBhvr>
                                      <p:to>
                                        <p:strVal val="visible"/>
                                      </p:to>
                                    </p:set>
                                    <p:anim calcmode="lin" valueType="num">
                                      <p:cBhvr additive="base">
                                        <p:cTn id="13" dur="500" fill="hold"/>
                                        <p:tgtEl>
                                          <p:spTgt spid="59395">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93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anim calcmode="lin" valueType="num">
                                      <p:cBhvr additive="base">
                                        <p:cTn id="19" dur="500" fill="hold"/>
                                        <p:tgtEl>
                                          <p:spTgt spid="5939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93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9395">
                                            <p:txEl>
                                              <p:pRg st="4" end="4"/>
                                            </p:txEl>
                                          </p:spTgt>
                                        </p:tgtEl>
                                        <p:attrNameLst>
                                          <p:attrName>style.visibility</p:attrName>
                                        </p:attrNameLst>
                                      </p:cBhvr>
                                      <p:to>
                                        <p:strVal val="visible"/>
                                      </p:to>
                                    </p:set>
                                    <p:anim calcmode="lin" valueType="num">
                                      <p:cBhvr additive="base">
                                        <p:cTn id="25" dur="500" fill="hold"/>
                                        <p:tgtEl>
                                          <p:spTgt spid="59395">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93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9395">
                                            <p:txEl>
                                              <p:pRg st="5" end="5"/>
                                            </p:txEl>
                                          </p:spTgt>
                                        </p:tgtEl>
                                        <p:attrNameLst>
                                          <p:attrName>style.visibility</p:attrName>
                                        </p:attrNameLst>
                                      </p:cBhvr>
                                      <p:to>
                                        <p:strVal val="visible"/>
                                      </p:to>
                                    </p:set>
                                    <p:anim calcmode="lin" valueType="num">
                                      <p:cBhvr additive="base">
                                        <p:cTn id="31" dur="500" fill="hold"/>
                                        <p:tgtEl>
                                          <p:spTgt spid="59395">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939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59395">
                                            <p:txEl>
                                              <p:pRg st="6" end="6"/>
                                            </p:txEl>
                                          </p:spTgt>
                                        </p:tgtEl>
                                        <p:attrNameLst>
                                          <p:attrName>style.visibility</p:attrName>
                                        </p:attrNameLst>
                                      </p:cBhvr>
                                      <p:to>
                                        <p:strVal val="visible"/>
                                      </p:to>
                                    </p:set>
                                    <p:anim calcmode="lin" valueType="num">
                                      <p:cBhvr additive="base">
                                        <p:cTn id="37" dur="500" fill="hold"/>
                                        <p:tgtEl>
                                          <p:spTgt spid="59395">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939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9395">
                                            <p:txEl>
                                              <p:pRg st="7" end="7"/>
                                            </p:txEl>
                                          </p:spTgt>
                                        </p:tgtEl>
                                        <p:attrNameLst>
                                          <p:attrName>style.visibility</p:attrName>
                                        </p:attrNameLst>
                                      </p:cBhvr>
                                      <p:to>
                                        <p:strVal val="visible"/>
                                      </p:to>
                                    </p:set>
                                    <p:anim calcmode="lin" valueType="num">
                                      <p:cBhvr additive="base">
                                        <p:cTn id="43" dur="500" fill="hold"/>
                                        <p:tgtEl>
                                          <p:spTgt spid="59395">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939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59395">
                                            <p:txEl>
                                              <p:pRg st="8" end="8"/>
                                            </p:txEl>
                                          </p:spTgt>
                                        </p:tgtEl>
                                        <p:attrNameLst>
                                          <p:attrName>style.visibility</p:attrName>
                                        </p:attrNameLst>
                                      </p:cBhvr>
                                      <p:to>
                                        <p:strVal val="visible"/>
                                      </p:to>
                                    </p:set>
                                    <p:anim calcmode="lin" valueType="num">
                                      <p:cBhvr additive="base">
                                        <p:cTn id="49" dur="500" fill="hold"/>
                                        <p:tgtEl>
                                          <p:spTgt spid="59395">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939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59395">
                                            <p:txEl>
                                              <p:pRg st="9" end="9"/>
                                            </p:txEl>
                                          </p:spTgt>
                                        </p:tgtEl>
                                        <p:attrNameLst>
                                          <p:attrName>style.visibility</p:attrName>
                                        </p:attrNameLst>
                                      </p:cBhvr>
                                      <p:to>
                                        <p:strVal val="visible"/>
                                      </p:to>
                                    </p:set>
                                    <p:anim calcmode="lin" valueType="num">
                                      <p:cBhvr additive="base">
                                        <p:cTn id="55" dur="500" fill="hold"/>
                                        <p:tgtEl>
                                          <p:spTgt spid="59395">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5939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59395">
                                            <p:txEl>
                                              <p:pRg st="10" end="10"/>
                                            </p:txEl>
                                          </p:spTgt>
                                        </p:tgtEl>
                                        <p:attrNameLst>
                                          <p:attrName>style.visibility</p:attrName>
                                        </p:attrNameLst>
                                      </p:cBhvr>
                                      <p:to>
                                        <p:strVal val="visible"/>
                                      </p:to>
                                    </p:set>
                                    <p:anim calcmode="lin" valueType="num">
                                      <p:cBhvr additive="base">
                                        <p:cTn id="61" dur="500" fill="hold"/>
                                        <p:tgtEl>
                                          <p:spTgt spid="59395">
                                            <p:txEl>
                                              <p:pRg st="10" end="1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9395">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029A14A-A6BF-4339-B65A-933DC7335E62}" type="slidenum">
              <a:rPr lang="en-US"/>
              <a:pPr/>
              <a:t>130</a:t>
            </a:fld>
            <a:endParaRPr lang="en-US"/>
          </a:p>
        </p:txBody>
      </p:sp>
      <p:sp>
        <p:nvSpPr>
          <p:cNvPr id="261122" name="Rectangle 2"/>
          <p:cNvSpPr>
            <a:spLocks noGrp="1" noChangeArrowheads="1"/>
          </p:cNvSpPr>
          <p:nvPr>
            <p:ph type="title"/>
          </p:nvPr>
        </p:nvSpPr>
        <p:spPr>
          <a:xfrm>
            <a:off x="381000" y="0"/>
            <a:ext cx="8396288" cy="887413"/>
          </a:xfrm>
        </p:spPr>
        <p:txBody>
          <a:bodyPr/>
          <a:lstStyle/>
          <a:p>
            <a:r>
              <a:rPr lang="en-US" sz="4000"/>
              <a:t>5.3. Biểu đồ phân rã chức năng</a:t>
            </a:r>
            <a:r>
              <a:rPr lang="en-US"/>
              <a:t> </a:t>
            </a:r>
          </a:p>
        </p:txBody>
      </p:sp>
      <p:sp>
        <p:nvSpPr>
          <p:cNvPr id="261123" name="Rectangle 3"/>
          <p:cNvSpPr>
            <a:spLocks noGrp="1" noChangeArrowheads="1"/>
          </p:cNvSpPr>
          <p:nvPr>
            <p:ph type="body" idx="1"/>
          </p:nvPr>
        </p:nvSpPr>
        <p:spPr>
          <a:xfrm>
            <a:off x="457200" y="914400"/>
            <a:ext cx="8458200" cy="5943600"/>
          </a:xfrm>
        </p:spPr>
        <p:txBody>
          <a:bodyPr/>
          <a:lstStyle/>
          <a:p>
            <a:pPr algn="just">
              <a:lnSpc>
                <a:spcPct val="80000"/>
              </a:lnSpc>
              <a:buFontTx/>
              <a:buNone/>
            </a:pPr>
            <a:r>
              <a:rPr lang="en-US" sz="1600" b="1"/>
              <a:t>5.3.2. Phương pháp xây dựng BFD</a:t>
            </a:r>
            <a:r>
              <a:rPr lang="en-US" sz="1600"/>
              <a:t> </a:t>
            </a:r>
          </a:p>
          <a:p>
            <a:pPr algn="just">
              <a:lnSpc>
                <a:spcPct val="80000"/>
              </a:lnSpc>
              <a:buFontTx/>
              <a:buNone/>
            </a:pPr>
            <a:r>
              <a:rPr lang="en-US" sz="1600" b="1"/>
              <a:t>b. Xác định các chức năng.</a:t>
            </a:r>
            <a:endParaRPr lang="en-US" sz="1600"/>
          </a:p>
          <a:p>
            <a:pPr algn="just">
              <a:lnSpc>
                <a:spcPct val="80000"/>
              </a:lnSpc>
            </a:pPr>
            <a:r>
              <a:rPr lang="en-US" sz="1600"/>
              <a:t>Ở mức cao nhất của nghiệp vụ, chức năng chính có thể là một trong các loại sau:</a:t>
            </a:r>
          </a:p>
          <a:p>
            <a:pPr lvl="1" algn="just">
              <a:lnSpc>
                <a:spcPct val="80000"/>
              </a:lnSpc>
              <a:buFontTx/>
              <a:buNone/>
            </a:pPr>
            <a:r>
              <a:rPr lang="en-US" sz="1400"/>
              <a:t>o Sản xuất sản phẩm.</a:t>
            </a:r>
          </a:p>
          <a:p>
            <a:pPr lvl="1" algn="just">
              <a:lnSpc>
                <a:spcPct val="80000"/>
              </a:lnSpc>
              <a:buFontTx/>
              <a:buNone/>
            </a:pPr>
            <a:r>
              <a:rPr lang="en-US" sz="1400"/>
              <a:t>o Cung cấp dịch vụ (bán hàng, bảo dưỡng).</a:t>
            </a:r>
          </a:p>
          <a:p>
            <a:pPr lvl="1" algn="just">
              <a:lnSpc>
                <a:spcPct val="80000"/>
              </a:lnSpc>
              <a:buFontTx/>
              <a:buNone/>
            </a:pPr>
            <a:r>
              <a:rPr lang="en-US" sz="1400"/>
              <a:t>o Quản lý tài nguyên (tài sản, nguồn nhân lực, con người…).</a:t>
            </a:r>
          </a:p>
          <a:p>
            <a:pPr algn="just">
              <a:lnSpc>
                <a:spcPct val="80000"/>
              </a:lnSpc>
            </a:pPr>
            <a:r>
              <a:rPr lang="en-US" sz="1600"/>
              <a:t>Khi đã xác định được loại mà nó thuộc vào thì sẽ đặt tên cho chức năng cao nhất này.</a:t>
            </a:r>
          </a:p>
          <a:p>
            <a:pPr algn="just">
              <a:lnSpc>
                <a:spcPct val="80000"/>
              </a:lnSpc>
            </a:pPr>
            <a:r>
              <a:rPr lang="en-US" sz="1600"/>
              <a:t>Tiếp theo, để xác định các chức năng con thì từ chức năng chính, ta đặt nó trong chu kỳ sống gồm các giai đoạn:</a:t>
            </a:r>
          </a:p>
          <a:p>
            <a:pPr lvl="1" algn="just">
              <a:lnSpc>
                <a:spcPct val="80000"/>
              </a:lnSpc>
              <a:buFontTx/>
              <a:buNone/>
            </a:pPr>
            <a:r>
              <a:rPr lang="en-US" sz="1400"/>
              <a:t>o Xác định nhu cầu.</a:t>
            </a:r>
          </a:p>
          <a:p>
            <a:pPr lvl="1" algn="just">
              <a:lnSpc>
                <a:spcPct val="80000"/>
              </a:lnSpc>
              <a:buFontTx/>
              <a:buNone/>
            </a:pPr>
            <a:r>
              <a:rPr lang="en-US" sz="1400"/>
              <a:t>o Mua bán.</a:t>
            </a:r>
          </a:p>
          <a:p>
            <a:pPr lvl="1" algn="just">
              <a:lnSpc>
                <a:spcPct val="80000"/>
              </a:lnSpc>
              <a:buFontTx/>
              <a:buNone/>
            </a:pPr>
            <a:r>
              <a:rPr lang="en-US" sz="1400"/>
              <a:t>o Bảo hành, bảo dưỡng.</a:t>
            </a:r>
          </a:p>
          <a:p>
            <a:pPr lvl="1" algn="just">
              <a:lnSpc>
                <a:spcPct val="80000"/>
              </a:lnSpc>
              <a:buFontTx/>
              <a:buNone/>
            </a:pPr>
            <a:r>
              <a:rPr lang="en-US" sz="1400"/>
              <a:t>o Thanh lý hoặc chuyển nhượng.</a:t>
            </a:r>
          </a:p>
          <a:p>
            <a:pPr algn="just">
              <a:lnSpc>
                <a:spcPct val="80000"/>
              </a:lnSpc>
            </a:pPr>
            <a:r>
              <a:rPr lang="en-US" sz="1600"/>
              <a:t>Mỗi giai đoạn có thể có một hoặc nhiều chức năng con. Ví dụ, với chức năng Bán hàng thì ở giai đoạn xác định nhu cầu có thể có chức năng con là Quản lý thông tin khách hàng, ở giai đoạn mua bán thì có thể là Cập nhật đơn hàng…</a:t>
            </a:r>
          </a:p>
          <a:p>
            <a:pPr algn="just">
              <a:lnSpc>
                <a:spcPct val="80000"/>
              </a:lnSpc>
            </a:pPr>
            <a:r>
              <a:rPr lang="en-US" sz="1600"/>
              <a:t>Người phân tích phải xác định được mức nào là thấp nhất, khi đó sẽ dừng việc phân tích chức năng. Để nhận biết một chức năng mức thấp nhất bằng cách xét xem có phải chức năng đó chỉ có một nhiệm vụ hoặc một nhóm các nhiệm vụ nhỏ.</a:t>
            </a:r>
          </a:p>
          <a:p>
            <a:pPr algn="just">
              <a:lnSpc>
                <a:spcPct val="80000"/>
              </a:lnSpc>
            </a:pPr>
            <a:r>
              <a:rPr lang="en-US" sz="1600"/>
              <a:t>Khi xây dựng BFD cần đảm bảo tính đơn giản, rõ ràng và chính xác của sơ đồ. Với các hệ thống lớn, có thể trình bày BFD trên nhiều trang, trang 1 là BFD mức cao nhất (mức 0), tiếp theo ứng với mỗi chức năng sẽ được phân tích ở các trang sau tới chức năng mức thấp nhất thì dừng.</a:t>
            </a:r>
          </a:p>
          <a:p>
            <a:pPr algn="just">
              <a:lnSpc>
                <a:spcPct val="80000"/>
              </a:lnSpc>
              <a:buFont typeface="Symbol" pitchFamily="18" charset="2"/>
              <a:buChar char=""/>
            </a:pPr>
            <a:endParaRPr lang="en-US" sz="160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9AC5E61-A3B5-450D-BAC7-0F86CC326C56}" type="slidenum">
              <a:rPr lang="en-US"/>
              <a:pPr/>
              <a:t>131</a:t>
            </a:fld>
            <a:endParaRPr lang="en-US"/>
          </a:p>
        </p:txBody>
      </p:sp>
      <p:sp>
        <p:nvSpPr>
          <p:cNvPr id="262146" name="Rectangle 2"/>
          <p:cNvSpPr>
            <a:spLocks noGrp="1" noChangeArrowheads="1"/>
          </p:cNvSpPr>
          <p:nvPr>
            <p:ph type="title"/>
          </p:nvPr>
        </p:nvSpPr>
        <p:spPr>
          <a:xfrm>
            <a:off x="442913" y="103188"/>
            <a:ext cx="8243887" cy="811212"/>
          </a:xfrm>
        </p:spPr>
        <p:txBody>
          <a:bodyPr/>
          <a:lstStyle/>
          <a:p>
            <a:r>
              <a:rPr lang="en-US" b="1"/>
              <a:t>5.4. Biểu đồ luồng dữ liệu</a:t>
            </a:r>
            <a:endParaRPr lang="en-US"/>
          </a:p>
        </p:txBody>
      </p:sp>
      <p:sp>
        <p:nvSpPr>
          <p:cNvPr id="262147" name="Rectangle 3"/>
          <p:cNvSpPr>
            <a:spLocks noGrp="1" noChangeArrowheads="1"/>
          </p:cNvSpPr>
          <p:nvPr>
            <p:ph type="body" idx="1"/>
          </p:nvPr>
        </p:nvSpPr>
        <p:spPr>
          <a:xfrm>
            <a:off x="457200" y="1600200"/>
            <a:ext cx="8382000" cy="4456113"/>
          </a:xfrm>
        </p:spPr>
        <p:txBody>
          <a:bodyPr/>
          <a:lstStyle/>
          <a:p>
            <a:pPr algn="just">
              <a:lnSpc>
                <a:spcPct val="90000"/>
              </a:lnSpc>
              <a:buFontTx/>
              <a:buNone/>
            </a:pPr>
            <a:r>
              <a:rPr lang="en-US" sz="2400" b="1"/>
              <a:t>5.4.1. Mô hình hóa chức năng với DFD</a:t>
            </a:r>
            <a:r>
              <a:rPr lang="en-US" sz="2400"/>
              <a:t> </a:t>
            </a:r>
          </a:p>
          <a:p>
            <a:pPr algn="just">
              <a:lnSpc>
                <a:spcPct val="90000"/>
              </a:lnSpc>
              <a:buFontTx/>
              <a:buNone/>
            </a:pPr>
            <a:r>
              <a:rPr lang="en-US" sz="2400"/>
              <a:t>   Một sơ đồ luồng dữ liệu (Data Flow Diagram – DFD) là một công cụ đồ họa để mô tả luồng dữ liệu luân chuyển trong một hệ thống và những hoạt động xử lý được thực hiện bởi hệ thống đó. Sơ đồ luồng dữ liệu còn có các tên gọi khác là </a:t>
            </a:r>
            <a:r>
              <a:rPr lang="en-US" sz="2400" i="1"/>
              <a:t>biểu đồ bọt</a:t>
            </a:r>
            <a:r>
              <a:rPr lang="en-US" sz="2400"/>
              <a:t>, </a:t>
            </a:r>
            <a:r>
              <a:rPr lang="en-US" sz="2400" i="1"/>
              <a:t>biểu đồ biến đổi</a:t>
            </a:r>
            <a:r>
              <a:rPr lang="en-US" sz="2400"/>
              <a:t> và </a:t>
            </a:r>
            <a:r>
              <a:rPr lang="en-US" sz="2400" i="1"/>
              <a:t>mô hình chức năng</a:t>
            </a:r>
            <a:r>
              <a:rPr lang="en-US" sz="2400"/>
              <a:t>. </a:t>
            </a:r>
          </a:p>
          <a:p>
            <a:pPr algn="just">
              <a:lnSpc>
                <a:spcPct val="90000"/>
              </a:lnSpc>
            </a:pPr>
            <a:r>
              <a:rPr lang="en-US" sz="2400"/>
              <a:t>Tại sao sử dụng DFD?</a:t>
            </a:r>
          </a:p>
          <a:p>
            <a:pPr marL="457200" lvl="1" indent="0" algn="just">
              <a:lnSpc>
                <a:spcPct val="90000"/>
              </a:lnSpc>
              <a:buFontTx/>
              <a:buNone/>
            </a:pPr>
            <a:r>
              <a:rPr lang="en-US" sz="2000"/>
              <a:t>o Sự mô tả bằng ngôn ngữ hướng tới sự giải thích, nó có thể bỏ sót những thông tin quan trọng.</a:t>
            </a:r>
          </a:p>
          <a:p>
            <a:pPr marL="457200" lvl="1" indent="0" algn="just">
              <a:lnSpc>
                <a:spcPct val="90000"/>
              </a:lnSpc>
              <a:buFontTx/>
              <a:buNone/>
            </a:pPr>
            <a:r>
              <a:rPr lang="en-US" sz="2000"/>
              <a:t>o Sự mô tả đồ họa minh họa được luồng dữ liệu trong một tổ chức thông qua DFD.</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5A71C28-FC8B-4BFF-A93C-63B522D4A1A4}" type="slidenum">
              <a:rPr lang="en-US"/>
              <a:pPr/>
              <a:t>132</a:t>
            </a:fld>
            <a:endParaRPr lang="en-US"/>
          </a:p>
        </p:txBody>
      </p:sp>
      <p:sp>
        <p:nvSpPr>
          <p:cNvPr id="263170" name="Rectangle 2"/>
          <p:cNvSpPr>
            <a:spLocks noGrp="1" noChangeArrowheads="1"/>
          </p:cNvSpPr>
          <p:nvPr>
            <p:ph type="title"/>
          </p:nvPr>
        </p:nvSpPr>
        <p:spPr>
          <a:xfrm>
            <a:off x="442913" y="103188"/>
            <a:ext cx="8243887" cy="811212"/>
          </a:xfrm>
        </p:spPr>
        <p:txBody>
          <a:bodyPr/>
          <a:lstStyle/>
          <a:p>
            <a:r>
              <a:rPr lang="en-US" b="1"/>
              <a:t>5.4. Biểu đồ luồng dữ liệu</a:t>
            </a:r>
            <a:endParaRPr lang="en-US"/>
          </a:p>
        </p:txBody>
      </p:sp>
      <p:sp>
        <p:nvSpPr>
          <p:cNvPr id="263171" name="Rectangle 3"/>
          <p:cNvSpPr>
            <a:spLocks noGrp="1" noChangeArrowheads="1"/>
          </p:cNvSpPr>
          <p:nvPr>
            <p:ph type="body" idx="1"/>
          </p:nvPr>
        </p:nvSpPr>
        <p:spPr>
          <a:xfrm>
            <a:off x="457200" y="1600200"/>
            <a:ext cx="8382000" cy="4953000"/>
          </a:xfrm>
        </p:spPr>
        <p:txBody>
          <a:bodyPr/>
          <a:lstStyle/>
          <a:p>
            <a:pPr algn="just">
              <a:lnSpc>
                <a:spcPct val="90000"/>
              </a:lnSpc>
              <a:buFontTx/>
              <a:buNone/>
            </a:pPr>
            <a:r>
              <a:rPr lang="en-US" sz="2400" b="1"/>
              <a:t>5.4.2. Vai trò của DFD</a:t>
            </a:r>
          </a:p>
          <a:p>
            <a:pPr algn="just">
              <a:lnSpc>
                <a:spcPct val="90000"/>
              </a:lnSpc>
            </a:pPr>
            <a:r>
              <a:rPr lang="en-US" sz="2400"/>
              <a:t>DFD tài liệu hóa một thao tác/hoạt động/chức năng nghiệp vụ của một hệ thống thành một quá trình. DFD mô tả cách thức dữ liệu được xử lý trong và tại biên giới của hệ thống. DFD thể hiện chi tiết sự phụ thuộc lẫn nhau giữa các quá trình của hệ thống, các sự dịch chuyển dữ liệu hoặc thông tin giữa các quá trình.</a:t>
            </a:r>
          </a:p>
          <a:p>
            <a:pPr algn="just">
              <a:lnSpc>
                <a:spcPct val="90000"/>
              </a:lnSpc>
            </a:pPr>
            <a:r>
              <a:rPr lang="en-US" sz="2400"/>
              <a:t>DFD lôgíc mô tả luồng thông tin của một hệ thống</a:t>
            </a:r>
          </a:p>
          <a:p>
            <a:pPr algn="just">
              <a:lnSpc>
                <a:spcPct val="90000"/>
              </a:lnSpc>
            </a:pPr>
            <a:r>
              <a:rPr lang="en-US" sz="2400"/>
              <a:t>DFD vật lý mô tả cách thức một hệ thống thông tin được cài đặt vật lý (ai làm, bằng cách nào, bằng công cụ nào)</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EFAB2E3-891C-49D9-8222-983E9A9D9F0D}" type="slidenum">
              <a:rPr lang="en-US"/>
              <a:pPr/>
              <a:t>133</a:t>
            </a:fld>
            <a:endParaRPr lang="en-US"/>
          </a:p>
        </p:txBody>
      </p:sp>
      <p:sp>
        <p:nvSpPr>
          <p:cNvPr id="269314" name="Rectangle 2"/>
          <p:cNvSpPr>
            <a:spLocks noGrp="1" noChangeArrowheads="1"/>
          </p:cNvSpPr>
          <p:nvPr>
            <p:ph type="title"/>
          </p:nvPr>
        </p:nvSpPr>
        <p:spPr>
          <a:xfrm>
            <a:off x="442913" y="103188"/>
            <a:ext cx="8243887" cy="811212"/>
          </a:xfrm>
        </p:spPr>
        <p:txBody>
          <a:bodyPr/>
          <a:lstStyle/>
          <a:p>
            <a:r>
              <a:rPr lang="en-US" b="1"/>
              <a:t>5.4. Biểu đồ luồng dữ liệu</a:t>
            </a:r>
            <a:endParaRPr lang="en-US"/>
          </a:p>
        </p:txBody>
      </p:sp>
      <p:sp>
        <p:nvSpPr>
          <p:cNvPr id="269315" name="Rectangle 3"/>
          <p:cNvSpPr>
            <a:spLocks noGrp="1" noChangeArrowheads="1"/>
          </p:cNvSpPr>
          <p:nvPr>
            <p:ph type="body" idx="1"/>
          </p:nvPr>
        </p:nvSpPr>
        <p:spPr>
          <a:xfrm>
            <a:off x="457200" y="1600200"/>
            <a:ext cx="8382000" cy="4953000"/>
          </a:xfrm>
        </p:spPr>
        <p:txBody>
          <a:bodyPr/>
          <a:lstStyle/>
          <a:p>
            <a:pPr algn="just">
              <a:buFontTx/>
              <a:buNone/>
            </a:pPr>
            <a:r>
              <a:rPr lang="en-US" b="1"/>
              <a:t>5.4.3. Các phần tử của DFD</a:t>
            </a:r>
            <a:r>
              <a:rPr lang="en-US"/>
              <a:t>  </a:t>
            </a:r>
          </a:p>
          <a:p>
            <a:pPr algn="just"/>
            <a:r>
              <a:rPr lang="en-US" b="1"/>
              <a:t>Các bộ ký hiệu DFD</a:t>
            </a:r>
            <a:r>
              <a:rPr lang="en-US"/>
              <a:t> </a:t>
            </a:r>
          </a:p>
          <a:p>
            <a:pPr algn="just">
              <a:buFontTx/>
              <a:buNone/>
            </a:pPr>
            <a:r>
              <a:rPr lang="en-US"/>
              <a:t>Có một vài bộ ký hiệu DFD mà phổ biến là Gane/Sarson và Demarco/Yourdon </a:t>
            </a:r>
          </a:p>
        </p:txBody>
      </p:sp>
      <p:pic>
        <p:nvPicPr>
          <p:cNvPr id="269317" name="Picture 5"/>
          <p:cNvPicPr>
            <a:picLocks noChangeAspect="1" noChangeArrowheads="1"/>
          </p:cNvPicPr>
          <p:nvPr/>
        </p:nvPicPr>
        <p:blipFill>
          <a:blip r:embed="rId2"/>
          <a:srcRect/>
          <a:stretch>
            <a:fillRect/>
          </a:stretch>
        </p:blipFill>
        <p:spPr bwMode="auto">
          <a:xfrm>
            <a:off x="1752600" y="3810000"/>
            <a:ext cx="4933950" cy="2600325"/>
          </a:xfrm>
          <a:prstGeom prst="rect">
            <a:avLst/>
          </a:prstGeom>
          <a:noFill/>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B3D070B-855B-4083-B8F0-A482EC39E68D}" type="slidenum">
              <a:rPr lang="en-US"/>
              <a:pPr/>
              <a:t>134</a:t>
            </a:fld>
            <a:endParaRPr lang="en-US"/>
          </a:p>
        </p:txBody>
      </p:sp>
      <p:sp>
        <p:nvSpPr>
          <p:cNvPr id="270338" name="Rectangle 2"/>
          <p:cNvSpPr>
            <a:spLocks noGrp="1" noChangeArrowheads="1"/>
          </p:cNvSpPr>
          <p:nvPr>
            <p:ph type="title"/>
          </p:nvPr>
        </p:nvSpPr>
        <p:spPr>
          <a:xfrm>
            <a:off x="381000" y="-228600"/>
            <a:ext cx="8243888" cy="1314450"/>
          </a:xfrm>
        </p:spPr>
        <p:txBody>
          <a:bodyPr/>
          <a:lstStyle/>
          <a:p>
            <a:r>
              <a:rPr lang="en-US" b="1"/>
              <a:t>5.4. Biểu đồ luồng dữ liệu</a:t>
            </a:r>
          </a:p>
        </p:txBody>
      </p:sp>
      <p:sp>
        <p:nvSpPr>
          <p:cNvPr id="270339" name="Rectangle 3"/>
          <p:cNvSpPr>
            <a:spLocks noGrp="1" noChangeArrowheads="1"/>
          </p:cNvSpPr>
          <p:nvPr>
            <p:ph type="body" idx="1"/>
          </p:nvPr>
        </p:nvSpPr>
        <p:spPr>
          <a:xfrm>
            <a:off x="457200" y="1295400"/>
            <a:ext cx="8229600" cy="5181600"/>
          </a:xfrm>
        </p:spPr>
        <p:txBody>
          <a:bodyPr/>
          <a:lstStyle/>
          <a:p>
            <a:pPr>
              <a:lnSpc>
                <a:spcPct val="80000"/>
              </a:lnSpc>
              <a:buFontTx/>
              <a:buNone/>
            </a:pPr>
            <a:r>
              <a:rPr lang="en-US" sz="1800" b="1"/>
              <a:t>5.4.3. Các phần tử của DFD</a:t>
            </a:r>
          </a:p>
          <a:p>
            <a:pPr>
              <a:lnSpc>
                <a:spcPct val="80000"/>
              </a:lnSpc>
              <a:buFontTx/>
              <a:buNone/>
            </a:pPr>
            <a:r>
              <a:rPr lang="en-US" sz="1800" b="1"/>
              <a:t>Tác nhân ngoài </a:t>
            </a:r>
          </a:p>
          <a:p>
            <a:pPr>
              <a:lnSpc>
                <a:spcPct val="80000"/>
              </a:lnSpc>
            </a:pPr>
            <a:r>
              <a:rPr lang="en-US" sz="1800" b="1"/>
              <a:t>Khái niệm: </a:t>
            </a:r>
          </a:p>
          <a:p>
            <a:pPr lvl="1">
              <a:lnSpc>
                <a:spcPct val="80000"/>
              </a:lnSpc>
              <a:buFontTx/>
              <a:buNone/>
            </a:pPr>
            <a:r>
              <a:rPr lang="en-US" sz="1600" b="1"/>
              <a:t>o Một tác nhân ngoài là một nguồn cung cấp hoặc nhận thông tin dữ liệu của hệ thống</a:t>
            </a:r>
          </a:p>
          <a:p>
            <a:pPr lvl="1">
              <a:lnSpc>
                <a:spcPct val="80000"/>
              </a:lnSpc>
              <a:buFontTx/>
              <a:buNone/>
            </a:pPr>
            <a:r>
              <a:rPr lang="en-US" sz="1600" b="1"/>
              <a:t>o Một tác nhân ngoài không phải là một phần của hệ thống, nó thể hiện mối quan hệ giữa hệ thống với môi trường bên ngoài</a:t>
            </a:r>
          </a:p>
          <a:p>
            <a:pPr>
              <a:lnSpc>
                <a:spcPct val="80000"/>
              </a:lnSpc>
            </a:pPr>
            <a:r>
              <a:rPr lang="en-US" sz="1800" b="1"/>
              <a:t>Nhãn: Tên của tác nhân ngoài phải là một danh từ </a:t>
            </a:r>
          </a:p>
          <a:p>
            <a:pPr>
              <a:lnSpc>
                <a:spcPct val="80000"/>
              </a:lnSpc>
            </a:pPr>
            <a:r>
              <a:rPr lang="en-US" sz="1800" b="1"/>
              <a:t>Một tác nhân ngoài xác định một người, một đơn vị của tổ chức hay một tổ chức khác nằm ngoài phạm vi của dự án nhưng có tương tác với hệ thống đang được nghiên cứu. </a:t>
            </a:r>
          </a:p>
          <a:p>
            <a:pPr lvl="1">
              <a:lnSpc>
                <a:spcPct val="80000"/>
              </a:lnSpc>
              <a:buFontTx/>
              <a:buNone/>
            </a:pPr>
            <a:r>
              <a:rPr lang="en-US" sz="1600" b="1"/>
              <a:t>o Các tác nhân ngoài xác định “biên giới” hay phạm vi của hệ thống đang được mô hình hóa. Khi phạm vi thay đổi, các tác nhân ngoài có thể trở thành các quá trình và ngược lại</a:t>
            </a:r>
          </a:p>
          <a:p>
            <a:pPr lvl="1">
              <a:lnSpc>
                <a:spcPct val="80000"/>
              </a:lnSpc>
              <a:buFontTx/>
              <a:buNone/>
            </a:pPr>
            <a:r>
              <a:rPr lang="en-US" sz="1600" b="1"/>
              <a:t>o Tác nhân ngoài thường là:</a:t>
            </a:r>
          </a:p>
          <a:p>
            <a:pPr lvl="2">
              <a:lnSpc>
                <a:spcPct val="80000"/>
              </a:lnSpc>
              <a:buFontTx/>
              <a:buNone/>
            </a:pPr>
            <a:r>
              <a:rPr lang="en-US" sz="1400" b="1"/>
              <a:t>-Phòng ban, bộ phận trong tổ chức nhưng nằm ngòai phạm vi hệ thống.</a:t>
            </a:r>
          </a:p>
          <a:p>
            <a:pPr lvl="2">
              <a:lnSpc>
                <a:spcPct val="80000"/>
              </a:lnSpc>
              <a:buFontTx/>
              <a:buNone/>
            </a:pPr>
            <a:r>
              <a:rPr lang="en-US" sz="1400" b="1"/>
              <a:t>-Một chi nhánh hoặc tổ chức bên ngoài</a:t>
            </a:r>
          </a:p>
          <a:p>
            <a:pPr lvl="2">
              <a:lnSpc>
                <a:spcPct val="80000"/>
              </a:lnSpc>
              <a:buFontTx/>
              <a:buNone/>
            </a:pPr>
            <a:r>
              <a:rPr lang="en-US" sz="1400" b="1"/>
              <a:t>-Một hệ thống thông tin khác của tổ chức</a:t>
            </a:r>
          </a:p>
          <a:p>
            <a:pPr lvl="2">
              <a:lnSpc>
                <a:spcPct val="80000"/>
              </a:lnSpc>
              <a:buFontTx/>
              <a:buNone/>
            </a:pPr>
            <a:r>
              <a:rPr lang="en-US" sz="1400" b="1"/>
              <a:t>-Người dùng cuối hoặc người quản lý của hệ thống</a:t>
            </a:r>
            <a:r>
              <a:rPr lang="en-US" sz="1400"/>
              <a:t> </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F4EBBC8-AD3C-4C3D-BF67-39FBB4245790}" type="slidenum">
              <a:rPr lang="en-US"/>
              <a:pPr/>
              <a:t>135</a:t>
            </a:fld>
            <a:endParaRPr lang="en-US"/>
          </a:p>
        </p:txBody>
      </p:sp>
      <p:sp>
        <p:nvSpPr>
          <p:cNvPr id="271362" name="Rectangle 2"/>
          <p:cNvSpPr>
            <a:spLocks noGrp="1" noChangeArrowheads="1"/>
          </p:cNvSpPr>
          <p:nvPr>
            <p:ph type="title"/>
          </p:nvPr>
        </p:nvSpPr>
        <p:spPr>
          <a:xfrm>
            <a:off x="381000" y="-228600"/>
            <a:ext cx="8243888" cy="1314450"/>
          </a:xfrm>
        </p:spPr>
        <p:txBody>
          <a:bodyPr/>
          <a:lstStyle/>
          <a:p>
            <a:r>
              <a:rPr lang="en-US" b="1"/>
              <a:t>5.4. Biểu đồ luồng dữ liệu</a:t>
            </a:r>
          </a:p>
        </p:txBody>
      </p:sp>
      <p:sp>
        <p:nvSpPr>
          <p:cNvPr id="271363" name="Rectangle 3"/>
          <p:cNvSpPr>
            <a:spLocks noGrp="1" noChangeArrowheads="1"/>
          </p:cNvSpPr>
          <p:nvPr>
            <p:ph type="body" idx="1"/>
          </p:nvPr>
        </p:nvSpPr>
        <p:spPr>
          <a:xfrm>
            <a:off x="457200" y="1295400"/>
            <a:ext cx="8229600" cy="5334000"/>
          </a:xfrm>
        </p:spPr>
        <p:txBody>
          <a:bodyPr/>
          <a:lstStyle/>
          <a:p>
            <a:pPr algn="just">
              <a:lnSpc>
                <a:spcPct val="80000"/>
              </a:lnSpc>
              <a:buFontTx/>
              <a:buNone/>
            </a:pPr>
            <a:r>
              <a:rPr lang="en-US" sz="2400" b="1"/>
              <a:t>5.4.3. </a:t>
            </a:r>
            <a:r>
              <a:rPr lang="en-US" sz="2400" b="1" err="1"/>
              <a:t>Các</a:t>
            </a:r>
            <a:r>
              <a:rPr lang="en-US" sz="2400" b="1"/>
              <a:t> </a:t>
            </a:r>
            <a:r>
              <a:rPr lang="en-US" sz="2400" b="1" err="1"/>
              <a:t>phần</a:t>
            </a:r>
            <a:r>
              <a:rPr lang="en-US" sz="2400" b="1"/>
              <a:t> </a:t>
            </a:r>
            <a:r>
              <a:rPr lang="en-US" sz="2400" b="1" err="1"/>
              <a:t>tử</a:t>
            </a:r>
            <a:r>
              <a:rPr lang="en-US" sz="2400" b="1"/>
              <a:t> </a:t>
            </a:r>
            <a:r>
              <a:rPr lang="en-US" sz="2400" b="1" err="1"/>
              <a:t>của</a:t>
            </a:r>
            <a:r>
              <a:rPr lang="en-US" sz="2400" b="1"/>
              <a:t> DFD</a:t>
            </a:r>
          </a:p>
          <a:p>
            <a:pPr algn="just">
              <a:lnSpc>
                <a:spcPct val="80000"/>
              </a:lnSpc>
              <a:buFontTx/>
              <a:buNone/>
            </a:pPr>
            <a:r>
              <a:rPr lang="en-US" sz="2400" b="1"/>
              <a:t>Kho </a:t>
            </a:r>
            <a:r>
              <a:rPr lang="en-US" sz="2400" b="1" err="1"/>
              <a:t>dữ</a:t>
            </a:r>
            <a:r>
              <a:rPr lang="en-US" sz="2400" b="1"/>
              <a:t> </a:t>
            </a:r>
            <a:r>
              <a:rPr lang="en-US" sz="2400" b="1" err="1"/>
              <a:t>liệu</a:t>
            </a:r>
            <a:r>
              <a:rPr lang="en-US" sz="2400" b="1"/>
              <a:t> </a:t>
            </a:r>
          </a:p>
          <a:p>
            <a:pPr algn="just">
              <a:lnSpc>
                <a:spcPct val="80000"/>
              </a:lnSpc>
            </a:pPr>
            <a:r>
              <a:rPr lang="en-US" sz="1600" b="1" err="1"/>
              <a:t>Khái</a:t>
            </a:r>
            <a:r>
              <a:rPr lang="en-US" sz="1600" b="1"/>
              <a:t> </a:t>
            </a:r>
            <a:r>
              <a:rPr lang="en-US" sz="1600" b="1" err="1"/>
              <a:t>niệm</a:t>
            </a:r>
            <a:r>
              <a:rPr lang="en-US" sz="1600" b="1"/>
              <a:t>: </a:t>
            </a:r>
          </a:p>
          <a:p>
            <a:pPr lvl="1" algn="just">
              <a:lnSpc>
                <a:spcPct val="80000"/>
              </a:lnSpc>
              <a:buFontTx/>
              <a:buNone/>
            </a:pPr>
            <a:r>
              <a:rPr lang="en-US" sz="1400" b="1"/>
              <a:t>o </a:t>
            </a:r>
            <a:r>
              <a:rPr lang="en-US" sz="1400" b="1" err="1"/>
              <a:t>Một</a:t>
            </a:r>
            <a:r>
              <a:rPr lang="en-US" sz="1400" b="1"/>
              <a:t> </a:t>
            </a:r>
            <a:r>
              <a:rPr lang="en-US" sz="1400" b="1" err="1"/>
              <a:t>kho</a:t>
            </a:r>
            <a:r>
              <a:rPr lang="en-US" sz="1400" b="1"/>
              <a:t> </a:t>
            </a:r>
            <a:r>
              <a:rPr lang="en-US" sz="1400" b="1" err="1"/>
              <a:t>dữ</a:t>
            </a:r>
            <a:r>
              <a:rPr lang="en-US" sz="1400" b="1"/>
              <a:t> </a:t>
            </a:r>
            <a:r>
              <a:rPr lang="en-US" sz="1400" b="1" err="1"/>
              <a:t>liệu</a:t>
            </a:r>
            <a:r>
              <a:rPr lang="en-US" sz="1400" b="1"/>
              <a:t> </a:t>
            </a:r>
            <a:r>
              <a:rPr lang="en-US" sz="1400" b="1" err="1"/>
              <a:t>là</a:t>
            </a:r>
            <a:r>
              <a:rPr lang="en-US" sz="1400" b="1"/>
              <a:t> </a:t>
            </a:r>
            <a:r>
              <a:rPr lang="en-US" sz="1400" b="1" err="1"/>
              <a:t>một</a:t>
            </a:r>
            <a:r>
              <a:rPr lang="en-US" sz="1400" b="1"/>
              <a:t> </a:t>
            </a:r>
            <a:r>
              <a:rPr lang="en-US" sz="1400" b="1" err="1"/>
              <a:t>kho</a:t>
            </a:r>
            <a:r>
              <a:rPr lang="en-US" sz="1400" b="1"/>
              <a:t> </a:t>
            </a:r>
            <a:r>
              <a:rPr lang="en-US" sz="1400" b="1" err="1"/>
              <a:t>lưu</a:t>
            </a:r>
            <a:r>
              <a:rPr lang="en-US" sz="1400" b="1"/>
              <a:t> </a:t>
            </a:r>
            <a:r>
              <a:rPr lang="en-US" sz="1400" b="1" err="1"/>
              <a:t>trữ</a:t>
            </a:r>
            <a:r>
              <a:rPr lang="en-US" sz="1400" b="1"/>
              <a:t> </a:t>
            </a:r>
            <a:r>
              <a:rPr lang="en-US" sz="1400" b="1" err="1"/>
              <a:t>dữ</a:t>
            </a:r>
            <a:r>
              <a:rPr lang="en-US" sz="1400" b="1"/>
              <a:t> </a:t>
            </a:r>
            <a:r>
              <a:rPr lang="en-US" sz="1400" b="1" err="1"/>
              <a:t>liệu</a:t>
            </a:r>
            <a:r>
              <a:rPr lang="en-US" sz="1400" b="1"/>
              <a:t>, </a:t>
            </a:r>
            <a:r>
              <a:rPr lang="en-US" sz="1400" b="1" err="1"/>
              <a:t>nó</a:t>
            </a:r>
            <a:r>
              <a:rPr lang="en-US" sz="1400" b="1"/>
              <a:t> </a:t>
            </a:r>
            <a:r>
              <a:rPr lang="en-US" sz="1400" b="1" err="1"/>
              <a:t>chứa</a:t>
            </a:r>
            <a:r>
              <a:rPr lang="en-US" sz="1400" b="1"/>
              <a:t> </a:t>
            </a:r>
            <a:r>
              <a:rPr lang="en-US" sz="1400" b="1" err="1"/>
              <a:t>thông</a:t>
            </a:r>
            <a:r>
              <a:rPr lang="en-US" sz="1400" b="1"/>
              <a:t> tin. </a:t>
            </a:r>
          </a:p>
          <a:p>
            <a:pPr lvl="1" algn="just">
              <a:lnSpc>
                <a:spcPct val="80000"/>
              </a:lnSpc>
              <a:buFontTx/>
              <a:buNone/>
            </a:pPr>
            <a:r>
              <a:rPr lang="en-US" sz="1400" b="1"/>
              <a:t>o Kho </a:t>
            </a:r>
            <a:r>
              <a:rPr lang="en-US" sz="1400" b="1" err="1"/>
              <a:t>chứa</a:t>
            </a:r>
            <a:r>
              <a:rPr lang="en-US" sz="1400" b="1"/>
              <a:t> </a:t>
            </a:r>
            <a:r>
              <a:rPr lang="en-US" sz="1400" b="1" err="1"/>
              <a:t>vật</a:t>
            </a:r>
            <a:r>
              <a:rPr lang="en-US" sz="1400" b="1"/>
              <a:t> </a:t>
            </a:r>
            <a:r>
              <a:rPr lang="en-US" sz="1400" b="1" err="1"/>
              <a:t>lý</a:t>
            </a:r>
            <a:r>
              <a:rPr lang="en-US" sz="1400" b="1"/>
              <a:t> </a:t>
            </a:r>
            <a:r>
              <a:rPr lang="en-US" sz="1400" b="1" err="1"/>
              <a:t>là</a:t>
            </a:r>
            <a:r>
              <a:rPr lang="en-US" sz="1400" b="1"/>
              <a:t> phi </a:t>
            </a:r>
            <a:r>
              <a:rPr lang="en-US" sz="1400" b="1" err="1"/>
              <a:t>vật</a:t>
            </a:r>
            <a:r>
              <a:rPr lang="en-US" sz="1400" b="1"/>
              <a:t> </a:t>
            </a:r>
            <a:r>
              <a:rPr lang="en-US" sz="1400" b="1" err="1"/>
              <a:t>chất</a:t>
            </a:r>
            <a:r>
              <a:rPr lang="en-US" sz="1400" b="1"/>
              <a:t>, </a:t>
            </a:r>
            <a:r>
              <a:rPr lang="en-US" sz="1400" b="1" err="1"/>
              <a:t>nó</a:t>
            </a:r>
            <a:r>
              <a:rPr lang="en-US" sz="1400" b="1"/>
              <a:t> </a:t>
            </a:r>
            <a:r>
              <a:rPr lang="en-US" sz="1400" b="1" err="1"/>
              <a:t>có</a:t>
            </a:r>
            <a:r>
              <a:rPr lang="en-US" sz="1400" b="1"/>
              <a:t> </a:t>
            </a:r>
            <a:r>
              <a:rPr lang="en-US" sz="1400" b="1" err="1"/>
              <a:t>thể</a:t>
            </a:r>
            <a:r>
              <a:rPr lang="en-US" sz="1400" b="1"/>
              <a:t> </a:t>
            </a:r>
            <a:r>
              <a:rPr lang="en-US" sz="1400" b="1" err="1"/>
              <a:t>là</a:t>
            </a:r>
            <a:r>
              <a:rPr lang="en-US" sz="1400" b="1"/>
              <a:t> </a:t>
            </a:r>
            <a:r>
              <a:rPr lang="en-US" sz="1400" b="1" err="1"/>
              <a:t>một</a:t>
            </a:r>
            <a:r>
              <a:rPr lang="en-US" sz="1400" b="1"/>
              <a:t> </a:t>
            </a:r>
            <a:r>
              <a:rPr lang="en-US" sz="1400" b="1" err="1"/>
              <a:t>tủ</a:t>
            </a:r>
            <a:r>
              <a:rPr lang="en-US" sz="1400" b="1"/>
              <a:t> </a:t>
            </a:r>
            <a:r>
              <a:rPr lang="en-US" sz="1400" b="1" err="1"/>
              <a:t>hồ</a:t>
            </a:r>
            <a:r>
              <a:rPr lang="en-US" sz="1400" b="1"/>
              <a:t> </a:t>
            </a:r>
            <a:r>
              <a:rPr lang="en-US" sz="1400" b="1" err="1"/>
              <a:t>sơ</a:t>
            </a:r>
            <a:r>
              <a:rPr lang="en-US" sz="1400" b="1"/>
              <a:t>, </a:t>
            </a:r>
            <a:r>
              <a:rPr lang="en-US" sz="1400" b="1" err="1"/>
              <a:t>sách</a:t>
            </a:r>
            <a:r>
              <a:rPr lang="en-US" sz="1400" b="1"/>
              <a:t> </a:t>
            </a:r>
            <a:r>
              <a:rPr lang="en-US" sz="1400" b="1" err="1"/>
              <a:t>hoặc</a:t>
            </a:r>
            <a:r>
              <a:rPr lang="en-US" sz="1400" b="1"/>
              <a:t> file </a:t>
            </a:r>
            <a:r>
              <a:rPr lang="en-US" sz="1400" b="1" err="1"/>
              <a:t>máy</a:t>
            </a:r>
            <a:r>
              <a:rPr lang="en-US" sz="1400" b="1"/>
              <a:t> </a:t>
            </a:r>
            <a:r>
              <a:rPr lang="en-US" sz="1400" b="1" err="1"/>
              <a:t>tính</a:t>
            </a:r>
            <a:r>
              <a:rPr lang="en-US" sz="1400" b="1"/>
              <a:t>.</a:t>
            </a:r>
          </a:p>
          <a:p>
            <a:pPr algn="just">
              <a:lnSpc>
                <a:spcPct val="80000"/>
              </a:lnSpc>
            </a:pPr>
            <a:r>
              <a:rPr lang="en-US" sz="1600" b="1" err="1"/>
              <a:t>Nhãn</a:t>
            </a:r>
            <a:r>
              <a:rPr lang="en-US" sz="1600" b="1"/>
              <a:t>: </a:t>
            </a:r>
            <a:r>
              <a:rPr lang="en-US" sz="1600" b="1" err="1"/>
              <a:t>Tên</a:t>
            </a:r>
            <a:r>
              <a:rPr lang="en-US" sz="1600" b="1"/>
              <a:t> </a:t>
            </a:r>
            <a:r>
              <a:rPr lang="en-US" sz="1600" b="1" err="1"/>
              <a:t>của</a:t>
            </a:r>
            <a:r>
              <a:rPr lang="en-US" sz="1600" b="1"/>
              <a:t> </a:t>
            </a:r>
            <a:r>
              <a:rPr lang="en-US" sz="1600" b="1" err="1"/>
              <a:t>kho</a:t>
            </a:r>
            <a:r>
              <a:rPr lang="en-US" sz="1600" b="1"/>
              <a:t> </a:t>
            </a:r>
            <a:r>
              <a:rPr lang="en-US" sz="1600" b="1" err="1"/>
              <a:t>dữ</a:t>
            </a:r>
            <a:r>
              <a:rPr lang="en-US" sz="1600" b="1"/>
              <a:t> </a:t>
            </a:r>
            <a:r>
              <a:rPr lang="en-US" sz="1600" b="1" err="1"/>
              <a:t>liệu</a:t>
            </a:r>
            <a:r>
              <a:rPr lang="en-US" sz="1600" b="1"/>
              <a:t> </a:t>
            </a:r>
            <a:r>
              <a:rPr lang="en-US" sz="1600" b="1" err="1"/>
              <a:t>phải</a:t>
            </a:r>
            <a:r>
              <a:rPr lang="en-US" sz="1600" b="1"/>
              <a:t> </a:t>
            </a:r>
            <a:r>
              <a:rPr lang="en-US" sz="1600" b="1" err="1"/>
              <a:t>bắt</a:t>
            </a:r>
            <a:r>
              <a:rPr lang="en-US" sz="1600" b="1"/>
              <a:t> </a:t>
            </a:r>
            <a:r>
              <a:rPr lang="en-US" sz="1600" b="1" err="1"/>
              <a:t>đầu</a:t>
            </a:r>
            <a:r>
              <a:rPr lang="en-US" sz="1600" b="1"/>
              <a:t> </a:t>
            </a:r>
            <a:r>
              <a:rPr lang="en-US" sz="1600" b="1" err="1"/>
              <a:t>bằng</a:t>
            </a:r>
            <a:r>
              <a:rPr lang="en-US" sz="1600" b="1"/>
              <a:t> </a:t>
            </a:r>
            <a:r>
              <a:rPr lang="en-US" sz="1600" b="1" err="1"/>
              <a:t>danh</a:t>
            </a:r>
            <a:r>
              <a:rPr lang="en-US" sz="1600" b="1"/>
              <a:t> </a:t>
            </a:r>
            <a:r>
              <a:rPr lang="en-US" sz="1600" b="1" err="1"/>
              <a:t>từ</a:t>
            </a:r>
            <a:r>
              <a:rPr lang="en-US" sz="1600" b="1"/>
              <a:t>, </a:t>
            </a:r>
            <a:r>
              <a:rPr lang="en-US" sz="1600" b="1" err="1"/>
              <a:t>nó</a:t>
            </a:r>
            <a:r>
              <a:rPr lang="en-US" sz="1600" b="1"/>
              <a:t> </a:t>
            </a:r>
            <a:r>
              <a:rPr lang="en-US" sz="1600" b="1" err="1"/>
              <a:t>nói</a:t>
            </a:r>
            <a:r>
              <a:rPr lang="en-US" sz="1600" b="1"/>
              <a:t> </a:t>
            </a:r>
            <a:r>
              <a:rPr lang="en-US" sz="1600" b="1" err="1"/>
              <a:t>lên</a:t>
            </a:r>
            <a:r>
              <a:rPr lang="en-US" sz="1600" b="1"/>
              <a:t> </a:t>
            </a:r>
            <a:r>
              <a:rPr lang="en-US" sz="1600" b="1" err="1"/>
              <a:t>nội</a:t>
            </a:r>
            <a:r>
              <a:rPr lang="en-US" sz="1600" b="1"/>
              <a:t> dung </a:t>
            </a:r>
            <a:r>
              <a:rPr lang="en-US" sz="1600" b="1" err="1"/>
              <a:t>thông</a:t>
            </a:r>
            <a:r>
              <a:rPr lang="en-US" sz="1600" b="1"/>
              <a:t> tin. </a:t>
            </a:r>
          </a:p>
          <a:p>
            <a:pPr algn="just">
              <a:lnSpc>
                <a:spcPct val="80000"/>
              </a:lnSpc>
            </a:pPr>
            <a:r>
              <a:rPr lang="en-US" sz="1600" b="1" err="1"/>
              <a:t>Một</a:t>
            </a:r>
            <a:r>
              <a:rPr lang="en-US" sz="1600" b="1"/>
              <a:t> </a:t>
            </a:r>
            <a:r>
              <a:rPr lang="en-US" sz="1600" b="1" err="1"/>
              <a:t>kho</a:t>
            </a:r>
            <a:r>
              <a:rPr lang="en-US" sz="1600" b="1"/>
              <a:t> </a:t>
            </a:r>
            <a:r>
              <a:rPr lang="en-US" sz="1600" b="1" err="1"/>
              <a:t>dữ</a:t>
            </a:r>
            <a:r>
              <a:rPr lang="en-US" sz="1600" b="1"/>
              <a:t> </a:t>
            </a:r>
            <a:r>
              <a:rPr lang="en-US" sz="1600" b="1" err="1"/>
              <a:t>liệu</a:t>
            </a:r>
            <a:r>
              <a:rPr lang="en-US" sz="1600" b="1"/>
              <a:t> </a:t>
            </a:r>
            <a:r>
              <a:rPr lang="en-US" sz="1600" b="1" err="1"/>
              <a:t>là</a:t>
            </a:r>
            <a:r>
              <a:rPr lang="en-US" sz="1600" b="1"/>
              <a:t> “</a:t>
            </a:r>
            <a:r>
              <a:rPr lang="en-US" sz="1600" b="1" err="1"/>
              <a:t>dữ</a:t>
            </a:r>
            <a:r>
              <a:rPr lang="en-US" sz="1600" b="1"/>
              <a:t> </a:t>
            </a:r>
            <a:r>
              <a:rPr lang="en-US" sz="1600" b="1" err="1"/>
              <a:t>liệu</a:t>
            </a:r>
            <a:r>
              <a:rPr lang="en-US" sz="1600" b="1"/>
              <a:t> </a:t>
            </a:r>
            <a:r>
              <a:rPr lang="en-US" sz="1600" b="1" err="1"/>
              <a:t>tĩnh</a:t>
            </a:r>
            <a:r>
              <a:rPr lang="en-US" sz="1600" b="1"/>
              <a:t>” </a:t>
            </a:r>
            <a:r>
              <a:rPr lang="en-US" sz="1600" b="1" err="1"/>
              <a:t>khác</a:t>
            </a:r>
            <a:r>
              <a:rPr lang="en-US" sz="1600" b="1"/>
              <a:t> </a:t>
            </a:r>
            <a:r>
              <a:rPr lang="en-US" sz="1600" b="1" err="1"/>
              <a:t>với</a:t>
            </a:r>
            <a:r>
              <a:rPr lang="en-US" sz="1600" b="1"/>
              <a:t> </a:t>
            </a:r>
            <a:r>
              <a:rPr lang="en-US" sz="1600" b="1" err="1"/>
              <a:t>luồng</a:t>
            </a:r>
            <a:r>
              <a:rPr lang="en-US" sz="1600" b="1"/>
              <a:t> </a:t>
            </a:r>
            <a:r>
              <a:rPr lang="en-US" sz="1600" b="1" err="1"/>
              <a:t>dữ</a:t>
            </a:r>
            <a:r>
              <a:rPr lang="en-US" sz="1600" b="1"/>
              <a:t> </a:t>
            </a:r>
            <a:r>
              <a:rPr lang="en-US" sz="1600" b="1" err="1"/>
              <a:t>liệu</a:t>
            </a:r>
            <a:r>
              <a:rPr lang="en-US" sz="1600" b="1"/>
              <a:t> </a:t>
            </a:r>
            <a:r>
              <a:rPr lang="en-US" sz="1600" b="1" err="1"/>
              <a:t>là</a:t>
            </a:r>
            <a:r>
              <a:rPr lang="en-US" sz="1600" b="1"/>
              <a:t> “</a:t>
            </a:r>
            <a:r>
              <a:rPr lang="en-US" sz="1600" b="1" err="1"/>
              <a:t>dữ</a:t>
            </a:r>
            <a:r>
              <a:rPr lang="en-US" sz="1600" b="1"/>
              <a:t> </a:t>
            </a:r>
            <a:r>
              <a:rPr lang="en-US" sz="1600" b="1" err="1"/>
              <a:t>liệu</a:t>
            </a:r>
            <a:r>
              <a:rPr lang="en-US" sz="1600" b="1"/>
              <a:t> </a:t>
            </a:r>
            <a:r>
              <a:rPr lang="en-US" sz="1600" b="1" err="1"/>
              <a:t>chuyển</a:t>
            </a:r>
            <a:r>
              <a:rPr lang="en-US" sz="1600" b="1"/>
              <a:t> </a:t>
            </a:r>
            <a:r>
              <a:rPr lang="en-US" sz="1600" b="1" err="1"/>
              <a:t>động</a:t>
            </a:r>
            <a:r>
              <a:rPr lang="en-US" sz="1600" b="1"/>
              <a:t>”. </a:t>
            </a:r>
            <a:r>
              <a:rPr lang="en-US" sz="1600" b="1" err="1"/>
              <a:t>Một</a:t>
            </a:r>
            <a:r>
              <a:rPr lang="en-US" sz="1600" b="1"/>
              <a:t> </a:t>
            </a:r>
            <a:r>
              <a:rPr lang="en-US" sz="1600" b="1" err="1"/>
              <a:t>kho</a:t>
            </a:r>
            <a:r>
              <a:rPr lang="en-US" sz="1600" b="1"/>
              <a:t> </a:t>
            </a:r>
            <a:r>
              <a:rPr lang="en-US" sz="1600" b="1" err="1"/>
              <a:t>dữ</a:t>
            </a:r>
            <a:r>
              <a:rPr lang="en-US" sz="1600" b="1"/>
              <a:t> </a:t>
            </a:r>
            <a:r>
              <a:rPr lang="en-US" sz="1600" b="1" err="1"/>
              <a:t>liệu</a:t>
            </a:r>
            <a:r>
              <a:rPr lang="en-US" sz="1600" b="1"/>
              <a:t> </a:t>
            </a:r>
            <a:r>
              <a:rPr lang="en-US" sz="1600" b="1" err="1"/>
              <a:t>cần</a:t>
            </a:r>
            <a:r>
              <a:rPr lang="en-US" sz="1600" b="1"/>
              <a:t> </a:t>
            </a:r>
            <a:r>
              <a:rPr lang="en-US" sz="1600" b="1" err="1"/>
              <a:t>biểu</a:t>
            </a:r>
            <a:r>
              <a:rPr lang="en-US" sz="1600" b="1"/>
              <a:t> </a:t>
            </a:r>
            <a:r>
              <a:rPr lang="en-US" sz="1600" b="1" err="1"/>
              <a:t>diễn</a:t>
            </a:r>
            <a:r>
              <a:rPr lang="en-US" sz="1600" b="1"/>
              <a:t> </a:t>
            </a:r>
            <a:r>
              <a:rPr lang="en-US" sz="1600" b="1" err="1"/>
              <a:t>cho</a:t>
            </a:r>
            <a:r>
              <a:rPr lang="en-US" sz="1600" b="1"/>
              <a:t> “</a:t>
            </a:r>
            <a:r>
              <a:rPr lang="en-US" sz="1600" b="1" err="1"/>
              <a:t>những</a:t>
            </a:r>
            <a:r>
              <a:rPr lang="en-US" sz="1600" b="1"/>
              <a:t> </a:t>
            </a:r>
            <a:r>
              <a:rPr lang="en-US" sz="1600" b="1" err="1"/>
              <a:t>thứ</a:t>
            </a:r>
            <a:r>
              <a:rPr lang="en-US" sz="1600" b="1"/>
              <a:t>” </a:t>
            </a:r>
            <a:r>
              <a:rPr lang="en-US" sz="1600" b="1" err="1"/>
              <a:t>mà</a:t>
            </a:r>
            <a:r>
              <a:rPr lang="en-US" sz="1600" b="1"/>
              <a:t> </a:t>
            </a:r>
            <a:r>
              <a:rPr lang="en-US" sz="1600" b="1" err="1"/>
              <a:t>tổ</a:t>
            </a:r>
            <a:r>
              <a:rPr lang="en-US" sz="1600" b="1"/>
              <a:t> </a:t>
            </a:r>
            <a:r>
              <a:rPr lang="en-US" sz="1600" b="1" err="1"/>
              <a:t>chức</a:t>
            </a:r>
            <a:r>
              <a:rPr lang="en-US" sz="1600" b="1"/>
              <a:t> </a:t>
            </a:r>
            <a:r>
              <a:rPr lang="en-US" sz="1600" b="1" err="1"/>
              <a:t>muốn</a:t>
            </a:r>
            <a:r>
              <a:rPr lang="en-US" sz="1600" b="1"/>
              <a:t> </a:t>
            </a:r>
            <a:r>
              <a:rPr lang="en-US" sz="1600" b="1" err="1"/>
              <a:t>lưu</a:t>
            </a:r>
            <a:r>
              <a:rPr lang="en-US" sz="1600" b="1"/>
              <a:t> </a:t>
            </a:r>
            <a:r>
              <a:rPr lang="en-US" sz="1600" b="1" err="1"/>
              <a:t>trữ</a:t>
            </a:r>
            <a:r>
              <a:rPr lang="en-US" sz="1600" b="1"/>
              <a:t> </a:t>
            </a:r>
            <a:r>
              <a:rPr lang="en-US" sz="1600" b="1" err="1"/>
              <a:t>dữ</a:t>
            </a:r>
            <a:r>
              <a:rPr lang="en-US" sz="1600" b="1"/>
              <a:t> </a:t>
            </a:r>
            <a:r>
              <a:rPr lang="en-US" sz="1600" b="1" err="1"/>
              <a:t>liệu</a:t>
            </a:r>
            <a:r>
              <a:rPr lang="en-US" sz="1600" b="1"/>
              <a:t>, “</a:t>
            </a:r>
            <a:r>
              <a:rPr lang="en-US" sz="1600" b="1" err="1"/>
              <a:t>những</a:t>
            </a:r>
            <a:r>
              <a:rPr lang="en-US" sz="1600" b="1"/>
              <a:t> </a:t>
            </a:r>
            <a:r>
              <a:rPr lang="en-US" sz="1600" b="1" err="1"/>
              <a:t>thứ</a:t>
            </a:r>
            <a:r>
              <a:rPr lang="en-US" sz="1600" b="1"/>
              <a:t>” </a:t>
            </a:r>
            <a:r>
              <a:rPr lang="en-US" sz="1600" b="1" err="1"/>
              <a:t>thường</a:t>
            </a:r>
            <a:r>
              <a:rPr lang="en-US" sz="1600" b="1"/>
              <a:t> </a:t>
            </a:r>
            <a:r>
              <a:rPr lang="en-US" sz="1600" b="1" err="1"/>
              <a:t>là</a:t>
            </a:r>
            <a:r>
              <a:rPr lang="en-US" sz="1600" b="1"/>
              <a:t>:</a:t>
            </a:r>
          </a:p>
          <a:p>
            <a:pPr lvl="1" algn="just">
              <a:lnSpc>
                <a:spcPct val="80000"/>
              </a:lnSpc>
              <a:buFontTx/>
              <a:buNone/>
            </a:pPr>
            <a:r>
              <a:rPr lang="en-US" sz="1400" b="1"/>
              <a:t>o Con </a:t>
            </a:r>
            <a:r>
              <a:rPr lang="en-US" sz="1400" b="1" err="1"/>
              <a:t>người</a:t>
            </a:r>
            <a:r>
              <a:rPr lang="en-US" sz="1400" b="1"/>
              <a:t>: </a:t>
            </a:r>
            <a:r>
              <a:rPr lang="en-US" sz="1400" b="1" err="1"/>
              <a:t>ví</a:t>
            </a:r>
            <a:r>
              <a:rPr lang="en-US" sz="1400" b="1"/>
              <a:t> </a:t>
            </a:r>
            <a:r>
              <a:rPr lang="en-US" sz="1400" b="1" err="1"/>
              <a:t>dụ</a:t>
            </a:r>
            <a:r>
              <a:rPr lang="en-US" sz="1400" b="1"/>
              <a:t> </a:t>
            </a:r>
            <a:r>
              <a:rPr lang="en-US" sz="1400" b="1" err="1"/>
              <a:t>như</a:t>
            </a:r>
            <a:r>
              <a:rPr lang="en-US" sz="1400" b="1"/>
              <a:t> </a:t>
            </a:r>
            <a:r>
              <a:rPr lang="en-US" sz="1400" b="1" err="1"/>
              <a:t>khách</a:t>
            </a:r>
            <a:r>
              <a:rPr lang="en-US" sz="1400" b="1"/>
              <a:t> </a:t>
            </a:r>
            <a:r>
              <a:rPr lang="en-US" sz="1400" b="1" err="1"/>
              <a:t>hàng</a:t>
            </a:r>
            <a:r>
              <a:rPr lang="en-US" sz="1400" b="1"/>
              <a:t>, </a:t>
            </a:r>
            <a:r>
              <a:rPr lang="en-US" sz="1400" b="1" err="1"/>
              <a:t>phòng</a:t>
            </a:r>
            <a:r>
              <a:rPr lang="en-US" sz="1400" b="1"/>
              <a:t>, </a:t>
            </a:r>
            <a:r>
              <a:rPr lang="en-US" sz="1400" b="1" err="1"/>
              <a:t>nhân</a:t>
            </a:r>
            <a:r>
              <a:rPr lang="en-US" sz="1400" b="1"/>
              <a:t> </a:t>
            </a:r>
            <a:r>
              <a:rPr lang="en-US" sz="1400" b="1" err="1"/>
              <a:t>viên</a:t>
            </a:r>
            <a:r>
              <a:rPr lang="en-US" sz="1400" b="1"/>
              <a:t>, </a:t>
            </a:r>
            <a:r>
              <a:rPr lang="en-US" sz="1400" b="1" err="1"/>
              <a:t>thầy</a:t>
            </a:r>
            <a:r>
              <a:rPr lang="en-US" sz="1400" b="1"/>
              <a:t> </a:t>
            </a:r>
            <a:r>
              <a:rPr lang="en-US" sz="1400" b="1" err="1"/>
              <a:t>giáo</a:t>
            </a:r>
            <a:r>
              <a:rPr lang="en-US" sz="1400" b="1"/>
              <a:t>, </a:t>
            </a:r>
            <a:r>
              <a:rPr lang="en-US" sz="1400" b="1" err="1"/>
              <a:t>sinh</a:t>
            </a:r>
            <a:r>
              <a:rPr lang="en-US" sz="1400" b="1"/>
              <a:t> </a:t>
            </a:r>
            <a:r>
              <a:rPr lang="en-US" sz="1400" b="1" err="1"/>
              <a:t>viên</a:t>
            </a:r>
            <a:r>
              <a:rPr lang="en-US" sz="1400" b="1"/>
              <a:t>, </a:t>
            </a:r>
            <a:r>
              <a:rPr lang="en-US" sz="1400" b="1" err="1"/>
              <a:t>nhà</a:t>
            </a:r>
            <a:r>
              <a:rPr lang="en-US" sz="1400" b="1"/>
              <a:t> </a:t>
            </a:r>
            <a:r>
              <a:rPr lang="en-US" sz="1400" b="1" err="1"/>
              <a:t>cung</a:t>
            </a:r>
            <a:r>
              <a:rPr lang="en-US" sz="1400" b="1"/>
              <a:t> </a:t>
            </a:r>
            <a:r>
              <a:rPr lang="en-US" sz="1400" b="1" err="1"/>
              <a:t>cấp</a:t>
            </a:r>
            <a:r>
              <a:rPr lang="en-US" sz="1400" b="1"/>
              <a:t>…</a:t>
            </a:r>
          </a:p>
          <a:p>
            <a:pPr lvl="1" algn="just">
              <a:lnSpc>
                <a:spcPct val="80000"/>
              </a:lnSpc>
              <a:buFontTx/>
              <a:buNone/>
            </a:pPr>
            <a:r>
              <a:rPr lang="en-US" sz="1400" b="1"/>
              <a:t>o </a:t>
            </a:r>
            <a:r>
              <a:rPr lang="en-US" sz="1400" b="1" err="1"/>
              <a:t>Các</a:t>
            </a:r>
            <a:r>
              <a:rPr lang="en-US" sz="1400" b="1"/>
              <a:t> </a:t>
            </a:r>
            <a:r>
              <a:rPr lang="en-US" sz="1400" b="1" err="1"/>
              <a:t>địa</a:t>
            </a:r>
            <a:r>
              <a:rPr lang="en-US" sz="1400" b="1"/>
              <a:t> </a:t>
            </a:r>
            <a:r>
              <a:rPr lang="en-US" sz="1400" b="1" err="1"/>
              <a:t>điểm</a:t>
            </a:r>
            <a:r>
              <a:rPr lang="en-US" sz="1400" b="1"/>
              <a:t>: </a:t>
            </a:r>
            <a:r>
              <a:rPr lang="en-US" sz="1400" b="1" err="1"/>
              <a:t>ví</a:t>
            </a:r>
            <a:r>
              <a:rPr lang="en-US" sz="1400" b="1"/>
              <a:t> </a:t>
            </a:r>
            <a:r>
              <a:rPr lang="en-US" sz="1400" b="1" err="1"/>
              <a:t>dụ</a:t>
            </a:r>
            <a:r>
              <a:rPr lang="en-US" sz="1400" b="1"/>
              <a:t> </a:t>
            </a:r>
            <a:r>
              <a:rPr lang="en-US" sz="1400" b="1" err="1"/>
              <a:t>như</a:t>
            </a:r>
            <a:r>
              <a:rPr lang="en-US" sz="1400" b="1"/>
              <a:t> </a:t>
            </a:r>
            <a:r>
              <a:rPr lang="en-US" sz="1400" b="1" err="1"/>
              <a:t>nơi</a:t>
            </a:r>
            <a:r>
              <a:rPr lang="en-US" sz="1400" b="1"/>
              <a:t> </a:t>
            </a:r>
            <a:r>
              <a:rPr lang="en-US" sz="1400" b="1" err="1"/>
              <a:t>sinh</a:t>
            </a:r>
            <a:r>
              <a:rPr lang="en-US" sz="1400" b="1"/>
              <a:t>, </a:t>
            </a:r>
            <a:r>
              <a:rPr lang="en-US" sz="1400" b="1" err="1"/>
              <a:t>tòa</a:t>
            </a:r>
            <a:r>
              <a:rPr lang="en-US" sz="1400" b="1"/>
              <a:t> </a:t>
            </a:r>
            <a:r>
              <a:rPr lang="en-US" sz="1400" b="1" err="1"/>
              <a:t>nhà</a:t>
            </a:r>
            <a:r>
              <a:rPr lang="en-US" sz="1400" b="1"/>
              <a:t>, </a:t>
            </a:r>
            <a:r>
              <a:rPr lang="en-US" sz="1400" b="1" err="1"/>
              <a:t>phòng</a:t>
            </a:r>
            <a:r>
              <a:rPr lang="en-US" sz="1400" b="1"/>
              <a:t>, chi </a:t>
            </a:r>
            <a:r>
              <a:rPr lang="en-US" sz="1400" b="1" err="1"/>
              <a:t>nhánh</a:t>
            </a:r>
            <a:r>
              <a:rPr lang="en-US" sz="1400" b="1"/>
              <a:t>…</a:t>
            </a:r>
          </a:p>
          <a:p>
            <a:pPr lvl="1" algn="just">
              <a:lnSpc>
                <a:spcPct val="80000"/>
              </a:lnSpc>
              <a:buFontTx/>
              <a:buNone/>
            </a:pPr>
            <a:r>
              <a:rPr lang="en-US" sz="1400" b="1"/>
              <a:t>o </a:t>
            </a:r>
            <a:r>
              <a:rPr lang="en-US" sz="1400" b="1" err="1"/>
              <a:t>Các</a:t>
            </a:r>
            <a:r>
              <a:rPr lang="en-US" sz="1400" b="1"/>
              <a:t> </a:t>
            </a:r>
            <a:r>
              <a:rPr lang="en-US" sz="1400" b="1" err="1"/>
              <a:t>đối</a:t>
            </a:r>
            <a:r>
              <a:rPr lang="en-US" sz="1400" b="1"/>
              <a:t> </a:t>
            </a:r>
            <a:r>
              <a:rPr lang="en-US" sz="1400" b="1" err="1"/>
              <a:t>tượng</a:t>
            </a:r>
            <a:r>
              <a:rPr lang="en-US" sz="1400" b="1"/>
              <a:t>: </a:t>
            </a:r>
            <a:r>
              <a:rPr lang="en-US" sz="1400" b="1" err="1"/>
              <a:t>ví</a:t>
            </a:r>
            <a:r>
              <a:rPr lang="en-US" sz="1400" b="1"/>
              <a:t> </a:t>
            </a:r>
            <a:r>
              <a:rPr lang="en-US" sz="1400" b="1" err="1"/>
              <a:t>dụ</a:t>
            </a:r>
            <a:r>
              <a:rPr lang="en-US" sz="1400" b="1"/>
              <a:t> </a:t>
            </a:r>
            <a:r>
              <a:rPr lang="en-US" sz="1400" b="1" err="1"/>
              <a:t>như</a:t>
            </a:r>
            <a:r>
              <a:rPr lang="en-US" sz="1400" b="1"/>
              <a:t> </a:t>
            </a:r>
            <a:r>
              <a:rPr lang="en-US" sz="1400" b="1" err="1"/>
              <a:t>sách</a:t>
            </a:r>
            <a:r>
              <a:rPr lang="en-US" sz="1400" b="1"/>
              <a:t>, </a:t>
            </a:r>
            <a:r>
              <a:rPr lang="en-US" sz="1400" b="1" err="1"/>
              <a:t>máy</a:t>
            </a:r>
            <a:r>
              <a:rPr lang="en-US" sz="1400" b="1"/>
              <a:t> </a:t>
            </a:r>
            <a:r>
              <a:rPr lang="en-US" sz="1400" b="1" err="1"/>
              <a:t>móc</a:t>
            </a:r>
            <a:r>
              <a:rPr lang="en-US" sz="1400" b="1"/>
              <a:t>, </a:t>
            </a:r>
            <a:r>
              <a:rPr lang="en-US" sz="1400" b="1" err="1"/>
              <a:t>sản</a:t>
            </a:r>
            <a:r>
              <a:rPr lang="en-US" sz="1400" b="1"/>
              <a:t> </a:t>
            </a:r>
            <a:r>
              <a:rPr lang="en-US" sz="1400" b="1" err="1"/>
              <a:t>phẩm</a:t>
            </a:r>
            <a:r>
              <a:rPr lang="en-US" sz="1400" b="1"/>
              <a:t>, </a:t>
            </a:r>
            <a:r>
              <a:rPr lang="en-US" sz="1400" b="1" err="1"/>
              <a:t>nguyên</a:t>
            </a:r>
            <a:r>
              <a:rPr lang="en-US" sz="1400" b="1"/>
              <a:t> </a:t>
            </a:r>
            <a:r>
              <a:rPr lang="en-US" sz="1400" b="1" err="1"/>
              <a:t>liệu</a:t>
            </a:r>
            <a:r>
              <a:rPr lang="en-US" sz="1400" b="1"/>
              <a:t> </a:t>
            </a:r>
            <a:r>
              <a:rPr lang="en-US" sz="1400" b="1" err="1"/>
              <a:t>thô</a:t>
            </a:r>
            <a:r>
              <a:rPr lang="en-US" sz="1400" b="1"/>
              <a:t>, </a:t>
            </a:r>
            <a:r>
              <a:rPr lang="en-US" sz="1400" b="1" err="1"/>
              <a:t>bản</a:t>
            </a:r>
            <a:r>
              <a:rPr lang="en-US" sz="1400" b="1"/>
              <a:t> </a:t>
            </a:r>
            <a:r>
              <a:rPr lang="en-US" sz="1400" b="1" err="1"/>
              <a:t>quyền</a:t>
            </a:r>
            <a:r>
              <a:rPr lang="en-US" sz="1400" b="1"/>
              <a:t> </a:t>
            </a:r>
            <a:r>
              <a:rPr lang="en-US" sz="1400" b="1" err="1"/>
              <a:t>phần</a:t>
            </a:r>
            <a:r>
              <a:rPr lang="en-US" sz="1400" b="1"/>
              <a:t> </a:t>
            </a:r>
            <a:r>
              <a:rPr lang="en-US" sz="1400" b="1" err="1"/>
              <a:t>mềm</a:t>
            </a:r>
            <a:r>
              <a:rPr lang="en-US" sz="1400" b="1"/>
              <a:t>, </a:t>
            </a:r>
            <a:r>
              <a:rPr lang="en-US" sz="1400" b="1" err="1"/>
              <a:t>gói</a:t>
            </a:r>
            <a:r>
              <a:rPr lang="en-US" sz="1400" b="1"/>
              <a:t> </a:t>
            </a:r>
            <a:r>
              <a:rPr lang="en-US" sz="1400" b="1" err="1"/>
              <a:t>phần</a:t>
            </a:r>
            <a:r>
              <a:rPr lang="en-US" sz="1400" b="1"/>
              <a:t> </a:t>
            </a:r>
            <a:r>
              <a:rPr lang="en-US" sz="1400" b="1" err="1"/>
              <a:t>mềm</a:t>
            </a:r>
            <a:r>
              <a:rPr lang="en-US" sz="1400" b="1"/>
              <a:t>, </a:t>
            </a:r>
            <a:r>
              <a:rPr lang="en-US" sz="1400" b="1" err="1"/>
              <a:t>công</a:t>
            </a:r>
            <a:r>
              <a:rPr lang="en-US" sz="1400" b="1"/>
              <a:t> </a:t>
            </a:r>
            <a:r>
              <a:rPr lang="en-US" sz="1400" b="1" err="1"/>
              <a:t>cụ</a:t>
            </a:r>
            <a:r>
              <a:rPr lang="en-US" sz="1400" b="1"/>
              <a:t>, </a:t>
            </a:r>
            <a:r>
              <a:rPr lang="en-US" sz="1400" b="1" err="1"/>
              <a:t>phương</a:t>
            </a:r>
            <a:r>
              <a:rPr lang="en-US" sz="1400" b="1"/>
              <a:t> </a:t>
            </a:r>
            <a:r>
              <a:rPr lang="en-US" sz="1400" b="1" err="1"/>
              <a:t>tiện</a:t>
            </a:r>
            <a:r>
              <a:rPr lang="en-US" sz="1400" b="1"/>
              <a:t> </a:t>
            </a:r>
            <a:r>
              <a:rPr lang="en-US" sz="1400" b="1" err="1"/>
              <a:t>vận</a:t>
            </a:r>
            <a:r>
              <a:rPr lang="en-US" sz="1400" b="1"/>
              <a:t> </a:t>
            </a:r>
            <a:r>
              <a:rPr lang="en-US" sz="1400" b="1" err="1"/>
              <a:t>tải</a:t>
            </a:r>
            <a:r>
              <a:rPr lang="en-US" sz="1400" b="1"/>
              <a:t>…</a:t>
            </a:r>
          </a:p>
          <a:p>
            <a:pPr lvl="1" algn="just">
              <a:lnSpc>
                <a:spcPct val="80000"/>
              </a:lnSpc>
              <a:buFontTx/>
              <a:buNone/>
            </a:pPr>
            <a:r>
              <a:rPr lang="en-US" sz="1400" b="1"/>
              <a:t>o </a:t>
            </a:r>
            <a:r>
              <a:rPr lang="en-US" sz="1400" b="1" err="1"/>
              <a:t>Các</a:t>
            </a:r>
            <a:r>
              <a:rPr lang="en-US" sz="1400" b="1"/>
              <a:t> </a:t>
            </a:r>
            <a:r>
              <a:rPr lang="en-US" sz="1400" b="1" err="1"/>
              <a:t>sự</a:t>
            </a:r>
            <a:r>
              <a:rPr lang="en-US" sz="1400" b="1"/>
              <a:t> </a:t>
            </a:r>
            <a:r>
              <a:rPr lang="en-US" sz="1400" b="1" err="1"/>
              <a:t>kiện</a:t>
            </a:r>
            <a:r>
              <a:rPr lang="en-US" sz="1400" b="1"/>
              <a:t> (</a:t>
            </a:r>
            <a:r>
              <a:rPr lang="en-US" sz="1400" b="1" err="1"/>
              <a:t>dữ</a:t>
            </a:r>
            <a:r>
              <a:rPr lang="en-US" sz="1400" b="1"/>
              <a:t> </a:t>
            </a:r>
            <a:r>
              <a:rPr lang="en-US" sz="1400" b="1" err="1"/>
              <a:t>liệu</a:t>
            </a:r>
            <a:r>
              <a:rPr lang="en-US" sz="1400" b="1"/>
              <a:t> </a:t>
            </a:r>
            <a:r>
              <a:rPr lang="en-US" sz="1400" b="1" err="1"/>
              <a:t>được</a:t>
            </a:r>
            <a:r>
              <a:rPr lang="en-US" sz="1400" b="1"/>
              <a:t> </a:t>
            </a:r>
            <a:r>
              <a:rPr lang="en-US" sz="1400" b="1" err="1"/>
              <a:t>thu</a:t>
            </a:r>
            <a:r>
              <a:rPr lang="en-US" sz="1400" b="1"/>
              <a:t> </a:t>
            </a:r>
            <a:r>
              <a:rPr lang="en-US" sz="1400" b="1" err="1"/>
              <a:t>thập</a:t>
            </a:r>
            <a:r>
              <a:rPr lang="en-US" sz="1400" b="1"/>
              <a:t> </a:t>
            </a:r>
            <a:r>
              <a:rPr lang="en-US" sz="1400" b="1" err="1"/>
              <a:t>về</a:t>
            </a:r>
            <a:r>
              <a:rPr lang="en-US" sz="1400" b="1"/>
              <a:t> </a:t>
            </a:r>
            <a:r>
              <a:rPr lang="en-US" sz="1400" b="1" err="1"/>
              <a:t>chúng</a:t>
            </a:r>
            <a:r>
              <a:rPr lang="en-US" sz="1400" b="1"/>
              <a:t>): </a:t>
            </a:r>
            <a:r>
              <a:rPr lang="en-US" sz="1400" b="1" err="1"/>
              <a:t>ví</a:t>
            </a:r>
            <a:r>
              <a:rPr lang="en-US" sz="1400" b="1"/>
              <a:t> </a:t>
            </a:r>
            <a:r>
              <a:rPr lang="en-US" sz="1400" b="1" err="1"/>
              <a:t>dụ</a:t>
            </a:r>
            <a:r>
              <a:rPr lang="en-US" sz="1400" b="1"/>
              <a:t> </a:t>
            </a:r>
            <a:r>
              <a:rPr lang="en-US" sz="1400" b="1" err="1"/>
              <a:t>như</a:t>
            </a:r>
            <a:r>
              <a:rPr lang="en-US" sz="1400" b="1"/>
              <a:t> </a:t>
            </a:r>
            <a:r>
              <a:rPr lang="en-US" sz="1400" b="1" err="1"/>
              <a:t>việc</a:t>
            </a:r>
            <a:r>
              <a:rPr lang="en-US" sz="1400" b="1"/>
              <a:t> </a:t>
            </a:r>
            <a:r>
              <a:rPr lang="en-US" sz="1400" b="1" err="1"/>
              <a:t>bán</a:t>
            </a:r>
            <a:r>
              <a:rPr lang="en-US" sz="1400" b="1"/>
              <a:t> </a:t>
            </a:r>
            <a:r>
              <a:rPr lang="en-US" sz="1400" b="1" err="1"/>
              <a:t>hàng</a:t>
            </a:r>
            <a:r>
              <a:rPr lang="en-US" sz="1400" b="1"/>
              <a:t>, </a:t>
            </a:r>
            <a:r>
              <a:rPr lang="en-US" sz="1400" b="1" err="1"/>
              <a:t>giải</a:t>
            </a:r>
            <a:r>
              <a:rPr lang="en-US" sz="1400" b="1"/>
              <a:t> </a:t>
            </a:r>
            <a:r>
              <a:rPr lang="en-US" sz="1400" b="1" err="1"/>
              <a:t>thưởng</a:t>
            </a:r>
            <a:r>
              <a:rPr lang="en-US" sz="1400" b="1"/>
              <a:t>, </a:t>
            </a:r>
            <a:r>
              <a:rPr lang="en-US" sz="1400" b="1" err="1"/>
              <a:t>lớp</a:t>
            </a:r>
            <a:r>
              <a:rPr lang="en-US" sz="1400" b="1"/>
              <a:t> </a:t>
            </a:r>
            <a:r>
              <a:rPr lang="en-US" sz="1400" b="1" err="1"/>
              <a:t>học</a:t>
            </a:r>
            <a:r>
              <a:rPr lang="en-US" sz="1400" b="1"/>
              <a:t>, </a:t>
            </a:r>
            <a:r>
              <a:rPr lang="en-US" sz="1400" b="1" err="1"/>
              <a:t>chuyến</a:t>
            </a:r>
            <a:r>
              <a:rPr lang="en-US" sz="1400" b="1"/>
              <a:t> bay, </a:t>
            </a:r>
            <a:r>
              <a:rPr lang="en-US" sz="1400" b="1" err="1"/>
              <a:t>hóa</a:t>
            </a:r>
            <a:r>
              <a:rPr lang="en-US" sz="1400" b="1"/>
              <a:t> </a:t>
            </a:r>
            <a:r>
              <a:rPr lang="en-US" sz="1400" b="1" err="1"/>
              <a:t>đơn</a:t>
            </a:r>
            <a:r>
              <a:rPr lang="en-US" sz="1400" b="1"/>
              <a:t>, </a:t>
            </a:r>
            <a:r>
              <a:rPr lang="en-US" sz="1400" b="1" err="1"/>
              <a:t>đơn</a:t>
            </a:r>
            <a:r>
              <a:rPr lang="en-US" sz="1400" b="1"/>
              <a:t> </a:t>
            </a:r>
            <a:r>
              <a:rPr lang="en-US" sz="1400" b="1" err="1"/>
              <a:t>hàng</a:t>
            </a:r>
            <a:r>
              <a:rPr lang="en-US" sz="1400" b="1"/>
              <a:t>, </a:t>
            </a:r>
            <a:r>
              <a:rPr lang="en-US" sz="1400" b="1" err="1"/>
              <a:t>đăng</a:t>
            </a:r>
            <a:r>
              <a:rPr lang="en-US" sz="1400" b="1"/>
              <a:t> </a:t>
            </a:r>
            <a:r>
              <a:rPr lang="en-US" sz="1400" b="1" err="1"/>
              <a:t>ký</a:t>
            </a:r>
            <a:r>
              <a:rPr lang="en-US" sz="1400" b="1"/>
              <a:t>, </a:t>
            </a:r>
            <a:r>
              <a:rPr lang="en-US" sz="1400" b="1" err="1"/>
              <a:t>đặt</a:t>
            </a:r>
            <a:r>
              <a:rPr lang="en-US" sz="1400" b="1"/>
              <a:t> </a:t>
            </a:r>
            <a:r>
              <a:rPr lang="en-US" sz="1400" b="1" err="1"/>
              <a:t>chỗ</a:t>
            </a:r>
            <a:r>
              <a:rPr lang="en-US" sz="1400" b="1"/>
              <a:t>…</a:t>
            </a:r>
          </a:p>
          <a:p>
            <a:pPr lvl="1" algn="just">
              <a:lnSpc>
                <a:spcPct val="80000"/>
              </a:lnSpc>
              <a:buFontTx/>
              <a:buNone/>
            </a:pPr>
            <a:r>
              <a:rPr lang="en-US" sz="1400" b="1"/>
              <a:t>o </a:t>
            </a:r>
            <a:r>
              <a:rPr lang="en-US" sz="1400" b="1" err="1"/>
              <a:t>Các</a:t>
            </a:r>
            <a:r>
              <a:rPr lang="en-US" sz="1400" b="1"/>
              <a:t> </a:t>
            </a:r>
            <a:r>
              <a:rPr lang="en-US" sz="1400" b="1" err="1"/>
              <a:t>khái</a:t>
            </a:r>
            <a:r>
              <a:rPr lang="en-US" sz="1400" b="1"/>
              <a:t> </a:t>
            </a:r>
            <a:r>
              <a:rPr lang="en-US" sz="1400" b="1" err="1"/>
              <a:t>niệm</a:t>
            </a:r>
            <a:r>
              <a:rPr lang="en-US" sz="1400" b="1"/>
              <a:t> (</a:t>
            </a:r>
            <a:r>
              <a:rPr lang="en-US" sz="1400" b="1" err="1"/>
              <a:t>dữ</a:t>
            </a:r>
            <a:r>
              <a:rPr lang="en-US" sz="1400" b="1"/>
              <a:t> </a:t>
            </a:r>
            <a:r>
              <a:rPr lang="en-US" sz="1400" b="1" err="1"/>
              <a:t>liệu</a:t>
            </a:r>
            <a:r>
              <a:rPr lang="en-US" sz="1400" b="1"/>
              <a:t> </a:t>
            </a:r>
            <a:r>
              <a:rPr lang="en-US" sz="1400" b="1" err="1"/>
              <a:t>về</a:t>
            </a:r>
            <a:r>
              <a:rPr lang="en-US" sz="1400" b="1"/>
              <a:t> </a:t>
            </a:r>
            <a:r>
              <a:rPr lang="en-US" sz="1400" b="1" err="1"/>
              <a:t>chúng</a:t>
            </a:r>
            <a:r>
              <a:rPr lang="en-US" sz="1400" b="1"/>
              <a:t> </a:t>
            </a:r>
            <a:r>
              <a:rPr lang="en-US" sz="1400" b="1" err="1"/>
              <a:t>rất</a:t>
            </a:r>
            <a:r>
              <a:rPr lang="en-US" sz="1400" b="1"/>
              <a:t> </a:t>
            </a:r>
            <a:r>
              <a:rPr lang="en-US" sz="1400" b="1" err="1"/>
              <a:t>quan</a:t>
            </a:r>
            <a:r>
              <a:rPr lang="en-US" sz="1400" b="1"/>
              <a:t> </a:t>
            </a:r>
            <a:r>
              <a:rPr lang="en-US" sz="1400" b="1" err="1"/>
              <a:t>trọng</a:t>
            </a:r>
            <a:r>
              <a:rPr lang="en-US" sz="1400" b="1"/>
              <a:t>): </a:t>
            </a:r>
            <a:r>
              <a:rPr lang="en-US" sz="1400" b="1" err="1"/>
              <a:t>ví</a:t>
            </a:r>
            <a:r>
              <a:rPr lang="en-US" sz="1400" b="1"/>
              <a:t> </a:t>
            </a:r>
            <a:r>
              <a:rPr lang="en-US" sz="1400" b="1" err="1"/>
              <a:t>dụ</a:t>
            </a:r>
            <a:r>
              <a:rPr lang="en-US" sz="1400" b="1"/>
              <a:t> </a:t>
            </a:r>
            <a:r>
              <a:rPr lang="en-US" sz="1400" b="1" err="1"/>
              <a:t>như</a:t>
            </a:r>
            <a:r>
              <a:rPr lang="en-US" sz="1400" b="1"/>
              <a:t> </a:t>
            </a:r>
            <a:r>
              <a:rPr lang="en-US" sz="1400" b="1" err="1"/>
              <a:t>việc</a:t>
            </a:r>
            <a:r>
              <a:rPr lang="en-US" sz="1400" b="1"/>
              <a:t> </a:t>
            </a:r>
            <a:r>
              <a:rPr lang="en-US" sz="1400" b="1" err="1"/>
              <a:t>giảm</a:t>
            </a:r>
            <a:r>
              <a:rPr lang="en-US" sz="1400" b="1"/>
              <a:t> </a:t>
            </a:r>
            <a:r>
              <a:rPr lang="en-US" sz="1400" b="1" err="1"/>
              <a:t>giá</a:t>
            </a:r>
            <a:r>
              <a:rPr lang="en-US" sz="1400" b="1"/>
              <a:t>, </a:t>
            </a:r>
            <a:r>
              <a:rPr lang="en-US" sz="1400" b="1" err="1"/>
              <a:t>tài</a:t>
            </a:r>
            <a:r>
              <a:rPr lang="en-US" sz="1400" b="1"/>
              <a:t> </a:t>
            </a:r>
            <a:r>
              <a:rPr lang="en-US" sz="1400" b="1" err="1"/>
              <a:t>khoản</a:t>
            </a:r>
            <a:r>
              <a:rPr lang="en-US" sz="1400" b="1"/>
              <a:t>, </a:t>
            </a:r>
            <a:r>
              <a:rPr lang="en-US" sz="1400" b="1" err="1"/>
              <a:t>khóa</a:t>
            </a:r>
            <a:r>
              <a:rPr lang="en-US" sz="1400" b="1"/>
              <a:t> </a:t>
            </a:r>
            <a:r>
              <a:rPr lang="en-US" sz="1400" b="1" err="1"/>
              <a:t>học</a:t>
            </a:r>
            <a:r>
              <a:rPr lang="en-US" sz="1400" b="1"/>
              <a:t>, </a:t>
            </a:r>
            <a:r>
              <a:rPr lang="en-US" sz="1400" b="1" err="1"/>
              <a:t>chất</a:t>
            </a:r>
            <a:r>
              <a:rPr lang="en-US" sz="1400" b="1"/>
              <a:t> </a:t>
            </a:r>
            <a:r>
              <a:rPr lang="en-US" sz="1400" b="1" err="1"/>
              <a:t>lượng</a:t>
            </a:r>
            <a:r>
              <a:rPr lang="en-US" sz="1400" b="1"/>
              <a:t>…</a:t>
            </a:r>
          </a:p>
          <a:p>
            <a:pPr algn="just">
              <a:lnSpc>
                <a:spcPct val="80000"/>
              </a:lnSpc>
              <a:buFontTx/>
              <a:buNone/>
            </a:pPr>
            <a:r>
              <a:rPr lang="en-US" sz="1600" b="1" err="1"/>
              <a:t>Có</a:t>
            </a:r>
            <a:r>
              <a:rPr lang="en-US" sz="1600" b="1"/>
              <a:t> </a:t>
            </a:r>
            <a:r>
              <a:rPr lang="en-US" sz="1600" b="1" err="1"/>
              <a:t>thể</a:t>
            </a:r>
            <a:r>
              <a:rPr lang="en-US" sz="1600" b="1"/>
              <a:t> </a:t>
            </a:r>
            <a:r>
              <a:rPr lang="en-US" sz="1600" b="1" err="1"/>
              <a:t>xác</a:t>
            </a:r>
            <a:r>
              <a:rPr lang="en-US" sz="1600" b="1"/>
              <a:t> </a:t>
            </a:r>
            <a:r>
              <a:rPr lang="en-US" sz="1600" b="1" err="1"/>
              <a:t>định</a:t>
            </a:r>
            <a:r>
              <a:rPr lang="en-US" sz="1600" b="1"/>
              <a:t> </a:t>
            </a:r>
            <a:r>
              <a:rPr lang="en-US" sz="1600" b="1" err="1"/>
              <a:t>các</a:t>
            </a:r>
            <a:r>
              <a:rPr lang="en-US" sz="1600" b="1"/>
              <a:t> </a:t>
            </a:r>
            <a:r>
              <a:rPr lang="en-US" sz="1600" b="1" err="1"/>
              <a:t>kho</a:t>
            </a:r>
            <a:r>
              <a:rPr lang="en-US" sz="1600" b="1"/>
              <a:t> </a:t>
            </a:r>
            <a:r>
              <a:rPr lang="en-US" sz="1600" b="1" err="1"/>
              <a:t>dữ</a:t>
            </a:r>
            <a:r>
              <a:rPr lang="en-US" sz="1600" b="1"/>
              <a:t> </a:t>
            </a:r>
            <a:r>
              <a:rPr lang="en-US" sz="1600" b="1" err="1"/>
              <a:t>liệu</a:t>
            </a:r>
            <a:r>
              <a:rPr lang="en-US" sz="1600" b="1"/>
              <a:t> </a:t>
            </a:r>
            <a:r>
              <a:rPr lang="en-US" sz="1600" b="1" err="1"/>
              <a:t>với</a:t>
            </a:r>
            <a:r>
              <a:rPr lang="en-US" sz="1600" b="1"/>
              <a:t> </a:t>
            </a:r>
            <a:r>
              <a:rPr lang="en-US" sz="1600" b="1" err="1"/>
              <a:t>các</a:t>
            </a:r>
            <a:r>
              <a:rPr lang="en-US" sz="1600" b="1"/>
              <a:t> </a:t>
            </a:r>
            <a:r>
              <a:rPr lang="en-US" sz="1600" b="1" err="1"/>
              <a:t>yếu</a:t>
            </a:r>
            <a:r>
              <a:rPr lang="en-US" sz="1600" b="1"/>
              <a:t> </a:t>
            </a:r>
            <a:r>
              <a:rPr lang="en-US" sz="1600" b="1" err="1"/>
              <a:t>tố</a:t>
            </a:r>
            <a:r>
              <a:rPr lang="en-US" sz="1600" b="1"/>
              <a:t> </a:t>
            </a:r>
            <a:r>
              <a:rPr lang="en-US" sz="1600" b="1" err="1"/>
              <a:t>Tài</a:t>
            </a:r>
            <a:r>
              <a:rPr lang="en-US" sz="1600" b="1"/>
              <a:t> </a:t>
            </a:r>
            <a:r>
              <a:rPr lang="en-US" sz="1600" b="1" err="1"/>
              <a:t>nguyên</a:t>
            </a:r>
            <a:r>
              <a:rPr lang="en-US" sz="1600" b="1"/>
              <a:t> – </a:t>
            </a:r>
            <a:r>
              <a:rPr lang="en-US" sz="1600" b="1" err="1"/>
              <a:t>Sự</a:t>
            </a:r>
            <a:r>
              <a:rPr lang="en-US" sz="1600" b="1"/>
              <a:t> </a:t>
            </a:r>
            <a:r>
              <a:rPr lang="en-US" sz="1600" b="1" err="1"/>
              <a:t>kiện</a:t>
            </a:r>
            <a:r>
              <a:rPr lang="en-US" sz="1600" b="1"/>
              <a:t> – </a:t>
            </a:r>
            <a:r>
              <a:rPr lang="en-US" sz="1600" b="1" err="1"/>
              <a:t>Tác</a:t>
            </a:r>
            <a:r>
              <a:rPr lang="en-US" sz="1600" b="1"/>
              <a:t> </a:t>
            </a:r>
            <a:r>
              <a:rPr lang="en-US" sz="1600" b="1" err="1"/>
              <a:t>nhân</a:t>
            </a:r>
            <a:r>
              <a:rPr lang="en-US" sz="1600" b="1"/>
              <a:t> – </a:t>
            </a:r>
            <a:r>
              <a:rPr lang="en-US" sz="1600" b="1" err="1"/>
              <a:t>Địa</a:t>
            </a:r>
            <a:r>
              <a:rPr lang="en-US" sz="1600" b="1"/>
              <a:t> </a:t>
            </a:r>
            <a:r>
              <a:rPr lang="en-US" sz="1600" b="1" err="1"/>
              <a:t>điểm</a:t>
            </a:r>
            <a:r>
              <a:rPr lang="en-US" sz="1600" b="1"/>
              <a:t>. </a:t>
            </a:r>
            <a:r>
              <a:rPr lang="en-US" sz="1600" b="1" err="1"/>
              <a:t>Các</a:t>
            </a:r>
            <a:r>
              <a:rPr lang="en-US" sz="1600" b="1"/>
              <a:t> </a:t>
            </a:r>
            <a:r>
              <a:rPr lang="en-US" sz="1600" b="1" err="1"/>
              <a:t>kho</a:t>
            </a:r>
            <a:r>
              <a:rPr lang="en-US" sz="1600" b="1"/>
              <a:t> </a:t>
            </a:r>
            <a:r>
              <a:rPr lang="en-US" sz="1600" b="1" err="1"/>
              <a:t>dữ</a:t>
            </a:r>
            <a:r>
              <a:rPr lang="en-US" sz="1600" b="1"/>
              <a:t> </a:t>
            </a:r>
            <a:r>
              <a:rPr lang="en-US" sz="1600" b="1" err="1"/>
              <a:t>liệu</a:t>
            </a:r>
            <a:r>
              <a:rPr lang="en-US" sz="1600" b="1"/>
              <a:t> </a:t>
            </a:r>
            <a:r>
              <a:rPr lang="en-US" sz="1600" b="1" err="1"/>
              <a:t>được</a:t>
            </a:r>
            <a:r>
              <a:rPr lang="en-US" sz="1600" b="1"/>
              <a:t> </a:t>
            </a:r>
            <a:r>
              <a:rPr lang="en-US" sz="1600" b="1" err="1"/>
              <a:t>mô</a:t>
            </a:r>
            <a:r>
              <a:rPr lang="en-US" sz="1600" b="1"/>
              <a:t> </a:t>
            </a:r>
            <a:r>
              <a:rPr lang="en-US" sz="1600" b="1" err="1"/>
              <a:t>tả</a:t>
            </a:r>
            <a:r>
              <a:rPr lang="en-US" sz="1600" b="1"/>
              <a:t> </a:t>
            </a:r>
            <a:r>
              <a:rPr lang="en-US" sz="1600" b="1" err="1"/>
              <a:t>trong</a:t>
            </a:r>
            <a:r>
              <a:rPr lang="en-US" sz="1600" b="1"/>
              <a:t> </a:t>
            </a:r>
            <a:r>
              <a:rPr lang="en-US" sz="1600" b="1" err="1"/>
              <a:t>một</a:t>
            </a:r>
            <a:r>
              <a:rPr lang="en-US" sz="1600" b="1"/>
              <a:t> DFD </a:t>
            </a:r>
            <a:r>
              <a:rPr lang="en-US" sz="1600" b="1" err="1"/>
              <a:t>chứa</a:t>
            </a:r>
            <a:r>
              <a:rPr lang="en-US" sz="1600" b="1"/>
              <a:t> </a:t>
            </a:r>
            <a:r>
              <a:rPr lang="en-US" sz="1600" b="1" err="1"/>
              <a:t>tất</a:t>
            </a:r>
            <a:r>
              <a:rPr lang="en-US" sz="1600" b="1"/>
              <a:t> </a:t>
            </a:r>
            <a:r>
              <a:rPr lang="en-US" sz="1600" b="1" err="1"/>
              <a:t>cả</a:t>
            </a:r>
            <a:r>
              <a:rPr lang="en-US" sz="1600" b="1"/>
              <a:t> </a:t>
            </a:r>
            <a:r>
              <a:rPr lang="en-US" sz="1600" b="1" err="1"/>
              <a:t>các</a:t>
            </a:r>
            <a:r>
              <a:rPr lang="en-US" sz="1600" b="1"/>
              <a:t> </a:t>
            </a:r>
            <a:r>
              <a:rPr lang="en-US" sz="1600" b="1" err="1"/>
              <a:t>thể</a:t>
            </a:r>
            <a:r>
              <a:rPr lang="en-US" sz="1600" b="1"/>
              <a:t> </a:t>
            </a:r>
            <a:r>
              <a:rPr lang="en-US" sz="1600" b="1" err="1"/>
              <a:t>hiện</a:t>
            </a:r>
            <a:r>
              <a:rPr lang="en-US" sz="1600" b="1"/>
              <a:t> </a:t>
            </a:r>
            <a:r>
              <a:rPr lang="en-US" sz="1600" b="1" err="1"/>
              <a:t>của</a:t>
            </a:r>
            <a:r>
              <a:rPr lang="en-US" sz="1600" b="1"/>
              <a:t> </a:t>
            </a:r>
            <a:r>
              <a:rPr lang="en-US" sz="1600" b="1" err="1"/>
              <a:t>các</a:t>
            </a:r>
            <a:r>
              <a:rPr lang="en-US" sz="1600" b="1"/>
              <a:t> </a:t>
            </a:r>
            <a:r>
              <a:rPr lang="en-US" sz="1600" b="1" err="1"/>
              <a:t>thực</a:t>
            </a:r>
            <a:r>
              <a:rPr lang="en-US" sz="1600" b="1"/>
              <a:t> </a:t>
            </a:r>
            <a:r>
              <a:rPr lang="en-US" sz="1600" b="1" err="1"/>
              <a:t>thể</a:t>
            </a:r>
            <a:r>
              <a:rPr lang="en-US" sz="1600" b="1"/>
              <a:t> </a:t>
            </a:r>
            <a:r>
              <a:rPr lang="en-US" sz="1600" b="1" err="1"/>
              <a:t>dữ</a:t>
            </a:r>
            <a:r>
              <a:rPr lang="en-US" sz="1600" b="1"/>
              <a:t> </a:t>
            </a:r>
            <a:r>
              <a:rPr lang="en-US" sz="1600" b="1" err="1"/>
              <a:t>liệu</a:t>
            </a:r>
            <a:r>
              <a:rPr lang="en-US" sz="1600" b="1"/>
              <a:t> (</a:t>
            </a:r>
            <a:r>
              <a:rPr lang="en-US" sz="1600" b="1" err="1"/>
              <a:t>được</a:t>
            </a:r>
            <a:r>
              <a:rPr lang="en-US" sz="1600" b="1"/>
              <a:t> </a:t>
            </a:r>
            <a:r>
              <a:rPr lang="en-US" sz="1600" b="1" err="1"/>
              <a:t>mô</a:t>
            </a:r>
            <a:r>
              <a:rPr lang="en-US" sz="1600" b="1"/>
              <a:t> </a:t>
            </a:r>
            <a:r>
              <a:rPr lang="en-US" sz="1600" b="1" err="1"/>
              <a:t>tả</a:t>
            </a:r>
            <a:r>
              <a:rPr lang="en-US" sz="1600" b="1"/>
              <a:t> </a:t>
            </a:r>
            <a:r>
              <a:rPr lang="en-US" sz="1600" b="1" err="1"/>
              <a:t>trong</a:t>
            </a:r>
            <a:r>
              <a:rPr lang="en-US" sz="1600" b="1"/>
              <a:t> </a:t>
            </a:r>
            <a:r>
              <a:rPr lang="en-US" sz="1600" b="1" err="1"/>
              <a:t>một</a:t>
            </a:r>
            <a:r>
              <a:rPr lang="en-US" sz="1600" b="1"/>
              <a:t> </a:t>
            </a:r>
            <a:r>
              <a:rPr lang="en-US" sz="1600" b="1" err="1"/>
              <a:t>biểu</a:t>
            </a:r>
            <a:r>
              <a:rPr lang="en-US" sz="1600" b="1"/>
              <a:t> </a:t>
            </a:r>
            <a:r>
              <a:rPr lang="en-US" sz="1600" b="1" err="1"/>
              <a:t>đồ</a:t>
            </a:r>
            <a:r>
              <a:rPr lang="en-US" sz="1600" b="1"/>
              <a:t> </a:t>
            </a:r>
            <a:r>
              <a:rPr lang="en-US" sz="1600" b="1" err="1"/>
              <a:t>quan</a:t>
            </a:r>
            <a:r>
              <a:rPr lang="en-US" sz="1600" b="1"/>
              <a:t> </a:t>
            </a:r>
            <a:r>
              <a:rPr lang="en-US" sz="1600" b="1" err="1"/>
              <a:t>hệ</a:t>
            </a:r>
            <a:r>
              <a:rPr lang="en-US" sz="1600" b="1"/>
              <a:t> ERD).</a:t>
            </a:r>
            <a:r>
              <a:rPr lang="en-US" sz="1600"/>
              <a:t> </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BB41DB7-B422-470E-9D3E-3619E195A914}" type="slidenum">
              <a:rPr lang="en-US"/>
              <a:pPr/>
              <a:t>136</a:t>
            </a:fld>
            <a:endParaRPr lang="en-US"/>
          </a:p>
        </p:txBody>
      </p:sp>
      <p:sp>
        <p:nvSpPr>
          <p:cNvPr id="272386" name="Rectangle 2"/>
          <p:cNvSpPr>
            <a:spLocks noGrp="1" noChangeArrowheads="1"/>
          </p:cNvSpPr>
          <p:nvPr>
            <p:ph type="title"/>
          </p:nvPr>
        </p:nvSpPr>
        <p:spPr>
          <a:xfrm>
            <a:off x="381000" y="-228600"/>
            <a:ext cx="8243888" cy="1314450"/>
          </a:xfrm>
        </p:spPr>
        <p:txBody>
          <a:bodyPr/>
          <a:lstStyle/>
          <a:p>
            <a:r>
              <a:rPr lang="en-US" b="1"/>
              <a:t>5.4. Biểu đồ luồng dữ liệu</a:t>
            </a:r>
          </a:p>
        </p:txBody>
      </p:sp>
      <p:sp>
        <p:nvSpPr>
          <p:cNvPr id="272387" name="Rectangle 3"/>
          <p:cNvSpPr>
            <a:spLocks noGrp="1" noChangeArrowheads="1"/>
          </p:cNvSpPr>
          <p:nvPr>
            <p:ph type="body" idx="1"/>
          </p:nvPr>
        </p:nvSpPr>
        <p:spPr>
          <a:xfrm>
            <a:off x="457200" y="1295400"/>
            <a:ext cx="8229600" cy="5334000"/>
          </a:xfrm>
        </p:spPr>
        <p:txBody>
          <a:bodyPr/>
          <a:lstStyle/>
          <a:p>
            <a:pPr algn="just">
              <a:lnSpc>
                <a:spcPct val="80000"/>
              </a:lnSpc>
              <a:buFontTx/>
              <a:buNone/>
            </a:pPr>
            <a:r>
              <a:rPr lang="en-US" b="1"/>
              <a:t>5.4.3. Các phần tử của DFD</a:t>
            </a:r>
          </a:p>
          <a:p>
            <a:pPr algn="just">
              <a:lnSpc>
                <a:spcPct val="80000"/>
              </a:lnSpc>
              <a:buFontTx/>
              <a:buNone/>
            </a:pPr>
            <a:r>
              <a:rPr lang="en-US" sz="2000" b="1"/>
              <a:t>Luồng dữ liệu </a:t>
            </a:r>
          </a:p>
          <a:p>
            <a:pPr algn="just">
              <a:lnSpc>
                <a:spcPct val="80000"/>
              </a:lnSpc>
            </a:pPr>
            <a:r>
              <a:rPr lang="en-US" sz="2000" b="1"/>
              <a:t>Khái niệm: </a:t>
            </a:r>
          </a:p>
          <a:p>
            <a:pPr lvl="1" algn="just">
              <a:lnSpc>
                <a:spcPct val="80000"/>
              </a:lnSpc>
              <a:buFontTx/>
              <a:buNone/>
            </a:pPr>
            <a:r>
              <a:rPr lang="en-US" sz="1800" b="1"/>
              <a:t>o Một luồng dữ liệu biểu diễn một sự di chuyển của dữ liệu (thông tin) giữa các quá trình hoặc kho dữ liệu.</a:t>
            </a:r>
          </a:p>
          <a:p>
            <a:pPr lvl="1" algn="just">
              <a:lnSpc>
                <a:spcPct val="80000"/>
              </a:lnSpc>
              <a:buFontTx/>
              <a:buNone/>
            </a:pPr>
            <a:r>
              <a:rPr lang="en-US" sz="1800" b="1"/>
              <a:t>o Một luồng dữ liệu không biểu diễn một tài liệu hay một vật thể vật lý: nó biểu diễn sự trao đổi thông tin trong tài liệu hoặc về vật thể.</a:t>
            </a:r>
          </a:p>
          <a:p>
            <a:pPr algn="just">
              <a:lnSpc>
                <a:spcPct val="80000"/>
              </a:lnSpc>
            </a:pPr>
            <a:r>
              <a:rPr lang="en-US" sz="2000" b="1"/>
              <a:t>Nhãn: Phải có tên và không trùng lặp với các luồng dữ liệu khác. Tên phải thể hiện logic của thông tin chứ không phải dạng vật lý của nó và phải bắt đầu bằng danh từ </a:t>
            </a:r>
          </a:p>
          <a:p>
            <a:pPr algn="just">
              <a:lnSpc>
                <a:spcPct val="80000"/>
              </a:lnSpc>
            </a:pPr>
            <a:r>
              <a:rPr lang="en-US" sz="2000" b="1"/>
              <a:t>Một luồng dữ liệu biểu diễn một đầu vào dữ liệu tới một quá trình hoặc đầu ra dữ liệu từ một quá trình. </a:t>
            </a:r>
          </a:p>
          <a:p>
            <a:pPr lvl="1" algn="just">
              <a:lnSpc>
                <a:spcPct val="80000"/>
              </a:lnSpc>
              <a:buFontTx/>
              <a:buNone/>
            </a:pPr>
            <a:r>
              <a:rPr lang="en-US" sz="1800" b="1"/>
              <a:t>o Một luồng dữ liệu cũng có thể được dùng để biểu diễn việc tạo, đọc, xóa hoặc cập nhật dữ liệu trong một file hoặc cơ sở dữ liệu (được gọi là kho dữ liệu).</a:t>
            </a:r>
          </a:p>
          <a:p>
            <a:pPr lvl="1" algn="just">
              <a:lnSpc>
                <a:spcPct val="80000"/>
              </a:lnSpc>
              <a:buFontTx/>
              <a:buNone/>
            </a:pPr>
            <a:r>
              <a:rPr lang="en-US" sz="1800" b="1"/>
              <a:t>o Một luồng dữ liệu ghép (gói) là một luồng dữ liệu chứa các luồng dữ liệu khác</a:t>
            </a:r>
            <a:r>
              <a:rPr lang="en-US" sz="1800"/>
              <a:t> </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46A7B80-8F81-4CED-A565-781BBC2E72C0}" type="slidenum">
              <a:rPr lang="en-US"/>
              <a:pPr/>
              <a:t>137</a:t>
            </a:fld>
            <a:endParaRPr lang="en-US"/>
          </a:p>
        </p:txBody>
      </p:sp>
      <p:sp>
        <p:nvSpPr>
          <p:cNvPr id="273410" name="Rectangle 2"/>
          <p:cNvSpPr>
            <a:spLocks noGrp="1" noChangeArrowheads="1"/>
          </p:cNvSpPr>
          <p:nvPr>
            <p:ph type="title"/>
          </p:nvPr>
        </p:nvSpPr>
        <p:spPr>
          <a:xfrm>
            <a:off x="381000" y="-228600"/>
            <a:ext cx="8243888" cy="1314450"/>
          </a:xfrm>
        </p:spPr>
        <p:txBody>
          <a:bodyPr/>
          <a:lstStyle/>
          <a:p>
            <a:r>
              <a:rPr lang="en-US" b="1"/>
              <a:t>5.4. Biểu đồ luồng dữ liệu</a:t>
            </a:r>
          </a:p>
        </p:txBody>
      </p:sp>
      <p:sp>
        <p:nvSpPr>
          <p:cNvPr id="273411" name="Rectangle 3"/>
          <p:cNvSpPr>
            <a:spLocks noGrp="1" noChangeArrowheads="1"/>
          </p:cNvSpPr>
          <p:nvPr>
            <p:ph type="body" idx="1"/>
          </p:nvPr>
        </p:nvSpPr>
        <p:spPr>
          <a:xfrm>
            <a:off x="457200" y="1295400"/>
            <a:ext cx="8229600" cy="5334000"/>
          </a:xfrm>
        </p:spPr>
        <p:txBody>
          <a:bodyPr/>
          <a:lstStyle/>
          <a:p>
            <a:pPr algn="just">
              <a:lnSpc>
                <a:spcPct val="90000"/>
              </a:lnSpc>
              <a:buFontTx/>
              <a:buNone/>
            </a:pPr>
            <a:r>
              <a:rPr lang="en-US" sz="3600" b="1"/>
              <a:t>5.4.3. Các phần tử của DFD</a:t>
            </a:r>
          </a:p>
          <a:p>
            <a:pPr algn="just">
              <a:lnSpc>
                <a:spcPct val="90000"/>
              </a:lnSpc>
              <a:buFontTx/>
              <a:buNone/>
            </a:pPr>
            <a:r>
              <a:rPr lang="en-US" sz="2400" b="1"/>
              <a:t>Quá trình </a:t>
            </a:r>
          </a:p>
          <a:p>
            <a:pPr algn="just">
              <a:lnSpc>
                <a:spcPct val="90000"/>
              </a:lnSpc>
            </a:pPr>
            <a:r>
              <a:rPr lang="en-US" sz="2400" b="1"/>
              <a:t>Khái niệm: </a:t>
            </a:r>
          </a:p>
          <a:p>
            <a:pPr lvl="1" algn="just">
              <a:lnSpc>
                <a:spcPct val="90000"/>
              </a:lnSpc>
              <a:buFontTx/>
              <a:buNone/>
            </a:pPr>
            <a:r>
              <a:rPr lang="en-US" sz="2000" b="1"/>
              <a:t>o Một quá trình là một hoạt động được thực hiện trên luồng dữ liệu vào để tạo một luồng dữ liệu ra.</a:t>
            </a:r>
          </a:p>
          <a:p>
            <a:pPr lvl="1" algn="just">
              <a:lnSpc>
                <a:spcPct val="90000"/>
              </a:lnSpc>
              <a:buFontTx/>
              <a:buNone/>
            </a:pPr>
            <a:r>
              <a:rPr lang="en-US" sz="2000" b="1"/>
              <a:t>o Là chức năng được thực hiện bởi hệ thống để đáp ứng lại các luồng dữ liệu hoặc điều kiện vào.</a:t>
            </a:r>
          </a:p>
          <a:p>
            <a:pPr algn="just">
              <a:lnSpc>
                <a:spcPct val="90000"/>
              </a:lnSpc>
            </a:pPr>
            <a:r>
              <a:rPr lang="en-US" sz="2400" b="1"/>
              <a:t>Nhãn: Sử dụng một động từ để gán nhãn cho hành động thực hiện bởi quá trình (không phải là tên của người hay phòng ban thực hiện nó trong DFD vật lý). </a:t>
            </a:r>
          </a:p>
          <a:p>
            <a:pPr algn="just">
              <a:lnSpc>
                <a:spcPct val="90000"/>
              </a:lnSpc>
            </a:pPr>
            <a:r>
              <a:rPr lang="en-US" sz="2400" b="1"/>
              <a:t>Một quá trình phải có ít nhất một luồng dữ liệu vào và ít nhất một luồng dữ liệu ra.</a:t>
            </a:r>
            <a:r>
              <a:rPr lang="en-US" sz="2400"/>
              <a:t> </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6EA90E8-79A5-4CD6-9EFB-DE284668A4C8}" type="slidenum">
              <a:rPr lang="en-US"/>
              <a:pPr/>
              <a:t>138</a:t>
            </a:fld>
            <a:endParaRPr lang="en-US"/>
          </a:p>
        </p:txBody>
      </p:sp>
      <p:sp>
        <p:nvSpPr>
          <p:cNvPr id="274434" name="Rectangle 2"/>
          <p:cNvSpPr>
            <a:spLocks noGrp="1" noChangeArrowheads="1"/>
          </p:cNvSpPr>
          <p:nvPr>
            <p:ph type="title"/>
          </p:nvPr>
        </p:nvSpPr>
        <p:spPr>
          <a:xfrm>
            <a:off x="381000" y="-228600"/>
            <a:ext cx="8243888" cy="1314450"/>
          </a:xfrm>
        </p:spPr>
        <p:txBody>
          <a:bodyPr/>
          <a:lstStyle/>
          <a:p>
            <a:r>
              <a:rPr lang="en-US" b="1"/>
              <a:t>5.4. Biểu đồ luồng dữ liệu</a:t>
            </a:r>
          </a:p>
        </p:txBody>
      </p:sp>
      <p:sp>
        <p:nvSpPr>
          <p:cNvPr id="274435" name="Rectangle 3"/>
          <p:cNvSpPr>
            <a:spLocks noGrp="1" noChangeArrowheads="1"/>
          </p:cNvSpPr>
          <p:nvPr>
            <p:ph type="body" idx="1"/>
          </p:nvPr>
        </p:nvSpPr>
        <p:spPr>
          <a:xfrm>
            <a:off x="457200" y="1295400"/>
            <a:ext cx="8229600" cy="5334000"/>
          </a:xfrm>
        </p:spPr>
        <p:txBody>
          <a:bodyPr/>
          <a:lstStyle/>
          <a:p>
            <a:pPr algn="just">
              <a:lnSpc>
                <a:spcPct val="80000"/>
              </a:lnSpc>
              <a:buFontTx/>
              <a:buNone/>
            </a:pPr>
            <a:r>
              <a:rPr lang="en-US" sz="2400" b="1"/>
              <a:t>5.4.3. Các phần tử của DFD</a:t>
            </a:r>
          </a:p>
          <a:p>
            <a:pPr>
              <a:lnSpc>
                <a:spcPct val="80000"/>
              </a:lnSpc>
              <a:buFontTx/>
              <a:buNone/>
            </a:pPr>
            <a:r>
              <a:rPr lang="en-US" sz="1600" b="1"/>
              <a:t>Quá trình</a:t>
            </a:r>
          </a:p>
          <a:p>
            <a:pPr>
              <a:lnSpc>
                <a:spcPct val="80000"/>
              </a:lnSpc>
            </a:pPr>
            <a:r>
              <a:rPr lang="en-US" sz="1600" b="1"/>
              <a:t>Các loại quá trình lôgíc</a:t>
            </a:r>
          </a:p>
          <a:p>
            <a:pPr lvl="1">
              <a:lnSpc>
                <a:spcPct val="80000"/>
              </a:lnSpc>
              <a:buFontTx/>
              <a:buNone/>
            </a:pPr>
            <a:r>
              <a:rPr lang="en-US" sz="1400" b="1"/>
              <a:t>o </a:t>
            </a:r>
            <a:r>
              <a:rPr lang="en-US" sz="1400"/>
              <a:t>Chức năng: một tập các hoạt động tiếp diễn liên quan tới một nghiệp vụ; ví dụ như việc bán hàng</a:t>
            </a:r>
          </a:p>
          <a:p>
            <a:pPr lvl="1">
              <a:lnSpc>
                <a:spcPct val="80000"/>
              </a:lnSpc>
              <a:buFontTx/>
              <a:buNone/>
            </a:pPr>
            <a:r>
              <a:rPr lang="en-US" sz="1400"/>
              <a:t>o Sự kiện (hay giao dịch, hoạt động): một công việc phải được hoàn thành toàn bộ (hoặc như một phần của một chức năng); ví dụ như việc thu tiền thanh toán (là một công đoạn trong việc bán hàng)</a:t>
            </a:r>
          </a:p>
          <a:p>
            <a:pPr lvl="1">
              <a:lnSpc>
                <a:spcPct val="80000"/>
              </a:lnSpc>
              <a:buFontTx/>
              <a:buNone/>
            </a:pPr>
            <a:r>
              <a:rPr lang="en-US" sz="1400"/>
              <a:t>o Quá trình cơ bản (hay thao tác): một hoạt động hoặc thao tác chi tiết, rời rạc được yêu cầu để đáp lại một sự kiện. Thông thường, một số thao tác như vậy phải được hoàn thành để đáp ứng một sự kiện; ví dụ như ghi tiền thành toán </a:t>
            </a:r>
            <a:r>
              <a:rPr lang="en-US" sz="1400" b="1"/>
              <a:t> </a:t>
            </a:r>
          </a:p>
          <a:p>
            <a:pPr>
              <a:lnSpc>
                <a:spcPct val="80000"/>
              </a:lnSpc>
            </a:pPr>
            <a:r>
              <a:rPr lang="en-US" sz="1600" b="1"/>
              <a:t>Cách tách các quá trình</a:t>
            </a:r>
          </a:p>
          <a:p>
            <a:pPr lvl="1">
              <a:lnSpc>
                <a:spcPct val="80000"/>
              </a:lnSpc>
            </a:pPr>
            <a:r>
              <a:rPr lang="en-US" sz="1400"/>
              <a:t>Mỗi hệ thống có thể được chia thành nhiều quá trình khác nhau bằng các cách khác nhau. Các quá trình có thể được tách nếu có một luồng thông tin đi giữa chúng.</a:t>
            </a:r>
          </a:p>
          <a:p>
            <a:pPr lvl="1">
              <a:lnSpc>
                <a:spcPct val="80000"/>
              </a:lnSpc>
            </a:pPr>
            <a:r>
              <a:rPr lang="en-US" sz="1400"/>
              <a:t>Điều kiện để tách: nếu các tiến trình này không thực hiện đồng thới hoặc không cùng một nơi hoặc không do một người thực hiện. Khi đó, ta kiểm tra quá trình tách bằng cách cuối luồng dữ liệu ta đặt câu hỏi:</a:t>
            </a:r>
          </a:p>
          <a:p>
            <a:pPr lvl="2">
              <a:lnSpc>
                <a:spcPct val="80000"/>
              </a:lnSpc>
            </a:pPr>
            <a:r>
              <a:rPr lang="en-US" sz="1200"/>
              <a:t>Tiến trình tiếp theo có thể thực hiện ở thời gian khác được không? </a:t>
            </a:r>
          </a:p>
          <a:p>
            <a:pPr lvl="2">
              <a:lnSpc>
                <a:spcPct val="80000"/>
              </a:lnSpc>
            </a:pPr>
            <a:r>
              <a:rPr lang="en-US" sz="1200"/>
              <a:t>Tiến trình tiếp theo có thể thực hiện ở nơi khác được không? </a:t>
            </a:r>
          </a:p>
          <a:p>
            <a:pPr lvl="2">
              <a:lnSpc>
                <a:spcPct val="80000"/>
              </a:lnSpc>
            </a:pPr>
            <a:r>
              <a:rPr lang="en-US" sz="1200"/>
              <a:t>Tiến trình tiếp theo có thể được thực hiện bởi người khác được không?</a:t>
            </a:r>
          </a:p>
          <a:p>
            <a:pPr lvl="1">
              <a:lnSpc>
                <a:spcPct val="80000"/>
              </a:lnSpc>
              <a:buFontTx/>
              <a:buNone/>
            </a:pPr>
            <a:r>
              <a:rPr lang="en-US" sz="1400"/>
              <a:t>    Nếu một trong ba câu hỏi trên là có thì ta tách chúng bằng cách đặt một tệp dữ liệu ở giữa </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7BBFDA3-A2C8-47C8-9CB9-AFD2419F30CD}" type="slidenum">
              <a:rPr lang="en-US"/>
              <a:pPr/>
              <a:t>139</a:t>
            </a:fld>
            <a:endParaRPr lang="en-US"/>
          </a:p>
        </p:txBody>
      </p:sp>
      <p:sp>
        <p:nvSpPr>
          <p:cNvPr id="275458" name="Rectangle 2"/>
          <p:cNvSpPr>
            <a:spLocks noGrp="1" noChangeArrowheads="1"/>
          </p:cNvSpPr>
          <p:nvPr>
            <p:ph type="title"/>
          </p:nvPr>
        </p:nvSpPr>
        <p:spPr/>
        <p:txBody>
          <a:bodyPr/>
          <a:lstStyle/>
          <a:p>
            <a:r>
              <a:rPr lang="en-US" b="1"/>
              <a:t>5.4. Biểu đồ luồng dữ liệu</a:t>
            </a:r>
          </a:p>
        </p:txBody>
      </p:sp>
      <p:sp>
        <p:nvSpPr>
          <p:cNvPr id="275459" name="Rectangle 3"/>
          <p:cNvSpPr>
            <a:spLocks noGrp="1" noChangeArrowheads="1"/>
          </p:cNvSpPr>
          <p:nvPr>
            <p:ph type="body" idx="1"/>
          </p:nvPr>
        </p:nvSpPr>
        <p:spPr/>
        <p:txBody>
          <a:bodyPr/>
          <a:lstStyle/>
          <a:p>
            <a:pPr algn="just">
              <a:buFontTx/>
              <a:buNone/>
            </a:pPr>
            <a:r>
              <a:rPr lang="en-US" sz="2800" b="1"/>
              <a:t>5.4.3. Các phần tử của DFD</a:t>
            </a:r>
          </a:p>
          <a:p>
            <a:pPr>
              <a:buFontTx/>
              <a:buNone/>
            </a:pPr>
            <a:r>
              <a:rPr lang="en-US" sz="2800" b="1"/>
              <a:t>Quá trình</a:t>
            </a:r>
          </a:p>
          <a:p>
            <a:pPr>
              <a:buFontTx/>
              <a:buNone/>
            </a:pPr>
            <a:r>
              <a:rPr lang="en-US" sz="2000"/>
              <a:t>Ví dụ: cách tách các quá trình</a:t>
            </a:r>
          </a:p>
        </p:txBody>
      </p:sp>
      <p:pic>
        <p:nvPicPr>
          <p:cNvPr id="275460" name="Picture 4"/>
          <p:cNvPicPr>
            <a:picLocks noChangeAspect="1" noChangeArrowheads="1"/>
          </p:cNvPicPr>
          <p:nvPr/>
        </p:nvPicPr>
        <p:blipFill>
          <a:blip r:embed="rId2"/>
          <a:srcRect/>
          <a:stretch>
            <a:fillRect/>
          </a:stretch>
        </p:blipFill>
        <p:spPr bwMode="auto">
          <a:xfrm>
            <a:off x="1371600" y="3276600"/>
            <a:ext cx="5648325" cy="254317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0960"/>
            <a:ext cx="8229600" cy="1214440"/>
          </a:xfrm>
        </p:spPr>
        <p:txBody>
          <a:bodyPr/>
          <a:lstStyle/>
          <a:p>
            <a:r>
              <a:rPr lang="en-US" sz="4000" err="1"/>
              <a:t>Chương</a:t>
            </a:r>
            <a:r>
              <a:rPr lang="en-US" sz="4000"/>
              <a:t> 0. </a:t>
            </a:r>
            <a:r>
              <a:rPr lang="en-US" sz="4000" err="1"/>
              <a:t>Đại</a:t>
            </a:r>
            <a:r>
              <a:rPr lang="en-US" sz="4000"/>
              <a:t> </a:t>
            </a:r>
            <a:r>
              <a:rPr lang="en-US" sz="4000" err="1"/>
              <a:t>cương</a:t>
            </a:r>
            <a:r>
              <a:rPr lang="en-US" sz="4000"/>
              <a:t> </a:t>
            </a:r>
            <a:r>
              <a:rPr lang="en-US" sz="4000" err="1"/>
              <a:t>về</a:t>
            </a:r>
            <a:r>
              <a:rPr lang="en-US" sz="4000"/>
              <a:t> </a:t>
            </a:r>
            <a:r>
              <a:rPr lang="en-US" sz="4000" err="1"/>
              <a:t>hệ</a:t>
            </a:r>
            <a:r>
              <a:rPr lang="en-US" sz="4000"/>
              <a:t> </a:t>
            </a:r>
            <a:r>
              <a:rPr lang="en-US" sz="4000" err="1"/>
              <a:t>thống</a:t>
            </a:r>
            <a:endParaRPr lang="en-US" sz="4000"/>
          </a:p>
        </p:txBody>
      </p:sp>
      <p:sp>
        <p:nvSpPr>
          <p:cNvPr id="3" name="Content Placeholder 2"/>
          <p:cNvSpPr>
            <a:spLocks noGrp="1"/>
          </p:cNvSpPr>
          <p:nvPr>
            <p:ph idx="1"/>
          </p:nvPr>
        </p:nvSpPr>
        <p:spPr>
          <a:xfrm>
            <a:off x="457200" y="1276352"/>
            <a:ext cx="8229600" cy="5200648"/>
          </a:xfrm>
        </p:spPr>
        <p:txBody>
          <a:bodyPr/>
          <a:lstStyle/>
          <a:p>
            <a:pPr>
              <a:buNone/>
            </a:pPr>
            <a:r>
              <a:rPr lang="en-US"/>
              <a:t>0.3 </a:t>
            </a:r>
            <a:r>
              <a:rPr lang="en-US" err="1"/>
              <a:t>Một</a:t>
            </a:r>
            <a:r>
              <a:rPr lang="en-US"/>
              <a:t> </a:t>
            </a:r>
            <a:r>
              <a:rPr lang="en-US" err="1"/>
              <a:t>số</a:t>
            </a:r>
            <a:r>
              <a:rPr lang="en-US"/>
              <a:t> </a:t>
            </a:r>
            <a:r>
              <a:rPr lang="en-US" err="1"/>
              <a:t>tính</a:t>
            </a:r>
            <a:r>
              <a:rPr lang="en-US"/>
              <a:t> </a:t>
            </a:r>
            <a:r>
              <a:rPr lang="en-US" err="1"/>
              <a:t>chất</a:t>
            </a:r>
            <a:r>
              <a:rPr lang="en-US"/>
              <a:t> </a:t>
            </a:r>
            <a:r>
              <a:rPr lang="en-US" err="1"/>
              <a:t>cơ</a:t>
            </a:r>
            <a:r>
              <a:rPr lang="en-US"/>
              <a:t> </a:t>
            </a:r>
            <a:r>
              <a:rPr lang="en-US" err="1"/>
              <a:t>bản</a:t>
            </a:r>
            <a:r>
              <a:rPr lang="en-US"/>
              <a:t> </a:t>
            </a:r>
            <a:r>
              <a:rPr lang="en-US" err="1"/>
              <a:t>của</a:t>
            </a:r>
            <a:r>
              <a:rPr lang="en-US"/>
              <a:t> </a:t>
            </a:r>
            <a:r>
              <a:rPr lang="en-US" err="1"/>
              <a:t>hệ</a:t>
            </a:r>
            <a:r>
              <a:rPr lang="en-US"/>
              <a:t> </a:t>
            </a:r>
            <a:r>
              <a:rPr lang="en-US" err="1"/>
              <a:t>thống</a:t>
            </a:r>
            <a:endParaRPr lang="en-US"/>
          </a:p>
          <a:p>
            <a:pPr>
              <a:buFontTx/>
              <a:buChar char="-"/>
            </a:pPr>
            <a:r>
              <a:rPr lang="en-US" sz="2800" err="1"/>
              <a:t>Tính</a:t>
            </a:r>
            <a:r>
              <a:rPr lang="en-US" sz="2800"/>
              <a:t> </a:t>
            </a:r>
            <a:r>
              <a:rPr lang="en-US" sz="2800" err="1"/>
              <a:t>nhất</a:t>
            </a:r>
            <a:r>
              <a:rPr lang="en-US" sz="2800"/>
              <a:t> </a:t>
            </a:r>
            <a:r>
              <a:rPr lang="en-US" sz="2800" err="1"/>
              <a:t>thể</a:t>
            </a:r>
            <a:r>
              <a:rPr lang="en-US" sz="2800"/>
              <a:t> (</a:t>
            </a:r>
            <a:r>
              <a:rPr lang="en-US" sz="2800" err="1"/>
              <a:t>tạo</a:t>
            </a:r>
            <a:r>
              <a:rPr lang="en-US" sz="2800"/>
              <a:t> </a:t>
            </a:r>
            <a:r>
              <a:rPr lang="en-US" sz="2800" err="1"/>
              <a:t>thành</a:t>
            </a:r>
            <a:r>
              <a:rPr lang="en-US" sz="2800"/>
              <a:t> </a:t>
            </a:r>
            <a:r>
              <a:rPr lang="en-US" sz="2800" err="1"/>
              <a:t>một</a:t>
            </a:r>
            <a:r>
              <a:rPr lang="en-US" sz="2800"/>
              <a:t> </a:t>
            </a:r>
            <a:r>
              <a:rPr lang="en-US" sz="2800" err="1"/>
              <a:t>hệ</a:t>
            </a:r>
            <a:r>
              <a:rPr lang="en-US" sz="2800"/>
              <a:t> </a:t>
            </a:r>
            <a:r>
              <a:rPr lang="en-US" sz="2800" err="1"/>
              <a:t>thống</a:t>
            </a:r>
            <a:r>
              <a:rPr lang="en-US" sz="2800"/>
              <a:t> </a:t>
            </a:r>
            <a:r>
              <a:rPr lang="en-US" sz="2800" err="1"/>
              <a:t>nhất</a:t>
            </a:r>
            <a:r>
              <a:rPr lang="en-US" sz="2800"/>
              <a:t>)</a:t>
            </a:r>
          </a:p>
          <a:p>
            <a:pPr>
              <a:buFontTx/>
              <a:buChar char="-"/>
            </a:pPr>
            <a:r>
              <a:rPr lang="en-US" sz="2800" err="1"/>
              <a:t>Tính</a:t>
            </a:r>
            <a:r>
              <a:rPr lang="en-US" sz="2800"/>
              <a:t> </a:t>
            </a:r>
            <a:r>
              <a:rPr lang="en-US" sz="2800" err="1"/>
              <a:t>tổ</a:t>
            </a:r>
            <a:r>
              <a:rPr lang="en-US" sz="2800"/>
              <a:t> </a:t>
            </a:r>
            <a:r>
              <a:rPr lang="en-US" sz="2800" err="1"/>
              <a:t>chức</a:t>
            </a:r>
            <a:r>
              <a:rPr lang="en-US" sz="2800"/>
              <a:t> </a:t>
            </a:r>
            <a:r>
              <a:rPr lang="en-US" sz="2800" err="1"/>
              <a:t>có</a:t>
            </a:r>
            <a:r>
              <a:rPr lang="en-US" sz="2800"/>
              <a:t> </a:t>
            </a:r>
            <a:r>
              <a:rPr lang="en-US" sz="2800" err="1"/>
              <a:t>thứ</a:t>
            </a:r>
            <a:r>
              <a:rPr lang="en-US" sz="2800"/>
              <a:t> </a:t>
            </a:r>
            <a:r>
              <a:rPr lang="en-US" sz="2800" err="1"/>
              <a:t>bậc</a:t>
            </a:r>
            <a:endParaRPr lang="en-US" sz="2800"/>
          </a:p>
          <a:p>
            <a:pPr>
              <a:buFontTx/>
              <a:buChar char="-"/>
            </a:pPr>
            <a:r>
              <a:rPr lang="en-US" sz="2800" err="1"/>
              <a:t>Tính</a:t>
            </a:r>
            <a:r>
              <a:rPr lang="en-US" sz="2800"/>
              <a:t> </a:t>
            </a:r>
            <a:r>
              <a:rPr lang="en-US" sz="2800" err="1"/>
              <a:t>cấu</a:t>
            </a:r>
            <a:r>
              <a:rPr lang="en-US" sz="2800"/>
              <a:t> </a:t>
            </a:r>
            <a:r>
              <a:rPr lang="en-US" sz="2800" err="1"/>
              <a:t>trúc</a:t>
            </a:r>
            <a:endParaRPr lang="en-US" sz="2800"/>
          </a:p>
        </p:txBody>
      </p:sp>
      <p:sp>
        <p:nvSpPr>
          <p:cNvPr id="4" name="Slide Number Placeholder 3"/>
          <p:cNvSpPr>
            <a:spLocks noGrp="1"/>
          </p:cNvSpPr>
          <p:nvPr>
            <p:ph type="sldNum" sz="quarter" idx="12"/>
          </p:nvPr>
        </p:nvSpPr>
        <p:spPr/>
        <p:txBody>
          <a:bodyPr/>
          <a:lstStyle/>
          <a:p>
            <a:fld id="{83F29257-BD7D-4816-BD84-DAED60F7193C}" type="slidenum">
              <a:rPr lang="en-US" smtClean="0"/>
              <a:pPr/>
              <a:t>14</a:t>
            </a:fld>
            <a:endParaRPr 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14C6A3F-19F1-4596-A63D-E9150DA35A5D}" type="slidenum">
              <a:rPr lang="en-US"/>
              <a:pPr/>
              <a:t>140</a:t>
            </a:fld>
            <a:endParaRPr lang="en-US"/>
          </a:p>
        </p:txBody>
      </p:sp>
      <p:sp>
        <p:nvSpPr>
          <p:cNvPr id="277506" name="Rectangle 2"/>
          <p:cNvSpPr>
            <a:spLocks noGrp="1" noChangeArrowheads="1"/>
          </p:cNvSpPr>
          <p:nvPr>
            <p:ph type="title"/>
          </p:nvPr>
        </p:nvSpPr>
        <p:spPr/>
        <p:txBody>
          <a:bodyPr/>
          <a:lstStyle/>
          <a:p>
            <a:r>
              <a:rPr lang="en-US" b="1"/>
              <a:t>5.4. Biểu đồ luồng dữ liệu</a:t>
            </a:r>
          </a:p>
        </p:txBody>
      </p:sp>
      <p:sp>
        <p:nvSpPr>
          <p:cNvPr id="277507" name="Rectangle 3"/>
          <p:cNvSpPr>
            <a:spLocks noGrp="1" noChangeArrowheads="1"/>
          </p:cNvSpPr>
          <p:nvPr>
            <p:ph type="body" idx="1"/>
          </p:nvPr>
        </p:nvSpPr>
        <p:spPr/>
        <p:txBody>
          <a:bodyPr/>
          <a:lstStyle/>
          <a:p>
            <a:pPr algn="just">
              <a:buFontTx/>
              <a:buNone/>
            </a:pPr>
            <a:r>
              <a:rPr lang="en-US" sz="2400" b="1"/>
              <a:t>5.4.4. </a:t>
            </a:r>
            <a:r>
              <a:rPr lang="en-US" sz="2800" b="1"/>
              <a:t>Trình tự và quy tắc xây dựng DFD</a:t>
            </a:r>
            <a:r>
              <a:rPr lang="en-US" sz="2800"/>
              <a:t> </a:t>
            </a:r>
          </a:p>
          <a:p>
            <a:pPr algn="just">
              <a:buFontTx/>
              <a:buNone/>
            </a:pPr>
            <a:r>
              <a:rPr lang="en-US" sz="2800"/>
              <a:t>	-Kỹ thuật phổ biến được dùng để xây dựng DFD là kỹ thuật phân mức </a:t>
            </a:r>
          </a:p>
          <a:p>
            <a:pPr algn="just">
              <a:buFontTx/>
              <a:buNone/>
            </a:pPr>
            <a:r>
              <a:rPr lang="en-US" sz="2800"/>
              <a:t>   -Dựa theo BFD của hệ thống, chúng ta sẽ xây dựng DFD theo nhiều mức </a:t>
            </a:r>
          </a:p>
          <a:p>
            <a:pPr algn="just">
              <a:buFontTx/>
              <a:buNone/>
            </a:pPr>
            <a:r>
              <a:rPr lang="en-US" sz="2800"/>
              <a:t>   -Nên đặt tên cho mỗi trang bằng tên của chức năng đang được phân tích trên trang đó. Như vậy với trang phân tích đầu tiên thì tên của nó chính là tên của hệ thống </a:t>
            </a:r>
          </a:p>
          <a:p>
            <a:pPr algn="just">
              <a:buFontTx/>
              <a:buNone/>
            </a:pPr>
            <a:endParaRPr lang="en-US" sz="280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473C98-4E80-4316-8ABB-4A37C2E5A745}" type="slidenum">
              <a:rPr lang="en-US"/>
              <a:pPr/>
              <a:t>141</a:t>
            </a:fld>
            <a:endParaRPr lang="en-US"/>
          </a:p>
        </p:txBody>
      </p:sp>
      <p:sp>
        <p:nvSpPr>
          <p:cNvPr id="278530" name="Rectangle 2"/>
          <p:cNvSpPr>
            <a:spLocks noGrp="1" noChangeArrowheads="1"/>
          </p:cNvSpPr>
          <p:nvPr>
            <p:ph type="title"/>
          </p:nvPr>
        </p:nvSpPr>
        <p:spPr/>
        <p:txBody>
          <a:bodyPr/>
          <a:lstStyle/>
          <a:p>
            <a:r>
              <a:rPr lang="en-US" b="1"/>
              <a:t>5.4. Biểu đồ luồng dữ liệu</a:t>
            </a:r>
          </a:p>
        </p:txBody>
      </p:sp>
      <p:sp>
        <p:nvSpPr>
          <p:cNvPr id="278531" name="Rectangle 3"/>
          <p:cNvSpPr>
            <a:spLocks noGrp="1" noChangeArrowheads="1"/>
          </p:cNvSpPr>
          <p:nvPr>
            <p:ph type="body" idx="1"/>
          </p:nvPr>
        </p:nvSpPr>
        <p:spPr>
          <a:xfrm>
            <a:off x="457200" y="1600200"/>
            <a:ext cx="8229600" cy="4876800"/>
          </a:xfrm>
        </p:spPr>
        <p:txBody>
          <a:bodyPr/>
          <a:lstStyle/>
          <a:p>
            <a:pPr algn="just">
              <a:lnSpc>
                <a:spcPct val="80000"/>
              </a:lnSpc>
              <a:buFontTx/>
              <a:buNone/>
            </a:pPr>
            <a:r>
              <a:rPr lang="en-US" sz="1800" b="1"/>
              <a:t>5.4.4. </a:t>
            </a:r>
            <a:r>
              <a:rPr lang="en-US" sz="2000" b="1"/>
              <a:t>Trình tự và quy tắc xây dựng DFD</a:t>
            </a:r>
            <a:r>
              <a:rPr lang="en-US" sz="2000"/>
              <a:t> – Trình tự</a:t>
            </a:r>
          </a:p>
          <a:p>
            <a:pPr algn="just">
              <a:lnSpc>
                <a:spcPct val="80000"/>
              </a:lnSpc>
              <a:buFontTx/>
              <a:buNone/>
            </a:pPr>
            <a:r>
              <a:rPr lang="en-US" sz="2000" b="1"/>
              <a:t>Biểu đồ ngữ cảnh</a:t>
            </a:r>
            <a:r>
              <a:rPr lang="en-US" sz="2000"/>
              <a:t> </a:t>
            </a:r>
          </a:p>
          <a:p>
            <a:pPr lvl="1" algn="just">
              <a:lnSpc>
                <a:spcPct val="80000"/>
              </a:lnSpc>
              <a:buFontTx/>
              <a:buNone/>
            </a:pPr>
            <a:r>
              <a:rPr lang="en-US" sz="1800"/>
              <a:t>o Xác định hệ thống và giới hạn của nó (ngữ cảnh)</a:t>
            </a:r>
          </a:p>
          <a:p>
            <a:pPr lvl="1" algn="just">
              <a:lnSpc>
                <a:spcPct val="80000"/>
              </a:lnSpc>
              <a:buFontTx/>
              <a:buNone/>
            </a:pPr>
            <a:r>
              <a:rPr lang="en-US" sz="1800"/>
              <a:t>o Xác định các tác nhân ngoài (người cung cấp, người nhận thông tin hệ thống của)</a:t>
            </a:r>
          </a:p>
          <a:p>
            <a:pPr lvl="1" algn="just">
              <a:lnSpc>
                <a:spcPct val="80000"/>
              </a:lnSpc>
              <a:buFontTx/>
              <a:buNone/>
            </a:pPr>
            <a:r>
              <a:rPr lang="en-US" sz="1800"/>
              <a:t>o Xác định các luồng dữ liệu ngoài (đầu vào, đầu ra)</a:t>
            </a:r>
          </a:p>
          <a:p>
            <a:pPr lvl="1" algn="just">
              <a:lnSpc>
                <a:spcPct val="80000"/>
              </a:lnSpc>
              <a:buFontTx/>
              <a:buNone/>
            </a:pPr>
            <a:r>
              <a:rPr lang="en-US" sz="1800"/>
              <a:t>o Chú ý: bản thân toàn bộ hệ thống là một quá trình (nó nhận đầu vào và biến đổi nó thành đầu ra)</a:t>
            </a:r>
          </a:p>
          <a:p>
            <a:pPr algn="just">
              <a:lnSpc>
                <a:spcPct val="80000"/>
              </a:lnSpc>
            </a:pPr>
            <a:r>
              <a:rPr lang="en-US" sz="2000"/>
              <a:t>Tóm lại, một biểu đồ ngữ cảnh chỉ gồm 3 thành phần sau:</a:t>
            </a:r>
          </a:p>
          <a:p>
            <a:pPr lvl="1" algn="just">
              <a:lnSpc>
                <a:spcPct val="80000"/>
              </a:lnSpc>
            </a:pPr>
            <a:r>
              <a:rPr lang="en-US" sz="1800"/>
              <a:t>Một tiến trình duy nhất: (được đánh bằng chữ số 0 và có tên và có tên bên trong) để mô tả toàn bộ hệ thống (hay lĩnh vực) đang xét. Tên của tiến trình này là tên của toàn bộ HTTT (hay một hệ con của nó) mà ta cần xây dựng.</a:t>
            </a:r>
          </a:p>
          <a:p>
            <a:pPr lvl="1" algn="just">
              <a:lnSpc>
                <a:spcPct val="80000"/>
              </a:lnSpc>
            </a:pPr>
            <a:r>
              <a:rPr lang="en-US" sz="1800"/>
              <a:t>Các tác nhân (bên ngoài hệ thống) có mối quan hệ về thông tin với hệ thống (tác nhân có thể là người, là một tổ chức hay một HTTT khác).</a:t>
            </a:r>
          </a:p>
          <a:p>
            <a:pPr lvl="1" algn="just">
              <a:lnSpc>
                <a:spcPct val="80000"/>
              </a:lnSpc>
            </a:pPr>
            <a:r>
              <a:rPr lang="en-US" sz="1800"/>
              <a:t>Các luồng dữ liệu đi từ các tác nhân vào hệ thống hay từ hệ thống đến các tác nhân. </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34AD04D-E870-4794-9486-03C9CEC80BF1}" type="slidenum">
              <a:rPr lang="en-US"/>
              <a:pPr/>
              <a:t>142</a:t>
            </a:fld>
            <a:endParaRPr lang="en-US"/>
          </a:p>
        </p:txBody>
      </p:sp>
      <p:sp>
        <p:nvSpPr>
          <p:cNvPr id="279554" name="Rectangle 2"/>
          <p:cNvSpPr>
            <a:spLocks noGrp="1" noChangeArrowheads="1"/>
          </p:cNvSpPr>
          <p:nvPr>
            <p:ph type="title"/>
          </p:nvPr>
        </p:nvSpPr>
        <p:spPr/>
        <p:txBody>
          <a:bodyPr/>
          <a:lstStyle/>
          <a:p>
            <a:r>
              <a:rPr lang="en-US" b="1"/>
              <a:t>5.4. Biểu đồ luồng dữ liệu</a:t>
            </a:r>
          </a:p>
        </p:txBody>
      </p:sp>
      <p:sp>
        <p:nvSpPr>
          <p:cNvPr id="279555" name="Rectangle 3"/>
          <p:cNvSpPr>
            <a:spLocks noGrp="1" noChangeArrowheads="1"/>
          </p:cNvSpPr>
          <p:nvPr>
            <p:ph type="body" idx="1"/>
          </p:nvPr>
        </p:nvSpPr>
        <p:spPr>
          <a:xfrm>
            <a:off x="457200" y="1600200"/>
            <a:ext cx="8458200" cy="4495800"/>
          </a:xfrm>
        </p:spPr>
        <p:txBody>
          <a:bodyPr/>
          <a:lstStyle/>
          <a:p>
            <a:pPr algn="just">
              <a:lnSpc>
                <a:spcPct val="90000"/>
              </a:lnSpc>
              <a:buFontTx/>
              <a:buNone/>
            </a:pPr>
            <a:r>
              <a:rPr lang="en-US" sz="2000" b="1"/>
              <a:t>5.4.4. </a:t>
            </a:r>
            <a:r>
              <a:rPr lang="en-US" sz="2400" b="1"/>
              <a:t>Trình tự và quy tắc xây dựng DFD</a:t>
            </a:r>
            <a:r>
              <a:rPr lang="en-US" sz="2400"/>
              <a:t> – Trình tự</a:t>
            </a:r>
          </a:p>
          <a:p>
            <a:pPr algn="just">
              <a:lnSpc>
                <a:spcPct val="90000"/>
              </a:lnSpc>
              <a:buFontTx/>
              <a:buNone/>
            </a:pPr>
            <a:r>
              <a:rPr lang="en-US" sz="2400" b="1"/>
              <a:t>DFD mức 0 </a:t>
            </a:r>
          </a:p>
          <a:p>
            <a:pPr algn="just">
              <a:lnSpc>
                <a:spcPct val="90000"/>
              </a:lnSpc>
              <a:buFontTx/>
              <a:buNone/>
            </a:pPr>
            <a:r>
              <a:rPr lang="en-US" sz="2400" b="1"/>
              <a:t>o </a:t>
            </a:r>
            <a:r>
              <a:rPr lang="en-US" sz="2400"/>
              <a:t>Xác định những gì đang được thực hiện ra giữa từng đầu vào và đầu ra tương ứng</a:t>
            </a:r>
          </a:p>
          <a:p>
            <a:pPr algn="just">
              <a:lnSpc>
                <a:spcPct val="90000"/>
              </a:lnSpc>
              <a:buFontTx/>
              <a:buNone/>
            </a:pPr>
            <a:r>
              <a:rPr lang="en-US" sz="2400"/>
              <a:t>o Xác định các quá trình</a:t>
            </a:r>
          </a:p>
          <a:p>
            <a:pPr algn="just">
              <a:lnSpc>
                <a:spcPct val="90000"/>
              </a:lnSpc>
              <a:buFontTx/>
              <a:buNone/>
            </a:pPr>
            <a:r>
              <a:rPr lang="en-US" sz="2400"/>
              <a:t>o Xác định các luồng dữ liệu ngoài giữa các tác nhân ngoài với các quá trình</a:t>
            </a:r>
          </a:p>
          <a:p>
            <a:pPr algn="just">
              <a:lnSpc>
                <a:spcPct val="90000"/>
              </a:lnSpc>
              <a:buFontTx/>
              <a:buNone/>
            </a:pPr>
            <a:r>
              <a:rPr lang="en-US" sz="2400"/>
              <a:t>o Xác định các luồng dữ liệu ngoài giữa các quá trình với các kho dữ liệu</a:t>
            </a:r>
          </a:p>
          <a:p>
            <a:pPr>
              <a:lnSpc>
                <a:spcPct val="90000"/>
              </a:lnSpc>
              <a:buFontTx/>
              <a:buNone/>
            </a:pPr>
            <a:r>
              <a:rPr lang="en-US" sz="2400" b="1"/>
              <a:t>Các DFD mức 1 </a:t>
            </a:r>
          </a:p>
          <a:p>
            <a:pPr>
              <a:lnSpc>
                <a:spcPct val="90000"/>
              </a:lnSpc>
              <a:buFontTx/>
              <a:buNone/>
            </a:pPr>
            <a:r>
              <a:rPr lang="en-US" sz="2400"/>
              <a:t>o Là các quá trình con của các quá trình mức 0 </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DD1DA842-E2E4-4AE2-A746-37F2806F5DE4}" type="slidenum">
              <a:rPr lang="en-US"/>
              <a:pPr/>
              <a:t>143</a:t>
            </a:fld>
            <a:endParaRPr lang="en-US"/>
          </a:p>
        </p:txBody>
      </p:sp>
      <p:sp>
        <p:nvSpPr>
          <p:cNvPr id="281602" name="Rectangle 2"/>
          <p:cNvSpPr>
            <a:spLocks noGrp="1" noChangeArrowheads="1"/>
          </p:cNvSpPr>
          <p:nvPr>
            <p:ph type="title"/>
          </p:nvPr>
        </p:nvSpPr>
        <p:spPr/>
        <p:txBody>
          <a:bodyPr/>
          <a:lstStyle/>
          <a:p>
            <a:r>
              <a:rPr lang="en-US" b="1"/>
              <a:t>5.4. Biểu đồ luồng dữ liệu</a:t>
            </a:r>
          </a:p>
        </p:txBody>
      </p:sp>
      <p:sp>
        <p:nvSpPr>
          <p:cNvPr id="281603" name="Rectangle 3"/>
          <p:cNvSpPr>
            <a:spLocks noGrp="1" noChangeArrowheads="1"/>
          </p:cNvSpPr>
          <p:nvPr>
            <p:ph type="body" idx="1"/>
          </p:nvPr>
        </p:nvSpPr>
        <p:spPr>
          <a:xfrm>
            <a:off x="457200" y="1600200"/>
            <a:ext cx="8229600" cy="4495800"/>
          </a:xfrm>
        </p:spPr>
        <p:txBody>
          <a:bodyPr/>
          <a:lstStyle/>
          <a:p>
            <a:pPr algn="just">
              <a:buFontTx/>
              <a:buNone/>
            </a:pPr>
            <a:r>
              <a:rPr lang="en-US" sz="2800" b="1"/>
              <a:t>5.4.4. </a:t>
            </a:r>
            <a:r>
              <a:rPr lang="en-US" b="1"/>
              <a:t>Trình tự và quy tắc xây dựng DFD</a:t>
            </a:r>
            <a:r>
              <a:rPr lang="en-US"/>
              <a:t> – Trình tự</a:t>
            </a:r>
          </a:p>
          <a:p>
            <a:pPr algn="just">
              <a:buFontTx/>
              <a:buNone/>
            </a:pPr>
            <a:endParaRPr lang="en-US"/>
          </a:p>
        </p:txBody>
      </p:sp>
      <p:pic>
        <p:nvPicPr>
          <p:cNvPr id="281604" name="Picture 4"/>
          <p:cNvPicPr>
            <a:picLocks noChangeAspect="1" noChangeArrowheads="1"/>
          </p:cNvPicPr>
          <p:nvPr/>
        </p:nvPicPr>
        <p:blipFill>
          <a:blip r:embed="rId2"/>
          <a:srcRect/>
          <a:stretch>
            <a:fillRect/>
          </a:stretch>
        </p:blipFill>
        <p:spPr bwMode="auto">
          <a:xfrm>
            <a:off x="1676400" y="2743200"/>
            <a:ext cx="5562600" cy="2981325"/>
          </a:xfrm>
          <a:prstGeom prst="rect">
            <a:avLst/>
          </a:prstGeom>
          <a:noFill/>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030EEC7-A63F-4145-A9F5-13679C67E5DE}" type="slidenum">
              <a:rPr lang="en-US"/>
              <a:pPr/>
              <a:t>144</a:t>
            </a:fld>
            <a:endParaRPr lang="en-US"/>
          </a:p>
        </p:txBody>
      </p:sp>
      <p:sp>
        <p:nvSpPr>
          <p:cNvPr id="282626" name="Rectangle 2"/>
          <p:cNvSpPr>
            <a:spLocks noGrp="1" noChangeArrowheads="1"/>
          </p:cNvSpPr>
          <p:nvPr>
            <p:ph type="title"/>
          </p:nvPr>
        </p:nvSpPr>
        <p:spPr/>
        <p:txBody>
          <a:bodyPr/>
          <a:lstStyle/>
          <a:p>
            <a:r>
              <a:rPr lang="en-US" b="1"/>
              <a:t>5.4. Biểu đồ luồng dữ liệu</a:t>
            </a:r>
          </a:p>
        </p:txBody>
      </p:sp>
      <p:sp>
        <p:nvSpPr>
          <p:cNvPr id="282627" name="Rectangle 3"/>
          <p:cNvSpPr>
            <a:spLocks noGrp="1" noChangeArrowheads="1"/>
          </p:cNvSpPr>
          <p:nvPr>
            <p:ph type="body" idx="1"/>
          </p:nvPr>
        </p:nvSpPr>
        <p:spPr>
          <a:xfrm>
            <a:off x="304800" y="1600200"/>
            <a:ext cx="8610600" cy="4495800"/>
          </a:xfrm>
        </p:spPr>
        <p:txBody>
          <a:bodyPr/>
          <a:lstStyle/>
          <a:p>
            <a:pPr algn="just">
              <a:lnSpc>
                <a:spcPct val="90000"/>
              </a:lnSpc>
              <a:buFontTx/>
              <a:buNone/>
            </a:pPr>
            <a:r>
              <a:rPr lang="en-US" sz="2000" b="1"/>
              <a:t>5.4.4. </a:t>
            </a:r>
            <a:r>
              <a:rPr lang="en-US" sz="2400" b="1"/>
              <a:t>Trình tự và quy tắc xây dựng DFD</a:t>
            </a:r>
            <a:r>
              <a:rPr lang="en-US" sz="2400"/>
              <a:t> – Quy tắc</a:t>
            </a:r>
          </a:p>
          <a:p>
            <a:pPr algn="just">
              <a:lnSpc>
                <a:spcPct val="90000"/>
              </a:lnSpc>
            </a:pPr>
            <a:r>
              <a:rPr lang="en-US" sz="2400" b="1"/>
              <a:t>Các qui tắc xây dựng DFD</a:t>
            </a:r>
            <a:r>
              <a:rPr lang="en-US" sz="2400"/>
              <a:t> </a:t>
            </a:r>
          </a:p>
          <a:p>
            <a:pPr lvl="1" algn="just">
              <a:lnSpc>
                <a:spcPct val="90000"/>
              </a:lnSpc>
              <a:buFontTx/>
              <a:buNone/>
            </a:pPr>
            <a:r>
              <a:rPr lang="en-US" sz="2000"/>
              <a:t>Qui tắc 1: mỗi biểu tượng có riêng một nhãn duy nhất để tránh gây hiểu nhầm </a:t>
            </a:r>
          </a:p>
          <a:p>
            <a:pPr lvl="1" algn="just">
              <a:lnSpc>
                <a:spcPct val="90000"/>
              </a:lnSpc>
              <a:buFontTx/>
              <a:buNone/>
            </a:pPr>
            <a:r>
              <a:rPr lang="en-US" sz="2000"/>
              <a:t>Qui tắc 2: Sử dụng một ĐỘNG TỪ để gán nhãn cho một quá trình (vì một quá trình là một hành động!!!)</a:t>
            </a:r>
          </a:p>
          <a:p>
            <a:pPr lvl="1" algn="just">
              <a:lnSpc>
                <a:spcPct val="90000"/>
              </a:lnSpc>
              <a:buFontTx/>
              <a:buNone/>
            </a:pPr>
            <a:r>
              <a:rPr lang="en-US" sz="2000"/>
              <a:t>Qui tắc 3: Mỗi luồng dữ liệu phải được liên kết với ít nhất một quá trình </a:t>
            </a:r>
          </a:p>
          <a:p>
            <a:pPr lvl="1" algn="just">
              <a:lnSpc>
                <a:spcPct val="90000"/>
              </a:lnSpc>
              <a:buFontTx/>
              <a:buNone/>
            </a:pPr>
            <a:r>
              <a:rPr lang="en-US" sz="2000"/>
              <a:t> Qui tắc 4: Phải có một góc tô đậm trong tất cả các thể hiện của một biểu tượng lặp trong cùng một biểu đồ </a:t>
            </a:r>
          </a:p>
          <a:p>
            <a:pPr lvl="1" algn="just">
              <a:lnSpc>
                <a:spcPct val="90000"/>
              </a:lnSpc>
              <a:buFontTx/>
              <a:buNone/>
            </a:pPr>
            <a:r>
              <a:rPr lang="en-US" sz="2000"/>
              <a:t>Qui tắc 5: Một quá trình phải luôn có luồng dữ liệu vào và ra </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BA6583D-1D57-4FD1-9E03-2F9E1840C638}" type="slidenum">
              <a:rPr lang="en-US"/>
              <a:pPr/>
              <a:t>145</a:t>
            </a:fld>
            <a:endParaRPr lang="en-US"/>
          </a:p>
        </p:txBody>
      </p:sp>
      <p:sp>
        <p:nvSpPr>
          <p:cNvPr id="283650" name="Rectangle 2"/>
          <p:cNvSpPr>
            <a:spLocks noGrp="1" noChangeArrowheads="1"/>
          </p:cNvSpPr>
          <p:nvPr>
            <p:ph type="title"/>
          </p:nvPr>
        </p:nvSpPr>
        <p:spPr>
          <a:xfrm>
            <a:off x="442913" y="-76200"/>
            <a:ext cx="8243887" cy="1314450"/>
          </a:xfrm>
        </p:spPr>
        <p:txBody>
          <a:bodyPr/>
          <a:lstStyle/>
          <a:p>
            <a:r>
              <a:rPr lang="en-US" b="1"/>
              <a:t>5.4. Biểu đồ luồng dữ liệu</a:t>
            </a:r>
          </a:p>
        </p:txBody>
      </p:sp>
      <p:sp>
        <p:nvSpPr>
          <p:cNvPr id="283651" name="Rectangle 3"/>
          <p:cNvSpPr>
            <a:spLocks noGrp="1" noChangeArrowheads="1"/>
          </p:cNvSpPr>
          <p:nvPr>
            <p:ph type="body" idx="1"/>
          </p:nvPr>
        </p:nvSpPr>
        <p:spPr>
          <a:xfrm>
            <a:off x="228600" y="1524000"/>
            <a:ext cx="8458200" cy="4953000"/>
          </a:xfrm>
        </p:spPr>
        <p:txBody>
          <a:bodyPr/>
          <a:lstStyle/>
          <a:p>
            <a:pPr algn="just">
              <a:lnSpc>
                <a:spcPct val="90000"/>
              </a:lnSpc>
              <a:buFontTx/>
              <a:buNone/>
            </a:pPr>
            <a:r>
              <a:rPr lang="en-US" sz="2000" b="1"/>
              <a:t>5.4.4. </a:t>
            </a:r>
            <a:r>
              <a:rPr lang="en-US" sz="2400" b="1"/>
              <a:t>Trình tự và quy tắc xây dựng DFD</a:t>
            </a:r>
            <a:r>
              <a:rPr lang="en-US" sz="2400"/>
              <a:t> – Quy tắc</a:t>
            </a:r>
          </a:p>
          <a:p>
            <a:pPr algn="just">
              <a:lnSpc>
                <a:spcPct val="90000"/>
              </a:lnSpc>
            </a:pPr>
            <a:r>
              <a:rPr lang="en-US" sz="2400" b="1"/>
              <a:t>Các qui tắc xây dựng DFD</a:t>
            </a:r>
            <a:r>
              <a:rPr lang="en-US" sz="2400"/>
              <a:t> </a:t>
            </a:r>
          </a:p>
          <a:p>
            <a:pPr lvl="1" algn="just">
              <a:lnSpc>
                <a:spcPct val="90000"/>
              </a:lnSpc>
              <a:buFontTx/>
              <a:buNone/>
            </a:pPr>
            <a:r>
              <a:rPr lang="en-US" sz="2000"/>
              <a:t>Qui tắc 6: Không cần có một luồng dữ liệu mà không có sự biến đổi liên kết với một quá trình (vì hoạt động như vậy là vô giá trị)</a:t>
            </a:r>
          </a:p>
          <a:p>
            <a:pPr lvl="1" algn="just">
              <a:lnSpc>
                <a:spcPct val="90000"/>
              </a:lnSpc>
              <a:buFontTx/>
              <a:buNone/>
            </a:pPr>
            <a:r>
              <a:rPr lang="en-US" sz="2000"/>
              <a:t>Qui tắc 7: Các quá trình cha và các quá trình con tương ứng của nó phải có các luồng dữ liệu vào ra giống nhau (nhưng các quá trình con có thể có luồng dữ liệu của riêng nó)</a:t>
            </a:r>
          </a:p>
          <a:p>
            <a:pPr lvl="1" algn="just">
              <a:lnSpc>
                <a:spcPct val="90000"/>
              </a:lnSpc>
              <a:buFontTx/>
              <a:buNone/>
            </a:pPr>
            <a:r>
              <a:rPr lang="en-US" sz="2000"/>
              <a:t>Qui tắc 8: Các luồng dữ liệu không thể tự phân tách được</a:t>
            </a:r>
          </a:p>
          <a:p>
            <a:pPr lvl="1" algn="just">
              <a:lnSpc>
                <a:spcPct val="90000"/>
              </a:lnSpc>
              <a:buFontTx/>
              <a:buNone/>
            </a:pPr>
            <a:r>
              <a:rPr lang="en-US" sz="2000"/>
              <a:t>Qui tắc 9: Một gói dữ liệu có thể gồm nhiều phần tử dữ liệu được truyền đi đồng thời tới cũng một đích</a:t>
            </a:r>
          </a:p>
          <a:p>
            <a:pPr lvl="1" algn="just">
              <a:lnSpc>
                <a:spcPct val="90000"/>
              </a:lnSpc>
              <a:buFontTx/>
              <a:buNone/>
            </a:pPr>
            <a:r>
              <a:rPr lang="en-US" sz="2000"/>
              <a:t>Qui tắc 10: Không được sử dụng mũi tên hai chiều vì luồng vào (cập nhật) và luồng ra (trích thông tin) của một kho dữ liệu mang nội dung thông tin khác nhau </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D932089-EAB4-4725-8F30-800AE4ED7175}" type="slidenum">
              <a:rPr lang="en-US"/>
              <a:pPr/>
              <a:t>146</a:t>
            </a:fld>
            <a:endParaRPr lang="en-US"/>
          </a:p>
        </p:txBody>
      </p:sp>
      <p:sp>
        <p:nvSpPr>
          <p:cNvPr id="264194" name="Rectangle 2"/>
          <p:cNvSpPr>
            <a:spLocks noGrp="1" noChangeArrowheads="1"/>
          </p:cNvSpPr>
          <p:nvPr>
            <p:ph type="title"/>
          </p:nvPr>
        </p:nvSpPr>
        <p:spPr/>
        <p:txBody>
          <a:bodyPr/>
          <a:lstStyle/>
          <a:p>
            <a:r>
              <a:rPr lang="en-US" b="1"/>
              <a:t>5.4. Biểu đồ luồng dữ liệu</a:t>
            </a:r>
          </a:p>
        </p:txBody>
      </p:sp>
      <p:sp>
        <p:nvSpPr>
          <p:cNvPr id="264195" name="Rectangle 3"/>
          <p:cNvSpPr>
            <a:spLocks noGrp="1" noChangeArrowheads="1"/>
          </p:cNvSpPr>
          <p:nvPr>
            <p:ph type="body" idx="1"/>
          </p:nvPr>
        </p:nvSpPr>
        <p:spPr/>
        <p:txBody>
          <a:bodyPr/>
          <a:lstStyle/>
          <a:p>
            <a:r>
              <a:rPr lang="en-US"/>
              <a:t>Ví dụ:</a:t>
            </a:r>
          </a:p>
        </p:txBody>
      </p:sp>
      <p:pic>
        <p:nvPicPr>
          <p:cNvPr id="264196" name="Picture 4"/>
          <p:cNvPicPr>
            <a:picLocks noChangeAspect="1" noChangeArrowheads="1"/>
          </p:cNvPicPr>
          <p:nvPr/>
        </p:nvPicPr>
        <p:blipFill>
          <a:blip r:embed="rId2"/>
          <a:srcRect/>
          <a:stretch>
            <a:fillRect/>
          </a:stretch>
        </p:blipFill>
        <p:spPr bwMode="auto">
          <a:xfrm>
            <a:off x="2286000" y="1790700"/>
            <a:ext cx="5553075" cy="4610100"/>
          </a:xfrm>
          <a:prstGeom prst="rect">
            <a:avLst/>
          </a:prstGeom>
          <a:noFill/>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F0BFDF7-1096-4FF3-A2CE-5B548B8B87AF}" type="slidenum">
              <a:rPr lang="en-US"/>
              <a:pPr/>
              <a:t>147</a:t>
            </a:fld>
            <a:endParaRPr lang="en-US"/>
          </a:p>
        </p:txBody>
      </p:sp>
      <p:sp>
        <p:nvSpPr>
          <p:cNvPr id="266242" name="Rectangle 2"/>
          <p:cNvSpPr>
            <a:spLocks noGrp="1" noChangeArrowheads="1"/>
          </p:cNvSpPr>
          <p:nvPr>
            <p:ph type="title"/>
          </p:nvPr>
        </p:nvSpPr>
        <p:spPr/>
        <p:txBody>
          <a:bodyPr/>
          <a:lstStyle/>
          <a:p>
            <a:r>
              <a:rPr lang="en-US" b="1"/>
              <a:t>5.4. Biểu đồ luồng dữ liệu</a:t>
            </a:r>
          </a:p>
        </p:txBody>
      </p:sp>
      <p:sp>
        <p:nvSpPr>
          <p:cNvPr id="266243" name="Rectangle 3"/>
          <p:cNvSpPr>
            <a:spLocks noGrp="1" noChangeArrowheads="1"/>
          </p:cNvSpPr>
          <p:nvPr>
            <p:ph type="body" idx="1"/>
          </p:nvPr>
        </p:nvSpPr>
        <p:spPr/>
        <p:txBody>
          <a:bodyPr/>
          <a:lstStyle/>
          <a:p>
            <a:r>
              <a:rPr lang="en-US"/>
              <a:t>Ví dụ:</a:t>
            </a:r>
          </a:p>
        </p:txBody>
      </p:sp>
      <p:pic>
        <p:nvPicPr>
          <p:cNvPr id="266245" name="Picture 5"/>
          <p:cNvPicPr>
            <a:picLocks noChangeAspect="1" noChangeArrowheads="1"/>
          </p:cNvPicPr>
          <p:nvPr/>
        </p:nvPicPr>
        <p:blipFill>
          <a:blip r:embed="rId2"/>
          <a:srcRect/>
          <a:stretch>
            <a:fillRect/>
          </a:stretch>
        </p:blipFill>
        <p:spPr bwMode="auto">
          <a:xfrm>
            <a:off x="925513" y="2209800"/>
            <a:ext cx="6694487" cy="3581400"/>
          </a:xfrm>
          <a:prstGeom prst="rect">
            <a:avLst/>
          </a:prstGeom>
          <a:noFill/>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48518EC-B089-4FF8-84F9-1FA7636D886A}" type="slidenum">
              <a:rPr lang="en-US"/>
              <a:pPr/>
              <a:t>148</a:t>
            </a:fld>
            <a:endParaRPr lang="en-US"/>
          </a:p>
        </p:txBody>
      </p:sp>
      <p:sp>
        <p:nvSpPr>
          <p:cNvPr id="265218" name="Rectangle 2"/>
          <p:cNvSpPr>
            <a:spLocks noGrp="1" noChangeArrowheads="1"/>
          </p:cNvSpPr>
          <p:nvPr>
            <p:ph type="title"/>
          </p:nvPr>
        </p:nvSpPr>
        <p:spPr>
          <a:xfrm>
            <a:off x="304800" y="103188"/>
            <a:ext cx="8382000" cy="1314450"/>
          </a:xfrm>
        </p:spPr>
        <p:txBody>
          <a:bodyPr/>
          <a:lstStyle/>
          <a:p>
            <a:r>
              <a:rPr lang="en-US" b="1"/>
              <a:t>Chương 6. Mô hình hoá dữ liệu</a:t>
            </a:r>
            <a:r>
              <a:rPr lang="en-US"/>
              <a:t> </a:t>
            </a:r>
          </a:p>
        </p:txBody>
      </p:sp>
      <p:sp>
        <p:nvSpPr>
          <p:cNvPr id="265219" name="Rectangle 3"/>
          <p:cNvSpPr>
            <a:spLocks noGrp="1" noChangeArrowheads="1"/>
          </p:cNvSpPr>
          <p:nvPr>
            <p:ph type="body" idx="1"/>
          </p:nvPr>
        </p:nvSpPr>
        <p:spPr/>
        <p:txBody>
          <a:bodyPr/>
          <a:lstStyle/>
          <a:p>
            <a:pPr algn="just"/>
            <a:r>
              <a:rPr lang="en-US"/>
              <a:t>Việc mô hình hóa dữ liệu bao gồm khái niệm và phương pháp xây dựng biểu đồ thực thể quan hệ và biểu đồ dữ liệu quan hệ. </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78779A5-323E-4E3D-A85F-57D251B739A8}" type="slidenum">
              <a:rPr lang="en-US"/>
              <a:pPr/>
              <a:t>149</a:t>
            </a:fld>
            <a:endParaRPr lang="en-US"/>
          </a:p>
        </p:txBody>
      </p:sp>
      <p:sp>
        <p:nvSpPr>
          <p:cNvPr id="284674" name="Rectangle 2"/>
          <p:cNvSpPr>
            <a:spLocks noGrp="1" noChangeArrowheads="1"/>
          </p:cNvSpPr>
          <p:nvPr>
            <p:ph type="title"/>
          </p:nvPr>
        </p:nvSpPr>
        <p:spPr/>
        <p:txBody>
          <a:bodyPr/>
          <a:lstStyle/>
          <a:p>
            <a:r>
              <a:rPr lang="en-US" b="1"/>
              <a:t>Chương 6. Mô hình hoá dữ liệu</a:t>
            </a:r>
            <a:r>
              <a:rPr lang="en-US"/>
              <a:t> </a:t>
            </a:r>
          </a:p>
        </p:txBody>
      </p:sp>
      <p:sp>
        <p:nvSpPr>
          <p:cNvPr id="284675" name="Rectangle 3"/>
          <p:cNvSpPr>
            <a:spLocks noGrp="1" noChangeArrowheads="1"/>
          </p:cNvSpPr>
          <p:nvPr>
            <p:ph type="body" idx="1"/>
          </p:nvPr>
        </p:nvSpPr>
        <p:spPr>
          <a:xfrm>
            <a:off x="457200" y="1600200"/>
            <a:ext cx="8229600" cy="4724400"/>
          </a:xfrm>
        </p:spPr>
        <p:txBody>
          <a:bodyPr/>
          <a:lstStyle/>
          <a:p>
            <a:pPr algn="just">
              <a:lnSpc>
                <a:spcPct val="80000"/>
              </a:lnSpc>
              <a:buFontTx/>
              <a:buNone/>
            </a:pPr>
            <a:r>
              <a:rPr lang="en-US" sz="2000" b="1"/>
              <a:t>6.1 Khái niệm</a:t>
            </a:r>
            <a:r>
              <a:rPr lang="en-US" sz="2000"/>
              <a:t> </a:t>
            </a:r>
          </a:p>
          <a:p>
            <a:pPr algn="just">
              <a:lnSpc>
                <a:spcPct val="80000"/>
              </a:lnSpc>
            </a:pPr>
            <a:r>
              <a:rPr lang="en-US" sz="2000"/>
              <a:t>Mô hình hoá dữ liệu (mô hình hoá cơ sở dữ liệu, mô hình hoá thông tin) là một kỹ thuật để tổ chức và tài liệu hoá dữ liệu của hệ thống trong một mô hình. Kỹ thuật này xác định các yêu cầu nghiệp vụ đối với một cơ sở dữ liệu. Mô hình hóa dữ liệu thường được gọi là mô hình hóa cơ sở dữ liệu vì cuối cùng một mô hình dữ liệu luôn được cài đặt thành cơ sở dữ liệu. </a:t>
            </a:r>
          </a:p>
          <a:p>
            <a:pPr algn="just">
              <a:lnSpc>
                <a:spcPct val="80000"/>
              </a:lnSpc>
            </a:pPr>
            <a:r>
              <a:rPr lang="en-US" sz="2000"/>
              <a:t>Biểu đồ quan hệ thực thể (Entity Relationship Diagram - ERD) mô tả dữ liệu dưới dạng các thực thể và các quan hệ được mô tả bởi dữ liệu. ERD xác định các đơn vị thông tin cơ sở cần thiết cho hệ thống (các thực thể) và các mối quan hệ giữa chúng. Nghĩa là tất cả các dữ liệu chỉ được lưu giữ một lần trong toàn bộ hệ thống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0960"/>
            <a:ext cx="8229600" cy="1214440"/>
          </a:xfrm>
        </p:spPr>
        <p:txBody>
          <a:bodyPr/>
          <a:lstStyle/>
          <a:p>
            <a:r>
              <a:rPr lang="en-US" sz="4000" err="1"/>
              <a:t>Chương</a:t>
            </a:r>
            <a:r>
              <a:rPr lang="en-US" sz="4000"/>
              <a:t> 0. </a:t>
            </a:r>
            <a:r>
              <a:rPr lang="en-US" sz="4000" err="1"/>
              <a:t>Đại</a:t>
            </a:r>
            <a:r>
              <a:rPr lang="en-US" sz="4000"/>
              <a:t> </a:t>
            </a:r>
            <a:r>
              <a:rPr lang="en-US" sz="4000" err="1"/>
              <a:t>cương</a:t>
            </a:r>
            <a:r>
              <a:rPr lang="en-US" sz="4000"/>
              <a:t> </a:t>
            </a:r>
            <a:r>
              <a:rPr lang="en-US" sz="4000" err="1"/>
              <a:t>về</a:t>
            </a:r>
            <a:r>
              <a:rPr lang="en-US" sz="4000"/>
              <a:t> </a:t>
            </a:r>
            <a:r>
              <a:rPr lang="en-US" sz="4000" err="1"/>
              <a:t>hệ</a:t>
            </a:r>
            <a:r>
              <a:rPr lang="en-US" sz="4000"/>
              <a:t> </a:t>
            </a:r>
            <a:r>
              <a:rPr lang="en-US" sz="4000" err="1"/>
              <a:t>thống</a:t>
            </a:r>
            <a:endParaRPr lang="en-US" sz="4000"/>
          </a:p>
        </p:txBody>
      </p:sp>
      <p:sp>
        <p:nvSpPr>
          <p:cNvPr id="3" name="Content Placeholder 2"/>
          <p:cNvSpPr>
            <a:spLocks noGrp="1"/>
          </p:cNvSpPr>
          <p:nvPr>
            <p:ph idx="1"/>
          </p:nvPr>
        </p:nvSpPr>
        <p:spPr>
          <a:xfrm>
            <a:off x="457200" y="1276352"/>
            <a:ext cx="8229600" cy="5200648"/>
          </a:xfrm>
        </p:spPr>
        <p:txBody>
          <a:bodyPr/>
          <a:lstStyle/>
          <a:p>
            <a:pPr>
              <a:buNone/>
            </a:pPr>
            <a:r>
              <a:rPr lang="en-US"/>
              <a:t>0.4 </a:t>
            </a:r>
            <a:r>
              <a:rPr lang="en-US" err="1"/>
              <a:t>Phân</a:t>
            </a:r>
            <a:r>
              <a:rPr lang="en-US"/>
              <a:t> </a:t>
            </a:r>
            <a:r>
              <a:rPr lang="en-US" err="1"/>
              <a:t>loại</a:t>
            </a:r>
            <a:r>
              <a:rPr lang="en-US"/>
              <a:t> </a:t>
            </a:r>
            <a:r>
              <a:rPr lang="en-US" err="1"/>
              <a:t>các</a:t>
            </a:r>
            <a:r>
              <a:rPr lang="en-US"/>
              <a:t> </a:t>
            </a:r>
            <a:r>
              <a:rPr lang="en-US" err="1"/>
              <a:t>hệ</a:t>
            </a:r>
            <a:r>
              <a:rPr lang="en-US"/>
              <a:t> </a:t>
            </a:r>
            <a:r>
              <a:rPr lang="en-US" err="1"/>
              <a:t>thống</a:t>
            </a:r>
            <a:endParaRPr lang="en-US"/>
          </a:p>
          <a:p>
            <a:pPr>
              <a:buFontTx/>
              <a:buChar char="-"/>
            </a:pPr>
            <a:r>
              <a:rPr lang="en-US" sz="2800"/>
              <a:t>Theo </a:t>
            </a:r>
            <a:r>
              <a:rPr lang="en-US" sz="2800" err="1"/>
              <a:t>nguyên</a:t>
            </a:r>
            <a:r>
              <a:rPr lang="en-US" sz="2800"/>
              <a:t> </a:t>
            </a:r>
            <a:r>
              <a:rPr lang="en-US" sz="2800" err="1"/>
              <a:t>nhân</a:t>
            </a:r>
            <a:r>
              <a:rPr lang="en-US" sz="2800"/>
              <a:t> </a:t>
            </a:r>
            <a:r>
              <a:rPr lang="en-US" sz="2800" err="1"/>
              <a:t>xuất</a:t>
            </a:r>
            <a:r>
              <a:rPr lang="en-US" sz="2800"/>
              <a:t> </a:t>
            </a:r>
            <a:r>
              <a:rPr lang="en-US" sz="2800" err="1"/>
              <a:t>hiện</a:t>
            </a:r>
            <a:r>
              <a:rPr lang="en-US" sz="2800"/>
              <a:t>: </a:t>
            </a:r>
            <a:r>
              <a:rPr lang="en-US" sz="2400" err="1"/>
              <a:t>Hệ</a:t>
            </a:r>
            <a:r>
              <a:rPr lang="en-US" sz="2400"/>
              <a:t> </a:t>
            </a:r>
            <a:r>
              <a:rPr lang="en-US" sz="2400" err="1"/>
              <a:t>tự</a:t>
            </a:r>
            <a:r>
              <a:rPr lang="en-US" sz="2400"/>
              <a:t> </a:t>
            </a:r>
            <a:r>
              <a:rPr lang="en-US" sz="2400" err="1"/>
              <a:t>nhiên</a:t>
            </a:r>
            <a:r>
              <a:rPr lang="en-US" sz="2400"/>
              <a:t> – </a:t>
            </a:r>
            <a:r>
              <a:rPr lang="en-US" sz="2400" err="1"/>
              <a:t>Hệ</a:t>
            </a:r>
            <a:r>
              <a:rPr lang="en-US" sz="2400"/>
              <a:t> </a:t>
            </a:r>
            <a:r>
              <a:rPr lang="en-US" sz="2400" err="1"/>
              <a:t>nhân</a:t>
            </a:r>
            <a:r>
              <a:rPr lang="en-US" sz="2400"/>
              <a:t> </a:t>
            </a:r>
            <a:r>
              <a:rPr lang="en-US" sz="2400" err="1"/>
              <a:t>tạo</a:t>
            </a:r>
            <a:endParaRPr lang="en-US" sz="2400"/>
          </a:p>
          <a:p>
            <a:pPr>
              <a:buFontTx/>
              <a:buChar char="-"/>
            </a:pPr>
            <a:r>
              <a:rPr lang="en-US" sz="2800"/>
              <a:t>Theo </a:t>
            </a:r>
            <a:r>
              <a:rPr lang="en-US" sz="2800" err="1"/>
              <a:t>quan</a:t>
            </a:r>
            <a:r>
              <a:rPr lang="en-US" sz="2800"/>
              <a:t> </a:t>
            </a:r>
            <a:r>
              <a:rPr lang="en-US" sz="2800" err="1"/>
              <a:t>hệ</a:t>
            </a:r>
            <a:r>
              <a:rPr lang="en-US" sz="2800"/>
              <a:t> </a:t>
            </a:r>
            <a:r>
              <a:rPr lang="en-US" sz="2800" err="1"/>
              <a:t>với</a:t>
            </a:r>
            <a:r>
              <a:rPr lang="en-US" sz="2800"/>
              <a:t> </a:t>
            </a:r>
            <a:r>
              <a:rPr lang="en-US" sz="2800" err="1"/>
              <a:t>môi</a:t>
            </a:r>
            <a:r>
              <a:rPr lang="en-US" sz="2800"/>
              <a:t> </a:t>
            </a:r>
            <a:r>
              <a:rPr lang="en-US" sz="2800" err="1"/>
              <a:t>trường</a:t>
            </a:r>
            <a:r>
              <a:rPr lang="en-US" sz="2800"/>
              <a:t>: </a:t>
            </a:r>
            <a:r>
              <a:rPr lang="en-US" sz="2400" err="1"/>
              <a:t>Hệ</a:t>
            </a:r>
            <a:r>
              <a:rPr lang="en-US" sz="2400"/>
              <a:t> </a:t>
            </a:r>
            <a:r>
              <a:rPr lang="en-US" sz="2400" err="1"/>
              <a:t>đóng</a:t>
            </a:r>
            <a:r>
              <a:rPr lang="en-US" sz="2400"/>
              <a:t> – </a:t>
            </a:r>
            <a:r>
              <a:rPr lang="en-US" sz="2400" err="1"/>
              <a:t>Hệ</a:t>
            </a:r>
            <a:r>
              <a:rPr lang="en-US" sz="2400"/>
              <a:t> </a:t>
            </a:r>
            <a:r>
              <a:rPr lang="en-US" sz="2400" err="1"/>
              <a:t>mở</a:t>
            </a:r>
            <a:endParaRPr lang="en-US" sz="2400"/>
          </a:p>
          <a:p>
            <a:pPr>
              <a:buFontTx/>
              <a:buChar char="-"/>
            </a:pPr>
            <a:r>
              <a:rPr lang="en-US" sz="2800"/>
              <a:t>Theo </a:t>
            </a:r>
            <a:r>
              <a:rPr lang="en-US" sz="2800" err="1"/>
              <a:t>quy</a:t>
            </a:r>
            <a:r>
              <a:rPr lang="en-US" sz="2800"/>
              <a:t> </a:t>
            </a:r>
            <a:r>
              <a:rPr lang="en-US" sz="2800" err="1"/>
              <a:t>mô</a:t>
            </a:r>
            <a:r>
              <a:rPr lang="en-US" sz="2800"/>
              <a:t>: </a:t>
            </a:r>
            <a:r>
              <a:rPr lang="en-US" sz="2400" err="1"/>
              <a:t>Hệ</a:t>
            </a:r>
            <a:r>
              <a:rPr lang="en-US" sz="2400"/>
              <a:t> </a:t>
            </a:r>
            <a:r>
              <a:rPr lang="en-US" sz="2400" err="1"/>
              <a:t>lớn</a:t>
            </a:r>
            <a:r>
              <a:rPr lang="en-US" sz="2400"/>
              <a:t> – </a:t>
            </a:r>
            <a:r>
              <a:rPr lang="en-US" sz="2400" err="1"/>
              <a:t>Hệ</a:t>
            </a:r>
            <a:r>
              <a:rPr lang="en-US" sz="2400"/>
              <a:t> </a:t>
            </a:r>
            <a:r>
              <a:rPr lang="en-US" sz="2400" err="1"/>
              <a:t>nhỏ</a:t>
            </a:r>
            <a:endParaRPr lang="en-US" sz="2400"/>
          </a:p>
          <a:p>
            <a:pPr>
              <a:buFontTx/>
              <a:buChar char="-"/>
            </a:pPr>
            <a:r>
              <a:rPr lang="en-US" sz="2500"/>
              <a:t>............</a:t>
            </a:r>
          </a:p>
        </p:txBody>
      </p:sp>
      <p:sp>
        <p:nvSpPr>
          <p:cNvPr id="4" name="Slide Number Placeholder 3"/>
          <p:cNvSpPr>
            <a:spLocks noGrp="1"/>
          </p:cNvSpPr>
          <p:nvPr>
            <p:ph type="sldNum" sz="quarter" idx="12"/>
          </p:nvPr>
        </p:nvSpPr>
        <p:spPr/>
        <p:txBody>
          <a:bodyPr/>
          <a:lstStyle/>
          <a:p>
            <a:fld id="{83F29257-BD7D-4816-BD84-DAED60F7193C}" type="slidenum">
              <a:rPr lang="en-US" smtClean="0"/>
              <a:pPr/>
              <a:t>15</a:t>
            </a:fld>
            <a:endParaRPr lang="en-US"/>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CE7E790-F332-4433-ABF4-724A56FA19B0}" type="slidenum">
              <a:rPr lang="en-US"/>
              <a:pPr/>
              <a:t>150</a:t>
            </a:fld>
            <a:endParaRPr lang="en-US"/>
          </a:p>
        </p:txBody>
      </p:sp>
      <p:sp>
        <p:nvSpPr>
          <p:cNvPr id="286722" name="Rectangle 2"/>
          <p:cNvSpPr>
            <a:spLocks noGrp="1" noChangeArrowheads="1"/>
          </p:cNvSpPr>
          <p:nvPr>
            <p:ph type="title"/>
          </p:nvPr>
        </p:nvSpPr>
        <p:spPr/>
        <p:txBody>
          <a:bodyPr/>
          <a:lstStyle/>
          <a:p>
            <a:r>
              <a:rPr lang="en-US" b="1"/>
              <a:t>Chương 6. Mô hình hoá dữ liệu</a:t>
            </a:r>
            <a:r>
              <a:rPr lang="en-US"/>
              <a:t> </a:t>
            </a:r>
          </a:p>
        </p:txBody>
      </p:sp>
      <p:sp>
        <p:nvSpPr>
          <p:cNvPr id="286723" name="Rectangle 3"/>
          <p:cNvSpPr>
            <a:spLocks noGrp="1" noChangeArrowheads="1"/>
          </p:cNvSpPr>
          <p:nvPr>
            <p:ph type="body" idx="1"/>
          </p:nvPr>
        </p:nvSpPr>
        <p:spPr>
          <a:xfrm>
            <a:off x="457200" y="1600200"/>
            <a:ext cx="8229600" cy="4724400"/>
          </a:xfrm>
        </p:spPr>
        <p:txBody>
          <a:bodyPr/>
          <a:lstStyle/>
          <a:p>
            <a:pPr algn="just">
              <a:lnSpc>
                <a:spcPct val="80000"/>
              </a:lnSpc>
              <a:buFontTx/>
              <a:buNone/>
            </a:pPr>
            <a:r>
              <a:rPr lang="en-US" sz="2400" b="1"/>
              <a:t>Từ mô hình dữ liệu tới cài đặt cơ sở dữ liệu</a:t>
            </a:r>
            <a:r>
              <a:rPr lang="en-US" sz="2400"/>
              <a:t> </a:t>
            </a:r>
          </a:p>
          <a:p>
            <a:pPr algn="just">
              <a:lnSpc>
                <a:spcPct val="80000"/>
              </a:lnSpc>
            </a:pPr>
            <a:r>
              <a:rPr lang="en-US" sz="2400"/>
              <a:t>ERD: là một mô hình khái niệm của các thực thể dữ liệu, các thuộc tính (đặc điểm) và các quan hệ (với các thực thể khác) của chúng trong một hệ thống thông tin (độc lập kỹ thuật). (Phân tích) </a:t>
            </a:r>
          </a:p>
          <a:p>
            <a:pPr algn="just">
              <a:lnSpc>
                <a:spcPct val="80000"/>
              </a:lnSpc>
            </a:pPr>
            <a:r>
              <a:rPr lang="en-US" sz="2400"/>
              <a:t>Mô hình dữ liệu quan hệ (Relational Data Model - RDM): một bản thiết kế cho việc cài đặt của một mô hình dữ liệu khái niệm (ERD) trong môi trường cơ sở dữ liệu quan hệ (độc lập phần mềm). (Thiết kế)</a:t>
            </a:r>
          </a:p>
          <a:p>
            <a:pPr algn="just">
              <a:lnSpc>
                <a:spcPct val="80000"/>
              </a:lnSpc>
            </a:pPr>
            <a:r>
              <a:rPr lang="en-US" sz="2400"/>
              <a:t>Sơ đồ quan hệ : một sơ đồ thể hiện cách thức một mô hình dữ liệu được cài đặt với hệ quản trị cơ sở dữ liệu (như Microsoft Access hay MS SQL Server…). (Cài đặt)</a:t>
            </a:r>
          </a:p>
          <a:p>
            <a:pPr algn="just">
              <a:lnSpc>
                <a:spcPct val="80000"/>
              </a:lnSpc>
              <a:buFont typeface="Symbol" pitchFamily="18" charset="2"/>
              <a:buChar char=""/>
            </a:pPr>
            <a:endParaRPr lang="en-US" sz="240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1DCBDC-BEC6-4BFA-AFA2-9D4FA681E5DF}" type="slidenum">
              <a:rPr lang="en-US"/>
              <a:pPr/>
              <a:t>151</a:t>
            </a:fld>
            <a:endParaRPr lang="en-US"/>
          </a:p>
        </p:txBody>
      </p:sp>
      <p:sp>
        <p:nvSpPr>
          <p:cNvPr id="287746" name="Rectangle 2"/>
          <p:cNvSpPr>
            <a:spLocks noGrp="1" noChangeArrowheads="1"/>
          </p:cNvSpPr>
          <p:nvPr>
            <p:ph type="title"/>
          </p:nvPr>
        </p:nvSpPr>
        <p:spPr/>
        <p:txBody>
          <a:bodyPr/>
          <a:lstStyle/>
          <a:p>
            <a:r>
              <a:rPr lang="en-US" b="1"/>
              <a:t>Chương 6. Mô hình hoá dữ liệu</a:t>
            </a:r>
            <a:r>
              <a:rPr lang="en-US"/>
              <a:t> </a:t>
            </a:r>
          </a:p>
        </p:txBody>
      </p:sp>
      <p:sp>
        <p:nvSpPr>
          <p:cNvPr id="287747" name="Rectangle 3"/>
          <p:cNvSpPr>
            <a:spLocks noGrp="1" noChangeArrowheads="1"/>
          </p:cNvSpPr>
          <p:nvPr>
            <p:ph type="body" idx="1"/>
          </p:nvPr>
        </p:nvSpPr>
        <p:spPr>
          <a:xfrm>
            <a:off x="457200" y="1600200"/>
            <a:ext cx="8229600" cy="4724400"/>
          </a:xfrm>
        </p:spPr>
        <p:txBody>
          <a:bodyPr/>
          <a:lstStyle/>
          <a:p>
            <a:pPr>
              <a:buFontTx/>
              <a:buNone/>
            </a:pPr>
            <a:r>
              <a:rPr lang="en-US" sz="2800" b="1"/>
              <a:t>Vai trò của biểu đồ quan hệ thực thể</a:t>
            </a:r>
            <a:r>
              <a:rPr lang="en-US" sz="2800"/>
              <a:t> </a:t>
            </a:r>
          </a:p>
          <a:p>
            <a:r>
              <a:rPr lang="en-US" sz="2800"/>
              <a:t>Cơ sở dữ liệu = dữ liệu + quan hệ </a:t>
            </a:r>
          </a:p>
          <a:p>
            <a:r>
              <a:rPr lang="en-US" sz="2800"/>
              <a:t>ERD được dùng để mô hình hoá dữ liệu và quan hệ của chúng</a:t>
            </a:r>
          </a:p>
          <a:p>
            <a:r>
              <a:rPr lang="en-US" sz="2800"/>
              <a:t>ERD là một biểu diễn đồ hoạ của mô hình dữ liệu khái niệm</a:t>
            </a:r>
          </a:p>
          <a:p>
            <a:r>
              <a:rPr lang="en-US" sz="2800"/>
              <a:t>ERD là độc lập tài nguyên: nó không gắn với bất cứ môi trường cơ sở dữ liệu cụ thể nào </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B5259EA-BFE5-4481-AB22-5E8408702869}" type="slidenum">
              <a:rPr lang="en-US"/>
              <a:pPr/>
              <a:t>152</a:t>
            </a:fld>
            <a:endParaRPr lang="en-US"/>
          </a:p>
        </p:txBody>
      </p:sp>
      <p:sp>
        <p:nvSpPr>
          <p:cNvPr id="288770" name="Rectangle 2"/>
          <p:cNvSpPr>
            <a:spLocks noGrp="1" noChangeArrowheads="1"/>
          </p:cNvSpPr>
          <p:nvPr>
            <p:ph type="title"/>
          </p:nvPr>
        </p:nvSpPr>
        <p:spPr>
          <a:xfrm>
            <a:off x="177800" y="103188"/>
            <a:ext cx="8763000" cy="811212"/>
          </a:xfrm>
        </p:spPr>
        <p:txBody>
          <a:bodyPr/>
          <a:lstStyle/>
          <a:p>
            <a:r>
              <a:rPr lang="en-US" sz="4000"/>
              <a:t>Chương 6. Mô hình hoá dữ liệu</a:t>
            </a:r>
            <a:r>
              <a:rPr lang="en-US"/>
              <a:t> </a:t>
            </a:r>
          </a:p>
        </p:txBody>
      </p:sp>
      <p:sp>
        <p:nvSpPr>
          <p:cNvPr id="288771" name="Rectangle 3"/>
          <p:cNvSpPr>
            <a:spLocks noGrp="1" noChangeArrowheads="1"/>
          </p:cNvSpPr>
          <p:nvPr>
            <p:ph type="body" idx="1"/>
          </p:nvPr>
        </p:nvSpPr>
        <p:spPr>
          <a:xfrm>
            <a:off x="304800" y="1066800"/>
            <a:ext cx="8534400" cy="5638800"/>
          </a:xfrm>
        </p:spPr>
        <p:txBody>
          <a:bodyPr/>
          <a:lstStyle/>
          <a:p>
            <a:pPr algn="just">
              <a:lnSpc>
                <a:spcPct val="80000"/>
              </a:lnSpc>
              <a:buFontTx/>
              <a:buNone/>
            </a:pPr>
            <a:r>
              <a:rPr lang="en-US" sz="2800" b="1"/>
              <a:t>6.2 Các phần tử của biểu đồ quan hệ thực thể (ERD)</a:t>
            </a:r>
          </a:p>
          <a:p>
            <a:pPr algn="just">
              <a:lnSpc>
                <a:spcPct val="80000"/>
              </a:lnSpc>
            </a:pPr>
            <a:r>
              <a:rPr lang="en-US" sz="2800"/>
              <a:t> </a:t>
            </a:r>
            <a:r>
              <a:rPr lang="en-US" sz="2800" b="1"/>
              <a:t>6.2.1. Thực thể</a:t>
            </a:r>
            <a:r>
              <a:rPr lang="en-US" sz="2800"/>
              <a:t> </a:t>
            </a:r>
          </a:p>
          <a:p>
            <a:pPr algn="just">
              <a:lnSpc>
                <a:spcPct val="80000"/>
              </a:lnSpc>
            </a:pPr>
            <a:r>
              <a:rPr lang="en-US" sz="1600"/>
              <a:t>Thực thể là một nhóm các thuộc tính tương ứng với một đối tượng khái niệm mà chúng ta cần thu thập và lưu trữ dữ liệu về nó</a:t>
            </a:r>
          </a:p>
          <a:p>
            <a:pPr algn="just">
              <a:lnSpc>
                <a:spcPct val="80000"/>
              </a:lnSpc>
              <a:buFontTx/>
              <a:buNone/>
            </a:pPr>
            <a:r>
              <a:rPr lang="en-US" sz="1600"/>
              <a:t>	o Các vật thể, con người, địa điểm, sự kiện, khái niệm mà sự tồn tại của nó không phụ thuộc vào các thực thể khác</a:t>
            </a:r>
          </a:p>
          <a:p>
            <a:pPr algn="just">
              <a:lnSpc>
                <a:spcPct val="80000"/>
              </a:lnSpc>
            </a:pPr>
            <a:r>
              <a:rPr lang="en-US" sz="1600"/>
              <a:t>Thực thể là một tập các thể hiện của đối tượng mà nó biểu diễn</a:t>
            </a:r>
          </a:p>
          <a:p>
            <a:pPr algn="just">
              <a:lnSpc>
                <a:spcPct val="80000"/>
              </a:lnSpc>
            </a:pPr>
            <a:r>
              <a:rPr lang="en-US" sz="1600"/>
              <a:t>Thực thể phải có một tên duy nhất (một danh từ số ít), từ định danh duy nhất và ít nhất một thuộc tính (chính là từ định danh)</a:t>
            </a:r>
          </a:p>
          <a:p>
            <a:pPr algn="just">
              <a:lnSpc>
                <a:spcPct val="80000"/>
              </a:lnSpc>
            </a:pPr>
            <a:r>
              <a:rPr lang="en-US" sz="1600"/>
              <a:t>Các loại thực thể có thể có:</a:t>
            </a:r>
          </a:p>
          <a:p>
            <a:pPr lvl="1" algn="just">
              <a:lnSpc>
                <a:spcPct val="80000"/>
              </a:lnSpc>
              <a:buFontTx/>
              <a:buNone/>
            </a:pPr>
            <a:r>
              <a:rPr lang="en-US" sz="1600"/>
              <a:t>o </a:t>
            </a:r>
            <a:r>
              <a:rPr lang="en-US" sz="1600" u="sng"/>
              <a:t>Con người</a:t>
            </a:r>
            <a:r>
              <a:rPr lang="en-US" sz="1600"/>
              <a:t>: là những người thực hiện chức năng nào đó trong hoặc ngoài hệ thống. Ví dụ: công ty, khách hàng, phòng ban, bộ phận, nhân viên, giáo viên, sinh viên, nhà cung cấp…</a:t>
            </a:r>
          </a:p>
          <a:p>
            <a:pPr lvl="1" algn="just">
              <a:lnSpc>
                <a:spcPct val="80000"/>
              </a:lnSpc>
              <a:buFontTx/>
              <a:buNone/>
            </a:pPr>
            <a:r>
              <a:rPr lang="en-US" sz="1600"/>
              <a:t>o </a:t>
            </a:r>
            <a:r>
              <a:rPr lang="en-US" sz="1600" u="sng"/>
              <a:t>Địa điểm</a:t>
            </a:r>
            <a:r>
              <a:rPr lang="en-US" sz="1600"/>
              <a:t>: là nơi được sử dụng bởi con người. Ví dụ: nơi bán hàng, toà nhà, phòng, chi nhánh…</a:t>
            </a:r>
          </a:p>
          <a:p>
            <a:pPr lvl="1" algn="just">
              <a:lnSpc>
                <a:spcPct val="80000"/>
              </a:lnSpc>
              <a:buFontTx/>
              <a:buNone/>
            </a:pPr>
            <a:r>
              <a:rPr lang="en-US" sz="1600"/>
              <a:t>o </a:t>
            </a:r>
            <a:r>
              <a:rPr lang="en-US" sz="1600" u="sng"/>
              <a:t>Vật thể</a:t>
            </a:r>
            <a:r>
              <a:rPr lang="en-US" sz="1600"/>
              <a:t>: là những đối tượng vật lý thấy rõ. Ví dụ: sách, tạp chí, sản phẩm, nguyên liệu thô, công cụ…</a:t>
            </a:r>
          </a:p>
          <a:p>
            <a:pPr lvl="1" algn="just">
              <a:lnSpc>
                <a:spcPct val="80000"/>
              </a:lnSpc>
              <a:buFontTx/>
              <a:buNone/>
            </a:pPr>
            <a:r>
              <a:rPr lang="en-US" sz="1600"/>
              <a:t>o </a:t>
            </a:r>
            <a:r>
              <a:rPr lang="en-US" sz="1600" u="sng"/>
              <a:t>Sự kiện</a:t>
            </a:r>
            <a:r>
              <a:rPr lang="en-US" sz="1600"/>
              <a:t>: là những gì xảy ra theo thời gian hoặc theo một quy trình nhất định. Ví dụ: giải thưởng, sự huỷ bỏ, chuyến bay, giờ học, việc lập hoá đơn, việc đặt hàng, việc đăng ký, sự gia hạn, sự đặt chỗ, việc bán hàng…</a:t>
            </a:r>
          </a:p>
          <a:p>
            <a:pPr lvl="1" algn="just">
              <a:lnSpc>
                <a:spcPct val="80000"/>
              </a:lnSpc>
              <a:buFontTx/>
              <a:buNone/>
            </a:pPr>
            <a:r>
              <a:rPr lang="en-US" sz="1600"/>
              <a:t>o </a:t>
            </a:r>
            <a:r>
              <a:rPr lang="en-US" sz="1600" u="sng"/>
              <a:t>Khái niệm</a:t>
            </a:r>
            <a:r>
              <a:rPr lang="en-US" sz="1600"/>
              <a:t>: là những gì không thể nhìn thấy được. Ví dụ: tài khoản, khoảng thời gian, khoá học, nguồn tài chính, quy tắc, luật lệ…</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5E324C3D-D238-4971-BA95-E889961039A1}" type="slidenum">
              <a:rPr lang="en-US"/>
              <a:pPr/>
              <a:t>153</a:t>
            </a:fld>
            <a:endParaRPr lang="en-US"/>
          </a:p>
        </p:txBody>
      </p:sp>
      <p:sp>
        <p:nvSpPr>
          <p:cNvPr id="289794" name="Rectangle 2"/>
          <p:cNvSpPr>
            <a:spLocks noGrp="1" noChangeArrowheads="1"/>
          </p:cNvSpPr>
          <p:nvPr>
            <p:ph type="title"/>
          </p:nvPr>
        </p:nvSpPr>
        <p:spPr>
          <a:xfrm>
            <a:off x="177800" y="103188"/>
            <a:ext cx="8763000" cy="811212"/>
          </a:xfrm>
        </p:spPr>
        <p:txBody>
          <a:bodyPr/>
          <a:lstStyle/>
          <a:p>
            <a:r>
              <a:rPr lang="en-US" sz="4000"/>
              <a:t>Chương 6. Mô hình hoá dữ liệu</a:t>
            </a:r>
            <a:r>
              <a:rPr lang="en-US"/>
              <a:t> </a:t>
            </a:r>
          </a:p>
        </p:txBody>
      </p:sp>
      <p:sp>
        <p:nvSpPr>
          <p:cNvPr id="289795" name="Rectangle 3"/>
          <p:cNvSpPr>
            <a:spLocks noGrp="1" noChangeArrowheads="1"/>
          </p:cNvSpPr>
          <p:nvPr>
            <p:ph type="body" idx="1"/>
          </p:nvPr>
        </p:nvSpPr>
        <p:spPr>
          <a:xfrm>
            <a:off x="304800" y="1066800"/>
            <a:ext cx="8458200" cy="5638800"/>
          </a:xfrm>
        </p:spPr>
        <p:txBody>
          <a:bodyPr/>
          <a:lstStyle/>
          <a:p>
            <a:pPr algn="just">
              <a:buFontTx/>
              <a:buNone/>
            </a:pPr>
            <a:r>
              <a:rPr lang="en-US" sz="2400" b="1"/>
              <a:t>6.2 Các phần tử của biểu đồ quan hệ thực thể (ERD) - 6.2.1. Thực thể</a:t>
            </a:r>
            <a:r>
              <a:rPr lang="en-US" sz="4800"/>
              <a:t> </a:t>
            </a:r>
          </a:p>
          <a:p>
            <a:pPr algn="just"/>
            <a:r>
              <a:rPr lang="en-US" sz="2000"/>
              <a:t>Trong ERD, thực thể được ký hiệu là một hình chữ nhật, mối thực thể tương đương với một bảng dữ liệu trong cơ sở dữ liệu của hệ thống.</a:t>
            </a:r>
          </a:p>
          <a:p>
            <a:pPr algn="just"/>
            <a:r>
              <a:rPr lang="en-US" sz="2000"/>
              <a:t>Thể hiện của thực thể: là một thực thể cụ thể. Ví dụ thực thể SinhVien có thể có nhiều thể hiện như Betty, John, Lisa…</a:t>
            </a:r>
            <a:r>
              <a:rPr lang="en-US"/>
              <a:t> </a:t>
            </a:r>
          </a:p>
          <a:p>
            <a:pPr algn="just">
              <a:buFontTx/>
              <a:buNone/>
            </a:pPr>
            <a:endParaRPr lang="en-US" sz="4800"/>
          </a:p>
          <a:p>
            <a:pPr algn="just">
              <a:buFontTx/>
              <a:buNone/>
            </a:pPr>
            <a:endParaRPr lang="en-US"/>
          </a:p>
        </p:txBody>
      </p:sp>
      <p:pic>
        <p:nvPicPr>
          <p:cNvPr id="289796" name="img60_3" descr="img60_3"/>
          <p:cNvPicPr>
            <a:picLocks noChangeAspect="1" noChangeArrowheads="1"/>
          </p:cNvPicPr>
          <p:nvPr/>
        </p:nvPicPr>
        <p:blipFill>
          <a:blip r:embed="rId2"/>
          <a:srcRect/>
          <a:stretch>
            <a:fillRect/>
          </a:stretch>
        </p:blipFill>
        <p:spPr bwMode="auto">
          <a:xfrm>
            <a:off x="2209800" y="4114800"/>
            <a:ext cx="4365625" cy="2378075"/>
          </a:xfrm>
          <a:prstGeom prst="rect">
            <a:avLst/>
          </a:prstGeom>
          <a:noFill/>
          <a:ln w="9525">
            <a:noFill/>
            <a:miter lim="800000"/>
            <a:headEnd/>
            <a:tailEnd/>
          </a:ln>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87DB716-9A55-469F-B02D-C06C95C7F21E}" type="slidenum">
              <a:rPr lang="en-US"/>
              <a:pPr/>
              <a:t>154</a:t>
            </a:fld>
            <a:endParaRPr lang="en-US"/>
          </a:p>
        </p:txBody>
      </p:sp>
      <p:sp>
        <p:nvSpPr>
          <p:cNvPr id="290818" name="Rectangle 2"/>
          <p:cNvSpPr>
            <a:spLocks noGrp="1" noChangeArrowheads="1"/>
          </p:cNvSpPr>
          <p:nvPr>
            <p:ph type="title"/>
          </p:nvPr>
        </p:nvSpPr>
        <p:spPr>
          <a:xfrm>
            <a:off x="177800" y="103188"/>
            <a:ext cx="8763000" cy="811212"/>
          </a:xfrm>
        </p:spPr>
        <p:txBody>
          <a:bodyPr/>
          <a:lstStyle/>
          <a:p>
            <a:r>
              <a:rPr lang="en-US" sz="4000"/>
              <a:t>Chương 6. Mô hình hoá dữ liệu</a:t>
            </a:r>
            <a:r>
              <a:rPr lang="en-US"/>
              <a:t> </a:t>
            </a:r>
          </a:p>
        </p:txBody>
      </p:sp>
      <p:sp>
        <p:nvSpPr>
          <p:cNvPr id="290819" name="Rectangle 3"/>
          <p:cNvSpPr>
            <a:spLocks noGrp="1" noChangeArrowheads="1"/>
          </p:cNvSpPr>
          <p:nvPr>
            <p:ph type="body" idx="1"/>
          </p:nvPr>
        </p:nvSpPr>
        <p:spPr>
          <a:xfrm>
            <a:off x="304800" y="1066800"/>
            <a:ext cx="8534400" cy="5638800"/>
          </a:xfrm>
        </p:spPr>
        <p:txBody>
          <a:bodyPr/>
          <a:lstStyle/>
          <a:p>
            <a:pPr algn="just">
              <a:lnSpc>
                <a:spcPct val="80000"/>
              </a:lnSpc>
              <a:buFontTx/>
              <a:buNone/>
            </a:pPr>
            <a:r>
              <a:rPr lang="en-US" sz="3600" b="1"/>
              <a:t>6.2 Các phần tử của biểu đồ quan hệ thực thể (ERD)</a:t>
            </a:r>
          </a:p>
          <a:p>
            <a:pPr algn="just">
              <a:lnSpc>
                <a:spcPct val="80000"/>
              </a:lnSpc>
              <a:buFontTx/>
              <a:buNone/>
            </a:pPr>
            <a:r>
              <a:rPr lang="en-US" sz="3600"/>
              <a:t> 6</a:t>
            </a:r>
            <a:r>
              <a:rPr lang="en-US" sz="2000" b="1"/>
              <a:t>.2.2. Thuộc tính</a:t>
            </a:r>
            <a:r>
              <a:rPr lang="en-US" sz="2000"/>
              <a:t> </a:t>
            </a:r>
          </a:p>
          <a:p>
            <a:pPr algn="just">
              <a:lnSpc>
                <a:spcPct val="80000"/>
              </a:lnSpc>
            </a:pPr>
            <a:r>
              <a:rPr lang="en-US" sz="2000"/>
              <a:t>Mỗi thực thể bao gồm nhiều thông tin, mỗi thông tin là một thuộc tính của tập thực thể, ứng với một trường trong bảng dữ liệu tương ứng. Ví dụ: khách hàng Nguyễn Văn A có năm sinh là 1981, có số điện thoại là 8534… . Tập thực thể khách hàng sẽ có các thuộc tính “năm sinh”, “số điện thoại”. Một thuộc tính là một đặc tính mô tả hoặc đặc điểm quan tâm của một thực thể. </a:t>
            </a:r>
          </a:p>
          <a:p>
            <a:pPr algn="just">
              <a:lnSpc>
                <a:spcPct val="80000"/>
              </a:lnSpc>
            </a:pPr>
            <a:r>
              <a:rPr lang="en-US" sz="2000"/>
              <a:t>Kiểu dữ liệu (Data type) của một thuộc tính xác định kiểu dữ liệu có thể lưu trữ được trong thuộc tính đó</a:t>
            </a:r>
          </a:p>
          <a:p>
            <a:pPr algn="just">
              <a:lnSpc>
                <a:spcPct val="80000"/>
              </a:lnSpc>
            </a:pPr>
            <a:r>
              <a:rPr lang="en-US" sz="2000"/>
              <a:t>Phạm vi (Domain) của một thuộc tính xác định các giá trị mà thuộc tính đó có thể chứa một cách hợp lệ</a:t>
            </a:r>
          </a:p>
          <a:p>
            <a:pPr algn="just">
              <a:lnSpc>
                <a:spcPct val="80000"/>
              </a:lnSpc>
            </a:pPr>
            <a:r>
              <a:rPr lang="en-US" sz="2000"/>
              <a:t>Giá trị mặc định (default value) của một thuộc tính là giá trị sẽ được ghi vào nếu không được xác định bởi người dùng</a:t>
            </a:r>
          </a:p>
          <a:p>
            <a:pPr lvl="1" algn="just">
              <a:lnSpc>
                <a:spcPct val="80000"/>
              </a:lnSpc>
              <a:buFont typeface="Courier New" pitchFamily="49" charset="0"/>
              <a:buChar char="o"/>
            </a:pPr>
            <a:endParaRPr lang="en-US" sz="200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6"/>
          <p:cNvSpPr>
            <a:spLocks noGrp="1"/>
          </p:cNvSpPr>
          <p:nvPr>
            <p:ph type="sldNum" sz="quarter" idx="12"/>
          </p:nvPr>
        </p:nvSpPr>
        <p:spPr/>
        <p:txBody>
          <a:bodyPr/>
          <a:lstStyle/>
          <a:p>
            <a:fld id="{89B3859B-443B-4D35-A6D3-034A32521EE6}" type="slidenum">
              <a:rPr lang="en-US"/>
              <a:pPr/>
              <a:t>155</a:t>
            </a:fld>
            <a:endParaRPr lang="en-US"/>
          </a:p>
        </p:txBody>
      </p:sp>
      <p:sp>
        <p:nvSpPr>
          <p:cNvPr id="291963" name="Rectangle 123"/>
          <p:cNvSpPr>
            <a:spLocks noGrp="1" noChangeArrowheads="1"/>
          </p:cNvSpPr>
          <p:nvPr>
            <p:ph type="title"/>
          </p:nvPr>
        </p:nvSpPr>
        <p:spPr/>
        <p:txBody>
          <a:bodyPr/>
          <a:lstStyle/>
          <a:p>
            <a:r>
              <a:rPr lang="en-US"/>
              <a:t>Kiểu dữ liệu</a:t>
            </a:r>
          </a:p>
        </p:txBody>
      </p:sp>
      <p:graphicFrame>
        <p:nvGraphicFramePr>
          <p:cNvPr id="291969" name="Group 129"/>
          <p:cNvGraphicFramePr>
            <a:graphicFrameLocks noGrp="1"/>
          </p:cNvGraphicFramePr>
          <p:nvPr>
            <p:ph sz="half" idx="2"/>
          </p:nvPr>
        </p:nvGraphicFramePr>
        <p:xfrm>
          <a:off x="762000" y="1600200"/>
          <a:ext cx="7467600" cy="4592638"/>
        </p:xfrm>
        <a:graphic>
          <a:graphicData uri="http://schemas.openxmlformats.org/drawingml/2006/table">
            <a:tbl>
              <a:tblPr/>
              <a:tblGrid>
                <a:gridCol w="1681163">
                  <a:extLst>
                    <a:ext uri="{9D8B030D-6E8A-4147-A177-3AD203B41FA5}">
                      <a16:colId xmlns:a16="http://schemas.microsoft.com/office/drawing/2014/main" val="20000"/>
                    </a:ext>
                  </a:extLst>
                </a:gridCol>
                <a:gridCol w="5786437">
                  <a:extLst>
                    <a:ext uri="{9D8B030D-6E8A-4147-A177-3AD203B41FA5}">
                      <a16:colId xmlns:a16="http://schemas.microsoft.com/office/drawing/2014/main" val="20001"/>
                    </a:ext>
                  </a:extLst>
                </a:gridCol>
              </a:tblGrid>
              <a:tr h="415925">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4D4D4D"/>
                          </a:solidFill>
                          <a:effectLst/>
                          <a:latin typeface="Arial" charset="0"/>
                          <a:ea typeface="Times New Roman" pitchFamily="18" charset="0"/>
                          <a:cs typeface="Arial" charset="0"/>
                        </a:rPr>
                        <a:t>Các kiểu dữ liệu lôgíc điển hình cho các thuộc tính</a:t>
                      </a:r>
                      <a:endParaRPr kumimoji="0" lang="en-US" sz="12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25400" cap="flat" cmpd="sng" algn="ctr">
                      <a:solidFill>
                        <a:srgbClr val="000000"/>
                      </a:solidFill>
                      <a:prstDash val="solid"/>
                      <a:round/>
                      <a:headEnd type="none" w="med" len="med"/>
                      <a:tailEnd type="none" w="med" len="med"/>
                    </a:lnL>
                    <a:lnR cap="flat">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tc hMerge="1">
                  <a:txBody>
                    <a:bodyPr/>
                    <a:lstStyle/>
                    <a:p>
                      <a:endParaRPr lang="en-US"/>
                    </a:p>
                  </a:txBody>
                  <a:tcPr/>
                </a:tc>
                <a:extLst>
                  <a:ext uri="{0D108BD9-81ED-4DB2-BD59-A6C34878D82A}">
                    <a16:rowId xmlns:a16="http://schemas.microsoft.com/office/drawing/2014/main" val="10000"/>
                  </a:ext>
                </a:extLst>
              </a:tr>
              <a:tr h="4159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4D4D4D"/>
                          </a:solidFill>
                          <a:effectLst/>
                          <a:latin typeface="Arial" charset="0"/>
                          <a:ea typeface="Times New Roman" pitchFamily="18" charset="0"/>
                          <a:cs typeface="Arial" charset="0"/>
                        </a:rPr>
                        <a:t>Kiểu dữ liệu lôgíc</a:t>
                      </a:r>
                      <a:endParaRPr kumimoji="0" lang="en-US" sz="12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rgbClr val="4D4D4D"/>
                          </a:solidFill>
                          <a:effectLst/>
                          <a:latin typeface="Arial" charset="0"/>
                          <a:ea typeface="Times New Roman" pitchFamily="18" charset="0"/>
                          <a:cs typeface="Arial" charset="0"/>
                        </a:rPr>
                        <a:t>Ý nghĩa lôgíc</a:t>
                      </a:r>
                      <a:endParaRPr kumimoji="0" lang="en-US" sz="12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extLst>
                  <a:ext uri="{0D108BD9-81ED-4DB2-BD59-A6C34878D82A}">
                    <a16:rowId xmlns:a16="http://schemas.microsoft.com/office/drawing/2014/main" val="10001"/>
                  </a:ext>
                </a:extLst>
              </a:tr>
              <a:tr h="39687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NUMBER</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Có thể là số thực hoặc số nguyên</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extLst>
                  <a:ext uri="{0D108BD9-81ED-4DB2-BD59-A6C34878D82A}">
                    <a16:rowId xmlns:a16="http://schemas.microsoft.com/office/drawing/2014/main" val="10002"/>
                  </a:ext>
                </a:extLst>
              </a:tr>
              <a:tr h="4143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TEXT</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Một chuỗi ký tự, bao gồm cả các con số</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extLst>
                  <a:ext uri="{0D108BD9-81ED-4DB2-BD59-A6C34878D82A}">
                    <a16:rowId xmlns:a16="http://schemas.microsoft.com/office/drawing/2014/main" val="10003"/>
                  </a:ext>
                </a:extLst>
              </a:tr>
              <a:tr h="6842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MEMO</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Tương tự như TEXT nhưng có kích thước không xác định. Một số hệ thống đòi hỏi khả năng này để lưu các văn bản dài trong bản ghi cơ sở dữ liệu</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extLst>
                  <a:ext uri="{0D108BD9-81ED-4DB2-BD59-A6C34878D82A}">
                    <a16:rowId xmlns:a16="http://schemas.microsoft.com/office/drawing/2014/main" val="10004"/>
                  </a:ext>
                </a:extLst>
              </a:tr>
              <a:tr h="39687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DATE</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Ngày dưới bất kỳ định dạng nào</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extLst>
                  <a:ext uri="{0D108BD9-81ED-4DB2-BD59-A6C34878D82A}">
                    <a16:rowId xmlns:a16="http://schemas.microsoft.com/office/drawing/2014/main" val="10005"/>
                  </a:ext>
                </a:extLst>
              </a:tr>
              <a:tr h="39687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TIME</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Giờ dưới bất kỳ định dạng nào</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extLst>
                  <a:ext uri="{0D108BD9-81ED-4DB2-BD59-A6C34878D82A}">
                    <a16:rowId xmlns:a16="http://schemas.microsoft.com/office/drawing/2014/main" val="10006"/>
                  </a:ext>
                </a:extLst>
              </a:tr>
              <a:tr h="3952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YES/NO</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Một thuộc tính chỉ có thể nhận một trong hai giá trị bên</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extLst>
                  <a:ext uri="{0D108BD9-81ED-4DB2-BD59-A6C34878D82A}">
                    <a16:rowId xmlns:a16="http://schemas.microsoft.com/office/drawing/2014/main" val="10007"/>
                  </a:ext>
                </a:extLst>
              </a:tr>
              <a:tr h="6350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VALUE SET</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Một tập hữu hạn các giá trị. Trong hầu hết các trường hợp, một lược đồ mã sẽ được xây dựng (ví dụ M=Nam giới, F=Nữ giới )</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extLst>
                  <a:ext uri="{0D108BD9-81ED-4DB2-BD59-A6C34878D82A}">
                    <a16:rowId xmlns:a16="http://schemas.microsoft.com/office/drawing/2014/main" val="10008"/>
                  </a:ext>
                </a:extLst>
              </a:tr>
              <a:tr h="39687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IMAGE</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Các loại hình ảnh</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CCC99"/>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5"/>
          <p:cNvSpPr>
            <a:spLocks noGrp="1"/>
          </p:cNvSpPr>
          <p:nvPr>
            <p:ph type="sldNum" sz="quarter" idx="12"/>
          </p:nvPr>
        </p:nvSpPr>
        <p:spPr/>
        <p:txBody>
          <a:bodyPr/>
          <a:lstStyle/>
          <a:p>
            <a:fld id="{3D530D6D-B8FE-49F6-9E86-CC5A679FAA8A}" type="slidenum">
              <a:rPr lang="en-US"/>
              <a:pPr/>
              <a:t>156</a:t>
            </a:fld>
            <a:endParaRPr lang="en-US"/>
          </a:p>
        </p:txBody>
      </p:sp>
      <p:sp>
        <p:nvSpPr>
          <p:cNvPr id="293890" name="Rectangle 2"/>
          <p:cNvSpPr>
            <a:spLocks noGrp="1" noChangeArrowheads="1"/>
          </p:cNvSpPr>
          <p:nvPr>
            <p:ph type="title"/>
          </p:nvPr>
        </p:nvSpPr>
        <p:spPr/>
        <p:txBody>
          <a:bodyPr/>
          <a:lstStyle/>
          <a:p>
            <a:r>
              <a:rPr lang="en-US"/>
              <a:t>Phạm vi dữ liệu </a:t>
            </a:r>
          </a:p>
        </p:txBody>
      </p:sp>
      <p:graphicFrame>
        <p:nvGraphicFramePr>
          <p:cNvPr id="294036" name="Group 148"/>
          <p:cNvGraphicFramePr>
            <a:graphicFrameLocks noGrp="1"/>
          </p:cNvGraphicFramePr>
          <p:nvPr>
            <p:ph idx="1"/>
          </p:nvPr>
        </p:nvGraphicFramePr>
        <p:xfrm>
          <a:off x="457200" y="1600200"/>
          <a:ext cx="8229600" cy="4648200"/>
        </p:xfrm>
        <a:graphic>
          <a:graphicData uri="http://schemas.openxmlformats.org/drawingml/2006/table">
            <a:tbl>
              <a:tblPr/>
              <a:tblGrid>
                <a:gridCol w="1438275">
                  <a:extLst>
                    <a:ext uri="{9D8B030D-6E8A-4147-A177-3AD203B41FA5}">
                      <a16:colId xmlns:a16="http://schemas.microsoft.com/office/drawing/2014/main" val="20000"/>
                    </a:ext>
                  </a:extLst>
                </a:gridCol>
                <a:gridCol w="4233863">
                  <a:extLst>
                    <a:ext uri="{9D8B030D-6E8A-4147-A177-3AD203B41FA5}">
                      <a16:colId xmlns:a16="http://schemas.microsoft.com/office/drawing/2014/main" val="20001"/>
                    </a:ext>
                  </a:extLst>
                </a:gridCol>
                <a:gridCol w="2557462">
                  <a:extLst>
                    <a:ext uri="{9D8B030D-6E8A-4147-A177-3AD203B41FA5}">
                      <a16:colId xmlns:a16="http://schemas.microsoft.com/office/drawing/2014/main" val="20002"/>
                    </a:ext>
                  </a:extLst>
                </a:gridCol>
              </a:tblGrid>
              <a:tr h="354013">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4D4D4D"/>
                          </a:solidFill>
                          <a:effectLst/>
                          <a:latin typeface="Arial" charset="0"/>
                          <a:ea typeface="Times New Roman" pitchFamily="18" charset="0"/>
                          <a:cs typeface="Arial" charset="0"/>
                        </a:rPr>
                        <a:t>Các phạm vi lôgíc điển hình cho các kiểu dữ liệu lôgíc</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25400" cap="flat" cmpd="sng" algn="ctr">
                      <a:solidFill>
                        <a:srgbClr val="000000"/>
                      </a:solidFill>
                      <a:prstDash val="solid"/>
                      <a:round/>
                      <a:headEnd type="none" w="med" len="med"/>
                      <a:tailEnd type="none" w="med" len="med"/>
                    </a:lnL>
                    <a:lnR cap="flat">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56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4D4D4D"/>
                          </a:solidFill>
                          <a:effectLst/>
                          <a:latin typeface="Arial" charset="0"/>
                          <a:ea typeface="Times New Roman" pitchFamily="18" charset="0"/>
                          <a:cs typeface="Arial" charset="0"/>
                        </a:rPr>
                        <a:t>Kiểu dữ liệu</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4D4D4D"/>
                          </a:solidFill>
                          <a:effectLst/>
                          <a:latin typeface="Arial" charset="0"/>
                          <a:ea typeface="Times New Roman" pitchFamily="18" charset="0"/>
                          <a:cs typeface="Arial" charset="0"/>
                        </a:rPr>
                        <a:t>Phạm vi</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4D4D4D"/>
                          </a:solidFill>
                          <a:effectLst/>
                          <a:latin typeface="Arial" charset="0"/>
                          <a:ea typeface="Times New Roman" pitchFamily="18" charset="0"/>
                          <a:cs typeface="Arial" charset="0"/>
                        </a:rPr>
                        <a:t>Ví dụ</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extLst>
                  <a:ext uri="{0D108BD9-81ED-4DB2-BD59-A6C34878D82A}">
                    <a16:rowId xmlns:a16="http://schemas.microsoft.com/office/drawing/2014/main" val="10001"/>
                  </a:ext>
                </a:extLst>
              </a:tr>
              <a:tr h="80327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NUMBER</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Đối với số nguyên, xác định phạm vi</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Đối với số thực, xác định phạm vi và độ chính xác</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{10-99}</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{1.000-799.999}</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extLst>
                  <a:ext uri="{0D108BD9-81ED-4DB2-BD59-A6C34878D82A}">
                    <a16:rowId xmlns:a16="http://schemas.microsoft.com/office/drawing/2014/main" val="10002"/>
                  </a:ext>
                </a:extLst>
              </a:tr>
              <a:tr h="103981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TEXT</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Kích thước lớn nhất của thuộc tính</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Các giá trị thực tế thường là vô hạn; tuy nhiên, người dùng có thể xác định các hạn chế nào đó</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Text(30)</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extLst>
                  <a:ext uri="{0D108BD9-81ED-4DB2-BD59-A6C34878D82A}">
                    <a16:rowId xmlns:a16="http://schemas.microsoft.com/office/drawing/2014/main" val="10003"/>
                  </a:ext>
                </a:extLst>
              </a:tr>
              <a:tr h="5810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DATE</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Sự biến đổi trên các định dạng MMDDYYYY</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MMDDYYYY</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MMYYYY</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extLst>
                  <a:ext uri="{0D108BD9-81ED-4DB2-BD59-A6C34878D82A}">
                    <a16:rowId xmlns:a16="http://schemas.microsoft.com/office/drawing/2014/main" val="10004"/>
                  </a:ext>
                </a:extLst>
              </a:tr>
              <a:tr h="5794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TIME</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Đối với thời gian AM/PM: HHMMT</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Đối với thời gian 24 giờ: HHMM</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HHMMT</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HHMM</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extLst>
                  <a:ext uri="{0D108BD9-81ED-4DB2-BD59-A6C34878D82A}">
                    <a16:rowId xmlns:a16="http://schemas.microsoft.com/office/drawing/2014/main" val="10005"/>
                  </a:ext>
                </a:extLst>
              </a:tr>
              <a:tr h="3556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YES/NO</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{YES, NO}</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{YES, NO} {ON, OFF}</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extLst>
                  <a:ext uri="{0D108BD9-81ED-4DB2-BD59-A6C34878D82A}">
                    <a16:rowId xmlns:a16="http://schemas.microsoft.com/office/drawing/2014/main" val="10006"/>
                  </a:ext>
                </a:extLst>
              </a:tr>
              <a:tr h="5794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VALUE SET</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{giá trị#1, giá trị#2,…giá trị#n}</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{bảng các mã và ý nghĩa}</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{M=Nam giới</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F=Nữ giới}</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CCC99"/>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71FB89C4-C9B2-4C04-B01C-8E730CDE9F4C}" type="slidenum">
              <a:rPr lang="en-US"/>
              <a:pPr/>
              <a:t>157</a:t>
            </a:fld>
            <a:endParaRPr lang="en-US"/>
          </a:p>
        </p:txBody>
      </p:sp>
      <p:sp>
        <p:nvSpPr>
          <p:cNvPr id="295938" name="Rectangle 2"/>
          <p:cNvSpPr>
            <a:spLocks noGrp="1" noChangeArrowheads="1"/>
          </p:cNvSpPr>
          <p:nvPr>
            <p:ph type="title"/>
          </p:nvPr>
        </p:nvSpPr>
        <p:spPr/>
        <p:txBody>
          <a:bodyPr/>
          <a:lstStyle/>
          <a:p>
            <a:r>
              <a:rPr lang="en-US"/>
              <a:t>Giá trị mặc định </a:t>
            </a:r>
          </a:p>
        </p:txBody>
      </p:sp>
      <p:graphicFrame>
        <p:nvGraphicFramePr>
          <p:cNvPr id="296029" name="Group 93"/>
          <p:cNvGraphicFramePr>
            <a:graphicFrameLocks noGrp="1"/>
          </p:cNvGraphicFramePr>
          <p:nvPr>
            <p:ph idx="1"/>
          </p:nvPr>
        </p:nvGraphicFramePr>
        <p:xfrm>
          <a:off x="457200" y="1600200"/>
          <a:ext cx="8229600" cy="4508500"/>
        </p:xfrm>
        <a:graphic>
          <a:graphicData uri="http://schemas.openxmlformats.org/drawingml/2006/table">
            <a:tbl>
              <a:tblPr/>
              <a:tblGrid>
                <a:gridCol w="1639888">
                  <a:extLst>
                    <a:ext uri="{9D8B030D-6E8A-4147-A177-3AD203B41FA5}">
                      <a16:colId xmlns:a16="http://schemas.microsoft.com/office/drawing/2014/main" val="20000"/>
                    </a:ext>
                  </a:extLst>
                </a:gridCol>
                <a:gridCol w="5287962">
                  <a:extLst>
                    <a:ext uri="{9D8B030D-6E8A-4147-A177-3AD203B41FA5}">
                      <a16:colId xmlns:a16="http://schemas.microsoft.com/office/drawing/2014/main" val="20001"/>
                    </a:ext>
                  </a:extLst>
                </a:gridCol>
                <a:gridCol w="1301750">
                  <a:extLst>
                    <a:ext uri="{9D8B030D-6E8A-4147-A177-3AD203B41FA5}">
                      <a16:colId xmlns:a16="http://schemas.microsoft.com/office/drawing/2014/main" val="20002"/>
                    </a:ext>
                  </a:extLst>
                </a:gridCol>
              </a:tblGrid>
              <a:tr h="636588">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4D4D4D"/>
                          </a:solidFill>
                          <a:effectLst/>
                          <a:latin typeface="Arial" charset="0"/>
                          <a:ea typeface="Times New Roman" pitchFamily="18" charset="0"/>
                          <a:cs typeface="Arial" charset="0"/>
                        </a:rPr>
                        <a:t>Các giá trị mặc định chấp nhận được cho các thuộc tính</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25400" cap="flat" cmpd="sng" algn="ctr">
                      <a:solidFill>
                        <a:srgbClr val="000000"/>
                      </a:solidFill>
                      <a:prstDash val="solid"/>
                      <a:round/>
                      <a:headEnd type="none" w="med" len="med"/>
                      <a:tailEnd type="none" w="med" len="med"/>
                    </a:lnL>
                    <a:lnR cap="flat">
                      <a:noFill/>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2705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4D4D4D"/>
                          </a:solidFill>
                          <a:effectLst/>
                          <a:latin typeface="Arial" charset="0"/>
                          <a:ea typeface="Times New Roman" pitchFamily="18" charset="0"/>
                          <a:cs typeface="Arial" charset="0"/>
                        </a:rPr>
                        <a:t>Giá trị mặc định</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4D4D4D"/>
                          </a:solidFill>
                          <a:effectLst/>
                          <a:latin typeface="Arial" charset="0"/>
                          <a:ea typeface="Times New Roman" pitchFamily="18" charset="0"/>
                          <a:cs typeface="Arial" charset="0"/>
                        </a:rPr>
                        <a:t>Diễn giải</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4D4D4D"/>
                          </a:solidFill>
                          <a:effectLst/>
                          <a:latin typeface="Arial" charset="0"/>
                          <a:ea typeface="Times New Roman" pitchFamily="18" charset="0"/>
                          <a:cs typeface="Arial" charset="0"/>
                        </a:rPr>
                        <a:t>Vi dụ</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extLst>
                  <a:ext uri="{0D108BD9-81ED-4DB2-BD59-A6C34878D82A}">
                    <a16:rowId xmlns:a16="http://schemas.microsoft.com/office/drawing/2014/main" val="10001"/>
                  </a:ext>
                </a:extLst>
              </a:tr>
              <a:tr h="90487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4D4D4D"/>
                          </a:solidFill>
                          <a:effectLst/>
                          <a:latin typeface="Arial" charset="0"/>
                          <a:ea typeface="Times New Roman" pitchFamily="18" charset="0"/>
                          <a:cs typeface="Arial" charset="0"/>
                        </a:rPr>
                        <a:t>Một giá trị hợp lệ từ phạm vi</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4D4D4D"/>
                          </a:solidFill>
                          <a:effectLst/>
                          <a:latin typeface="Arial" charset="0"/>
                          <a:ea typeface="Times New Roman" pitchFamily="18" charset="0"/>
                          <a:cs typeface="Arial" charset="0"/>
                        </a:rPr>
                        <a:t>Đối với một thể hiện của thuộc tính, nếu người dùng không xác định giá trị thì sử dụng giá trị này</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4D4D4D"/>
                          </a:solidFill>
                          <a:effectLst/>
                          <a:latin typeface="Arial" charset="0"/>
                          <a:ea typeface="Times New Roman" pitchFamily="18" charset="0"/>
                          <a:cs typeface="Arial" charset="0"/>
                        </a:rPr>
                        <a:t>0</a:t>
                      </a:r>
                      <a:endParaRPr kumimoji="0" lang="en-US" sz="16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4D4D4D"/>
                          </a:solidFill>
                          <a:effectLst/>
                          <a:latin typeface="Arial" charset="0"/>
                          <a:ea typeface="Times New Roman" pitchFamily="18" charset="0"/>
                          <a:cs typeface="Arial" charset="0"/>
                        </a:rPr>
                        <a:t>1.00</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extLst>
                  <a:ext uri="{0D108BD9-81ED-4DB2-BD59-A6C34878D82A}">
                    <a16:rowId xmlns:a16="http://schemas.microsoft.com/office/drawing/2014/main" val="10002"/>
                  </a:ext>
                </a:extLst>
              </a:tr>
              <a:tr h="8382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4D4D4D"/>
                          </a:solidFill>
                          <a:effectLst/>
                          <a:latin typeface="Arial" charset="0"/>
                          <a:ea typeface="Times New Roman" pitchFamily="18" charset="0"/>
                          <a:cs typeface="Arial" charset="0"/>
                        </a:rPr>
                        <a:t>NONE hoặc NULL</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4D4D4D"/>
                          </a:solidFill>
                          <a:effectLst/>
                          <a:latin typeface="Arial" charset="0"/>
                          <a:ea typeface="Times New Roman" pitchFamily="18" charset="0"/>
                          <a:cs typeface="Arial" charset="0"/>
                        </a:rPr>
                        <a:t>Đối với một thể hiện của thuộc tính, nếu người dùng không xác định giá trị thì để trống</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4D4D4D"/>
                          </a:solidFill>
                          <a:effectLst/>
                          <a:latin typeface="Arial" charset="0"/>
                          <a:ea typeface="Times New Roman" pitchFamily="18" charset="0"/>
                          <a:cs typeface="Arial" charset="0"/>
                        </a:rPr>
                        <a:t>NONE</a:t>
                      </a:r>
                      <a:endParaRPr kumimoji="0" lang="en-US" sz="16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4D4D4D"/>
                          </a:solidFill>
                          <a:effectLst/>
                          <a:latin typeface="Arial" charset="0"/>
                          <a:ea typeface="Times New Roman" pitchFamily="18" charset="0"/>
                          <a:cs typeface="Arial" charset="0"/>
                        </a:rPr>
                        <a:t>NULL</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extLst>
                  <a:ext uri="{0D108BD9-81ED-4DB2-BD59-A6C34878D82A}">
                    <a16:rowId xmlns:a16="http://schemas.microsoft.com/office/drawing/2014/main" val="10003"/>
                  </a:ext>
                </a:extLst>
              </a:tr>
              <a:tr h="154940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4D4D4D"/>
                          </a:solidFill>
                          <a:effectLst/>
                          <a:latin typeface="Arial" charset="0"/>
                          <a:ea typeface="Times New Roman" pitchFamily="18" charset="0"/>
                          <a:cs typeface="Arial" charset="0"/>
                        </a:rPr>
                        <a:t>Required hay NOT NULL</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4D4D4D"/>
                          </a:solidFill>
                          <a:effectLst/>
                          <a:latin typeface="Arial" charset="0"/>
                          <a:ea typeface="Times New Roman" pitchFamily="18" charset="0"/>
                          <a:cs typeface="Arial" charset="0"/>
                        </a:rPr>
                        <a:t>Đối với một thể hiện của thuộc tính, đòi hỏi người dùng phải nhập vào một giá trị hợp lệ từ phạm vi. (Điều này được dùng khi không có giá trị nào trong phạm vi có thể làm giá trị mặc định nhưng lại nhất thiết phải có giá trị được nhập)</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4D4D4D"/>
                          </a:solidFill>
                          <a:effectLst/>
                          <a:latin typeface="Arial" charset="0"/>
                          <a:ea typeface="Times New Roman" pitchFamily="18" charset="0"/>
                          <a:cs typeface="Arial" charset="0"/>
                        </a:rPr>
                        <a:t>REQUIRED</a:t>
                      </a:r>
                      <a:endParaRPr kumimoji="0" lang="en-US" sz="16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4D4D4D"/>
                          </a:solidFill>
                          <a:effectLst/>
                          <a:latin typeface="Arial" charset="0"/>
                          <a:ea typeface="Times New Roman" pitchFamily="18" charset="0"/>
                          <a:cs typeface="Arial" charset="0"/>
                        </a:rPr>
                        <a:t>NOT NULL</a:t>
                      </a:r>
                      <a:endParaRPr kumimoji="0" lang="en-US" sz="16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CCC99"/>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939ED88-6F93-4FBA-AEEE-72F1D6674525}" type="slidenum">
              <a:rPr lang="en-US"/>
              <a:pPr/>
              <a:t>158</a:t>
            </a:fld>
            <a:endParaRPr lang="en-US"/>
          </a:p>
        </p:txBody>
      </p:sp>
      <p:sp>
        <p:nvSpPr>
          <p:cNvPr id="297986" name="Rectangle 2"/>
          <p:cNvSpPr>
            <a:spLocks noGrp="1" noChangeArrowheads="1"/>
          </p:cNvSpPr>
          <p:nvPr>
            <p:ph type="title"/>
          </p:nvPr>
        </p:nvSpPr>
        <p:spPr>
          <a:xfrm>
            <a:off x="177800" y="103188"/>
            <a:ext cx="8763000" cy="811212"/>
          </a:xfrm>
        </p:spPr>
        <p:txBody>
          <a:bodyPr/>
          <a:lstStyle/>
          <a:p>
            <a:r>
              <a:rPr lang="en-US" sz="4000"/>
              <a:t>Chương 6. Mô hình hoá dữ liệu</a:t>
            </a:r>
            <a:r>
              <a:rPr lang="en-US"/>
              <a:t> </a:t>
            </a:r>
          </a:p>
        </p:txBody>
      </p:sp>
      <p:sp>
        <p:nvSpPr>
          <p:cNvPr id="297987" name="Rectangle 3"/>
          <p:cNvSpPr>
            <a:spLocks noGrp="1" noChangeArrowheads="1"/>
          </p:cNvSpPr>
          <p:nvPr>
            <p:ph type="body" idx="1"/>
          </p:nvPr>
        </p:nvSpPr>
        <p:spPr>
          <a:xfrm>
            <a:off x="304800" y="1066800"/>
            <a:ext cx="8534400" cy="5638800"/>
          </a:xfrm>
        </p:spPr>
        <p:txBody>
          <a:bodyPr/>
          <a:lstStyle/>
          <a:p>
            <a:pPr algn="just">
              <a:lnSpc>
                <a:spcPct val="90000"/>
              </a:lnSpc>
              <a:buFontTx/>
              <a:buNone/>
            </a:pPr>
            <a:r>
              <a:rPr lang="en-US" b="1"/>
              <a:t>6.2 Các phần tử của biểu đồ quan hệ thực thể (ERD)</a:t>
            </a:r>
          </a:p>
          <a:p>
            <a:pPr algn="just">
              <a:lnSpc>
                <a:spcPct val="90000"/>
              </a:lnSpc>
              <a:buFontTx/>
              <a:buNone/>
            </a:pPr>
            <a:r>
              <a:rPr lang="en-US" sz="4000"/>
              <a:t> 6</a:t>
            </a:r>
            <a:r>
              <a:rPr lang="en-US" sz="2400" b="1"/>
              <a:t>.2.2. Thuộc tính</a:t>
            </a:r>
            <a:r>
              <a:rPr lang="en-US" sz="2400"/>
              <a:t> </a:t>
            </a:r>
          </a:p>
          <a:p>
            <a:pPr>
              <a:lnSpc>
                <a:spcPct val="90000"/>
              </a:lnSpc>
            </a:pPr>
            <a:r>
              <a:rPr lang="en-US" sz="2400"/>
              <a:t>Có 3 loại thuộc tính:</a:t>
            </a:r>
          </a:p>
          <a:p>
            <a:pPr lvl="1">
              <a:lnSpc>
                <a:spcPct val="90000"/>
              </a:lnSpc>
              <a:buFontTx/>
              <a:buNone/>
            </a:pPr>
            <a:r>
              <a:rPr lang="en-US" sz="2000"/>
              <a:t>o Thuộc tính khóa: gồm một hoặc nhiều thuộc tính trong thực thể được dùng để gán cho mỗi thể hiện thực thể một cách tham khảo duy nhất. Ví dụ thuộc tính Mã sinh viên trong thực thể Sinh viên</a:t>
            </a:r>
          </a:p>
          <a:p>
            <a:pPr lvl="1">
              <a:lnSpc>
                <a:spcPct val="90000"/>
              </a:lnSpc>
              <a:buFontTx/>
              <a:buNone/>
            </a:pPr>
            <a:r>
              <a:rPr lang="en-US" sz="2000"/>
              <a:t>o Thuộc tính mô tả: là các thuộc tính dữ liệu mô tả về một đối tượng và không được chọn làm thuộc tính khóa. Ví dụ các thuộc tính Tên sinh viên, Địa chỉ…</a:t>
            </a:r>
          </a:p>
          <a:p>
            <a:pPr lvl="1">
              <a:lnSpc>
                <a:spcPct val="90000"/>
              </a:lnSpc>
              <a:buFontTx/>
              <a:buNone/>
            </a:pPr>
            <a:r>
              <a:rPr lang="en-US" sz="2000"/>
              <a:t>o Thuộc tính kết nối: là thuộc tính mà với thực thể này thì là thuộc tính mô tả nhưng với thực thể khác thì là thuộc tính khóa, nó đóng vai trò kết nối các thực thể có quan hệ với nhau </a:t>
            </a:r>
          </a:p>
          <a:p>
            <a:pPr lvl="1" algn="just">
              <a:lnSpc>
                <a:spcPct val="90000"/>
              </a:lnSpc>
              <a:buFont typeface="Courier New" pitchFamily="49" charset="0"/>
              <a:buChar char="o"/>
            </a:pPr>
            <a:endParaRPr lang="en-US" sz="240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3688088-8A9A-47FD-A3BE-3D44555426DA}" type="slidenum">
              <a:rPr lang="en-US"/>
              <a:pPr/>
              <a:t>159</a:t>
            </a:fld>
            <a:endParaRPr lang="en-US"/>
          </a:p>
        </p:txBody>
      </p:sp>
      <p:sp>
        <p:nvSpPr>
          <p:cNvPr id="299010" name="Rectangle 2"/>
          <p:cNvSpPr>
            <a:spLocks noGrp="1" noChangeArrowheads="1"/>
          </p:cNvSpPr>
          <p:nvPr>
            <p:ph type="title"/>
          </p:nvPr>
        </p:nvSpPr>
        <p:spPr>
          <a:xfrm>
            <a:off x="177800" y="103188"/>
            <a:ext cx="8763000" cy="811212"/>
          </a:xfrm>
        </p:spPr>
        <p:txBody>
          <a:bodyPr/>
          <a:lstStyle/>
          <a:p>
            <a:r>
              <a:rPr lang="en-US" sz="4000"/>
              <a:t>Chương 6. Mô hình hoá dữ liệu</a:t>
            </a:r>
            <a:r>
              <a:rPr lang="en-US"/>
              <a:t> </a:t>
            </a:r>
          </a:p>
        </p:txBody>
      </p:sp>
      <p:sp>
        <p:nvSpPr>
          <p:cNvPr id="299011" name="Rectangle 3"/>
          <p:cNvSpPr>
            <a:spLocks noGrp="1" noChangeArrowheads="1"/>
          </p:cNvSpPr>
          <p:nvPr>
            <p:ph type="body" idx="1"/>
          </p:nvPr>
        </p:nvSpPr>
        <p:spPr>
          <a:xfrm>
            <a:off x="304800" y="1066800"/>
            <a:ext cx="8534400" cy="5638800"/>
          </a:xfrm>
        </p:spPr>
        <p:txBody>
          <a:bodyPr/>
          <a:lstStyle/>
          <a:p>
            <a:pPr algn="just">
              <a:lnSpc>
                <a:spcPct val="80000"/>
              </a:lnSpc>
              <a:buFontTx/>
              <a:buNone/>
            </a:pPr>
            <a:r>
              <a:rPr lang="en-US" sz="2400" b="1"/>
              <a:t>6.2 Các phần tử của biểu đồ quan hệ thực thể (ERD)</a:t>
            </a:r>
          </a:p>
          <a:p>
            <a:pPr>
              <a:lnSpc>
                <a:spcPct val="80000"/>
              </a:lnSpc>
              <a:buFontTx/>
              <a:buNone/>
            </a:pPr>
            <a:r>
              <a:rPr lang="en-US" sz="1800" b="1"/>
              <a:t>6.2.3. Mối quan hệ</a:t>
            </a:r>
            <a:r>
              <a:rPr lang="en-US" sz="1800"/>
              <a:t> </a:t>
            </a:r>
          </a:p>
          <a:p>
            <a:pPr>
              <a:lnSpc>
                <a:spcPct val="80000"/>
              </a:lnSpc>
            </a:pPr>
            <a:r>
              <a:rPr lang="en-US" sz="1800"/>
              <a:t>Một quan hệ tài liệu hoá một liên kết giữa một, hai hoặc nhiều thực thể. Nó phải có một cái tên (và có thể mang dữ liệu). </a:t>
            </a:r>
          </a:p>
          <a:p>
            <a:pPr>
              <a:lnSpc>
                <a:spcPct val="80000"/>
              </a:lnSpc>
            </a:pPr>
            <a:r>
              <a:rPr lang="en-US" sz="1800" b="1"/>
              <a:t>Quan hệ 1-1:</a:t>
            </a:r>
            <a:r>
              <a:rPr lang="en-US" sz="1800"/>
              <a:t> </a:t>
            </a:r>
          </a:p>
          <a:p>
            <a:pPr lvl="1">
              <a:lnSpc>
                <a:spcPct val="80000"/>
              </a:lnSpc>
            </a:pPr>
            <a:r>
              <a:rPr lang="en-US" sz="1600"/>
              <a:t>Là mối quan hệ trong đó </a:t>
            </a:r>
            <a:r>
              <a:rPr lang="en-US" sz="1600" b="1" i="1"/>
              <a:t>một thực thể của tập thực thể này tương ứng với duy nhất một thực thể</a:t>
            </a:r>
            <a:r>
              <a:rPr lang="en-US" sz="1600"/>
              <a:t> của tập thực thể kia và ngược lại. Ví dụ, một thực thể hóa đơn hàng chỉ ứng với duy nhất một thực thể chi tiết hóa đơn mô tả nó. </a:t>
            </a:r>
          </a:p>
          <a:p>
            <a:pPr lvl="1">
              <a:lnSpc>
                <a:spcPct val="80000"/>
              </a:lnSpc>
            </a:pPr>
            <a:r>
              <a:rPr lang="en-US" sz="1600"/>
              <a:t>Quan hệ 1-1 được biểu diễn bằng một mũi tên hai đầu hoặc là một đoạn thẳng… </a:t>
            </a:r>
          </a:p>
          <a:p>
            <a:pPr>
              <a:lnSpc>
                <a:spcPct val="80000"/>
              </a:lnSpc>
            </a:pPr>
            <a:r>
              <a:rPr lang="en-US" sz="1800" b="1"/>
              <a:t>Quan hệ 1-n: </a:t>
            </a:r>
            <a:endParaRPr lang="en-US" sz="1800"/>
          </a:p>
          <a:p>
            <a:pPr lvl="1">
              <a:lnSpc>
                <a:spcPct val="80000"/>
              </a:lnSpc>
            </a:pPr>
            <a:r>
              <a:rPr lang="en-US" sz="1600"/>
              <a:t>Là mối quan hệ mà trong đó </a:t>
            </a:r>
            <a:r>
              <a:rPr lang="en-US" sz="1600" b="1" i="1"/>
              <a:t>một thực thể của tập thực thể này có quan hệ với nhiều thực thể của tập thực thể kia</a:t>
            </a:r>
            <a:r>
              <a:rPr lang="en-US" sz="1600"/>
              <a:t>. Ví dụ, một khách hàng có thể đặt nhiều đơn hàng nên một thực thể khách hàng trong tập thực thể khách hàng có quan hệ với nhiều thực thể đơn hàng trong tập thực thể đơn hàng. </a:t>
            </a:r>
          </a:p>
          <a:p>
            <a:pPr lvl="1">
              <a:lnSpc>
                <a:spcPct val="80000"/>
              </a:lnSpc>
            </a:pPr>
            <a:r>
              <a:rPr lang="en-US" sz="1600"/>
              <a:t>Quan hệ 1- nhiều được biểu diễn bằng một mũi tên 1 đầu hướng từ bên nhiều tới bên 1 hoặc là một đoạn thẳng với một đầu là trạc ba hướng về bên nhiều </a:t>
            </a:r>
          </a:p>
          <a:p>
            <a:pPr lvl="1">
              <a:lnSpc>
                <a:spcPct val="80000"/>
              </a:lnSpc>
            </a:pPr>
            <a:r>
              <a:rPr lang="en-US" sz="1600"/>
              <a:t>Quan hệ này đóng vai trò rất quan trọng thể hiện mối liên hệ giữa các thực thể trong mô hình. Ở đây, thuộc tính khóa của bên một sẽ là thuộc tính kết nối của bên nhiều.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0960"/>
            <a:ext cx="8229600" cy="1214440"/>
          </a:xfrm>
        </p:spPr>
        <p:txBody>
          <a:bodyPr/>
          <a:lstStyle/>
          <a:p>
            <a:r>
              <a:rPr lang="en-US" sz="4000" err="1"/>
              <a:t>Chương</a:t>
            </a:r>
            <a:r>
              <a:rPr lang="en-US" sz="4000"/>
              <a:t> 0. </a:t>
            </a:r>
            <a:r>
              <a:rPr lang="en-US" sz="4000" err="1"/>
              <a:t>Đại</a:t>
            </a:r>
            <a:r>
              <a:rPr lang="en-US" sz="4000"/>
              <a:t> </a:t>
            </a:r>
            <a:r>
              <a:rPr lang="en-US" sz="4000" err="1"/>
              <a:t>cương</a:t>
            </a:r>
            <a:r>
              <a:rPr lang="en-US" sz="4000"/>
              <a:t> </a:t>
            </a:r>
            <a:r>
              <a:rPr lang="en-US" sz="4000" err="1"/>
              <a:t>về</a:t>
            </a:r>
            <a:r>
              <a:rPr lang="en-US" sz="4000"/>
              <a:t> </a:t>
            </a:r>
            <a:r>
              <a:rPr lang="en-US" sz="4000" err="1"/>
              <a:t>hệ</a:t>
            </a:r>
            <a:r>
              <a:rPr lang="en-US" sz="4000"/>
              <a:t> </a:t>
            </a:r>
            <a:r>
              <a:rPr lang="en-US" sz="4000" err="1"/>
              <a:t>thống</a:t>
            </a:r>
            <a:endParaRPr lang="en-US" sz="4000"/>
          </a:p>
        </p:txBody>
      </p:sp>
      <p:sp>
        <p:nvSpPr>
          <p:cNvPr id="3" name="Content Placeholder 2"/>
          <p:cNvSpPr>
            <a:spLocks noGrp="1"/>
          </p:cNvSpPr>
          <p:nvPr>
            <p:ph idx="1"/>
          </p:nvPr>
        </p:nvSpPr>
        <p:spPr>
          <a:xfrm>
            <a:off x="457200" y="1276352"/>
            <a:ext cx="8229600" cy="5200648"/>
          </a:xfrm>
        </p:spPr>
        <p:txBody>
          <a:bodyPr/>
          <a:lstStyle/>
          <a:p>
            <a:pPr>
              <a:buNone/>
            </a:pPr>
            <a:r>
              <a:rPr lang="en-US"/>
              <a:t>0.5 </a:t>
            </a:r>
            <a:r>
              <a:rPr lang="en-US" err="1"/>
              <a:t>Mục</a:t>
            </a:r>
            <a:r>
              <a:rPr lang="en-US"/>
              <a:t> </a:t>
            </a:r>
            <a:r>
              <a:rPr lang="en-US" err="1"/>
              <a:t>tiêu</a:t>
            </a:r>
            <a:r>
              <a:rPr lang="en-US"/>
              <a:t> </a:t>
            </a:r>
            <a:r>
              <a:rPr lang="en-US" err="1"/>
              <a:t>nghiên</a:t>
            </a:r>
            <a:r>
              <a:rPr lang="en-US"/>
              <a:t> </a:t>
            </a:r>
            <a:r>
              <a:rPr lang="en-US" err="1"/>
              <a:t>cứu</a:t>
            </a:r>
            <a:r>
              <a:rPr lang="en-US"/>
              <a:t> </a:t>
            </a:r>
            <a:r>
              <a:rPr lang="en-US" err="1"/>
              <a:t>hệ</a:t>
            </a:r>
            <a:r>
              <a:rPr lang="en-US"/>
              <a:t> </a:t>
            </a:r>
            <a:r>
              <a:rPr lang="en-US" err="1"/>
              <a:t>thống</a:t>
            </a:r>
            <a:endParaRPr lang="en-US"/>
          </a:p>
          <a:p>
            <a:pPr>
              <a:buFontTx/>
              <a:buChar char="-"/>
            </a:pPr>
            <a:r>
              <a:rPr lang="en-US" sz="2800" err="1"/>
              <a:t>Để</a:t>
            </a:r>
            <a:r>
              <a:rPr lang="en-US" sz="2800"/>
              <a:t> </a:t>
            </a:r>
            <a:r>
              <a:rPr lang="en-US" sz="2800" err="1"/>
              <a:t>hiểu</a:t>
            </a:r>
            <a:r>
              <a:rPr lang="en-US" sz="2800"/>
              <a:t> </a:t>
            </a:r>
            <a:r>
              <a:rPr lang="en-US" sz="2800" err="1"/>
              <a:t>biết</a:t>
            </a:r>
            <a:r>
              <a:rPr lang="en-US" sz="2800"/>
              <a:t> </a:t>
            </a:r>
            <a:r>
              <a:rPr lang="en-US" sz="2800" err="1"/>
              <a:t>rõ</a:t>
            </a:r>
            <a:r>
              <a:rPr lang="en-US" sz="2800"/>
              <a:t> </a:t>
            </a:r>
            <a:r>
              <a:rPr lang="en-US" sz="2800" err="1"/>
              <a:t>hơn</a:t>
            </a:r>
            <a:r>
              <a:rPr lang="en-US" sz="2800"/>
              <a:t> </a:t>
            </a:r>
            <a:r>
              <a:rPr lang="en-US" sz="2800" err="1"/>
              <a:t>về</a:t>
            </a:r>
            <a:r>
              <a:rPr lang="en-US" sz="2800"/>
              <a:t> </a:t>
            </a:r>
            <a:r>
              <a:rPr lang="en-US" sz="2800" err="1"/>
              <a:t>hệ</a:t>
            </a:r>
            <a:r>
              <a:rPr lang="en-US" sz="2800"/>
              <a:t> </a:t>
            </a:r>
            <a:r>
              <a:rPr lang="en-US" sz="2800" err="1"/>
              <a:t>thống</a:t>
            </a:r>
            <a:endParaRPr lang="en-US" sz="2800"/>
          </a:p>
          <a:p>
            <a:pPr>
              <a:buFontTx/>
              <a:buChar char="-"/>
            </a:pPr>
            <a:r>
              <a:rPr lang="en-US" sz="2800" err="1"/>
              <a:t>Để</a:t>
            </a:r>
            <a:r>
              <a:rPr lang="en-US" sz="2800"/>
              <a:t> </a:t>
            </a:r>
            <a:r>
              <a:rPr lang="en-US" sz="2800" err="1"/>
              <a:t>có</a:t>
            </a:r>
            <a:r>
              <a:rPr lang="en-US" sz="2800"/>
              <a:t> </a:t>
            </a:r>
            <a:r>
              <a:rPr lang="en-US" sz="2800" err="1"/>
              <a:t>thể</a:t>
            </a:r>
            <a:r>
              <a:rPr lang="en-US" sz="2800"/>
              <a:t> </a:t>
            </a:r>
            <a:r>
              <a:rPr lang="en-US" sz="2800" err="1"/>
              <a:t>tác</a:t>
            </a:r>
            <a:r>
              <a:rPr lang="en-US" sz="2800"/>
              <a:t> </a:t>
            </a:r>
            <a:r>
              <a:rPr lang="en-US" sz="2800" err="1"/>
              <a:t>động</a:t>
            </a:r>
            <a:r>
              <a:rPr lang="en-US" sz="2800"/>
              <a:t> </a:t>
            </a:r>
            <a:r>
              <a:rPr lang="en-US" sz="2800" err="1"/>
              <a:t>lên</a:t>
            </a:r>
            <a:r>
              <a:rPr lang="en-US" sz="2800"/>
              <a:t> </a:t>
            </a:r>
            <a:r>
              <a:rPr lang="en-US" sz="2800" err="1"/>
              <a:t>hệ</a:t>
            </a:r>
            <a:r>
              <a:rPr lang="en-US" sz="2800"/>
              <a:t> </a:t>
            </a:r>
            <a:r>
              <a:rPr lang="en-US" sz="2800" err="1"/>
              <a:t>thống</a:t>
            </a:r>
            <a:endParaRPr lang="en-US" sz="2800"/>
          </a:p>
          <a:p>
            <a:pPr>
              <a:buFontTx/>
              <a:buChar char="-"/>
            </a:pPr>
            <a:r>
              <a:rPr lang="en-US" sz="2800" err="1"/>
              <a:t>Để</a:t>
            </a:r>
            <a:r>
              <a:rPr lang="en-US" sz="2800"/>
              <a:t> </a:t>
            </a:r>
            <a:r>
              <a:rPr lang="en-US" sz="2800" err="1"/>
              <a:t>hoàn</a:t>
            </a:r>
            <a:r>
              <a:rPr lang="en-US" sz="2800"/>
              <a:t> </a:t>
            </a:r>
            <a:r>
              <a:rPr lang="en-US" sz="2800" err="1"/>
              <a:t>thiện</a:t>
            </a:r>
            <a:r>
              <a:rPr lang="en-US" sz="2800"/>
              <a:t> </a:t>
            </a:r>
            <a:r>
              <a:rPr lang="en-US" sz="2800" err="1"/>
              <a:t>hệ</a:t>
            </a:r>
            <a:r>
              <a:rPr lang="en-US" sz="2800"/>
              <a:t> </a:t>
            </a:r>
            <a:r>
              <a:rPr lang="en-US" sz="2800" err="1"/>
              <a:t>thống</a:t>
            </a:r>
            <a:r>
              <a:rPr lang="en-US" sz="2800"/>
              <a:t> hay </a:t>
            </a:r>
            <a:r>
              <a:rPr lang="en-US" sz="2800" err="1"/>
              <a:t>thiết</a:t>
            </a:r>
            <a:r>
              <a:rPr lang="en-US" sz="2800"/>
              <a:t> </a:t>
            </a:r>
            <a:r>
              <a:rPr lang="en-US" sz="2800" err="1"/>
              <a:t>kế</a:t>
            </a:r>
            <a:r>
              <a:rPr lang="en-US" sz="2800"/>
              <a:t> </a:t>
            </a:r>
            <a:r>
              <a:rPr lang="en-US" sz="2800" err="1"/>
              <a:t>hệ</a:t>
            </a:r>
            <a:r>
              <a:rPr lang="en-US" sz="2800"/>
              <a:t> </a:t>
            </a:r>
            <a:r>
              <a:rPr lang="en-US" sz="2800" err="1"/>
              <a:t>thống</a:t>
            </a:r>
            <a:r>
              <a:rPr lang="en-US" sz="2800"/>
              <a:t> </a:t>
            </a:r>
            <a:r>
              <a:rPr lang="en-US" sz="2800" err="1"/>
              <a:t>mới</a:t>
            </a:r>
            <a:endParaRPr lang="en-US" sz="2800"/>
          </a:p>
        </p:txBody>
      </p:sp>
      <p:sp>
        <p:nvSpPr>
          <p:cNvPr id="4" name="Slide Number Placeholder 3"/>
          <p:cNvSpPr>
            <a:spLocks noGrp="1"/>
          </p:cNvSpPr>
          <p:nvPr>
            <p:ph type="sldNum" sz="quarter" idx="12"/>
          </p:nvPr>
        </p:nvSpPr>
        <p:spPr/>
        <p:txBody>
          <a:bodyPr/>
          <a:lstStyle/>
          <a:p>
            <a:fld id="{83F29257-BD7D-4816-BD84-DAED60F7193C}" type="slidenum">
              <a:rPr lang="en-US" smtClean="0"/>
              <a:pPr/>
              <a:t>16</a:t>
            </a:fld>
            <a:endParaRPr lang="en-US"/>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28EC014D-6A54-400C-B1E4-B5284C398F1F}" type="slidenum">
              <a:rPr lang="en-US"/>
              <a:pPr/>
              <a:t>160</a:t>
            </a:fld>
            <a:endParaRPr lang="en-US"/>
          </a:p>
        </p:txBody>
      </p:sp>
      <p:sp>
        <p:nvSpPr>
          <p:cNvPr id="300034" name="Rectangle 2"/>
          <p:cNvSpPr>
            <a:spLocks noGrp="1" noChangeArrowheads="1"/>
          </p:cNvSpPr>
          <p:nvPr>
            <p:ph type="title"/>
          </p:nvPr>
        </p:nvSpPr>
        <p:spPr>
          <a:xfrm>
            <a:off x="177800" y="103188"/>
            <a:ext cx="8763000" cy="811212"/>
          </a:xfrm>
        </p:spPr>
        <p:txBody>
          <a:bodyPr/>
          <a:lstStyle/>
          <a:p>
            <a:r>
              <a:rPr lang="en-US" sz="4000"/>
              <a:t>Chương 6. Mô hình hoá dữ liệu</a:t>
            </a:r>
            <a:r>
              <a:rPr lang="en-US"/>
              <a:t> </a:t>
            </a:r>
          </a:p>
        </p:txBody>
      </p:sp>
      <p:sp>
        <p:nvSpPr>
          <p:cNvPr id="300035" name="Rectangle 3"/>
          <p:cNvSpPr>
            <a:spLocks noGrp="1" noChangeArrowheads="1"/>
          </p:cNvSpPr>
          <p:nvPr>
            <p:ph type="body" idx="1"/>
          </p:nvPr>
        </p:nvSpPr>
        <p:spPr>
          <a:xfrm>
            <a:off x="304800" y="1066800"/>
            <a:ext cx="8534400" cy="5638800"/>
          </a:xfrm>
        </p:spPr>
        <p:txBody>
          <a:bodyPr/>
          <a:lstStyle/>
          <a:p>
            <a:pPr algn="just">
              <a:buFontTx/>
              <a:buNone/>
            </a:pPr>
            <a:r>
              <a:rPr lang="en-US" sz="2800" b="1"/>
              <a:t>6.2 Các phần tử của biểu đồ quan hệ thực thể (ERD)</a:t>
            </a:r>
          </a:p>
          <a:p>
            <a:pPr algn="just">
              <a:buFontTx/>
              <a:buNone/>
            </a:pPr>
            <a:r>
              <a:rPr lang="en-US" sz="2800" b="1"/>
              <a:t>6.2.3. Mối quan hệ</a:t>
            </a:r>
            <a:r>
              <a:rPr lang="en-US" sz="2800"/>
              <a:t> </a:t>
            </a:r>
          </a:p>
          <a:p>
            <a:pPr algn="just"/>
            <a:r>
              <a:rPr lang="en-US" sz="2800" b="1"/>
              <a:t>Quan hệ n-n: </a:t>
            </a:r>
            <a:endParaRPr lang="en-US" sz="2800"/>
          </a:p>
          <a:p>
            <a:pPr lvl="1" algn="just"/>
            <a:r>
              <a:rPr lang="en-US" sz="1600"/>
              <a:t>Là mối quan hệ mà trong đó một thực thể của tập thực thể này có quan hệ với nhiều thực thể của tập thực thể kia và ngược lại.   </a:t>
            </a:r>
          </a:p>
          <a:p>
            <a:pPr lvl="1" algn="just"/>
            <a:r>
              <a:rPr lang="en-US" sz="1600"/>
              <a:t>Quan hệ nhiều - nhiều được biểu diễn bằng một đoạn thẳng hoặc là một đoạn thẳng có trạc ba ở cả hai đầu… </a:t>
            </a:r>
          </a:p>
          <a:p>
            <a:pPr lvl="1" algn="just"/>
            <a:r>
              <a:rPr lang="en-US" sz="1600"/>
              <a:t>Quan hệ này không thể hiện được mối quan hệ giữa hai thực thể cũng như không cho thấy điều gì về mặt nghiệp vụ, nên thường tách thành hai quan hệ 1- n bằng cách tạo một tập thực thể trung gian có quan hệ 1- n với cả hai tập thực thể đã có.</a:t>
            </a:r>
            <a:r>
              <a:rPr lang="en-US" sz="1800"/>
              <a:t> </a:t>
            </a:r>
          </a:p>
          <a:p>
            <a:pPr algn="just"/>
            <a:endParaRPr lang="en-US" sz="1800"/>
          </a:p>
        </p:txBody>
      </p:sp>
      <p:grpSp>
        <p:nvGrpSpPr>
          <p:cNvPr id="300036" name="Group 4"/>
          <p:cNvGrpSpPr>
            <a:grpSpLocks/>
          </p:cNvGrpSpPr>
          <p:nvPr/>
        </p:nvGrpSpPr>
        <p:grpSpPr bwMode="auto">
          <a:xfrm>
            <a:off x="1333500" y="5153025"/>
            <a:ext cx="5905500" cy="1247775"/>
            <a:chOff x="1800" y="12300"/>
            <a:chExt cx="9300" cy="1965"/>
          </a:xfrm>
        </p:grpSpPr>
        <p:sp>
          <p:nvSpPr>
            <p:cNvPr id="300037" name="Rectangle 5"/>
            <p:cNvSpPr>
              <a:spLocks noChangeArrowheads="1"/>
            </p:cNvSpPr>
            <p:nvPr/>
          </p:nvSpPr>
          <p:spPr bwMode="auto">
            <a:xfrm>
              <a:off x="1800" y="13020"/>
              <a:ext cx="1740" cy="630"/>
            </a:xfrm>
            <a:prstGeom prst="rect">
              <a:avLst/>
            </a:prstGeom>
            <a:solidFill>
              <a:srgbClr val="FFFFFF"/>
            </a:solidFill>
            <a:ln w="9525">
              <a:solidFill>
                <a:srgbClr val="000000"/>
              </a:solidFill>
              <a:miter lim="800000"/>
              <a:headEnd/>
              <a:tailEnd/>
            </a:ln>
          </p:spPr>
          <p:txBody>
            <a:bodyPr/>
            <a:lstStyle/>
            <a:p>
              <a:r>
                <a:rPr lang="en-US" sz="1200" b="0"/>
                <a:t>Nhà cung cấp</a:t>
              </a:r>
              <a:endParaRPr lang="en-US"/>
            </a:p>
          </p:txBody>
        </p:sp>
        <p:sp>
          <p:nvSpPr>
            <p:cNvPr id="300038" name="Rectangle 6"/>
            <p:cNvSpPr>
              <a:spLocks noChangeArrowheads="1"/>
            </p:cNvSpPr>
            <p:nvPr/>
          </p:nvSpPr>
          <p:spPr bwMode="auto">
            <a:xfrm>
              <a:off x="4320" y="12990"/>
              <a:ext cx="1740" cy="630"/>
            </a:xfrm>
            <a:prstGeom prst="rect">
              <a:avLst/>
            </a:prstGeom>
            <a:solidFill>
              <a:srgbClr val="FFFFFF"/>
            </a:solidFill>
            <a:ln w="9525">
              <a:solidFill>
                <a:srgbClr val="000000"/>
              </a:solidFill>
              <a:miter lim="800000"/>
              <a:headEnd/>
              <a:tailEnd/>
            </a:ln>
          </p:spPr>
          <p:txBody>
            <a:bodyPr/>
            <a:lstStyle/>
            <a:p>
              <a:r>
                <a:rPr lang="en-US" sz="1200" b="0"/>
                <a:t>Hàng hóa</a:t>
              </a:r>
              <a:endParaRPr lang="en-US"/>
            </a:p>
          </p:txBody>
        </p:sp>
        <p:sp>
          <p:nvSpPr>
            <p:cNvPr id="300039" name="Rectangle 7"/>
            <p:cNvSpPr>
              <a:spLocks noChangeArrowheads="1"/>
            </p:cNvSpPr>
            <p:nvPr/>
          </p:nvSpPr>
          <p:spPr bwMode="auto">
            <a:xfrm>
              <a:off x="7320" y="12300"/>
              <a:ext cx="1740" cy="630"/>
            </a:xfrm>
            <a:prstGeom prst="rect">
              <a:avLst/>
            </a:prstGeom>
            <a:solidFill>
              <a:srgbClr val="FFFFFF"/>
            </a:solidFill>
            <a:ln w="9525">
              <a:solidFill>
                <a:srgbClr val="000000"/>
              </a:solidFill>
              <a:miter lim="800000"/>
              <a:headEnd/>
              <a:tailEnd/>
            </a:ln>
          </p:spPr>
          <p:txBody>
            <a:bodyPr/>
            <a:lstStyle/>
            <a:p>
              <a:r>
                <a:rPr lang="en-US" sz="1200" b="0"/>
                <a:t>Nhà cung cấp</a:t>
              </a:r>
              <a:endParaRPr lang="en-US"/>
            </a:p>
          </p:txBody>
        </p:sp>
        <p:sp>
          <p:nvSpPr>
            <p:cNvPr id="300040" name="Rectangle 8"/>
            <p:cNvSpPr>
              <a:spLocks noChangeArrowheads="1"/>
            </p:cNvSpPr>
            <p:nvPr/>
          </p:nvSpPr>
          <p:spPr bwMode="auto">
            <a:xfrm>
              <a:off x="9360" y="12300"/>
              <a:ext cx="1740" cy="630"/>
            </a:xfrm>
            <a:prstGeom prst="rect">
              <a:avLst/>
            </a:prstGeom>
            <a:solidFill>
              <a:srgbClr val="FFFFFF"/>
            </a:solidFill>
            <a:ln w="9525">
              <a:solidFill>
                <a:srgbClr val="000000"/>
              </a:solidFill>
              <a:miter lim="800000"/>
              <a:headEnd/>
              <a:tailEnd/>
            </a:ln>
          </p:spPr>
          <p:txBody>
            <a:bodyPr/>
            <a:lstStyle/>
            <a:p>
              <a:r>
                <a:rPr lang="en-US" sz="1200" b="0"/>
                <a:t>Hàng hóa</a:t>
              </a:r>
              <a:endParaRPr lang="en-US"/>
            </a:p>
          </p:txBody>
        </p:sp>
        <p:sp>
          <p:nvSpPr>
            <p:cNvPr id="300041" name="Rectangle 9"/>
            <p:cNvSpPr>
              <a:spLocks noChangeArrowheads="1"/>
            </p:cNvSpPr>
            <p:nvPr/>
          </p:nvSpPr>
          <p:spPr bwMode="auto">
            <a:xfrm>
              <a:off x="7800" y="13635"/>
              <a:ext cx="2925" cy="630"/>
            </a:xfrm>
            <a:prstGeom prst="rect">
              <a:avLst/>
            </a:prstGeom>
            <a:solidFill>
              <a:srgbClr val="FFFFFF"/>
            </a:solidFill>
            <a:ln w="9525">
              <a:solidFill>
                <a:srgbClr val="000000"/>
              </a:solidFill>
              <a:miter lim="800000"/>
              <a:headEnd/>
              <a:tailEnd/>
            </a:ln>
          </p:spPr>
          <p:txBody>
            <a:bodyPr/>
            <a:lstStyle/>
            <a:p>
              <a:r>
                <a:rPr lang="en-US" sz="1200" b="0"/>
                <a:t>Nhà cung cấp/Hàng hóa</a:t>
              </a:r>
              <a:endParaRPr lang="en-US"/>
            </a:p>
          </p:txBody>
        </p:sp>
        <p:sp>
          <p:nvSpPr>
            <p:cNvPr id="300042" name="Line 10"/>
            <p:cNvSpPr>
              <a:spLocks noChangeShapeType="1"/>
            </p:cNvSpPr>
            <p:nvPr/>
          </p:nvSpPr>
          <p:spPr bwMode="auto">
            <a:xfrm>
              <a:off x="3555" y="13305"/>
              <a:ext cx="720" cy="0"/>
            </a:xfrm>
            <a:prstGeom prst="line">
              <a:avLst/>
            </a:prstGeom>
            <a:noFill/>
            <a:ln w="9525">
              <a:solidFill>
                <a:srgbClr val="000000"/>
              </a:solidFill>
              <a:round/>
              <a:headEnd/>
              <a:tailEnd/>
            </a:ln>
          </p:spPr>
          <p:txBody>
            <a:bodyPr/>
            <a:lstStyle/>
            <a:p>
              <a:endParaRPr lang="en-US"/>
            </a:p>
          </p:txBody>
        </p:sp>
        <p:sp>
          <p:nvSpPr>
            <p:cNvPr id="300043" name="AutoShape 11"/>
            <p:cNvSpPr>
              <a:spLocks noChangeArrowheads="1"/>
            </p:cNvSpPr>
            <p:nvPr/>
          </p:nvSpPr>
          <p:spPr bwMode="auto">
            <a:xfrm>
              <a:off x="6330" y="13215"/>
              <a:ext cx="900" cy="150"/>
            </a:xfrm>
            <a:prstGeom prst="rightArrow">
              <a:avLst>
                <a:gd name="adj1" fmla="val 50000"/>
                <a:gd name="adj2" fmla="val 150000"/>
              </a:avLst>
            </a:prstGeom>
            <a:solidFill>
              <a:srgbClr val="FFFFFF"/>
            </a:solidFill>
            <a:ln w="9525">
              <a:solidFill>
                <a:srgbClr val="000000"/>
              </a:solidFill>
              <a:miter lim="800000"/>
              <a:headEnd/>
              <a:tailEnd/>
            </a:ln>
          </p:spPr>
          <p:txBody>
            <a:bodyPr/>
            <a:lstStyle/>
            <a:p>
              <a:endParaRPr lang="en-US"/>
            </a:p>
          </p:txBody>
        </p:sp>
        <p:sp>
          <p:nvSpPr>
            <p:cNvPr id="300044" name="Line 12"/>
            <p:cNvSpPr>
              <a:spLocks noChangeShapeType="1"/>
            </p:cNvSpPr>
            <p:nvPr/>
          </p:nvSpPr>
          <p:spPr bwMode="auto">
            <a:xfrm flipV="1">
              <a:off x="8250" y="12960"/>
              <a:ext cx="0" cy="660"/>
            </a:xfrm>
            <a:prstGeom prst="line">
              <a:avLst/>
            </a:prstGeom>
            <a:noFill/>
            <a:ln w="9525">
              <a:solidFill>
                <a:srgbClr val="000000"/>
              </a:solidFill>
              <a:round/>
              <a:headEnd/>
              <a:tailEnd type="triangle" w="med" len="med"/>
            </a:ln>
          </p:spPr>
          <p:txBody>
            <a:bodyPr/>
            <a:lstStyle/>
            <a:p>
              <a:endParaRPr lang="en-US"/>
            </a:p>
          </p:txBody>
        </p:sp>
        <p:sp>
          <p:nvSpPr>
            <p:cNvPr id="300045" name="Line 13"/>
            <p:cNvSpPr>
              <a:spLocks noChangeShapeType="1"/>
            </p:cNvSpPr>
            <p:nvPr/>
          </p:nvSpPr>
          <p:spPr bwMode="auto">
            <a:xfrm flipV="1">
              <a:off x="10095" y="12960"/>
              <a:ext cx="0" cy="660"/>
            </a:xfrm>
            <a:prstGeom prst="line">
              <a:avLst/>
            </a:prstGeom>
            <a:noFill/>
            <a:ln w="9525">
              <a:solidFill>
                <a:srgbClr val="000000"/>
              </a:solidFill>
              <a:round/>
              <a:headEnd/>
              <a:tailEnd type="triangle" w="med" len="med"/>
            </a:ln>
          </p:spPr>
          <p:txBody>
            <a:bodyPr/>
            <a:lstStyle/>
            <a:p>
              <a:endParaRPr lang="en-US"/>
            </a:p>
          </p:txBody>
        </p:sp>
        <p:sp>
          <p:nvSpPr>
            <p:cNvPr id="300046" name="Text Box 14"/>
            <p:cNvSpPr txBox="1">
              <a:spLocks noChangeArrowheads="1"/>
            </p:cNvSpPr>
            <p:nvPr/>
          </p:nvSpPr>
          <p:spPr bwMode="auto">
            <a:xfrm>
              <a:off x="6135" y="12450"/>
              <a:ext cx="1080" cy="645"/>
            </a:xfrm>
            <a:prstGeom prst="rect">
              <a:avLst/>
            </a:prstGeom>
            <a:noFill/>
            <a:ln w="9525">
              <a:noFill/>
              <a:miter lim="800000"/>
              <a:headEnd/>
              <a:tailEnd/>
            </a:ln>
          </p:spPr>
          <p:txBody>
            <a:bodyPr/>
            <a:lstStyle/>
            <a:p>
              <a:r>
                <a:rPr lang="en-US" sz="1100" b="0"/>
                <a:t>Tách thành</a:t>
              </a:r>
              <a:endParaRPr lang="en-US"/>
            </a:p>
          </p:txBody>
        </p:sp>
      </p:gr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EFF44FB-0E20-445E-871E-7CBD8D1FC5F1}" type="slidenum">
              <a:rPr lang="en-US"/>
              <a:pPr/>
              <a:t>161</a:t>
            </a:fld>
            <a:endParaRPr lang="en-US"/>
          </a:p>
        </p:txBody>
      </p:sp>
      <p:sp>
        <p:nvSpPr>
          <p:cNvPr id="301058" name="Rectangle 2"/>
          <p:cNvSpPr>
            <a:spLocks noGrp="1" noChangeArrowheads="1"/>
          </p:cNvSpPr>
          <p:nvPr>
            <p:ph type="title"/>
          </p:nvPr>
        </p:nvSpPr>
        <p:spPr/>
        <p:txBody>
          <a:bodyPr/>
          <a:lstStyle/>
          <a:p>
            <a:r>
              <a:rPr lang="en-US" b="1"/>
              <a:t>6.3. Xây dựng biểu đồ quan hệ thực thể</a:t>
            </a:r>
            <a:r>
              <a:rPr lang="en-US"/>
              <a:t> </a:t>
            </a:r>
          </a:p>
        </p:txBody>
      </p:sp>
      <p:sp>
        <p:nvSpPr>
          <p:cNvPr id="301059" name="Rectangle 3"/>
          <p:cNvSpPr>
            <a:spLocks noGrp="1" noChangeArrowheads="1"/>
          </p:cNvSpPr>
          <p:nvPr>
            <p:ph type="body" idx="1"/>
          </p:nvPr>
        </p:nvSpPr>
        <p:spPr>
          <a:xfrm>
            <a:off x="457200" y="1600200"/>
            <a:ext cx="8458200" cy="4800600"/>
          </a:xfrm>
        </p:spPr>
        <p:txBody>
          <a:bodyPr/>
          <a:lstStyle/>
          <a:p>
            <a:pPr>
              <a:lnSpc>
                <a:spcPct val="80000"/>
              </a:lnSpc>
              <a:buFontTx/>
              <a:buNone/>
            </a:pPr>
            <a:r>
              <a:rPr lang="en-US" sz="1600" b="1"/>
              <a:t>6.3.1. Các bước mô hình hóa dữ liệu lôgíc</a:t>
            </a:r>
            <a:r>
              <a:rPr lang="en-US" sz="1600"/>
              <a:t> </a:t>
            </a:r>
          </a:p>
          <a:p>
            <a:pPr>
              <a:lnSpc>
                <a:spcPct val="80000"/>
              </a:lnSpc>
            </a:pPr>
            <a:r>
              <a:rPr lang="en-US" sz="1600"/>
              <a:t>1. Mô hình dữ liệu ngữ cảnh: Để thiết lập phạm vi dự án </a:t>
            </a:r>
          </a:p>
          <a:p>
            <a:pPr>
              <a:lnSpc>
                <a:spcPct val="80000"/>
              </a:lnSpc>
            </a:pPr>
            <a:r>
              <a:rPr lang="en-US" sz="1600"/>
              <a:t>2. Mô hình dữ liệu dựa trên khoá </a:t>
            </a:r>
          </a:p>
          <a:p>
            <a:pPr lvl="1">
              <a:lnSpc>
                <a:spcPct val="80000"/>
              </a:lnSpc>
            </a:pPr>
            <a:r>
              <a:rPr lang="en-US" sz="1400"/>
              <a:t>Loại bỏ các quan hệ không cụ thể </a:t>
            </a:r>
          </a:p>
          <a:p>
            <a:pPr lvl="1">
              <a:lnSpc>
                <a:spcPct val="80000"/>
              </a:lnSpc>
            </a:pPr>
            <a:r>
              <a:rPr lang="en-US" sz="1400"/>
              <a:t>Thêm các thực thể có liên quan </a:t>
            </a:r>
          </a:p>
          <a:p>
            <a:pPr lvl="1">
              <a:lnSpc>
                <a:spcPct val="80000"/>
              </a:lnSpc>
            </a:pPr>
            <a:r>
              <a:rPr lang="en-US" sz="1400"/>
              <a:t>Bao gồm các khoá chính </a:t>
            </a:r>
          </a:p>
          <a:p>
            <a:pPr lvl="1">
              <a:lnSpc>
                <a:spcPct val="80000"/>
              </a:lnSpc>
            </a:pPr>
            <a:r>
              <a:rPr lang="en-US" sz="1400"/>
              <a:t>Xác định chính xác số yếu tố </a:t>
            </a:r>
          </a:p>
          <a:p>
            <a:pPr>
              <a:lnSpc>
                <a:spcPct val="80000"/>
              </a:lnSpc>
            </a:pPr>
            <a:r>
              <a:rPr lang="en-US" sz="1600"/>
              <a:t>3. Mô hình dữ liệu với thuộc tính đầy đủ </a:t>
            </a:r>
          </a:p>
          <a:p>
            <a:pPr lvl="1">
              <a:lnSpc>
                <a:spcPct val="80000"/>
              </a:lnSpc>
            </a:pPr>
            <a:r>
              <a:rPr lang="en-US" sz="1400"/>
              <a:t>Tất cả các thuộc tính còn lại </a:t>
            </a:r>
          </a:p>
          <a:p>
            <a:pPr lvl="1">
              <a:lnSpc>
                <a:spcPct val="80000"/>
              </a:lnSpc>
            </a:pPr>
            <a:r>
              <a:rPr lang="en-US" sz="1400"/>
              <a:t>Các tiêu chuẩn nhóm con </a:t>
            </a:r>
          </a:p>
          <a:p>
            <a:pPr>
              <a:lnSpc>
                <a:spcPct val="80000"/>
              </a:lnSpc>
            </a:pPr>
            <a:r>
              <a:rPr lang="en-US" sz="1600"/>
              <a:t>4. Mô hình dữ liệu được chuẩn hoá </a:t>
            </a:r>
          </a:p>
          <a:p>
            <a:pPr>
              <a:lnSpc>
                <a:spcPct val="80000"/>
              </a:lnSpc>
            </a:pPr>
            <a:r>
              <a:rPr lang="en-US" sz="1600"/>
              <a:t>Thế nào là một mô hình dữ liệu tốt? </a:t>
            </a:r>
          </a:p>
          <a:p>
            <a:pPr>
              <a:lnSpc>
                <a:spcPct val="80000"/>
              </a:lnSpc>
              <a:buFontTx/>
              <a:buNone/>
            </a:pPr>
            <a:r>
              <a:rPr lang="en-US" sz="1600"/>
              <a:t>	o Đơn giản</a:t>
            </a:r>
          </a:p>
          <a:p>
            <a:pPr lvl="1">
              <a:lnSpc>
                <a:spcPct val="80000"/>
              </a:lnSpc>
            </a:pPr>
            <a:r>
              <a:rPr lang="en-US" sz="1400"/>
              <a:t>Các thuộc tính dữ liệu mô tả bất cứ thực thể đã cho nào thì chỉ nên mô tả thực thể đó thôi</a:t>
            </a:r>
          </a:p>
          <a:p>
            <a:pPr lvl="1">
              <a:lnSpc>
                <a:spcPct val="80000"/>
              </a:lnSpc>
            </a:pPr>
            <a:r>
              <a:rPr lang="en-US" sz="1400"/>
              <a:t>Mỗi thuộc tính của một thể hiện của thực thể chỉ có thể có một giá trị</a:t>
            </a:r>
          </a:p>
          <a:p>
            <a:pPr>
              <a:lnSpc>
                <a:spcPct val="80000"/>
              </a:lnSpc>
              <a:buFontTx/>
              <a:buNone/>
            </a:pPr>
            <a:r>
              <a:rPr lang="en-US" sz="1600"/>
              <a:t>	o Không dư thừa</a:t>
            </a:r>
          </a:p>
          <a:p>
            <a:pPr lvl="1">
              <a:lnSpc>
                <a:spcPct val="80000"/>
              </a:lnSpc>
            </a:pPr>
            <a:r>
              <a:rPr lang="en-US" sz="1400"/>
              <a:t>Mỗi thuộc tính dữ liệu, không phải là khoá ngoại, mô tả tối đa một thực thể</a:t>
            </a:r>
          </a:p>
          <a:p>
            <a:pPr lvl="1">
              <a:lnSpc>
                <a:spcPct val="80000"/>
              </a:lnSpc>
            </a:pPr>
            <a:r>
              <a:rPr lang="en-US" sz="1400"/>
              <a:t>Tìm cùng một thuộc tính được ghi lại nhiều lần dưới các tên khác nhau</a:t>
            </a:r>
          </a:p>
          <a:p>
            <a:pPr>
              <a:lnSpc>
                <a:spcPct val="80000"/>
              </a:lnSpc>
              <a:buFontTx/>
              <a:buNone/>
            </a:pPr>
            <a:r>
              <a:rPr lang="en-US" sz="1600"/>
              <a:t>	o Linh động và dễ điều chỉnh cho những nhu cầu phát sinh trong tương lai</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55E1035-57A9-4685-9DF1-B56B80661E43}" type="slidenum">
              <a:rPr lang="en-US"/>
              <a:pPr/>
              <a:t>162</a:t>
            </a:fld>
            <a:endParaRPr lang="en-US"/>
          </a:p>
        </p:txBody>
      </p:sp>
      <p:sp>
        <p:nvSpPr>
          <p:cNvPr id="302082" name="Rectangle 2"/>
          <p:cNvSpPr>
            <a:spLocks noGrp="1" noChangeArrowheads="1"/>
          </p:cNvSpPr>
          <p:nvPr>
            <p:ph type="title"/>
          </p:nvPr>
        </p:nvSpPr>
        <p:spPr/>
        <p:txBody>
          <a:bodyPr/>
          <a:lstStyle/>
          <a:p>
            <a:r>
              <a:rPr lang="en-US" b="1"/>
              <a:t>6.3. Xây dựng biểu đồ quan hệ thực thể</a:t>
            </a:r>
            <a:r>
              <a:rPr lang="en-US"/>
              <a:t> </a:t>
            </a:r>
          </a:p>
        </p:txBody>
      </p:sp>
      <p:sp>
        <p:nvSpPr>
          <p:cNvPr id="302083" name="Rectangle 3"/>
          <p:cNvSpPr>
            <a:spLocks noGrp="1" noChangeArrowheads="1"/>
          </p:cNvSpPr>
          <p:nvPr>
            <p:ph type="body" idx="1"/>
          </p:nvPr>
        </p:nvSpPr>
        <p:spPr>
          <a:xfrm>
            <a:off x="457200" y="1447800"/>
            <a:ext cx="8458200" cy="5029200"/>
          </a:xfrm>
        </p:spPr>
        <p:txBody>
          <a:bodyPr/>
          <a:lstStyle/>
          <a:p>
            <a:pPr>
              <a:buFontTx/>
              <a:buNone/>
            </a:pPr>
            <a:r>
              <a:rPr lang="en-US" b="1"/>
              <a:t>6.3.2. Trình tự xây dựng ERD</a:t>
            </a:r>
            <a:r>
              <a:rPr lang="en-US"/>
              <a:t> </a:t>
            </a:r>
          </a:p>
          <a:p>
            <a:r>
              <a:rPr lang="en-US"/>
              <a:t>Xác định các thực thể (Top-down) </a:t>
            </a:r>
          </a:p>
          <a:p>
            <a:r>
              <a:rPr lang="en-US"/>
              <a:t>Xác định bậc của các quan hệ giữa các thực thể (rõ ràng ngữ cảnh) </a:t>
            </a:r>
          </a:p>
          <a:p>
            <a:r>
              <a:rPr lang="en-US"/>
              <a:t>Hoàn thiện các quan hệ với các số yếu tố (rõ ràng ngữ cảnh) </a:t>
            </a:r>
          </a:p>
          <a:p>
            <a:r>
              <a:rPr lang="en-US"/>
              <a:t>Xây dựng mô hình </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6C869B9-43DA-4D55-AE77-31877871486C}" type="slidenum">
              <a:rPr lang="en-US"/>
              <a:pPr/>
              <a:t>163</a:t>
            </a:fld>
            <a:endParaRPr lang="en-US"/>
          </a:p>
        </p:txBody>
      </p:sp>
      <p:sp>
        <p:nvSpPr>
          <p:cNvPr id="304130" name="Rectangle 2"/>
          <p:cNvSpPr>
            <a:spLocks noGrp="1" noChangeArrowheads="1"/>
          </p:cNvSpPr>
          <p:nvPr>
            <p:ph type="title"/>
          </p:nvPr>
        </p:nvSpPr>
        <p:spPr>
          <a:xfrm>
            <a:off x="381000" y="76200"/>
            <a:ext cx="8458200" cy="609600"/>
          </a:xfrm>
        </p:spPr>
        <p:txBody>
          <a:bodyPr/>
          <a:lstStyle/>
          <a:p>
            <a:r>
              <a:rPr lang="en-US" sz="4000" b="1"/>
              <a:t>6.3.2. Trình tự xây dựng ERD</a:t>
            </a:r>
          </a:p>
        </p:txBody>
      </p:sp>
      <p:sp>
        <p:nvSpPr>
          <p:cNvPr id="304131" name="Rectangle 3"/>
          <p:cNvSpPr>
            <a:spLocks noGrp="1" noChangeArrowheads="1"/>
          </p:cNvSpPr>
          <p:nvPr>
            <p:ph type="body" idx="1"/>
          </p:nvPr>
        </p:nvSpPr>
        <p:spPr>
          <a:xfrm>
            <a:off x="304800" y="762000"/>
            <a:ext cx="8534400" cy="6019800"/>
          </a:xfrm>
        </p:spPr>
        <p:txBody>
          <a:bodyPr/>
          <a:lstStyle/>
          <a:p>
            <a:pPr algn="just">
              <a:lnSpc>
                <a:spcPct val="80000"/>
              </a:lnSpc>
            </a:pPr>
            <a:r>
              <a:rPr lang="en-US" sz="1600" b="1"/>
              <a:t>Xác định các thực thể</a:t>
            </a:r>
            <a:r>
              <a:rPr lang="en-US" sz="1600"/>
              <a:t> </a:t>
            </a:r>
          </a:p>
          <a:p>
            <a:pPr algn="just">
              <a:lnSpc>
                <a:spcPct val="80000"/>
              </a:lnSpc>
              <a:buFontTx/>
              <a:buNone/>
            </a:pPr>
            <a:r>
              <a:rPr lang="en-US" sz="1600"/>
              <a:t>o </a:t>
            </a:r>
            <a:r>
              <a:rPr lang="en-US" sz="1600" b="1"/>
              <a:t>Cách 1:</a:t>
            </a:r>
            <a:endParaRPr lang="en-US" sz="1600"/>
          </a:p>
          <a:p>
            <a:pPr algn="just">
              <a:lnSpc>
                <a:spcPct val="80000"/>
              </a:lnSpc>
              <a:buFontTx/>
              <a:buNone/>
            </a:pPr>
            <a:r>
              <a:rPr lang="en-US" sz="1600"/>
              <a:t>- Một tập thực thể có thể thuộc một trong 3 loại sau đây.</a:t>
            </a:r>
          </a:p>
          <a:p>
            <a:pPr algn="just">
              <a:lnSpc>
                <a:spcPct val="80000"/>
              </a:lnSpc>
              <a:buFontTx/>
              <a:buNone/>
            </a:pPr>
            <a:r>
              <a:rPr lang="en-US" sz="1600"/>
              <a:t>- Thông tin liên quan tới một giao dịch chủ yếu của hệ thống, ví dụ như hóa đơn bán hàng thuộc về quá trình bán hàng, đơn đặt hàng thuộc về quá trình mua hàng.</a:t>
            </a:r>
          </a:p>
          <a:p>
            <a:pPr algn="just">
              <a:lnSpc>
                <a:spcPct val="80000"/>
              </a:lnSpc>
              <a:buFontTx/>
              <a:buNone/>
            </a:pPr>
            <a:r>
              <a:rPr lang="en-US" sz="1600"/>
              <a:t>- Thông tin liên quan tới thuộc tính hoặc tài nguyên của hệ thống, ví dụ khách hàng, nhà cung cấp, vị trí kho hàng…</a:t>
            </a:r>
          </a:p>
          <a:p>
            <a:pPr algn="just">
              <a:lnSpc>
                <a:spcPct val="80000"/>
              </a:lnSpc>
              <a:buFontTx/>
              <a:buNone/>
            </a:pPr>
            <a:r>
              <a:rPr lang="en-US" sz="1600"/>
              <a:t>- Thông tin đã được khái quát dưới dạng thống kê liên quan tới lập kế hoạch hoặc quản lý như bẳng chấm công, lịch trực…</a:t>
            </a:r>
          </a:p>
          <a:p>
            <a:pPr algn="just">
              <a:lnSpc>
                <a:spcPct val="80000"/>
              </a:lnSpc>
              <a:buFontTx/>
              <a:buNone/>
            </a:pPr>
            <a:r>
              <a:rPr lang="en-US" sz="1600"/>
              <a:t>- Để nhận ra tập thực thể, phải đặt câu hỏi để ghi nhận thông tin về thực thể:</a:t>
            </a:r>
          </a:p>
          <a:p>
            <a:pPr lvl="1" algn="just">
              <a:lnSpc>
                <a:spcPct val="80000"/>
              </a:lnSpc>
            </a:pPr>
            <a:r>
              <a:rPr lang="en-US" sz="1400"/>
              <a:t>Cái gì mà ta cần lưu thông tin về nó?</a:t>
            </a:r>
          </a:p>
          <a:p>
            <a:pPr lvl="1" algn="just">
              <a:lnSpc>
                <a:spcPct val="80000"/>
              </a:lnSpc>
            </a:pPr>
            <a:r>
              <a:rPr lang="en-US" sz="1400"/>
              <a:t>Cái gì là cốt yếu trong hệ thống?</a:t>
            </a:r>
          </a:p>
          <a:p>
            <a:pPr lvl="1" algn="just">
              <a:lnSpc>
                <a:spcPct val="80000"/>
              </a:lnSpc>
            </a:pPr>
            <a:r>
              <a:rPr lang="en-US" sz="1400"/>
              <a:t>Cái gì mà ta nói về nó trong hệ thống?</a:t>
            </a:r>
          </a:p>
          <a:p>
            <a:pPr lvl="1" algn="just">
              <a:lnSpc>
                <a:spcPct val="80000"/>
              </a:lnSpc>
            </a:pPr>
            <a:r>
              <a:rPr lang="en-US" sz="1400"/>
              <a:t>Cái gì có thể dùng để phân biệt sự kiện của tập thực thể này với sự kiện của một tập thực thể khác?</a:t>
            </a:r>
          </a:p>
          <a:p>
            <a:pPr algn="just">
              <a:lnSpc>
                <a:spcPct val="80000"/>
              </a:lnSpc>
              <a:buFontTx/>
              <a:buNone/>
            </a:pPr>
            <a:r>
              <a:rPr lang="en-US" sz="1600"/>
              <a:t>o </a:t>
            </a:r>
            <a:r>
              <a:rPr lang="en-US" sz="1600" b="1"/>
              <a:t>Cách 2:</a:t>
            </a:r>
            <a:endParaRPr lang="en-US" sz="1600"/>
          </a:p>
          <a:p>
            <a:pPr algn="just">
              <a:lnSpc>
                <a:spcPct val="80000"/>
              </a:lnSpc>
              <a:buFontTx/>
              <a:buNone/>
            </a:pPr>
            <a:r>
              <a:rPr lang="en-US" sz="1600"/>
              <a:t>- Lấy một bản mô tả về hệ thống hiện tại hoặc cần có trong tương lai, xem xét các danh từ có trong đó xem có phải là thông tin cần lưu giữ không. Chú ý loại bỏ các từ đồng nghĩa. Lưu ý là có những danh từ mang tính mô tả nhưng lại không trở thành một tập thực thể, một số khác lại có thể là tập thực thể tiềm năng.</a:t>
            </a:r>
          </a:p>
          <a:p>
            <a:pPr algn="just">
              <a:lnSpc>
                <a:spcPct val="80000"/>
              </a:lnSpc>
              <a:buFontTx/>
              <a:buNone/>
            </a:pPr>
            <a:r>
              <a:rPr lang="en-US" sz="1600"/>
              <a:t>- Ví dụ: chương trình quản lý kho hàng</a:t>
            </a:r>
          </a:p>
          <a:p>
            <a:pPr lvl="1" algn="just">
              <a:lnSpc>
                <a:spcPct val="80000"/>
              </a:lnSpc>
              <a:buFontTx/>
              <a:buNone/>
            </a:pPr>
            <a:r>
              <a:rPr lang="en-US" sz="1400"/>
              <a:t>o Theo dõi </a:t>
            </a:r>
            <a:r>
              <a:rPr lang="en-US" sz="1400" u="sng"/>
              <a:t>hàng</a:t>
            </a:r>
            <a:r>
              <a:rPr lang="en-US" sz="1400"/>
              <a:t> tồn trong một </a:t>
            </a:r>
            <a:r>
              <a:rPr lang="en-US" sz="1400" u="sng"/>
              <a:t>kho</a:t>
            </a:r>
            <a:r>
              <a:rPr lang="en-US" sz="1400"/>
              <a:t> nào đó tại một thời điểm nào đó.</a:t>
            </a:r>
          </a:p>
          <a:p>
            <a:pPr lvl="1" algn="just">
              <a:lnSpc>
                <a:spcPct val="80000"/>
              </a:lnSpc>
              <a:buFontTx/>
              <a:buNone/>
            </a:pPr>
            <a:r>
              <a:rPr lang="en-US" sz="1400"/>
              <a:t>o Theo dõi chi tiết xuất nhập tồn của mỗi loại </a:t>
            </a:r>
            <a:r>
              <a:rPr lang="en-US" sz="1400" u="sng"/>
              <a:t>hàng hóa</a:t>
            </a:r>
            <a:r>
              <a:rPr lang="en-US" sz="1400"/>
              <a:t>.</a:t>
            </a:r>
          </a:p>
          <a:p>
            <a:pPr lvl="1" algn="just">
              <a:lnSpc>
                <a:spcPct val="80000"/>
              </a:lnSpc>
              <a:buFontTx/>
              <a:buNone/>
            </a:pPr>
            <a:r>
              <a:rPr lang="en-US" sz="1400"/>
              <a:t>o In chi tiết xuất nhập </a:t>
            </a:r>
            <a:r>
              <a:rPr lang="en-US" sz="1400" u="sng"/>
              <a:t>vật tư</a:t>
            </a:r>
            <a:r>
              <a:rPr lang="en-US" sz="1400"/>
              <a:t> cho mỗi </a:t>
            </a:r>
            <a:r>
              <a:rPr lang="en-US" sz="1400" u="sng"/>
              <a:t>khách hàng</a:t>
            </a:r>
            <a:r>
              <a:rPr lang="en-US" sz="1400"/>
              <a:t>.</a:t>
            </a:r>
          </a:p>
          <a:p>
            <a:pPr lvl="1" algn="just">
              <a:lnSpc>
                <a:spcPct val="80000"/>
              </a:lnSpc>
              <a:buFontTx/>
              <a:buNone/>
            </a:pPr>
            <a:r>
              <a:rPr lang="en-US" sz="1400"/>
              <a:t>Vậy các tập thực thể xác định được từ mô tả này chính là: vật tư, kho, hàng, khách hàng.</a:t>
            </a:r>
            <a:endParaRPr lang="en-US" sz="1400" b="1"/>
          </a:p>
          <a:p>
            <a:pPr algn="just">
              <a:lnSpc>
                <a:spcPct val="80000"/>
              </a:lnSpc>
            </a:pPr>
            <a:endParaRPr lang="en-US" sz="160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D26BDF4-B416-4116-9877-628D8380F541}" type="slidenum">
              <a:rPr lang="en-US"/>
              <a:pPr/>
              <a:t>164</a:t>
            </a:fld>
            <a:endParaRPr lang="en-US"/>
          </a:p>
        </p:txBody>
      </p:sp>
      <p:sp>
        <p:nvSpPr>
          <p:cNvPr id="305154" name="Rectangle 2"/>
          <p:cNvSpPr>
            <a:spLocks noGrp="1" noChangeArrowheads="1"/>
          </p:cNvSpPr>
          <p:nvPr>
            <p:ph type="title"/>
          </p:nvPr>
        </p:nvSpPr>
        <p:spPr>
          <a:xfrm>
            <a:off x="381000" y="228600"/>
            <a:ext cx="8458200" cy="609600"/>
          </a:xfrm>
        </p:spPr>
        <p:txBody>
          <a:bodyPr/>
          <a:lstStyle/>
          <a:p>
            <a:r>
              <a:rPr lang="en-US" sz="4000" b="1"/>
              <a:t>6.3.2. Trình tự xây dựng ERD</a:t>
            </a:r>
          </a:p>
        </p:txBody>
      </p:sp>
      <p:sp>
        <p:nvSpPr>
          <p:cNvPr id="305155" name="Rectangle 3"/>
          <p:cNvSpPr>
            <a:spLocks noGrp="1" noChangeArrowheads="1"/>
          </p:cNvSpPr>
          <p:nvPr>
            <p:ph type="body" idx="1"/>
          </p:nvPr>
        </p:nvSpPr>
        <p:spPr>
          <a:xfrm>
            <a:off x="304800" y="1143000"/>
            <a:ext cx="8534400" cy="4953000"/>
          </a:xfrm>
        </p:spPr>
        <p:txBody>
          <a:bodyPr/>
          <a:lstStyle/>
          <a:p>
            <a:pPr algn="just">
              <a:lnSpc>
                <a:spcPct val="80000"/>
              </a:lnSpc>
              <a:buFontTx/>
              <a:buNone/>
            </a:pPr>
            <a:r>
              <a:rPr lang="en-US" sz="2800" b="1"/>
              <a:t>Xác định mối quan hệ</a:t>
            </a:r>
            <a:r>
              <a:rPr lang="en-US" sz="2800"/>
              <a:t> </a:t>
            </a:r>
          </a:p>
          <a:p>
            <a:pPr algn="just">
              <a:lnSpc>
                <a:spcPct val="80000"/>
              </a:lnSpc>
            </a:pPr>
            <a:r>
              <a:rPr lang="en-US" sz="2800"/>
              <a:t>Quan hệ giữa các tập thực thể thường được diễn tả bởi các động từ, nó xác định sự tác động của các thực thể với nhau. Để xác định được các mối quan hệ giữa các tập thực thể, cần chú ý:</a:t>
            </a:r>
          </a:p>
          <a:p>
            <a:pPr lvl="1" algn="just">
              <a:lnSpc>
                <a:spcPct val="80000"/>
              </a:lnSpc>
            </a:pPr>
            <a:r>
              <a:rPr lang="en-US"/>
              <a:t>Nếu cần phải lưu giữ thông tin về tập thực thể này trong tập thực thể kia thì sẽ có một quan hệ xuất hiện để tạo mối liên kết.</a:t>
            </a:r>
          </a:p>
          <a:p>
            <a:pPr lvl="1" algn="just">
              <a:lnSpc>
                <a:spcPct val="80000"/>
              </a:lnSpc>
            </a:pPr>
            <a:r>
              <a:rPr lang="en-US"/>
              <a:t>Khi quan hệ giữa hai thực thể là gián tiếp thì ta không cần phải xây dựng mối quan hệ giữa chúng. </a:t>
            </a:r>
          </a:p>
          <a:p>
            <a:pPr algn="just">
              <a:lnSpc>
                <a:spcPct val="80000"/>
              </a:lnSpc>
              <a:buFontTx/>
              <a:buNone/>
            </a:pPr>
            <a:endParaRPr lang="en-US" sz="280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704036E-1903-488C-93F4-E103ACE44C50}" type="slidenum">
              <a:rPr lang="en-US"/>
              <a:pPr/>
              <a:t>165</a:t>
            </a:fld>
            <a:endParaRPr lang="en-US"/>
          </a:p>
        </p:txBody>
      </p:sp>
      <p:sp>
        <p:nvSpPr>
          <p:cNvPr id="306178" name="Rectangle 2"/>
          <p:cNvSpPr>
            <a:spLocks noGrp="1" noChangeArrowheads="1"/>
          </p:cNvSpPr>
          <p:nvPr>
            <p:ph type="title"/>
          </p:nvPr>
        </p:nvSpPr>
        <p:spPr>
          <a:xfrm>
            <a:off x="304800" y="103188"/>
            <a:ext cx="8534400" cy="1314450"/>
          </a:xfrm>
        </p:spPr>
        <p:txBody>
          <a:bodyPr/>
          <a:lstStyle/>
          <a:p>
            <a:r>
              <a:rPr lang="en-US" b="1"/>
              <a:t>6.3. Xây dựng biểu đồ quan hệ thực thể</a:t>
            </a:r>
          </a:p>
        </p:txBody>
      </p:sp>
      <p:sp>
        <p:nvSpPr>
          <p:cNvPr id="306179" name="Rectangle 3"/>
          <p:cNvSpPr>
            <a:spLocks noGrp="1" noChangeArrowheads="1"/>
          </p:cNvSpPr>
          <p:nvPr>
            <p:ph type="body" idx="1"/>
          </p:nvPr>
        </p:nvSpPr>
        <p:spPr/>
        <p:txBody>
          <a:bodyPr/>
          <a:lstStyle/>
          <a:p>
            <a:pPr algn="just">
              <a:buFontTx/>
              <a:buNone/>
            </a:pPr>
            <a:r>
              <a:rPr lang="en-US" sz="2800" b="1"/>
              <a:t>6.3.3. Qui tắc xây dựng ERD</a:t>
            </a:r>
          </a:p>
          <a:p>
            <a:pPr algn="just"/>
            <a:r>
              <a:rPr lang="en-US" sz="2800"/>
              <a:t>Mỗi thực thể phải có tên </a:t>
            </a:r>
          </a:p>
          <a:p>
            <a:pPr algn="just"/>
            <a:r>
              <a:rPr lang="en-US" sz="2800"/>
              <a:t>Mỗi thực thể phải có định danh </a:t>
            </a:r>
          </a:p>
          <a:p>
            <a:pPr algn="just"/>
            <a:r>
              <a:rPr lang="en-US" sz="2800"/>
              <a:t>Mỗi thể hiện không thể là một thực thể </a:t>
            </a:r>
          </a:p>
          <a:p>
            <a:pPr algn="just"/>
            <a:r>
              <a:rPr lang="en-US" sz="2800"/>
              <a:t>Mỗi quan hệ phải có tên (có thể mang hoặc không mang dữ liệu) </a:t>
            </a:r>
          </a:p>
          <a:p>
            <a:pPr algn="just"/>
            <a:r>
              <a:rPr lang="en-US" sz="2800"/>
              <a:t>Số yếu tố phải hợp lý (rõ ràng ngữ cảnh)</a:t>
            </a:r>
            <a:r>
              <a:rPr lang="en-US" sz="2800" b="1"/>
              <a:t> </a:t>
            </a:r>
          </a:p>
          <a:p>
            <a:pPr algn="just"/>
            <a:endParaRPr lang="en-US" sz="2800" b="1"/>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5"/>
          <p:cNvSpPr>
            <a:spLocks noGrp="1"/>
          </p:cNvSpPr>
          <p:nvPr>
            <p:ph type="sldNum" sz="quarter" idx="12"/>
          </p:nvPr>
        </p:nvSpPr>
        <p:spPr/>
        <p:txBody>
          <a:bodyPr/>
          <a:lstStyle/>
          <a:p>
            <a:fld id="{81ABDFD0-AE28-4C31-B7EF-A728D3FBA480}" type="slidenum">
              <a:rPr lang="en-US"/>
              <a:pPr/>
              <a:t>166</a:t>
            </a:fld>
            <a:endParaRPr lang="en-US"/>
          </a:p>
        </p:txBody>
      </p:sp>
      <p:sp>
        <p:nvSpPr>
          <p:cNvPr id="307202" name="Rectangle 2"/>
          <p:cNvSpPr>
            <a:spLocks noGrp="1" noChangeArrowheads="1"/>
          </p:cNvSpPr>
          <p:nvPr>
            <p:ph type="title"/>
          </p:nvPr>
        </p:nvSpPr>
        <p:spPr>
          <a:xfrm>
            <a:off x="304800" y="103188"/>
            <a:ext cx="8534400" cy="1314450"/>
          </a:xfrm>
        </p:spPr>
        <p:txBody>
          <a:bodyPr/>
          <a:lstStyle/>
          <a:p>
            <a:r>
              <a:rPr lang="en-US" b="1"/>
              <a:t>6.3. Xây dựng biểu đồ quan hệ thực thể</a:t>
            </a:r>
          </a:p>
        </p:txBody>
      </p:sp>
      <p:sp>
        <p:nvSpPr>
          <p:cNvPr id="307203" name="Rectangle 3"/>
          <p:cNvSpPr>
            <a:spLocks noGrp="1" noChangeArrowheads="1"/>
          </p:cNvSpPr>
          <p:nvPr>
            <p:ph type="body" idx="1"/>
          </p:nvPr>
        </p:nvSpPr>
        <p:spPr/>
        <p:txBody>
          <a:bodyPr/>
          <a:lstStyle/>
          <a:p>
            <a:pPr algn="just">
              <a:buFontTx/>
              <a:buNone/>
            </a:pPr>
            <a:r>
              <a:rPr lang="en-US" b="1"/>
              <a:t>6.3.4. Các kiểu ký hiệu ERD khác</a:t>
            </a:r>
            <a:r>
              <a:rPr lang="en-US"/>
              <a:t> </a:t>
            </a:r>
            <a:endParaRPr lang="en-US" b="1"/>
          </a:p>
          <a:p>
            <a:pPr algn="just"/>
            <a:endParaRPr lang="en-US" b="1"/>
          </a:p>
        </p:txBody>
      </p:sp>
      <p:grpSp>
        <p:nvGrpSpPr>
          <p:cNvPr id="307204" name="Group 4"/>
          <p:cNvGrpSpPr>
            <a:grpSpLocks/>
          </p:cNvGrpSpPr>
          <p:nvPr/>
        </p:nvGrpSpPr>
        <p:grpSpPr bwMode="auto">
          <a:xfrm>
            <a:off x="1143000" y="2362200"/>
            <a:ext cx="6400800" cy="3276600"/>
            <a:chOff x="1005" y="9067"/>
            <a:chExt cx="9405" cy="2565"/>
          </a:xfrm>
        </p:grpSpPr>
        <p:sp>
          <p:nvSpPr>
            <p:cNvPr id="307205" name="Rectangle 5"/>
            <p:cNvSpPr>
              <a:spLocks noChangeArrowheads="1"/>
            </p:cNvSpPr>
            <p:nvPr/>
          </p:nvSpPr>
          <p:spPr bwMode="auto">
            <a:xfrm>
              <a:off x="3225" y="10155"/>
              <a:ext cx="1590" cy="540"/>
            </a:xfrm>
            <a:prstGeom prst="rect">
              <a:avLst/>
            </a:prstGeom>
            <a:solidFill>
              <a:srgbClr val="FFFFFF"/>
            </a:solidFill>
            <a:ln w="9525">
              <a:solidFill>
                <a:srgbClr val="000000"/>
              </a:solidFill>
              <a:miter lim="800000"/>
              <a:headEnd/>
              <a:tailEnd/>
            </a:ln>
          </p:spPr>
          <p:txBody>
            <a:bodyPr/>
            <a:lstStyle/>
            <a:p>
              <a:r>
                <a:rPr lang="en-US" sz="1200" b="0"/>
                <a:t>Thực thể 1</a:t>
              </a:r>
              <a:endParaRPr lang="en-US"/>
            </a:p>
          </p:txBody>
        </p:sp>
        <p:sp>
          <p:nvSpPr>
            <p:cNvPr id="307206" name="Rectangle 6"/>
            <p:cNvSpPr>
              <a:spLocks noChangeArrowheads="1"/>
            </p:cNvSpPr>
            <p:nvPr/>
          </p:nvSpPr>
          <p:spPr bwMode="auto">
            <a:xfrm>
              <a:off x="7230" y="10140"/>
              <a:ext cx="1590" cy="540"/>
            </a:xfrm>
            <a:prstGeom prst="rect">
              <a:avLst/>
            </a:prstGeom>
            <a:solidFill>
              <a:srgbClr val="FFFFFF"/>
            </a:solidFill>
            <a:ln w="9525">
              <a:solidFill>
                <a:srgbClr val="000000"/>
              </a:solidFill>
              <a:miter lim="800000"/>
              <a:headEnd/>
              <a:tailEnd/>
            </a:ln>
          </p:spPr>
          <p:txBody>
            <a:bodyPr/>
            <a:lstStyle/>
            <a:p>
              <a:r>
                <a:rPr lang="en-US" sz="1200" b="0"/>
                <a:t>Thực thê 2</a:t>
              </a:r>
              <a:endParaRPr lang="en-US"/>
            </a:p>
          </p:txBody>
        </p:sp>
        <p:sp>
          <p:nvSpPr>
            <p:cNvPr id="307207" name="Line 7"/>
            <p:cNvSpPr>
              <a:spLocks noChangeShapeType="1"/>
            </p:cNvSpPr>
            <p:nvPr/>
          </p:nvSpPr>
          <p:spPr bwMode="auto">
            <a:xfrm>
              <a:off x="4815" y="10425"/>
              <a:ext cx="2385" cy="0"/>
            </a:xfrm>
            <a:prstGeom prst="line">
              <a:avLst/>
            </a:prstGeom>
            <a:noFill/>
            <a:ln w="9525">
              <a:solidFill>
                <a:srgbClr val="000000"/>
              </a:solidFill>
              <a:round/>
              <a:headEnd/>
              <a:tailEnd/>
            </a:ln>
          </p:spPr>
          <p:txBody>
            <a:bodyPr/>
            <a:lstStyle/>
            <a:p>
              <a:endParaRPr lang="en-US"/>
            </a:p>
          </p:txBody>
        </p:sp>
        <p:sp>
          <p:nvSpPr>
            <p:cNvPr id="307208" name="Oval 8"/>
            <p:cNvSpPr>
              <a:spLocks noChangeArrowheads="1"/>
            </p:cNvSpPr>
            <p:nvPr/>
          </p:nvSpPr>
          <p:spPr bwMode="auto">
            <a:xfrm>
              <a:off x="2385" y="9270"/>
              <a:ext cx="1740" cy="435"/>
            </a:xfrm>
            <a:prstGeom prst="ellipse">
              <a:avLst/>
            </a:prstGeom>
            <a:solidFill>
              <a:srgbClr val="FFFFFF"/>
            </a:solidFill>
            <a:ln w="9525">
              <a:solidFill>
                <a:srgbClr val="000000"/>
              </a:solidFill>
              <a:round/>
              <a:headEnd/>
              <a:tailEnd/>
            </a:ln>
          </p:spPr>
          <p:txBody>
            <a:bodyPr/>
            <a:lstStyle/>
            <a:p>
              <a:r>
                <a:rPr lang="en-US" sz="900" b="0" u="sng"/>
                <a:t>Thuộc tính 1</a:t>
              </a:r>
              <a:endParaRPr lang="en-US"/>
            </a:p>
          </p:txBody>
        </p:sp>
        <p:sp>
          <p:nvSpPr>
            <p:cNvPr id="307209" name="Oval 9"/>
            <p:cNvSpPr>
              <a:spLocks noChangeArrowheads="1"/>
            </p:cNvSpPr>
            <p:nvPr/>
          </p:nvSpPr>
          <p:spPr bwMode="auto">
            <a:xfrm>
              <a:off x="4305" y="9210"/>
              <a:ext cx="1740" cy="435"/>
            </a:xfrm>
            <a:prstGeom prst="ellipse">
              <a:avLst/>
            </a:prstGeom>
            <a:solidFill>
              <a:srgbClr val="FFFFFF"/>
            </a:solidFill>
            <a:ln w="9525">
              <a:solidFill>
                <a:srgbClr val="000000"/>
              </a:solidFill>
              <a:round/>
              <a:headEnd/>
              <a:tailEnd/>
            </a:ln>
          </p:spPr>
          <p:txBody>
            <a:bodyPr/>
            <a:lstStyle/>
            <a:p>
              <a:r>
                <a:rPr lang="en-US" sz="900" b="0"/>
                <a:t>Thuộc tính 2</a:t>
              </a:r>
              <a:endParaRPr lang="en-US"/>
            </a:p>
          </p:txBody>
        </p:sp>
        <p:sp>
          <p:nvSpPr>
            <p:cNvPr id="307210" name="Oval 10"/>
            <p:cNvSpPr>
              <a:spLocks noChangeArrowheads="1"/>
            </p:cNvSpPr>
            <p:nvPr/>
          </p:nvSpPr>
          <p:spPr bwMode="auto">
            <a:xfrm>
              <a:off x="1005" y="10192"/>
              <a:ext cx="1740" cy="435"/>
            </a:xfrm>
            <a:prstGeom prst="ellipse">
              <a:avLst/>
            </a:prstGeom>
            <a:solidFill>
              <a:srgbClr val="FFFFFF"/>
            </a:solidFill>
            <a:ln w="9525">
              <a:solidFill>
                <a:srgbClr val="000000"/>
              </a:solidFill>
              <a:round/>
              <a:headEnd/>
              <a:tailEnd/>
            </a:ln>
          </p:spPr>
          <p:txBody>
            <a:bodyPr/>
            <a:lstStyle/>
            <a:p>
              <a:r>
                <a:rPr lang="en-US" sz="900" b="0"/>
                <a:t>Thuộc tính 3</a:t>
              </a:r>
              <a:endParaRPr lang="en-US"/>
            </a:p>
          </p:txBody>
        </p:sp>
        <p:sp>
          <p:nvSpPr>
            <p:cNvPr id="307211" name="Oval 11"/>
            <p:cNvSpPr>
              <a:spLocks noChangeArrowheads="1"/>
            </p:cNvSpPr>
            <p:nvPr/>
          </p:nvSpPr>
          <p:spPr bwMode="auto">
            <a:xfrm>
              <a:off x="1965" y="11182"/>
              <a:ext cx="1740" cy="435"/>
            </a:xfrm>
            <a:prstGeom prst="ellipse">
              <a:avLst/>
            </a:prstGeom>
            <a:solidFill>
              <a:srgbClr val="FFFFFF"/>
            </a:solidFill>
            <a:ln w="9525">
              <a:solidFill>
                <a:srgbClr val="000000"/>
              </a:solidFill>
              <a:round/>
              <a:headEnd/>
              <a:tailEnd/>
            </a:ln>
          </p:spPr>
          <p:txBody>
            <a:bodyPr/>
            <a:lstStyle/>
            <a:p>
              <a:r>
                <a:rPr lang="en-US" sz="900" b="0"/>
                <a:t>Thuộc tính 4</a:t>
              </a:r>
              <a:endParaRPr lang="en-US"/>
            </a:p>
          </p:txBody>
        </p:sp>
        <p:sp>
          <p:nvSpPr>
            <p:cNvPr id="307212" name="Oval 12"/>
            <p:cNvSpPr>
              <a:spLocks noChangeArrowheads="1"/>
            </p:cNvSpPr>
            <p:nvPr/>
          </p:nvSpPr>
          <p:spPr bwMode="auto">
            <a:xfrm>
              <a:off x="4215" y="11197"/>
              <a:ext cx="1740" cy="435"/>
            </a:xfrm>
            <a:prstGeom prst="ellipse">
              <a:avLst/>
            </a:prstGeom>
            <a:solidFill>
              <a:srgbClr val="FFFFFF"/>
            </a:solidFill>
            <a:ln w="9525">
              <a:solidFill>
                <a:srgbClr val="000000"/>
              </a:solidFill>
              <a:round/>
              <a:headEnd/>
              <a:tailEnd/>
            </a:ln>
          </p:spPr>
          <p:txBody>
            <a:bodyPr/>
            <a:lstStyle/>
            <a:p>
              <a:r>
                <a:rPr lang="en-US" sz="900" b="0"/>
                <a:t>Thuộc tính 5</a:t>
              </a:r>
              <a:endParaRPr lang="en-US"/>
            </a:p>
          </p:txBody>
        </p:sp>
        <p:sp>
          <p:nvSpPr>
            <p:cNvPr id="307213" name="Line 13"/>
            <p:cNvSpPr>
              <a:spLocks noChangeShapeType="1"/>
            </p:cNvSpPr>
            <p:nvPr/>
          </p:nvSpPr>
          <p:spPr bwMode="auto">
            <a:xfrm>
              <a:off x="3585" y="9690"/>
              <a:ext cx="195" cy="450"/>
            </a:xfrm>
            <a:prstGeom prst="line">
              <a:avLst/>
            </a:prstGeom>
            <a:noFill/>
            <a:ln w="9525">
              <a:solidFill>
                <a:srgbClr val="000000"/>
              </a:solidFill>
              <a:round/>
              <a:headEnd/>
              <a:tailEnd/>
            </a:ln>
          </p:spPr>
          <p:txBody>
            <a:bodyPr/>
            <a:lstStyle/>
            <a:p>
              <a:endParaRPr lang="en-US"/>
            </a:p>
          </p:txBody>
        </p:sp>
        <p:sp>
          <p:nvSpPr>
            <p:cNvPr id="307214" name="Line 14"/>
            <p:cNvSpPr>
              <a:spLocks noChangeShapeType="1"/>
            </p:cNvSpPr>
            <p:nvPr/>
          </p:nvSpPr>
          <p:spPr bwMode="auto">
            <a:xfrm>
              <a:off x="2730" y="10365"/>
              <a:ext cx="495" cy="0"/>
            </a:xfrm>
            <a:prstGeom prst="line">
              <a:avLst/>
            </a:prstGeom>
            <a:noFill/>
            <a:ln w="9525">
              <a:solidFill>
                <a:srgbClr val="000000"/>
              </a:solidFill>
              <a:round/>
              <a:headEnd/>
              <a:tailEnd/>
            </a:ln>
          </p:spPr>
          <p:txBody>
            <a:bodyPr/>
            <a:lstStyle/>
            <a:p>
              <a:endParaRPr lang="en-US"/>
            </a:p>
          </p:txBody>
        </p:sp>
        <p:sp>
          <p:nvSpPr>
            <p:cNvPr id="307215" name="Line 15"/>
            <p:cNvSpPr>
              <a:spLocks noChangeShapeType="1"/>
            </p:cNvSpPr>
            <p:nvPr/>
          </p:nvSpPr>
          <p:spPr bwMode="auto">
            <a:xfrm flipV="1">
              <a:off x="3345" y="10680"/>
              <a:ext cx="270" cy="540"/>
            </a:xfrm>
            <a:prstGeom prst="line">
              <a:avLst/>
            </a:prstGeom>
            <a:noFill/>
            <a:ln w="9525">
              <a:solidFill>
                <a:srgbClr val="000000"/>
              </a:solidFill>
              <a:round/>
              <a:headEnd/>
              <a:tailEnd/>
            </a:ln>
          </p:spPr>
          <p:txBody>
            <a:bodyPr/>
            <a:lstStyle/>
            <a:p>
              <a:endParaRPr lang="en-US"/>
            </a:p>
          </p:txBody>
        </p:sp>
        <p:sp>
          <p:nvSpPr>
            <p:cNvPr id="307216" name="Line 16"/>
            <p:cNvSpPr>
              <a:spLocks noChangeShapeType="1"/>
            </p:cNvSpPr>
            <p:nvPr/>
          </p:nvSpPr>
          <p:spPr bwMode="auto">
            <a:xfrm>
              <a:off x="4515" y="10680"/>
              <a:ext cx="495" cy="555"/>
            </a:xfrm>
            <a:prstGeom prst="line">
              <a:avLst/>
            </a:prstGeom>
            <a:noFill/>
            <a:ln w="9525">
              <a:solidFill>
                <a:srgbClr val="000000"/>
              </a:solidFill>
              <a:round/>
              <a:headEnd/>
              <a:tailEnd/>
            </a:ln>
          </p:spPr>
          <p:txBody>
            <a:bodyPr/>
            <a:lstStyle/>
            <a:p>
              <a:endParaRPr lang="en-US"/>
            </a:p>
          </p:txBody>
        </p:sp>
        <p:sp>
          <p:nvSpPr>
            <p:cNvPr id="307217" name="Line 17"/>
            <p:cNvSpPr>
              <a:spLocks noChangeShapeType="1"/>
            </p:cNvSpPr>
            <p:nvPr/>
          </p:nvSpPr>
          <p:spPr bwMode="auto">
            <a:xfrm flipH="1">
              <a:off x="4500" y="9675"/>
              <a:ext cx="435" cy="480"/>
            </a:xfrm>
            <a:prstGeom prst="line">
              <a:avLst/>
            </a:prstGeom>
            <a:noFill/>
            <a:ln w="9525">
              <a:solidFill>
                <a:srgbClr val="000000"/>
              </a:solidFill>
              <a:round/>
              <a:headEnd/>
              <a:tailEnd/>
            </a:ln>
          </p:spPr>
          <p:txBody>
            <a:bodyPr/>
            <a:lstStyle/>
            <a:p>
              <a:endParaRPr lang="en-US"/>
            </a:p>
          </p:txBody>
        </p:sp>
        <p:sp>
          <p:nvSpPr>
            <p:cNvPr id="307218" name="Oval 18"/>
            <p:cNvSpPr>
              <a:spLocks noChangeArrowheads="1"/>
            </p:cNvSpPr>
            <p:nvPr/>
          </p:nvSpPr>
          <p:spPr bwMode="auto">
            <a:xfrm>
              <a:off x="6345" y="9202"/>
              <a:ext cx="1740" cy="435"/>
            </a:xfrm>
            <a:prstGeom prst="ellipse">
              <a:avLst/>
            </a:prstGeom>
            <a:solidFill>
              <a:srgbClr val="FFFFFF"/>
            </a:solidFill>
            <a:ln w="9525">
              <a:solidFill>
                <a:srgbClr val="000000"/>
              </a:solidFill>
              <a:round/>
              <a:headEnd/>
              <a:tailEnd/>
            </a:ln>
          </p:spPr>
          <p:txBody>
            <a:bodyPr/>
            <a:lstStyle/>
            <a:p>
              <a:r>
                <a:rPr lang="en-US" sz="900" b="0" u="sng"/>
                <a:t>Thuộc tính 1</a:t>
              </a:r>
              <a:endParaRPr lang="en-US"/>
            </a:p>
          </p:txBody>
        </p:sp>
        <p:sp>
          <p:nvSpPr>
            <p:cNvPr id="307219" name="Oval 19"/>
            <p:cNvSpPr>
              <a:spLocks noChangeArrowheads="1"/>
            </p:cNvSpPr>
            <p:nvPr/>
          </p:nvSpPr>
          <p:spPr bwMode="auto">
            <a:xfrm>
              <a:off x="6675" y="11197"/>
              <a:ext cx="1740" cy="435"/>
            </a:xfrm>
            <a:prstGeom prst="ellipse">
              <a:avLst/>
            </a:prstGeom>
            <a:solidFill>
              <a:srgbClr val="FFFFFF"/>
            </a:solidFill>
            <a:ln w="9525">
              <a:solidFill>
                <a:srgbClr val="000000"/>
              </a:solidFill>
              <a:round/>
              <a:headEnd/>
              <a:tailEnd/>
            </a:ln>
          </p:spPr>
          <p:txBody>
            <a:bodyPr/>
            <a:lstStyle/>
            <a:p>
              <a:r>
                <a:rPr lang="en-US" sz="900" b="0"/>
                <a:t>Thuộc tính 3</a:t>
              </a:r>
              <a:endParaRPr lang="en-US"/>
            </a:p>
          </p:txBody>
        </p:sp>
        <p:sp>
          <p:nvSpPr>
            <p:cNvPr id="307220" name="Oval 20"/>
            <p:cNvSpPr>
              <a:spLocks noChangeArrowheads="1"/>
            </p:cNvSpPr>
            <p:nvPr/>
          </p:nvSpPr>
          <p:spPr bwMode="auto">
            <a:xfrm>
              <a:off x="8670" y="11107"/>
              <a:ext cx="1740" cy="435"/>
            </a:xfrm>
            <a:prstGeom prst="ellipse">
              <a:avLst/>
            </a:prstGeom>
            <a:solidFill>
              <a:srgbClr val="FFFFFF"/>
            </a:solidFill>
            <a:ln w="9525">
              <a:solidFill>
                <a:srgbClr val="000000"/>
              </a:solidFill>
              <a:round/>
              <a:headEnd/>
              <a:tailEnd/>
            </a:ln>
          </p:spPr>
          <p:txBody>
            <a:bodyPr/>
            <a:lstStyle/>
            <a:p>
              <a:r>
                <a:rPr lang="en-US" sz="900" b="0"/>
                <a:t>Thuộc tính 4</a:t>
              </a:r>
              <a:endParaRPr lang="en-US"/>
            </a:p>
          </p:txBody>
        </p:sp>
        <p:sp>
          <p:nvSpPr>
            <p:cNvPr id="307221" name="Oval 21"/>
            <p:cNvSpPr>
              <a:spLocks noChangeArrowheads="1"/>
            </p:cNvSpPr>
            <p:nvPr/>
          </p:nvSpPr>
          <p:spPr bwMode="auto">
            <a:xfrm>
              <a:off x="8370" y="9067"/>
              <a:ext cx="1740" cy="435"/>
            </a:xfrm>
            <a:prstGeom prst="ellipse">
              <a:avLst/>
            </a:prstGeom>
            <a:solidFill>
              <a:srgbClr val="FFFFFF"/>
            </a:solidFill>
            <a:ln w="9525">
              <a:solidFill>
                <a:srgbClr val="000000"/>
              </a:solidFill>
              <a:round/>
              <a:headEnd/>
              <a:tailEnd/>
            </a:ln>
          </p:spPr>
          <p:txBody>
            <a:bodyPr/>
            <a:lstStyle/>
            <a:p>
              <a:r>
                <a:rPr lang="en-US" sz="900" b="0"/>
                <a:t>Thuộc tính 2</a:t>
              </a:r>
              <a:endParaRPr lang="en-US"/>
            </a:p>
          </p:txBody>
        </p:sp>
        <p:sp>
          <p:nvSpPr>
            <p:cNvPr id="307222" name="Line 22"/>
            <p:cNvSpPr>
              <a:spLocks noChangeShapeType="1"/>
            </p:cNvSpPr>
            <p:nvPr/>
          </p:nvSpPr>
          <p:spPr bwMode="auto">
            <a:xfrm>
              <a:off x="7275" y="9675"/>
              <a:ext cx="480" cy="420"/>
            </a:xfrm>
            <a:prstGeom prst="line">
              <a:avLst/>
            </a:prstGeom>
            <a:noFill/>
            <a:ln w="9525">
              <a:solidFill>
                <a:srgbClr val="000000"/>
              </a:solidFill>
              <a:round/>
              <a:headEnd/>
              <a:tailEnd/>
            </a:ln>
          </p:spPr>
          <p:txBody>
            <a:bodyPr/>
            <a:lstStyle/>
            <a:p>
              <a:endParaRPr lang="en-US"/>
            </a:p>
          </p:txBody>
        </p:sp>
        <p:sp>
          <p:nvSpPr>
            <p:cNvPr id="307223" name="Line 23"/>
            <p:cNvSpPr>
              <a:spLocks noChangeShapeType="1"/>
            </p:cNvSpPr>
            <p:nvPr/>
          </p:nvSpPr>
          <p:spPr bwMode="auto">
            <a:xfrm flipH="1">
              <a:off x="8265" y="9480"/>
              <a:ext cx="705" cy="645"/>
            </a:xfrm>
            <a:prstGeom prst="line">
              <a:avLst/>
            </a:prstGeom>
            <a:noFill/>
            <a:ln w="9525">
              <a:solidFill>
                <a:srgbClr val="000000"/>
              </a:solidFill>
              <a:round/>
              <a:headEnd/>
              <a:tailEnd/>
            </a:ln>
          </p:spPr>
          <p:txBody>
            <a:bodyPr/>
            <a:lstStyle/>
            <a:p>
              <a:endParaRPr lang="en-US"/>
            </a:p>
          </p:txBody>
        </p:sp>
        <p:sp>
          <p:nvSpPr>
            <p:cNvPr id="307224" name="Line 24"/>
            <p:cNvSpPr>
              <a:spLocks noChangeShapeType="1"/>
            </p:cNvSpPr>
            <p:nvPr/>
          </p:nvSpPr>
          <p:spPr bwMode="auto">
            <a:xfrm flipH="1">
              <a:off x="7590" y="10695"/>
              <a:ext cx="135" cy="465"/>
            </a:xfrm>
            <a:prstGeom prst="line">
              <a:avLst/>
            </a:prstGeom>
            <a:noFill/>
            <a:ln w="9525">
              <a:solidFill>
                <a:srgbClr val="000000"/>
              </a:solidFill>
              <a:round/>
              <a:headEnd/>
              <a:tailEnd/>
            </a:ln>
          </p:spPr>
          <p:txBody>
            <a:bodyPr/>
            <a:lstStyle/>
            <a:p>
              <a:endParaRPr lang="en-US"/>
            </a:p>
          </p:txBody>
        </p:sp>
        <p:sp>
          <p:nvSpPr>
            <p:cNvPr id="307225" name="Line 25"/>
            <p:cNvSpPr>
              <a:spLocks noChangeShapeType="1"/>
            </p:cNvSpPr>
            <p:nvPr/>
          </p:nvSpPr>
          <p:spPr bwMode="auto">
            <a:xfrm>
              <a:off x="8370" y="10710"/>
              <a:ext cx="615" cy="405"/>
            </a:xfrm>
            <a:prstGeom prst="line">
              <a:avLst/>
            </a:prstGeom>
            <a:noFill/>
            <a:ln w="9525">
              <a:solidFill>
                <a:srgbClr val="000000"/>
              </a:solidFill>
              <a:round/>
              <a:headEnd/>
              <a:tailEnd/>
            </a:ln>
          </p:spPr>
          <p:txBody>
            <a:bodyPr/>
            <a:lstStyle/>
            <a:p>
              <a:endParaRPr lang="en-US"/>
            </a:p>
          </p:txBody>
        </p:sp>
      </p:gr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B1CE5105-37E5-474D-939B-9012AC3B5A4D}" type="slidenum">
              <a:rPr lang="en-US"/>
              <a:pPr/>
              <a:t>167</a:t>
            </a:fld>
            <a:endParaRPr lang="en-US"/>
          </a:p>
        </p:txBody>
      </p:sp>
      <p:sp>
        <p:nvSpPr>
          <p:cNvPr id="308226" name="Rectangle 2"/>
          <p:cNvSpPr>
            <a:spLocks noGrp="1" noChangeArrowheads="1"/>
          </p:cNvSpPr>
          <p:nvPr>
            <p:ph type="title"/>
          </p:nvPr>
        </p:nvSpPr>
        <p:spPr/>
        <p:txBody>
          <a:bodyPr/>
          <a:lstStyle/>
          <a:p>
            <a:r>
              <a:rPr lang="en-US" b="1"/>
              <a:t>6.3. Xây dựng biểu đồ quan hệ thực thể</a:t>
            </a:r>
          </a:p>
        </p:txBody>
      </p:sp>
      <p:sp>
        <p:nvSpPr>
          <p:cNvPr id="308227" name="Rectangle 3"/>
          <p:cNvSpPr>
            <a:spLocks noGrp="1" noChangeArrowheads="1"/>
          </p:cNvSpPr>
          <p:nvPr>
            <p:ph type="body" idx="1"/>
          </p:nvPr>
        </p:nvSpPr>
        <p:spPr/>
        <p:txBody>
          <a:bodyPr/>
          <a:lstStyle/>
          <a:p>
            <a:r>
              <a:rPr lang="en-US"/>
              <a:t>Ví dụ:</a:t>
            </a:r>
          </a:p>
          <a:p>
            <a:endParaRPr lang="en-US"/>
          </a:p>
        </p:txBody>
      </p:sp>
      <p:pic>
        <p:nvPicPr>
          <p:cNvPr id="308228" name="img321_3" descr="img321_3"/>
          <p:cNvPicPr>
            <a:picLocks noChangeAspect="1" noChangeArrowheads="1"/>
          </p:cNvPicPr>
          <p:nvPr/>
        </p:nvPicPr>
        <p:blipFill>
          <a:blip r:embed="rId2"/>
          <a:srcRect/>
          <a:stretch>
            <a:fillRect/>
          </a:stretch>
        </p:blipFill>
        <p:spPr bwMode="auto">
          <a:xfrm>
            <a:off x="2428875" y="1828800"/>
            <a:ext cx="4733925" cy="4800600"/>
          </a:xfrm>
          <a:prstGeom prst="rect">
            <a:avLst/>
          </a:prstGeom>
          <a:noFill/>
          <a:ln w="9525">
            <a:noFill/>
            <a:miter lim="800000"/>
            <a:headEnd/>
            <a:tailEnd/>
          </a:ln>
        </p:spPr>
      </p:pic>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2AD5BC3-B16B-4847-9F1B-7F340B60C082}" type="slidenum">
              <a:rPr lang="en-US"/>
              <a:pPr/>
              <a:t>168</a:t>
            </a:fld>
            <a:endParaRPr lang="en-US"/>
          </a:p>
        </p:txBody>
      </p:sp>
      <p:sp>
        <p:nvSpPr>
          <p:cNvPr id="309250" name="Rectangle 2"/>
          <p:cNvSpPr>
            <a:spLocks noGrp="1" noChangeArrowheads="1"/>
          </p:cNvSpPr>
          <p:nvPr>
            <p:ph type="title"/>
          </p:nvPr>
        </p:nvSpPr>
        <p:spPr/>
        <p:txBody>
          <a:bodyPr/>
          <a:lstStyle/>
          <a:p>
            <a:r>
              <a:rPr lang="en-US" b="1"/>
              <a:t>6.4. Xây dựng biểu đồ dữ liệu quan hệ (RDM)</a:t>
            </a:r>
            <a:r>
              <a:rPr lang="en-US"/>
              <a:t> </a:t>
            </a:r>
          </a:p>
        </p:txBody>
      </p:sp>
      <p:sp>
        <p:nvSpPr>
          <p:cNvPr id="309251" name="Rectangle 3"/>
          <p:cNvSpPr>
            <a:spLocks noGrp="1" noChangeArrowheads="1"/>
          </p:cNvSpPr>
          <p:nvPr>
            <p:ph type="body" idx="1"/>
          </p:nvPr>
        </p:nvSpPr>
        <p:spPr/>
        <p:txBody>
          <a:bodyPr/>
          <a:lstStyle/>
          <a:p>
            <a:pPr algn="just">
              <a:lnSpc>
                <a:spcPct val="90000"/>
              </a:lnSpc>
            </a:pPr>
            <a:r>
              <a:rPr lang="en-US" sz="2800"/>
              <a:t>RDM (Relational Data model) là công cụ tiếp theo sau ERD được dùng trong việc mô hình hóa dữ liệu nhằm mục đích xác định danh sách các thuộc tích của các thực thể </a:t>
            </a:r>
          </a:p>
          <a:p>
            <a:pPr>
              <a:lnSpc>
                <a:spcPct val="90000"/>
              </a:lnSpc>
            </a:pPr>
            <a:r>
              <a:rPr lang="en-US" sz="2800"/>
              <a:t>Quá trình xây dựng RDM bao gồm các bước:</a:t>
            </a:r>
          </a:p>
          <a:p>
            <a:pPr lvl="1">
              <a:lnSpc>
                <a:spcPct val="90000"/>
              </a:lnSpc>
            </a:pPr>
            <a:r>
              <a:rPr lang="en-US" sz="2400"/>
              <a:t>Xác định các thuộc tính cần thiết. </a:t>
            </a:r>
          </a:p>
          <a:p>
            <a:pPr lvl="1">
              <a:lnSpc>
                <a:spcPct val="90000"/>
              </a:lnSpc>
            </a:pPr>
            <a:r>
              <a:rPr lang="en-US" sz="2400"/>
              <a:t>Chuẩn hóa các thực thể. </a:t>
            </a:r>
          </a:p>
          <a:p>
            <a:pPr lvl="1">
              <a:lnSpc>
                <a:spcPct val="90000"/>
              </a:lnSpc>
            </a:pPr>
            <a:r>
              <a:rPr lang="en-US" sz="2400"/>
              <a:t>Xác định các mối quan hệ giữa các thuộc tính của các thực thể. </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A363F9C-AC47-48C2-AF1B-B9FC7355A655}" type="slidenum">
              <a:rPr lang="en-US"/>
              <a:pPr/>
              <a:t>169</a:t>
            </a:fld>
            <a:endParaRPr lang="en-US"/>
          </a:p>
        </p:txBody>
      </p:sp>
      <p:sp>
        <p:nvSpPr>
          <p:cNvPr id="310274" name="Rectangle 2"/>
          <p:cNvSpPr>
            <a:spLocks noGrp="1" noChangeArrowheads="1"/>
          </p:cNvSpPr>
          <p:nvPr>
            <p:ph type="title"/>
          </p:nvPr>
        </p:nvSpPr>
        <p:spPr/>
        <p:txBody>
          <a:bodyPr/>
          <a:lstStyle/>
          <a:p>
            <a:r>
              <a:rPr lang="en-US" b="1"/>
              <a:t>6.4. Xây dựng biểu đồ dữ liệu quan hệ (RDM)</a:t>
            </a:r>
            <a:r>
              <a:rPr lang="en-US"/>
              <a:t> </a:t>
            </a:r>
          </a:p>
        </p:txBody>
      </p:sp>
      <p:sp>
        <p:nvSpPr>
          <p:cNvPr id="310275" name="Rectangle 3"/>
          <p:cNvSpPr>
            <a:spLocks noGrp="1" noChangeArrowheads="1"/>
          </p:cNvSpPr>
          <p:nvPr>
            <p:ph type="body" idx="1"/>
          </p:nvPr>
        </p:nvSpPr>
        <p:spPr>
          <a:xfrm>
            <a:off x="457200" y="1600200"/>
            <a:ext cx="8229600" cy="4572000"/>
          </a:xfrm>
        </p:spPr>
        <p:txBody>
          <a:bodyPr/>
          <a:lstStyle/>
          <a:p>
            <a:pPr algn="just">
              <a:lnSpc>
                <a:spcPct val="80000"/>
              </a:lnSpc>
              <a:buFontTx/>
              <a:buNone/>
            </a:pPr>
            <a:r>
              <a:rPr lang="en-US" sz="2800" b="1"/>
              <a:t>6.4.1. Xác định thuộc tính</a:t>
            </a:r>
            <a:r>
              <a:rPr lang="en-US" sz="2800"/>
              <a:t> </a:t>
            </a:r>
          </a:p>
          <a:p>
            <a:pPr algn="just">
              <a:lnSpc>
                <a:spcPct val="80000"/>
              </a:lnSpc>
            </a:pPr>
            <a:r>
              <a:rPr lang="en-US" sz="2800"/>
              <a:t>Để xác định các thuộc tính của các thực thể, cần dựa vào những yếu tố sau: </a:t>
            </a:r>
          </a:p>
          <a:p>
            <a:pPr lvl="1" algn="just">
              <a:lnSpc>
                <a:spcPct val="80000"/>
              </a:lnSpc>
            </a:pPr>
            <a:r>
              <a:rPr lang="en-US" sz="2400"/>
              <a:t>Sự hiểu biết về hệ thống đang phân tích. </a:t>
            </a:r>
          </a:p>
          <a:p>
            <a:pPr lvl="1" algn="just">
              <a:lnSpc>
                <a:spcPct val="80000"/>
              </a:lnSpc>
            </a:pPr>
            <a:r>
              <a:rPr lang="en-US" sz="2400"/>
              <a:t>Quá trình phỏng vấn, trao đổi với người sử dụng. </a:t>
            </a:r>
          </a:p>
          <a:p>
            <a:pPr lvl="1" algn="just">
              <a:lnSpc>
                <a:spcPct val="80000"/>
              </a:lnSpc>
            </a:pPr>
            <a:r>
              <a:rPr lang="en-US" sz="2400"/>
              <a:t>Các báo cáo, biểu mẫu được dùng trong hệ thống hiện tại.</a:t>
            </a:r>
          </a:p>
          <a:p>
            <a:pPr algn="just">
              <a:lnSpc>
                <a:spcPct val="80000"/>
              </a:lnSpc>
            </a:pPr>
            <a:r>
              <a:rPr lang="en-US" sz="2800"/>
              <a:t>Từ những thông tin thu thập được, ta sẽ lập danh sách các thuộc tính cho các thực thể đã được xác định trong ERD. Phân biệt các thuộc tính khóa bằng cách gạch dưới.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0960"/>
            <a:ext cx="8229600" cy="1214440"/>
          </a:xfrm>
        </p:spPr>
        <p:txBody>
          <a:bodyPr/>
          <a:lstStyle/>
          <a:p>
            <a:r>
              <a:rPr lang="en-US" sz="4000" err="1"/>
              <a:t>Chương</a:t>
            </a:r>
            <a:r>
              <a:rPr lang="en-US" sz="4000"/>
              <a:t> 0. </a:t>
            </a:r>
            <a:r>
              <a:rPr lang="en-US" sz="4000" err="1"/>
              <a:t>Đại</a:t>
            </a:r>
            <a:r>
              <a:rPr lang="en-US" sz="4000"/>
              <a:t> </a:t>
            </a:r>
            <a:r>
              <a:rPr lang="en-US" sz="4000" err="1"/>
              <a:t>cương</a:t>
            </a:r>
            <a:r>
              <a:rPr lang="en-US" sz="4000"/>
              <a:t> </a:t>
            </a:r>
            <a:r>
              <a:rPr lang="en-US" sz="4000" err="1"/>
              <a:t>về</a:t>
            </a:r>
            <a:r>
              <a:rPr lang="en-US" sz="4000"/>
              <a:t> </a:t>
            </a:r>
            <a:r>
              <a:rPr lang="en-US" sz="4000" err="1"/>
              <a:t>hệ</a:t>
            </a:r>
            <a:r>
              <a:rPr lang="en-US" sz="4000"/>
              <a:t> </a:t>
            </a:r>
            <a:r>
              <a:rPr lang="en-US" sz="4000" err="1"/>
              <a:t>thống</a:t>
            </a:r>
            <a:endParaRPr lang="en-US" sz="4000"/>
          </a:p>
        </p:txBody>
      </p:sp>
      <p:sp>
        <p:nvSpPr>
          <p:cNvPr id="3" name="Content Placeholder 2"/>
          <p:cNvSpPr>
            <a:spLocks noGrp="1"/>
          </p:cNvSpPr>
          <p:nvPr>
            <p:ph idx="1"/>
          </p:nvPr>
        </p:nvSpPr>
        <p:spPr>
          <a:xfrm>
            <a:off x="457200" y="1276352"/>
            <a:ext cx="8229600" cy="5200648"/>
          </a:xfrm>
        </p:spPr>
        <p:txBody>
          <a:bodyPr/>
          <a:lstStyle/>
          <a:p>
            <a:pPr>
              <a:buNone/>
            </a:pPr>
            <a:r>
              <a:rPr lang="en-US"/>
              <a:t>0.6 </a:t>
            </a:r>
            <a:r>
              <a:rPr lang="en-US" err="1"/>
              <a:t>Nội</a:t>
            </a:r>
            <a:r>
              <a:rPr lang="en-US"/>
              <a:t> dung </a:t>
            </a:r>
            <a:r>
              <a:rPr lang="en-US" err="1"/>
              <a:t>nghiên</a:t>
            </a:r>
            <a:r>
              <a:rPr lang="en-US"/>
              <a:t> </a:t>
            </a:r>
            <a:r>
              <a:rPr lang="en-US" err="1"/>
              <a:t>cứu</a:t>
            </a:r>
            <a:r>
              <a:rPr lang="en-US"/>
              <a:t> </a:t>
            </a:r>
            <a:r>
              <a:rPr lang="en-US" err="1"/>
              <a:t>một</a:t>
            </a:r>
            <a:r>
              <a:rPr lang="en-US"/>
              <a:t> </a:t>
            </a:r>
            <a:r>
              <a:rPr lang="en-US" err="1"/>
              <a:t>hệ</a:t>
            </a:r>
            <a:r>
              <a:rPr lang="en-US"/>
              <a:t> </a:t>
            </a:r>
            <a:r>
              <a:rPr lang="en-US" err="1"/>
              <a:t>thống</a:t>
            </a:r>
            <a:endParaRPr lang="en-US"/>
          </a:p>
          <a:p>
            <a:pPr>
              <a:buFontTx/>
              <a:buChar char="-"/>
            </a:pPr>
            <a:r>
              <a:rPr lang="en-US" sz="2800" err="1"/>
              <a:t>Tiếp</a:t>
            </a:r>
            <a:r>
              <a:rPr lang="en-US" sz="2800"/>
              <a:t> </a:t>
            </a:r>
            <a:r>
              <a:rPr lang="en-US" sz="2800" err="1"/>
              <a:t>cận</a:t>
            </a:r>
            <a:r>
              <a:rPr lang="en-US" sz="2800"/>
              <a:t> </a:t>
            </a:r>
            <a:r>
              <a:rPr lang="en-US" sz="2800" err="1"/>
              <a:t>hệ</a:t>
            </a:r>
            <a:r>
              <a:rPr lang="en-US" sz="2800"/>
              <a:t> </a:t>
            </a:r>
            <a:r>
              <a:rPr lang="en-US" sz="2800" err="1"/>
              <a:t>thống</a:t>
            </a:r>
            <a:endParaRPr lang="en-US" sz="2800"/>
          </a:p>
          <a:p>
            <a:pPr>
              <a:buFontTx/>
              <a:buChar char="-"/>
            </a:pPr>
            <a:r>
              <a:rPr lang="en-US" sz="2800" err="1"/>
              <a:t>Phân</a:t>
            </a:r>
            <a:r>
              <a:rPr lang="en-US" sz="2800"/>
              <a:t> </a:t>
            </a:r>
            <a:r>
              <a:rPr lang="en-US" sz="2800" err="1"/>
              <a:t>tích</a:t>
            </a:r>
            <a:r>
              <a:rPr lang="en-US" sz="2800"/>
              <a:t> </a:t>
            </a:r>
            <a:r>
              <a:rPr lang="en-US" sz="2800" err="1"/>
              <a:t>hệ</a:t>
            </a:r>
            <a:r>
              <a:rPr lang="en-US" sz="2800"/>
              <a:t> </a:t>
            </a:r>
            <a:r>
              <a:rPr lang="en-US" sz="2800" err="1"/>
              <a:t>thống</a:t>
            </a:r>
            <a:endParaRPr lang="en-US" sz="2800"/>
          </a:p>
          <a:p>
            <a:pPr>
              <a:buNone/>
            </a:pPr>
            <a:r>
              <a:rPr lang="en-US" sz="2800"/>
              <a:t>	+ </a:t>
            </a:r>
            <a:r>
              <a:rPr lang="en-US" sz="2800" err="1"/>
              <a:t>Phân</a:t>
            </a:r>
            <a:r>
              <a:rPr lang="en-US" sz="2800"/>
              <a:t> </a:t>
            </a:r>
            <a:r>
              <a:rPr lang="en-US" sz="2800" err="1"/>
              <a:t>tích</a:t>
            </a:r>
            <a:r>
              <a:rPr lang="en-US" sz="2800"/>
              <a:t> </a:t>
            </a:r>
            <a:r>
              <a:rPr lang="en-US" sz="2800" err="1"/>
              <a:t>mục</a:t>
            </a:r>
            <a:r>
              <a:rPr lang="en-US" sz="2800"/>
              <a:t> </a:t>
            </a:r>
            <a:r>
              <a:rPr lang="en-US" sz="2800" err="1"/>
              <a:t>tiêu</a:t>
            </a:r>
            <a:endParaRPr lang="en-US" sz="2800"/>
          </a:p>
          <a:p>
            <a:pPr>
              <a:buNone/>
            </a:pPr>
            <a:r>
              <a:rPr lang="en-US" sz="2800"/>
              <a:t>	+ </a:t>
            </a:r>
            <a:r>
              <a:rPr lang="en-US" sz="2800" err="1"/>
              <a:t>Phân</a:t>
            </a:r>
            <a:r>
              <a:rPr lang="en-US" sz="2800"/>
              <a:t> </a:t>
            </a:r>
            <a:r>
              <a:rPr lang="en-US" sz="2800" err="1"/>
              <a:t>tích</a:t>
            </a:r>
            <a:r>
              <a:rPr lang="en-US" sz="2800"/>
              <a:t> </a:t>
            </a:r>
            <a:r>
              <a:rPr lang="en-US" sz="2800" err="1"/>
              <a:t>phạm</a:t>
            </a:r>
            <a:r>
              <a:rPr lang="en-US" sz="2800"/>
              <a:t> vi </a:t>
            </a:r>
            <a:r>
              <a:rPr lang="en-US" sz="2800" err="1"/>
              <a:t>và</a:t>
            </a:r>
            <a:r>
              <a:rPr lang="en-US" sz="2800"/>
              <a:t> </a:t>
            </a:r>
            <a:r>
              <a:rPr lang="en-US" sz="2800" err="1"/>
              <a:t>môi</a:t>
            </a:r>
            <a:r>
              <a:rPr lang="en-US" sz="2800"/>
              <a:t> </a:t>
            </a:r>
            <a:r>
              <a:rPr lang="en-US" sz="2800" err="1"/>
              <a:t>trường</a:t>
            </a:r>
            <a:r>
              <a:rPr lang="en-US" sz="2800"/>
              <a:t> </a:t>
            </a:r>
            <a:r>
              <a:rPr lang="en-US" sz="2800" err="1"/>
              <a:t>của</a:t>
            </a:r>
            <a:r>
              <a:rPr lang="en-US" sz="2800"/>
              <a:t> </a:t>
            </a:r>
            <a:r>
              <a:rPr lang="en-US" sz="2800" err="1"/>
              <a:t>hệ</a:t>
            </a:r>
            <a:r>
              <a:rPr lang="en-US" sz="2800"/>
              <a:t> </a:t>
            </a:r>
            <a:r>
              <a:rPr lang="en-US" sz="2800" err="1"/>
              <a:t>thống</a:t>
            </a:r>
            <a:endParaRPr lang="en-US" sz="2800"/>
          </a:p>
          <a:p>
            <a:pPr>
              <a:buNone/>
            </a:pPr>
            <a:r>
              <a:rPr lang="en-US" sz="2800"/>
              <a:t>	+ </a:t>
            </a:r>
            <a:r>
              <a:rPr lang="en-US" sz="2800" err="1"/>
              <a:t>Phân</a:t>
            </a:r>
            <a:r>
              <a:rPr lang="en-US" sz="2800"/>
              <a:t> </a:t>
            </a:r>
            <a:r>
              <a:rPr lang="en-US" sz="2800" err="1"/>
              <a:t>tích</a:t>
            </a:r>
            <a:r>
              <a:rPr lang="en-US" sz="2800"/>
              <a:t> </a:t>
            </a:r>
            <a:r>
              <a:rPr lang="en-US" sz="2800" err="1"/>
              <a:t>cấu</a:t>
            </a:r>
            <a:r>
              <a:rPr lang="en-US" sz="2800"/>
              <a:t> </a:t>
            </a:r>
            <a:r>
              <a:rPr lang="en-US" sz="2800" err="1"/>
              <a:t>trúc</a:t>
            </a:r>
            <a:endParaRPr lang="en-US" sz="2800"/>
          </a:p>
          <a:p>
            <a:pPr>
              <a:buNone/>
            </a:pPr>
            <a:r>
              <a:rPr lang="en-US" sz="2800"/>
              <a:t>	+ </a:t>
            </a:r>
            <a:r>
              <a:rPr lang="en-US" sz="2800" err="1"/>
              <a:t>Phân</a:t>
            </a:r>
            <a:r>
              <a:rPr lang="en-US" sz="2800"/>
              <a:t> </a:t>
            </a:r>
            <a:r>
              <a:rPr lang="en-US" sz="2800" err="1"/>
              <a:t>tích</a:t>
            </a:r>
            <a:r>
              <a:rPr lang="en-US" sz="2800"/>
              <a:t> </a:t>
            </a:r>
            <a:r>
              <a:rPr lang="en-US" sz="2800" err="1"/>
              <a:t>các</a:t>
            </a:r>
            <a:r>
              <a:rPr lang="en-US" sz="2800"/>
              <a:t> </a:t>
            </a:r>
            <a:r>
              <a:rPr lang="en-US" sz="2800" err="1"/>
              <a:t>nguồn</a:t>
            </a:r>
            <a:r>
              <a:rPr lang="en-US" sz="2800"/>
              <a:t> </a:t>
            </a:r>
            <a:r>
              <a:rPr lang="en-US" sz="2800" err="1"/>
              <a:t>lực</a:t>
            </a:r>
            <a:r>
              <a:rPr lang="en-US" sz="2800"/>
              <a:t> </a:t>
            </a:r>
            <a:r>
              <a:rPr lang="en-US" sz="2800" err="1"/>
              <a:t>và</a:t>
            </a:r>
            <a:r>
              <a:rPr lang="en-US" sz="2800"/>
              <a:t> </a:t>
            </a:r>
            <a:r>
              <a:rPr lang="en-US" sz="2800" err="1"/>
              <a:t>các</a:t>
            </a:r>
            <a:r>
              <a:rPr lang="en-US" sz="2800"/>
              <a:t> </a:t>
            </a:r>
            <a:r>
              <a:rPr lang="en-US" sz="2800" err="1"/>
              <a:t>tác</a:t>
            </a:r>
            <a:r>
              <a:rPr lang="en-US" sz="2800"/>
              <a:t> </a:t>
            </a:r>
            <a:r>
              <a:rPr lang="en-US" sz="2800" err="1"/>
              <a:t>động</a:t>
            </a:r>
            <a:endParaRPr lang="en-US" sz="2800"/>
          </a:p>
          <a:p>
            <a:pPr>
              <a:buNone/>
            </a:pPr>
            <a:r>
              <a:rPr lang="en-US" sz="2800"/>
              <a:t>	+ </a:t>
            </a:r>
            <a:r>
              <a:rPr lang="en-US" sz="2800" err="1"/>
              <a:t>Phân</a:t>
            </a:r>
            <a:r>
              <a:rPr lang="en-US" sz="2800"/>
              <a:t> </a:t>
            </a:r>
            <a:r>
              <a:rPr lang="en-US" sz="2800" err="1"/>
              <a:t>tích</a:t>
            </a:r>
            <a:r>
              <a:rPr lang="en-US" sz="2800"/>
              <a:t> </a:t>
            </a:r>
            <a:r>
              <a:rPr lang="en-US" sz="2800" err="1"/>
              <a:t>tổng</a:t>
            </a:r>
            <a:r>
              <a:rPr lang="en-US" sz="2800"/>
              <a:t> </a:t>
            </a:r>
            <a:r>
              <a:rPr lang="en-US" sz="2800" err="1"/>
              <a:t>hợp</a:t>
            </a:r>
            <a:r>
              <a:rPr lang="en-US" sz="2800"/>
              <a:t> </a:t>
            </a:r>
            <a:r>
              <a:rPr lang="en-US" sz="2800" err="1"/>
              <a:t>toàn</a:t>
            </a:r>
            <a:r>
              <a:rPr lang="en-US" sz="2800"/>
              <a:t> </a:t>
            </a:r>
            <a:r>
              <a:rPr lang="en-US" sz="2800" err="1"/>
              <a:t>hệ</a:t>
            </a:r>
            <a:r>
              <a:rPr lang="en-US" sz="2800"/>
              <a:t> </a:t>
            </a:r>
            <a:r>
              <a:rPr lang="en-US" sz="2800" err="1"/>
              <a:t>thống</a:t>
            </a:r>
            <a:endParaRPr lang="en-US" sz="2800"/>
          </a:p>
        </p:txBody>
      </p:sp>
      <p:sp>
        <p:nvSpPr>
          <p:cNvPr id="4" name="Slide Number Placeholder 3"/>
          <p:cNvSpPr>
            <a:spLocks noGrp="1"/>
          </p:cNvSpPr>
          <p:nvPr>
            <p:ph type="sldNum" sz="quarter" idx="12"/>
          </p:nvPr>
        </p:nvSpPr>
        <p:spPr/>
        <p:txBody>
          <a:bodyPr/>
          <a:lstStyle/>
          <a:p>
            <a:fld id="{83F29257-BD7D-4816-BD84-DAED60F7193C}" type="slidenum">
              <a:rPr lang="en-US" smtClean="0"/>
              <a:pPr/>
              <a:t>17</a:t>
            </a:fld>
            <a:endParaRPr lang="en-US"/>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1A7F082-3251-4EFD-AF36-FA872D3E4E98}" type="slidenum">
              <a:rPr lang="en-US"/>
              <a:pPr/>
              <a:t>170</a:t>
            </a:fld>
            <a:endParaRPr lang="en-US"/>
          </a:p>
        </p:txBody>
      </p:sp>
      <p:sp>
        <p:nvSpPr>
          <p:cNvPr id="311298" name="Rectangle 2"/>
          <p:cNvSpPr>
            <a:spLocks noGrp="1" noChangeArrowheads="1"/>
          </p:cNvSpPr>
          <p:nvPr>
            <p:ph type="title"/>
          </p:nvPr>
        </p:nvSpPr>
        <p:spPr/>
        <p:txBody>
          <a:bodyPr/>
          <a:lstStyle/>
          <a:p>
            <a:r>
              <a:rPr lang="en-US" b="1"/>
              <a:t>6.4. Xây dựng biểu đồ dữ liệu quan hệ (RDM)</a:t>
            </a:r>
            <a:r>
              <a:rPr lang="en-US"/>
              <a:t> </a:t>
            </a:r>
          </a:p>
        </p:txBody>
      </p:sp>
      <p:sp>
        <p:nvSpPr>
          <p:cNvPr id="311299" name="Rectangle 3"/>
          <p:cNvSpPr>
            <a:spLocks noGrp="1" noChangeArrowheads="1"/>
          </p:cNvSpPr>
          <p:nvPr>
            <p:ph type="body" idx="1"/>
          </p:nvPr>
        </p:nvSpPr>
        <p:spPr>
          <a:xfrm>
            <a:off x="457200" y="1600200"/>
            <a:ext cx="8229600" cy="4572000"/>
          </a:xfrm>
        </p:spPr>
        <p:txBody>
          <a:bodyPr/>
          <a:lstStyle/>
          <a:p>
            <a:pPr>
              <a:lnSpc>
                <a:spcPct val="80000"/>
              </a:lnSpc>
              <a:buFontTx/>
              <a:buNone/>
            </a:pPr>
            <a:r>
              <a:rPr lang="en-US" sz="2000" b="1"/>
              <a:t>6.4.2. Phân tích và chuẩn hóa dữ liệu</a:t>
            </a:r>
            <a:r>
              <a:rPr lang="en-US" sz="2000"/>
              <a:t> </a:t>
            </a:r>
          </a:p>
          <a:p>
            <a:pPr>
              <a:lnSpc>
                <a:spcPct val="80000"/>
              </a:lnSpc>
            </a:pPr>
            <a:r>
              <a:rPr lang="en-US" sz="2000"/>
              <a:t>Phân tích dữ liệu là một quá trình chuẩn bị một mô hình dữ liệu cho việc cài đặt thành một cơ sở dữ liệu đơn giản, không dư thừa, mềm dẻo và dễ thích ứng. Kỹ thuật cụ thể được gọi là sự chuẩn hóa. </a:t>
            </a:r>
          </a:p>
          <a:p>
            <a:pPr>
              <a:lnSpc>
                <a:spcPct val="80000"/>
              </a:lnSpc>
            </a:pPr>
            <a:r>
              <a:rPr lang="en-US" sz="2000"/>
              <a:t>Chuẩn hóa là một kỹ thuật tổ chức các thuộc tính dữ liệu sao cho chúng được nhóm thành các thực thể không dư thừa, ổn định, mềm dẻo và dễ thích ứng: </a:t>
            </a:r>
          </a:p>
          <a:p>
            <a:pPr lvl="1">
              <a:lnSpc>
                <a:spcPct val="80000"/>
              </a:lnSpc>
              <a:buFontTx/>
              <a:buNone/>
            </a:pPr>
            <a:r>
              <a:rPr lang="en-US" sz="1800"/>
              <a:t>o Không có sự lặp lại các thuộc tính ở các bảng khác nhau, trừ thuộc tính khóa và thuộc tính kết nối</a:t>
            </a:r>
          </a:p>
          <a:p>
            <a:pPr lvl="1">
              <a:lnSpc>
                <a:spcPct val="80000"/>
              </a:lnSpc>
              <a:buFontTx/>
              <a:buNone/>
            </a:pPr>
            <a:r>
              <a:rPr lang="en-US" sz="1800"/>
              <a:t>o Không chứa các thuộc tính có giá trị là kết quả tính được của các thuộc tính khác. Ví dụ, thuộc tính giá thành là kết quả của thuộc tính số lượng nhân với thuộc tính đơn giá nên cần phải loại bỏ.</a:t>
            </a:r>
          </a:p>
          <a:p>
            <a:pPr lvl="1">
              <a:lnSpc>
                <a:spcPct val="80000"/>
              </a:lnSpc>
              <a:buFontTx/>
              <a:buNone/>
            </a:pPr>
            <a:r>
              <a:rPr lang="en-US" sz="1800"/>
              <a:t>o Không có vai trò giống nhau giữa các thực thể </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45EEDC1-13B9-401B-8809-6A2B41DA43F8}" type="slidenum">
              <a:rPr lang="en-US"/>
              <a:pPr/>
              <a:t>171</a:t>
            </a:fld>
            <a:endParaRPr lang="en-US"/>
          </a:p>
        </p:txBody>
      </p:sp>
      <p:sp>
        <p:nvSpPr>
          <p:cNvPr id="312322" name="Rectangle 2"/>
          <p:cNvSpPr>
            <a:spLocks noGrp="1" noChangeArrowheads="1"/>
          </p:cNvSpPr>
          <p:nvPr>
            <p:ph type="title"/>
          </p:nvPr>
        </p:nvSpPr>
        <p:spPr/>
        <p:txBody>
          <a:bodyPr/>
          <a:lstStyle/>
          <a:p>
            <a:r>
              <a:rPr lang="en-US" b="1"/>
              <a:t>Khái niệm phụ thuộc hàm</a:t>
            </a:r>
            <a:endParaRPr lang="en-US"/>
          </a:p>
        </p:txBody>
      </p:sp>
      <p:sp>
        <p:nvSpPr>
          <p:cNvPr id="312323" name="Rectangle 3"/>
          <p:cNvSpPr>
            <a:spLocks noGrp="1" noChangeArrowheads="1"/>
          </p:cNvSpPr>
          <p:nvPr>
            <p:ph type="body" idx="1"/>
          </p:nvPr>
        </p:nvSpPr>
        <p:spPr/>
        <p:txBody>
          <a:bodyPr/>
          <a:lstStyle/>
          <a:p>
            <a:pPr>
              <a:lnSpc>
                <a:spcPct val="80000"/>
              </a:lnSpc>
            </a:pPr>
            <a:r>
              <a:rPr lang="en-US" sz="2400"/>
              <a:t>Phụ thuộc hàm đơn trị: từ 1 giá trị của khóa trong bảng, ta chỉ xác định được 1 giá trị cho các thuộc tính khác.VD: với mỗi mã khách hàng, chỉ có duy nhất một giá trị Họ tên, số điện thoại, địa chỉ…</a:t>
            </a:r>
          </a:p>
          <a:p>
            <a:pPr>
              <a:lnSpc>
                <a:spcPct val="80000"/>
              </a:lnSpc>
            </a:pPr>
            <a:r>
              <a:rPr lang="en-US" sz="2400"/>
              <a:t>Phụ thuộc hàm đa trị: 1 giá trị của khóa trong bảng lại ứng với nhiều giá trị của các thuộc tính khác. Ví dụ: ứng với một mã số học sinh lại có nhiều môn học khác nhau vì một học sinh có thể học nhiều môn học.</a:t>
            </a:r>
          </a:p>
          <a:p>
            <a:pPr>
              <a:lnSpc>
                <a:spcPct val="80000"/>
              </a:lnSpc>
            </a:pPr>
            <a:r>
              <a:rPr lang="en-US" sz="2400"/>
              <a:t>Như vậy, nếu có thuộc tính không phụ thuộc hàm vào khóa thì nó phải nằm trong một thực thể khác. Quá trình chuẩn hóa được thực hiện dựa trên khái niệm phụ thuộc hàm nêu trên. </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7674231-482E-47DB-B1B7-5134CF340448}" type="slidenum">
              <a:rPr lang="en-US"/>
              <a:pPr/>
              <a:t>172</a:t>
            </a:fld>
            <a:endParaRPr lang="en-US"/>
          </a:p>
        </p:txBody>
      </p:sp>
      <p:sp>
        <p:nvSpPr>
          <p:cNvPr id="313346" name="Rectangle 2"/>
          <p:cNvSpPr>
            <a:spLocks noGrp="1" noChangeArrowheads="1"/>
          </p:cNvSpPr>
          <p:nvPr>
            <p:ph type="title"/>
          </p:nvPr>
        </p:nvSpPr>
        <p:spPr/>
        <p:txBody>
          <a:bodyPr/>
          <a:lstStyle/>
          <a:p>
            <a:r>
              <a:rPr lang="en-US" b="1"/>
              <a:t>Chuẩn hóa dạng 1</a:t>
            </a:r>
            <a:r>
              <a:rPr lang="en-US"/>
              <a:t>  (1NF)</a:t>
            </a:r>
          </a:p>
        </p:txBody>
      </p:sp>
      <p:sp>
        <p:nvSpPr>
          <p:cNvPr id="313347" name="Rectangle 3"/>
          <p:cNvSpPr>
            <a:spLocks noGrp="1" noChangeArrowheads="1"/>
          </p:cNvSpPr>
          <p:nvPr>
            <p:ph type="body" idx="1"/>
          </p:nvPr>
        </p:nvSpPr>
        <p:spPr/>
        <p:txBody>
          <a:bodyPr/>
          <a:lstStyle/>
          <a:p>
            <a:r>
              <a:rPr lang="en-US"/>
              <a:t>Yêu cầu: các thuộc tính nào có thể xuất hiện nhiều lần với cùng một thực thể thì loại bỏ ra.</a:t>
            </a:r>
          </a:p>
          <a:p>
            <a:r>
              <a:rPr lang="en-US"/>
              <a:t>Các thuộc tính bị loại ra sẽ cùng với thuộc tính khóa của thực thể ban đầu tạo thành một tập thực thể mới </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53441F1-8B24-4A87-9233-81B670FAFA86}" type="slidenum">
              <a:rPr lang="en-US"/>
              <a:pPr/>
              <a:t>173</a:t>
            </a:fld>
            <a:endParaRPr lang="en-US"/>
          </a:p>
        </p:txBody>
      </p:sp>
      <p:sp>
        <p:nvSpPr>
          <p:cNvPr id="314370" name="Rectangle 2"/>
          <p:cNvSpPr>
            <a:spLocks noGrp="1" noChangeArrowheads="1"/>
          </p:cNvSpPr>
          <p:nvPr>
            <p:ph type="title"/>
          </p:nvPr>
        </p:nvSpPr>
        <p:spPr/>
        <p:txBody>
          <a:bodyPr/>
          <a:lstStyle/>
          <a:p>
            <a:r>
              <a:rPr lang="en-US" b="1"/>
              <a:t>Chuẩn hóa dạng 2</a:t>
            </a:r>
            <a:r>
              <a:rPr lang="en-US"/>
              <a:t>  (2NF)</a:t>
            </a:r>
          </a:p>
        </p:txBody>
      </p:sp>
      <p:sp>
        <p:nvSpPr>
          <p:cNvPr id="314371" name="Rectangle 3"/>
          <p:cNvSpPr>
            <a:spLocks noGrp="1" noChangeArrowheads="1"/>
          </p:cNvSpPr>
          <p:nvPr>
            <p:ph type="body" idx="1"/>
          </p:nvPr>
        </p:nvSpPr>
        <p:spPr/>
        <p:txBody>
          <a:bodyPr/>
          <a:lstStyle/>
          <a:p>
            <a:pPr>
              <a:lnSpc>
                <a:spcPct val="80000"/>
              </a:lnSpc>
            </a:pPr>
            <a:r>
              <a:rPr lang="en-US" sz="2800"/>
              <a:t>Yêu cầu: tất cả các thuộc tính trong thực thể phải phụ thuộc hàm vào toàn bộ khóa.</a:t>
            </a:r>
          </a:p>
          <a:p>
            <a:pPr>
              <a:lnSpc>
                <a:spcPct val="80000"/>
              </a:lnSpc>
            </a:pPr>
            <a:r>
              <a:rPr lang="en-US" sz="2800"/>
              <a:t>Đối với các thực thể chỉ có một trường là khóa thì đương nhiên thỏa mãn dạng chuẩn 2.</a:t>
            </a:r>
          </a:p>
          <a:p>
            <a:pPr>
              <a:lnSpc>
                <a:spcPct val="80000"/>
              </a:lnSpc>
            </a:pPr>
            <a:r>
              <a:rPr lang="en-US" sz="2800"/>
              <a:t>Đối với các thực thể có khóa bao gồm 2 thuộc tính trở lên, nếu trong đó có những thuộc tính phụ thuộc hàm đơn trị vào một bộ phận của khóa thì tách các thuộc tính đó ra thành 1 thực thể mới với khóa là bộ phận khóa của thực thể ban đầu mà nó phụ thuộc hàm </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9F3F4C0-65D2-4670-BB67-F03C2F06494B}" type="slidenum">
              <a:rPr lang="en-US"/>
              <a:pPr/>
              <a:t>174</a:t>
            </a:fld>
            <a:endParaRPr lang="en-US"/>
          </a:p>
        </p:txBody>
      </p:sp>
      <p:sp>
        <p:nvSpPr>
          <p:cNvPr id="317442" name="Rectangle 2"/>
          <p:cNvSpPr>
            <a:spLocks noGrp="1" noChangeArrowheads="1"/>
          </p:cNvSpPr>
          <p:nvPr>
            <p:ph type="title"/>
          </p:nvPr>
        </p:nvSpPr>
        <p:spPr/>
        <p:txBody>
          <a:bodyPr/>
          <a:lstStyle/>
          <a:p>
            <a:r>
              <a:rPr lang="en-US" b="1"/>
              <a:t>Chuẩn hóa dạng 3</a:t>
            </a:r>
            <a:r>
              <a:rPr lang="en-US"/>
              <a:t>  (3NF)</a:t>
            </a:r>
          </a:p>
        </p:txBody>
      </p:sp>
      <p:sp>
        <p:nvSpPr>
          <p:cNvPr id="317443" name="Rectangle 3"/>
          <p:cNvSpPr>
            <a:spLocks noGrp="1" noChangeArrowheads="1"/>
          </p:cNvSpPr>
          <p:nvPr>
            <p:ph type="body" idx="1"/>
          </p:nvPr>
        </p:nvSpPr>
        <p:spPr/>
        <p:txBody>
          <a:bodyPr/>
          <a:lstStyle/>
          <a:p>
            <a:r>
              <a:rPr lang="en-US" sz="2800"/>
              <a:t>Yêu cầu: tất cả các thuộc tính phải phụ thuộc đơn trị vào khóa và không phụ thuộc hàm đơn trị vào bất kỳ thuộc tính nào không phải là khóa trong thực thể.</a:t>
            </a:r>
          </a:p>
          <a:p>
            <a:r>
              <a:rPr lang="en-US" sz="2800"/>
              <a:t>Tách những thuộc tính phụ thuộc hàm đơn trị vào thuộc tính không phải là khóa, đưa chúng vào thực thể mới có khóa chính là thuộc tính mà nó phụ thuộc hàm </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6"/>
          <p:cNvSpPr>
            <a:spLocks noGrp="1"/>
          </p:cNvSpPr>
          <p:nvPr>
            <p:ph type="sldNum" sz="quarter" idx="12"/>
          </p:nvPr>
        </p:nvSpPr>
        <p:spPr/>
        <p:txBody>
          <a:bodyPr/>
          <a:lstStyle/>
          <a:p>
            <a:fld id="{C58312DD-7936-40AC-AF88-C1434E570E35}" type="slidenum">
              <a:rPr lang="en-US"/>
              <a:pPr/>
              <a:t>175</a:t>
            </a:fld>
            <a:endParaRPr lang="en-US"/>
          </a:p>
        </p:txBody>
      </p:sp>
      <p:sp>
        <p:nvSpPr>
          <p:cNvPr id="318466" name="Rectangle 2"/>
          <p:cNvSpPr>
            <a:spLocks noGrp="1" noChangeArrowheads="1"/>
          </p:cNvSpPr>
          <p:nvPr>
            <p:ph type="title"/>
          </p:nvPr>
        </p:nvSpPr>
        <p:spPr/>
        <p:txBody>
          <a:bodyPr/>
          <a:lstStyle/>
          <a:p>
            <a:pPr algn="l"/>
            <a:r>
              <a:rPr lang="en-US"/>
              <a:t>Ví dụ:</a:t>
            </a:r>
          </a:p>
        </p:txBody>
      </p:sp>
      <p:sp>
        <p:nvSpPr>
          <p:cNvPr id="318467" name="Rectangle 3"/>
          <p:cNvSpPr>
            <a:spLocks noGrp="1" noChangeArrowheads="1"/>
          </p:cNvSpPr>
          <p:nvPr>
            <p:ph type="body" sz="half" idx="1"/>
          </p:nvPr>
        </p:nvSpPr>
        <p:spPr>
          <a:xfrm>
            <a:off x="304800" y="1524000"/>
            <a:ext cx="8229600" cy="2133600"/>
          </a:xfrm>
        </p:spPr>
        <p:txBody>
          <a:bodyPr/>
          <a:lstStyle/>
          <a:p>
            <a:pPr algn="just"/>
            <a:r>
              <a:rPr lang="en-US" sz="2800"/>
              <a:t>Xây dựng các thuộc tính cho các tập thực thể dựa trên mẫu hóa đơn bán hàng của một công ty </a:t>
            </a:r>
            <a:endParaRPr lang="en-US" sz="2800" b="1"/>
          </a:p>
          <a:p>
            <a:pPr algn="just"/>
            <a:endParaRPr lang="en-US" sz="2800" b="1"/>
          </a:p>
        </p:txBody>
      </p:sp>
      <p:graphicFrame>
        <p:nvGraphicFramePr>
          <p:cNvPr id="318549" name="Group 85"/>
          <p:cNvGraphicFramePr>
            <a:graphicFrameLocks noGrp="1"/>
          </p:cNvGraphicFramePr>
          <p:nvPr>
            <p:ph sz="half" idx="2"/>
          </p:nvPr>
        </p:nvGraphicFramePr>
        <p:xfrm>
          <a:off x="1295400" y="3429000"/>
          <a:ext cx="6553200" cy="2605088"/>
        </p:xfrm>
        <a:graphic>
          <a:graphicData uri="http://schemas.openxmlformats.org/drawingml/2006/table">
            <a:tbl>
              <a:tblPr/>
              <a:tblGrid>
                <a:gridCol w="1462088">
                  <a:extLst>
                    <a:ext uri="{9D8B030D-6E8A-4147-A177-3AD203B41FA5}">
                      <a16:colId xmlns:a16="http://schemas.microsoft.com/office/drawing/2014/main" val="20000"/>
                    </a:ext>
                  </a:extLst>
                </a:gridCol>
                <a:gridCol w="1162050">
                  <a:extLst>
                    <a:ext uri="{9D8B030D-6E8A-4147-A177-3AD203B41FA5}">
                      <a16:colId xmlns:a16="http://schemas.microsoft.com/office/drawing/2014/main" val="20001"/>
                    </a:ext>
                  </a:extLst>
                </a:gridCol>
                <a:gridCol w="1304925">
                  <a:extLst>
                    <a:ext uri="{9D8B030D-6E8A-4147-A177-3AD203B41FA5}">
                      <a16:colId xmlns:a16="http://schemas.microsoft.com/office/drawing/2014/main" val="20002"/>
                    </a:ext>
                  </a:extLst>
                </a:gridCol>
                <a:gridCol w="1319212">
                  <a:extLst>
                    <a:ext uri="{9D8B030D-6E8A-4147-A177-3AD203B41FA5}">
                      <a16:colId xmlns:a16="http://schemas.microsoft.com/office/drawing/2014/main" val="20003"/>
                    </a:ext>
                  </a:extLst>
                </a:gridCol>
                <a:gridCol w="1304925">
                  <a:extLst>
                    <a:ext uri="{9D8B030D-6E8A-4147-A177-3AD203B41FA5}">
                      <a16:colId xmlns:a16="http://schemas.microsoft.com/office/drawing/2014/main" val="20004"/>
                    </a:ext>
                  </a:extLst>
                </a:gridCol>
              </a:tblGrid>
              <a:tr h="1344613">
                <a:tc gridSpan="5">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4D4D4D"/>
                          </a:solidFill>
                          <a:effectLst/>
                          <a:latin typeface="Arial" charset="0"/>
                          <a:ea typeface="Times New Roman" pitchFamily="18" charset="0"/>
                          <a:cs typeface="Arial" charset="0"/>
                        </a:rPr>
                        <a:t>Số HĐ:</a:t>
                      </a:r>
                      <a:endParaRPr kumimoji="0" lang="en-US" sz="1400" b="1"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4D4D4D"/>
                          </a:solidFill>
                          <a:effectLst/>
                          <a:latin typeface="Arial" charset="0"/>
                          <a:ea typeface="Times New Roman" pitchFamily="18" charset="0"/>
                          <a:cs typeface="Arial" charset="0"/>
                        </a:rPr>
                        <a:t>HÓA ĐƠN BÁN</a:t>
                      </a:r>
                      <a:endParaRPr kumimoji="0" lang="en-US" sz="1400" b="1"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Ngày……………</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Họ tên khách hàng:……………………….Mã số khách hàng:………………...</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Địa chỉ:………………………………………………………………</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2545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4D4D4D"/>
                          </a:solidFill>
                          <a:effectLst/>
                          <a:latin typeface="Arial" charset="0"/>
                          <a:ea typeface="Times New Roman" pitchFamily="18" charset="0"/>
                          <a:cs typeface="Arial" charset="0"/>
                        </a:rPr>
                        <a:t>Mã sô mặt hàng</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4D4D4D"/>
                          </a:solidFill>
                          <a:effectLst/>
                          <a:latin typeface="Arial" charset="0"/>
                          <a:ea typeface="Times New Roman" pitchFamily="18" charset="0"/>
                          <a:cs typeface="Arial" charset="0"/>
                        </a:rPr>
                        <a:t>Tên hàng</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4D4D4D"/>
                          </a:solidFill>
                          <a:effectLst/>
                          <a:latin typeface="Arial" charset="0"/>
                          <a:ea typeface="Times New Roman" pitchFamily="18" charset="0"/>
                          <a:cs typeface="Arial" charset="0"/>
                        </a:rPr>
                        <a:t>Số lượng </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4D4D4D"/>
                          </a:solidFill>
                          <a:effectLst/>
                          <a:latin typeface="Arial" charset="0"/>
                          <a:ea typeface="Times New Roman" pitchFamily="18" charset="0"/>
                          <a:cs typeface="Arial" charset="0"/>
                        </a:rPr>
                        <a:t>Đơn giá</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4D4D4D"/>
                          </a:solidFill>
                          <a:effectLst/>
                          <a:latin typeface="Arial" charset="0"/>
                          <a:ea typeface="Times New Roman" pitchFamily="18" charset="0"/>
                          <a:cs typeface="Arial" charset="0"/>
                        </a:rPr>
                        <a:t>Thành tiền</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744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6"/>
          <p:cNvSpPr>
            <a:spLocks noGrp="1"/>
          </p:cNvSpPr>
          <p:nvPr>
            <p:ph type="sldNum" sz="quarter" idx="12"/>
          </p:nvPr>
        </p:nvSpPr>
        <p:spPr/>
        <p:txBody>
          <a:bodyPr/>
          <a:lstStyle/>
          <a:p>
            <a:fld id="{5DA3F237-5428-4675-9816-485FA68B26DE}" type="slidenum">
              <a:rPr lang="en-US"/>
              <a:pPr/>
              <a:t>176</a:t>
            </a:fld>
            <a:endParaRPr lang="en-US"/>
          </a:p>
        </p:txBody>
      </p:sp>
      <p:sp>
        <p:nvSpPr>
          <p:cNvPr id="320567" name="Rectangle 55"/>
          <p:cNvSpPr>
            <a:spLocks noGrp="1" noChangeArrowheads="1"/>
          </p:cNvSpPr>
          <p:nvPr>
            <p:ph type="title"/>
          </p:nvPr>
        </p:nvSpPr>
        <p:spPr>
          <a:xfrm>
            <a:off x="381000" y="-228600"/>
            <a:ext cx="8243888" cy="811213"/>
          </a:xfrm>
        </p:spPr>
        <p:txBody>
          <a:bodyPr/>
          <a:lstStyle/>
          <a:p>
            <a:r>
              <a:rPr lang="en-US" sz="2800"/>
              <a:t>Ví dụ: Quá trình chuẩn hóa diễn ra như sau</a:t>
            </a:r>
          </a:p>
        </p:txBody>
      </p:sp>
      <p:graphicFrame>
        <p:nvGraphicFramePr>
          <p:cNvPr id="320570" name="Group 58"/>
          <p:cNvGraphicFramePr>
            <a:graphicFrameLocks noGrp="1"/>
          </p:cNvGraphicFramePr>
          <p:nvPr>
            <p:ph sz="half" idx="2"/>
          </p:nvPr>
        </p:nvGraphicFramePr>
        <p:xfrm>
          <a:off x="457200" y="838200"/>
          <a:ext cx="8229600" cy="3581400"/>
        </p:xfrm>
        <a:graphic>
          <a:graphicData uri="http://schemas.openxmlformats.org/drawingml/2006/table">
            <a:tbl>
              <a:tblPr/>
              <a:tblGrid>
                <a:gridCol w="2376488">
                  <a:extLst>
                    <a:ext uri="{9D8B030D-6E8A-4147-A177-3AD203B41FA5}">
                      <a16:colId xmlns:a16="http://schemas.microsoft.com/office/drawing/2014/main" val="20000"/>
                    </a:ext>
                  </a:extLst>
                </a:gridCol>
                <a:gridCol w="1960562">
                  <a:extLst>
                    <a:ext uri="{9D8B030D-6E8A-4147-A177-3AD203B41FA5}">
                      <a16:colId xmlns:a16="http://schemas.microsoft.com/office/drawing/2014/main" val="20001"/>
                    </a:ext>
                  </a:extLst>
                </a:gridCol>
                <a:gridCol w="1960563">
                  <a:extLst>
                    <a:ext uri="{9D8B030D-6E8A-4147-A177-3AD203B41FA5}">
                      <a16:colId xmlns:a16="http://schemas.microsoft.com/office/drawing/2014/main" val="20002"/>
                    </a:ext>
                  </a:extLst>
                </a:gridCol>
                <a:gridCol w="1931987">
                  <a:extLst>
                    <a:ext uri="{9D8B030D-6E8A-4147-A177-3AD203B41FA5}">
                      <a16:colId xmlns:a16="http://schemas.microsoft.com/office/drawing/2014/main" val="20003"/>
                    </a:ext>
                  </a:extLst>
                </a:gridCol>
              </a:tblGrid>
              <a:tr h="73183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Thuộc tính ban đầu chưa chuẩn hóa</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Chuẩn hóa dạng 1</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4D4D4D"/>
                          </a:solidFill>
                          <a:effectLst/>
                          <a:latin typeface="Arial" charset="0"/>
                          <a:ea typeface="Times New Roman" pitchFamily="18" charset="0"/>
                          <a:cs typeface="Arial" charset="0"/>
                        </a:rPr>
                        <a:t>1NF</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Chuẩn hóa dạng 2</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4D4D4D"/>
                          </a:solidFill>
                          <a:effectLst/>
                          <a:latin typeface="Arial" charset="0"/>
                          <a:ea typeface="Times New Roman" pitchFamily="18" charset="0"/>
                          <a:cs typeface="Arial" charset="0"/>
                        </a:rPr>
                        <a:t>2NF</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Chuẩn hóa dạng 3</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4D4D4D"/>
                          </a:solidFill>
                          <a:effectLst/>
                          <a:latin typeface="Arial" charset="0"/>
                          <a:ea typeface="Times New Roman" pitchFamily="18" charset="0"/>
                          <a:cs typeface="Arial" charset="0"/>
                        </a:rPr>
                        <a:t>3NF</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00"/>
                  </a:ext>
                </a:extLst>
              </a:tr>
              <a:tr h="284956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sng" strike="noStrike" cap="none" normalizeH="0" baseline="0">
                          <a:ln>
                            <a:noFill/>
                          </a:ln>
                          <a:solidFill>
                            <a:srgbClr val="4D4D4D"/>
                          </a:solidFill>
                          <a:effectLst/>
                          <a:latin typeface="Arial" charset="0"/>
                          <a:ea typeface="Times New Roman" pitchFamily="18" charset="0"/>
                          <a:cs typeface="Arial" charset="0"/>
                        </a:rPr>
                        <a:t>Số hóađơn</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Mã số khách hàng</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Ngày bán hàng</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Tên khách hàng</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Địa chỉ</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Mã số mặt hàng</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Tên mặt hàng</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Số lượng </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Đơn giá</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Thành tiền</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sng" strike="noStrike" cap="none" normalizeH="0" baseline="0">
                          <a:ln>
                            <a:noFill/>
                          </a:ln>
                          <a:solidFill>
                            <a:srgbClr val="4D4D4D"/>
                          </a:solidFill>
                          <a:effectLst/>
                          <a:latin typeface="Arial" charset="0"/>
                          <a:ea typeface="Times New Roman" pitchFamily="18" charset="0"/>
                          <a:cs typeface="Arial" charset="0"/>
                        </a:rPr>
                        <a:t>Số hóa đơn</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Mã số khách hàng</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Ngày bán hàng</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Tên khách hàng</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Địa chỉ</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sng" strike="noStrike" cap="none" normalizeH="0" baseline="0">
                          <a:ln>
                            <a:noFill/>
                          </a:ln>
                          <a:solidFill>
                            <a:srgbClr val="4D4D4D"/>
                          </a:solidFill>
                          <a:effectLst/>
                          <a:latin typeface="Arial" charset="0"/>
                          <a:ea typeface="Times New Roman" pitchFamily="18" charset="0"/>
                          <a:cs typeface="Arial" charset="0"/>
                        </a:rPr>
                        <a:t>Số hiệu đơn</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sng" strike="noStrike" cap="none" normalizeH="0" baseline="0">
                          <a:ln>
                            <a:noFill/>
                          </a:ln>
                          <a:solidFill>
                            <a:srgbClr val="4D4D4D"/>
                          </a:solidFill>
                          <a:effectLst/>
                          <a:latin typeface="Arial" charset="0"/>
                          <a:ea typeface="Times New Roman" pitchFamily="18" charset="0"/>
                          <a:cs typeface="Arial" charset="0"/>
                        </a:rPr>
                        <a:t>Mã số mặt hàng</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Tên mặt hàng</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Số lượng</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Đơn giá</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sng" strike="noStrike" cap="none" normalizeH="0" baseline="0">
                          <a:ln>
                            <a:noFill/>
                          </a:ln>
                          <a:solidFill>
                            <a:srgbClr val="4D4D4D"/>
                          </a:solidFill>
                          <a:effectLst/>
                          <a:latin typeface="Arial" charset="0"/>
                          <a:ea typeface="Times New Roman" pitchFamily="18" charset="0"/>
                          <a:cs typeface="Arial" charset="0"/>
                        </a:rPr>
                        <a:t>Số hóa đơn</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Mã số khách hàng</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Ngày bán hàng</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Tên khách hàng</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Địa chỉ</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sng" strike="noStrike" cap="none" normalizeH="0" baseline="0">
                          <a:ln>
                            <a:noFill/>
                          </a:ln>
                          <a:solidFill>
                            <a:srgbClr val="4D4D4D"/>
                          </a:solidFill>
                          <a:effectLst/>
                          <a:latin typeface="Arial" charset="0"/>
                          <a:ea typeface="Times New Roman" pitchFamily="18" charset="0"/>
                          <a:cs typeface="Arial" charset="0"/>
                        </a:rPr>
                        <a:t>Số hóa đơn</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sng" strike="noStrike" cap="none" normalizeH="0" baseline="0">
                          <a:ln>
                            <a:noFill/>
                          </a:ln>
                          <a:solidFill>
                            <a:srgbClr val="4D4D4D"/>
                          </a:solidFill>
                          <a:effectLst/>
                          <a:latin typeface="Arial" charset="0"/>
                          <a:ea typeface="Times New Roman" pitchFamily="18" charset="0"/>
                          <a:cs typeface="Arial" charset="0"/>
                        </a:rPr>
                        <a:t>Mã số mặt hàng</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Số lượng</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Đơn giá</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sng" strike="noStrike" cap="none" normalizeH="0" baseline="0">
                          <a:ln>
                            <a:noFill/>
                          </a:ln>
                          <a:solidFill>
                            <a:srgbClr val="4D4D4D"/>
                          </a:solidFill>
                          <a:effectLst/>
                          <a:latin typeface="Arial" charset="0"/>
                          <a:ea typeface="Times New Roman" pitchFamily="18" charset="0"/>
                          <a:cs typeface="Arial" charset="0"/>
                        </a:rPr>
                        <a:t>Mã số mặt hàng</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Tên mặt hàng</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sng" strike="noStrike" cap="none" normalizeH="0" baseline="0">
                          <a:ln>
                            <a:noFill/>
                          </a:ln>
                          <a:solidFill>
                            <a:srgbClr val="4D4D4D"/>
                          </a:solidFill>
                          <a:effectLst/>
                          <a:latin typeface="Arial" charset="0"/>
                          <a:ea typeface="Times New Roman" pitchFamily="18" charset="0"/>
                          <a:cs typeface="Arial" charset="0"/>
                        </a:rPr>
                        <a:t>Số hóa đơn</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Mã số khách hàng</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Ngày bán hàng</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sng" strike="noStrike" cap="none" normalizeH="0" baseline="0">
                          <a:ln>
                            <a:noFill/>
                          </a:ln>
                          <a:solidFill>
                            <a:srgbClr val="4D4D4D"/>
                          </a:solidFill>
                          <a:effectLst/>
                          <a:latin typeface="Arial" charset="0"/>
                          <a:ea typeface="Times New Roman" pitchFamily="18" charset="0"/>
                          <a:cs typeface="Arial" charset="0"/>
                        </a:rPr>
                        <a:t>Mã số khách hàng</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Tên khách hàng</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Địa chỉ</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sng" strike="noStrike" cap="none" normalizeH="0" baseline="0">
                          <a:ln>
                            <a:noFill/>
                          </a:ln>
                          <a:solidFill>
                            <a:srgbClr val="4D4D4D"/>
                          </a:solidFill>
                          <a:effectLst/>
                          <a:latin typeface="Arial" charset="0"/>
                          <a:ea typeface="Times New Roman" pitchFamily="18" charset="0"/>
                          <a:cs typeface="Arial" charset="0"/>
                        </a:rPr>
                        <a:t>Số hóa đơn</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sng" strike="noStrike" cap="none" normalizeH="0" baseline="0">
                          <a:ln>
                            <a:noFill/>
                          </a:ln>
                          <a:solidFill>
                            <a:srgbClr val="4D4D4D"/>
                          </a:solidFill>
                          <a:effectLst/>
                          <a:latin typeface="Arial" charset="0"/>
                          <a:ea typeface="Times New Roman" pitchFamily="18" charset="0"/>
                          <a:cs typeface="Arial" charset="0"/>
                        </a:rPr>
                        <a:t>Mã số mặt hàng</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Số lượng</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Đơn giá</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sng" strike="noStrike" cap="none" normalizeH="0" baseline="0">
                          <a:ln>
                            <a:noFill/>
                          </a:ln>
                          <a:solidFill>
                            <a:srgbClr val="4D4D4D"/>
                          </a:solidFill>
                          <a:effectLst/>
                          <a:latin typeface="Arial" charset="0"/>
                          <a:ea typeface="Times New Roman" pitchFamily="18" charset="0"/>
                          <a:cs typeface="Arial" charset="0"/>
                        </a:rPr>
                        <a:t>Mã số mặt hàng</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Tên mặt hàng</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20571" name="Text Box 59"/>
          <p:cNvSpPr txBox="1">
            <a:spLocks noChangeArrowheads="1"/>
          </p:cNvSpPr>
          <p:nvPr/>
        </p:nvSpPr>
        <p:spPr bwMode="auto">
          <a:xfrm>
            <a:off x="457200" y="4572000"/>
            <a:ext cx="8229600" cy="1465263"/>
          </a:xfrm>
          <a:prstGeom prst="rect">
            <a:avLst/>
          </a:prstGeom>
          <a:noFill/>
          <a:ln w="9525">
            <a:noFill/>
            <a:miter lim="800000"/>
            <a:headEnd/>
            <a:tailEnd/>
          </a:ln>
          <a:effectLst/>
        </p:spPr>
        <p:txBody>
          <a:bodyPr>
            <a:spAutoFit/>
          </a:bodyPr>
          <a:lstStyle/>
          <a:p>
            <a:r>
              <a:rPr lang="en-US">
                <a:solidFill>
                  <a:srgbClr val="333300"/>
                </a:solidFill>
              </a:rPr>
              <a:t>Sau khi chuẩn hóa, thu được các thực thể sau</a:t>
            </a:r>
            <a:r>
              <a:rPr lang="en-US"/>
              <a:t>: </a:t>
            </a:r>
          </a:p>
          <a:p>
            <a:pPr lvl="1"/>
            <a:r>
              <a:rPr lang="en-US" i="1"/>
              <a:t>Hóa đơn bán</a:t>
            </a:r>
            <a:r>
              <a:rPr lang="en-US"/>
              <a:t> (</a:t>
            </a:r>
            <a:r>
              <a:rPr lang="en-US" b="0" i="1" u="sng"/>
              <a:t>Số hóa đơn</a:t>
            </a:r>
            <a:r>
              <a:rPr lang="en-US" b="0" i="1"/>
              <a:t>, Mã số khách hàng, Ngày bán hàng</a:t>
            </a:r>
            <a:r>
              <a:rPr lang="en-US"/>
              <a:t>)</a:t>
            </a:r>
          </a:p>
          <a:p>
            <a:pPr lvl="1"/>
            <a:r>
              <a:rPr lang="en-US" i="1"/>
              <a:t>Khách hàng</a:t>
            </a:r>
            <a:r>
              <a:rPr lang="en-US"/>
              <a:t> (</a:t>
            </a:r>
            <a:r>
              <a:rPr lang="en-US" b="0" i="1" u="sng"/>
              <a:t>Mã số khách hàng</a:t>
            </a:r>
            <a:r>
              <a:rPr lang="en-US" b="0" i="1"/>
              <a:t>, Tên khách hàng, Địa chỉ khách hàng</a:t>
            </a:r>
            <a:r>
              <a:rPr lang="en-US"/>
              <a:t>)</a:t>
            </a:r>
          </a:p>
          <a:p>
            <a:pPr lvl="1"/>
            <a:r>
              <a:rPr lang="en-US" i="1"/>
              <a:t>Dòng đơn hàng</a:t>
            </a:r>
            <a:r>
              <a:rPr lang="en-US"/>
              <a:t> (</a:t>
            </a:r>
            <a:r>
              <a:rPr lang="en-US" b="0" i="1" u="sng"/>
              <a:t>Số hóa đơn</a:t>
            </a:r>
            <a:r>
              <a:rPr lang="en-US" b="0" i="1"/>
              <a:t>, </a:t>
            </a:r>
            <a:r>
              <a:rPr lang="en-US" b="0" i="1" u="sng"/>
              <a:t>Mã số mặt hàng</a:t>
            </a:r>
            <a:r>
              <a:rPr lang="en-US" b="0" i="1"/>
              <a:t>, Số lượng, Đơn giá</a:t>
            </a:r>
            <a:r>
              <a:rPr lang="en-US"/>
              <a:t>)</a:t>
            </a:r>
          </a:p>
          <a:p>
            <a:pPr lvl="1"/>
            <a:r>
              <a:rPr lang="en-US" i="1"/>
              <a:t>Mặt hàng</a:t>
            </a:r>
            <a:r>
              <a:rPr lang="en-US"/>
              <a:t> (</a:t>
            </a:r>
            <a:r>
              <a:rPr lang="en-US" b="0" i="1" u="sng"/>
              <a:t>Mã số mặt hàng</a:t>
            </a:r>
            <a:r>
              <a:rPr lang="en-US" b="0" i="1"/>
              <a:t>, Tên mặt hàng</a:t>
            </a:r>
            <a:r>
              <a:rPr lang="en-US"/>
              <a:t>) </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1A1BA23-363A-436C-A90A-7D4792BC966C}" type="slidenum">
              <a:rPr lang="en-US"/>
              <a:pPr/>
              <a:t>177</a:t>
            </a:fld>
            <a:endParaRPr lang="en-US"/>
          </a:p>
        </p:txBody>
      </p:sp>
      <p:sp>
        <p:nvSpPr>
          <p:cNvPr id="323586" name="Rectangle 2"/>
          <p:cNvSpPr>
            <a:spLocks noGrp="1" noChangeArrowheads="1"/>
          </p:cNvSpPr>
          <p:nvPr>
            <p:ph type="title"/>
          </p:nvPr>
        </p:nvSpPr>
        <p:spPr>
          <a:xfrm>
            <a:off x="442913" y="103188"/>
            <a:ext cx="8243887" cy="887412"/>
          </a:xfrm>
        </p:spPr>
        <p:txBody>
          <a:bodyPr/>
          <a:lstStyle/>
          <a:p>
            <a:r>
              <a:rPr lang="en-US" sz="4000"/>
              <a:t>Kết hợp các tập thực thể chung</a:t>
            </a:r>
            <a:r>
              <a:rPr lang="en-US"/>
              <a:t> </a:t>
            </a:r>
          </a:p>
        </p:txBody>
      </p:sp>
      <p:sp>
        <p:nvSpPr>
          <p:cNvPr id="323587" name="Rectangle 3"/>
          <p:cNvSpPr>
            <a:spLocks noGrp="1" noChangeArrowheads="1"/>
          </p:cNvSpPr>
          <p:nvPr>
            <p:ph type="body" idx="1"/>
          </p:nvPr>
        </p:nvSpPr>
        <p:spPr>
          <a:xfrm>
            <a:off x="381000" y="1600200"/>
            <a:ext cx="8229600" cy="4227513"/>
          </a:xfrm>
        </p:spPr>
        <p:txBody>
          <a:bodyPr/>
          <a:lstStyle/>
          <a:p>
            <a:pPr algn="just"/>
            <a:r>
              <a:rPr lang="en-US" sz="2800"/>
              <a:t>Do việc chuẩn hóa xuất phát từ nhiều tài liệu khác nhau nên có thể sau khi chuẩn hóa sẽ xuất hiện các thực thể giống nhau. Cần phải hợp nhất chúng thành một thực thể mà chứa đủ các thuộc tính. Rất có thể sau giai đoạn này thì thực thể thu được sẽ không còn ở dạng chuẩn 3 nên cần phải thực hiện chuẩn hóa lại các thực thể mới </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B22781A-21E4-42B0-AB18-063ED12DC60E}" type="slidenum">
              <a:rPr lang="en-US"/>
              <a:pPr/>
              <a:t>178</a:t>
            </a:fld>
            <a:endParaRPr lang="en-US"/>
          </a:p>
        </p:txBody>
      </p:sp>
      <p:sp>
        <p:nvSpPr>
          <p:cNvPr id="324610" name="Rectangle 2"/>
          <p:cNvSpPr>
            <a:spLocks noGrp="1" noChangeArrowheads="1"/>
          </p:cNvSpPr>
          <p:nvPr>
            <p:ph type="title"/>
          </p:nvPr>
        </p:nvSpPr>
        <p:spPr>
          <a:xfrm>
            <a:off x="442913" y="103188"/>
            <a:ext cx="8243887" cy="735012"/>
          </a:xfrm>
        </p:spPr>
        <p:txBody>
          <a:bodyPr/>
          <a:lstStyle/>
          <a:p>
            <a:r>
              <a:rPr lang="en-US" sz="4000"/>
              <a:t>Kết hợp các tập thực thể chung</a:t>
            </a:r>
          </a:p>
        </p:txBody>
      </p:sp>
      <p:sp>
        <p:nvSpPr>
          <p:cNvPr id="324611" name="Rectangle 3"/>
          <p:cNvSpPr>
            <a:spLocks noGrp="1" noChangeArrowheads="1"/>
          </p:cNvSpPr>
          <p:nvPr>
            <p:ph type="body" idx="1"/>
          </p:nvPr>
        </p:nvSpPr>
        <p:spPr>
          <a:xfrm>
            <a:off x="457200" y="1066800"/>
            <a:ext cx="8229600" cy="5181600"/>
          </a:xfrm>
        </p:spPr>
        <p:txBody>
          <a:bodyPr/>
          <a:lstStyle/>
          <a:p>
            <a:pPr algn="just">
              <a:lnSpc>
                <a:spcPct val="80000"/>
              </a:lnSpc>
            </a:pPr>
            <a:r>
              <a:rPr lang="en-US"/>
              <a:t>Ví dụ</a:t>
            </a:r>
            <a:r>
              <a:rPr lang="en-US" sz="2000"/>
              <a:t>: Có 2 tập thực thể “</a:t>
            </a:r>
            <a:r>
              <a:rPr lang="en-US" sz="2000">
                <a:solidFill>
                  <a:srgbClr val="FF0066"/>
                </a:solidFill>
              </a:rPr>
              <a:t>đơn đặt hàng</a:t>
            </a:r>
            <a:r>
              <a:rPr lang="en-US" sz="2000"/>
              <a:t>” được chuẩn hóa từ 2 tài liệu là đơn đặt hàng và tài liệu giao hàng như sau:</a:t>
            </a:r>
            <a:endParaRPr lang="en-US" sz="2000" b="1"/>
          </a:p>
          <a:p>
            <a:pPr algn="just">
              <a:lnSpc>
                <a:spcPct val="80000"/>
              </a:lnSpc>
              <a:buFontTx/>
              <a:buNone/>
            </a:pPr>
            <a:r>
              <a:rPr lang="en-US" sz="2000" b="1"/>
              <a:t>	- Đơn hàng</a:t>
            </a:r>
            <a:r>
              <a:rPr lang="en-US" sz="2000"/>
              <a:t> (</a:t>
            </a:r>
            <a:r>
              <a:rPr lang="en-US" sz="2000" u="sng"/>
              <a:t>Số hóa đơn hàng</a:t>
            </a:r>
            <a:r>
              <a:rPr lang="en-US" sz="2000"/>
              <a:t>, Mã số khách hàng, Ngày đặt hàng)</a:t>
            </a:r>
            <a:endParaRPr lang="en-US" sz="2000" b="1"/>
          </a:p>
          <a:p>
            <a:pPr algn="just">
              <a:lnSpc>
                <a:spcPct val="80000"/>
              </a:lnSpc>
              <a:buFontTx/>
              <a:buNone/>
            </a:pPr>
            <a:r>
              <a:rPr lang="en-US" sz="2000" b="1"/>
              <a:t>	 - Đơn đặt hàng</a:t>
            </a:r>
            <a:r>
              <a:rPr lang="en-US" sz="2000"/>
              <a:t> (</a:t>
            </a:r>
            <a:r>
              <a:rPr lang="en-US" sz="2000" u="sng"/>
              <a:t>Số hóa đơn hàng</a:t>
            </a:r>
            <a:r>
              <a:rPr lang="en-US" sz="2000"/>
              <a:t>, Tình trạng đơn hàng, Địa chỉ giao hàng)</a:t>
            </a:r>
          </a:p>
          <a:p>
            <a:pPr algn="just">
              <a:lnSpc>
                <a:spcPct val="80000"/>
              </a:lnSpc>
            </a:pPr>
            <a:r>
              <a:rPr lang="en-US" sz="2000"/>
              <a:t>Sau khi kết hợp có:</a:t>
            </a:r>
            <a:endParaRPr lang="en-US" sz="2000" b="1"/>
          </a:p>
          <a:p>
            <a:pPr algn="just">
              <a:lnSpc>
                <a:spcPct val="80000"/>
              </a:lnSpc>
              <a:buFontTx/>
              <a:buNone/>
            </a:pPr>
            <a:r>
              <a:rPr lang="en-US" sz="2000" b="1"/>
              <a:t>	- Đơn hàng</a:t>
            </a:r>
            <a:r>
              <a:rPr lang="en-US" sz="2000"/>
              <a:t> (</a:t>
            </a:r>
            <a:r>
              <a:rPr lang="en-US" sz="2000" u="sng"/>
              <a:t>Số hóa đơn hàng</a:t>
            </a:r>
            <a:r>
              <a:rPr lang="en-US" sz="2000"/>
              <a:t>, Mã số khách hàng, Ngày đặt hàng, Tình trạng đơn hàng, Địa chỉ giao hàng)</a:t>
            </a:r>
          </a:p>
          <a:p>
            <a:pPr algn="just">
              <a:lnSpc>
                <a:spcPct val="80000"/>
              </a:lnSpc>
              <a:buFontTx/>
              <a:buNone/>
            </a:pPr>
            <a:r>
              <a:rPr lang="en-US" sz="2000"/>
              <a:t>   Thực thể mới không còn thỏa dạng chuẩn 3 vì địa chỉ giao nhận phụ thuộc hàm vào Mã số khách hàng là thuộc tính không phải là khóa của thực thể. Thực hiện chuẩn hóa,tách thuộc tính Địa chỉ giao nhận ra khỏi thực thể ta được thực thể mới:</a:t>
            </a:r>
            <a:endParaRPr lang="en-US" sz="2000" b="1"/>
          </a:p>
          <a:p>
            <a:pPr algn="just">
              <a:lnSpc>
                <a:spcPct val="80000"/>
              </a:lnSpc>
              <a:buFontTx/>
              <a:buNone/>
            </a:pPr>
            <a:r>
              <a:rPr lang="en-US" sz="2000" b="1"/>
              <a:t>	- </a:t>
            </a:r>
            <a:r>
              <a:rPr lang="en-US" sz="2000" b="1">
                <a:solidFill>
                  <a:srgbClr val="FF7C80"/>
                </a:solidFill>
              </a:rPr>
              <a:t>Đơn hàng</a:t>
            </a:r>
            <a:r>
              <a:rPr lang="en-US" sz="2000"/>
              <a:t> (</a:t>
            </a:r>
            <a:r>
              <a:rPr lang="en-US" sz="2000" u="sng"/>
              <a:t>Số hóa đơn hàng</a:t>
            </a:r>
            <a:r>
              <a:rPr lang="en-US" sz="2000"/>
              <a:t>, Mã số khách hàng, Ngày đặt hàng, Tình trạng đơn hàng) </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025445C-96F8-40D7-9154-92D9DD0F00A4}" type="slidenum">
              <a:rPr lang="en-US"/>
              <a:pPr/>
              <a:t>179</a:t>
            </a:fld>
            <a:endParaRPr lang="en-US"/>
          </a:p>
        </p:txBody>
      </p:sp>
      <p:sp>
        <p:nvSpPr>
          <p:cNvPr id="325634" name="Rectangle 2"/>
          <p:cNvSpPr>
            <a:spLocks noGrp="1" noChangeArrowheads="1"/>
          </p:cNvSpPr>
          <p:nvPr>
            <p:ph type="title"/>
          </p:nvPr>
        </p:nvSpPr>
        <p:spPr/>
        <p:txBody>
          <a:bodyPr/>
          <a:lstStyle/>
          <a:p>
            <a:r>
              <a:rPr lang="en-US" b="1"/>
              <a:t>6.4.3. Xác định các mối quan hệ</a:t>
            </a:r>
            <a:r>
              <a:rPr lang="en-US"/>
              <a:t> </a:t>
            </a:r>
          </a:p>
        </p:txBody>
      </p:sp>
      <p:sp>
        <p:nvSpPr>
          <p:cNvPr id="325635" name="Rectangle 3"/>
          <p:cNvSpPr>
            <a:spLocks noGrp="1" noChangeArrowheads="1"/>
          </p:cNvSpPr>
          <p:nvPr>
            <p:ph type="body" idx="1"/>
          </p:nvPr>
        </p:nvSpPr>
        <p:spPr/>
        <p:txBody>
          <a:bodyPr/>
          <a:lstStyle/>
          <a:p>
            <a:pPr algn="just">
              <a:lnSpc>
                <a:spcPct val="80000"/>
              </a:lnSpc>
            </a:pPr>
            <a:r>
              <a:rPr lang="en-US" sz="2400"/>
              <a:t>Theo ví dụ trên sau khi chuẩn hóa, thu được các thực thể sau: </a:t>
            </a:r>
            <a:endParaRPr lang="en-US" sz="2400" b="1"/>
          </a:p>
          <a:p>
            <a:pPr algn="just">
              <a:lnSpc>
                <a:spcPct val="80000"/>
              </a:lnSpc>
              <a:buFontTx/>
              <a:buNone/>
            </a:pPr>
            <a:r>
              <a:rPr lang="en-US" sz="2400" b="1"/>
              <a:t> - Đơn hàng bán</a:t>
            </a:r>
            <a:r>
              <a:rPr lang="en-US" sz="2400"/>
              <a:t> (</a:t>
            </a:r>
            <a:r>
              <a:rPr lang="en-US" sz="2400" u="sng"/>
              <a:t>Số hóa đơn hàng</a:t>
            </a:r>
            <a:r>
              <a:rPr lang="en-US" sz="2400"/>
              <a:t>, Mã số khách hàng, Ngày đặt hàng) </a:t>
            </a:r>
            <a:endParaRPr lang="en-US" sz="2400" b="1"/>
          </a:p>
          <a:p>
            <a:pPr algn="just">
              <a:lnSpc>
                <a:spcPct val="80000"/>
              </a:lnSpc>
              <a:buFontTx/>
              <a:buNone/>
            </a:pPr>
            <a:r>
              <a:rPr lang="en-US" sz="2400" b="1"/>
              <a:t> - Khách hàng </a:t>
            </a:r>
            <a:r>
              <a:rPr lang="en-US" sz="2400"/>
              <a:t>(</a:t>
            </a:r>
            <a:r>
              <a:rPr lang="en-US" sz="2400" u="sng"/>
              <a:t>Mã số khách hàng</a:t>
            </a:r>
            <a:r>
              <a:rPr lang="en-US" sz="2400"/>
              <a:t>, Tên khách hàng, Địa chỉ khách hàng)</a:t>
            </a:r>
            <a:endParaRPr lang="en-US" sz="2400" b="1"/>
          </a:p>
          <a:p>
            <a:pPr algn="just">
              <a:lnSpc>
                <a:spcPct val="80000"/>
              </a:lnSpc>
              <a:buFontTx/>
              <a:buNone/>
            </a:pPr>
            <a:r>
              <a:rPr lang="en-US" sz="2400" b="1"/>
              <a:t> - Dòng đơn hàng</a:t>
            </a:r>
            <a:r>
              <a:rPr lang="en-US" sz="2400"/>
              <a:t> (</a:t>
            </a:r>
            <a:r>
              <a:rPr lang="en-US" sz="2400" u="sng"/>
              <a:t>Số hóa đơn hàng</a:t>
            </a:r>
            <a:r>
              <a:rPr lang="en-US" sz="2400"/>
              <a:t>, </a:t>
            </a:r>
            <a:r>
              <a:rPr lang="en-US" sz="2400" u="sng"/>
              <a:t>Mã số mặt hàng</a:t>
            </a:r>
            <a:r>
              <a:rPr lang="en-US" sz="2400"/>
              <a:t>, Số lượng, Đơn giá)</a:t>
            </a:r>
            <a:endParaRPr lang="en-US" sz="2400" b="1"/>
          </a:p>
          <a:p>
            <a:pPr algn="just">
              <a:lnSpc>
                <a:spcPct val="80000"/>
              </a:lnSpc>
              <a:buFontTx/>
              <a:buNone/>
            </a:pPr>
            <a:r>
              <a:rPr lang="en-US" sz="2400" b="1"/>
              <a:t> - Mặt hàng</a:t>
            </a:r>
            <a:r>
              <a:rPr lang="en-US" sz="2400"/>
              <a:t> (</a:t>
            </a:r>
            <a:r>
              <a:rPr lang="en-US" sz="2400" u="sng"/>
              <a:t>Mã số mặt hàng</a:t>
            </a:r>
            <a:r>
              <a:rPr lang="en-US" sz="2400"/>
              <a:t>, Tên mặt hàng)</a:t>
            </a:r>
            <a:endParaRPr lang="en-US" sz="2400" b="1"/>
          </a:p>
          <a:p>
            <a:pPr algn="just">
              <a:lnSpc>
                <a:spcPct val="80000"/>
              </a:lnSpc>
              <a:buFontTx/>
              <a:buNone/>
            </a:pPr>
            <a:r>
              <a:rPr lang="en-US" sz="2400" b="1"/>
              <a:t> - Giao nhận</a:t>
            </a:r>
            <a:r>
              <a:rPr lang="en-US" sz="2400"/>
              <a:t> (</a:t>
            </a:r>
            <a:r>
              <a:rPr lang="en-US" sz="2400" u="sng"/>
              <a:t>Số hiệu giao nhận</a:t>
            </a:r>
            <a:r>
              <a:rPr lang="en-US" sz="2400"/>
              <a:t>, </a:t>
            </a:r>
            <a:r>
              <a:rPr lang="en-US" sz="2400" u="sng"/>
              <a:t>Mã số khách hàng</a:t>
            </a:r>
            <a:r>
              <a:rPr lang="en-US" sz="2400"/>
              <a:t>, Ngày giao)</a:t>
            </a:r>
            <a:endParaRPr lang="en-US" sz="2400" b="1"/>
          </a:p>
          <a:p>
            <a:pPr algn="just">
              <a:lnSpc>
                <a:spcPct val="80000"/>
              </a:lnSpc>
              <a:buFontTx/>
              <a:buNone/>
            </a:pPr>
            <a:r>
              <a:rPr lang="en-US" sz="2400" b="1"/>
              <a:t> - Dòng giao hàng</a:t>
            </a:r>
            <a:r>
              <a:rPr lang="en-US" sz="2400"/>
              <a:t> (</a:t>
            </a:r>
            <a:r>
              <a:rPr lang="en-US" sz="2400" u="sng"/>
              <a:t>Số hiệu giao nhận</a:t>
            </a:r>
            <a:r>
              <a:rPr lang="en-US" sz="2400"/>
              <a:t>, </a:t>
            </a:r>
            <a:r>
              <a:rPr lang="en-US" sz="2400" u="sng"/>
              <a:t>Số hóa đơn hàng</a:t>
            </a:r>
            <a:r>
              <a:rPr lang="en-US" sz="2400"/>
              <a:t>, Mã số mặt hàng, Số lượng giao)</a:t>
            </a:r>
            <a:endParaRPr lang="en-US" sz="24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0960"/>
            <a:ext cx="8229600" cy="1214440"/>
          </a:xfrm>
        </p:spPr>
        <p:txBody>
          <a:bodyPr/>
          <a:lstStyle/>
          <a:p>
            <a:r>
              <a:rPr lang="en-US" sz="4000" err="1"/>
              <a:t>Chương</a:t>
            </a:r>
            <a:r>
              <a:rPr lang="en-US" sz="4000"/>
              <a:t> 0. </a:t>
            </a:r>
            <a:r>
              <a:rPr lang="en-US" sz="4000" err="1"/>
              <a:t>Đại</a:t>
            </a:r>
            <a:r>
              <a:rPr lang="en-US" sz="4000"/>
              <a:t> </a:t>
            </a:r>
            <a:r>
              <a:rPr lang="en-US" sz="4000" err="1"/>
              <a:t>cương</a:t>
            </a:r>
            <a:r>
              <a:rPr lang="en-US" sz="4000"/>
              <a:t> </a:t>
            </a:r>
            <a:r>
              <a:rPr lang="en-US" sz="4000" err="1"/>
              <a:t>về</a:t>
            </a:r>
            <a:r>
              <a:rPr lang="en-US" sz="4000"/>
              <a:t> </a:t>
            </a:r>
            <a:r>
              <a:rPr lang="en-US" sz="4000" err="1"/>
              <a:t>hệ</a:t>
            </a:r>
            <a:r>
              <a:rPr lang="en-US" sz="4000"/>
              <a:t> </a:t>
            </a:r>
            <a:r>
              <a:rPr lang="en-US" sz="4000" err="1"/>
              <a:t>thống</a:t>
            </a:r>
            <a:r>
              <a:rPr lang="en-US" sz="4000"/>
              <a:t>.</a:t>
            </a:r>
          </a:p>
        </p:txBody>
      </p:sp>
      <p:sp>
        <p:nvSpPr>
          <p:cNvPr id="3" name="Content Placeholder 2"/>
          <p:cNvSpPr>
            <a:spLocks noGrp="1"/>
          </p:cNvSpPr>
          <p:nvPr>
            <p:ph idx="1"/>
          </p:nvPr>
        </p:nvSpPr>
        <p:spPr>
          <a:xfrm>
            <a:off x="457200" y="1276352"/>
            <a:ext cx="8229600" cy="5200648"/>
          </a:xfrm>
        </p:spPr>
        <p:txBody>
          <a:bodyPr/>
          <a:lstStyle/>
          <a:p>
            <a:pPr>
              <a:buNone/>
            </a:pPr>
            <a:r>
              <a:rPr lang="en-US"/>
              <a:t>0.7 </a:t>
            </a:r>
            <a:r>
              <a:rPr lang="en-US" err="1"/>
              <a:t>Công</a:t>
            </a:r>
            <a:r>
              <a:rPr lang="en-US"/>
              <a:t> </a:t>
            </a:r>
            <a:r>
              <a:rPr lang="en-US" err="1"/>
              <a:t>cụ</a:t>
            </a:r>
            <a:r>
              <a:rPr lang="en-US"/>
              <a:t>, </a:t>
            </a:r>
            <a:r>
              <a:rPr lang="en-US" err="1"/>
              <a:t>phương</a:t>
            </a:r>
            <a:r>
              <a:rPr lang="en-US"/>
              <a:t> </a:t>
            </a:r>
            <a:r>
              <a:rPr lang="en-US" err="1"/>
              <a:t>pháp</a:t>
            </a:r>
            <a:r>
              <a:rPr lang="en-US"/>
              <a:t> </a:t>
            </a:r>
            <a:r>
              <a:rPr lang="en-US" err="1"/>
              <a:t>nghiên</a:t>
            </a:r>
            <a:r>
              <a:rPr lang="en-US"/>
              <a:t> </a:t>
            </a:r>
            <a:r>
              <a:rPr lang="en-US" err="1"/>
              <a:t>cứu</a:t>
            </a:r>
            <a:endParaRPr lang="en-US"/>
          </a:p>
          <a:p>
            <a:pPr>
              <a:buFontTx/>
              <a:buChar char="-"/>
            </a:pPr>
            <a:r>
              <a:rPr lang="en-US" sz="2800" err="1"/>
              <a:t>Tùy</a:t>
            </a:r>
            <a:r>
              <a:rPr lang="en-US" sz="2800"/>
              <a:t> </a:t>
            </a:r>
            <a:r>
              <a:rPr lang="en-US" sz="2800" err="1"/>
              <a:t>thuộc</a:t>
            </a:r>
            <a:r>
              <a:rPr lang="en-US" sz="2800"/>
              <a:t> </a:t>
            </a:r>
            <a:r>
              <a:rPr lang="en-US" sz="2800" err="1"/>
              <a:t>lớp</a:t>
            </a:r>
            <a:r>
              <a:rPr lang="en-US" sz="2800"/>
              <a:t> </a:t>
            </a:r>
            <a:r>
              <a:rPr lang="en-US" sz="2800" err="1"/>
              <a:t>hệ</a:t>
            </a:r>
            <a:r>
              <a:rPr lang="en-US" sz="2800"/>
              <a:t> </a:t>
            </a:r>
            <a:r>
              <a:rPr lang="en-US" sz="2800" err="1"/>
              <a:t>thống</a:t>
            </a:r>
            <a:r>
              <a:rPr lang="en-US" sz="2800"/>
              <a:t> </a:t>
            </a:r>
            <a:r>
              <a:rPr lang="en-US" sz="2800" err="1"/>
              <a:t>nghiên</a:t>
            </a:r>
            <a:r>
              <a:rPr lang="en-US" sz="2800"/>
              <a:t> </a:t>
            </a:r>
            <a:r>
              <a:rPr lang="en-US" sz="2800" err="1"/>
              <a:t>cứu</a:t>
            </a:r>
            <a:endParaRPr lang="en-US" sz="2800"/>
          </a:p>
          <a:p>
            <a:pPr>
              <a:buFontTx/>
              <a:buChar char="-"/>
            </a:pPr>
            <a:r>
              <a:rPr lang="en-US" sz="2800" err="1"/>
              <a:t>Mô</a:t>
            </a:r>
            <a:r>
              <a:rPr lang="en-US" sz="2800"/>
              <a:t> </a:t>
            </a:r>
            <a:r>
              <a:rPr lang="en-US" sz="2800" err="1"/>
              <a:t>hình</a:t>
            </a:r>
            <a:r>
              <a:rPr lang="en-US" sz="2800"/>
              <a:t> </a:t>
            </a:r>
            <a:r>
              <a:rPr lang="en-US" sz="2800" err="1"/>
              <a:t>hóa</a:t>
            </a:r>
            <a:r>
              <a:rPr lang="en-US" sz="2800"/>
              <a:t> </a:t>
            </a:r>
            <a:r>
              <a:rPr lang="en-US" sz="2800" err="1"/>
              <a:t>là</a:t>
            </a:r>
            <a:r>
              <a:rPr lang="en-US" sz="2800"/>
              <a:t> </a:t>
            </a:r>
            <a:r>
              <a:rPr lang="en-US" sz="2800" err="1"/>
              <a:t>một</a:t>
            </a:r>
            <a:r>
              <a:rPr lang="en-US" sz="2800"/>
              <a:t> </a:t>
            </a:r>
            <a:r>
              <a:rPr lang="en-US" sz="2800" err="1"/>
              <a:t>trong</a:t>
            </a:r>
            <a:r>
              <a:rPr lang="en-US" sz="2800"/>
              <a:t> </a:t>
            </a:r>
            <a:r>
              <a:rPr lang="en-US" sz="2800" err="1"/>
              <a:t>những</a:t>
            </a:r>
            <a:r>
              <a:rPr lang="en-US" sz="2800"/>
              <a:t> </a:t>
            </a:r>
            <a:r>
              <a:rPr lang="en-US" sz="2800" err="1"/>
              <a:t>phương</a:t>
            </a:r>
            <a:r>
              <a:rPr lang="en-US" sz="2800"/>
              <a:t> </a:t>
            </a:r>
            <a:r>
              <a:rPr lang="en-US" sz="2800" err="1"/>
              <a:t>pháp</a:t>
            </a:r>
            <a:r>
              <a:rPr lang="en-US" sz="2800"/>
              <a:t> </a:t>
            </a:r>
            <a:r>
              <a:rPr lang="en-US" sz="2800" err="1"/>
              <a:t>quan</a:t>
            </a:r>
            <a:r>
              <a:rPr lang="en-US" sz="2800"/>
              <a:t> </a:t>
            </a:r>
            <a:r>
              <a:rPr lang="en-US" sz="2800" err="1"/>
              <a:t>trọng</a:t>
            </a:r>
            <a:r>
              <a:rPr lang="en-US" sz="2800"/>
              <a:t> </a:t>
            </a:r>
            <a:r>
              <a:rPr lang="en-US" sz="2800" err="1"/>
              <a:t>nhất</a:t>
            </a:r>
            <a:endParaRPr lang="en-US" sz="2800"/>
          </a:p>
          <a:p>
            <a:pPr>
              <a:buNone/>
            </a:pPr>
            <a:r>
              <a:rPr lang="en-US"/>
              <a:t>			</a:t>
            </a:r>
          </a:p>
        </p:txBody>
      </p:sp>
      <p:sp>
        <p:nvSpPr>
          <p:cNvPr id="4" name="Slide Number Placeholder 3"/>
          <p:cNvSpPr>
            <a:spLocks noGrp="1"/>
          </p:cNvSpPr>
          <p:nvPr>
            <p:ph type="sldNum" sz="quarter" idx="12"/>
          </p:nvPr>
        </p:nvSpPr>
        <p:spPr/>
        <p:txBody>
          <a:bodyPr/>
          <a:lstStyle/>
          <a:p>
            <a:fld id="{83F29257-BD7D-4816-BD84-DAED60F7193C}" type="slidenum">
              <a:rPr lang="en-US" smtClean="0"/>
              <a:pPr/>
              <a:t>18</a:t>
            </a:fld>
            <a:endParaRPr lang="en-US"/>
          </a:p>
        </p:txBody>
      </p:sp>
      <p:sp>
        <p:nvSpPr>
          <p:cNvPr id="5" name="TextBox 4"/>
          <p:cNvSpPr txBox="1"/>
          <p:nvPr/>
        </p:nvSpPr>
        <p:spPr>
          <a:xfrm>
            <a:off x="3429000" y="3733800"/>
            <a:ext cx="4953000" cy="1754326"/>
          </a:xfrm>
          <a:prstGeom prst="rect">
            <a:avLst/>
          </a:prstGeom>
          <a:noFill/>
        </p:spPr>
        <p:txBody>
          <a:bodyPr wrap="square" rtlCol="0">
            <a:spAutoFit/>
          </a:bodyPr>
          <a:lstStyle/>
          <a:p>
            <a:pPr marL="342900" indent="-342900">
              <a:buAutoNum type="alphaLcPeriod"/>
            </a:pPr>
            <a:r>
              <a:rPr lang="en-US" err="1"/>
              <a:t>Mô</a:t>
            </a:r>
            <a:r>
              <a:rPr lang="en-US"/>
              <a:t> </a:t>
            </a:r>
            <a:r>
              <a:rPr lang="en-US" err="1"/>
              <a:t>hình</a:t>
            </a:r>
            <a:r>
              <a:rPr lang="en-US"/>
              <a:t> </a:t>
            </a:r>
            <a:r>
              <a:rPr lang="en-US" err="1"/>
              <a:t>vật</a:t>
            </a:r>
            <a:r>
              <a:rPr lang="en-US"/>
              <a:t> </a:t>
            </a:r>
            <a:r>
              <a:rPr lang="en-US" err="1"/>
              <a:t>lý</a:t>
            </a:r>
            <a:endParaRPr lang="en-US"/>
          </a:p>
          <a:p>
            <a:pPr marL="342900" indent="-342900">
              <a:buAutoNum type="alphaLcPeriod"/>
            </a:pPr>
            <a:r>
              <a:rPr lang="en-US" err="1"/>
              <a:t>Mô</a:t>
            </a:r>
            <a:r>
              <a:rPr lang="en-US"/>
              <a:t> </a:t>
            </a:r>
            <a:r>
              <a:rPr lang="en-US" err="1"/>
              <a:t>hình</a:t>
            </a:r>
            <a:r>
              <a:rPr lang="en-US"/>
              <a:t> </a:t>
            </a:r>
            <a:r>
              <a:rPr lang="en-US" err="1"/>
              <a:t>có</a:t>
            </a:r>
            <a:r>
              <a:rPr lang="en-US"/>
              <a:t> </a:t>
            </a:r>
            <a:r>
              <a:rPr lang="en-US" err="1"/>
              <a:t>kích</a:t>
            </a:r>
            <a:r>
              <a:rPr lang="en-US"/>
              <a:t> </a:t>
            </a:r>
            <a:r>
              <a:rPr lang="en-US" err="1"/>
              <a:t>thước</a:t>
            </a:r>
            <a:r>
              <a:rPr lang="en-US"/>
              <a:t> </a:t>
            </a:r>
            <a:r>
              <a:rPr lang="en-US" err="1"/>
              <a:t>tỷ</a:t>
            </a:r>
            <a:r>
              <a:rPr lang="en-US"/>
              <a:t> </a:t>
            </a:r>
            <a:r>
              <a:rPr lang="en-US" err="1"/>
              <a:t>lệ</a:t>
            </a:r>
            <a:endParaRPr lang="en-US"/>
          </a:p>
          <a:p>
            <a:pPr marL="342900" indent="-342900">
              <a:buAutoNum type="alphaLcPeriod"/>
            </a:pPr>
            <a:r>
              <a:rPr lang="en-US" err="1"/>
              <a:t>Mô</a:t>
            </a:r>
            <a:r>
              <a:rPr lang="en-US"/>
              <a:t> </a:t>
            </a:r>
            <a:r>
              <a:rPr lang="en-US" err="1"/>
              <a:t>hình</a:t>
            </a:r>
            <a:r>
              <a:rPr lang="en-US"/>
              <a:t> </a:t>
            </a:r>
            <a:r>
              <a:rPr lang="en-US" err="1"/>
              <a:t>tương</a:t>
            </a:r>
            <a:r>
              <a:rPr lang="en-US"/>
              <a:t> </a:t>
            </a:r>
            <a:r>
              <a:rPr lang="en-US" err="1"/>
              <a:t>tự</a:t>
            </a:r>
            <a:endParaRPr lang="en-US"/>
          </a:p>
          <a:p>
            <a:pPr marL="342900" indent="-342900">
              <a:buAutoNum type="alphaLcPeriod"/>
            </a:pPr>
            <a:r>
              <a:rPr lang="en-US" err="1"/>
              <a:t>Mô</a:t>
            </a:r>
            <a:r>
              <a:rPr lang="en-US"/>
              <a:t> </a:t>
            </a:r>
            <a:r>
              <a:rPr lang="en-US" err="1"/>
              <a:t>hình</a:t>
            </a:r>
            <a:r>
              <a:rPr lang="en-US"/>
              <a:t> </a:t>
            </a:r>
            <a:r>
              <a:rPr lang="en-US" err="1"/>
              <a:t>trò</a:t>
            </a:r>
            <a:r>
              <a:rPr lang="en-US"/>
              <a:t> </a:t>
            </a:r>
            <a:r>
              <a:rPr lang="en-US" err="1"/>
              <a:t>chơi</a:t>
            </a:r>
            <a:r>
              <a:rPr lang="en-US"/>
              <a:t> </a:t>
            </a:r>
            <a:r>
              <a:rPr lang="en-US" err="1"/>
              <a:t>có</a:t>
            </a:r>
            <a:r>
              <a:rPr lang="en-US"/>
              <a:t> </a:t>
            </a:r>
            <a:r>
              <a:rPr lang="en-US" err="1"/>
              <a:t>điều</a:t>
            </a:r>
            <a:r>
              <a:rPr lang="en-US"/>
              <a:t> </a:t>
            </a:r>
            <a:r>
              <a:rPr lang="en-US" err="1"/>
              <a:t>khiển</a:t>
            </a:r>
            <a:endParaRPr lang="en-US"/>
          </a:p>
          <a:p>
            <a:pPr marL="342900" indent="-342900">
              <a:buAutoNum type="alphaLcPeriod"/>
            </a:pPr>
            <a:r>
              <a:rPr lang="en-US" err="1"/>
              <a:t>Mô</a:t>
            </a:r>
            <a:r>
              <a:rPr lang="en-US"/>
              <a:t> </a:t>
            </a:r>
            <a:r>
              <a:rPr lang="en-US" err="1"/>
              <a:t>hình</a:t>
            </a:r>
            <a:r>
              <a:rPr lang="en-US"/>
              <a:t> </a:t>
            </a:r>
            <a:r>
              <a:rPr lang="en-US" err="1"/>
              <a:t>mô</a:t>
            </a:r>
            <a:r>
              <a:rPr lang="en-US"/>
              <a:t> </a:t>
            </a:r>
            <a:r>
              <a:rPr lang="en-US" err="1"/>
              <a:t>phỏng</a:t>
            </a:r>
            <a:r>
              <a:rPr lang="en-US"/>
              <a:t> </a:t>
            </a:r>
            <a:r>
              <a:rPr lang="en-US" err="1"/>
              <a:t>trên</a:t>
            </a:r>
            <a:r>
              <a:rPr lang="en-US"/>
              <a:t> </a:t>
            </a:r>
            <a:r>
              <a:rPr lang="en-US" err="1"/>
              <a:t>máy</a:t>
            </a:r>
            <a:r>
              <a:rPr lang="en-US"/>
              <a:t> </a:t>
            </a:r>
            <a:r>
              <a:rPr lang="en-US" err="1"/>
              <a:t>tính</a:t>
            </a:r>
            <a:endParaRPr lang="en-US"/>
          </a:p>
          <a:p>
            <a:pPr marL="342900" indent="-342900">
              <a:buAutoNum type="alphaLcPeriod"/>
            </a:pPr>
            <a:r>
              <a:rPr lang="en-US" err="1"/>
              <a:t>Mô</a:t>
            </a:r>
            <a:r>
              <a:rPr lang="en-US"/>
              <a:t> </a:t>
            </a:r>
            <a:r>
              <a:rPr lang="en-US" err="1"/>
              <a:t>hình</a:t>
            </a:r>
            <a:r>
              <a:rPr lang="en-US"/>
              <a:t> </a:t>
            </a:r>
            <a:r>
              <a:rPr lang="en-US" err="1"/>
              <a:t>toán</a:t>
            </a:r>
            <a:r>
              <a:rPr lang="en-US"/>
              <a:t> </a:t>
            </a:r>
            <a:r>
              <a:rPr lang="en-US" err="1"/>
              <a:t>học</a:t>
            </a:r>
            <a:endParaRPr lang="en-US"/>
          </a:p>
        </p:txBody>
      </p:sp>
      <p:cxnSp>
        <p:nvCxnSpPr>
          <p:cNvPr id="7" name="Straight Arrow Connector 6"/>
          <p:cNvCxnSpPr/>
          <p:nvPr/>
        </p:nvCxnSpPr>
        <p:spPr bwMode="auto">
          <a:xfrm rot="5400000">
            <a:off x="2057400" y="4648200"/>
            <a:ext cx="1828800" cy="0"/>
          </a:xfrm>
          <a:prstGeom prst="straightConnector1">
            <a:avLst/>
          </a:prstGeom>
          <a:ln w="25400" cmpd="sng">
            <a:solidFill>
              <a:srgbClr val="FFFF00"/>
            </a:solidFill>
            <a:headEnd type="diamond" w="med" len="med"/>
            <a:tailEnd type="triangle" w="lg" len="lg"/>
          </a:ln>
        </p:spPr>
        <p:style>
          <a:lnRef idx="1">
            <a:schemeClr val="accent3"/>
          </a:lnRef>
          <a:fillRef idx="0">
            <a:schemeClr val="accent3"/>
          </a:fillRef>
          <a:effectRef idx="0">
            <a:schemeClr val="accent3"/>
          </a:effectRef>
          <a:fontRef idx="minor">
            <a:schemeClr val="tx1"/>
          </a:fontRef>
        </p:style>
      </p:cxnSp>
      <p:sp>
        <p:nvSpPr>
          <p:cNvPr id="8" name="TextBox 7"/>
          <p:cNvSpPr txBox="1"/>
          <p:nvPr/>
        </p:nvSpPr>
        <p:spPr>
          <a:xfrm>
            <a:off x="1524000" y="3657600"/>
            <a:ext cx="1600200" cy="646331"/>
          </a:xfrm>
          <a:prstGeom prst="rect">
            <a:avLst/>
          </a:prstGeom>
          <a:noFill/>
        </p:spPr>
        <p:txBody>
          <a:bodyPr wrap="square" rtlCol="0">
            <a:spAutoFit/>
          </a:bodyPr>
          <a:lstStyle/>
          <a:p>
            <a:r>
              <a:rPr lang="en-US" err="1"/>
              <a:t>Cụ</a:t>
            </a:r>
            <a:r>
              <a:rPr lang="en-US"/>
              <a:t> </a:t>
            </a:r>
            <a:r>
              <a:rPr lang="en-US" err="1"/>
              <a:t>thể</a:t>
            </a:r>
            <a:endParaRPr lang="en-US"/>
          </a:p>
          <a:p>
            <a:r>
              <a:rPr lang="en-US" err="1"/>
              <a:t>Đơn</a:t>
            </a:r>
            <a:r>
              <a:rPr lang="en-US"/>
              <a:t> </a:t>
            </a:r>
            <a:r>
              <a:rPr lang="en-US" err="1"/>
              <a:t>giản</a:t>
            </a:r>
            <a:endParaRPr lang="en-US"/>
          </a:p>
        </p:txBody>
      </p:sp>
      <p:sp>
        <p:nvSpPr>
          <p:cNvPr id="9" name="TextBox 8"/>
          <p:cNvSpPr txBox="1"/>
          <p:nvPr/>
        </p:nvSpPr>
        <p:spPr>
          <a:xfrm>
            <a:off x="1524000" y="4876800"/>
            <a:ext cx="1600200" cy="646331"/>
          </a:xfrm>
          <a:prstGeom prst="rect">
            <a:avLst/>
          </a:prstGeom>
          <a:noFill/>
        </p:spPr>
        <p:txBody>
          <a:bodyPr wrap="square" rtlCol="0">
            <a:spAutoFit/>
          </a:bodyPr>
          <a:lstStyle/>
          <a:p>
            <a:r>
              <a:rPr lang="en-US" err="1"/>
              <a:t>Trừu</a:t>
            </a:r>
            <a:r>
              <a:rPr lang="en-US"/>
              <a:t> </a:t>
            </a:r>
            <a:r>
              <a:rPr lang="en-US" err="1"/>
              <a:t>tượng</a:t>
            </a:r>
            <a:endParaRPr lang="en-US"/>
          </a:p>
          <a:p>
            <a:r>
              <a:rPr lang="en-US"/>
              <a:t> </a:t>
            </a:r>
            <a:r>
              <a:rPr lang="en-US" err="1"/>
              <a:t>Phức</a:t>
            </a:r>
            <a:r>
              <a:rPr lang="en-US"/>
              <a:t> </a:t>
            </a:r>
            <a:r>
              <a:rPr lang="en-US" err="1"/>
              <a:t>tạp</a:t>
            </a:r>
            <a:endParaRPr lang="en-US"/>
          </a:p>
        </p:txBody>
      </p:sp>
      <p:sp>
        <p:nvSpPr>
          <p:cNvPr id="10" name="TextBox 9"/>
          <p:cNvSpPr txBox="1"/>
          <p:nvPr/>
        </p:nvSpPr>
        <p:spPr>
          <a:xfrm>
            <a:off x="1219200" y="5638800"/>
            <a:ext cx="6324600" cy="369332"/>
          </a:xfrm>
          <a:prstGeom prst="rect">
            <a:avLst/>
          </a:prstGeom>
          <a:noFill/>
        </p:spPr>
        <p:txBody>
          <a:bodyPr wrap="square" rtlCol="0">
            <a:spAutoFit/>
          </a:bodyPr>
          <a:lstStyle/>
          <a:p>
            <a:pPr algn="ctr"/>
            <a:r>
              <a:rPr lang="en-US" b="0" err="1"/>
              <a:t>Một</a:t>
            </a:r>
            <a:r>
              <a:rPr lang="en-US" b="0"/>
              <a:t> </a:t>
            </a:r>
            <a:r>
              <a:rPr lang="en-US" b="0" err="1"/>
              <a:t>cách</a:t>
            </a:r>
            <a:r>
              <a:rPr lang="en-US" b="0"/>
              <a:t> </a:t>
            </a:r>
            <a:r>
              <a:rPr lang="en-US" b="0" err="1"/>
              <a:t>phân</a:t>
            </a:r>
            <a:r>
              <a:rPr lang="en-US" b="0"/>
              <a:t> </a:t>
            </a:r>
            <a:r>
              <a:rPr lang="en-US" b="0" err="1"/>
              <a:t>loại</a:t>
            </a:r>
            <a:r>
              <a:rPr lang="en-US" b="0"/>
              <a:t> </a:t>
            </a:r>
            <a:r>
              <a:rPr lang="en-US" b="0" err="1"/>
              <a:t>các</a:t>
            </a:r>
            <a:r>
              <a:rPr lang="en-US" b="0"/>
              <a:t> </a:t>
            </a:r>
            <a:r>
              <a:rPr lang="en-US" b="0" err="1"/>
              <a:t>mô</a:t>
            </a:r>
            <a:r>
              <a:rPr lang="en-US" b="0"/>
              <a:t> </a:t>
            </a:r>
            <a:r>
              <a:rPr lang="en-US" b="0" err="1"/>
              <a:t>hình</a:t>
            </a:r>
            <a:r>
              <a:rPr lang="en-US" b="0"/>
              <a:t> </a:t>
            </a:r>
            <a:r>
              <a:rPr lang="en-US" b="0" err="1"/>
              <a:t>của</a:t>
            </a:r>
            <a:r>
              <a:rPr lang="en-US" b="0"/>
              <a:t> R.E Shannon</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000" fill="hold"/>
                                        <p:tgtEl>
                                          <p:spTgt spid="10"/>
                                        </p:tgtEl>
                                        <p:attrNameLst>
                                          <p:attrName>ppt_x</p:attrName>
                                        </p:attrNameLst>
                                      </p:cBhvr>
                                      <p:tavLst>
                                        <p:tav tm="0">
                                          <p:val>
                                            <p:strVal val="#ppt_x"/>
                                          </p:val>
                                        </p:tav>
                                        <p:tav tm="100000">
                                          <p:val>
                                            <p:strVal val="#ppt_x"/>
                                          </p:val>
                                        </p:tav>
                                      </p:tavLst>
                                    </p:anim>
                                    <p:anim calcmode="lin" valueType="num">
                                      <p:cBhvr additive="base">
                                        <p:cTn id="20" dur="2000" fill="hold"/>
                                        <p:tgtEl>
                                          <p:spTgt spid="10"/>
                                        </p:tgtEl>
                                        <p:attrNameLst>
                                          <p:attrName>ppt_y</p:attrName>
                                        </p:attrNameLst>
                                      </p:cBhvr>
                                      <p:tavLst>
                                        <p:tav tm="0">
                                          <p:val>
                                            <p:strVal val="1+#ppt_h/2"/>
                                          </p:val>
                                        </p:tav>
                                        <p:tav tm="100000">
                                          <p:val>
                                            <p:strVal val="#ppt_y"/>
                                          </p:val>
                                        </p:tav>
                                      </p:tavLst>
                                    </p:anim>
                                  </p:childTnLst>
                                </p:cTn>
                              </p:par>
                              <p:par>
                                <p:cTn id="21" presetID="5" presetClass="entr" presetSubtype="1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heckerboard(across)">
                                      <p:cBhvr>
                                        <p:cTn id="23" dur="500"/>
                                        <p:tgtEl>
                                          <p:spTgt spid="5"/>
                                        </p:tgtEl>
                                      </p:cBhvr>
                                    </p:animEffect>
                                  </p:childTnLst>
                                </p:cTn>
                              </p:par>
                              <p:par>
                                <p:cTn id="24" presetID="3" presetClass="entr" presetSubtype="1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par>
                                <p:cTn id="27" presetID="8" presetClass="entr" presetSubtype="16"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amond(in)">
                                      <p:cBhvr>
                                        <p:cTn id="29" dur="500"/>
                                        <p:tgtEl>
                                          <p:spTgt spid="8"/>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checkerboard(across)">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laceholder 6"/>
          <p:cNvSpPr>
            <a:spLocks noGrp="1"/>
          </p:cNvSpPr>
          <p:nvPr>
            <p:ph type="sldNum" sz="quarter" idx="12"/>
          </p:nvPr>
        </p:nvSpPr>
        <p:spPr/>
        <p:txBody>
          <a:bodyPr/>
          <a:lstStyle/>
          <a:p>
            <a:fld id="{96AC2EC2-EE2B-4129-9BA6-DD852D86F8C2}" type="slidenum">
              <a:rPr lang="en-US"/>
              <a:pPr/>
              <a:t>180</a:t>
            </a:fld>
            <a:endParaRPr lang="en-US"/>
          </a:p>
        </p:txBody>
      </p:sp>
      <p:sp>
        <p:nvSpPr>
          <p:cNvPr id="326658" name="Rectangle 2"/>
          <p:cNvSpPr>
            <a:spLocks noGrp="1" noChangeArrowheads="1"/>
          </p:cNvSpPr>
          <p:nvPr>
            <p:ph type="title"/>
          </p:nvPr>
        </p:nvSpPr>
        <p:spPr>
          <a:xfrm>
            <a:off x="228600" y="103188"/>
            <a:ext cx="8686800" cy="887412"/>
          </a:xfrm>
        </p:spPr>
        <p:txBody>
          <a:bodyPr/>
          <a:lstStyle/>
          <a:p>
            <a:r>
              <a:rPr lang="en-US" sz="4000"/>
              <a:t>6.4.3. Xác định các mối quan hệ</a:t>
            </a:r>
          </a:p>
        </p:txBody>
      </p:sp>
      <p:sp>
        <p:nvSpPr>
          <p:cNvPr id="326659" name="Rectangle 3"/>
          <p:cNvSpPr>
            <a:spLocks noGrp="1" noChangeArrowheads="1"/>
          </p:cNvSpPr>
          <p:nvPr>
            <p:ph type="body" sz="half" idx="1"/>
          </p:nvPr>
        </p:nvSpPr>
        <p:spPr>
          <a:xfrm>
            <a:off x="457200" y="1143000"/>
            <a:ext cx="8229600" cy="2895600"/>
          </a:xfrm>
        </p:spPr>
        <p:txBody>
          <a:bodyPr/>
          <a:lstStyle/>
          <a:p>
            <a:pPr algn="just">
              <a:lnSpc>
                <a:spcPct val="90000"/>
              </a:lnSpc>
              <a:buFontTx/>
              <a:buNone/>
            </a:pPr>
            <a:r>
              <a:rPr lang="en-US" sz="2000" b="1"/>
              <a:t>a. Ma trận thực thể/khóa.</a:t>
            </a:r>
            <a:endParaRPr lang="en-US" sz="2000"/>
          </a:p>
          <a:p>
            <a:pPr algn="just">
              <a:lnSpc>
                <a:spcPct val="90000"/>
              </a:lnSpc>
            </a:pPr>
            <a:r>
              <a:rPr lang="en-US" sz="2000"/>
              <a:t>Để xác định các mối quan hệ giữa các thực thể, ta cần lập bảng ma trận thực thể/khóa. Trong đó, các cột liệt kê các tập thực thể, các hàng liệt kê các thuộc tính khóa của các thực thể. </a:t>
            </a:r>
          </a:p>
          <a:p>
            <a:pPr algn="just">
              <a:lnSpc>
                <a:spcPct val="90000"/>
              </a:lnSpc>
            </a:pPr>
            <a:r>
              <a:rPr lang="en-US" sz="2000"/>
              <a:t>Ứng với mỗi ô giao giữa hàng và cột, nếu thuộc tính khóa có trong thực thể, ta đánh dấu X, nếu không là khóa của thực thể nhưng có xuất hiện trong đó thì đánh dấu O</a:t>
            </a:r>
          </a:p>
          <a:p>
            <a:pPr algn="just">
              <a:lnSpc>
                <a:spcPct val="90000"/>
              </a:lnSpc>
            </a:pPr>
            <a:r>
              <a:rPr lang="en-US" sz="2000"/>
              <a:t>Ví dụ: </a:t>
            </a:r>
          </a:p>
        </p:txBody>
      </p:sp>
      <p:graphicFrame>
        <p:nvGraphicFramePr>
          <p:cNvPr id="326825" name="Group 169"/>
          <p:cNvGraphicFramePr>
            <a:graphicFrameLocks noGrp="1"/>
          </p:cNvGraphicFramePr>
          <p:nvPr>
            <p:ph sz="half" idx="2"/>
          </p:nvPr>
        </p:nvGraphicFramePr>
        <p:xfrm>
          <a:off x="762000" y="3962400"/>
          <a:ext cx="7620000" cy="2211388"/>
        </p:xfrm>
        <a:graphic>
          <a:graphicData uri="http://schemas.openxmlformats.org/drawingml/2006/table">
            <a:tbl>
              <a:tblPr/>
              <a:tblGrid>
                <a:gridCol w="1658938">
                  <a:extLst>
                    <a:ext uri="{9D8B030D-6E8A-4147-A177-3AD203B41FA5}">
                      <a16:colId xmlns:a16="http://schemas.microsoft.com/office/drawing/2014/main" val="20000"/>
                    </a:ext>
                  </a:extLst>
                </a:gridCol>
                <a:gridCol w="1004887">
                  <a:extLst>
                    <a:ext uri="{9D8B030D-6E8A-4147-A177-3AD203B41FA5}">
                      <a16:colId xmlns:a16="http://schemas.microsoft.com/office/drawing/2014/main" val="20001"/>
                    </a:ext>
                  </a:extLst>
                </a:gridCol>
                <a:gridCol w="1146175">
                  <a:extLst>
                    <a:ext uri="{9D8B030D-6E8A-4147-A177-3AD203B41FA5}">
                      <a16:colId xmlns:a16="http://schemas.microsoft.com/office/drawing/2014/main" val="20002"/>
                    </a:ext>
                  </a:extLst>
                </a:gridCol>
                <a:gridCol w="1004888">
                  <a:extLst>
                    <a:ext uri="{9D8B030D-6E8A-4147-A177-3AD203B41FA5}">
                      <a16:colId xmlns:a16="http://schemas.microsoft.com/office/drawing/2014/main" val="20003"/>
                    </a:ext>
                  </a:extLst>
                </a:gridCol>
                <a:gridCol w="930275">
                  <a:extLst>
                    <a:ext uri="{9D8B030D-6E8A-4147-A177-3AD203B41FA5}">
                      <a16:colId xmlns:a16="http://schemas.microsoft.com/office/drawing/2014/main" val="20004"/>
                    </a:ext>
                  </a:extLst>
                </a:gridCol>
                <a:gridCol w="942975">
                  <a:extLst>
                    <a:ext uri="{9D8B030D-6E8A-4147-A177-3AD203B41FA5}">
                      <a16:colId xmlns:a16="http://schemas.microsoft.com/office/drawing/2014/main" val="20005"/>
                    </a:ext>
                  </a:extLst>
                </a:gridCol>
                <a:gridCol w="931862">
                  <a:extLst>
                    <a:ext uri="{9D8B030D-6E8A-4147-A177-3AD203B41FA5}">
                      <a16:colId xmlns:a16="http://schemas.microsoft.com/office/drawing/2014/main" val="20006"/>
                    </a:ext>
                  </a:extLst>
                </a:gridCol>
              </a:tblGrid>
              <a:tr h="4413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FF"/>
                          </a:solidFill>
                          <a:effectLst/>
                          <a:latin typeface="Arial" charset="0"/>
                          <a:ea typeface="Times New Roman" pitchFamily="18" charset="0"/>
                          <a:cs typeface="Arial" charset="0"/>
                        </a:rPr>
                        <a:t>Thực thể</a:t>
                      </a:r>
                      <a:endParaRPr kumimoji="0" lang="en-US" sz="1400" b="0" i="0" u="none" strike="noStrike" cap="none" normalizeH="0" baseline="0">
                        <a:ln>
                          <a:noFill/>
                        </a:ln>
                        <a:solidFill>
                          <a:srgbClr val="0000FF"/>
                        </a:solidFill>
                        <a:effectLst/>
                        <a:latin typeface="Times New Roman" pitchFamily="18" charset="0"/>
                        <a:ea typeface="Times New Roman" pitchFamily="18" charset="0"/>
                        <a:cs typeface="Arial"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FF"/>
                          </a:solidFill>
                          <a:effectLst/>
                          <a:latin typeface="Arial" charset="0"/>
                          <a:ea typeface="Times New Roman" pitchFamily="18" charset="0"/>
                          <a:cs typeface="Arial" charset="0"/>
                        </a:rPr>
                        <a:t>Thuộc tính khóa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FF"/>
                          </a:solidFill>
                          <a:effectLst/>
                          <a:latin typeface="Arial" charset="0"/>
                          <a:ea typeface="Times New Roman" pitchFamily="18" charset="0"/>
                          <a:cs typeface="Arial" charset="0"/>
                        </a:rPr>
                        <a:t>Đơn hàng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FF"/>
                          </a:solidFill>
                          <a:effectLst/>
                          <a:latin typeface="Arial" charset="0"/>
                          <a:ea typeface="Times New Roman" pitchFamily="18" charset="0"/>
                          <a:cs typeface="Arial" charset="0"/>
                        </a:rPr>
                        <a:t>Khách hàng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FF"/>
                          </a:solidFill>
                          <a:effectLst/>
                          <a:latin typeface="Arial" charset="0"/>
                          <a:ea typeface="Times New Roman" pitchFamily="18" charset="0"/>
                          <a:cs typeface="Arial" charset="0"/>
                        </a:rPr>
                        <a:t>Dòng đơn hàng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FF"/>
                          </a:solidFill>
                          <a:effectLst/>
                          <a:latin typeface="Arial" charset="0"/>
                          <a:ea typeface="Times New Roman" pitchFamily="18" charset="0"/>
                          <a:cs typeface="Arial" charset="0"/>
                        </a:rPr>
                        <a:t>Mặt hàng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FF"/>
                          </a:solidFill>
                          <a:effectLst/>
                          <a:latin typeface="Arial" charset="0"/>
                          <a:ea typeface="Times New Roman" pitchFamily="18" charset="0"/>
                          <a:cs typeface="Arial" charset="0"/>
                        </a:rPr>
                        <a:t>Giao nhận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FF"/>
                          </a:solidFill>
                          <a:effectLst/>
                          <a:latin typeface="Arial" charset="0"/>
                          <a:ea typeface="Times New Roman" pitchFamily="18" charset="0"/>
                          <a:cs typeface="Arial" charset="0"/>
                        </a:rPr>
                        <a:t>Dòng giao hàng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Số hiệu đơn hàng</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X</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X</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X</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Mã số khách hàng</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O</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X</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X</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Mã số mặt hàng</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X</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X</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X</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Số hiệu giao nhận</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X</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X</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9D82D14-6502-4E73-AD3F-D1217C2018FB}" type="slidenum">
              <a:rPr lang="en-US"/>
              <a:pPr/>
              <a:t>181</a:t>
            </a:fld>
            <a:endParaRPr lang="en-US"/>
          </a:p>
        </p:txBody>
      </p:sp>
      <p:sp>
        <p:nvSpPr>
          <p:cNvPr id="328706" name="Rectangle 2"/>
          <p:cNvSpPr>
            <a:spLocks noGrp="1" noChangeArrowheads="1"/>
          </p:cNvSpPr>
          <p:nvPr>
            <p:ph type="title"/>
          </p:nvPr>
        </p:nvSpPr>
        <p:spPr>
          <a:xfrm>
            <a:off x="228600" y="103188"/>
            <a:ext cx="8686800" cy="963612"/>
          </a:xfrm>
        </p:spPr>
        <p:txBody>
          <a:bodyPr/>
          <a:lstStyle/>
          <a:p>
            <a:r>
              <a:rPr lang="en-US" sz="4000"/>
              <a:t>6.4.3. Xác định các mối quan hệ</a:t>
            </a:r>
          </a:p>
        </p:txBody>
      </p:sp>
      <p:sp>
        <p:nvSpPr>
          <p:cNvPr id="328707" name="Rectangle 3"/>
          <p:cNvSpPr>
            <a:spLocks noGrp="1" noChangeArrowheads="1"/>
          </p:cNvSpPr>
          <p:nvPr>
            <p:ph type="body" idx="1"/>
          </p:nvPr>
        </p:nvSpPr>
        <p:spPr/>
        <p:txBody>
          <a:bodyPr/>
          <a:lstStyle/>
          <a:p>
            <a:pPr algn="just">
              <a:buFontTx/>
              <a:buNone/>
            </a:pPr>
            <a:r>
              <a:rPr lang="en-US" sz="2800" b="1"/>
              <a:t>b. Thiết lập các mối quan hệ.</a:t>
            </a:r>
            <a:endParaRPr lang="en-US" sz="2800"/>
          </a:p>
          <a:p>
            <a:pPr algn="just"/>
            <a:r>
              <a:rPr lang="en-US" sz="2800"/>
              <a:t>Dựa theo bảng ma trận thực thể/khóa, ta xác định các mối quan hệ bằng cách bắt đầu từ cột thứ nhất, từ ô chứa khóa của nó, ta chiếu qua các ô kế tiếp trên cùng một hàng để xem nếu ô nào có chứa dấu X hoặc O thì ta có một liên kết giữa thực thể đang xét với thực thể có ô chứa dấu trên hàng đó. </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2329CDA-BDCC-4969-995D-382526EAAA41}" type="slidenum">
              <a:rPr lang="en-US"/>
              <a:pPr/>
              <a:t>182</a:t>
            </a:fld>
            <a:endParaRPr lang="en-US"/>
          </a:p>
        </p:txBody>
      </p:sp>
      <p:sp>
        <p:nvSpPr>
          <p:cNvPr id="329730" name="Rectangle 2"/>
          <p:cNvSpPr>
            <a:spLocks noGrp="1" noChangeArrowheads="1"/>
          </p:cNvSpPr>
          <p:nvPr>
            <p:ph type="title"/>
          </p:nvPr>
        </p:nvSpPr>
        <p:spPr/>
        <p:txBody>
          <a:bodyPr/>
          <a:lstStyle/>
          <a:p>
            <a:r>
              <a:rPr lang="en-US" b="1"/>
              <a:t>6.4.4. Xây dựng mô hình RDM</a:t>
            </a:r>
            <a:r>
              <a:rPr lang="en-US"/>
              <a:t> </a:t>
            </a:r>
          </a:p>
        </p:txBody>
      </p:sp>
      <p:sp>
        <p:nvSpPr>
          <p:cNvPr id="329731" name="Rectangle 3"/>
          <p:cNvSpPr>
            <a:spLocks noGrp="1" noChangeArrowheads="1"/>
          </p:cNvSpPr>
          <p:nvPr>
            <p:ph type="body" idx="1"/>
          </p:nvPr>
        </p:nvSpPr>
        <p:spPr/>
        <p:txBody>
          <a:bodyPr/>
          <a:lstStyle/>
          <a:p>
            <a:pPr algn="just"/>
            <a:r>
              <a:rPr lang="en-US" sz="2800"/>
              <a:t>Sau khi đã thực hiện xong 3 bước trên, ta lập mô hình quan hệ (RDM). </a:t>
            </a:r>
          </a:p>
          <a:p>
            <a:pPr algn="just"/>
            <a:r>
              <a:rPr lang="en-US" sz="2800"/>
              <a:t>Tiếp theo, cần điều chỉnh để có được mô hình dữ liệu hoàn chỉnh: </a:t>
            </a:r>
          </a:p>
          <a:p>
            <a:pPr lvl="1" algn="just"/>
            <a:r>
              <a:rPr lang="en-US" sz="2400"/>
              <a:t> So sánh ERD được xây dựng ban đầu với RDM để chỉnh lý những điểm khác biệt sao cho hai mô hình phải phản ánh chính xác lẫn nhau.</a:t>
            </a:r>
          </a:p>
          <a:p>
            <a:pPr lvl="1" algn="just"/>
            <a:r>
              <a:rPr lang="en-US" sz="2400"/>
              <a:t> Trong một số trường hợp, nhà phân tích có thể đưa vào hoặc loại bỏ những quan hệ phụ để làm trong sáng mô hình </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F70EB88-B65E-4D9C-9677-6E9AA31C3F92}" type="slidenum">
              <a:rPr lang="en-US"/>
              <a:pPr/>
              <a:t>183</a:t>
            </a:fld>
            <a:endParaRPr lang="en-US"/>
          </a:p>
        </p:txBody>
      </p:sp>
      <p:sp>
        <p:nvSpPr>
          <p:cNvPr id="331778" name="Rectangle 2"/>
          <p:cNvSpPr>
            <a:spLocks noGrp="1" noChangeArrowheads="1"/>
          </p:cNvSpPr>
          <p:nvPr>
            <p:ph type="title"/>
          </p:nvPr>
        </p:nvSpPr>
        <p:spPr>
          <a:xfrm>
            <a:off x="381000" y="103188"/>
            <a:ext cx="8305800" cy="963612"/>
          </a:xfrm>
        </p:spPr>
        <p:txBody>
          <a:bodyPr/>
          <a:lstStyle/>
          <a:p>
            <a:r>
              <a:rPr lang="en-US" sz="4000"/>
              <a:t>6.4.4. Xây dựng mô hình RDM</a:t>
            </a:r>
          </a:p>
        </p:txBody>
      </p:sp>
      <p:sp>
        <p:nvSpPr>
          <p:cNvPr id="331779" name="Rectangle 3"/>
          <p:cNvSpPr>
            <a:spLocks noGrp="1" noChangeArrowheads="1"/>
          </p:cNvSpPr>
          <p:nvPr>
            <p:ph type="body" idx="1"/>
          </p:nvPr>
        </p:nvSpPr>
        <p:spPr/>
        <p:txBody>
          <a:bodyPr/>
          <a:lstStyle/>
          <a:p>
            <a:r>
              <a:rPr lang="en-US"/>
              <a:t>Ví dụ</a:t>
            </a:r>
          </a:p>
        </p:txBody>
      </p:sp>
      <p:pic>
        <p:nvPicPr>
          <p:cNvPr id="331782" name="Picture 6"/>
          <p:cNvPicPr>
            <a:picLocks noChangeAspect="1" noChangeArrowheads="1"/>
          </p:cNvPicPr>
          <p:nvPr/>
        </p:nvPicPr>
        <p:blipFill>
          <a:blip r:embed="rId2"/>
          <a:srcRect/>
          <a:stretch>
            <a:fillRect/>
          </a:stretch>
        </p:blipFill>
        <p:spPr bwMode="auto">
          <a:xfrm>
            <a:off x="2514600" y="1477963"/>
            <a:ext cx="5715000" cy="5380037"/>
          </a:xfrm>
          <a:prstGeom prst="rect">
            <a:avLst/>
          </a:prstGeom>
          <a:noFill/>
        </p:spPr>
      </p:pic>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A6AF30A-99F4-4357-A670-61C4B467E7E7}" type="slidenum">
              <a:rPr lang="en-US"/>
              <a:pPr/>
              <a:t>184</a:t>
            </a:fld>
            <a:endParaRPr lang="en-US"/>
          </a:p>
        </p:txBody>
      </p:sp>
      <p:sp>
        <p:nvSpPr>
          <p:cNvPr id="332802" name="Rectangle 2"/>
          <p:cNvSpPr>
            <a:spLocks noGrp="1" noChangeArrowheads="1"/>
          </p:cNvSpPr>
          <p:nvPr>
            <p:ph type="title"/>
          </p:nvPr>
        </p:nvSpPr>
        <p:spPr/>
        <p:txBody>
          <a:bodyPr/>
          <a:lstStyle/>
          <a:p>
            <a:r>
              <a:rPr lang="en-US" b="1"/>
              <a:t>6.5. Từ điển dữ liệu</a:t>
            </a:r>
            <a:r>
              <a:rPr lang="en-US"/>
              <a:t> </a:t>
            </a:r>
          </a:p>
        </p:txBody>
      </p:sp>
      <p:sp>
        <p:nvSpPr>
          <p:cNvPr id="332803" name="Rectangle 3"/>
          <p:cNvSpPr>
            <a:spLocks noGrp="1" noChangeArrowheads="1"/>
          </p:cNvSpPr>
          <p:nvPr>
            <p:ph type="body" idx="1"/>
          </p:nvPr>
        </p:nvSpPr>
        <p:spPr>
          <a:xfrm>
            <a:off x="457200" y="1600200"/>
            <a:ext cx="8229600" cy="4724400"/>
          </a:xfrm>
        </p:spPr>
        <p:txBody>
          <a:bodyPr/>
          <a:lstStyle/>
          <a:p>
            <a:pPr algn="just">
              <a:lnSpc>
                <a:spcPct val="80000"/>
              </a:lnSpc>
              <a:buFontTx/>
              <a:buNone/>
            </a:pPr>
            <a:r>
              <a:rPr lang="en-US" sz="2400" b="1"/>
              <a:t>6.5.1. Khái niệm</a:t>
            </a:r>
            <a:r>
              <a:rPr lang="en-US" sz="2400"/>
              <a:t> </a:t>
            </a:r>
          </a:p>
          <a:p>
            <a:pPr algn="just">
              <a:lnSpc>
                <a:spcPct val="80000"/>
              </a:lnSpc>
            </a:pPr>
            <a:r>
              <a:rPr lang="en-US" sz="2400"/>
              <a:t>Từ điển dữ liệu là bộ phận của tư liệu trong phân tích thiết kế, nó mô tả nội dung của các đối tượng theo định nghĩa có cấu trúc </a:t>
            </a:r>
          </a:p>
          <a:p>
            <a:pPr algn="just">
              <a:lnSpc>
                <a:spcPct val="80000"/>
              </a:lnSpc>
            </a:pPr>
            <a:r>
              <a:rPr lang="en-US" sz="2400"/>
              <a:t>Trong DFD các chức năng xử lý, kho dữ liệu, luồng dữ liệu chỉ mô tả ở mức khái quát thường là tập hợp các khoản mục riêng lẻ. Các khái quát này cần được mô tả chi tiết hoá hơn qua công cụ từ điển dữ liệu</a:t>
            </a:r>
          </a:p>
          <a:p>
            <a:pPr algn="just">
              <a:lnSpc>
                <a:spcPct val="80000"/>
              </a:lnSpc>
            </a:pPr>
            <a:r>
              <a:rPr lang="en-US" sz="2400"/>
              <a:t>Từ điển dữ liệu là sự liệt kê có tổ chức các phần tử dữ liệu thuộc hệ thống, liệt kê các mục từ chỉ tên gọi theo một thứ tự nào đó và giải thích các tên một cách chính xác chặt chẽ ngắn gọn để cho cả người dùng và người phân tích hiểu chung cái vào, cái ra, cái luân chuyển </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6"/>
          <p:cNvSpPr>
            <a:spLocks noGrp="1"/>
          </p:cNvSpPr>
          <p:nvPr>
            <p:ph type="sldNum" sz="quarter" idx="12"/>
          </p:nvPr>
        </p:nvSpPr>
        <p:spPr/>
        <p:txBody>
          <a:bodyPr/>
          <a:lstStyle/>
          <a:p>
            <a:fld id="{EA32D08B-ED99-43C0-8A89-DC04F9622EB1}" type="slidenum">
              <a:rPr lang="en-US"/>
              <a:pPr/>
              <a:t>185</a:t>
            </a:fld>
            <a:endParaRPr lang="en-US"/>
          </a:p>
        </p:txBody>
      </p:sp>
      <p:sp>
        <p:nvSpPr>
          <p:cNvPr id="333826" name="Rectangle 2"/>
          <p:cNvSpPr>
            <a:spLocks noGrp="1" noChangeArrowheads="1"/>
          </p:cNvSpPr>
          <p:nvPr>
            <p:ph type="title"/>
          </p:nvPr>
        </p:nvSpPr>
        <p:spPr/>
        <p:txBody>
          <a:bodyPr/>
          <a:lstStyle/>
          <a:p>
            <a:r>
              <a:rPr lang="en-US" b="1"/>
              <a:t>6.5. Từ điển dữ liệu-2</a:t>
            </a:r>
          </a:p>
        </p:txBody>
      </p:sp>
      <p:sp>
        <p:nvSpPr>
          <p:cNvPr id="333827" name="Rectangle 3"/>
          <p:cNvSpPr>
            <a:spLocks noGrp="1" noChangeArrowheads="1"/>
          </p:cNvSpPr>
          <p:nvPr>
            <p:ph type="body" sz="half" idx="1"/>
          </p:nvPr>
        </p:nvSpPr>
        <p:spPr>
          <a:xfrm>
            <a:off x="457200" y="1828800"/>
            <a:ext cx="7543800" cy="1676400"/>
          </a:xfrm>
        </p:spPr>
        <p:txBody>
          <a:bodyPr/>
          <a:lstStyle/>
          <a:p>
            <a:pPr>
              <a:buFontTx/>
              <a:buNone/>
            </a:pPr>
            <a:r>
              <a:rPr lang="en-US" sz="2800"/>
              <a:t>6.5.2. Kí hiệu mô tả nội dung cho từ điển dữ liệu: </a:t>
            </a:r>
          </a:p>
        </p:txBody>
      </p:sp>
      <p:graphicFrame>
        <p:nvGraphicFramePr>
          <p:cNvPr id="333868" name="Group 44"/>
          <p:cNvGraphicFramePr>
            <a:graphicFrameLocks noGrp="1"/>
          </p:cNvGraphicFramePr>
          <p:nvPr>
            <p:ph sz="half" idx="2"/>
          </p:nvPr>
        </p:nvGraphicFramePr>
        <p:xfrm>
          <a:off x="609600" y="3505200"/>
          <a:ext cx="7315200" cy="1822450"/>
        </p:xfrm>
        <a:graphic>
          <a:graphicData uri="http://schemas.openxmlformats.org/drawingml/2006/table">
            <a:tbl>
              <a:tblPr/>
              <a:tblGrid>
                <a:gridCol w="2486025">
                  <a:extLst>
                    <a:ext uri="{9D8B030D-6E8A-4147-A177-3AD203B41FA5}">
                      <a16:colId xmlns:a16="http://schemas.microsoft.com/office/drawing/2014/main" val="20000"/>
                    </a:ext>
                  </a:extLst>
                </a:gridCol>
                <a:gridCol w="2390775">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330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4D4D4D"/>
                          </a:solidFill>
                          <a:effectLst/>
                          <a:latin typeface="Arial" charset="0"/>
                          <a:ea typeface="Times New Roman" pitchFamily="18" charset="0"/>
                          <a:cs typeface="Arial" charset="0"/>
                        </a:rPr>
                        <a:t>Kết cấu dữ liệu</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4D4D4D"/>
                          </a:solidFill>
                          <a:effectLst/>
                          <a:latin typeface="Arial" charset="0"/>
                          <a:ea typeface="Times New Roman" pitchFamily="18" charset="0"/>
                          <a:cs typeface="Arial" charset="0"/>
                        </a:rPr>
                        <a:t>Ký pháp</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4D4D4D"/>
                          </a:solidFill>
                          <a:effectLst/>
                          <a:latin typeface="Arial" charset="0"/>
                          <a:ea typeface="Times New Roman" pitchFamily="18" charset="0"/>
                          <a:cs typeface="Arial" charset="0"/>
                        </a:rPr>
                        <a:t>Ý nghĩa</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99"/>
                    </a:solidFill>
                  </a:tcPr>
                </a:tc>
                <a:extLst>
                  <a:ext uri="{0D108BD9-81ED-4DB2-BD59-A6C34878D82A}">
                    <a16:rowId xmlns:a16="http://schemas.microsoft.com/office/drawing/2014/main" val="10000"/>
                  </a:ext>
                </a:extLst>
              </a:tr>
              <a:tr h="14922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Định nghĩa</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Tuần tự</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Tuyển chọn</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Lặp</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Lựa chọn</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Giải thích</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 | ]</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 } n</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 )</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 Lời chú thích *</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Được tạo từ</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Và</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Hoặc</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Lặp n lần</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Dữ liệu tuỳ chọn</a:t>
                      </a:r>
                      <a:endParaRPr kumimoji="0" lang="en-US" sz="1400" b="0" i="0" u="none" strike="noStrike" cap="none" normalizeH="0" baseline="0">
                        <a:ln>
                          <a:noFill/>
                        </a:ln>
                        <a:solidFill>
                          <a:schemeClr val="tx1"/>
                        </a:solidFill>
                        <a:effectLst/>
                        <a:latin typeface="Times New Roman" pitchFamily="18" charset="0"/>
                        <a:ea typeface="Times New Roman" pitchFamily="18" charset="0"/>
                        <a:cs typeface="Arial"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4D4D4D"/>
                          </a:solidFill>
                          <a:effectLst/>
                          <a:latin typeface="Arial" charset="0"/>
                          <a:ea typeface="Times New Roman" pitchFamily="18" charset="0"/>
                          <a:cs typeface="Arial" charset="0"/>
                        </a:rPr>
                        <a:t>Giới hạn chú thích</a:t>
                      </a:r>
                      <a:endParaRPr kumimoji="0" lang="en-US" sz="14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B16F73F-181F-4188-9561-621F520E7728}" type="slidenum">
              <a:rPr lang="en-US"/>
              <a:pPr/>
              <a:t>186</a:t>
            </a:fld>
            <a:endParaRPr lang="en-US"/>
          </a:p>
        </p:txBody>
      </p:sp>
      <p:sp>
        <p:nvSpPr>
          <p:cNvPr id="335874" name="Rectangle 2"/>
          <p:cNvSpPr>
            <a:spLocks noGrp="1" noChangeArrowheads="1"/>
          </p:cNvSpPr>
          <p:nvPr>
            <p:ph type="title"/>
          </p:nvPr>
        </p:nvSpPr>
        <p:spPr/>
        <p:txBody>
          <a:bodyPr/>
          <a:lstStyle/>
          <a:p>
            <a:r>
              <a:rPr lang="en-US" b="1"/>
              <a:t>6.5. Từ điển dữ liệu-3</a:t>
            </a:r>
          </a:p>
        </p:txBody>
      </p:sp>
      <p:sp>
        <p:nvSpPr>
          <p:cNvPr id="335875" name="Rectangle 3"/>
          <p:cNvSpPr>
            <a:spLocks noGrp="1" noChangeArrowheads="1"/>
          </p:cNvSpPr>
          <p:nvPr>
            <p:ph type="body" idx="1"/>
          </p:nvPr>
        </p:nvSpPr>
        <p:spPr/>
        <p:txBody>
          <a:bodyPr/>
          <a:lstStyle/>
          <a:p>
            <a:pPr>
              <a:lnSpc>
                <a:spcPct val="80000"/>
              </a:lnSpc>
              <a:buFontTx/>
              <a:buNone/>
            </a:pPr>
            <a:r>
              <a:rPr lang="en-US" sz="1800" b="1"/>
              <a:t>6.5.3. Ví dụ một từ điển dữ liệu:</a:t>
            </a:r>
            <a:r>
              <a:rPr lang="en-US" sz="1800"/>
              <a:t> </a:t>
            </a:r>
          </a:p>
          <a:p>
            <a:pPr>
              <a:lnSpc>
                <a:spcPct val="80000"/>
              </a:lnSpc>
            </a:pPr>
            <a:r>
              <a:rPr lang="en-US" sz="1800"/>
              <a:t>Xác định một tờ hoá đơn: </a:t>
            </a:r>
          </a:p>
          <a:p>
            <a:pPr lvl="1">
              <a:lnSpc>
                <a:spcPct val="80000"/>
              </a:lnSpc>
              <a:buFontTx/>
              <a:buNone/>
            </a:pPr>
            <a:r>
              <a:rPr lang="en-US" sz="1600" b="1"/>
              <a:t> Hoá đơn = Số HD + Ngày bán + Khách hàng +</a:t>
            </a:r>
          </a:p>
          <a:p>
            <a:pPr lvl="1">
              <a:lnSpc>
                <a:spcPct val="80000"/>
              </a:lnSpc>
              <a:buFontTx/>
              <a:buNone/>
            </a:pPr>
            <a:r>
              <a:rPr lang="en-US" sz="1600" b="1"/>
              <a:t>+ Hàng * n </a:t>
            </a:r>
          </a:p>
          <a:p>
            <a:pPr lvl="1">
              <a:lnSpc>
                <a:spcPct val="80000"/>
              </a:lnSpc>
              <a:buFontTx/>
              <a:buNone/>
            </a:pPr>
            <a:r>
              <a:rPr lang="en-US" sz="1600" b="1"/>
              <a:t>+ Số lượng</a:t>
            </a:r>
            <a:r>
              <a:rPr lang="en-US" sz="1600"/>
              <a:t> *</a:t>
            </a:r>
            <a:r>
              <a:rPr lang="en-US" sz="1600" b="1"/>
              <a:t> n</a:t>
            </a:r>
          </a:p>
          <a:p>
            <a:pPr lvl="1">
              <a:lnSpc>
                <a:spcPct val="80000"/>
              </a:lnSpc>
              <a:buFontTx/>
              <a:buNone/>
            </a:pPr>
            <a:r>
              <a:rPr lang="en-US" sz="1600" b="1"/>
              <a:t>+ Thành tiền * n </a:t>
            </a:r>
          </a:p>
          <a:p>
            <a:pPr lvl="1">
              <a:lnSpc>
                <a:spcPct val="80000"/>
              </a:lnSpc>
              <a:buFontTx/>
              <a:buNone/>
            </a:pPr>
            <a:r>
              <a:rPr lang="en-US" sz="1600" b="1"/>
              <a:t>+ Tổng cộng + KT trưởng + Người bán.</a:t>
            </a:r>
            <a:endParaRPr lang="en-US" sz="1600"/>
          </a:p>
          <a:p>
            <a:pPr>
              <a:lnSpc>
                <a:spcPct val="80000"/>
              </a:lnSpc>
            </a:pPr>
            <a:r>
              <a:rPr lang="en-US" sz="1800"/>
              <a:t>Xác định thông tin về khách hàng </a:t>
            </a:r>
          </a:p>
          <a:p>
            <a:pPr>
              <a:lnSpc>
                <a:spcPct val="80000"/>
              </a:lnSpc>
              <a:buFontTx/>
              <a:buNone/>
            </a:pPr>
            <a:r>
              <a:rPr lang="en-US" sz="1800" b="1" i="1"/>
              <a:t>		Khách hàng = Họ tên Khách + Tài khoản + Địa chỉ + </a:t>
            </a:r>
          </a:p>
          <a:p>
            <a:pPr>
              <a:lnSpc>
                <a:spcPct val="80000"/>
              </a:lnSpc>
              <a:buFontTx/>
              <a:buNone/>
            </a:pPr>
            <a:r>
              <a:rPr lang="en-US" sz="1800" b="1" i="1"/>
              <a:t>                                                                                      Điện thoại</a:t>
            </a:r>
            <a:endParaRPr lang="en-US" sz="1800"/>
          </a:p>
          <a:p>
            <a:pPr>
              <a:lnSpc>
                <a:spcPct val="80000"/>
              </a:lnSpc>
            </a:pPr>
            <a:r>
              <a:rPr lang="en-US" sz="1800"/>
              <a:t>Xác định thông tin về từng mặt hàng </a:t>
            </a:r>
          </a:p>
          <a:p>
            <a:pPr>
              <a:lnSpc>
                <a:spcPct val="80000"/>
              </a:lnSpc>
              <a:buFontTx/>
              <a:buNone/>
            </a:pPr>
            <a:r>
              <a:rPr lang="en-US" sz="1800" b="1" i="1"/>
              <a:t>	     Hàng = Mã hàng + Tên quy cách + Đơn vị tính + Đơn giá</a:t>
            </a:r>
            <a:endParaRPr lang="en-US" sz="1800"/>
          </a:p>
          <a:p>
            <a:pPr>
              <a:lnSpc>
                <a:spcPct val="80000"/>
              </a:lnSpc>
            </a:pPr>
            <a:r>
              <a:rPr lang="en-US" sz="1800"/>
              <a:t>Họ tên khách cần được tách tên để thuận tiện đối với tên Tiếng Việt </a:t>
            </a:r>
          </a:p>
          <a:p>
            <a:pPr>
              <a:lnSpc>
                <a:spcPct val="80000"/>
              </a:lnSpc>
              <a:buFontTx/>
              <a:buNone/>
            </a:pPr>
            <a:r>
              <a:rPr lang="en-US" sz="1800" b="1" i="1"/>
              <a:t>		Họ tên khách = Họ đệm + tên</a:t>
            </a:r>
            <a:r>
              <a:rPr lang="en-US" sz="1800"/>
              <a:t> </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AD839F2-0CB3-43AA-B59F-5544AA5E65B2}" type="slidenum">
              <a:rPr lang="en-US"/>
              <a:pPr/>
              <a:t>187</a:t>
            </a:fld>
            <a:endParaRPr lang="en-US"/>
          </a:p>
        </p:txBody>
      </p:sp>
      <p:sp>
        <p:nvSpPr>
          <p:cNvPr id="62466" name="Rectangle 2"/>
          <p:cNvSpPr>
            <a:spLocks noGrp="1" noChangeArrowheads="1"/>
          </p:cNvSpPr>
          <p:nvPr>
            <p:ph type="title"/>
          </p:nvPr>
        </p:nvSpPr>
        <p:spPr/>
        <p:txBody>
          <a:bodyPr/>
          <a:lstStyle/>
          <a:p>
            <a:r>
              <a:rPr lang="en-US">
                <a:hlinkClick r:id="rId2" action="ppaction://hlinkfile"/>
              </a:rPr>
              <a:t>Phần 3</a:t>
            </a:r>
            <a:endParaRPr lang="en-US"/>
          </a:p>
        </p:txBody>
      </p:sp>
      <p:sp>
        <p:nvSpPr>
          <p:cNvPr id="62467" name="Rectangle 3"/>
          <p:cNvSpPr>
            <a:spLocks noGrp="1" noChangeArrowheads="1"/>
          </p:cNvSpPr>
          <p:nvPr>
            <p:ph type="body" idx="1"/>
          </p:nvPr>
        </p:nvSpPr>
        <p:spPr/>
        <p:txBody>
          <a:bodyPr/>
          <a:lstStyle/>
          <a:p>
            <a:r>
              <a:rPr lang="en-US" b="1"/>
              <a:t>Tổng quan về thiết kế hệ thống</a:t>
            </a:r>
          </a:p>
          <a:p>
            <a:r>
              <a:rPr lang="en-US" b="1"/>
              <a:t>Thiết kế cơ sở dữ liệu</a:t>
            </a:r>
            <a:r>
              <a:rPr lang="en-US"/>
              <a:t> </a:t>
            </a:r>
          </a:p>
          <a:p>
            <a:r>
              <a:rPr lang="en-US" b="1"/>
              <a:t>Thiết kế đầu vào</a:t>
            </a:r>
          </a:p>
          <a:p>
            <a:r>
              <a:rPr lang="en-US" b="1"/>
              <a:t>Thiết kế đầu ra</a:t>
            </a:r>
          </a:p>
          <a:p>
            <a:r>
              <a:rPr lang="en-US" b="1"/>
              <a:t>Thiết kế giao diện người dùng</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9E60B7B-B6A1-4C77-A5F1-30A60C7146EB}" type="slidenum">
              <a:rPr lang="en-US"/>
              <a:pPr/>
              <a:t>188</a:t>
            </a:fld>
            <a:endParaRPr lang="en-US"/>
          </a:p>
        </p:txBody>
      </p:sp>
      <p:sp>
        <p:nvSpPr>
          <p:cNvPr id="183298" name="Rectangle 2"/>
          <p:cNvSpPr>
            <a:spLocks noGrp="1" noChangeArrowheads="1"/>
          </p:cNvSpPr>
          <p:nvPr>
            <p:ph type="title"/>
          </p:nvPr>
        </p:nvSpPr>
        <p:spPr>
          <a:xfrm>
            <a:off x="457200" y="381000"/>
            <a:ext cx="8229600" cy="1143000"/>
          </a:xfrm>
        </p:spPr>
        <p:txBody>
          <a:bodyPr/>
          <a:lstStyle/>
          <a:p>
            <a:r>
              <a:rPr lang="en-US" sz="4000" b="1"/>
              <a:t>Chương 7. Tổng quan về thiết kế hệ thống</a:t>
            </a:r>
            <a:r>
              <a:rPr lang="en-US" sz="4000"/>
              <a:t> </a:t>
            </a:r>
          </a:p>
        </p:txBody>
      </p:sp>
      <p:sp>
        <p:nvSpPr>
          <p:cNvPr id="183299" name="Rectangle 3"/>
          <p:cNvSpPr>
            <a:spLocks noGrp="1" noChangeArrowheads="1"/>
          </p:cNvSpPr>
          <p:nvPr>
            <p:ph type="body" idx="1"/>
          </p:nvPr>
        </p:nvSpPr>
        <p:spPr>
          <a:xfrm>
            <a:off x="457200" y="1905000"/>
            <a:ext cx="8229600" cy="4525963"/>
          </a:xfrm>
        </p:spPr>
        <p:txBody>
          <a:bodyPr/>
          <a:lstStyle/>
          <a:p>
            <a:r>
              <a:rPr lang="en-US"/>
              <a:t>Chương này giới thiệu các hướng tiếp cận cơ bản trong thiết kế hệ thống, các công việc cần thực hiện trong giai đoạn này. </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1A5D70B-90EE-48B5-AAFE-B077CA3A73E7}" type="slidenum">
              <a:rPr lang="en-US"/>
              <a:pPr/>
              <a:t>189</a:t>
            </a:fld>
            <a:endParaRPr lang="en-US"/>
          </a:p>
        </p:txBody>
      </p:sp>
      <p:sp>
        <p:nvSpPr>
          <p:cNvPr id="184322" name="Rectangle 2"/>
          <p:cNvSpPr>
            <a:spLocks noGrp="1" noChangeArrowheads="1"/>
          </p:cNvSpPr>
          <p:nvPr>
            <p:ph type="title"/>
          </p:nvPr>
        </p:nvSpPr>
        <p:spPr/>
        <p:txBody>
          <a:bodyPr/>
          <a:lstStyle/>
          <a:p>
            <a:r>
              <a:rPr lang="en-US" sz="4000" b="1"/>
              <a:t>Chương 7. Tổng quan về thiết kế hệ thống</a:t>
            </a:r>
            <a:r>
              <a:rPr lang="en-US" sz="4000"/>
              <a:t> </a:t>
            </a:r>
          </a:p>
        </p:txBody>
      </p:sp>
      <p:sp>
        <p:nvSpPr>
          <p:cNvPr id="184323" name="Rectangle 3"/>
          <p:cNvSpPr>
            <a:spLocks noGrp="1" noChangeArrowheads="1"/>
          </p:cNvSpPr>
          <p:nvPr>
            <p:ph type="body" idx="1"/>
          </p:nvPr>
        </p:nvSpPr>
        <p:spPr>
          <a:xfrm>
            <a:off x="533400" y="1752600"/>
            <a:ext cx="8229600" cy="4525963"/>
          </a:xfrm>
        </p:spPr>
        <p:txBody>
          <a:bodyPr/>
          <a:lstStyle/>
          <a:p>
            <a:pPr>
              <a:buFontTx/>
              <a:buNone/>
            </a:pPr>
            <a:r>
              <a:rPr lang="en-US" b="1"/>
              <a:t>7.1. Các hướng tiếp cận thiết kế hệ thống</a:t>
            </a:r>
            <a:r>
              <a:rPr lang="en-US"/>
              <a:t> </a:t>
            </a:r>
          </a:p>
          <a:p>
            <a:pPr>
              <a:buFontTx/>
              <a:buNone/>
            </a:pPr>
            <a:r>
              <a:rPr lang="en-US" b="1"/>
              <a:t>7.2. Các công việc cụ thể trong giai đoạn thiết kế</a:t>
            </a:r>
            <a:r>
              <a:rPr lang="en-US"/>
              <a:t> </a:t>
            </a:r>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E2AF4CE-4494-46CC-A1D9-CC18C3B691A8}" type="slidenum">
              <a:rPr lang="en-US"/>
              <a:pPr/>
              <a:t>19</a:t>
            </a:fld>
            <a:endParaRPr lang="en-US"/>
          </a:p>
        </p:txBody>
      </p:sp>
      <p:sp>
        <p:nvSpPr>
          <p:cNvPr id="6146" name="Rectangle 2"/>
          <p:cNvSpPr>
            <a:spLocks noGrp="1" noChangeArrowheads="1"/>
          </p:cNvSpPr>
          <p:nvPr>
            <p:ph type="title"/>
          </p:nvPr>
        </p:nvSpPr>
        <p:spPr/>
        <p:txBody>
          <a:bodyPr/>
          <a:lstStyle/>
          <a:p>
            <a:r>
              <a:rPr lang="en-US" sz="4000" i="1"/>
              <a:t>Chương 1. Tổng quan về phân tích thiết kế hệ thống</a:t>
            </a:r>
          </a:p>
        </p:txBody>
      </p:sp>
      <p:sp>
        <p:nvSpPr>
          <p:cNvPr id="6147" name="Rectangle 3"/>
          <p:cNvSpPr>
            <a:spLocks noGrp="1" noChangeArrowheads="1"/>
          </p:cNvSpPr>
          <p:nvPr>
            <p:ph type="body" idx="1"/>
          </p:nvPr>
        </p:nvSpPr>
        <p:spPr/>
        <p:txBody>
          <a:bodyPr/>
          <a:lstStyle/>
          <a:p>
            <a:pPr algn="just"/>
            <a:r>
              <a:rPr lang="en-US"/>
              <a:t> </a:t>
            </a:r>
            <a:r>
              <a:rPr lang="en-US" b="1"/>
              <a:t>Mục tiêu học tập:</a:t>
            </a:r>
            <a:r>
              <a:rPr lang="en-US"/>
              <a:t>  </a:t>
            </a:r>
          </a:p>
          <a:p>
            <a:pPr algn="just">
              <a:buFont typeface="Wingdings" pitchFamily="2" charset="2"/>
              <a:buNone/>
            </a:pPr>
            <a:r>
              <a:rPr lang="en-US"/>
              <a:t>   Chương này nhằm cung cấp các khái niệm cơ bản về phân tích và thiết kế hệ thống. Đồng thời đưa ra một quy trình phát triển hệ thống đơn giản.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5F50D3C-5A95-41D9-851B-3C0262C54F4C}" type="slidenum">
              <a:rPr lang="en-US"/>
              <a:pPr/>
              <a:t>190</a:t>
            </a:fld>
            <a:endParaRPr lang="en-US"/>
          </a:p>
        </p:txBody>
      </p:sp>
      <p:sp>
        <p:nvSpPr>
          <p:cNvPr id="185346" name="Rectangle 2"/>
          <p:cNvSpPr>
            <a:spLocks noGrp="1" noChangeArrowheads="1"/>
          </p:cNvSpPr>
          <p:nvPr>
            <p:ph type="title"/>
          </p:nvPr>
        </p:nvSpPr>
        <p:spPr/>
        <p:txBody>
          <a:bodyPr/>
          <a:lstStyle/>
          <a:p>
            <a:r>
              <a:rPr lang="en-US" sz="4000" b="1"/>
              <a:t>7.1. Các hướng tiếp cận thiết kế hệ thống</a:t>
            </a:r>
          </a:p>
        </p:txBody>
      </p:sp>
      <p:sp>
        <p:nvSpPr>
          <p:cNvPr id="185347" name="Rectangle 3"/>
          <p:cNvSpPr>
            <a:spLocks noGrp="1" noChangeArrowheads="1"/>
          </p:cNvSpPr>
          <p:nvPr>
            <p:ph type="body" idx="1"/>
          </p:nvPr>
        </p:nvSpPr>
        <p:spPr>
          <a:xfrm>
            <a:off x="457200" y="1600200"/>
            <a:ext cx="8229600" cy="4876800"/>
          </a:xfrm>
        </p:spPr>
        <p:txBody>
          <a:bodyPr/>
          <a:lstStyle/>
          <a:p>
            <a:pPr>
              <a:lnSpc>
                <a:spcPct val="80000"/>
              </a:lnSpc>
              <a:buFontTx/>
              <a:buNone/>
            </a:pPr>
            <a:r>
              <a:rPr lang="en-US" sz="2000" b="1"/>
              <a:t>7.1.1. Các tiếp cận hướng mô hình</a:t>
            </a:r>
          </a:p>
          <a:p>
            <a:pPr algn="just">
              <a:lnSpc>
                <a:spcPct val="80000"/>
              </a:lnSpc>
            </a:pPr>
            <a:r>
              <a:rPr lang="en-US" sz="2000"/>
              <a:t>Thiết kế hướng mô hình (Model-driven) là một cách tiếp cận thiết kế hệ thống nhấn mạnh vào việc vẽ các mô hình hệ thống để tài liệu hóa các khía cạnh cài đặt và kỹ thuật của một hệ thống. Các mô hình thiết kế thường được dẫn xuất từ các mô hình lôgíc được phát triển trước đó theo cách phân tích hướng mô hình. Cuối cùng  các mô hình thiết kế hệ thống sẽ trở thành các bản thiết kế phục vụ cho việc xây dựng và cài đặt hệ thống mới.</a:t>
            </a:r>
          </a:p>
          <a:p>
            <a:pPr algn="just">
              <a:lnSpc>
                <a:spcPct val="80000"/>
              </a:lnSpc>
            </a:pPr>
            <a:r>
              <a:rPr lang="en-US" sz="2000"/>
              <a:t>Trong tiếp cận hướng mô hình có 3 kỹ thuật là </a:t>
            </a:r>
            <a:r>
              <a:rPr lang="en-US" sz="2000">
                <a:solidFill>
                  <a:srgbClr val="0000FF"/>
                </a:solidFill>
              </a:rPr>
              <a:t>thiết kế hướng cấu trúc, kỹ thuật thông tin và thiết kế hướng đối tượng</a:t>
            </a:r>
            <a:r>
              <a:rPr lang="en-US" sz="2000"/>
              <a:t>. </a:t>
            </a:r>
          </a:p>
          <a:p>
            <a:pPr algn="just">
              <a:lnSpc>
                <a:spcPct val="80000"/>
              </a:lnSpc>
            </a:pPr>
            <a:r>
              <a:rPr lang="en-US" sz="2000"/>
              <a:t>Ngày nay, các tiếp cận hướng mô hình thường được củng cố nhờ vào việc sử dụng các công cụ tự động hóa. Các công cụ thường dùng:</a:t>
            </a:r>
          </a:p>
          <a:p>
            <a:pPr>
              <a:lnSpc>
                <a:spcPct val="80000"/>
              </a:lnSpc>
              <a:buFontTx/>
              <a:buNone/>
            </a:pPr>
            <a:r>
              <a:rPr lang="en-US" sz="2000"/>
              <a:t>	- Công cụ đi kèm bộ công cụ lập trình: Oracle Designer</a:t>
            </a:r>
          </a:p>
          <a:p>
            <a:pPr>
              <a:lnSpc>
                <a:spcPct val="80000"/>
              </a:lnSpc>
              <a:buFontTx/>
              <a:buNone/>
            </a:pPr>
            <a:r>
              <a:rPr lang="en-US" sz="2000"/>
              <a:t>	- Các công cụ đơn giản: MS.Word, MS.Visio, Smartdraw...</a:t>
            </a:r>
          </a:p>
          <a:p>
            <a:pPr>
              <a:lnSpc>
                <a:spcPct val="80000"/>
              </a:lnSpc>
              <a:buFontTx/>
              <a:buNone/>
            </a:pPr>
            <a:r>
              <a:rPr lang="en-US" sz="2000"/>
              <a:t>	- Các công cụ chuyên dụng: Rational Rose, Rational XDE for platforms... </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C67547A-2E3C-43A1-864C-5AB257A3AD18}" type="slidenum">
              <a:rPr lang="en-US"/>
              <a:pPr/>
              <a:t>191</a:t>
            </a:fld>
            <a:endParaRPr lang="en-US"/>
          </a:p>
        </p:txBody>
      </p:sp>
      <p:sp>
        <p:nvSpPr>
          <p:cNvPr id="186370" name="Rectangle 2"/>
          <p:cNvSpPr>
            <a:spLocks noGrp="1" noChangeArrowheads="1"/>
          </p:cNvSpPr>
          <p:nvPr>
            <p:ph type="title"/>
          </p:nvPr>
        </p:nvSpPr>
        <p:spPr>
          <a:xfrm>
            <a:off x="457200" y="0"/>
            <a:ext cx="8229600" cy="792163"/>
          </a:xfrm>
        </p:spPr>
        <p:txBody>
          <a:bodyPr/>
          <a:lstStyle/>
          <a:p>
            <a:r>
              <a:rPr lang="en-US" sz="4000"/>
              <a:t>7.1.1. Các tiếp cận hướng mô hình </a:t>
            </a:r>
          </a:p>
        </p:txBody>
      </p:sp>
      <p:sp>
        <p:nvSpPr>
          <p:cNvPr id="186371" name="Rectangle 3"/>
          <p:cNvSpPr>
            <a:spLocks noGrp="1" noChangeArrowheads="1"/>
          </p:cNvSpPr>
          <p:nvPr>
            <p:ph type="body" idx="1"/>
          </p:nvPr>
        </p:nvSpPr>
        <p:spPr>
          <a:xfrm>
            <a:off x="457200" y="990600"/>
            <a:ext cx="8229600" cy="5562600"/>
          </a:xfrm>
        </p:spPr>
        <p:txBody>
          <a:bodyPr/>
          <a:lstStyle/>
          <a:p>
            <a:pPr algn="just">
              <a:lnSpc>
                <a:spcPct val="80000"/>
              </a:lnSpc>
              <a:buFontTx/>
              <a:buNone/>
            </a:pPr>
            <a:r>
              <a:rPr lang="en-US" sz="2000" b="1"/>
              <a:t>Thiết kế hướng cấu trúc hiện đại </a:t>
            </a:r>
            <a:r>
              <a:rPr lang="en-US" sz="2000"/>
              <a:t>(Modern Structured Design </a:t>
            </a:r>
          </a:p>
          <a:p>
            <a:pPr algn="just">
              <a:lnSpc>
                <a:spcPct val="80000"/>
              </a:lnSpc>
            </a:pPr>
            <a:r>
              <a:rPr lang="en-US" sz="2000"/>
              <a:t>Là kỹ thuật phân rã chức năng hệ thống ra thành nhiều phần, mỗi thành phần lại được thiết kế chi tiết hơn ở các bước sau. Thiết kế hướng cấu trúc còn được gọi là thiết kế chương trình từ tổng quan đến chi tiết (top- down).</a:t>
            </a:r>
          </a:p>
          <a:p>
            <a:pPr algn="just">
              <a:lnSpc>
                <a:spcPct val="80000"/>
              </a:lnSpc>
            </a:pPr>
            <a:r>
              <a:rPr lang="en-US" sz="2000"/>
              <a:t>Mỗi modun ở mức thấp nhất chỉ thực hiện một phần việc nhất định, ít liên quan đến công việc của các modun khác.</a:t>
            </a:r>
          </a:p>
          <a:p>
            <a:pPr algn="just">
              <a:lnSpc>
                <a:spcPct val="80000"/>
              </a:lnSpc>
            </a:pPr>
            <a:r>
              <a:rPr lang="en-US" sz="2000"/>
              <a:t>Thường được sử dụng vì đơn giản, dễ hiểu, thuận tiện trong triển khai và nâng cấp.</a:t>
            </a:r>
          </a:p>
          <a:p>
            <a:pPr algn="just">
              <a:lnSpc>
                <a:spcPct val="80000"/>
              </a:lnSpc>
            </a:pPr>
            <a:r>
              <a:rPr lang="en-US" sz="2000"/>
              <a:t>Mô hình phần mềm được dẫn xuất từ thiết kế hướng cấu trúc được gọi là biểu đồ cấu trúc (structure chart). Biều đồ này được xây dựng từ các luồng dữ liệu trong chương trình. Thiết kế hướng cấu trúc được thực hiện trong giai đoạn phân tích hệ thống. </a:t>
            </a:r>
            <a:r>
              <a:rPr lang="en-US" sz="2000" b="1" i="1"/>
              <a:t>Tuy nhiên, nó không bao trùm mọi khía cạnh của việc thiết kế, như thiết kế đầu vào/đầu ra hay cơ sở dữ liệu</a:t>
            </a:r>
            <a:r>
              <a:rPr lang="en-US" sz="2000"/>
              <a:t>.</a:t>
            </a:r>
          </a:p>
          <a:p>
            <a:pPr>
              <a:lnSpc>
                <a:spcPct val="80000"/>
              </a:lnSpc>
            </a:pPr>
            <a:r>
              <a:rPr lang="en-US" sz="2000"/>
              <a:t>Các ký hiệu trong biểu đồ cấu trúc: </a:t>
            </a:r>
          </a:p>
          <a:p>
            <a:pPr lvl="1">
              <a:lnSpc>
                <a:spcPct val="80000"/>
              </a:lnSpc>
            </a:pPr>
            <a:r>
              <a:rPr lang="en-US" sz="1800"/>
              <a:t>Môđun: được biểu diễn bằng hình chữ nhật có nhãn là tên của môđun.</a:t>
            </a:r>
          </a:p>
          <a:p>
            <a:pPr lvl="1">
              <a:lnSpc>
                <a:spcPct val="80000"/>
              </a:lnSpc>
            </a:pPr>
            <a:r>
              <a:rPr lang="en-US" sz="1800"/>
              <a:t>Dữ liệu được chuyển giao giữa các môđun: biểu diễn bởi mũi tên có đầu tròn rỗng.</a:t>
            </a:r>
          </a:p>
          <a:p>
            <a:pPr lvl="1">
              <a:lnSpc>
                <a:spcPct val="80000"/>
              </a:lnSpc>
            </a:pPr>
            <a:r>
              <a:rPr lang="en-US" sz="1800"/>
              <a:t>Thông tin điều khiển: biểu diễn bằng mũi tên với đầu tròn đặc</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D8ED7CC-9BED-4E8A-B380-295BC88EFE96}" type="slidenum">
              <a:rPr lang="en-US"/>
              <a:pPr/>
              <a:t>192</a:t>
            </a:fld>
            <a:endParaRPr lang="en-US"/>
          </a:p>
        </p:txBody>
      </p:sp>
      <p:sp>
        <p:nvSpPr>
          <p:cNvPr id="336898" name="Rectangle 2"/>
          <p:cNvSpPr>
            <a:spLocks noGrp="1" noChangeArrowheads="1"/>
          </p:cNvSpPr>
          <p:nvPr>
            <p:ph type="title"/>
          </p:nvPr>
        </p:nvSpPr>
        <p:spPr/>
        <p:txBody>
          <a:bodyPr/>
          <a:lstStyle/>
          <a:p>
            <a:r>
              <a:rPr lang="en-US" sz="4000"/>
              <a:t>7.1.1. Các tiếp cận hướng mô hình </a:t>
            </a:r>
          </a:p>
        </p:txBody>
      </p:sp>
      <p:sp>
        <p:nvSpPr>
          <p:cNvPr id="336899" name="Rectangle 3"/>
          <p:cNvSpPr>
            <a:spLocks noGrp="1" noChangeArrowheads="1"/>
          </p:cNvSpPr>
          <p:nvPr>
            <p:ph type="body" idx="1"/>
          </p:nvPr>
        </p:nvSpPr>
        <p:spPr/>
        <p:txBody>
          <a:bodyPr/>
          <a:lstStyle/>
          <a:p>
            <a:pPr algn="just">
              <a:buFontTx/>
              <a:buNone/>
            </a:pPr>
            <a:r>
              <a:rPr lang="en-US" sz="2800" b="1"/>
              <a:t>Kỹ thuật thông tin </a:t>
            </a:r>
            <a:r>
              <a:rPr lang="en-US" sz="2800"/>
              <a:t>(Information Engineering):</a:t>
            </a:r>
          </a:p>
          <a:p>
            <a:pPr algn="just"/>
            <a:r>
              <a:rPr lang="en-US" sz="2800"/>
              <a:t>Là cách tiếp cận hướng mô hình và lấy dữ liệu làm trung tâm nhưng , chú trọng đến việc tổ chức các thông tin: </a:t>
            </a:r>
          </a:p>
          <a:p>
            <a:pPr lvl="1" algn="just"/>
            <a:r>
              <a:rPr lang="en-US" sz="2400"/>
              <a:t>nội dung thông tin </a:t>
            </a:r>
          </a:p>
          <a:p>
            <a:pPr lvl="1" algn="just"/>
            <a:r>
              <a:rPr lang="en-US" sz="2400"/>
              <a:t>quan hệ giữa các thành phần thông tin.</a:t>
            </a:r>
          </a:p>
          <a:p>
            <a:pPr algn="just"/>
            <a:r>
              <a:rPr lang="en-US" sz="2800"/>
              <a:t>Công cụ chủ yếu là sơ đồ mô hình dữ liệu</a:t>
            </a:r>
          </a:p>
          <a:p>
            <a:pPr algn="just"/>
            <a:r>
              <a:rPr lang="en-US" sz="2800"/>
              <a:t>Được sử dụng khi thiết kế chương trình dựa trên mô hình cơ sở dữ liệu quan hệ </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E18D25C-2625-4DA9-A619-70C1F8615875}" type="slidenum">
              <a:rPr lang="en-US"/>
              <a:pPr/>
              <a:t>193</a:t>
            </a:fld>
            <a:endParaRPr lang="en-US"/>
          </a:p>
        </p:txBody>
      </p:sp>
      <p:sp>
        <p:nvSpPr>
          <p:cNvPr id="337922" name="Rectangle 2"/>
          <p:cNvSpPr>
            <a:spLocks noGrp="1" noChangeArrowheads="1"/>
          </p:cNvSpPr>
          <p:nvPr>
            <p:ph type="title"/>
          </p:nvPr>
        </p:nvSpPr>
        <p:spPr/>
        <p:txBody>
          <a:bodyPr/>
          <a:lstStyle/>
          <a:p>
            <a:r>
              <a:rPr lang="en-US" sz="4000"/>
              <a:t>7.1.1. Các tiếp cận hướng mô hình</a:t>
            </a:r>
          </a:p>
        </p:txBody>
      </p:sp>
      <p:sp>
        <p:nvSpPr>
          <p:cNvPr id="337923" name="Rectangle 3"/>
          <p:cNvSpPr>
            <a:spLocks noGrp="1" noChangeArrowheads="1"/>
          </p:cNvSpPr>
          <p:nvPr>
            <p:ph type="body" idx="1"/>
          </p:nvPr>
        </p:nvSpPr>
        <p:spPr/>
        <p:txBody>
          <a:bodyPr/>
          <a:lstStyle/>
          <a:p>
            <a:pPr algn="just">
              <a:lnSpc>
                <a:spcPct val="90000"/>
              </a:lnSpc>
              <a:buFontTx/>
              <a:buNone/>
            </a:pPr>
            <a:r>
              <a:rPr lang="en-US" sz="2800" b="1"/>
              <a:t>Thiết kế hướng đối tượng (Object Oriented Design):</a:t>
            </a:r>
            <a:endParaRPr lang="en-US" sz="2800"/>
          </a:p>
          <a:p>
            <a:pPr algn="just">
              <a:lnSpc>
                <a:spcPct val="90000"/>
              </a:lnSpc>
            </a:pPr>
            <a:r>
              <a:rPr lang="en-US" sz="2800"/>
              <a:t>Sử dụng cách tiếp cận theo tư duy hướng đối tượng - phân biệt rõ ràng hai yếu tố:</a:t>
            </a:r>
          </a:p>
          <a:p>
            <a:pPr lvl="1" algn="just">
              <a:lnSpc>
                <a:spcPct val="90000"/>
              </a:lnSpc>
            </a:pPr>
            <a:r>
              <a:rPr lang="en-US" sz="2400"/>
              <a:t>dữ liệu (thuộc tính)</a:t>
            </a:r>
          </a:p>
          <a:p>
            <a:pPr lvl="1" algn="just">
              <a:lnSpc>
                <a:spcPct val="90000"/>
              </a:lnSpc>
            </a:pPr>
            <a:r>
              <a:rPr lang="en-US" sz="2400"/>
              <a:t>chức năng (hành vi) và các mối tương tác (sự kiện)</a:t>
            </a:r>
          </a:p>
          <a:p>
            <a:pPr algn="just">
              <a:lnSpc>
                <a:spcPct val="90000"/>
              </a:lnSpc>
            </a:pPr>
            <a:r>
              <a:rPr lang="en-US" sz="2800"/>
              <a:t>Là bước tiếp theo của Phân tích hệ thống hướng đối tượng, do đó đòi hỏi những kết quả từ bước trước: định nghĩa đối tượng, thuộc tính, hành vi, sự kiện... </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C1CB442-CA69-43B1-8FC7-906F437E8C26}" type="slidenum">
              <a:rPr lang="en-US"/>
              <a:pPr/>
              <a:t>194</a:t>
            </a:fld>
            <a:endParaRPr lang="en-US"/>
          </a:p>
        </p:txBody>
      </p:sp>
      <p:sp>
        <p:nvSpPr>
          <p:cNvPr id="340994" name="Rectangle 2"/>
          <p:cNvSpPr>
            <a:spLocks noGrp="1" noChangeArrowheads="1"/>
          </p:cNvSpPr>
          <p:nvPr>
            <p:ph type="title"/>
          </p:nvPr>
        </p:nvSpPr>
        <p:spPr/>
        <p:txBody>
          <a:bodyPr/>
          <a:lstStyle/>
          <a:p>
            <a:r>
              <a:rPr lang="en-US" sz="4000" b="1"/>
              <a:t>7.1.2. Phát triển ứng dụng nhanh</a:t>
            </a:r>
            <a:r>
              <a:rPr lang="en-US" sz="4000"/>
              <a:t> </a:t>
            </a:r>
          </a:p>
        </p:txBody>
      </p:sp>
      <p:sp>
        <p:nvSpPr>
          <p:cNvPr id="340995" name="Rectangle 3"/>
          <p:cNvSpPr>
            <a:spLocks noGrp="1" noChangeArrowheads="1"/>
          </p:cNvSpPr>
          <p:nvPr>
            <p:ph type="body" idx="1"/>
          </p:nvPr>
        </p:nvSpPr>
        <p:spPr/>
        <p:txBody>
          <a:bodyPr/>
          <a:lstStyle/>
          <a:p>
            <a:pPr algn="just">
              <a:lnSpc>
                <a:spcPct val="90000"/>
              </a:lnSpc>
            </a:pPr>
            <a:r>
              <a:rPr lang="en-US" sz="2800"/>
              <a:t>Tổ hợp thông tin</a:t>
            </a:r>
          </a:p>
          <a:p>
            <a:pPr algn="just">
              <a:lnSpc>
                <a:spcPct val="90000"/>
              </a:lnSpc>
            </a:pPr>
            <a:r>
              <a:rPr lang="en-US" sz="2800"/>
              <a:t>Làm bản mẫu </a:t>
            </a:r>
          </a:p>
          <a:p>
            <a:pPr algn="just">
              <a:lnSpc>
                <a:spcPct val="90000"/>
              </a:lnSpc>
            </a:pPr>
            <a:r>
              <a:rPr lang="en-US" sz="2800"/>
              <a:t>Kỹ thuật phát triển ứng dụng kết hợp (Joint Application Development): phát triển ứng dụng bằng cách gộp chung hai giai đoạn phân tích và thiết kế. Nhấn mạnh sự tham gia đồng thời của nhà phân tích, thiết kế, người dùng cuối, chuyên gia hệ thống trong quá trình xây dựng. Thường được dùng phát triển các ứng dụng nhỏ trong thời gian ngắn </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0534A8E-4DF4-4401-A7D1-049B84C6E75E}" type="slidenum">
              <a:rPr lang="en-US"/>
              <a:pPr/>
              <a:t>195</a:t>
            </a:fld>
            <a:endParaRPr lang="en-US"/>
          </a:p>
        </p:txBody>
      </p:sp>
      <p:sp>
        <p:nvSpPr>
          <p:cNvPr id="338946" name="Rectangle 2"/>
          <p:cNvSpPr>
            <a:spLocks noGrp="1" noChangeArrowheads="1"/>
          </p:cNvSpPr>
          <p:nvPr>
            <p:ph type="title"/>
          </p:nvPr>
        </p:nvSpPr>
        <p:spPr/>
        <p:txBody>
          <a:bodyPr/>
          <a:lstStyle/>
          <a:p>
            <a:r>
              <a:rPr lang="en-US" sz="4000" b="1"/>
              <a:t>7.2. Các công việc cụ thể trong giai đoạn thiết kế</a:t>
            </a:r>
            <a:r>
              <a:rPr lang="en-US" sz="4000"/>
              <a:t> </a:t>
            </a:r>
          </a:p>
        </p:txBody>
      </p:sp>
      <p:sp>
        <p:nvSpPr>
          <p:cNvPr id="338947" name="Rectangle 3"/>
          <p:cNvSpPr>
            <a:spLocks noGrp="1" noChangeArrowheads="1"/>
          </p:cNvSpPr>
          <p:nvPr>
            <p:ph type="body" idx="1"/>
          </p:nvPr>
        </p:nvSpPr>
        <p:spPr/>
        <p:txBody>
          <a:bodyPr/>
          <a:lstStyle/>
          <a:p>
            <a:pPr>
              <a:lnSpc>
                <a:spcPct val="90000"/>
              </a:lnSpc>
            </a:pPr>
            <a:r>
              <a:rPr lang="en-US" sz="2800"/>
              <a:t>Thiết kế kiến trúc ứng dụng </a:t>
            </a:r>
          </a:p>
          <a:p>
            <a:pPr lvl="1">
              <a:lnSpc>
                <a:spcPct val="90000"/>
              </a:lnSpc>
            </a:pPr>
            <a:r>
              <a:rPr lang="en-US" sz="2400"/>
              <a:t>Lựa chọn công nghệ sử dụng cho dự án, Đưa ra mô hình vật lý của hệ thống.</a:t>
            </a:r>
          </a:p>
          <a:p>
            <a:pPr>
              <a:lnSpc>
                <a:spcPct val="90000"/>
              </a:lnSpc>
            </a:pPr>
            <a:r>
              <a:rPr lang="en-US" sz="2800"/>
              <a:t>Thiết kế cơ sở dữ liệu </a:t>
            </a:r>
          </a:p>
          <a:p>
            <a:pPr lvl="1">
              <a:lnSpc>
                <a:spcPct val="90000"/>
              </a:lnSpc>
            </a:pPr>
            <a:r>
              <a:rPr lang="en-US" sz="2400"/>
              <a:t>Đưa ra mô hình dữ liệu.</a:t>
            </a:r>
          </a:p>
          <a:p>
            <a:pPr lvl="1">
              <a:lnSpc>
                <a:spcPct val="90000"/>
              </a:lnSpc>
            </a:pPr>
            <a:r>
              <a:rPr lang="en-US" sz="2400"/>
              <a:t>Lựa chọn hệ quản trị CSDL và tối ưu hoá mô hình dữ liệu theo hệ quản trị đã lựa chọn</a:t>
            </a:r>
          </a:p>
          <a:p>
            <a:pPr>
              <a:lnSpc>
                <a:spcPct val="90000"/>
              </a:lnSpc>
            </a:pPr>
            <a:r>
              <a:rPr lang="en-US" sz="2800"/>
              <a:t>Thiết kế giao diện hệ thống: đầu ra, đầu vào, giao diện người dùng, báo cáo... </a:t>
            </a:r>
          </a:p>
          <a:p>
            <a:pPr>
              <a:lnSpc>
                <a:spcPct val="90000"/>
              </a:lnSpc>
            </a:pPr>
            <a:r>
              <a:rPr lang="en-US" sz="2800"/>
              <a:t>Đưa ra các đặc tả hệ thống cho lập trình viên </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34E7DD1-EF73-4230-ADFB-442FDF168BC5}" type="slidenum">
              <a:rPr lang="en-US"/>
              <a:pPr/>
              <a:t>196</a:t>
            </a:fld>
            <a:endParaRPr lang="en-US"/>
          </a:p>
        </p:txBody>
      </p:sp>
      <p:sp>
        <p:nvSpPr>
          <p:cNvPr id="339970" name="Rectangle 2"/>
          <p:cNvSpPr>
            <a:spLocks noGrp="1" noChangeArrowheads="1"/>
          </p:cNvSpPr>
          <p:nvPr>
            <p:ph type="title"/>
          </p:nvPr>
        </p:nvSpPr>
        <p:spPr/>
        <p:txBody>
          <a:bodyPr/>
          <a:lstStyle/>
          <a:p>
            <a:r>
              <a:rPr lang="en-US" sz="4000" b="1"/>
              <a:t>Một số gợi ý cho một thiết kế tốt</a:t>
            </a:r>
            <a:br>
              <a:rPr lang="en-US" sz="4000"/>
            </a:br>
            <a:endParaRPr lang="en-US" sz="4000"/>
          </a:p>
        </p:txBody>
      </p:sp>
      <p:sp>
        <p:nvSpPr>
          <p:cNvPr id="339971" name="Rectangle 3"/>
          <p:cNvSpPr>
            <a:spLocks noGrp="1" noChangeArrowheads="1"/>
          </p:cNvSpPr>
          <p:nvPr>
            <p:ph type="body" idx="1"/>
          </p:nvPr>
        </p:nvSpPr>
        <p:spPr>
          <a:xfrm>
            <a:off x="457200" y="1219200"/>
            <a:ext cx="8229600" cy="5181600"/>
          </a:xfrm>
        </p:spPr>
        <p:txBody>
          <a:bodyPr/>
          <a:lstStyle/>
          <a:p>
            <a:pPr algn="just">
              <a:lnSpc>
                <a:spcPct val="80000"/>
              </a:lnSpc>
            </a:pPr>
            <a:r>
              <a:rPr lang="en-US" sz="2400"/>
              <a:t>Mục tiêu của một thiết kế tốt là tạo ra một hệ thống dễ đọc, dễ lập trình và dễ bảo trì. Các thiết kế hệ thống là kết quả thực hiện các hướng dẫn đưa ra (được xem là tốt). Vì vậy, các hệ thống cần đáp ứng mục tiêu tổng quát của thiết kế hệ thống.</a:t>
            </a:r>
          </a:p>
          <a:p>
            <a:pPr lvl="1" algn="just">
              <a:lnSpc>
                <a:spcPct val="80000"/>
              </a:lnSpc>
            </a:pPr>
            <a:r>
              <a:rPr lang="en-US" sz="2000"/>
              <a:t>Hệ thống cần được môđun hóa, tức là nó cần được tổ chức thành một hệ phân cấp với một số đơn vị nhỏ hơn.</a:t>
            </a:r>
          </a:p>
          <a:p>
            <a:pPr lvl="1" algn="just">
              <a:lnSpc>
                <a:spcPct val="80000"/>
              </a:lnSpc>
            </a:pPr>
            <a:r>
              <a:rPr lang="en-US" sz="2000"/>
              <a:t>Mỗi môđun cần kiểm soát được các chức năng của một số hợp lý các môđun con ở mức thấp hơn.</a:t>
            </a:r>
          </a:p>
          <a:p>
            <a:pPr lvl="1" algn="just">
              <a:lnSpc>
                <a:spcPct val="80000"/>
              </a:lnSpc>
            </a:pPr>
            <a:r>
              <a:rPr lang="en-US" sz="2000"/>
              <a:t>Các môđun cần độc lập tương đối với nhau sao cho không một chức năng của môđun nào có thể ảnh hưởng đến sự làm việc bên trong của các môđun khác, tức là tổng số các truyền thông giữa các môđun phải đạt tối thiểu.</a:t>
            </a:r>
          </a:p>
          <a:p>
            <a:pPr lvl="1" algn="just">
              <a:lnSpc>
                <a:spcPct val="80000"/>
              </a:lnSpc>
            </a:pPr>
            <a:r>
              <a:rPr lang="en-US" sz="2000"/>
              <a:t>Mỗi môđun cần có kích thước hợp lý</a:t>
            </a:r>
          </a:p>
          <a:p>
            <a:pPr lvl="1" algn="just">
              <a:lnSpc>
                <a:spcPct val="80000"/>
              </a:lnSpc>
            </a:pPr>
            <a:r>
              <a:rPr lang="en-US" sz="2000"/>
              <a:t>Cần làm min đến mức sao cho mỗi môđun chỉ thực hiện một và chỉ một chức năng.</a:t>
            </a:r>
          </a:p>
          <a:p>
            <a:pPr lvl="1" algn="just">
              <a:lnSpc>
                <a:spcPct val="80000"/>
              </a:lnSpc>
            </a:pPr>
            <a:r>
              <a:rPr lang="en-US" sz="2000"/>
              <a:t>Mã hóa trong một môđun cần khái quát tới mức sao cho mỗi môđun có thể sử dụng được nhiều lần trong hệ thống. </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DECDC51-CE36-4B3A-899A-023D3C2BAC56}" type="slidenum">
              <a:rPr lang="en-US"/>
              <a:pPr/>
              <a:t>197</a:t>
            </a:fld>
            <a:endParaRPr lang="en-US"/>
          </a:p>
        </p:txBody>
      </p:sp>
      <p:sp>
        <p:nvSpPr>
          <p:cNvPr id="342018" name="Rectangle 2"/>
          <p:cNvSpPr>
            <a:spLocks noGrp="1" noChangeArrowheads="1"/>
          </p:cNvSpPr>
          <p:nvPr>
            <p:ph type="title"/>
          </p:nvPr>
        </p:nvSpPr>
        <p:spPr/>
        <p:txBody>
          <a:bodyPr/>
          <a:lstStyle/>
          <a:p>
            <a:r>
              <a:rPr lang="en-US" sz="4000" b="1"/>
              <a:t>Chương 8. Kiến trúc ứng dụng và việc mô hình hoá</a:t>
            </a:r>
            <a:r>
              <a:rPr lang="en-US" sz="4000"/>
              <a:t> </a:t>
            </a:r>
          </a:p>
        </p:txBody>
      </p:sp>
      <p:sp>
        <p:nvSpPr>
          <p:cNvPr id="342019" name="Rectangle 3"/>
          <p:cNvSpPr>
            <a:spLocks noGrp="1" noChangeArrowheads="1"/>
          </p:cNvSpPr>
          <p:nvPr>
            <p:ph type="body" idx="1"/>
          </p:nvPr>
        </p:nvSpPr>
        <p:spPr/>
        <p:txBody>
          <a:bodyPr/>
          <a:lstStyle/>
          <a:p>
            <a:pPr algn="just">
              <a:lnSpc>
                <a:spcPct val="90000"/>
              </a:lnSpc>
              <a:buFontTx/>
              <a:buNone/>
            </a:pPr>
            <a:r>
              <a:rPr lang="en-US" b="1"/>
              <a:t>8.1. Kiến trúc ứng dụng</a:t>
            </a:r>
            <a:endParaRPr lang="en-US"/>
          </a:p>
          <a:p>
            <a:pPr algn="just">
              <a:lnSpc>
                <a:spcPct val="90000"/>
              </a:lnSpc>
            </a:pPr>
            <a:r>
              <a:rPr lang="en-US"/>
              <a:t>Kiến trúc hệ thống thông tin (KTHT) là một đặc tả về mặt công nghệ của một hệ thống thông tin. KTHT dùng làm phương tiện để:</a:t>
            </a:r>
          </a:p>
          <a:p>
            <a:pPr lvl="1" algn="just">
              <a:lnSpc>
                <a:spcPct val="90000"/>
              </a:lnSpc>
            </a:pPr>
            <a:r>
              <a:rPr lang="en-US"/>
              <a:t>Trao đổi về đặc tính của hệ thống (tập trung hay phân tán, CSDL, tính tích hợp, giao diện hệ thống...).</a:t>
            </a:r>
          </a:p>
          <a:p>
            <a:pPr lvl="1" algn="just">
              <a:lnSpc>
                <a:spcPct val="90000"/>
              </a:lnSpc>
            </a:pPr>
            <a:r>
              <a:rPr lang="en-US"/>
              <a:t>Cơ sở để triển khai hệ thống theo thiết kế.</a:t>
            </a:r>
          </a:p>
          <a:p>
            <a:pPr lvl="1" algn="just">
              <a:lnSpc>
                <a:spcPct val="90000"/>
              </a:lnSpc>
            </a:pPr>
            <a:r>
              <a:rPr lang="en-US"/>
              <a:t>Cơ sở để bảo trì hệ thống sau này. </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E2439F7-208F-4011-9DED-6D20AC6DEA64}" type="slidenum">
              <a:rPr lang="en-US"/>
              <a:pPr/>
              <a:t>198</a:t>
            </a:fld>
            <a:endParaRPr lang="en-US"/>
          </a:p>
        </p:txBody>
      </p:sp>
      <p:sp>
        <p:nvSpPr>
          <p:cNvPr id="345090" name="Rectangle 2"/>
          <p:cNvSpPr>
            <a:spLocks noGrp="1" noChangeArrowheads="1"/>
          </p:cNvSpPr>
          <p:nvPr>
            <p:ph type="title"/>
          </p:nvPr>
        </p:nvSpPr>
        <p:spPr/>
        <p:txBody>
          <a:bodyPr/>
          <a:lstStyle/>
          <a:p>
            <a:r>
              <a:rPr lang="en-US" sz="4000" b="1"/>
              <a:t>Chương 8. Kiến trúc ứng dụng và việc mô hình hoá</a:t>
            </a:r>
            <a:r>
              <a:rPr lang="en-US" sz="4000"/>
              <a:t> </a:t>
            </a:r>
          </a:p>
        </p:txBody>
      </p:sp>
      <p:sp>
        <p:nvSpPr>
          <p:cNvPr id="345091" name="Rectangle 3"/>
          <p:cNvSpPr>
            <a:spLocks noGrp="1" noChangeArrowheads="1"/>
          </p:cNvSpPr>
          <p:nvPr>
            <p:ph type="body" idx="1"/>
          </p:nvPr>
        </p:nvSpPr>
        <p:spPr/>
        <p:txBody>
          <a:bodyPr/>
          <a:lstStyle/>
          <a:p>
            <a:pPr algn="just">
              <a:lnSpc>
                <a:spcPct val="90000"/>
              </a:lnSpc>
              <a:buFontTx/>
              <a:buNone/>
            </a:pPr>
            <a:r>
              <a:rPr lang="en-US" b="1"/>
              <a:t>8.2. Biểu đồ luồng dữ liệu vật lý</a:t>
            </a:r>
            <a:endParaRPr lang="en-US"/>
          </a:p>
          <a:p>
            <a:pPr algn="just">
              <a:lnSpc>
                <a:spcPct val="90000"/>
              </a:lnSpc>
            </a:pPr>
            <a:r>
              <a:rPr lang="en-US"/>
              <a:t>Biểu đồ luồng dữ liệu vật lý (Physical Data Flow Diagram - PDFD) là mô hình chức năng dùng để mô hình hoá kiến trúc hệ thống. </a:t>
            </a:r>
          </a:p>
          <a:p>
            <a:pPr algn="just">
              <a:lnSpc>
                <a:spcPct val="90000"/>
              </a:lnSpc>
            </a:pPr>
            <a:r>
              <a:rPr lang="en-US"/>
              <a:t>PDFD biểu diễn các thuộc tính của từng thành phần trong KTHT cũng như mô tả mối quan hệ, tương tác giữa các thành phần đó </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E7342F8D-3018-4120-A03B-D3AA8DAFD57C}" type="slidenum">
              <a:rPr lang="en-US"/>
              <a:pPr/>
              <a:t>199</a:t>
            </a:fld>
            <a:endParaRPr lang="en-US"/>
          </a:p>
        </p:txBody>
      </p:sp>
      <p:sp>
        <p:nvSpPr>
          <p:cNvPr id="344066" name="Rectangle 2"/>
          <p:cNvSpPr>
            <a:spLocks noGrp="1" noChangeArrowheads="1"/>
          </p:cNvSpPr>
          <p:nvPr>
            <p:ph type="title"/>
          </p:nvPr>
        </p:nvSpPr>
        <p:spPr/>
        <p:txBody>
          <a:bodyPr/>
          <a:lstStyle/>
          <a:p>
            <a:r>
              <a:rPr lang="en-US" sz="4000" b="1"/>
              <a:t>8.2. Biểu đồ luồng dữ liệu vật lý</a:t>
            </a:r>
            <a:r>
              <a:rPr lang="en-US" sz="4000"/>
              <a:t> </a:t>
            </a:r>
          </a:p>
        </p:txBody>
      </p:sp>
      <p:sp>
        <p:nvSpPr>
          <p:cNvPr id="344067" name="Rectangle 3"/>
          <p:cNvSpPr>
            <a:spLocks noGrp="1" noChangeArrowheads="1"/>
          </p:cNvSpPr>
          <p:nvPr>
            <p:ph type="body" idx="1"/>
          </p:nvPr>
        </p:nvSpPr>
        <p:spPr>
          <a:xfrm>
            <a:off x="457200" y="1600200"/>
            <a:ext cx="8229600" cy="3810000"/>
          </a:xfrm>
        </p:spPr>
        <p:txBody>
          <a:bodyPr/>
          <a:lstStyle/>
          <a:p>
            <a:pPr algn="just">
              <a:lnSpc>
                <a:spcPct val="90000"/>
              </a:lnSpc>
              <a:buFontTx/>
              <a:buNone/>
            </a:pPr>
            <a:r>
              <a:rPr lang="en-US" sz="2400" b="1"/>
              <a:t>8.2.1. Chức năng vật lý</a:t>
            </a:r>
            <a:r>
              <a:rPr lang="en-US" sz="2400"/>
              <a:t> </a:t>
            </a:r>
          </a:p>
          <a:p>
            <a:pPr algn="just">
              <a:lnSpc>
                <a:spcPct val="90000"/>
              </a:lnSpc>
            </a:pPr>
            <a:r>
              <a:rPr lang="en-US" sz="2400"/>
              <a:t>Chức năng vật lý là nơi thực hiện các công việc của hệ thống, đó có thể là con người, máy tính cá nhân, server, máy tính cầm tay... </a:t>
            </a:r>
          </a:p>
          <a:p>
            <a:pPr algn="just">
              <a:lnSpc>
                <a:spcPct val="90000"/>
              </a:lnSpc>
            </a:pPr>
            <a:r>
              <a:rPr lang="en-US" sz="2400"/>
              <a:t>Mỗi hệ thống cần một hoặc một số chức năng vật lý</a:t>
            </a:r>
          </a:p>
          <a:p>
            <a:pPr algn="just">
              <a:lnSpc>
                <a:spcPct val="90000"/>
              </a:lnSpc>
            </a:pPr>
            <a:r>
              <a:rPr lang="en-US" sz="2400"/>
              <a:t>PDFD giúp chúng ta thấy rõ: thông tin được xử lý bởi con người hay máy móc, thông tin được xử lý bởi công nghệ nào...</a:t>
            </a:r>
          </a:p>
          <a:p>
            <a:pPr algn="just">
              <a:lnSpc>
                <a:spcPct val="90000"/>
              </a:lnSpc>
            </a:pPr>
            <a:r>
              <a:rPr lang="en-US" sz="2400"/>
              <a:t>Ký hiệu chức năng vật lý: </a:t>
            </a:r>
          </a:p>
        </p:txBody>
      </p:sp>
      <p:pic>
        <p:nvPicPr>
          <p:cNvPr id="344068" name="img87_3" descr="img87_3"/>
          <p:cNvPicPr>
            <a:picLocks noChangeAspect="1" noChangeArrowheads="1"/>
          </p:cNvPicPr>
          <p:nvPr/>
        </p:nvPicPr>
        <p:blipFill>
          <a:blip r:embed="rId2"/>
          <a:srcRect/>
          <a:stretch>
            <a:fillRect/>
          </a:stretch>
        </p:blipFill>
        <p:spPr bwMode="auto">
          <a:xfrm>
            <a:off x="4495800" y="4648200"/>
            <a:ext cx="1949450" cy="19812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Grp="1" noChangeArrowheads="1"/>
          </p:cNvSpPr>
          <p:nvPr>
            <p:ph type="ctrTitle"/>
          </p:nvPr>
        </p:nvSpPr>
        <p:spPr>
          <a:xfrm>
            <a:off x="457200" y="1524000"/>
            <a:ext cx="8001000" cy="2438400"/>
          </a:xfrm>
        </p:spPr>
        <p:txBody>
          <a:bodyPr/>
          <a:lstStyle/>
          <a:p>
            <a:pPr algn="ctr"/>
            <a:r>
              <a:rPr lang="en-US">
                <a:latin typeface="Tahoma" panose="020B0604030504040204" pitchFamily="34" charset="0"/>
                <a:ea typeface="Tahoma" panose="020B0604030504040204" pitchFamily="34" charset="0"/>
                <a:cs typeface="Tahoma" panose="020B0604030504040204" pitchFamily="34" charset="0"/>
              </a:rPr>
              <a:t>PHÂN TÍCH THIẾT KẾ</a:t>
            </a:r>
            <a:br>
              <a:rPr lang="en-US">
                <a:latin typeface="Tahoma" panose="020B0604030504040204" pitchFamily="34" charset="0"/>
                <a:ea typeface="Tahoma" panose="020B0604030504040204" pitchFamily="34" charset="0"/>
                <a:cs typeface="Tahoma" panose="020B0604030504040204" pitchFamily="34" charset="0"/>
              </a:rPr>
            </a:br>
            <a:r>
              <a:rPr lang="en-US">
                <a:latin typeface="Tahoma" panose="020B0604030504040204" pitchFamily="34" charset="0"/>
                <a:ea typeface="Tahoma" panose="020B0604030504040204" pitchFamily="34" charset="0"/>
                <a:cs typeface="Tahoma" panose="020B0604030504040204" pitchFamily="34" charset="0"/>
              </a:rPr>
              <a:t>HỆ THỐNG THÔNG TIN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7867650-A1D1-4931-A886-9FB4C0383215}" type="slidenum">
              <a:rPr lang="en-US"/>
              <a:pPr/>
              <a:t>20</a:t>
            </a:fld>
            <a:endParaRPr lang="en-US"/>
          </a:p>
        </p:txBody>
      </p:sp>
      <p:sp>
        <p:nvSpPr>
          <p:cNvPr id="63490" name="Rectangle 2"/>
          <p:cNvSpPr>
            <a:spLocks noGrp="1" noChangeArrowheads="1"/>
          </p:cNvSpPr>
          <p:nvPr>
            <p:ph type="title"/>
          </p:nvPr>
        </p:nvSpPr>
        <p:spPr/>
        <p:txBody>
          <a:bodyPr/>
          <a:lstStyle/>
          <a:p>
            <a:r>
              <a:rPr lang="en-US" sz="3700" b="1"/>
              <a:t>1.1. Khái niệm hệ thống thông tin</a:t>
            </a:r>
            <a:r>
              <a:rPr lang="en-US" sz="4000"/>
              <a:t> </a:t>
            </a:r>
          </a:p>
        </p:txBody>
      </p:sp>
      <p:sp>
        <p:nvSpPr>
          <p:cNvPr id="63491" name="Rectangle 3"/>
          <p:cNvSpPr>
            <a:spLocks noGrp="1" noChangeArrowheads="1"/>
          </p:cNvSpPr>
          <p:nvPr>
            <p:ph type="body" idx="1"/>
          </p:nvPr>
        </p:nvSpPr>
        <p:spPr/>
        <p:txBody>
          <a:bodyPr/>
          <a:lstStyle/>
          <a:p>
            <a:pPr>
              <a:lnSpc>
                <a:spcPct val="80000"/>
              </a:lnSpc>
              <a:buFont typeface="Wingdings" pitchFamily="2" charset="2"/>
              <a:buNone/>
            </a:pPr>
            <a:r>
              <a:rPr lang="en-US" sz="2800" b="1"/>
              <a:t>1.1.1 </a:t>
            </a:r>
            <a:r>
              <a:rPr lang="en-US" sz="2800" b="1" err="1"/>
              <a:t>Thông</a:t>
            </a:r>
            <a:r>
              <a:rPr lang="en-US" sz="2800" b="1"/>
              <a:t> tin (</a:t>
            </a:r>
            <a:r>
              <a:rPr lang="en-US" sz="2400"/>
              <a:t>Information)</a:t>
            </a:r>
            <a:endParaRPr lang="en-US" sz="2800"/>
          </a:p>
          <a:p>
            <a:pPr>
              <a:lnSpc>
                <a:spcPct val="80000"/>
              </a:lnSpc>
              <a:buFont typeface="Wingdings" pitchFamily="2" charset="2"/>
              <a:buNone/>
            </a:pPr>
            <a:r>
              <a:rPr lang="en-US" sz="2800" b="1"/>
              <a:t>1.1.2 </a:t>
            </a:r>
            <a:r>
              <a:rPr lang="en-US" sz="2400" b="1" err="1"/>
              <a:t>Hệ</a:t>
            </a:r>
            <a:r>
              <a:rPr lang="en-US" sz="2400" b="1"/>
              <a:t> </a:t>
            </a:r>
            <a:r>
              <a:rPr lang="en-US" sz="2400" b="1" err="1"/>
              <a:t>thống</a:t>
            </a:r>
            <a:r>
              <a:rPr lang="en-US" sz="2400" b="1"/>
              <a:t> </a:t>
            </a:r>
            <a:r>
              <a:rPr lang="en-US" sz="2400" b="1" err="1"/>
              <a:t>thông</a:t>
            </a:r>
            <a:r>
              <a:rPr lang="en-US" sz="2400" b="1"/>
              <a:t> tin</a:t>
            </a:r>
            <a:r>
              <a:rPr lang="en-US" sz="2400"/>
              <a:t> (Information System - IS)</a:t>
            </a:r>
            <a:r>
              <a:rPr lang="en-US" sz="2800"/>
              <a:t> </a:t>
            </a:r>
          </a:p>
          <a:p>
            <a:pPr>
              <a:lnSpc>
                <a:spcPct val="80000"/>
              </a:lnSpc>
              <a:buFont typeface="Wingdings" pitchFamily="2" charset="2"/>
              <a:buNone/>
            </a:pPr>
            <a:r>
              <a:rPr lang="en-US" sz="2800" b="1"/>
              <a:t>1.1.3 </a:t>
            </a:r>
            <a:r>
              <a:rPr lang="en-US" sz="2800" b="1" err="1"/>
              <a:t>Phân</a:t>
            </a:r>
            <a:r>
              <a:rPr lang="en-US" sz="2800" b="1"/>
              <a:t> </a:t>
            </a:r>
            <a:r>
              <a:rPr lang="en-US" sz="2800" b="1" err="1"/>
              <a:t>loại</a:t>
            </a:r>
            <a:r>
              <a:rPr lang="en-US" sz="2800" b="1"/>
              <a:t> </a:t>
            </a:r>
            <a:r>
              <a:rPr lang="en-US" sz="2800" b="1" err="1"/>
              <a:t>hệ</a:t>
            </a:r>
            <a:r>
              <a:rPr lang="en-US" sz="2800" b="1"/>
              <a:t> </a:t>
            </a:r>
            <a:r>
              <a:rPr lang="en-US" sz="2800" b="1" err="1"/>
              <a:t>thống</a:t>
            </a:r>
            <a:r>
              <a:rPr lang="en-US" sz="2800" b="1"/>
              <a:t> </a:t>
            </a:r>
            <a:r>
              <a:rPr lang="en-US" sz="2800" b="1" err="1"/>
              <a:t>thông</a:t>
            </a:r>
            <a:r>
              <a:rPr lang="en-US" sz="2800" b="1"/>
              <a:t> tin</a:t>
            </a:r>
            <a:r>
              <a:rPr lang="en-US" sz="2800"/>
              <a:t> </a:t>
            </a:r>
          </a:p>
          <a:p>
            <a:pPr lvl="1">
              <a:lnSpc>
                <a:spcPct val="80000"/>
              </a:lnSpc>
            </a:pPr>
            <a:r>
              <a:rPr lang="en-US" sz="2400" b="1" err="1"/>
              <a:t>Hệ</a:t>
            </a:r>
            <a:r>
              <a:rPr lang="en-US" sz="2400" b="1"/>
              <a:t> </a:t>
            </a:r>
            <a:r>
              <a:rPr lang="en-US" sz="2400" b="1" err="1"/>
              <a:t>thống</a:t>
            </a:r>
            <a:r>
              <a:rPr lang="en-US" sz="2400" b="1"/>
              <a:t> </a:t>
            </a:r>
            <a:r>
              <a:rPr lang="en-US" sz="2400" b="1" err="1"/>
              <a:t>xử</a:t>
            </a:r>
            <a:r>
              <a:rPr lang="en-US" sz="2400" b="1"/>
              <a:t> </a:t>
            </a:r>
            <a:r>
              <a:rPr lang="en-US" sz="2400" b="1" err="1"/>
              <a:t>lý</a:t>
            </a:r>
            <a:r>
              <a:rPr lang="en-US" sz="2400" b="1"/>
              <a:t> </a:t>
            </a:r>
            <a:r>
              <a:rPr lang="en-US" sz="2400" b="1" err="1"/>
              <a:t>giao</a:t>
            </a:r>
            <a:r>
              <a:rPr lang="en-US" sz="2400" b="1"/>
              <a:t> </a:t>
            </a:r>
            <a:r>
              <a:rPr lang="en-US" sz="2400" b="1" err="1"/>
              <a:t>dịch</a:t>
            </a:r>
            <a:r>
              <a:rPr lang="en-US" sz="2400"/>
              <a:t> (TPS)</a:t>
            </a:r>
          </a:p>
          <a:p>
            <a:pPr lvl="1">
              <a:lnSpc>
                <a:spcPct val="80000"/>
              </a:lnSpc>
            </a:pPr>
            <a:r>
              <a:rPr lang="en-US" sz="2400" b="1" err="1"/>
              <a:t>Hệ</a:t>
            </a:r>
            <a:r>
              <a:rPr lang="en-US" sz="2400" b="1"/>
              <a:t> </a:t>
            </a:r>
            <a:r>
              <a:rPr lang="en-US" sz="2400" b="1" err="1"/>
              <a:t>thống</a:t>
            </a:r>
            <a:r>
              <a:rPr lang="en-US" sz="2400" b="1"/>
              <a:t> </a:t>
            </a:r>
            <a:r>
              <a:rPr lang="en-US" sz="2400" b="1" err="1"/>
              <a:t>thông</a:t>
            </a:r>
            <a:r>
              <a:rPr lang="en-US" sz="2400" b="1"/>
              <a:t> tin </a:t>
            </a:r>
            <a:r>
              <a:rPr lang="en-US" sz="2400" b="1" err="1"/>
              <a:t>quản</a:t>
            </a:r>
            <a:r>
              <a:rPr lang="en-US" sz="2400" b="1"/>
              <a:t> </a:t>
            </a:r>
            <a:r>
              <a:rPr lang="en-US" sz="2400" b="1" err="1"/>
              <a:t>lý</a:t>
            </a:r>
            <a:r>
              <a:rPr lang="en-US" sz="2400"/>
              <a:t> (MIS)</a:t>
            </a:r>
          </a:p>
          <a:p>
            <a:pPr lvl="1">
              <a:lnSpc>
                <a:spcPct val="80000"/>
              </a:lnSpc>
            </a:pPr>
            <a:r>
              <a:rPr lang="en-US" sz="2400" b="1" err="1"/>
              <a:t>Hệ</a:t>
            </a:r>
            <a:r>
              <a:rPr lang="en-US" sz="2400" b="1"/>
              <a:t> </a:t>
            </a:r>
            <a:r>
              <a:rPr lang="en-US" sz="2400" b="1" err="1"/>
              <a:t>thống</a:t>
            </a:r>
            <a:r>
              <a:rPr lang="en-US" sz="2400" b="1"/>
              <a:t> </a:t>
            </a:r>
            <a:r>
              <a:rPr lang="en-US" sz="2400" b="1" err="1"/>
              <a:t>hỗ</a:t>
            </a:r>
            <a:r>
              <a:rPr lang="en-US" sz="2400" b="1"/>
              <a:t> </a:t>
            </a:r>
            <a:r>
              <a:rPr lang="en-US" sz="2400" b="1" err="1"/>
              <a:t>trợ</a:t>
            </a:r>
            <a:r>
              <a:rPr lang="en-US" sz="2400" b="1"/>
              <a:t> </a:t>
            </a:r>
            <a:r>
              <a:rPr lang="en-US" sz="2400" b="1" err="1"/>
              <a:t>quyết</a:t>
            </a:r>
            <a:r>
              <a:rPr lang="en-US" sz="2400" b="1"/>
              <a:t> </a:t>
            </a:r>
            <a:r>
              <a:rPr lang="en-US" sz="2400" b="1" err="1"/>
              <a:t>định</a:t>
            </a:r>
            <a:r>
              <a:rPr lang="en-US" sz="2400"/>
              <a:t> (DSS)</a:t>
            </a:r>
          </a:p>
          <a:p>
            <a:pPr lvl="1">
              <a:lnSpc>
                <a:spcPct val="80000"/>
              </a:lnSpc>
            </a:pPr>
            <a:r>
              <a:rPr lang="en-US" sz="2400" b="1" err="1"/>
              <a:t>Hệ</a:t>
            </a:r>
            <a:r>
              <a:rPr lang="en-US" sz="2400" b="1"/>
              <a:t> </a:t>
            </a:r>
            <a:r>
              <a:rPr lang="en-US" sz="2400" b="1" err="1"/>
              <a:t>thống</a:t>
            </a:r>
            <a:r>
              <a:rPr lang="en-US" sz="2400" b="1"/>
              <a:t> </a:t>
            </a:r>
            <a:r>
              <a:rPr lang="en-US" sz="2400" b="1" err="1"/>
              <a:t>thông</a:t>
            </a:r>
            <a:r>
              <a:rPr lang="en-US" sz="2400" b="1"/>
              <a:t> tin </a:t>
            </a:r>
            <a:r>
              <a:rPr lang="en-US" sz="2400" b="1" err="1"/>
              <a:t>điều</a:t>
            </a:r>
            <a:r>
              <a:rPr lang="en-US" sz="2400" b="1"/>
              <a:t> </a:t>
            </a:r>
            <a:r>
              <a:rPr lang="en-US" sz="2400" b="1" err="1"/>
              <a:t>hành</a:t>
            </a:r>
            <a:r>
              <a:rPr lang="en-US" sz="2400"/>
              <a:t> (EIS)</a:t>
            </a:r>
          </a:p>
          <a:p>
            <a:pPr lvl="1">
              <a:lnSpc>
                <a:spcPct val="80000"/>
              </a:lnSpc>
            </a:pPr>
            <a:r>
              <a:rPr lang="en-US" sz="2400" b="1" err="1"/>
              <a:t>Hệ</a:t>
            </a:r>
            <a:r>
              <a:rPr lang="en-US" sz="2400" b="1"/>
              <a:t> </a:t>
            </a:r>
            <a:r>
              <a:rPr lang="en-US" sz="2400" b="1" err="1"/>
              <a:t>thống</a:t>
            </a:r>
            <a:r>
              <a:rPr lang="en-US" sz="2400" b="1"/>
              <a:t> </a:t>
            </a:r>
            <a:r>
              <a:rPr lang="en-US" sz="2400" b="1" err="1"/>
              <a:t>chuyên</a:t>
            </a:r>
            <a:r>
              <a:rPr lang="en-US" sz="2400" b="1"/>
              <a:t> </a:t>
            </a:r>
            <a:r>
              <a:rPr lang="en-US" sz="2400" b="1" err="1"/>
              <a:t>gia</a:t>
            </a:r>
            <a:r>
              <a:rPr lang="en-US" sz="2400"/>
              <a:t> (ES)</a:t>
            </a:r>
          </a:p>
          <a:p>
            <a:pPr lvl="1">
              <a:lnSpc>
                <a:spcPct val="80000"/>
              </a:lnSpc>
            </a:pPr>
            <a:r>
              <a:rPr lang="en-US" sz="2400" b="1" err="1"/>
              <a:t>Hệ</a:t>
            </a:r>
            <a:r>
              <a:rPr lang="en-US" sz="2400" b="1"/>
              <a:t> </a:t>
            </a:r>
            <a:r>
              <a:rPr lang="en-US" sz="2400" b="1" err="1"/>
              <a:t>thống</a:t>
            </a:r>
            <a:r>
              <a:rPr lang="en-US" sz="2400" b="1"/>
              <a:t> </a:t>
            </a:r>
            <a:r>
              <a:rPr lang="en-US" sz="2400" b="1" err="1"/>
              <a:t>truyền</a:t>
            </a:r>
            <a:r>
              <a:rPr lang="en-US" sz="2400" b="1"/>
              <a:t> </a:t>
            </a:r>
            <a:r>
              <a:rPr lang="en-US" sz="2400" b="1" err="1"/>
              <a:t>thông</a:t>
            </a:r>
            <a:r>
              <a:rPr lang="en-US" sz="2400" b="1"/>
              <a:t> </a:t>
            </a:r>
            <a:r>
              <a:rPr lang="en-US" sz="2400" b="1" err="1"/>
              <a:t>và</a:t>
            </a:r>
            <a:r>
              <a:rPr lang="en-US" sz="2400" b="1"/>
              <a:t> </a:t>
            </a:r>
            <a:r>
              <a:rPr lang="en-US" sz="2400" b="1" err="1"/>
              <a:t>cộng</a:t>
            </a:r>
            <a:r>
              <a:rPr lang="en-US" sz="2400" b="1"/>
              <a:t> </a:t>
            </a:r>
            <a:r>
              <a:rPr lang="en-US" sz="2400" b="1" err="1"/>
              <a:t>tác</a:t>
            </a:r>
            <a:r>
              <a:rPr lang="en-US" sz="2400"/>
              <a:t> (CCS)</a:t>
            </a:r>
          </a:p>
          <a:p>
            <a:pPr lvl="1">
              <a:lnSpc>
                <a:spcPct val="80000"/>
              </a:lnSpc>
            </a:pPr>
            <a:r>
              <a:rPr lang="en-US" sz="2400" b="1" err="1"/>
              <a:t>Hệ</a:t>
            </a:r>
            <a:r>
              <a:rPr lang="en-US" sz="2400" b="1"/>
              <a:t> </a:t>
            </a:r>
            <a:r>
              <a:rPr lang="en-US" sz="2400" b="1" err="1"/>
              <a:t>thống</a:t>
            </a:r>
            <a:r>
              <a:rPr lang="en-US" sz="2400" b="1"/>
              <a:t> </a:t>
            </a:r>
            <a:r>
              <a:rPr lang="en-US" sz="2400" b="1" err="1"/>
              <a:t>tự</a:t>
            </a:r>
            <a:r>
              <a:rPr lang="en-US" sz="2400" b="1"/>
              <a:t> </a:t>
            </a:r>
            <a:r>
              <a:rPr lang="en-US" sz="2400" b="1" err="1"/>
              <a:t>động</a:t>
            </a:r>
            <a:r>
              <a:rPr lang="en-US" sz="2400" b="1"/>
              <a:t> </a:t>
            </a:r>
            <a:r>
              <a:rPr lang="en-US" sz="2400" b="1" err="1"/>
              <a:t>văn</a:t>
            </a:r>
            <a:r>
              <a:rPr lang="en-US" sz="2400" b="1"/>
              <a:t> </a:t>
            </a:r>
            <a:r>
              <a:rPr lang="en-US" sz="2400" b="1" err="1"/>
              <a:t>phòng</a:t>
            </a:r>
            <a:r>
              <a:rPr lang="en-US" sz="2400"/>
              <a:t> (OAS)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3491">
                                            <p:txEl>
                                              <p:pRg st="1" end="1"/>
                                            </p:txEl>
                                          </p:spTgt>
                                        </p:tgtEl>
                                        <p:attrNameLst>
                                          <p:attrName>style.visibility</p:attrName>
                                        </p:attrNameLst>
                                      </p:cBhvr>
                                      <p:to>
                                        <p:strVal val="visible"/>
                                      </p:to>
                                    </p:set>
                                    <p:anim calcmode="lin" valueType="num">
                                      <p:cBhvr additive="base">
                                        <p:cTn id="13" dur="500" fill="hold"/>
                                        <p:tgtEl>
                                          <p:spTgt spid="6349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634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3491">
                                            <p:txEl>
                                              <p:pRg st="2" end="2"/>
                                            </p:txEl>
                                          </p:spTgt>
                                        </p:tgtEl>
                                        <p:attrNameLst>
                                          <p:attrName>style.visibility</p:attrName>
                                        </p:attrNameLst>
                                      </p:cBhvr>
                                      <p:to>
                                        <p:strVal val="visible"/>
                                      </p:to>
                                    </p:set>
                                    <p:anim calcmode="lin" valueType="num">
                                      <p:cBhvr additive="base">
                                        <p:cTn id="19" dur="500" fill="hold"/>
                                        <p:tgtEl>
                                          <p:spTgt spid="6349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634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3491">
                                            <p:txEl>
                                              <p:pRg st="3" end="3"/>
                                            </p:txEl>
                                          </p:spTgt>
                                        </p:tgtEl>
                                        <p:attrNameLst>
                                          <p:attrName>style.visibility</p:attrName>
                                        </p:attrNameLst>
                                      </p:cBhvr>
                                      <p:to>
                                        <p:strVal val="visible"/>
                                      </p:to>
                                    </p:set>
                                    <p:anim calcmode="lin" valueType="num">
                                      <p:cBhvr additive="base">
                                        <p:cTn id="25" dur="500" fill="hold"/>
                                        <p:tgtEl>
                                          <p:spTgt spid="6349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34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2" fill="hold" nodeType="clickEffect">
                                  <p:stCondLst>
                                    <p:cond delay="0"/>
                                  </p:stCondLst>
                                  <p:childTnLst>
                                    <p:set>
                                      <p:cBhvr>
                                        <p:cTn id="30" dur="1" fill="hold">
                                          <p:stCondLst>
                                            <p:cond delay="0"/>
                                          </p:stCondLst>
                                        </p:cTn>
                                        <p:tgtEl>
                                          <p:spTgt spid="63491">
                                            <p:txEl>
                                              <p:pRg st="4" end="4"/>
                                            </p:txEl>
                                          </p:spTgt>
                                        </p:tgtEl>
                                        <p:attrNameLst>
                                          <p:attrName>style.visibility</p:attrName>
                                        </p:attrNameLst>
                                      </p:cBhvr>
                                      <p:to>
                                        <p:strVal val="visible"/>
                                      </p:to>
                                    </p:set>
                                    <p:anim calcmode="lin" valueType="num">
                                      <p:cBhvr additive="base">
                                        <p:cTn id="31" dur="500" fill="hold"/>
                                        <p:tgtEl>
                                          <p:spTgt spid="634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34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63491">
                                            <p:txEl>
                                              <p:pRg st="5" end="5"/>
                                            </p:txEl>
                                          </p:spTgt>
                                        </p:tgtEl>
                                        <p:attrNameLst>
                                          <p:attrName>style.visibility</p:attrName>
                                        </p:attrNameLst>
                                      </p:cBhvr>
                                      <p:to>
                                        <p:strVal val="visible"/>
                                      </p:to>
                                    </p:set>
                                    <p:anim calcmode="lin" valueType="num">
                                      <p:cBhvr additive="base">
                                        <p:cTn id="37" dur="500" fill="hold"/>
                                        <p:tgtEl>
                                          <p:spTgt spid="6349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634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2" fill="hold" nodeType="clickEffect">
                                  <p:stCondLst>
                                    <p:cond delay="0"/>
                                  </p:stCondLst>
                                  <p:childTnLst>
                                    <p:set>
                                      <p:cBhvr>
                                        <p:cTn id="42" dur="1" fill="hold">
                                          <p:stCondLst>
                                            <p:cond delay="0"/>
                                          </p:stCondLst>
                                        </p:cTn>
                                        <p:tgtEl>
                                          <p:spTgt spid="63491">
                                            <p:txEl>
                                              <p:pRg st="6" end="6"/>
                                            </p:txEl>
                                          </p:spTgt>
                                        </p:tgtEl>
                                        <p:attrNameLst>
                                          <p:attrName>style.visibility</p:attrName>
                                        </p:attrNameLst>
                                      </p:cBhvr>
                                      <p:to>
                                        <p:strVal val="visible"/>
                                      </p:to>
                                    </p:set>
                                    <p:anim calcmode="lin" valueType="num">
                                      <p:cBhvr additive="base">
                                        <p:cTn id="43" dur="500" fill="hold"/>
                                        <p:tgtEl>
                                          <p:spTgt spid="6349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349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63491">
                                            <p:txEl>
                                              <p:pRg st="7" end="7"/>
                                            </p:txEl>
                                          </p:spTgt>
                                        </p:tgtEl>
                                        <p:attrNameLst>
                                          <p:attrName>style.visibility</p:attrName>
                                        </p:attrNameLst>
                                      </p:cBhvr>
                                      <p:to>
                                        <p:strVal val="visible"/>
                                      </p:to>
                                    </p:set>
                                    <p:anim calcmode="lin" valueType="num">
                                      <p:cBhvr additive="base">
                                        <p:cTn id="49" dur="500" fill="hold"/>
                                        <p:tgtEl>
                                          <p:spTgt spid="63491">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6349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2" fill="hold" nodeType="clickEffect">
                                  <p:stCondLst>
                                    <p:cond delay="0"/>
                                  </p:stCondLst>
                                  <p:childTnLst>
                                    <p:set>
                                      <p:cBhvr>
                                        <p:cTn id="54" dur="1" fill="hold">
                                          <p:stCondLst>
                                            <p:cond delay="0"/>
                                          </p:stCondLst>
                                        </p:cTn>
                                        <p:tgtEl>
                                          <p:spTgt spid="63491">
                                            <p:txEl>
                                              <p:pRg st="8" end="8"/>
                                            </p:txEl>
                                          </p:spTgt>
                                        </p:tgtEl>
                                        <p:attrNameLst>
                                          <p:attrName>style.visibility</p:attrName>
                                        </p:attrNameLst>
                                      </p:cBhvr>
                                      <p:to>
                                        <p:strVal val="visible"/>
                                      </p:to>
                                    </p:set>
                                    <p:anim calcmode="lin" valueType="num">
                                      <p:cBhvr additive="base">
                                        <p:cTn id="55" dur="500" fill="hold"/>
                                        <p:tgtEl>
                                          <p:spTgt spid="6349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349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3491">
                                            <p:txEl>
                                              <p:pRg st="9" end="9"/>
                                            </p:txEl>
                                          </p:spTgt>
                                        </p:tgtEl>
                                        <p:attrNameLst>
                                          <p:attrName>style.visibility</p:attrName>
                                        </p:attrNameLst>
                                      </p:cBhvr>
                                      <p:to>
                                        <p:strVal val="visible"/>
                                      </p:to>
                                    </p:set>
                                    <p:anim calcmode="lin" valueType="num">
                                      <p:cBhvr additive="base">
                                        <p:cTn id="61" dur="500" fill="hold"/>
                                        <p:tgtEl>
                                          <p:spTgt spid="63491">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349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EBE58020-4357-4541-B6EE-7E36CB7C7C96}" type="slidenum">
              <a:rPr lang="en-US"/>
              <a:pPr/>
              <a:t>200</a:t>
            </a:fld>
            <a:endParaRPr lang="en-US"/>
          </a:p>
        </p:txBody>
      </p:sp>
      <p:sp>
        <p:nvSpPr>
          <p:cNvPr id="347138" name="Rectangle 2"/>
          <p:cNvSpPr>
            <a:spLocks noGrp="1" noChangeArrowheads="1"/>
          </p:cNvSpPr>
          <p:nvPr>
            <p:ph type="title"/>
          </p:nvPr>
        </p:nvSpPr>
        <p:spPr/>
        <p:txBody>
          <a:bodyPr/>
          <a:lstStyle/>
          <a:p>
            <a:r>
              <a:rPr lang="en-US" sz="4000" b="1"/>
              <a:t>8.2. Biểu đồ luồng dữ liệu vật lý</a:t>
            </a:r>
          </a:p>
        </p:txBody>
      </p:sp>
      <p:sp>
        <p:nvSpPr>
          <p:cNvPr id="347139" name="Rectangle 3"/>
          <p:cNvSpPr>
            <a:spLocks noGrp="1" noChangeArrowheads="1"/>
          </p:cNvSpPr>
          <p:nvPr>
            <p:ph type="body" idx="1"/>
          </p:nvPr>
        </p:nvSpPr>
        <p:spPr/>
        <p:txBody>
          <a:bodyPr/>
          <a:lstStyle/>
          <a:p>
            <a:pPr>
              <a:buFontTx/>
              <a:buNone/>
            </a:pPr>
            <a:r>
              <a:rPr lang="en-US" b="1"/>
              <a:t>8.2.1. Chức năng vật lý</a:t>
            </a:r>
            <a:endParaRPr lang="en-US"/>
          </a:p>
          <a:p>
            <a:r>
              <a:rPr lang="en-US"/>
              <a:t>Ví dụ PDFD biểu diễn một chức năng vật lý </a:t>
            </a:r>
          </a:p>
        </p:txBody>
      </p:sp>
      <p:pic>
        <p:nvPicPr>
          <p:cNvPr id="347140" name="img89_3" descr="img89_3"/>
          <p:cNvPicPr>
            <a:picLocks noChangeAspect="1" noChangeArrowheads="1"/>
          </p:cNvPicPr>
          <p:nvPr/>
        </p:nvPicPr>
        <p:blipFill>
          <a:blip r:embed="rId2"/>
          <a:srcRect/>
          <a:stretch>
            <a:fillRect/>
          </a:stretch>
        </p:blipFill>
        <p:spPr bwMode="auto">
          <a:xfrm>
            <a:off x="1828800" y="2895600"/>
            <a:ext cx="5181600" cy="3527425"/>
          </a:xfrm>
          <a:prstGeom prst="rect">
            <a:avLst/>
          </a:prstGeom>
          <a:noFill/>
          <a:ln w="9525">
            <a:noFill/>
            <a:miter lim="800000"/>
            <a:headEnd/>
            <a:tailEnd/>
          </a:ln>
        </p:spPr>
      </p:pic>
      <p:sp>
        <p:nvSpPr>
          <p:cNvPr id="347141" name="Text Box 5"/>
          <p:cNvSpPr txBox="1">
            <a:spLocks noChangeArrowheads="1"/>
          </p:cNvSpPr>
          <p:nvPr/>
        </p:nvSpPr>
        <p:spPr bwMode="auto">
          <a:xfrm>
            <a:off x="1981200" y="3429000"/>
            <a:ext cx="990600" cy="485775"/>
          </a:xfrm>
          <a:prstGeom prst="rect">
            <a:avLst/>
          </a:prstGeom>
          <a:solidFill>
            <a:srgbClr val="FFFFFF"/>
          </a:solidFill>
          <a:ln w="9525">
            <a:solidFill>
              <a:srgbClr val="000000"/>
            </a:solidFill>
            <a:miter lim="800000"/>
            <a:headEnd/>
            <a:tailEnd/>
          </a:ln>
        </p:spPr>
        <p:txBody>
          <a:bodyPr/>
          <a:lstStyle/>
          <a:p>
            <a:r>
              <a:rPr lang="en-US" sz="1600" b="0"/>
              <a:t>Thiết kế</a:t>
            </a:r>
            <a:endParaRPr lang="en-US" sz="1600"/>
          </a:p>
        </p:txBody>
      </p:sp>
      <p:sp>
        <p:nvSpPr>
          <p:cNvPr id="347142" name="Text Box 6"/>
          <p:cNvSpPr txBox="1">
            <a:spLocks noChangeArrowheads="1"/>
          </p:cNvSpPr>
          <p:nvPr/>
        </p:nvSpPr>
        <p:spPr bwMode="auto">
          <a:xfrm>
            <a:off x="1905000" y="5638800"/>
            <a:ext cx="1371600" cy="619125"/>
          </a:xfrm>
          <a:prstGeom prst="rect">
            <a:avLst/>
          </a:prstGeom>
          <a:solidFill>
            <a:srgbClr val="FFFFFF"/>
          </a:solidFill>
          <a:ln w="9525">
            <a:solidFill>
              <a:srgbClr val="000000"/>
            </a:solidFill>
            <a:miter lim="800000"/>
            <a:headEnd/>
            <a:tailEnd/>
          </a:ln>
        </p:spPr>
        <p:txBody>
          <a:bodyPr/>
          <a:lstStyle/>
          <a:p>
            <a:r>
              <a:rPr lang="en-US" sz="1600" b="0"/>
              <a:t>Thể hiện trong thực tế</a:t>
            </a:r>
            <a:endParaRPr lang="en-US" sz="160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3E3EF7EC-399D-4831-9337-3D8A654FF052}" type="slidenum">
              <a:rPr lang="en-US"/>
              <a:pPr/>
              <a:t>201</a:t>
            </a:fld>
            <a:endParaRPr lang="en-US"/>
          </a:p>
        </p:txBody>
      </p:sp>
      <p:sp>
        <p:nvSpPr>
          <p:cNvPr id="348162" name="Rectangle 2"/>
          <p:cNvSpPr>
            <a:spLocks noGrp="1" noChangeArrowheads="1"/>
          </p:cNvSpPr>
          <p:nvPr>
            <p:ph type="title"/>
          </p:nvPr>
        </p:nvSpPr>
        <p:spPr/>
        <p:txBody>
          <a:bodyPr/>
          <a:lstStyle/>
          <a:p>
            <a:r>
              <a:rPr lang="en-US" sz="4000" b="1"/>
              <a:t>8.2. Biểu đồ luồng dữ liệu vật lý</a:t>
            </a:r>
          </a:p>
        </p:txBody>
      </p:sp>
      <p:sp>
        <p:nvSpPr>
          <p:cNvPr id="348163" name="Rectangle 3"/>
          <p:cNvSpPr>
            <a:spLocks noGrp="1" noChangeArrowheads="1"/>
          </p:cNvSpPr>
          <p:nvPr>
            <p:ph type="body" idx="1"/>
          </p:nvPr>
        </p:nvSpPr>
        <p:spPr>
          <a:xfrm>
            <a:off x="457200" y="1371600"/>
            <a:ext cx="8229600" cy="3733800"/>
          </a:xfrm>
        </p:spPr>
        <p:txBody>
          <a:bodyPr/>
          <a:lstStyle/>
          <a:p>
            <a:pPr>
              <a:buFontTx/>
              <a:buNone/>
            </a:pPr>
            <a:r>
              <a:rPr lang="en-US" sz="2800" b="1"/>
              <a:t>8.2.2. Luồng dữ liệu vật lý</a:t>
            </a:r>
            <a:r>
              <a:rPr lang="en-US" sz="2800"/>
              <a:t> </a:t>
            </a:r>
          </a:p>
          <a:p>
            <a:r>
              <a:rPr lang="en-US" sz="2800"/>
              <a:t>Luồng dữ liệu vật lý: </a:t>
            </a:r>
          </a:p>
          <a:p>
            <a:pPr lvl="1"/>
            <a:r>
              <a:rPr lang="en-US" sz="2400"/>
              <a:t>Mô tả các luồng dữ liệu đi luân chuyển trong hệ thống</a:t>
            </a:r>
          </a:p>
          <a:p>
            <a:pPr lvl="1"/>
            <a:r>
              <a:rPr lang="en-US" sz="2400"/>
              <a:t>Các lệnh tương tác với CSDL: tạo, đọc, cập nhật, xoá các đối tượng csdl</a:t>
            </a:r>
          </a:p>
          <a:p>
            <a:pPr lvl="1"/>
            <a:r>
              <a:rPr lang="en-US" sz="2400"/>
              <a:t>Nhập/xuất các phần tử dữ liệu giữa các thành phần trong mạng</a:t>
            </a:r>
          </a:p>
          <a:p>
            <a:pPr lvl="1"/>
            <a:r>
              <a:rPr lang="en-US" sz="2400"/>
              <a:t>Ký hiệu:</a:t>
            </a:r>
          </a:p>
        </p:txBody>
      </p:sp>
      <p:pic>
        <p:nvPicPr>
          <p:cNvPr id="348164" name="Picture 4"/>
          <p:cNvPicPr>
            <a:picLocks noChangeAspect="1" noChangeArrowheads="1"/>
          </p:cNvPicPr>
          <p:nvPr/>
        </p:nvPicPr>
        <p:blipFill>
          <a:blip r:embed="rId2"/>
          <a:srcRect/>
          <a:stretch>
            <a:fillRect/>
          </a:stretch>
        </p:blipFill>
        <p:spPr bwMode="auto">
          <a:xfrm>
            <a:off x="2514600" y="4457700"/>
            <a:ext cx="4876800" cy="1949450"/>
          </a:xfrm>
          <a:prstGeom prst="rect">
            <a:avLst/>
          </a:prstGeom>
          <a:noFill/>
        </p:spPr>
      </p:pic>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D66F6486-8DEF-4A91-833D-D0CE95232BEA}" type="slidenum">
              <a:rPr lang="en-US"/>
              <a:pPr/>
              <a:t>202</a:t>
            </a:fld>
            <a:endParaRPr lang="en-US"/>
          </a:p>
        </p:txBody>
      </p:sp>
      <p:sp>
        <p:nvSpPr>
          <p:cNvPr id="349186" name="Rectangle 2"/>
          <p:cNvSpPr>
            <a:spLocks noGrp="1" noChangeArrowheads="1"/>
          </p:cNvSpPr>
          <p:nvPr>
            <p:ph type="title"/>
          </p:nvPr>
        </p:nvSpPr>
        <p:spPr/>
        <p:txBody>
          <a:bodyPr/>
          <a:lstStyle/>
          <a:p>
            <a:r>
              <a:rPr lang="en-US" sz="4000" b="1"/>
              <a:t>8.2. Biểu đồ luồng dữ liệu vật lý</a:t>
            </a:r>
          </a:p>
        </p:txBody>
      </p:sp>
      <p:sp>
        <p:nvSpPr>
          <p:cNvPr id="349187" name="Rectangle 3"/>
          <p:cNvSpPr>
            <a:spLocks noGrp="1" noChangeArrowheads="1"/>
          </p:cNvSpPr>
          <p:nvPr>
            <p:ph type="body" idx="1"/>
          </p:nvPr>
        </p:nvSpPr>
        <p:spPr>
          <a:xfrm>
            <a:off x="457200" y="1371600"/>
            <a:ext cx="8305800" cy="3733800"/>
          </a:xfrm>
        </p:spPr>
        <p:txBody>
          <a:bodyPr/>
          <a:lstStyle/>
          <a:p>
            <a:pPr>
              <a:lnSpc>
                <a:spcPct val="80000"/>
              </a:lnSpc>
              <a:buFontTx/>
              <a:buNone/>
            </a:pPr>
            <a:r>
              <a:rPr lang="en-US" sz="2800" b="1"/>
              <a:t>8.2.3. Kho dữ liệu vật lý</a:t>
            </a:r>
            <a:r>
              <a:rPr lang="en-US" sz="2800"/>
              <a:t> </a:t>
            </a:r>
          </a:p>
          <a:p>
            <a:pPr>
              <a:lnSpc>
                <a:spcPct val="80000"/>
              </a:lnSpc>
            </a:pPr>
            <a:r>
              <a:rPr lang="en-US" sz="2800"/>
              <a:t>Các kho dữ liệu vật lý dùng để mô tả </a:t>
            </a:r>
          </a:p>
          <a:p>
            <a:pPr lvl="1">
              <a:lnSpc>
                <a:spcPct val="80000"/>
              </a:lnSpc>
            </a:pPr>
            <a:r>
              <a:rPr lang="en-US" sz="2400"/>
              <a:t>Một cơ sở dữ liệu</a:t>
            </a:r>
          </a:p>
          <a:p>
            <a:pPr lvl="1">
              <a:lnSpc>
                <a:spcPct val="80000"/>
              </a:lnSpc>
            </a:pPr>
            <a:r>
              <a:rPr lang="en-US" sz="2400"/>
              <a:t>Một bảng trong cơ sở dữ liệu</a:t>
            </a:r>
          </a:p>
          <a:p>
            <a:pPr lvl="1">
              <a:lnSpc>
                <a:spcPct val="80000"/>
              </a:lnSpc>
            </a:pPr>
            <a:r>
              <a:rPr lang="en-US" sz="2400"/>
              <a:t>Một file máy tính</a:t>
            </a:r>
          </a:p>
          <a:p>
            <a:pPr lvl="1">
              <a:lnSpc>
                <a:spcPct val="80000"/>
              </a:lnSpc>
            </a:pPr>
            <a:r>
              <a:rPr lang="en-US" sz="2400"/>
              <a:t>File tạm</a:t>
            </a:r>
          </a:p>
          <a:p>
            <a:pPr lvl="1">
              <a:lnSpc>
                <a:spcPct val="80000"/>
              </a:lnSpc>
            </a:pPr>
            <a:r>
              <a:rPr lang="en-US" sz="2400"/>
              <a:t>Một phương tiện lưu trữ dự phòng</a:t>
            </a:r>
          </a:p>
          <a:p>
            <a:pPr lvl="1">
              <a:lnSpc>
                <a:spcPct val="80000"/>
              </a:lnSpc>
            </a:pPr>
            <a:r>
              <a:rPr lang="en-US" sz="2400"/>
              <a:t>Một dạng lưu trữ dữ liệu phi máy tính (mã vạch, RFID, thẻ từ...)</a:t>
            </a:r>
          </a:p>
          <a:p>
            <a:pPr lvl="1">
              <a:lnSpc>
                <a:spcPct val="80000"/>
              </a:lnSpc>
            </a:pPr>
            <a:r>
              <a:rPr lang="en-US" sz="2400"/>
              <a:t>Ký hiệu </a:t>
            </a:r>
          </a:p>
        </p:txBody>
      </p:sp>
      <p:pic>
        <p:nvPicPr>
          <p:cNvPr id="349189" name="Picture 5"/>
          <p:cNvPicPr>
            <a:picLocks noChangeAspect="1" noChangeArrowheads="1"/>
          </p:cNvPicPr>
          <p:nvPr/>
        </p:nvPicPr>
        <p:blipFill>
          <a:blip r:embed="rId2"/>
          <a:srcRect/>
          <a:stretch>
            <a:fillRect/>
          </a:stretch>
        </p:blipFill>
        <p:spPr bwMode="auto">
          <a:xfrm>
            <a:off x="2514600" y="4572000"/>
            <a:ext cx="3657600" cy="2084388"/>
          </a:xfrm>
          <a:prstGeom prst="rect">
            <a:avLst/>
          </a:prstGeom>
          <a:noFill/>
        </p:spPr>
      </p:pic>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680C088-C295-41DB-8DE6-9F0538EE27ED}" type="slidenum">
              <a:rPr lang="en-US"/>
              <a:pPr/>
              <a:t>203</a:t>
            </a:fld>
            <a:endParaRPr lang="en-US"/>
          </a:p>
        </p:txBody>
      </p:sp>
      <p:sp>
        <p:nvSpPr>
          <p:cNvPr id="352258" name="Rectangle 2"/>
          <p:cNvSpPr>
            <a:spLocks noGrp="1" noChangeArrowheads="1"/>
          </p:cNvSpPr>
          <p:nvPr>
            <p:ph type="title"/>
          </p:nvPr>
        </p:nvSpPr>
        <p:spPr>
          <a:xfrm>
            <a:off x="304800" y="274638"/>
            <a:ext cx="8534400" cy="1143000"/>
          </a:xfrm>
        </p:spPr>
        <p:txBody>
          <a:bodyPr/>
          <a:lstStyle/>
          <a:p>
            <a:r>
              <a:rPr lang="en-US" sz="4000" b="1"/>
              <a:t>8.3. Kiến trúc công nghệ thông tin</a:t>
            </a:r>
          </a:p>
        </p:txBody>
      </p:sp>
      <p:sp>
        <p:nvSpPr>
          <p:cNvPr id="352259" name="Rectangle 3"/>
          <p:cNvSpPr>
            <a:spLocks noGrp="1" noChangeArrowheads="1"/>
          </p:cNvSpPr>
          <p:nvPr>
            <p:ph type="body" idx="1"/>
          </p:nvPr>
        </p:nvSpPr>
        <p:spPr/>
        <p:txBody>
          <a:bodyPr/>
          <a:lstStyle/>
          <a:p>
            <a:pPr>
              <a:buFontTx/>
              <a:buNone/>
            </a:pPr>
            <a:r>
              <a:rPr lang="en-US" b="1"/>
              <a:t>8.3.1 Hệ tập trung </a:t>
            </a:r>
            <a:r>
              <a:rPr lang="en-US"/>
              <a:t>(Centralized system) là hệ thống trong đó các thành phần, các tác vụ xử lý tập trung tại một nơi (Mainframe) </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2EA2317-121F-4934-B3E4-587C70D5AF1A}" type="slidenum">
              <a:rPr lang="en-US"/>
              <a:pPr/>
              <a:t>204</a:t>
            </a:fld>
            <a:endParaRPr lang="en-US"/>
          </a:p>
        </p:txBody>
      </p:sp>
      <p:sp>
        <p:nvSpPr>
          <p:cNvPr id="350210" name="Rectangle 2"/>
          <p:cNvSpPr>
            <a:spLocks noGrp="1" noChangeArrowheads="1"/>
          </p:cNvSpPr>
          <p:nvPr>
            <p:ph type="title"/>
          </p:nvPr>
        </p:nvSpPr>
        <p:spPr>
          <a:xfrm>
            <a:off x="304800" y="304800"/>
            <a:ext cx="8610600" cy="838200"/>
          </a:xfrm>
        </p:spPr>
        <p:txBody>
          <a:bodyPr/>
          <a:lstStyle/>
          <a:p>
            <a:r>
              <a:rPr lang="en-US" sz="4000" b="1"/>
              <a:t>8.3. Kiến trúc công nghệ thông tin</a:t>
            </a:r>
            <a:r>
              <a:rPr lang="en-US" sz="4000"/>
              <a:t> </a:t>
            </a:r>
          </a:p>
        </p:txBody>
      </p:sp>
      <p:sp>
        <p:nvSpPr>
          <p:cNvPr id="350211" name="Rectangle 3"/>
          <p:cNvSpPr>
            <a:spLocks noGrp="1" noChangeArrowheads="1"/>
          </p:cNvSpPr>
          <p:nvPr>
            <p:ph type="body" idx="1"/>
          </p:nvPr>
        </p:nvSpPr>
        <p:spPr/>
        <p:txBody>
          <a:bodyPr/>
          <a:lstStyle/>
          <a:p>
            <a:pPr algn="just">
              <a:buFontTx/>
              <a:buNone/>
            </a:pPr>
            <a:r>
              <a:rPr lang="en-US" b="1"/>
              <a:t>8.3.2. Hệ thống phân tán</a:t>
            </a:r>
            <a:r>
              <a:rPr lang="en-US"/>
              <a:t>: (Distributed system) là hệ thống trong đó các thành phần phân tán giữa những địa điểm, mạng, máy tính khác nhau: tính toán lưới (grid-computing, mạng máy tính dựa trên PC...). </a:t>
            </a:r>
          </a:p>
          <a:p>
            <a:pPr algn="just">
              <a:buFontTx/>
              <a:buNone/>
            </a:pPr>
            <a:r>
              <a:rPr lang="en-US"/>
              <a:t>- Có 3 loại kiến trúc hệ thống phân tán cơ bản</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442E9DC-E5C9-4097-9C3C-E28672717C30}" type="slidenum">
              <a:rPr lang="en-US"/>
              <a:pPr/>
              <a:t>205</a:t>
            </a:fld>
            <a:endParaRPr lang="en-US"/>
          </a:p>
        </p:txBody>
      </p:sp>
      <p:sp>
        <p:nvSpPr>
          <p:cNvPr id="353282" name="Rectangle 2"/>
          <p:cNvSpPr>
            <a:spLocks noGrp="1" noChangeArrowheads="1"/>
          </p:cNvSpPr>
          <p:nvPr>
            <p:ph type="title"/>
          </p:nvPr>
        </p:nvSpPr>
        <p:spPr>
          <a:xfrm>
            <a:off x="228600" y="304800"/>
            <a:ext cx="8458200" cy="1143000"/>
          </a:xfrm>
        </p:spPr>
        <p:txBody>
          <a:bodyPr/>
          <a:lstStyle/>
          <a:p>
            <a:r>
              <a:rPr lang="en-US" sz="4000" b="1"/>
              <a:t>8.3. Kiến trúc công nghệ thông tin</a:t>
            </a:r>
            <a:r>
              <a:rPr lang="en-US" sz="4000"/>
              <a:t> </a:t>
            </a:r>
          </a:p>
        </p:txBody>
      </p:sp>
      <p:sp>
        <p:nvSpPr>
          <p:cNvPr id="353283" name="Rectangle 3"/>
          <p:cNvSpPr>
            <a:spLocks noGrp="1" noChangeArrowheads="1"/>
          </p:cNvSpPr>
          <p:nvPr>
            <p:ph type="body" idx="1"/>
          </p:nvPr>
        </p:nvSpPr>
        <p:spPr/>
        <p:txBody>
          <a:bodyPr/>
          <a:lstStyle/>
          <a:p>
            <a:pPr>
              <a:lnSpc>
                <a:spcPct val="90000"/>
              </a:lnSpc>
            </a:pPr>
            <a:r>
              <a:rPr lang="en-US" sz="2800" b="1"/>
              <a:t>Kiến trúc máy chủ tệp</a:t>
            </a:r>
            <a:r>
              <a:rPr lang="en-US" sz="2800"/>
              <a:t> (File server architecture)</a:t>
            </a:r>
          </a:p>
          <a:p>
            <a:pPr lvl="1" algn="just">
              <a:lnSpc>
                <a:spcPct val="90000"/>
              </a:lnSpc>
            </a:pPr>
            <a:r>
              <a:rPr lang="en-US" sz="2400"/>
              <a:t>Là một mạng cục bộ (LAN) trong đó có một máy chủ chứa dữ liệu của một hệ thống thông tin. Mạng LAN là mạng nội bộ kết nối các máy tính(PC, Server, PDA...) trong một phạm vi hẹp (văn phòng, toà nhà...). Mạng LAN giúp tổng hợp năng lực các máy tính đơn lẻ trong mạng khi cho phép bất kỳ máy nào cũng có thể là máy chủ, bất kể máy nào cũng có thể là máy khách.</a:t>
            </a:r>
          </a:p>
          <a:p>
            <a:pPr lvl="1" algn="just">
              <a:lnSpc>
                <a:spcPct val="90000"/>
              </a:lnSpc>
            </a:pPr>
            <a:r>
              <a:rPr lang="en-US" sz="2400"/>
              <a:t>Kiến trúc này cho phép nhiều máy tính cá nhân và máy chạm được kết nối để chia sẻ dữ liệu và giao tiếp với nhau </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57EDDB5-D3E8-4996-9171-70059D0CC9D6}" type="slidenum">
              <a:rPr lang="en-US"/>
              <a:pPr/>
              <a:t>206</a:t>
            </a:fld>
            <a:endParaRPr lang="en-US"/>
          </a:p>
        </p:txBody>
      </p:sp>
      <p:sp>
        <p:nvSpPr>
          <p:cNvPr id="359426" name="Rectangle 2"/>
          <p:cNvSpPr>
            <a:spLocks noGrp="1" noChangeArrowheads="1"/>
          </p:cNvSpPr>
          <p:nvPr>
            <p:ph type="title"/>
          </p:nvPr>
        </p:nvSpPr>
        <p:spPr>
          <a:xfrm>
            <a:off x="228600" y="0"/>
            <a:ext cx="8458200" cy="1143000"/>
          </a:xfrm>
        </p:spPr>
        <p:txBody>
          <a:bodyPr/>
          <a:lstStyle/>
          <a:p>
            <a:r>
              <a:rPr lang="en-US" sz="4000" b="1"/>
              <a:t>8.3. Kiến trúc công nghệ thông tin</a:t>
            </a:r>
            <a:r>
              <a:rPr lang="en-US" sz="4000"/>
              <a:t> </a:t>
            </a:r>
          </a:p>
        </p:txBody>
      </p:sp>
      <p:sp>
        <p:nvSpPr>
          <p:cNvPr id="359427" name="Rectangle 3"/>
          <p:cNvSpPr>
            <a:spLocks noGrp="1" noChangeArrowheads="1"/>
          </p:cNvSpPr>
          <p:nvPr>
            <p:ph type="body" idx="1"/>
          </p:nvPr>
        </p:nvSpPr>
        <p:spPr>
          <a:xfrm>
            <a:off x="457200" y="1066800"/>
            <a:ext cx="8229600" cy="5410200"/>
          </a:xfrm>
        </p:spPr>
        <p:txBody>
          <a:bodyPr/>
          <a:lstStyle/>
          <a:p>
            <a:pPr algn="just">
              <a:lnSpc>
                <a:spcPct val="90000"/>
              </a:lnSpc>
            </a:pPr>
            <a:r>
              <a:rPr lang="en-US" sz="2400" b="1"/>
              <a:t>Kiến trúc khách/chủ </a:t>
            </a:r>
            <a:r>
              <a:rPr lang="en-US" sz="2400"/>
              <a:t>(Client/Server architecture)</a:t>
            </a:r>
          </a:p>
          <a:p>
            <a:pPr lvl="1" algn="just">
              <a:lnSpc>
                <a:spcPct val="90000"/>
              </a:lnSpc>
            </a:pPr>
            <a:r>
              <a:rPr lang="en-US" sz="2000"/>
              <a:t>Là kiến trúc trong đó có một hay nhiều máy tính đóng vai trò máy chủ cung cấp các dịch vụ, dữ liệu cho một hay nhiều máy khách.</a:t>
            </a:r>
          </a:p>
          <a:p>
            <a:pPr lvl="1" algn="just">
              <a:lnSpc>
                <a:spcPct val="90000"/>
              </a:lnSpc>
            </a:pPr>
            <a:r>
              <a:rPr lang="en-US" sz="2000"/>
              <a:t>Máy chủ cơ sở dữ liệu (Database server): là máy chủ logic lưu trữ một hay nhiều cơ sở dữ liệu đồng thời cung cấp một hệ thống các câu lệnh cho phép thao tác với những cơ sở dữ liệu nói trên.</a:t>
            </a:r>
          </a:p>
          <a:p>
            <a:pPr lvl="1" algn="just">
              <a:lnSpc>
                <a:spcPct val="90000"/>
              </a:lnSpc>
            </a:pPr>
            <a:r>
              <a:rPr lang="en-US" sz="2000"/>
              <a:t>Máy chủ ứng dụng (Application server): là máy chủ logic lưu trữ phần xử lý logic của một hay nhiều ứng dụng, cho phép các máy khách truy nhập vào để thực thi ứng dụng.</a:t>
            </a:r>
          </a:p>
          <a:p>
            <a:pPr lvl="1" algn="just">
              <a:lnSpc>
                <a:spcPct val="90000"/>
              </a:lnSpc>
            </a:pPr>
            <a:r>
              <a:rPr lang="en-US" sz="2000"/>
              <a:t>Máy chủ nhắn tin hoặc phần mềm nhóm (Message hoặc Groupware server): là máy chủ logic cung cấp các dịch vụ như email, lịch làm việc, các chức năng hỗ trợ làm việc nhóm.</a:t>
            </a:r>
          </a:p>
          <a:p>
            <a:pPr lvl="1" algn="just">
              <a:lnSpc>
                <a:spcPct val="90000"/>
              </a:lnSpc>
            </a:pPr>
            <a:r>
              <a:rPr lang="en-US" sz="2000"/>
              <a:t>Máy chủ web (Webserver): là máy chủ logic lưu trữ và vận hành các website trên mạng internet hoặc intranet. </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691ACDE-8863-480C-9E46-C3BC06505D4D}" type="slidenum">
              <a:rPr lang="en-US"/>
              <a:pPr/>
              <a:t>207</a:t>
            </a:fld>
            <a:endParaRPr lang="en-US"/>
          </a:p>
        </p:txBody>
      </p:sp>
      <p:sp>
        <p:nvSpPr>
          <p:cNvPr id="355330" name="Rectangle 2"/>
          <p:cNvSpPr>
            <a:spLocks noGrp="1" noChangeArrowheads="1"/>
          </p:cNvSpPr>
          <p:nvPr>
            <p:ph type="title"/>
          </p:nvPr>
        </p:nvSpPr>
        <p:spPr>
          <a:xfrm>
            <a:off x="304800" y="157163"/>
            <a:ext cx="8534400" cy="838200"/>
          </a:xfrm>
        </p:spPr>
        <p:txBody>
          <a:bodyPr/>
          <a:lstStyle/>
          <a:p>
            <a:r>
              <a:rPr lang="en-US" sz="4000" b="1"/>
              <a:t>8.3. Kiến trúc công nghệ thông tin</a:t>
            </a:r>
            <a:r>
              <a:rPr lang="en-US" sz="4000"/>
              <a:t> </a:t>
            </a:r>
          </a:p>
        </p:txBody>
      </p:sp>
      <p:sp>
        <p:nvSpPr>
          <p:cNvPr id="355331" name="Rectangle 3"/>
          <p:cNvSpPr>
            <a:spLocks noGrp="1" noChangeArrowheads="1"/>
          </p:cNvSpPr>
          <p:nvPr>
            <p:ph type="body" idx="1"/>
          </p:nvPr>
        </p:nvSpPr>
        <p:spPr>
          <a:xfrm>
            <a:off x="457200" y="1219200"/>
            <a:ext cx="8382000" cy="5486400"/>
          </a:xfrm>
        </p:spPr>
        <p:txBody>
          <a:bodyPr/>
          <a:lstStyle/>
          <a:p>
            <a:pPr algn="just"/>
            <a:r>
              <a:rPr lang="en-US" b="1"/>
              <a:t>Kiến trúc tính toán dựa trên Internet (Internet-Based computing architecture)</a:t>
            </a:r>
            <a:endParaRPr lang="en-US"/>
          </a:p>
          <a:p>
            <a:pPr lvl="1" algn="just"/>
            <a:r>
              <a:rPr lang="en-US"/>
              <a:t>Là một dạng khác của kiến trúc phân tán đang góp phần định hình lại ý tưởng thiết kế của các nhà phân tích hệ thống và chuyên gia thông tin. </a:t>
            </a:r>
          </a:p>
          <a:p>
            <a:pPr lvl="1" algn="just"/>
            <a:r>
              <a:rPr lang="en-US"/>
              <a:t>Một hệ thống tính toán mạng là hệ thống trong đó các hệ thống thông tin đều chạy trên trình duyệt (ví dụ như hệ thống tài chính, hệ thống quản lý nhân sự…), lấy dữ liệu từ máy chủ web.</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0DDEA74-813E-4AEB-B04C-41CEEA093AEF}" type="slidenum">
              <a:rPr lang="en-US"/>
              <a:pPr/>
              <a:t>208</a:t>
            </a:fld>
            <a:endParaRPr lang="en-US"/>
          </a:p>
        </p:txBody>
      </p:sp>
      <p:sp>
        <p:nvSpPr>
          <p:cNvPr id="361474" name="Rectangle 2"/>
          <p:cNvSpPr>
            <a:spLocks noGrp="1" noChangeArrowheads="1"/>
          </p:cNvSpPr>
          <p:nvPr>
            <p:ph type="title"/>
          </p:nvPr>
        </p:nvSpPr>
        <p:spPr>
          <a:xfrm>
            <a:off x="304800" y="0"/>
            <a:ext cx="8534400" cy="1143000"/>
          </a:xfrm>
        </p:spPr>
        <p:txBody>
          <a:bodyPr/>
          <a:lstStyle/>
          <a:p>
            <a:r>
              <a:rPr lang="en-US" sz="4000" b="1"/>
              <a:t>8.3. Kiến trúc công nghệ thông tin</a:t>
            </a:r>
          </a:p>
        </p:txBody>
      </p:sp>
      <p:sp>
        <p:nvSpPr>
          <p:cNvPr id="361475" name="Rectangle 3"/>
          <p:cNvSpPr>
            <a:spLocks noGrp="1" noChangeArrowheads="1"/>
          </p:cNvSpPr>
          <p:nvPr>
            <p:ph type="body" idx="1"/>
          </p:nvPr>
        </p:nvSpPr>
        <p:spPr>
          <a:xfrm>
            <a:off x="457200" y="1371600"/>
            <a:ext cx="8458200" cy="5105400"/>
          </a:xfrm>
        </p:spPr>
        <p:txBody>
          <a:bodyPr/>
          <a:lstStyle/>
          <a:p>
            <a:pPr algn="just">
              <a:lnSpc>
                <a:spcPct val="80000"/>
              </a:lnSpc>
              <a:buFontTx/>
              <a:buNone/>
            </a:pPr>
            <a:r>
              <a:rPr lang="en-US" sz="2000" b="1"/>
              <a:t>8.3.2. Kiến trúc dữ liệu</a:t>
            </a:r>
            <a:r>
              <a:rPr lang="en-US" sz="2000"/>
              <a:t> </a:t>
            </a:r>
          </a:p>
          <a:p>
            <a:pPr algn="just">
              <a:lnSpc>
                <a:spcPct val="80000"/>
              </a:lnSpc>
            </a:pPr>
            <a:r>
              <a:rPr lang="en-US" sz="2000"/>
              <a:t>Cơ sở dữ liệu quan hệ lưu trữ dữ liệu dưới dạng bảng. Mỗi bảng bao gồm nhiều cột (giống các trường trong cơ sở dữ liệu dựa trên file), giao giữa các dòng và cột là các bản ghi (tương tự khái niệm bản ghi trên cơ sở dữ liệu file). Cơ sở dữ liệu quan hệ có một cơ sở toán học vững chắc và được dùng làm cơ sở dữ liệu của hầu hết các hệ thống hiện nay. </a:t>
            </a:r>
          </a:p>
          <a:p>
            <a:pPr algn="just">
              <a:lnSpc>
                <a:spcPct val="80000"/>
              </a:lnSpc>
            </a:pPr>
            <a:r>
              <a:rPr lang="en-US" sz="2000"/>
              <a:t>Cơ sở dữ liệu quan hệ phân tán là cơ sở dữ liệu quan hệ trong đó một hay nhiều bảng được nhân rộng và phân tán trên nhiều máy chủ cơ sở dữ liệu ở các nơi khác nhau. </a:t>
            </a:r>
          </a:p>
          <a:p>
            <a:pPr algn="just">
              <a:lnSpc>
                <a:spcPct val="80000"/>
              </a:lnSpc>
            </a:pPr>
            <a:r>
              <a:rPr lang="en-US" sz="2000"/>
              <a:t>Hệ quản trị cơ sở dữ liệu (HQTCSDL) là hệ thống quản lý việc lưu trữ, truy vấn, phân quyền truy nhập một hay nhiều cơ sở dữ liệu. HQTCSDL phân tán là một HQTCSDL làm thêm chức năng quản lý sự đồng bộ, kiểm soát truy nhập đối với các bảng dữ liệu phân tán. Có 2 kỹ thuật: </a:t>
            </a:r>
          </a:p>
          <a:p>
            <a:pPr lvl="1" algn="just">
              <a:lnSpc>
                <a:spcPct val="80000"/>
              </a:lnSpc>
            </a:pPr>
            <a:r>
              <a:rPr lang="en-US" sz="1800"/>
              <a:t>Data partitioning: phân mảnh và phân tán một hay nhiều trường dữ liệu giữa các server mà không có hoặc có rất ít sự trùng lặp.</a:t>
            </a:r>
          </a:p>
          <a:p>
            <a:pPr lvl="1" algn="just">
              <a:lnSpc>
                <a:spcPct val="80000"/>
              </a:lnSpc>
            </a:pPr>
            <a:r>
              <a:rPr lang="en-US" sz="1800"/>
              <a:t>Data Replication: không phân mảnh mà nhân bội một hay nhiều trường rồi phân tán giữa các server </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63041F9-2F77-4D0D-9F21-CFF77DCD6CEB}" type="slidenum">
              <a:rPr lang="en-US"/>
              <a:pPr/>
              <a:t>209</a:t>
            </a:fld>
            <a:endParaRPr lang="en-US"/>
          </a:p>
        </p:txBody>
      </p:sp>
      <p:sp>
        <p:nvSpPr>
          <p:cNvPr id="362498" name="Rectangle 2"/>
          <p:cNvSpPr>
            <a:spLocks noGrp="1" noChangeArrowheads="1"/>
          </p:cNvSpPr>
          <p:nvPr>
            <p:ph type="title"/>
          </p:nvPr>
        </p:nvSpPr>
        <p:spPr>
          <a:xfrm>
            <a:off x="304800" y="274638"/>
            <a:ext cx="8610600" cy="1143000"/>
          </a:xfrm>
        </p:spPr>
        <p:txBody>
          <a:bodyPr/>
          <a:lstStyle/>
          <a:p>
            <a:r>
              <a:rPr lang="en-US" sz="4000" b="1"/>
              <a:t>8.3. Kiến trúc công nghệ thông tin</a:t>
            </a:r>
          </a:p>
        </p:txBody>
      </p:sp>
      <p:sp>
        <p:nvSpPr>
          <p:cNvPr id="362499" name="Rectangle 3"/>
          <p:cNvSpPr>
            <a:spLocks noGrp="1" noChangeArrowheads="1"/>
          </p:cNvSpPr>
          <p:nvPr>
            <p:ph type="body" idx="1"/>
          </p:nvPr>
        </p:nvSpPr>
        <p:spPr/>
        <p:txBody>
          <a:bodyPr/>
          <a:lstStyle/>
          <a:p>
            <a:pPr algn="just">
              <a:buFontTx/>
              <a:buNone/>
            </a:pPr>
            <a:r>
              <a:rPr lang="en-US" sz="2800" b="1"/>
              <a:t>8.3.3. Kiến trúc giao diện</a:t>
            </a:r>
            <a:r>
              <a:rPr lang="en-US" sz="2800"/>
              <a:t> </a:t>
            </a:r>
          </a:p>
          <a:p>
            <a:pPr algn="just"/>
            <a:r>
              <a:rPr lang="en-US" sz="2800"/>
              <a:t>Là các kênh giao tiếp giữa các trung tâm xử lý trong hệ thống hay giữa các hệ thống máy tính với nhau. Các kiểu giao tiếp: dữ liệu vào ra trực tuyến/ theo bó, nhập liệu không cần bàn phím (mã vạch, thẻ từ, RFID), nhập liệu bằng bút cảm ứng, dữ liệu EDI, dữ liệu có được thông qua nhận dạng (vân tay, scan...), thông qua middleware... </a:t>
            </a:r>
          </a:p>
          <a:p>
            <a:pPr algn="just"/>
            <a:endParaRPr lang="en-US"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Thông</a:t>
            </a:r>
            <a:r>
              <a:rPr lang="en-US"/>
              <a:t> tin</a:t>
            </a:r>
          </a:p>
        </p:txBody>
      </p:sp>
      <p:sp>
        <p:nvSpPr>
          <p:cNvPr id="3" name="Content Placeholder 2"/>
          <p:cNvSpPr>
            <a:spLocks noGrp="1"/>
          </p:cNvSpPr>
          <p:nvPr>
            <p:ph idx="1"/>
          </p:nvPr>
        </p:nvSpPr>
        <p:spPr/>
        <p:txBody>
          <a:bodyPr/>
          <a:lstStyle/>
          <a:p>
            <a:pPr algn="just"/>
            <a:r>
              <a:rPr lang="en-US" err="1"/>
              <a:t>Dữ</a:t>
            </a:r>
            <a:r>
              <a:rPr lang="en-US"/>
              <a:t> </a:t>
            </a:r>
            <a:r>
              <a:rPr lang="en-US" err="1"/>
              <a:t>liệu</a:t>
            </a:r>
            <a:r>
              <a:rPr lang="en-US"/>
              <a:t> (Data): </a:t>
            </a:r>
            <a:r>
              <a:rPr lang="en-US" err="1"/>
              <a:t>là</a:t>
            </a:r>
            <a:r>
              <a:rPr lang="en-US"/>
              <a:t> </a:t>
            </a:r>
            <a:r>
              <a:rPr lang="en-US" err="1"/>
              <a:t>những</a:t>
            </a:r>
            <a:r>
              <a:rPr lang="en-US"/>
              <a:t> </a:t>
            </a:r>
            <a:r>
              <a:rPr lang="en-US" err="1"/>
              <a:t>mô</a:t>
            </a:r>
            <a:r>
              <a:rPr lang="en-US"/>
              <a:t> </a:t>
            </a:r>
            <a:r>
              <a:rPr lang="en-US" err="1"/>
              <a:t>tả</a:t>
            </a:r>
            <a:r>
              <a:rPr lang="en-US"/>
              <a:t> </a:t>
            </a:r>
            <a:r>
              <a:rPr lang="en-US" err="1"/>
              <a:t>về</a:t>
            </a:r>
            <a:r>
              <a:rPr lang="en-US"/>
              <a:t> </a:t>
            </a:r>
            <a:r>
              <a:rPr lang="en-US" err="1"/>
              <a:t>sự</a:t>
            </a:r>
            <a:r>
              <a:rPr lang="en-US"/>
              <a:t> </a:t>
            </a:r>
            <a:r>
              <a:rPr lang="en-US" err="1"/>
              <a:t>vật</a:t>
            </a:r>
            <a:r>
              <a:rPr lang="en-US"/>
              <a:t>, con </a:t>
            </a:r>
            <a:r>
              <a:rPr lang="en-US" err="1"/>
              <a:t>người</a:t>
            </a:r>
            <a:r>
              <a:rPr lang="en-US"/>
              <a:t>, </a:t>
            </a:r>
            <a:r>
              <a:rPr lang="en-US" err="1"/>
              <a:t>sự</a:t>
            </a:r>
            <a:r>
              <a:rPr lang="en-US"/>
              <a:t> </a:t>
            </a:r>
            <a:r>
              <a:rPr lang="en-US" err="1"/>
              <a:t>kiện</a:t>
            </a:r>
            <a:r>
              <a:rPr lang="en-US"/>
              <a:t> </a:t>
            </a:r>
            <a:r>
              <a:rPr lang="en-US" err="1"/>
              <a:t>trong</a:t>
            </a:r>
            <a:r>
              <a:rPr lang="en-US"/>
              <a:t> </a:t>
            </a:r>
            <a:r>
              <a:rPr lang="en-US" err="1"/>
              <a:t>thế</a:t>
            </a:r>
            <a:r>
              <a:rPr lang="en-US"/>
              <a:t> </a:t>
            </a:r>
            <a:r>
              <a:rPr lang="en-US" err="1"/>
              <a:t>giới</a:t>
            </a:r>
            <a:r>
              <a:rPr lang="en-US"/>
              <a:t> </a:t>
            </a:r>
            <a:r>
              <a:rPr lang="en-US" err="1"/>
              <a:t>mà</a:t>
            </a:r>
            <a:r>
              <a:rPr lang="en-US"/>
              <a:t> </a:t>
            </a:r>
            <a:r>
              <a:rPr lang="en-US" err="1"/>
              <a:t>chúng</a:t>
            </a:r>
            <a:r>
              <a:rPr lang="en-US"/>
              <a:t> </a:t>
            </a:r>
            <a:r>
              <a:rPr lang="en-US" err="1"/>
              <a:t>ta</a:t>
            </a:r>
            <a:r>
              <a:rPr lang="en-US"/>
              <a:t> </a:t>
            </a:r>
            <a:r>
              <a:rPr lang="en-US" err="1"/>
              <a:t>gặp</a:t>
            </a:r>
            <a:r>
              <a:rPr lang="en-US"/>
              <a:t> </a:t>
            </a:r>
            <a:r>
              <a:rPr lang="en-US" err="1"/>
              <a:t>bằng</a:t>
            </a:r>
            <a:r>
              <a:rPr lang="en-US"/>
              <a:t> </a:t>
            </a:r>
            <a:r>
              <a:rPr lang="en-US" err="1"/>
              <a:t>nhiều</a:t>
            </a:r>
            <a:r>
              <a:rPr lang="en-US"/>
              <a:t> </a:t>
            </a:r>
            <a:r>
              <a:rPr lang="en-US" err="1"/>
              <a:t>cách</a:t>
            </a:r>
            <a:r>
              <a:rPr lang="en-US"/>
              <a:t> </a:t>
            </a:r>
            <a:r>
              <a:rPr lang="en-US" err="1"/>
              <a:t>thể</a:t>
            </a:r>
            <a:r>
              <a:rPr lang="en-US"/>
              <a:t> </a:t>
            </a:r>
            <a:r>
              <a:rPr lang="en-US" err="1"/>
              <a:t>hiện</a:t>
            </a:r>
            <a:r>
              <a:rPr lang="en-US"/>
              <a:t> </a:t>
            </a:r>
            <a:r>
              <a:rPr lang="en-US" err="1"/>
              <a:t>khác</a:t>
            </a:r>
            <a:r>
              <a:rPr lang="en-US"/>
              <a:t> </a:t>
            </a:r>
            <a:r>
              <a:rPr lang="en-US" err="1"/>
              <a:t>nhau</a:t>
            </a:r>
            <a:endParaRPr lang="en-US"/>
          </a:p>
          <a:p>
            <a:pPr algn="just"/>
            <a:r>
              <a:rPr lang="en-US" err="1"/>
              <a:t>Thông</a:t>
            </a:r>
            <a:r>
              <a:rPr lang="en-US"/>
              <a:t> tin: </a:t>
            </a:r>
            <a:r>
              <a:rPr lang="en-US" err="1"/>
              <a:t>là</a:t>
            </a:r>
            <a:r>
              <a:rPr lang="en-US"/>
              <a:t> </a:t>
            </a:r>
            <a:r>
              <a:rPr lang="en-US" err="1"/>
              <a:t>dữ</a:t>
            </a:r>
            <a:r>
              <a:rPr lang="en-US"/>
              <a:t> </a:t>
            </a:r>
            <a:r>
              <a:rPr lang="en-US" err="1"/>
              <a:t>liệu</a:t>
            </a:r>
            <a:r>
              <a:rPr lang="en-US"/>
              <a:t> </a:t>
            </a:r>
            <a:r>
              <a:rPr lang="en-US" err="1"/>
              <a:t>được</a:t>
            </a:r>
            <a:r>
              <a:rPr lang="en-US"/>
              <a:t> </a:t>
            </a:r>
            <a:r>
              <a:rPr lang="en-US" err="1"/>
              <a:t>đặt</a:t>
            </a:r>
            <a:r>
              <a:rPr lang="en-US"/>
              <a:t> </a:t>
            </a:r>
            <a:r>
              <a:rPr lang="en-US" err="1"/>
              <a:t>vào</a:t>
            </a:r>
            <a:r>
              <a:rPr lang="en-US"/>
              <a:t> </a:t>
            </a:r>
            <a:r>
              <a:rPr lang="en-US" err="1"/>
              <a:t>một</a:t>
            </a:r>
            <a:r>
              <a:rPr lang="en-US"/>
              <a:t> </a:t>
            </a:r>
            <a:r>
              <a:rPr lang="en-US" err="1"/>
              <a:t>ngữ</a:t>
            </a:r>
            <a:r>
              <a:rPr lang="en-US"/>
              <a:t> </a:t>
            </a:r>
            <a:r>
              <a:rPr lang="en-US" err="1"/>
              <a:t>cảnh</a:t>
            </a:r>
            <a:r>
              <a:rPr lang="en-US"/>
              <a:t> </a:t>
            </a:r>
            <a:r>
              <a:rPr lang="en-US" err="1"/>
              <a:t>với</a:t>
            </a:r>
            <a:r>
              <a:rPr lang="en-US"/>
              <a:t> </a:t>
            </a:r>
            <a:r>
              <a:rPr lang="en-US" err="1"/>
              <a:t>một</a:t>
            </a:r>
            <a:r>
              <a:rPr lang="en-US"/>
              <a:t> </a:t>
            </a:r>
            <a:r>
              <a:rPr lang="en-US" err="1"/>
              <a:t>hình</a:t>
            </a:r>
            <a:r>
              <a:rPr lang="en-US"/>
              <a:t> </a:t>
            </a:r>
            <a:r>
              <a:rPr lang="en-US" err="1"/>
              <a:t>thức</a:t>
            </a:r>
            <a:r>
              <a:rPr lang="en-US"/>
              <a:t> </a:t>
            </a:r>
            <a:r>
              <a:rPr lang="en-US" err="1"/>
              <a:t>thích</a:t>
            </a:r>
            <a:r>
              <a:rPr lang="en-US"/>
              <a:t> </a:t>
            </a:r>
            <a:r>
              <a:rPr lang="en-US" err="1"/>
              <a:t>hợp</a:t>
            </a:r>
            <a:r>
              <a:rPr lang="en-US"/>
              <a:t> </a:t>
            </a:r>
            <a:r>
              <a:rPr lang="en-US" err="1"/>
              <a:t>và</a:t>
            </a:r>
            <a:r>
              <a:rPr lang="en-US"/>
              <a:t> </a:t>
            </a:r>
            <a:r>
              <a:rPr lang="en-US" err="1"/>
              <a:t>có</a:t>
            </a:r>
            <a:r>
              <a:rPr lang="en-US"/>
              <a:t> </a:t>
            </a:r>
            <a:r>
              <a:rPr lang="en-US" err="1"/>
              <a:t>lợi</a:t>
            </a:r>
            <a:r>
              <a:rPr lang="en-US"/>
              <a:t> </a:t>
            </a:r>
            <a:r>
              <a:rPr lang="en-US" err="1"/>
              <a:t>cho</a:t>
            </a:r>
            <a:r>
              <a:rPr lang="en-US"/>
              <a:t> </a:t>
            </a:r>
            <a:r>
              <a:rPr lang="en-US" err="1"/>
              <a:t>người</a:t>
            </a:r>
            <a:r>
              <a:rPr lang="en-US"/>
              <a:t> </a:t>
            </a:r>
            <a:r>
              <a:rPr lang="en-US" err="1"/>
              <a:t>sử</a:t>
            </a:r>
            <a:r>
              <a:rPr lang="en-US"/>
              <a:t> </a:t>
            </a:r>
            <a:r>
              <a:rPr lang="en-US" err="1"/>
              <a:t>dụng</a:t>
            </a:r>
            <a:r>
              <a:rPr lang="en-US"/>
              <a:t> </a:t>
            </a:r>
            <a:r>
              <a:rPr lang="en-US" err="1"/>
              <a:t>cuối</a:t>
            </a:r>
            <a:r>
              <a:rPr lang="en-US"/>
              <a:t> </a:t>
            </a:r>
            <a:r>
              <a:rPr lang="en-US" err="1"/>
              <a:t>cùng</a:t>
            </a:r>
            <a:r>
              <a:rPr lang="en-US"/>
              <a:t>.</a:t>
            </a:r>
          </a:p>
        </p:txBody>
      </p:sp>
      <p:sp>
        <p:nvSpPr>
          <p:cNvPr id="4" name="Slide Number Placeholder 3"/>
          <p:cNvSpPr>
            <a:spLocks noGrp="1"/>
          </p:cNvSpPr>
          <p:nvPr>
            <p:ph type="sldNum" sz="quarter" idx="12"/>
          </p:nvPr>
        </p:nvSpPr>
        <p:spPr/>
        <p:txBody>
          <a:bodyPr/>
          <a:lstStyle/>
          <a:p>
            <a:fld id="{83F29257-BD7D-4816-BD84-DAED60F7193C}" type="slidenum">
              <a:rPr lang="en-US" smtClean="0"/>
              <a:pPr/>
              <a:t>21</a:t>
            </a:fld>
            <a:endParaRPr lang="en-US"/>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4C668FA-5FAB-4FEA-95CB-1E36E70DE772}" type="slidenum">
              <a:rPr lang="en-US"/>
              <a:pPr/>
              <a:t>210</a:t>
            </a:fld>
            <a:endParaRPr lang="en-US"/>
          </a:p>
        </p:txBody>
      </p:sp>
      <p:sp>
        <p:nvSpPr>
          <p:cNvPr id="363522" name="Rectangle 2"/>
          <p:cNvSpPr>
            <a:spLocks noGrp="1" noChangeArrowheads="1"/>
          </p:cNvSpPr>
          <p:nvPr>
            <p:ph type="title"/>
          </p:nvPr>
        </p:nvSpPr>
        <p:spPr>
          <a:xfrm>
            <a:off x="228600" y="274638"/>
            <a:ext cx="8458200" cy="1143000"/>
          </a:xfrm>
        </p:spPr>
        <p:txBody>
          <a:bodyPr/>
          <a:lstStyle/>
          <a:p>
            <a:r>
              <a:rPr lang="en-US" sz="4000" b="1"/>
              <a:t>Chương 9. Thiết kế cơ sở dữ liệu</a:t>
            </a:r>
            <a:r>
              <a:rPr lang="en-US" sz="4000"/>
              <a:t> </a:t>
            </a:r>
          </a:p>
        </p:txBody>
      </p:sp>
      <p:sp>
        <p:nvSpPr>
          <p:cNvPr id="363523" name="Rectangle 3"/>
          <p:cNvSpPr>
            <a:spLocks noGrp="1" noChangeArrowheads="1"/>
          </p:cNvSpPr>
          <p:nvPr>
            <p:ph type="body" idx="1"/>
          </p:nvPr>
        </p:nvSpPr>
        <p:spPr/>
        <p:txBody>
          <a:bodyPr/>
          <a:lstStyle/>
          <a:p>
            <a:pPr>
              <a:buFontTx/>
              <a:buNone/>
            </a:pPr>
            <a:r>
              <a:rPr lang="en-US" b="1"/>
              <a:t>9.1. Các phương thức lưu trữ dữ liệu</a:t>
            </a:r>
            <a:r>
              <a:rPr lang="en-US"/>
              <a:t> </a:t>
            </a:r>
          </a:p>
          <a:p>
            <a:r>
              <a:rPr lang="en-US"/>
              <a:t>Có hai phương thức lưu trữ dữ liệu phổ biến:</a:t>
            </a:r>
          </a:p>
          <a:p>
            <a:pPr lvl="1"/>
            <a:r>
              <a:rPr lang="en-US"/>
              <a:t>File</a:t>
            </a:r>
          </a:p>
          <a:p>
            <a:pPr lvl="1"/>
            <a:r>
              <a:rPr lang="en-US"/>
              <a:t>Cơ sở dữ liệu</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B49DE5-ACF0-4B70-9E6B-AC97FABAFA8A}" type="slidenum">
              <a:rPr lang="en-US"/>
              <a:pPr/>
              <a:t>211</a:t>
            </a:fld>
            <a:endParaRPr lang="en-US"/>
          </a:p>
        </p:txBody>
      </p:sp>
      <p:sp>
        <p:nvSpPr>
          <p:cNvPr id="364546" name="Rectangle 2"/>
          <p:cNvSpPr>
            <a:spLocks noGrp="1" noChangeArrowheads="1"/>
          </p:cNvSpPr>
          <p:nvPr>
            <p:ph type="title"/>
          </p:nvPr>
        </p:nvSpPr>
        <p:spPr>
          <a:xfrm>
            <a:off x="228600" y="274638"/>
            <a:ext cx="8610600" cy="1143000"/>
          </a:xfrm>
        </p:spPr>
        <p:txBody>
          <a:bodyPr/>
          <a:lstStyle/>
          <a:p>
            <a:r>
              <a:rPr lang="en-US" sz="4000"/>
              <a:t>9.1. Các phương thức lưu trữ dữ liệu</a:t>
            </a:r>
          </a:p>
        </p:txBody>
      </p:sp>
      <p:sp>
        <p:nvSpPr>
          <p:cNvPr id="364547" name="Rectangle 3"/>
          <p:cNvSpPr>
            <a:spLocks noGrp="1" noChangeArrowheads="1"/>
          </p:cNvSpPr>
          <p:nvPr>
            <p:ph type="body" idx="1"/>
          </p:nvPr>
        </p:nvSpPr>
        <p:spPr/>
        <p:txBody>
          <a:bodyPr/>
          <a:lstStyle/>
          <a:p>
            <a:pPr algn="just">
              <a:lnSpc>
                <a:spcPct val="80000"/>
              </a:lnSpc>
              <a:buFontTx/>
              <a:buNone/>
            </a:pPr>
            <a:r>
              <a:rPr lang="en-US" sz="2800" b="1"/>
              <a:t>9.1.1. File</a:t>
            </a:r>
            <a:r>
              <a:rPr lang="en-US" sz="2800"/>
              <a:t> </a:t>
            </a:r>
          </a:p>
          <a:p>
            <a:pPr algn="just">
              <a:lnSpc>
                <a:spcPct val="80000"/>
              </a:lnSpc>
            </a:pPr>
            <a:r>
              <a:rPr lang="en-US" sz="2800"/>
              <a:t>Là một tập hợp của các bản ghi tương tự nhau. Các file không có liên quan với nhau trừ khi được liên kết trong code của chương trình ngoài</a:t>
            </a:r>
          </a:p>
          <a:p>
            <a:pPr algn="just">
              <a:lnSpc>
                <a:spcPct val="80000"/>
              </a:lnSpc>
            </a:pPr>
            <a:r>
              <a:rPr lang="en-US" sz="2800"/>
              <a:t>Ưu điểm:</a:t>
            </a:r>
          </a:p>
          <a:p>
            <a:pPr lvl="1" algn="just">
              <a:lnSpc>
                <a:spcPct val="80000"/>
              </a:lnSpc>
            </a:pPr>
            <a:r>
              <a:rPr lang="en-US" sz="2400"/>
              <a:t>Dễ dàng thiết kế nếu chỉ dùng cho một ứng dụng</a:t>
            </a:r>
          </a:p>
          <a:p>
            <a:pPr lvl="1" algn="just">
              <a:lnSpc>
                <a:spcPct val="80000"/>
              </a:lnSpc>
            </a:pPr>
            <a:r>
              <a:rPr lang="en-US" sz="2400"/>
              <a:t>Tối ưu về hiệu năng nếu chỉ dùng cho một ứng dụng</a:t>
            </a:r>
          </a:p>
          <a:p>
            <a:pPr algn="just">
              <a:lnSpc>
                <a:spcPct val="80000"/>
              </a:lnSpc>
            </a:pPr>
            <a:r>
              <a:rPr lang="en-US" sz="2800"/>
              <a:t>Nhược điểm:</a:t>
            </a:r>
          </a:p>
          <a:p>
            <a:pPr lvl="1" algn="just">
              <a:lnSpc>
                <a:spcPct val="80000"/>
              </a:lnSpc>
            </a:pPr>
            <a:r>
              <a:rPr lang="en-US" sz="2400"/>
              <a:t>Khó thích ứng hoặc khó dùng chung giữa nhiều ứng dụng</a:t>
            </a:r>
          </a:p>
          <a:p>
            <a:pPr lvl="1" algn="just">
              <a:lnSpc>
                <a:spcPct val="80000"/>
              </a:lnSpc>
            </a:pPr>
            <a:r>
              <a:rPr lang="en-US" sz="2400"/>
              <a:t>Hay bị dư thừa dữ liệu (cùng một thông tin lại được lưu trữ trên nhiều file khác nhau) </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28A4D58-C655-4053-8708-9E0C01E2AEB2}" type="slidenum">
              <a:rPr lang="en-US"/>
              <a:pPr/>
              <a:t>212</a:t>
            </a:fld>
            <a:endParaRPr lang="en-US"/>
          </a:p>
        </p:txBody>
      </p:sp>
      <p:sp>
        <p:nvSpPr>
          <p:cNvPr id="365570" name="Rectangle 2"/>
          <p:cNvSpPr>
            <a:spLocks noGrp="1" noChangeArrowheads="1"/>
          </p:cNvSpPr>
          <p:nvPr>
            <p:ph type="title"/>
          </p:nvPr>
        </p:nvSpPr>
        <p:spPr>
          <a:xfrm>
            <a:off x="228600" y="0"/>
            <a:ext cx="8610600" cy="792163"/>
          </a:xfrm>
        </p:spPr>
        <p:txBody>
          <a:bodyPr/>
          <a:lstStyle/>
          <a:p>
            <a:r>
              <a:rPr lang="en-US" sz="4000"/>
              <a:t>9.1. Các phương thức lưu trữ dữ liệu</a:t>
            </a:r>
          </a:p>
        </p:txBody>
      </p:sp>
      <p:sp>
        <p:nvSpPr>
          <p:cNvPr id="365571" name="Rectangle 3"/>
          <p:cNvSpPr>
            <a:spLocks noGrp="1" noChangeArrowheads="1"/>
          </p:cNvSpPr>
          <p:nvPr>
            <p:ph type="body" idx="1"/>
          </p:nvPr>
        </p:nvSpPr>
        <p:spPr>
          <a:xfrm>
            <a:off x="457200" y="990600"/>
            <a:ext cx="8458200" cy="5638800"/>
          </a:xfrm>
        </p:spPr>
        <p:txBody>
          <a:bodyPr/>
          <a:lstStyle/>
          <a:p>
            <a:pPr algn="just">
              <a:lnSpc>
                <a:spcPct val="80000"/>
              </a:lnSpc>
              <a:buFontTx/>
              <a:buNone/>
            </a:pPr>
            <a:r>
              <a:rPr lang="en-US" sz="2400" b="1"/>
              <a:t>9.1.2. Cơ sở dữ liệu</a:t>
            </a:r>
            <a:r>
              <a:rPr lang="en-US" sz="2400"/>
              <a:t> </a:t>
            </a:r>
          </a:p>
          <a:p>
            <a:pPr algn="just">
              <a:lnSpc>
                <a:spcPct val="80000"/>
              </a:lnSpc>
            </a:pPr>
            <a:r>
              <a:rPr lang="en-US" sz="2400"/>
              <a:t>Là một tập hợp của nhiều files (bảng) có quan hệ với nhau. Bản ghi của một file (hay bảng) có thể có mối quan hệ vật lý với một hay nhiều bản ghi ở các file (hay bảng) khác.</a:t>
            </a:r>
          </a:p>
          <a:p>
            <a:pPr algn="just">
              <a:lnSpc>
                <a:spcPct val="80000"/>
              </a:lnSpc>
            </a:pPr>
            <a:r>
              <a:rPr lang="en-US" sz="2400"/>
              <a:t>Ưu điểm:</a:t>
            </a:r>
          </a:p>
          <a:p>
            <a:pPr lvl="1" algn="just">
              <a:lnSpc>
                <a:spcPct val="80000"/>
              </a:lnSpc>
            </a:pPr>
            <a:r>
              <a:rPr lang="en-US" sz="2000"/>
              <a:t>Tách biệt dữ liệu khỏi logic chương trình do đó tăng tính thích ứng, khả chuyển của chương trình.</a:t>
            </a:r>
          </a:p>
          <a:p>
            <a:pPr lvl="1" algn="just">
              <a:lnSpc>
                <a:spcPct val="80000"/>
              </a:lnSpc>
            </a:pPr>
            <a:r>
              <a:rPr lang="en-US" sz="2000"/>
              <a:t>Kiểm soát được quy mô, độ lớn của dữ liệu</a:t>
            </a:r>
          </a:p>
          <a:p>
            <a:pPr lvl="1" algn="just">
              <a:lnSpc>
                <a:spcPct val="80000"/>
              </a:lnSpc>
            </a:pPr>
            <a:r>
              <a:rPr lang="en-US" sz="2000"/>
              <a:t>Tối ưu trong việc chia sẻ dùng chung giữa nhiều ứng dụng</a:t>
            </a:r>
          </a:p>
          <a:p>
            <a:pPr lvl="1" algn="just">
              <a:lnSpc>
                <a:spcPct val="80000"/>
              </a:lnSpc>
            </a:pPr>
            <a:r>
              <a:rPr lang="en-US" sz="2000"/>
              <a:t>Giảm thiểu dư thừa dữ liệu</a:t>
            </a:r>
          </a:p>
          <a:p>
            <a:pPr algn="just">
              <a:lnSpc>
                <a:spcPct val="80000"/>
              </a:lnSpc>
            </a:pPr>
            <a:r>
              <a:rPr lang="en-US" sz="2400"/>
              <a:t>Nhược điểm:</a:t>
            </a:r>
          </a:p>
          <a:p>
            <a:pPr lvl="1" algn="just">
              <a:lnSpc>
                <a:spcPct val="80000"/>
              </a:lnSpc>
            </a:pPr>
            <a:r>
              <a:rPr lang="en-US" sz="2000"/>
              <a:t>Phức tạp hơn công nghệ file rất nhiều</a:t>
            </a:r>
          </a:p>
          <a:p>
            <a:pPr lvl="1" algn="just">
              <a:lnSpc>
                <a:spcPct val="80000"/>
              </a:lnSpc>
            </a:pPr>
            <a:r>
              <a:rPr lang="en-US" sz="2000"/>
              <a:t>Ở khía cạnh nào đó truy xuất cơ sở dữ liệu thường chậm hơn so với truy xuất file</a:t>
            </a:r>
          </a:p>
          <a:p>
            <a:pPr lvl="1" algn="just">
              <a:lnSpc>
                <a:spcPct val="80000"/>
              </a:lnSpc>
            </a:pPr>
            <a:r>
              <a:rPr lang="en-US" sz="2000"/>
              <a:t>Cần tuân thủ nhiều nguyên tắc khi thiết kế để có thể khai thác được lợi ích của cơ sở dữ liệu quan hệ</a:t>
            </a:r>
          </a:p>
          <a:p>
            <a:pPr lvl="1" algn="just">
              <a:lnSpc>
                <a:spcPct val="80000"/>
              </a:lnSpc>
            </a:pPr>
            <a:r>
              <a:rPr lang="en-US" sz="2000"/>
              <a:t>Cần có chuyên gia sử dụng hệ quản trị cơ sở dữ liệu </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D97105B-575A-4A89-96CD-84BB3DF9E7C3}" type="slidenum">
              <a:rPr lang="en-US"/>
              <a:pPr/>
              <a:t>213</a:t>
            </a:fld>
            <a:endParaRPr lang="en-US"/>
          </a:p>
        </p:txBody>
      </p:sp>
      <p:sp>
        <p:nvSpPr>
          <p:cNvPr id="366594" name="Rectangle 2"/>
          <p:cNvSpPr>
            <a:spLocks noGrp="1" noChangeArrowheads="1"/>
          </p:cNvSpPr>
          <p:nvPr>
            <p:ph type="title"/>
          </p:nvPr>
        </p:nvSpPr>
        <p:spPr>
          <a:xfrm>
            <a:off x="457200" y="0"/>
            <a:ext cx="8229600" cy="914400"/>
          </a:xfrm>
        </p:spPr>
        <p:txBody>
          <a:bodyPr/>
          <a:lstStyle/>
          <a:p>
            <a:r>
              <a:rPr lang="en-US" b="1"/>
              <a:t>9.2. Kiến trúc dữ liệu</a:t>
            </a:r>
            <a:r>
              <a:rPr lang="en-US"/>
              <a:t> </a:t>
            </a:r>
          </a:p>
        </p:txBody>
      </p:sp>
      <p:sp>
        <p:nvSpPr>
          <p:cNvPr id="366595" name="Rectangle 3"/>
          <p:cNvSpPr>
            <a:spLocks noGrp="1" noChangeArrowheads="1"/>
          </p:cNvSpPr>
          <p:nvPr>
            <p:ph type="body" idx="1"/>
          </p:nvPr>
        </p:nvSpPr>
        <p:spPr>
          <a:xfrm>
            <a:off x="457200" y="990600"/>
            <a:ext cx="8229600" cy="5638800"/>
          </a:xfrm>
        </p:spPr>
        <p:txBody>
          <a:bodyPr/>
          <a:lstStyle/>
          <a:p>
            <a:pPr algn="just">
              <a:lnSpc>
                <a:spcPct val="80000"/>
              </a:lnSpc>
            </a:pPr>
            <a:r>
              <a:rPr lang="en-US" sz="2000"/>
              <a:t>Kiến trúc dữ liệu mô tả cách thức: </a:t>
            </a:r>
          </a:p>
          <a:p>
            <a:pPr lvl="1" algn="just">
              <a:lnSpc>
                <a:spcPct val="80000"/>
              </a:lnSpc>
            </a:pPr>
            <a:r>
              <a:rPr lang="en-US" sz="1800"/>
              <a:t>sử dụng file/cơ sở dữ liệu để lưu trữ dữ liệu</a:t>
            </a:r>
          </a:p>
          <a:p>
            <a:pPr lvl="1" algn="just">
              <a:lnSpc>
                <a:spcPct val="80000"/>
              </a:lnSpc>
            </a:pPr>
            <a:r>
              <a:rPr lang="en-US" sz="1800"/>
              <a:t>công nghệ file/cơ sở dữ liệu được lựa chọn sử dụng</a:t>
            </a:r>
          </a:p>
          <a:p>
            <a:pPr lvl="1" algn="just">
              <a:lnSpc>
                <a:spcPct val="80000"/>
              </a:lnSpc>
            </a:pPr>
            <a:r>
              <a:rPr lang="en-US" sz="1800"/>
              <a:t>cơ cấu quản lý được thiết lập để quản lý các nguồn dữ liệu</a:t>
            </a:r>
          </a:p>
          <a:p>
            <a:pPr algn="just">
              <a:lnSpc>
                <a:spcPct val="80000"/>
              </a:lnSpc>
            </a:pPr>
            <a:r>
              <a:rPr lang="en-US" sz="2000"/>
              <a:t>Thông thường dữ liệu được lưu trữ đồng thời bởi nhiều cách thức, phương tiện: </a:t>
            </a:r>
          </a:p>
          <a:p>
            <a:pPr lvl="1" algn="just">
              <a:lnSpc>
                <a:spcPct val="80000"/>
              </a:lnSpc>
            </a:pPr>
            <a:r>
              <a:rPr lang="en-US" sz="1800"/>
              <a:t>Các files, </a:t>
            </a:r>
          </a:p>
          <a:p>
            <a:pPr lvl="1" algn="just">
              <a:lnSpc>
                <a:spcPct val="80000"/>
              </a:lnSpc>
            </a:pPr>
            <a:r>
              <a:rPr lang="en-US" sz="1800"/>
              <a:t>Cơ sở dữ liệu cá nhân, cơ sở dữ liệu chung của nhóm, cơ sở dữ liệu giao dịch, </a:t>
            </a:r>
          </a:p>
          <a:p>
            <a:pPr lvl="1" algn="just">
              <a:lnSpc>
                <a:spcPct val="80000"/>
              </a:lnSpc>
            </a:pPr>
            <a:r>
              <a:rPr lang="en-US" sz="1800"/>
              <a:t>Nhà kho dữ liệu (tổng hợp các nguồn)...</a:t>
            </a:r>
          </a:p>
          <a:p>
            <a:pPr algn="just">
              <a:lnSpc>
                <a:spcPct val="80000"/>
              </a:lnSpc>
            </a:pPr>
            <a:r>
              <a:rPr lang="en-US" sz="2000"/>
              <a:t>Hệ quản trị CSDL: </a:t>
            </a:r>
          </a:p>
          <a:p>
            <a:pPr lvl="1" algn="just">
              <a:lnSpc>
                <a:spcPct val="80000"/>
              </a:lnSpc>
            </a:pPr>
            <a:r>
              <a:rPr lang="en-US" sz="1800"/>
              <a:t>Là một phần mềm dùng để quản lý việc tạo, truy nhập, kiểm soát, quản lý các đối tượng dữ liệu của một hay nhiều cơ sở dữ liệu.</a:t>
            </a:r>
          </a:p>
          <a:p>
            <a:pPr lvl="1" algn="just">
              <a:lnSpc>
                <a:spcPct val="80000"/>
              </a:lnSpc>
            </a:pPr>
            <a:r>
              <a:rPr lang="en-US" sz="1800"/>
              <a:t>Phần nền tảng của một HQTCSDL là một bộ máy dữ liệu - data engine</a:t>
            </a:r>
          </a:p>
          <a:p>
            <a:pPr lvl="1" algn="just">
              <a:lnSpc>
                <a:spcPct val="80000"/>
              </a:lnSpc>
            </a:pPr>
            <a:r>
              <a:rPr lang="en-US" sz="1800"/>
              <a:t>Ngôn ngữ định nghĩa dữ liệu (Data Definition Language - DDL) là một phần của bộ máy dùng để định nghĩa các bảng, trường, quan hệ</a:t>
            </a:r>
          </a:p>
          <a:p>
            <a:pPr lvl="1" algn="just">
              <a:lnSpc>
                <a:spcPct val="80000"/>
              </a:lnSpc>
            </a:pPr>
            <a:r>
              <a:rPr lang="en-US" sz="1800"/>
              <a:t>Ngôn ngữ thao tác dữ liệu (Data Manipulation Language - DML) dùng để thêm, sửa, xoá và di chuyển giữa các trường trong cơ sở dữ liệu</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54A06B3-C19A-4F7E-9075-ED7084980C14}" type="slidenum">
              <a:rPr lang="en-US"/>
              <a:pPr/>
              <a:t>214</a:t>
            </a:fld>
            <a:endParaRPr lang="en-US"/>
          </a:p>
        </p:txBody>
      </p:sp>
      <p:sp>
        <p:nvSpPr>
          <p:cNvPr id="367618" name="Rectangle 2"/>
          <p:cNvSpPr>
            <a:spLocks noGrp="1" noChangeArrowheads="1"/>
          </p:cNvSpPr>
          <p:nvPr>
            <p:ph type="title"/>
          </p:nvPr>
        </p:nvSpPr>
        <p:spPr>
          <a:xfrm>
            <a:off x="304800" y="274638"/>
            <a:ext cx="8382000" cy="1143000"/>
          </a:xfrm>
        </p:spPr>
        <p:txBody>
          <a:bodyPr/>
          <a:lstStyle/>
          <a:p>
            <a:r>
              <a:rPr lang="en-US" sz="4000"/>
              <a:t>Các bước tạo mô hình dữ liệu vật lý</a:t>
            </a:r>
          </a:p>
        </p:txBody>
      </p:sp>
      <p:sp>
        <p:nvSpPr>
          <p:cNvPr id="367619" name="Rectangle 3"/>
          <p:cNvSpPr>
            <a:spLocks noGrp="1" noChangeArrowheads="1"/>
          </p:cNvSpPr>
          <p:nvPr>
            <p:ph type="body" idx="1"/>
          </p:nvPr>
        </p:nvSpPr>
        <p:spPr/>
        <p:txBody>
          <a:bodyPr/>
          <a:lstStyle/>
          <a:p>
            <a:pPr>
              <a:lnSpc>
                <a:spcPct val="90000"/>
              </a:lnSpc>
            </a:pPr>
            <a:endParaRPr lang="en-US" sz="2800"/>
          </a:p>
          <a:p>
            <a:pPr>
              <a:lnSpc>
                <a:spcPct val="90000"/>
              </a:lnSpc>
            </a:pPr>
            <a:r>
              <a:rPr lang="en-US" sz="2800"/>
              <a:t>Xem lại mô hình dữ liệu logic</a:t>
            </a:r>
          </a:p>
          <a:p>
            <a:pPr>
              <a:lnSpc>
                <a:spcPct val="90000"/>
              </a:lnSpc>
            </a:pPr>
            <a:r>
              <a:rPr lang="en-US" sz="2800"/>
              <a:t>Tạo bảng cho mỗi thực thể</a:t>
            </a:r>
          </a:p>
          <a:p>
            <a:pPr>
              <a:lnSpc>
                <a:spcPct val="90000"/>
              </a:lnSpc>
            </a:pPr>
            <a:r>
              <a:rPr lang="en-US" sz="2800"/>
              <a:t>Tạo trường cho mỗi thuộc tính</a:t>
            </a:r>
          </a:p>
          <a:p>
            <a:pPr>
              <a:lnSpc>
                <a:spcPct val="90000"/>
              </a:lnSpc>
            </a:pPr>
            <a:r>
              <a:rPr lang="en-US" sz="2800"/>
              <a:t>Tạo chỉ mục (index) cho mỗi khoá</a:t>
            </a:r>
          </a:p>
          <a:p>
            <a:pPr>
              <a:lnSpc>
                <a:spcPct val="90000"/>
              </a:lnSpc>
            </a:pPr>
            <a:r>
              <a:rPr lang="en-US" sz="2800"/>
              <a:t>Thiết kế khoá ngoại cho các quan hệ</a:t>
            </a:r>
          </a:p>
          <a:p>
            <a:pPr>
              <a:lnSpc>
                <a:spcPct val="90000"/>
              </a:lnSpc>
            </a:pPr>
            <a:r>
              <a:rPr lang="en-US" sz="2800"/>
              <a:t>Định nghĩa kích thước/kiểu dữ liệu, thuộc tính null, giá trị mặc định</a:t>
            </a:r>
          </a:p>
          <a:p>
            <a:pPr>
              <a:lnSpc>
                <a:spcPct val="90000"/>
              </a:lnSpc>
            </a:pPr>
            <a:r>
              <a:rPr lang="en-US" sz="2800"/>
              <a:t>Đánh giá và thiết lập các ràng buộc</a:t>
            </a:r>
          </a:p>
          <a:p>
            <a:pPr>
              <a:lnSpc>
                <a:spcPct val="90000"/>
              </a:lnSpc>
              <a:buFontTx/>
              <a:buNone/>
            </a:pPr>
            <a:endParaRPr lang="en-US" sz="280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CD689E3-1ECD-4899-8132-12CEF6275C47}" type="slidenum">
              <a:rPr lang="en-US"/>
              <a:pPr/>
              <a:t>215</a:t>
            </a:fld>
            <a:endParaRPr lang="en-US"/>
          </a:p>
        </p:txBody>
      </p:sp>
      <p:sp>
        <p:nvSpPr>
          <p:cNvPr id="369666" name="Rectangle 2"/>
          <p:cNvSpPr>
            <a:spLocks noGrp="1" noChangeArrowheads="1"/>
          </p:cNvSpPr>
          <p:nvPr>
            <p:ph type="title"/>
          </p:nvPr>
        </p:nvSpPr>
        <p:spPr/>
        <p:txBody>
          <a:bodyPr/>
          <a:lstStyle/>
          <a:p>
            <a:r>
              <a:rPr lang="en-US" b="1"/>
              <a:t>Chương 10. Thiết kế đầu vào</a:t>
            </a:r>
            <a:r>
              <a:rPr lang="en-US"/>
              <a:t> </a:t>
            </a:r>
          </a:p>
        </p:txBody>
      </p:sp>
      <p:sp>
        <p:nvSpPr>
          <p:cNvPr id="369667" name="Rectangle 3"/>
          <p:cNvSpPr>
            <a:spLocks noGrp="1" noChangeArrowheads="1"/>
          </p:cNvSpPr>
          <p:nvPr>
            <p:ph type="body" idx="1"/>
          </p:nvPr>
        </p:nvSpPr>
        <p:spPr/>
        <p:txBody>
          <a:bodyPr/>
          <a:lstStyle/>
          <a:p>
            <a:pPr>
              <a:buFontTx/>
              <a:buNone/>
            </a:pPr>
            <a:r>
              <a:rPr lang="en-US" b="1"/>
              <a:t>- Tổng quan về thiết kế đầu vào</a:t>
            </a:r>
            <a:r>
              <a:rPr lang="en-US"/>
              <a:t> </a:t>
            </a:r>
          </a:p>
          <a:p>
            <a:pPr>
              <a:buFontTx/>
              <a:buNone/>
            </a:pPr>
            <a:r>
              <a:rPr lang="en-US" b="1"/>
              <a:t>- Các điều khiển giao diện cho thiết kế đầu vào</a:t>
            </a:r>
            <a:r>
              <a:rPr lang="en-US"/>
              <a:t> </a:t>
            </a:r>
          </a:p>
          <a:p>
            <a:pPr>
              <a:buFontTx/>
              <a:buNone/>
            </a:pPr>
            <a:r>
              <a:rPr lang="en-US" b="1"/>
              <a:t>- Quy trình thiết kế đầu vào</a:t>
            </a:r>
            <a:r>
              <a:rPr lang="en-US"/>
              <a:t> </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A0AD875-8460-453F-B6EF-D51933F80756}" type="slidenum">
              <a:rPr lang="en-US"/>
              <a:pPr/>
              <a:t>216</a:t>
            </a:fld>
            <a:endParaRPr lang="en-US"/>
          </a:p>
        </p:txBody>
      </p:sp>
      <p:sp>
        <p:nvSpPr>
          <p:cNvPr id="371714" name="Rectangle 2"/>
          <p:cNvSpPr>
            <a:spLocks noGrp="1" noChangeArrowheads="1"/>
          </p:cNvSpPr>
          <p:nvPr>
            <p:ph type="title"/>
          </p:nvPr>
        </p:nvSpPr>
        <p:spPr>
          <a:xfrm>
            <a:off x="228600" y="0"/>
            <a:ext cx="8915400" cy="1143000"/>
          </a:xfrm>
        </p:spPr>
        <p:txBody>
          <a:bodyPr/>
          <a:lstStyle/>
          <a:p>
            <a:r>
              <a:rPr lang="en-US" sz="4000" b="1"/>
              <a:t>10.1. Tổng quan về thiết kế đầu vào</a:t>
            </a:r>
            <a:r>
              <a:rPr lang="en-US" sz="4000"/>
              <a:t> </a:t>
            </a:r>
          </a:p>
        </p:txBody>
      </p:sp>
      <p:sp>
        <p:nvSpPr>
          <p:cNvPr id="371715" name="Rectangle 3"/>
          <p:cNvSpPr>
            <a:spLocks noGrp="1" noChangeArrowheads="1"/>
          </p:cNvSpPr>
          <p:nvPr>
            <p:ph type="body" idx="1"/>
          </p:nvPr>
        </p:nvSpPr>
        <p:spPr>
          <a:xfrm>
            <a:off x="457200" y="1295400"/>
            <a:ext cx="8229600" cy="4830763"/>
          </a:xfrm>
        </p:spPr>
        <p:txBody>
          <a:bodyPr/>
          <a:lstStyle/>
          <a:p>
            <a:pPr algn="just">
              <a:lnSpc>
                <a:spcPct val="90000"/>
              </a:lnSpc>
              <a:buFontTx/>
              <a:buNone/>
            </a:pPr>
            <a:r>
              <a:rPr lang="en-US" sz="2400" b="1"/>
              <a:t>10.1.1. Các khái niệm</a:t>
            </a:r>
            <a:r>
              <a:rPr lang="en-US" sz="2400"/>
              <a:t> </a:t>
            </a:r>
          </a:p>
          <a:p>
            <a:pPr algn="just">
              <a:lnSpc>
                <a:spcPct val="90000"/>
              </a:lnSpc>
            </a:pPr>
            <a:r>
              <a:rPr lang="en-US" sz="2400"/>
              <a:t>Có thể phân loại các phương thức nhập liệu theo hai đặc trưng: (1) cách thức dữ liệu được thu thập, đưa vào và xử lý và (2) phương pháp và công nghệ được dùng để thu thập và nhập dữ liệu.</a:t>
            </a:r>
          </a:p>
          <a:p>
            <a:pPr lvl="1" algn="just">
              <a:lnSpc>
                <a:spcPct val="90000"/>
              </a:lnSpc>
            </a:pPr>
            <a:r>
              <a:rPr lang="en-US" sz="2000"/>
              <a:t>Thu thập dữ liệu (data capture): nhận dạng và tạo dữ liệu mới từ nguồn tạo tin</a:t>
            </a:r>
          </a:p>
          <a:p>
            <a:pPr lvl="1" algn="just">
              <a:lnSpc>
                <a:spcPct val="90000"/>
              </a:lnSpc>
            </a:pPr>
            <a:r>
              <a:rPr lang="en-US" sz="2000"/>
              <a:t>Nhập liệu (data entry): chuyển dữ liệu từ nguồn tạo tin vào máy tính</a:t>
            </a:r>
          </a:p>
          <a:p>
            <a:pPr lvl="1" algn="just">
              <a:lnSpc>
                <a:spcPct val="90000"/>
              </a:lnSpc>
            </a:pPr>
            <a:r>
              <a:rPr lang="en-US" sz="2000"/>
              <a:t>Xử lý dữ liệu (data processing): là quá trình biến đổi trực tiếp trên dữ liệu trước khi đưa nó về dạng máy tính có thể đọc được. Xử lý bó là thu thập 1 khối lượng dữ liệu và xử lý đồng thời cả bó. Xử lý trực tuyến là xử lý ngay lập tức dữ liệu vừa thu thập được.</a:t>
            </a:r>
          </a:p>
          <a:p>
            <a:pPr algn="just">
              <a:lnSpc>
                <a:spcPct val="90000"/>
              </a:lnSpc>
            </a:pPr>
            <a:endParaRPr lang="en-US" sz="240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6703FF2-61ED-4CF1-B0F8-4FB07CFC9401}" type="slidenum">
              <a:rPr lang="en-US"/>
              <a:pPr/>
              <a:t>217</a:t>
            </a:fld>
            <a:endParaRPr lang="en-US"/>
          </a:p>
        </p:txBody>
      </p:sp>
      <p:sp>
        <p:nvSpPr>
          <p:cNvPr id="372738" name="Rectangle 2"/>
          <p:cNvSpPr>
            <a:spLocks noGrp="1" noChangeArrowheads="1"/>
          </p:cNvSpPr>
          <p:nvPr>
            <p:ph type="title"/>
          </p:nvPr>
        </p:nvSpPr>
        <p:spPr>
          <a:xfrm>
            <a:off x="228600" y="0"/>
            <a:ext cx="8915400" cy="1143000"/>
          </a:xfrm>
        </p:spPr>
        <p:txBody>
          <a:bodyPr/>
          <a:lstStyle/>
          <a:p>
            <a:r>
              <a:rPr lang="en-US" sz="4000" b="1"/>
              <a:t>10.1. Tổng quan về thiết kế đầu vào</a:t>
            </a:r>
            <a:r>
              <a:rPr lang="en-US" sz="4000"/>
              <a:t> </a:t>
            </a:r>
          </a:p>
        </p:txBody>
      </p:sp>
      <p:sp>
        <p:nvSpPr>
          <p:cNvPr id="372739" name="Rectangle 3"/>
          <p:cNvSpPr>
            <a:spLocks noGrp="1" noChangeArrowheads="1"/>
          </p:cNvSpPr>
          <p:nvPr>
            <p:ph type="body" idx="1"/>
          </p:nvPr>
        </p:nvSpPr>
        <p:spPr>
          <a:xfrm>
            <a:off x="457200" y="1295400"/>
            <a:ext cx="8229600" cy="4830763"/>
          </a:xfrm>
        </p:spPr>
        <p:txBody>
          <a:bodyPr/>
          <a:lstStyle/>
          <a:p>
            <a:pPr algn="just">
              <a:buFontTx/>
              <a:buNone/>
            </a:pPr>
            <a:r>
              <a:rPr lang="en-US" b="1"/>
              <a:t>10.1.2. Các phương thức nhập liệu</a:t>
            </a:r>
            <a:r>
              <a:rPr lang="en-US"/>
              <a:t> </a:t>
            </a:r>
          </a:p>
          <a:p>
            <a:pPr algn="just"/>
            <a:r>
              <a:rPr lang="en-US"/>
              <a:t>Bàn phím </a:t>
            </a:r>
          </a:p>
          <a:p>
            <a:pPr algn="just"/>
            <a:r>
              <a:rPr lang="en-US"/>
              <a:t>Chuột</a:t>
            </a:r>
          </a:p>
          <a:p>
            <a:pPr algn="just"/>
            <a:r>
              <a:rPr lang="en-US"/>
              <a:t>Màn hình cảm ứng (màn hình tương tác)</a:t>
            </a:r>
          </a:p>
          <a:p>
            <a:pPr algn="just"/>
            <a:r>
              <a:rPr lang="en-US"/>
              <a:t>Nhận dạng âm thanh, tiếng nói</a:t>
            </a:r>
          </a:p>
          <a:p>
            <a:pPr algn="just"/>
            <a:r>
              <a:rPr lang="en-US"/>
              <a:t>Tự động nhập liệu: mã vạch, nhận dạng quang học, mực từ, thẻ từ, thẻ thông minh, sinh trắc học...</a:t>
            </a: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03FFEE9-E22D-432A-9BB4-9A6B1A7A139E}" type="slidenum">
              <a:rPr lang="en-US"/>
              <a:pPr/>
              <a:t>218</a:t>
            </a:fld>
            <a:endParaRPr lang="en-US"/>
          </a:p>
        </p:txBody>
      </p:sp>
      <p:sp>
        <p:nvSpPr>
          <p:cNvPr id="373762" name="Rectangle 2"/>
          <p:cNvSpPr>
            <a:spLocks noGrp="1" noChangeArrowheads="1"/>
          </p:cNvSpPr>
          <p:nvPr>
            <p:ph type="title"/>
          </p:nvPr>
        </p:nvSpPr>
        <p:spPr>
          <a:xfrm>
            <a:off x="228600" y="0"/>
            <a:ext cx="8915400" cy="1143000"/>
          </a:xfrm>
        </p:spPr>
        <p:txBody>
          <a:bodyPr/>
          <a:lstStyle/>
          <a:p>
            <a:r>
              <a:rPr lang="en-US" sz="4000" b="1"/>
              <a:t>10.1. Tổng quan về thiết kế đầu vào</a:t>
            </a:r>
            <a:r>
              <a:rPr lang="en-US" sz="4000"/>
              <a:t> </a:t>
            </a:r>
          </a:p>
        </p:txBody>
      </p:sp>
      <p:sp>
        <p:nvSpPr>
          <p:cNvPr id="373763" name="Rectangle 3"/>
          <p:cNvSpPr>
            <a:spLocks noGrp="1" noChangeArrowheads="1"/>
          </p:cNvSpPr>
          <p:nvPr>
            <p:ph type="body" idx="1"/>
          </p:nvPr>
        </p:nvSpPr>
        <p:spPr>
          <a:xfrm>
            <a:off x="457200" y="1066800"/>
            <a:ext cx="8382000" cy="5410200"/>
          </a:xfrm>
        </p:spPr>
        <p:txBody>
          <a:bodyPr/>
          <a:lstStyle/>
          <a:p>
            <a:pPr algn="just">
              <a:lnSpc>
                <a:spcPct val="80000"/>
              </a:lnSpc>
              <a:buFontTx/>
              <a:buNone/>
            </a:pPr>
            <a:r>
              <a:rPr lang="en-US" sz="2800" b="1"/>
              <a:t>10.1.3. Các nguyên tắc thiết kế đầu vào</a:t>
            </a:r>
            <a:r>
              <a:rPr lang="en-US" sz="2400"/>
              <a:t> </a:t>
            </a:r>
          </a:p>
          <a:p>
            <a:pPr algn="just">
              <a:lnSpc>
                <a:spcPct val="80000"/>
              </a:lnSpc>
            </a:pPr>
            <a:r>
              <a:rPr lang="en-US" sz="2400"/>
              <a:t>Không nên nhập những dữ liệu có thể tính toán được từ những dữ liệu khác.</a:t>
            </a:r>
          </a:p>
          <a:p>
            <a:pPr algn="just">
              <a:lnSpc>
                <a:spcPct val="80000"/>
              </a:lnSpc>
              <a:buFontTx/>
              <a:buNone/>
            </a:pPr>
            <a:r>
              <a:rPr lang="en-US" sz="2400"/>
              <a:t>           </a:t>
            </a:r>
            <a:r>
              <a:rPr lang="en-US" sz="2400" i="1"/>
              <a:t>Ví dụ: Số lượng x Đơn giá = Thành tiền</a:t>
            </a:r>
          </a:p>
          <a:p>
            <a:pPr algn="just">
              <a:lnSpc>
                <a:spcPct val="80000"/>
              </a:lnSpc>
            </a:pPr>
            <a:r>
              <a:rPr lang="en-US" sz="2400"/>
              <a:t>Không nhập những dữ liệu có thể lưu trong máy tính như những hằng số.</a:t>
            </a:r>
          </a:p>
          <a:p>
            <a:pPr algn="just">
              <a:lnSpc>
                <a:spcPct val="80000"/>
              </a:lnSpc>
            </a:pPr>
            <a:r>
              <a:rPr lang="en-US" sz="2400"/>
              <a:t>Sử dụng mã lấy từ cơ sở dữ liệu đối với những thuộc tính phù hợp.</a:t>
            </a:r>
          </a:p>
          <a:p>
            <a:pPr algn="just">
              <a:lnSpc>
                <a:spcPct val="80000"/>
              </a:lnSpc>
            </a:pPr>
            <a:r>
              <a:rPr lang="en-US" sz="2400"/>
              <a:t>Sử dụng các chỉ dẫn nhập liệu khi thiết kế các form nhập liệu (tooltip).</a:t>
            </a:r>
          </a:p>
          <a:p>
            <a:pPr algn="just">
              <a:lnSpc>
                <a:spcPct val="80000"/>
              </a:lnSpc>
            </a:pPr>
            <a:r>
              <a:rPr lang="en-US" sz="2400"/>
              <a:t>Giảm thiểu số lượng ký tự gõ vào để tránh gây sai sót. Thay vào đó, cố gắng dùng các hộp check chọn càng nhiều càng tốt.</a:t>
            </a:r>
          </a:p>
          <a:p>
            <a:pPr algn="just">
              <a:lnSpc>
                <a:spcPct val="80000"/>
              </a:lnSpc>
            </a:pPr>
            <a:r>
              <a:rPr lang="en-US" sz="2400"/>
              <a:t>Dữ liệu nhập vào theo trình tự từ trên xuống dưới, trái qua phải.</a:t>
            </a: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33D890F-FC98-4201-9237-AC891B9CA025}" type="slidenum">
              <a:rPr lang="en-US"/>
              <a:pPr/>
              <a:t>219</a:t>
            </a:fld>
            <a:endParaRPr lang="en-US"/>
          </a:p>
        </p:txBody>
      </p:sp>
      <p:sp>
        <p:nvSpPr>
          <p:cNvPr id="374786" name="Rectangle 2"/>
          <p:cNvSpPr>
            <a:spLocks noGrp="1" noChangeArrowheads="1"/>
          </p:cNvSpPr>
          <p:nvPr>
            <p:ph type="title"/>
          </p:nvPr>
        </p:nvSpPr>
        <p:spPr>
          <a:xfrm>
            <a:off x="228600" y="0"/>
            <a:ext cx="8915400" cy="1143000"/>
          </a:xfrm>
        </p:spPr>
        <p:txBody>
          <a:bodyPr/>
          <a:lstStyle/>
          <a:p>
            <a:r>
              <a:rPr lang="en-US" sz="4000" b="1"/>
              <a:t>10.1. Tổng quan về thiết kế đầu vào</a:t>
            </a:r>
            <a:r>
              <a:rPr lang="en-US" sz="4000"/>
              <a:t> </a:t>
            </a:r>
          </a:p>
        </p:txBody>
      </p:sp>
      <p:sp>
        <p:nvSpPr>
          <p:cNvPr id="374787" name="Rectangle 3"/>
          <p:cNvSpPr>
            <a:spLocks noGrp="1" noChangeArrowheads="1"/>
          </p:cNvSpPr>
          <p:nvPr>
            <p:ph type="body" idx="1"/>
          </p:nvPr>
        </p:nvSpPr>
        <p:spPr>
          <a:xfrm>
            <a:off x="457200" y="1066800"/>
            <a:ext cx="8382000" cy="5410200"/>
          </a:xfrm>
        </p:spPr>
        <p:txBody>
          <a:bodyPr/>
          <a:lstStyle/>
          <a:p>
            <a:pPr algn="just">
              <a:lnSpc>
                <a:spcPct val="80000"/>
              </a:lnSpc>
              <a:buFontTx/>
              <a:buNone/>
            </a:pPr>
            <a:r>
              <a:rPr lang="en-US" sz="2400" b="1"/>
              <a:t>10.1.4. Kiểm soát nhập liệu</a:t>
            </a:r>
            <a:r>
              <a:rPr lang="en-US" sz="2400"/>
              <a:t> </a:t>
            </a:r>
          </a:p>
          <a:p>
            <a:pPr algn="just">
              <a:lnSpc>
                <a:spcPct val="80000"/>
              </a:lnSpc>
            </a:pPr>
            <a:r>
              <a:rPr lang="en-US" sz="2400"/>
              <a:t>Là việc cần thiết trong tất cả các hệ thống ứng dụng trên máy tính. Các điều khiển đầu vào đảm bảo rằng dữ liệu đầu vào là chính xác và hệ thống được bảo vệ khỏi các lỗi vô ý hoặc hữu ý.</a:t>
            </a:r>
          </a:p>
          <a:p>
            <a:pPr algn="just">
              <a:lnSpc>
                <a:spcPct val="80000"/>
              </a:lnSpc>
            </a:pPr>
            <a:r>
              <a:rPr lang="en-US" sz="2400"/>
              <a:t>Số lượng đầu vào cần phải được theo dõi, đặc biệt là trong trường hợp nhập dữ liệu theo bó:</a:t>
            </a:r>
          </a:p>
          <a:p>
            <a:pPr lvl="1" algn="just">
              <a:lnSpc>
                <a:spcPct val="80000"/>
              </a:lnSpc>
            </a:pPr>
            <a:r>
              <a:rPr lang="en-US" sz="2000"/>
              <a:t>Lưu mã số giao dịch cho bó các dữ liệu nhập liệu theo bó.</a:t>
            </a:r>
          </a:p>
          <a:p>
            <a:pPr lvl="1" algn="just">
              <a:lnSpc>
                <a:spcPct val="80000"/>
              </a:lnSpc>
            </a:pPr>
            <a:r>
              <a:rPr lang="en-US" sz="2000"/>
              <a:t>Ghi các log file cho các dữ liệu được nhập trực tuyến</a:t>
            </a:r>
          </a:p>
          <a:p>
            <a:pPr algn="just">
              <a:lnSpc>
                <a:spcPct val="80000"/>
              </a:lnSpc>
            </a:pPr>
            <a:r>
              <a:rPr lang="en-US" sz="2400"/>
              <a:t>Phải kiểm soát tính đúng đắn của dữ liệu nhập vào. Phải làm các kiểm tra về: trùng lặp thực thể, kiểu dữ liệu, định dạng, tính ràng buộc với các dữ liệu khác. </a:t>
            </a:r>
          </a:p>
          <a:p>
            <a:pPr lvl="1" algn="just">
              <a:lnSpc>
                <a:spcPct val="80000"/>
              </a:lnSpc>
              <a:buFontTx/>
              <a:buNone/>
            </a:pPr>
            <a:r>
              <a:rPr lang="en-US" sz="2000"/>
              <a:t>	</a:t>
            </a:r>
            <a:r>
              <a:rPr lang="en-US" sz="2000" i="1"/>
              <a:t>Ví dụ: Khi nhập liệu thành phố và quốc gia cho một hồ sơ nhân sự, nếu đã chọn quốc gia là Việt Nam thì chỉ cho phép chọn thành phố là Hà Nội, Huế hoặc các thành phố khác ở Việt Nam ... chứ không cho phép chọn thành phố thuộc quốc gia khác như Tokyo chẳng hạn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err="1"/>
              <a:t>Hệ</a:t>
            </a:r>
            <a:r>
              <a:rPr lang="en-US" b="1"/>
              <a:t> </a:t>
            </a:r>
            <a:r>
              <a:rPr lang="en-US" b="1" err="1"/>
              <a:t>thống</a:t>
            </a:r>
            <a:r>
              <a:rPr lang="en-US" b="1"/>
              <a:t> </a:t>
            </a:r>
            <a:r>
              <a:rPr lang="en-US" b="1" err="1"/>
              <a:t>thông</a:t>
            </a:r>
            <a:r>
              <a:rPr lang="en-US" b="1"/>
              <a:t> tin (HTTT)</a:t>
            </a:r>
            <a:r>
              <a:rPr lang="en-US"/>
              <a:t> (Information System - IS)</a:t>
            </a:r>
          </a:p>
        </p:txBody>
      </p:sp>
      <p:sp>
        <p:nvSpPr>
          <p:cNvPr id="3" name="Content Placeholder 2"/>
          <p:cNvSpPr>
            <a:spLocks noGrp="1"/>
          </p:cNvSpPr>
          <p:nvPr>
            <p:ph idx="1"/>
          </p:nvPr>
        </p:nvSpPr>
        <p:spPr/>
        <p:txBody>
          <a:bodyPr/>
          <a:lstStyle/>
          <a:p>
            <a:pPr algn="just">
              <a:buNone/>
            </a:pPr>
            <a:r>
              <a:rPr lang="en-US" sz="2800"/>
              <a:t>   (1)HTTT </a:t>
            </a:r>
            <a:r>
              <a:rPr lang="en-US" sz="2800" err="1"/>
              <a:t>được</a:t>
            </a:r>
            <a:r>
              <a:rPr lang="en-US" sz="2800"/>
              <a:t> </a:t>
            </a:r>
            <a:r>
              <a:rPr lang="en-US" sz="2800" err="1"/>
              <a:t>xác</a:t>
            </a:r>
            <a:r>
              <a:rPr lang="en-US" sz="2800"/>
              <a:t> </a:t>
            </a:r>
            <a:r>
              <a:rPr lang="en-US" sz="2800" err="1"/>
              <a:t>định</a:t>
            </a:r>
            <a:r>
              <a:rPr lang="en-US" sz="2800"/>
              <a:t> </a:t>
            </a:r>
            <a:r>
              <a:rPr lang="en-US" sz="2800" err="1"/>
              <a:t>như</a:t>
            </a:r>
            <a:r>
              <a:rPr lang="en-US" sz="2800"/>
              <a:t> </a:t>
            </a:r>
            <a:r>
              <a:rPr lang="en-US" sz="2800" err="1"/>
              <a:t>một</a:t>
            </a:r>
            <a:r>
              <a:rPr lang="en-US" sz="2800"/>
              <a:t> </a:t>
            </a:r>
            <a:r>
              <a:rPr lang="en-US" sz="2800" err="1"/>
              <a:t>tập</a:t>
            </a:r>
            <a:r>
              <a:rPr lang="en-US" sz="2800"/>
              <a:t> </a:t>
            </a:r>
            <a:r>
              <a:rPr lang="en-US" sz="2800" err="1"/>
              <a:t>hợp</a:t>
            </a:r>
            <a:r>
              <a:rPr lang="en-US" sz="2800"/>
              <a:t> </a:t>
            </a:r>
            <a:r>
              <a:rPr lang="en-US" sz="2800" err="1"/>
              <a:t>các</a:t>
            </a:r>
            <a:r>
              <a:rPr lang="en-US" sz="2800"/>
              <a:t> </a:t>
            </a:r>
            <a:r>
              <a:rPr lang="en-US" sz="2800" err="1"/>
              <a:t>thành</a:t>
            </a:r>
            <a:r>
              <a:rPr lang="en-US" sz="2800"/>
              <a:t> </a:t>
            </a:r>
            <a:r>
              <a:rPr lang="en-US" sz="2800" err="1"/>
              <a:t>phần</a:t>
            </a:r>
            <a:r>
              <a:rPr lang="en-US" sz="2800"/>
              <a:t> </a:t>
            </a:r>
            <a:r>
              <a:rPr lang="en-US" sz="2800" err="1"/>
              <a:t>được</a:t>
            </a:r>
            <a:r>
              <a:rPr lang="en-US" sz="2800"/>
              <a:t> </a:t>
            </a:r>
            <a:r>
              <a:rPr lang="en-US" sz="2800" err="1"/>
              <a:t>tổ</a:t>
            </a:r>
            <a:r>
              <a:rPr lang="en-US" sz="2800"/>
              <a:t> </a:t>
            </a:r>
            <a:r>
              <a:rPr lang="en-US" sz="2800" err="1"/>
              <a:t>chức</a:t>
            </a:r>
            <a:r>
              <a:rPr lang="en-US" sz="2800"/>
              <a:t> </a:t>
            </a:r>
            <a:r>
              <a:rPr lang="en-US" sz="2800" err="1"/>
              <a:t>để</a:t>
            </a:r>
            <a:r>
              <a:rPr lang="en-US" sz="2800"/>
              <a:t> </a:t>
            </a:r>
            <a:r>
              <a:rPr lang="en-US" sz="2800" err="1"/>
              <a:t>thu</a:t>
            </a:r>
            <a:r>
              <a:rPr lang="en-US" sz="2800"/>
              <a:t> </a:t>
            </a:r>
            <a:r>
              <a:rPr lang="en-US" sz="2800" err="1"/>
              <a:t>thập</a:t>
            </a:r>
            <a:r>
              <a:rPr lang="en-US" sz="2800"/>
              <a:t>, </a:t>
            </a:r>
            <a:r>
              <a:rPr lang="en-US" sz="2800" err="1"/>
              <a:t>xử</a:t>
            </a:r>
            <a:r>
              <a:rPr lang="en-US" sz="2800"/>
              <a:t> </a:t>
            </a:r>
            <a:r>
              <a:rPr lang="en-US" sz="2800" err="1"/>
              <a:t>lý</a:t>
            </a:r>
            <a:r>
              <a:rPr lang="en-US" sz="2800"/>
              <a:t>, </a:t>
            </a:r>
            <a:r>
              <a:rPr lang="en-US" sz="2800" err="1"/>
              <a:t>lưu</a:t>
            </a:r>
            <a:r>
              <a:rPr lang="en-US" sz="2800"/>
              <a:t> </a:t>
            </a:r>
            <a:r>
              <a:rPr lang="en-US" sz="2800" err="1"/>
              <a:t>trữ</a:t>
            </a:r>
            <a:r>
              <a:rPr lang="en-US" sz="2800"/>
              <a:t>, </a:t>
            </a:r>
            <a:r>
              <a:rPr lang="en-US" sz="2800" err="1"/>
              <a:t>phân</a:t>
            </a:r>
            <a:r>
              <a:rPr lang="en-US" sz="2800"/>
              <a:t> </a:t>
            </a:r>
            <a:r>
              <a:rPr lang="en-US" sz="2800" err="1"/>
              <a:t>phối</a:t>
            </a:r>
            <a:r>
              <a:rPr lang="en-US" sz="2800"/>
              <a:t> </a:t>
            </a:r>
            <a:r>
              <a:rPr lang="en-US" sz="2800" err="1"/>
              <a:t>và</a:t>
            </a:r>
            <a:r>
              <a:rPr lang="en-US" sz="2800"/>
              <a:t> </a:t>
            </a:r>
            <a:r>
              <a:rPr lang="en-US" sz="2800" err="1"/>
              <a:t>biểu</a:t>
            </a:r>
            <a:r>
              <a:rPr lang="en-US" sz="2800"/>
              <a:t> </a:t>
            </a:r>
            <a:r>
              <a:rPr lang="en-US" sz="2800" err="1"/>
              <a:t>diễn</a:t>
            </a:r>
            <a:r>
              <a:rPr lang="en-US" sz="2800"/>
              <a:t> </a:t>
            </a:r>
            <a:r>
              <a:rPr lang="en-US" sz="2800" err="1"/>
              <a:t>thông</a:t>
            </a:r>
            <a:r>
              <a:rPr lang="en-US" sz="2800"/>
              <a:t> tin </a:t>
            </a:r>
            <a:r>
              <a:rPr lang="en-US" sz="2800" err="1"/>
              <a:t>trợ</a:t>
            </a:r>
            <a:r>
              <a:rPr lang="en-US" sz="2800"/>
              <a:t> </a:t>
            </a:r>
            <a:r>
              <a:rPr lang="en-US" sz="2800" err="1"/>
              <a:t>giúp</a:t>
            </a:r>
            <a:r>
              <a:rPr lang="en-US" sz="2800"/>
              <a:t> </a:t>
            </a:r>
            <a:r>
              <a:rPr lang="en-US" sz="2800" err="1"/>
              <a:t>việc</a:t>
            </a:r>
            <a:r>
              <a:rPr lang="en-US" sz="2800"/>
              <a:t> </a:t>
            </a:r>
            <a:r>
              <a:rPr lang="en-US" sz="2800" err="1"/>
              <a:t>ra</a:t>
            </a:r>
            <a:r>
              <a:rPr lang="en-US" sz="2800"/>
              <a:t> </a:t>
            </a:r>
            <a:r>
              <a:rPr lang="en-US" sz="2800" err="1"/>
              <a:t>quyết</a:t>
            </a:r>
            <a:r>
              <a:rPr lang="en-US" sz="2800"/>
              <a:t> </a:t>
            </a:r>
            <a:r>
              <a:rPr lang="en-US" sz="2800" err="1"/>
              <a:t>định</a:t>
            </a:r>
            <a:r>
              <a:rPr lang="en-US" sz="2800"/>
              <a:t> </a:t>
            </a:r>
            <a:r>
              <a:rPr lang="en-US" sz="2800" err="1"/>
              <a:t>và</a:t>
            </a:r>
            <a:r>
              <a:rPr lang="en-US" sz="2800"/>
              <a:t> </a:t>
            </a:r>
            <a:r>
              <a:rPr lang="en-US" sz="2800" err="1"/>
              <a:t>kiểm</a:t>
            </a:r>
            <a:r>
              <a:rPr lang="en-US" sz="2800"/>
              <a:t> </a:t>
            </a:r>
            <a:r>
              <a:rPr lang="en-US" sz="2800" err="1"/>
              <a:t>soát</a:t>
            </a:r>
            <a:r>
              <a:rPr lang="en-US" sz="2800"/>
              <a:t> </a:t>
            </a:r>
            <a:r>
              <a:rPr lang="en-US" sz="2800" err="1"/>
              <a:t>trong</a:t>
            </a:r>
            <a:r>
              <a:rPr lang="en-US" sz="2800"/>
              <a:t> </a:t>
            </a:r>
            <a:r>
              <a:rPr lang="en-US" sz="2800" err="1"/>
              <a:t>một</a:t>
            </a:r>
            <a:r>
              <a:rPr lang="en-US" sz="2800"/>
              <a:t> </a:t>
            </a:r>
            <a:r>
              <a:rPr lang="en-US" sz="2800" err="1"/>
              <a:t>tổ</a:t>
            </a:r>
            <a:r>
              <a:rPr lang="en-US" sz="2800"/>
              <a:t> </a:t>
            </a:r>
            <a:r>
              <a:rPr lang="en-US" sz="2800" err="1"/>
              <a:t>chức</a:t>
            </a:r>
            <a:r>
              <a:rPr lang="en-US" sz="2800"/>
              <a:t>. [1]</a:t>
            </a:r>
          </a:p>
          <a:p>
            <a:pPr algn="just">
              <a:buNone/>
            </a:pPr>
            <a:r>
              <a:rPr lang="en-US" sz="2800"/>
              <a:t>   (2)HTTT </a:t>
            </a:r>
            <a:r>
              <a:rPr lang="en-US" sz="2800" err="1"/>
              <a:t>là</a:t>
            </a:r>
            <a:r>
              <a:rPr lang="en-US" sz="2800"/>
              <a:t> </a:t>
            </a:r>
            <a:r>
              <a:rPr lang="en-US" sz="2800" err="1"/>
              <a:t>một</a:t>
            </a:r>
            <a:r>
              <a:rPr lang="en-US" sz="2800"/>
              <a:t> </a:t>
            </a:r>
            <a:r>
              <a:rPr lang="en-US" sz="2800" err="1"/>
              <a:t>hệ</a:t>
            </a:r>
            <a:r>
              <a:rPr lang="en-US" sz="2800"/>
              <a:t> </a:t>
            </a:r>
            <a:r>
              <a:rPr lang="en-US" sz="2800" err="1"/>
              <a:t>thống</a:t>
            </a:r>
            <a:r>
              <a:rPr lang="en-US" sz="2800"/>
              <a:t> </a:t>
            </a:r>
            <a:r>
              <a:rPr lang="en-US" sz="2800" err="1"/>
              <a:t>bao</a:t>
            </a:r>
            <a:r>
              <a:rPr lang="en-US" sz="2800"/>
              <a:t> </a:t>
            </a:r>
            <a:r>
              <a:rPr lang="en-US" sz="2800" err="1"/>
              <a:t>gồm</a:t>
            </a:r>
            <a:r>
              <a:rPr lang="en-US" sz="2800"/>
              <a:t> con </a:t>
            </a:r>
            <a:r>
              <a:rPr lang="en-US" sz="2800" err="1"/>
              <a:t>người</a:t>
            </a:r>
            <a:r>
              <a:rPr lang="en-US" sz="2800"/>
              <a:t>, </a:t>
            </a:r>
            <a:r>
              <a:rPr lang="en-US" sz="2800" err="1"/>
              <a:t>dữ</a:t>
            </a:r>
            <a:r>
              <a:rPr lang="en-US" sz="2800"/>
              <a:t> </a:t>
            </a:r>
            <a:r>
              <a:rPr lang="en-US" sz="2800" err="1"/>
              <a:t>liệu</a:t>
            </a:r>
            <a:r>
              <a:rPr lang="en-US" sz="2800"/>
              <a:t>, </a:t>
            </a:r>
            <a:r>
              <a:rPr lang="en-US" sz="2800" err="1"/>
              <a:t>các</a:t>
            </a:r>
            <a:r>
              <a:rPr lang="en-US" sz="2800"/>
              <a:t> </a:t>
            </a:r>
            <a:r>
              <a:rPr lang="en-US" sz="2800" err="1"/>
              <a:t>quy</a:t>
            </a:r>
            <a:r>
              <a:rPr lang="en-US" sz="2800"/>
              <a:t> </a:t>
            </a:r>
            <a:r>
              <a:rPr lang="en-US" sz="2800" err="1"/>
              <a:t>trình</a:t>
            </a:r>
            <a:r>
              <a:rPr lang="en-US" sz="2800"/>
              <a:t> </a:t>
            </a:r>
            <a:r>
              <a:rPr lang="en-US" sz="2800" err="1"/>
              <a:t>và</a:t>
            </a:r>
            <a:r>
              <a:rPr lang="en-US" sz="2800"/>
              <a:t> </a:t>
            </a:r>
            <a:r>
              <a:rPr lang="en-US" sz="2800" err="1"/>
              <a:t>công</a:t>
            </a:r>
            <a:r>
              <a:rPr lang="en-US" sz="2800"/>
              <a:t> </a:t>
            </a:r>
            <a:r>
              <a:rPr lang="en-US" sz="2800" err="1"/>
              <a:t>nghệ</a:t>
            </a:r>
            <a:r>
              <a:rPr lang="en-US" sz="2800"/>
              <a:t> </a:t>
            </a:r>
            <a:r>
              <a:rPr lang="en-US" sz="2800" err="1"/>
              <a:t>thông</a:t>
            </a:r>
            <a:r>
              <a:rPr lang="en-US" sz="2800"/>
              <a:t> tin </a:t>
            </a:r>
            <a:r>
              <a:rPr lang="en-US" sz="2800" err="1"/>
              <a:t>tương</a:t>
            </a:r>
            <a:r>
              <a:rPr lang="en-US" sz="2800"/>
              <a:t> </a:t>
            </a:r>
            <a:r>
              <a:rPr lang="en-US" sz="2800" err="1"/>
              <a:t>tác</a:t>
            </a:r>
            <a:r>
              <a:rPr lang="en-US" sz="2800"/>
              <a:t> </a:t>
            </a:r>
            <a:r>
              <a:rPr lang="en-US" sz="2800" err="1"/>
              <a:t>với</a:t>
            </a:r>
            <a:r>
              <a:rPr lang="en-US" sz="2800"/>
              <a:t> </a:t>
            </a:r>
            <a:r>
              <a:rPr lang="en-US" sz="2800" err="1"/>
              <a:t>nhau</a:t>
            </a:r>
            <a:r>
              <a:rPr lang="en-US" sz="2800"/>
              <a:t> </a:t>
            </a:r>
            <a:r>
              <a:rPr lang="en-US" sz="2800" err="1"/>
              <a:t>để</a:t>
            </a:r>
            <a:r>
              <a:rPr lang="en-US" sz="2800"/>
              <a:t> </a:t>
            </a:r>
            <a:r>
              <a:rPr lang="en-US" sz="2800" err="1"/>
              <a:t>thu</a:t>
            </a:r>
            <a:r>
              <a:rPr lang="en-US" sz="2800"/>
              <a:t> </a:t>
            </a:r>
            <a:r>
              <a:rPr lang="en-US" sz="2800" err="1"/>
              <a:t>thập</a:t>
            </a:r>
            <a:r>
              <a:rPr lang="en-US" sz="2800"/>
              <a:t>, </a:t>
            </a:r>
            <a:r>
              <a:rPr lang="en-US" sz="2800" err="1"/>
              <a:t>xử</a:t>
            </a:r>
            <a:r>
              <a:rPr lang="en-US" sz="2800"/>
              <a:t> </a:t>
            </a:r>
            <a:r>
              <a:rPr lang="en-US" sz="2800" err="1"/>
              <a:t>lý</a:t>
            </a:r>
            <a:r>
              <a:rPr lang="en-US" sz="2800"/>
              <a:t>, </a:t>
            </a:r>
            <a:r>
              <a:rPr lang="en-US" sz="2800" err="1"/>
              <a:t>lưu</a:t>
            </a:r>
            <a:r>
              <a:rPr lang="en-US" sz="2800"/>
              <a:t> </a:t>
            </a:r>
            <a:r>
              <a:rPr lang="en-US" sz="2800" err="1"/>
              <a:t>trữ</a:t>
            </a:r>
            <a:r>
              <a:rPr lang="en-US" sz="2800"/>
              <a:t> </a:t>
            </a:r>
            <a:r>
              <a:rPr lang="en-US" sz="2800" err="1"/>
              <a:t>và</a:t>
            </a:r>
            <a:r>
              <a:rPr lang="en-US" sz="2800"/>
              <a:t> </a:t>
            </a:r>
            <a:r>
              <a:rPr lang="en-US" sz="2800" err="1"/>
              <a:t>cung</a:t>
            </a:r>
            <a:r>
              <a:rPr lang="en-US" sz="2800"/>
              <a:t> </a:t>
            </a:r>
            <a:r>
              <a:rPr lang="en-US" sz="2800" err="1"/>
              <a:t>cấp</a:t>
            </a:r>
            <a:r>
              <a:rPr lang="en-US" sz="2800"/>
              <a:t> </a:t>
            </a:r>
            <a:r>
              <a:rPr lang="en-US" sz="2800" err="1"/>
              <a:t>thông</a:t>
            </a:r>
            <a:r>
              <a:rPr lang="en-US" sz="2800"/>
              <a:t> tin </a:t>
            </a:r>
            <a:r>
              <a:rPr lang="en-US" sz="2800" err="1"/>
              <a:t>cần</a:t>
            </a:r>
            <a:r>
              <a:rPr lang="en-US" sz="2800"/>
              <a:t> </a:t>
            </a:r>
            <a:r>
              <a:rPr lang="en-US" sz="2800" err="1"/>
              <a:t>thiết</a:t>
            </a:r>
            <a:r>
              <a:rPr lang="en-US" sz="2800"/>
              <a:t> ở </a:t>
            </a:r>
            <a:r>
              <a:rPr lang="en-US" sz="2800" err="1"/>
              <a:t>đầu</a:t>
            </a:r>
            <a:r>
              <a:rPr lang="en-US" sz="2800"/>
              <a:t> </a:t>
            </a:r>
            <a:r>
              <a:rPr lang="en-US" sz="2800" err="1"/>
              <a:t>ra</a:t>
            </a:r>
            <a:r>
              <a:rPr lang="en-US" sz="2800"/>
              <a:t> </a:t>
            </a:r>
            <a:r>
              <a:rPr lang="en-US" sz="2800" err="1"/>
              <a:t>nhằm</a:t>
            </a:r>
            <a:r>
              <a:rPr lang="en-US" sz="2800"/>
              <a:t> </a:t>
            </a:r>
            <a:r>
              <a:rPr lang="en-US" sz="2800" err="1"/>
              <a:t>hỗ</a:t>
            </a:r>
            <a:r>
              <a:rPr lang="en-US" sz="2800"/>
              <a:t> </a:t>
            </a:r>
            <a:r>
              <a:rPr lang="en-US" sz="2800" err="1"/>
              <a:t>trợ</a:t>
            </a:r>
            <a:r>
              <a:rPr lang="en-US" sz="2800"/>
              <a:t> </a:t>
            </a:r>
            <a:r>
              <a:rPr lang="en-US" sz="2800" err="1"/>
              <a:t>cho</a:t>
            </a:r>
            <a:r>
              <a:rPr lang="en-US" sz="2800"/>
              <a:t> </a:t>
            </a:r>
            <a:r>
              <a:rPr lang="en-US" sz="2800" err="1"/>
              <a:t>một</a:t>
            </a:r>
            <a:r>
              <a:rPr lang="en-US" sz="2800"/>
              <a:t> </a:t>
            </a:r>
            <a:r>
              <a:rPr lang="en-US" sz="2800" err="1"/>
              <a:t>hệ</a:t>
            </a:r>
            <a:r>
              <a:rPr lang="en-US" sz="2800"/>
              <a:t> </a:t>
            </a:r>
            <a:r>
              <a:rPr lang="en-US" sz="2800" err="1"/>
              <a:t>thống</a:t>
            </a:r>
            <a:r>
              <a:rPr lang="en-US" sz="2800"/>
              <a:t> [3]</a:t>
            </a:r>
          </a:p>
        </p:txBody>
      </p:sp>
      <p:sp>
        <p:nvSpPr>
          <p:cNvPr id="4" name="Slide Number Placeholder 3"/>
          <p:cNvSpPr>
            <a:spLocks noGrp="1"/>
          </p:cNvSpPr>
          <p:nvPr>
            <p:ph type="sldNum" sz="quarter" idx="12"/>
          </p:nvPr>
        </p:nvSpPr>
        <p:spPr/>
        <p:txBody>
          <a:bodyPr/>
          <a:lstStyle/>
          <a:p>
            <a:fld id="{83F29257-BD7D-4816-BD84-DAED60F7193C}" type="slidenum">
              <a:rPr lang="en-US" smtClean="0"/>
              <a:pPr/>
              <a:t>22</a:t>
            </a:fld>
            <a:endParaRPr lang="en-US"/>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89D49DC-6031-48A1-8EFA-CE3C609C4925}" type="slidenum">
              <a:rPr lang="en-US"/>
              <a:pPr/>
              <a:t>220</a:t>
            </a:fld>
            <a:endParaRPr lang="en-US"/>
          </a:p>
        </p:txBody>
      </p:sp>
      <p:sp>
        <p:nvSpPr>
          <p:cNvPr id="375810" name="Rectangle 2"/>
          <p:cNvSpPr>
            <a:spLocks noGrp="1" noChangeArrowheads="1"/>
          </p:cNvSpPr>
          <p:nvPr>
            <p:ph type="title"/>
          </p:nvPr>
        </p:nvSpPr>
        <p:spPr>
          <a:xfrm>
            <a:off x="304800" y="274638"/>
            <a:ext cx="8382000" cy="1143000"/>
          </a:xfrm>
        </p:spPr>
        <p:txBody>
          <a:bodyPr/>
          <a:lstStyle/>
          <a:p>
            <a:r>
              <a:rPr lang="en-US" sz="4000" b="1"/>
              <a:t>10.2. Các điều khiển giao diện cho thiết kế đầu vào</a:t>
            </a:r>
            <a:r>
              <a:rPr lang="en-US" sz="4000"/>
              <a:t> </a:t>
            </a:r>
          </a:p>
        </p:txBody>
      </p:sp>
      <p:sp>
        <p:nvSpPr>
          <p:cNvPr id="375811" name="Rectangle 3"/>
          <p:cNvSpPr>
            <a:spLocks noGrp="1" noChangeArrowheads="1"/>
          </p:cNvSpPr>
          <p:nvPr>
            <p:ph type="body" idx="1"/>
          </p:nvPr>
        </p:nvSpPr>
        <p:spPr>
          <a:xfrm>
            <a:off x="457200" y="1600200"/>
            <a:ext cx="8229600" cy="5029200"/>
          </a:xfrm>
        </p:spPr>
        <p:txBody>
          <a:bodyPr/>
          <a:lstStyle/>
          <a:p>
            <a:pPr>
              <a:lnSpc>
                <a:spcPct val="80000"/>
              </a:lnSpc>
              <a:buFontTx/>
              <a:buNone/>
            </a:pPr>
            <a:r>
              <a:rPr lang="en-US" sz="2400" b="1"/>
              <a:t>10.2.1. Một số điều khiển phổ biến</a:t>
            </a:r>
            <a:r>
              <a:rPr lang="en-US" sz="2400"/>
              <a:t> </a:t>
            </a:r>
          </a:p>
          <a:p>
            <a:pPr algn="just">
              <a:lnSpc>
                <a:spcPct val="80000"/>
              </a:lnSpc>
            </a:pPr>
            <a:r>
              <a:rPr lang="en-US" sz="2400"/>
              <a:t>Hộp văn bản (Text box)</a:t>
            </a:r>
          </a:p>
          <a:p>
            <a:pPr algn="just">
              <a:lnSpc>
                <a:spcPct val="80000"/>
              </a:lnSpc>
            </a:pPr>
            <a:r>
              <a:rPr lang="en-US" sz="2400"/>
              <a:t>Nút chọn loại trừ (Radio button): </a:t>
            </a:r>
            <a:r>
              <a:rPr lang="en-US" sz="1000"/>
              <a:t>chọn một trong nhóm</a:t>
            </a:r>
          </a:p>
          <a:p>
            <a:pPr algn="just">
              <a:lnSpc>
                <a:spcPct val="80000"/>
              </a:lnSpc>
            </a:pPr>
            <a:r>
              <a:rPr lang="en-US" sz="2400"/>
              <a:t>Hộp chọn kiểm tra (Check box): Yes/No</a:t>
            </a:r>
          </a:p>
          <a:p>
            <a:pPr algn="just">
              <a:lnSpc>
                <a:spcPct val="80000"/>
              </a:lnSpc>
            </a:pPr>
            <a:r>
              <a:rPr lang="en-US" sz="2400"/>
              <a:t>Hộp danh sách (List box)</a:t>
            </a:r>
          </a:p>
          <a:p>
            <a:pPr algn="just">
              <a:lnSpc>
                <a:spcPct val="80000"/>
              </a:lnSpc>
            </a:pPr>
            <a:r>
              <a:rPr lang="en-US" sz="2400"/>
              <a:t>Danh sách thả (Drop down list) </a:t>
            </a:r>
          </a:p>
          <a:p>
            <a:pPr algn="just">
              <a:lnSpc>
                <a:spcPct val="80000"/>
              </a:lnSpc>
            </a:pPr>
            <a:r>
              <a:rPr lang="en-US" sz="2400"/>
              <a:t>Nút lệnh (Button)</a:t>
            </a:r>
          </a:p>
          <a:p>
            <a:pPr algn="just">
              <a:lnSpc>
                <a:spcPct val="80000"/>
              </a:lnSpc>
              <a:buFontTx/>
              <a:buNone/>
            </a:pPr>
            <a:r>
              <a:rPr lang="en-US" sz="2400" b="1"/>
              <a:t>10.2.2. Một số điều khiển khác</a:t>
            </a:r>
          </a:p>
          <a:p>
            <a:pPr>
              <a:lnSpc>
                <a:spcPct val="80000"/>
              </a:lnSpc>
            </a:pPr>
            <a:r>
              <a:rPr lang="en-US" sz="2400"/>
              <a:t>Hộp lịch thả (Drop down calendar)</a:t>
            </a:r>
          </a:p>
          <a:p>
            <a:pPr>
              <a:lnSpc>
                <a:spcPct val="80000"/>
              </a:lnSpc>
            </a:pPr>
            <a:r>
              <a:rPr lang="en-US" sz="2400"/>
              <a:t>Điều khiển hiệu chỉnh trượt (Slider edit control</a:t>
            </a:r>
          </a:p>
          <a:p>
            <a:pPr>
              <a:lnSpc>
                <a:spcPct val="80000"/>
              </a:lnSpc>
            </a:pPr>
            <a:r>
              <a:rPr lang="en-US" sz="2400"/>
              <a:t>Điều khiển hiệu chỉnh mặt nạ (Masked edit control) Hộp danh sách chọn (Check list box) </a:t>
            </a:r>
          </a:p>
          <a:p>
            <a:pPr>
              <a:lnSpc>
                <a:spcPct val="80000"/>
              </a:lnSpc>
            </a:pPr>
            <a:r>
              <a:rPr lang="en-US" sz="2400"/>
              <a:t>Hộp cây chọn (Check tree box)</a:t>
            </a: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4E50EA7-1B90-4F01-9A99-74560AEC2A2C}" type="slidenum">
              <a:rPr lang="en-US"/>
              <a:pPr/>
              <a:t>221</a:t>
            </a:fld>
            <a:endParaRPr lang="en-US"/>
          </a:p>
        </p:txBody>
      </p:sp>
      <p:sp>
        <p:nvSpPr>
          <p:cNvPr id="370690" name="Rectangle 2"/>
          <p:cNvSpPr>
            <a:spLocks noGrp="1" noChangeArrowheads="1"/>
          </p:cNvSpPr>
          <p:nvPr>
            <p:ph type="title"/>
          </p:nvPr>
        </p:nvSpPr>
        <p:spPr/>
        <p:txBody>
          <a:bodyPr/>
          <a:lstStyle/>
          <a:p>
            <a:r>
              <a:rPr lang="en-US" sz="4000" b="1"/>
              <a:t>10.3. Quy trình thiết kế đầu vào</a:t>
            </a:r>
            <a:r>
              <a:rPr lang="en-US" sz="4000"/>
              <a:t> </a:t>
            </a:r>
          </a:p>
        </p:txBody>
      </p:sp>
      <p:sp>
        <p:nvSpPr>
          <p:cNvPr id="370691" name="Rectangle 3"/>
          <p:cNvSpPr>
            <a:spLocks noGrp="1" noChangeArrowheads="1"/>
          </p:cNvSpPr>
          <p:nvPr>
            <p:ph type="body" idx="1"/>
          </p:nvPr>
        </p:nvSpPr>
        <p:spPr/>
        <p:txBody>
          <a:bodyPr/>
          <a:lstStyle/>
          <a:p>
            <a:r>
              <a:rPr lang="en-US"/>
              <a:t>Xác định các dữ liệu đầu vào của hệ thống và các yêu cầu nhập liệu logic.</a:t>
            </a:r>
          </a:p>
          <a:p>
            <a:r>
              <a:rPr lang="en-US"/>
              <a:t>Lựa chọn các điều khiển thích hợp.</a:t>
            </a:r>
          </a:p>
          <a:p>
            <a:r>
              <a:rPr lang="en-US"/>
              <a:t>Thiết kế, lập cơ chế kiểm soát nhập liệu, lưu vết</a:t>
            </a:r>
          </a:p>
          <a:p>
            <a:r>
              <a:rPr lang="en-US"/>
              <a:t>Nếu cần thiết, lập hồ sơ đặc tả đầu vào. </a:t>
            </a: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ECEFFD2-B576-4720-BC71-10BAB9F9A376}" type="slidenum">
              <a:rPr lang="en-US"/>
              <a:pPr/>
              <a:t>222</a:t>
            </a:fld>
            <a:endParaRPr lang="en-US"/>
          </a:p>
        </p:txBody>
      </p:sp>
      <p:sp>
        <p:nvSpPr>
          <p:cNvPr id="376834" name="Rectangle 2"/>
          <p:cNvSpPr>
            <a:spLocks noGrp="1" noChangeArrowheads="1"/>
          </p:cNvSpPr>
          <p:nvPr>
            <p:ph type="title"/>
          </p:nvPr>
        </p:nvSpPr>
        <p:spPr/>
        <p:txBody>
          <a:bodyPr/>
          <a:lstStyle/>
          <a:p>
            <a:r>
              <a:rPr lang="en-US" b="1"/>
              <a:t>Chương 11. Thiết kế đầu ra</a:t>
            </a:r>
          </a:p>
        </p:txBody>
      </p:sp>
      <p:sp>
        <p:nvSpPr>
          <p:cNvPr id="376835" name="Rectangle 3"/>
          <p:cNvSpPr>
            <a:spLocks noGrp="1" noChangeArrowheads="1"/>
          </p:cNvSpPr>
          <p:nvPr>
            <p:ph type="body" idx="1"/>
          </p:nvPr>
        </p:nvSpPr>
        <p:spPr/>
        <p:txBody>
          <a:bodyPr/>
          <a:lstStyle/>
          <a:p>
            <a:r>
              <a:rPr lang="en-US" b="1"/>
              <a:t>Tổng quan về thiết kế đầu ra</a:t>
            </a:r>
          </a:p>
          <a:p>
            <a:r>
              <a:rPr lang="en-US" b="1"/>
              <a:t>Cách thức thiết kế đầu ra</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CFDDBB3-BE53-418A-9F2E-BBC4A39C1E10}" type="slidenum">
              <a:rPr lang="en-US"/>
              <a:pPr/>
              <a:t>223</a:t>
            </a:fld>
            <a:endParaRPr lang="en-US"/>
          </a:p>
        </p:txBody>
      </p:sp>
      <p:sp>
        <p:nvSpPr>
          <p:cNvPr id="377858" name="Rectangle 2"/>
          <p:cNvSpPr>
            <a:spLocks noGrp="1" noChangeArrowheads="1"/>
          </p:cNvSpPr>
          <p:nvPr>
            <p:ph type="title"/>
          </p:nvPr>
        </p:nvSpPr>
        <p:spPr>
          <a:xfrm>
            <a:off x="304800" y="228600"/>
            <a:ext cx="8382000" cy="792163"/>
          </a:xfrm>
        </p:spPr>
        <p:txBody>
          <a:bodyPr/>
          <a:lstStyle/>
          <a:p>
            <a:r>
              <a:rPr lang="en-US" sz="4000" b="1"/>
              <a:t>11.1. Tổng quan về thiết kế đầu ra</a:t>
            </a:r>
            <a:r>
              <a:rPr lang="en-US" sz="4000"/>
              <a:t> </a:t>
            </a:r>
          </a:p>
        </p:txBody>
      </p:sp>
      <p:sp>
        <p:nvSpPr>
          <p:cNvPr id="377859" name="Rectangle 3"/>
          <p:cNvSpPr>
            <a:spLocks noGrp="1" noChangeArrowheads="1"/>
          </p:cNvSpPr>
          <p:nvPr>
            <p:ph type="body" idx="1"/>
          </p:nvPr>
        </p:nvSpPr>
        <p:spPr>
          <a:xfrm>
            <a:off x="457200" y="1524000"/>
            <a:ext cx="8229600" cy="4906963"/>
          </a:xfrm>
        </p:spPr>
        <p:txBody>
          <a:bodyPr/>
          <a:lstStyle/>
          <a:p>
            <a:pPr>
              <a:lnSpc>
                <a:spcPct val="80000"/>
              </a:lnSpc>
              <a:buFontTx/>
              <a:buNone/>
            </a:pPr>
            <a:r>
              <a:rPr lang="en-US" sz="1800" b="1"/>
              <a:t>11.1.1. Phân loại đầu ra</a:t>
            </a:r>
            <a:r>
              <a:rPr lang="en-US" sz="1800"/>
              <a:t> </a:t>
            </a:r>
          </a:p>
          <a:p>
            <a:pPr algn="just">
              <a:lnSpc>
                <a:spcPct val="80000"/>
              </a:lnSpc>
            </a:pPr>
            <a:r>
              <a:rPr lang="en-US" sz="1800"/>
              <a:t>Một cách để phân loại đầu ra là dựa vào hình thức phân phối chúng trong hay ngoài tổ chức và đối tượng người sẽ đọc và sử dụng chúng. Hình thức đầu ra chủ yếu là dưới dạng các báo cáo. </a:t>
            </a:r>
          </a:p>
          <a:p>
            <a:pPr algn="just">
              <a:lnSpc>
                <a:spcPct val="80000"/>
              </a:lnSpc>
            </a:pPr>
            <a:r>
              <a:rPr lang="en-US" sz="1800"/>
              <a:t>Báo cáo nội bộ: là các báo cáo được cung cấp cho người dùng hệ thống trong tổ chức </a:t>
            </a:r>
          </a:p>
          <a:p>
            <a:pPr lvl="1" algn="just">
              <a:lnSpc>
                <a:spcPct val="80000"/>
              </a:lnSpc>
            </a:pPr>
            <a:r>
              <a:rPr lang="en-US" sz="1600"/>
              <a:t>Báo cáo chi tiết: thông tin trực tiếp truy xuất từ dữ liệu hệ thống, ví dụ: danh sách khách hàng trong hệ thống quản lý khách hàng, danh sách thí sinh trong hệ thống tuyển sinh</a:t>
            </a:r>
          </a:p>
          <a:p>
            <a:pPr lvl="1" algn="just">
              <a:lnSpc>
                <a:spcPct val="80000"/>
              </a:lnSpc>
            </a:pPr>
            <a:r>
              <a:rPr lang="en-US" sz="1600"/>
              <a:t>Báo cáo tóm lược: thông tin sau khi truy xuất đã được sắp xếp theo thứ tự thuận tiện cho người dùng quan sát, đôi khi kết quả được thể hiện dưới dạng đồ hoạ, ví dụ: khách hàng theo khu vực trong bài toán quản lý khách hàng, danh sách thí sinh theo từng ban tuyển sinh trong bài toán tuyển sinh</a:t>
            </a:r>
          </a:p>
          <a:p>
            <a:pPr lvl="1" algn="just">
              <a:lnSpc>
                <a:spcPct val="80000"/>
              </a:lnSpc>
            </a:pPr>
            <a:r>
              <a:rPr lang="en-US" sz="1600"/>
              <a:t>Báo cáo ngoại lệ: thông tin cảnh báo, đột xuất theo sự kiện thay đổi về chất lượng, điều kiện của hệ thống.</a:t>
            </a:r>
          </a:p>
          <a:p>
            <a:pPr algn="just">
              <a:lnSpc>
                <a:spcPct val="80000"/>
              </a:lnSpc>
            </a:pPr>
            <a:r>
              <a:rPr lang="en-US" sz="1800"/>
              <a:t>Báo cáo bên ngoài là các báo cáo cung cấp cho khách hàng, nhà cung cấp, cơ qua pháp luật... </a:t>
            </a:r>
          </a:p>
          <a:p>
            <a:pPr algn="just">
              <a:lnSpc>
                <a:spcPct val="80000"/>
              </a:lnSpc>
            </a:pPr>
            <a:r>
              <a:rPr lang="en-US" sz="1800"/>
              <a:t>Báo cáo quay vòng là các loại báo cáo bên ngoài sau đó lại trở về hệ thống như là một phương thức thu thập dữ liệu, chẳng hạn bản điều tra, hoá đơn... </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B3A1062-5019-4C62-A635-E24A956B4F72}" type="slidenum">
              <a:rPr lang="en-US"/>
              <a:pPr/>
              <a:t>224</a:t>
            </a:fld>
            <a:endParaRPr lang="en-US"/>
          </a:p>
        </p:txBody>
      </p:sp>
      <p:sp>
        <p:nvSpPr>
          <p:cNvPr id="378882" name="Rectangle 2"/>
          <p:cNvSpPr>
            <a:spLocks noGrp="1" noChangeArrowheads="1"/>
          </p:cNvSpPr>
          <p:nvPr>
            <p:ph type="title"/>
          </p:nvPr>
        </p:nvSpPr>
        <p:spPr>
          <a:xfrm>
            <a:off x="304800" y="228600"/>
            <a:ext cx="8382000" cy="792163"/>
          </a:xfrm>
        </p:spPr>
        <p:txBody>
          <a:bodyPr/>
          <a:lstStyle/>
          <a:p>
            <a:r>
              <a:rPr lang="en-US" sz="4000" b="1"/>
              <a:t>11.1. Tổng quan về thiết kế đầu ra</a:t>
            </a:r>
            <a:r>
              <a:rPr lang="en-US" sz="4000"/>
              <a:t> </a:t>
            </a:r>
          </a:p>
        </p:txBody>
      </p:sp>
      <p:sp>
        <p:nvSpPr>
          <p:cNvPr id="378883" name="Rectangle 3"/>
          <p:cNvSpPr>
            <a:spLocks noGrp="1" noChangeArrowheads="1"/>
          </p:cNvSpPr>
          <p:nvPr>
            <p:ph type="body" idx="1"/>
          </p:nvPr>
        </p:nvSpPr>
        <p:spPr>
          <a:xfrm>
            <a:off x="457200" y="1524000"/>
            <a:ext cx="8229600" cy="4906963"/>
          </a:xfrm>
        </p:spPr>
        <p:txBody>
          <a:bodyPr/>
          <a:lstStyle/>
          <a:p>
            <a:pPr>
              <a:buFontTx/>
              <a:buNone/>
            </a:pPr>
            <a:r>
              <a:rPr lang="en-US" b="1"/>
              <a:t>11.1.2. </a:t>
            </a:r>
            <a:r>
              <a:rPr lang="en-US" b="1" err="1"/>
              <a:t>Các</a:t>
            </a:r>
            <a:r>
              <a:rPr lang="en-US" b="1"/>
              <a:t> </a:t>
            </a:r>
            <a:r>
              <a:rPr lang="en-US" b="1" err="1"/>
              <a:t>phương</a:t>
            </a:r>
            <a:r>
              <a:rPr lang="en-US" b="1"/>
              <a:t> </a:t>
            </a:r>
            <a:r>
              <a:rPr lang="en-US" b="1" err="1"/>
              <a:t>thức</a:t>
            </a:r>
            <a:r>
              <a:rPr lang="en-US" b="1"/>
              <a:t> </a:t>
            </a:r>
            <a:r>
              <a:rPr lang="en-US" b="1" err="1"/>
              <a:t>cài</a:t>
            </a:r>
            <a:r>
              <a:rPr lang="en-US" b="1"/>
              <a:t> </a:t>
            </a:r>
            <a:r>
              <a:rPr lang="en-US" b="1" err="1"/>
              <a:t>đặt</a:t>
            </a:r>
            <a:r>
              <a:rPr lang="en-US" b="1"/>
              <a:t> </a:t>
            </a:r>
            <a:r>
              <a:rPr lang="en-US" b="1" err="1"/>
              <a:t>đầu</a:t>
            </a:r>
            <a:r>
              <a:rPr lang="en-US" b="1"/>
              <a:t> </a:t>
            </a:r>
            <a:r>
              <a:rPr lang="en-US" b="1" err="1"/>
              <a:t>ra</a:t>
            </a:r>
            <a:r>
              <a:rPr lang="en-US"/>
              <a:t> </a:t>
            </a:r>
          </a:p>
          <a:p>
            <a:r>
              <a:rPr lang="en-US"/>
              <a:t>In </a:t>
            </a:r>
            <a:r>
              <a:rPr lang="en-US" err="1"/>
              <a:t>ra</a:t>
            </a:r>
            <a:r>
              <a:rPr lang="en-US"/>
              <a:t> </a:t>
            </a:r>
            <a:r>
              <a:rPr lang="en-US" err="1"/>
              <a:t>trên</a:t>
            </a:r>
            <a:r>
              <a:rPr lang="en-US"/>
              <a:t> </a:t>
            </a:r>
            <a:r>
              <a:rPr lang="en-US" err="1"/>
              <a:t>giấy</a:t>
            </a:r>
            <a:endParaRPr lang="en-US"/>
          </a:p>
          <a:p>
            <a:r>
              <a:rPr lang="en-US" err="1"/>
              <a:t>Hiển</a:t>
            </a:r>
            <a:r>
              <a:rPr lang="en-US"/>
              <a:t> </a:t>
            </a:r>
            <a:r>
              <a:rPr lang="en-US" err="1"/>
              <a:t>thị</a:t>
            </a:r>
            <a:r>
              <a:rPr lang="en-US"/>
              <a:t> </a:t>
            </a:r>
            <a:r>
              <a:rPr lang="en-US" err="1"/>
              <a:t>trên</a:t>
            </a:r>
            <a:r>
              <a:rPr lang="en-US"/>
              <a:t> </a:t>
            </a:r>
            <a:r>
              <a:rPr lang="en-US" err="1"/>
              <a:t>màn</a:t>
            </a:r>
            <a:r>
              <a:rPr lang="en-US"/>
              <a:t> </a:t>
            </a:r>
            <a:r>
              <a:rPr lang="en-US" err="1"/>
              <a:t>hình</a:t>
            </a:r>
            <a:r>
              <a:rPr lang="en-US"/>
              <a:t>, </a:t>
            </a:r>
            <a:r>
              <a:rPr lang="en-US" err="1"/>
              <a:t>trên</a:t>
            </a:r>
            <a:r>
              <a:rPr lang="en-US"/>
              <a:t> </a:t>
            </a:r>
            <a:r>
              <a:rPr lang="en-US" err="1"/>
              <a:t>trang</a:t>
            </a:r>
            <a:r>
              <a:rPr lang="en-US"/>
              <a:t> web</a:t>
            </a:r>
          </a:p>
          <a:p>
            <a:r>
              <a:rPr lang="en-US" err="1"/>
              <a:t>Xuất</a:t>
            </a:r>
            <a:r>
              <a:rPr lang="en-US"/>
              <a:t> </a:t>
            </a:r>
            <a:r>
              <a:rPr lang="en-US" err="1"/>
              <a:t>dưới</a:t>
            </a:r>
            <a:r>
              <a:rPr lang="en-US"/>
              <a:t> </a:t>
            </a:r>
            <a:r>
              <a:rPr lang="en-US" err="1"/>
              <a:t>dạng</a:t>
            </a:r>
            <a:r>
              <a:rPr lang="en-US"/>
              <a:t> </a:t>
            </a:r>
            <a:r>
              <a:rPr lang="en-US" err="1"/>
              <a:t>đa</a:t>
            </a:r>
            <a:r>
              <a:rPr lang="en-US"/>
              <a:t> </a:t>
            </a:r>
            <a:r>
              <a:rPr lang="en-US" err="1"/>
              <a:t>phương</a:t>
            </a:r>
            <a:r>
              <a:rPr lang="en-US"/>
              <a:t> </a:t>
            </a:r>
            <a:r>
              <a:rPr lang="en-US" err="1"/>
              <a:t>tiện</a:t>
            </a:r>
            <a:endParaRPr lang="en-US"/>
          </a:p>
          <a:p>
            <a:r>
              <a:rPr lang="en-US" err="1"/>
              <a:t>Gửi</a:t>
            </a:r>
            <a:r>
              <a:rPr lang="en-US"/>
              <a:t> </a:t>
            </a:r>
            <a:r>
              <a:rPr lang="en-US" err="1"/>
              <a:t>thư</a:t>
            </a:r>
            <a:r>
              <a:rPr lang="en-US"/>
              <a:t> </a:t>
            </a:r>
            <a:r>
              <a:rPr lang="en-US" err="1"/>
              <a:t>trực</a:t>
            </a:r>
            <a:r>
              <a:rPr lang="en-US"/>
              <a:t> </a:t>
            </a:r>
            <a:r>
              <a:rPr lang="en-US" err="1"/>
              <a:t>tiếp</a:t>
            </a:r>
            <a:endParaRPr lang="en-US"/>
          </a:p>
          <a:p>
            <a:r>
              <a:rPr lang="en-US" err="1"/>
              <a:t>Tạo</a:t>
            </a:r>
            <a:r>
              <a:rPr lang="en-US"/>
              <a:t> </a:t>
            </a:r>
            <a:r>
              <a:rPr lang="en-US" err="1"/>
              <a:t>các</a:t>
            </a:r>
            <a:r>
              <a:rPr lang="en-US"/>
              <a:t> </a:t>
            </a:r>
            <a:r>
              <a:rPr lang="en-US" err="1"/>
              <a:t>đường</a:t>
            </a:r>
            <a:r>
              <a:rPr lang="en-US"/>
              <a:t> </a:t>
            </a:r>
            <a:r>
              <a:rPr lang="en-US" err="1"/>
              <a:t>liên</a:t>
            </a:r>
            <a:r>
              <a:rPr lang="en-US"/>
              <a:t> </a:t>
            </a:r>
            <a:r>
              <a:rPr lang="en-US" err="1"/>
              <a:t>kết</a:t>
            </a:r>
            <a:endParaRPr lang="en-US"/>
          </a:p>
          <a:p>
            <a:r>
              <a:rPr lang="en-US"/>
              <a:t>...</a:t>
            </a: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2E1D10C-04FD-427F-B7DE-7B46176565F9}" type="slidenum">
              <a:rPr lang="en-US"/>
              <a:pPr/>
              <a:t>225</a:t>
            </a:fld>
            <a:endParaRPr lang="en-US"/>
          </a:p>
        </p:txBody>
      </p:sp>
      <p:sp>
        <p:nvSpPr>
          <p:cNvPr id="379906" name="Rectangle 2"/>
          <p:cNvSpPr>
            <a:spLocks noGrp="1" noChangeArrowheads="1"/>
          </p:cNvSpPr>
          <p:nvPr>
            <p:ph type="title"/>
          </p:nvPr>
        </p:nvSpPr>
        <p:spPr>
          <a:xfrm>
            <a:off x="457200" y="0"/>
            <a:ext cx="8229600" cy="1143000"/>
          </a:xfrm>
        </p:spPr>
        <p:txBody>
          <a:bodyPr/>
          <a:lstStyle/>
          <a:p>
            <a:r>
              <a:rPr lang="en-US" sz="4000" b="1"/>
              <a:t>11.2. Cách thức thiết kế đầu ra</a:t>
            </a:r>
            <a:r>
              <a:rPr lang="en-US" sz="4000"/>
              <a:t> </a:t>
            </a:r>
          </a:p>
        </p:txBody>
      </p:sp>
      <p:sp>
        <p:nvSpPr>
          <p:cNvPr id="379907" name="Rectangle 3"/>
          <p:cNvSpPr>
            <a:spLocks noGrp="1" noChangeArrowheads="1"/>
          </p:cNvSpPr>
          <p:nvPr>
            <p:ph type="body" idx="1"/>
          </p:nvPr>
        </p:nvSpPr>
        <p:spPr>
          <a:xfrm>
            <a:off x="457200" y="1143000"/>
            <a:ext cx="8229600" cy="5334000"/>
          </a:xfrm>
        </p:spPr>
        <p:txBody>
          <a:bodyPr/>
          <a:lstStyle/>
          <a:p>
            <a:pPr algn="just">
              <a:lnSpc>
                <a:spcPct val="80000"/>
              </a:lnSpc>
              <a:buFontTx/>
              <a:buNone/>
            </a:pPr>
            <a:r>
              <a:rPr lang="en-US" sz="2800" b="1"/>
              <a:t>11.2.1 Các nguyên tắc thiết kế đầu ra</a:t>
            </a:r>
            <a:r>
              <a:rPr lang="en-US" sz="2800"/>
              <a:t> </a:t>
            </a:r>
          </a:p>
          <a:p>
            <a:pPr algn="just">
              <a:lnSpc>
                <a:spcPct val="80000"/>
              </a:lnSpc>
            </a:pPr>
            <a:r>
              <a:rPr lang="en-US" sz="2800"/>
              <a:t>Báo cáo phải đơn giản, dễ hiểu, dễ giải thích: </a:t>
            </a:r>
          </a:p>
          <a:p>
            <a:pPr lvl="1" algn="just">
              <a:lnSpc>
                <a:spcPct val="80000"/>
              </a:lnSpc>
            </a:pPr>
            <a:r>
              <a:rPr lang="en-US" sz="2400"/>
              <a:t>Bao gồm tiêu đề</a:t>
            </a:r>
          </a:p>
          <a:p>
            <a:pPr lvl="1" algn="just">
              <a:lnSpc>
                <a:spcPct val="80000"/>
              </a:lnSpc>
            </a:pPr>
            <a:r>
              <a:rPr lang="en-US" sz="2400"/>
              <a:t>Ghi rõ ngày giờ phát hành</a:t>
            </a:r>
          </a:p>
          <a:p>
            <a:pPr lvl="1" algn="just">
              <a:lnSpc>
                <a:spcPct val="80000"/>
              </a:lnSpc>
            </a:pPr>
            <a:r>
              <a:rPr lang="en-US" sz="2400"/>
              <a:t>Có các phần ghi thông tin chung</a:t>
            </a:r>
          </a:p>
          <a:p>
            <a:pPr algn="just">
              <a:lnSpc>
                <a:spcPct val="80000"/>
              </a:lnSpc>
            </a:pPr>
            <a:r>
              <a:rPr lang="en-US" sz="2800"/>
              <a:t>Thông tin phải được thể hiện ở dạng người dùng bình thường không được tuỳ ý sửa chữa. </a:t>
            </a:r>
          </a:p>
          <a:p>
            <a:pPr algn="just">
              <a:lnSpc>
                <a:spcPct val="80000"/>
              </a:lnSpc>
            </a:pPr>
            <a:r>
              <a:rPr lang="en-US" sz="2800"/>
              <a:t>Thông tin hiển thị phải hài hoà giữa các trang </a:t>
            </a:r>
          </a:p>
          <a:p>
            <a:pPr algn="just">
              <a:lnSpc>
                <a:spcPct val="80000"/>
              </a:lnSpc>
            </a:pPr>
            <a:r>
              <a:rPr lang="en-US" sz="2800"/>
              <a:t>Cung cấp cách di chuyển giữa các ô thật sự đơn giản </a:t>
            </a:r>
          </a:p>
          <a:p>
            <a:pPr algn="just">
              <a:lnSpc>
                <a:spcPct val="80000"/>
              </a:lnSpc>
            </a:pPr>
            <a:r>
              <a:rPr lang="en-US" sz="2800"/>
              <a:t>Thời gian xuất báo cáo phải được kiểm soát </a:t>
            </a:r>
          </a:p>
          <a:p>
            <a:pPr algn="just">
              <a:lnSpc>
                <a:spcPct val="80000"/>
              </a:lnSpc>
            </a:pPr>
            <a:r>
              <a:rPr lang="en-US" sz="2800"/>
              <a:t>Một số hình thức báo cáo phải được sự đồng ý của công ty, nhà quản lý</a:t>
            </a:r>
          </a:p>
          <a:p>
            <a:pPr algn="just">
              <a:lnSpc>
                <a:spcPct val="80000"/>
              </a:lnSpc>
            </a:pPr>
            <a:endParaRPr lang="en-US" sz="280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88A1CB2-594C-42D5-AE84-0D60322B478C}" type="slidenum">
              <a:rPr lang="en-US"/>
              <a:pPr/>
              <a:t>226</a:t>
            </a:fld>
            <a:endParaRPr lang="en-US"/>
          </a:p>
        </p:txBody>
      </p:sp>
      <p:sp>
        <p:nvSpPr>
          <p:cNvPr id="380930" name="Rectangle 2"/>
          <p:cNvSpPr>
            <a:spLocks noGrp="1" noChangeArrowheads="1"/>
          </p:cNvSpPr>
          <p:nvPr>
            <p:ph type="title"/>
          </p:nvPr>
        </p:nvSpPr>
        <p:spPr>
          <a:xfrm>
            <a:off x="457200" y="0"/>
            <a:ext cx="8229600" cy="1143000"/>
          </a:xfrm>
        </p:spPr>
        <p:txBody>
          <a:bodyPr/>
          <a:lstStyle/>
          <a:p>
            <a:r>
              <a:rPr lang="en-US" sz="4000" b="1"/>
              <a:t>11.2. Cách thức thiết kế đầu ra</a:t>
            </a:r>
            <a:r>
              <a:rPr lang="en-US" sz="4000"/>
              <a:t> </a:t>
            </a:r>
          </a:p>
        </p:txBody>
      </p:sp>
      <p:sp>
        <p:nvSpPr>
          <p:cNvPr id="380931" name="Rectangle 3"/>
          <p:cNvSpPr>
            <a:spLocks noGrp="1" noChangeArrowheads="1"/>
          </p:cNvSpPr>
          <p:nvPr>
            <p:ph type="body" idx="1"/>
          </p:nvPr>
        </p:nvSpPr>
        <p:spPr>
          <a:xfrm>
            <a:off x="457200" y="1143000"/>
            <a:ext cx="8229600" cy="5334000"/>
          </a:xfrm>
        </p:spPr>
        <p:txBody>
          <a:bodyPr/>
          <a:lstStyle/>
          <a:p>
            <a:pPr>
              <a:buFontTx/>
              <a:buNone/>
            </a:pPr>
            <a:r>
              <a:rPr lang="en-US" b="1"/>
              <a:t>11.2.2 Quy trình thiết kế đầu ra</a:t>
            </a:r>
            <a:r>
              <a:rPr lang="en-US"/>
              <a:t> </a:t>
            </a:r>
          </a:p>
          <a:p>
            <a:r>
              <a:rPr lang="en-US"/>
              <a:t>Xem xét tất cả các đầu ra của hệ thống và các yêu cầu logic.</a:t>
            </a:r>
          </a:p>
          <a:p>
            <a:r>
              <a:rPr lang="en-US"/>
              <a:t>Làm rõ đặc tả (vật lý) của các yêu cầu báo cáo.</a:t>
            </a:r>
          </a:p>
          <a:p>
            <a:r>
              <a:rPr lang="en-US"/>
              <a:t>Thiết kế các bản mẫu trước (nếu cần).</a:t>
            </a:r>
          </a:p>
          <a:p>
            <a:r>
              <a:rPr lang="en-US"/>
              <a:t>Thiết kế, kiểm thử và kiểm tra đầu ra của báo cáo </a:t>
            </a: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9C4187D-6438-4018-9CEC-3C71D00FF4B0}" type="slidenum">
              <a:rPr lang="en-US"/>
              <a:pPr/>
              <a:t>227</a:t>
            </a:fld>
            <a:endParaRPr lang="en-US"/>
          </a:p>
        </p:txBody>
      </p:sp>
      <p:sp>
        <p:nvSpPr>
          <p:cNvPr id="381954" name="Rectangle 2"/>
          <p:cNvSpPr>
            <a:spLocks noGrp="1" noChangeArrowheads="1"/>
          </p:cNvSpPr>
          <p:nvPr>
            <p:ph type="title"/>
          </p:nvPr>
        </p:nvSpPr>
        <p:spPr>
          <a:xfrm>
            <a:off x="304800" y="274638"/>
            <a:ext cx="8382000" cy="563562"/>
          </a:xfrm>
        </p:spPr>
        <p:txBody>
          <a:bodyPr/>
          <a:lstStyle/>
          <a:p>
            <a:r>
              <a:rPr lang="en-US" sz="3600"/>
              <a:t>Ví dụ: Một khuôn mẫu đặc tả thiết kế</a:t>
            </a:r>
            <a:r>
              <a:rPr lang="en-US" sz="4000"/>
              <a:t> </a:t>
            </a:r>
          </a:p>
        </p:txBody>
      </p:sp>
      <p:pic>
        <p:nvPicPr>
          <p:cNvPr id="381956" name="Picture 4"/>
          <p:cNvPicPr>
            <a:picLocks noChangeAspect="1" noChangeArrowheads="1"/>
          </p:cNvPicPr>
          <p:nvPr/>
        </p:nvPicPr>
        <p:blipFill>
          <a:blip r:embed="rId2"/>
          <a:srcRect/>
          <a:stretch>
            <a:fillRect/>
          </a:stretch>
        </p:blipFill>
        <p:spPr bwMode="auto">
          <a:xfrm>
            <a:off x="1371600" y="866775"/>
            <a:ext cx="6477000" cy="5686425"/>
          </a:xfrm>
          <a:prstGeom prst="rect">
            <a:avLst/>
          </a:prstGeom>
          <a:noFill/>
        </p:spPr>
      </p:pic>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6FD4FD8C-1274-4419-A489-ECDA19D0C4FE}" type="slidenum">
              <a:rPr lang="en-US"/>
              <a:pPr/>
              <a:t>228</a:t>
            </a:fld>
            <a:endParaRPr lang="en-US"/>
          </a:p>
        </p:txBody>
      </p:sp>
      <p:sp>
        <p:nvSpPr>
          <p:cNvPr id="382978" name="Rectangle 2"/>
          <p:cNvSpPr>
            <a:spLocks noGrp="1" noChangeArrowheads="1"/>
          </p:cNvSpPr>
          <p:nvPr>
            <p:ph type="title"/>
          </p:nvPr>
        </p:nvSpPr>
        <p:spPr/>
        <p:txBody>
          <a:bodyPr/>
          <a:lstStyle/>
          <a:p>
            <a:r>
              <a:rPr lang="en-US" sz="4000"/>
              <a:t>Sử dụng các kỹ thuật làm sáng rõ các thông tin khác nhau </a:t>
            </a:r>
          </a:p>
        </p:txBody>
      </p:sp>
      <p:sp>
        <p:nvSpPr>
          <p:cNvPr id="382979" name="Rectangle 3"/>
          <p:cNvSpPr>
            <a:spLocks noGrp="1" noChangeArrowheads="1"/>
          </p:cNvSpPr>
          <p:nvPr>
            <p:ph type="body" idx="1"/>
          </p:nvPr>
        </p:nvSpPr>
        <p:spPr>
          <a:xfrm>
            <a:off x="457200" y="1600200"/>
            <a:ext cx="2743200" cy="4525963"/>
          </a:xfrm>
        </p:spPr>
        <p:txBody>
          <a:bodyPr/>
          <a:lstStyle/>
          <a:p>
            <a:pPr algn="just">
              <a:lnSpc>
                <a:spcPct val="80000"/>
              </a:lnSpc>
              <a:buFontTx/>
              <a:buNone/>
            </a:pPr>
            <a:r>
              <a:rPr lang="en-US" sz="1400" u="sng"/>
              <a:t>Sử dụng chỉ dẫn</a:t>
            </a:r>
          </a:p>
          <a:p>
            <a:pPr algn="just">
              <a:lnSpc>
                <a:spcPct val="80000"/>
              </a:lnSpc>
              <a:buFontTx/>
              <a:buNone/>
            </a:pPr>
            <a:r>
              <a:rPr lang="en-US" sz="1400" u="sng"/>
              <a:t>Sử dụng màu</a:t>
            </a:r>
            <a:r>
              <a:rPr lang="en-US" sz="1400"/>
              <a:t>:</a:t>
            </a:r>
          </a:p>
          <a:p>
            <a:pPr algn="just">
              <a:lnSpc>
                <a:spcPct val="80000"/>
              </a:lnSpc>
            </a:pPr>
            <a:r>
              <a:rPr lang="en-US" sz="1400"/>
              <a:t>Màu là công cụ rất lợi hại. Việc sử dụng nó có ảnh hưởng đến tính khả dụng của một hệ thống. Khi sử dụng màu thích hợp, nó cung cấp nhiều lợi ích cho các mẫu biểu hay báo cáo. Ngược lại nó cũng mang lại nhiều phản tác dụng</a:t>
            </a:r>
          </a:p>
          <a:p>
            <a:pPr algn="just">
              <a:lnSpc>
                <a:spcPct val="80000"/>
              </a:lnSpc>
            </a:pPr>
            <a:r>
              <a:rPr lang="en-US" sz="1400"/>
              <a:t>Nói chung không nên dùng nhiều màu. Dùng màu rất thích hợp cho các sơ đồ, đồ thị. Thiết kế trước hết được thực hiện ở dạng không màu, sau đó cho phép đưa màu vào những vị trí thực sự cần thiết. Thường thì, màu để hỗ trợ làm sáng rõ thông tin hay định dạng thông tin </a:t>
            </a:r>
          </a:p>
        </p:txBody>
      </p:sp>
      <p:pic>
        <p:nvPicPr>
          <p:cNvPr id="382981" name="Picture 5"/>
          <p:cNvPicPr>
            <a:picLocks noChangeAspect="1" noChangeArrowheads="1"/>
          </p:cNvPicPr>
          <p:nvPr/>
        </p:nvPicPr>
        <p:blipFill>
          <a:blip r:embed="rId2"/>
          <a:srcRect/>
          <a:stretch>
            <a:fillRect/>
          </a:stretch>
        </p:blipFill>
        <p:spPr bwMode="auto">
          <a:xfrm>
            <a:off x="3429000" y="1447800"/>
            <a:ext cx="5200650" cy="4848225"/>
          </a:xfrm>
          <a:prstGeom prst="rect">
            <a:avLst/>
          </a:prstGeom>
          <a:noFill/>
        </p:spPr>
      </p:pic>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7BAF2E6-E447-4D5E-9DBE-9DBBDD10EA8B}" type="slidenum">
              <a:rPr lang="en-US"/>
              <a:pPr/>
              <a:t>229</a:t>
            </a:fld>
            <a:endParaRPr lang="en-US"/>
          </a:p>
        </p:txBody>
      </p:sp>
      <p:sp>
        <p:nvSpPr>
          <p:cNvPr id="384002" name="Rectangle 2"/>
          <p:cNvSpPr>
            <a:spLocks noGrp="1" noChangeArrowheads="1"/>
          </p:cNvSpPr>
          <p:nvPr>
            <p:ph type="title"/>
          </p:nvPr>
        </p:nvSpPr>
        <p:spPr/>
        <p:txBody>
          <a:bodyPr/>
          <a:lstStyle/>
          <a:p>
            <a:r>
              <a:rPr lang="en-US" sz="4000" b="1"/>
              <a:t>Chương 12. Thiết kế giao diện người dùng</a:t>
            </a:r>
            <a:r>
              <a:rPr lang="en-US" sz="4000"/>
              <a:t> </a:t>
            </a:r>
          </a:p>
        </p:txBody>
      </p:sp>
      <p:sp>
        <p:nvSpPr>
          <p:cNvPr id="384003" name="Rectangle 3"/>
          <p:cNvSpPr>
            <a:spLocks noGrp="1" noChangeArrowheads="1"/>
          </p:cNvSpPr>
          <p:nvPr>
            <p:ph type="body" idx="1"/>
          </p:nvPr>
        </p:nvSpPr>
        <p:spPr/>
        <p:txBody>
          <a:bodyPr/>
          <a:lstStyle/>
          <a:p>
            <a:r>
              <a:rPr lang="en-US" b="1"/>
              <a:t>Tổng quan về giao diện người dùng</a:t>
            </a:r>
            <a:r>
              <a:rPr lang="en-US"/>
              <a:t> </a:t>
            </a:r>
          </a:p>
          <a:p>
            <a:r>
              <a:rPr lang="en-US" b="1"/>
              <a:t>Kỹ thuật giao diện người dùng</a:t>
            </a:r>
            <a:r>
              <a:rPr lang="en-US"/>
              <a:t> </a:t>
            </a:r>
          </a:p>
          <a:p>
            <a:r>
              <a:rPr lang="en-US" b="1"/>
              <a:t>Các phong cách thiết kế giao diện người dùng</a:t>
            </a:r>
            <a:r>
              <a:rPr lang="en-US"/>
              <a:t> </a:t>
            </a:r>
          </a:p>
          <a:p>
            <a:r>
              <a:rPr lang="en-US" b="1"/>
              <a:t>Cách thức thiết kế giao diện người dùng</a:t>
            </a:r>
            <a:r>
              <a:rPr lang="en-US"/>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3200" b="1" err="1"/>
              <a:t>Hệ</a:t>
            </a:r>
            <a:r>
              <a:rPr lang="en-US" sz="3200" b="1"/>
              <a:t> </a:t>
            </a:r>
            <a:r>
              <a:rPr lang="en-US" sz="3200" b="1" err="1"/>
              <a:t>thống</a:t>
            </a:r>
            <a:r>
              <a:rPr lang="en-US" sz="3200" b="1"/>
              <a:t> </a:t>
            </a:r>
            <a:r>
              <a:rPr lang="en-US" sz="3200" b="1" err="1"/>
              <a:t>xử</a:t>
            </a:r>
            <a:r>
              <a:rPr lang="en-US" sz="3200" b="1"/>
              <a:t> </a:t>
            </a:r>
            <a:r>
              <a:rPr lang="en-US" sz="3200" b="1" err="1"/>
              <a:t>lý</a:t>
            </a:r>
            <a:r>
              <a:rPr lang="en-US" sz="3200" b="1"/>
              <a:t> </a:t>
            </a:r>
            <a:r>
              <a:rPr lang="en-US" sz="3200" b="1" err="1"/>
              <a:t>giao</a:t>
            </a:r>
            <a:r>
              <a:rPr lang="en-US" sz="3200" b="1"/>
              <a:t> </a:t>
            </a:r>
            <a:r>
              <a:rPr lang="en-US" sz="3200" b="1" err="1"/>
              <a:t>dịch</a:t>
            </a:r>
            <a:br>
              <a:rPr lang="en-US" sz="3200" b="1"/>
            </a:br>
            <a:r>
              <a:rPr lang="en-US" sz="3200" b="1"/>
              <a:t>(</a:t>
            </a:r>
            <a:r>
              <a:rPr lang="en-US" sz="3200"/>
              <a:t>Transaction processing system – TPS)</a:t>
            </a:r>
            <a:br>
              <a:rPr lang="en-US" sz="2400"/>
            </a:br>
            <a:endParaRPr lang="en-US"/>
          </a:p>
        </p:txBody>
      </p:sp>
      <p:sp>
        <p:nvSpPr>
          <p:cNvPr id="3" name="Content Placeholder 2"/>
          <p:cNvSpPr>
            <a:spLocks noGrp="1"/>
          </p:cNvSpPr>
          <p:nvPr>
            <p:ph idx="1"/>
          </p:nvPr>
        </p:nvSpPr>
        <p:spPr/>
        <p:txBody>
          <a:bodyPr/>
          <a:lstStyle/>
          <a:p>
            <a:pPr algn="just"/>
            <a:r>
              <a:rPr lang="en-US" err="1"/>
              <a:t>là</a:t>
            </a:r>
            <a:r>
              <a:rPr lang="en-US"/>
              <a:t> </a:t>
            </a:r>
            <a:r>
              <a:rPr lang="en-US" err="1"/>
              <a:t>một</a:t>
            </a:r>
            <a:r>
              <a:rPr lang="en-US"/>
              <a:t> </a:t>
            </a:r>
            <a:r>
              <a:rPr lang="en-US" err="1"/>
              <a:t>hệ</a:t>
            </a:r>
            <a:r>
              <a:rPr lang="en-US"/>
              <a:t> </a:t>
            </a:r>
            <a:r>
              <a:rPr lang="en-US" err="1"/>
              <a:t>thống</a:t>
            </a:r>
            <a:r>
              <a:rPr lang="en-US"/>
              <a:t> </a:t>
            </a:r>
            <a:r>
              <a:rPr lang="en-US" err="1"/>
              <a:t>thông</a:t>
            </a:r>
            <a:r>
              <a:rPr lang="en-US"/>
              <a:t> tin </a:t>
            </a:r>
            <a:r>
              <a:rPr lang="en-US" err="1"/>
              <a:t>có</a:t>
            </a:r>
            <a:r>
              <a:rPr lang="en-US"/>
              <a:t> </a:t>
            </a:r>
            <a:r>
              <a:rPr lang="en-US" err="1"/>
              <a:t>chức</a:t>
            </a:r>
            <a:r>
              <a:rPr lang="en-US"/>
              <a:t> </a:t>
            </a:r>
            <a:r>
              <a:rPr lang="en-US" err="1"/>
              <a:t>năng</a:t>
            </a:r>
            <a:r>
              <a:rPr lang="en-US"/>
              <a:t> </a:t>
            </a:r>
            <a:r>
              <a:rPr lang="en-US" err="1"/>
              <a:t>thu</a:t>
            </a:r>
            <a:r>
              <a:rPr lang="en-US"/>
              <a:t> </a:t>
            </a:r>
            <a:r>
              <a:rPr lang="en-US" err="1"/>
              <a:t>thập</a:t>
            </a:r>
            <a:r>
              <a:rPr lang="en-US"/>
              <a:t> </a:t>
            </a:r>
            <a:r>
              <a:rPr lang="en-US" err="1"/>
              <a:t>và</a:t>
            </a:r>
            <a:r>
              <a:rPr lang="en-US"/>
              <a:t> </a:t>
            </a:r>
            <a:r>
              <a:rPr lang="en-US" err="1"/>
              <a:t>xử</a:t>
            </a:r>
            <a:r>
              <a:rPr lang="en-US"/>
              <a:t> </a:t>
            </a:r>
            <a:r>
              <a:rPr lang="en-US" err="1"/>
              <a:t>lý</a:t>
            </a:r>
            <a:r>
              <a:rPr lang="en-US"/>
              <a:t> </a:t>
            </a:r>
            <a:r>
              <a:rPr lang="en-US" err="1"/>
              <a:t>dữ</a:t>
            </a:r>
            <a:r>
              <a:rPr lang="en-US"/>
              <a:t> </a:t>
            </a:r>
            <a:r>
              <a:rPr lang="en-US" err="1"/>
              <a:t>liệu</a:t>
            </a:r>
            <a:r>
              <a:rPr lang="en-US"/>
              <a:t> </a:t>
            </a:r>
            <a:r>
              <a:rPr lang="en-US" err="1"/>
              <a:t>về</a:t>
            </a:r>
            <a:r>
              <a:rPr lang="en-US"/>
              <a:t> </a:t>
            </a:r>
            <a:r>
              <a:rPr lang="en-US" err="1"/>
              <a:t>các</a:t>
            </a:r>
            <a:r>
              <a:rPr lang="en-US"/>
              <a:t> </a:t>
            </a:r>
            <a:r>
              <a:rPr lang="en-US" err="1"/>
              <a:t>giao</a:t>
            </a:r>
            <a:r>
              <a:rPr lang="en-US"/>
              <a:t> </a:t>
            </a:r>
            <a:r>
              <a:rPr lang="en-US" err="1"/>
              <a:t>dịch</a:t>
            </a:r>
            <a:r>
              <a:rPr lang="en-US"/>
              <a:t> </a:t>
            </a:r>
            <a:r>
              <a:rPr lang="en-US" err="1"/>
              <a:t>nghiệp</a:t>
            </a:r>
            <a:r>
              <a:rPr lang="en-US"/>
              <a:t> </a:t>
            </a:r>
            <a:r>
              <a:rPr lang="en-US" err="1"/>
              <a:t>vụ</a:t>
            </a:r>
            <a:r>
              <a:rPr lang="en-US"/>
              <a:t>. </a:t>
            </a:r>
            <a:r>
              <a:rPr lang="en-US" err="1"/>
              <a:t>Có</a:t>
            </a:r>
            <a:r>
              <a:rPr lang="en-US"/>
              <a:t> </a:t>
            </a:r>
            <a:r>
              <a:rPr lang="en-US" err="1"/>
              <a:t>thể</a:t>
            </a:r>
            <a:r>
              <a:rPr lang="en-US"/>
              <a:t> </a:t>
            </a:r>
            <a:r>
              <a:rPr lang="en-US" err="1"/>
              <a:t>hiểu</a:t>
            </a:r>
            <a:r>
              <a:rPr lang="en-US"/>
              <a:t> </a:t>
            </a:r>
            <a:r>
              <a:rPr lang="en-US" err="1"/>
              <a:t>nó</a:t>
            </a:r>
            <a:r>
              <a:rPr lang="en-US"/>
              <a:t> </a:t>
            </a:r>
            <a:r>
              <a:rPr lang="en-US" err="1"/>
              <a:t>là</a:t>
            </a:r>
            <a:r>
              <a:rPr lang="en-US"/>
              <a:t> </a:t>
            </a:r>
            <a:r>
              <a:rPr lang="en-US" err="1"/>
              <a:t>hệ</a:t>
            </a:r>
            <a:r>
              <a:rPr lang="en-US"/>
              <a:t> </a:t>
            </a:r>
            <a:r>
              <a:rPr lang="en-US" err="1"/>
              <a:t>thống</a:t>
            </a:r>
            <a:r>
              <a:rPr lang="en-US"/>
              <a:t> </a:t>
            </a:r>
            <a:r>
              <a:rPr lang="en-US" err="1"/>
              <a:t>máy</a:t>
            </a:r>
            <a:r>
              <a:rPr lang="en-US"/>
              <a:t> </a:t>
            </a:r>
            <a:r>
              <a:rPr lang="en-US" err="1"/>
              <a:t>tính</a:t>
            </a:r>
            <a:r>
              <a:rPr lang="en-US"/>
              <a:t> </a:t>
            </a:r>
            <a:r>
              <a:rPr lang="en-US" err="1"/>
              <a:t>để</a:t>
            </a:r>
            <a:r>
              <a:rPr lang="en-US"/>
              <a:t> </a:t>
            </a:r>
            <a:r>
              <a:rPr lang="en-US" err="1"/>
              <a:t>thực</a:t>
            </a:r>
            <a:r>
              <a:rPr lang="en-US"/>
              <a:t> </a:t>
            </a:r>
            <a:r>
              <a:rPr lang="en-US" err="1"/>
              <a:t>hiện</a:t>
            </a:r>
            <a:r>
              <a:rPr lang="en-US"/>
              <a:t> </a:t>
            </a:r>
            <a:r>
              <a:rPr lang="en-US" err="1"/>
              <a:t>việc</a:t>
            </a:r>
            <a:r>
              <a:rPr lang="en-US"/>
              <a:t> </a:t>
            </a:r>
            <a:r>
              <a:rPr lang="en-US" err="1"/>
              <a:t>ghi</a:t>
            </a:r>
            <a:r>
              <a:rPr lang="en-US"/>
              <a:t> </a:t>
            </a:r>
            <a:r>
              <a:rPr lang="en-US" err="1"/>
              <a:t>nhận</a:t>
            </a:r>
            <a:r>
              <a:rPr lang="en-US"/>
              <a:t> </a:t>
            </a:r>
            <a:r>
              <a:rPr lang="en-US" err="1"/>
              <a:t>các</a:t>
            </a:r>
            <a:r>
              <a:rPr lang="en-US"/>
              <a:t> </a:t>
            </a:r>
            <a:r>
              <a:rPr lang="en-US" err="1"/>
              <a:t>giao</a:t>
            </a:r>
            <a:r>
              <a:rPr lang="en-US"/>
              <a:t> </a:t>
            </a:r>
            <a:r>
              <a:rPr lang="en-US" err="1"/>
              <a:t>dịch</a:t>
            </a:r>
            <a:r>
              <a:rPr lang="en-US"/>
              <a:t> </a:t>
            </a:r>
            <a:r>
              <a:rPr lang="en-US" err="1"/>
              <a:t>hàng</a:t>
            </a:r>
            <a:r>
              <a:rPr lang="en-US"/>
              <a:t> </a:t>
            </a:r>
            <a:r>
              <a:rPr lang="en-US" err="1"/>
              <a:t>ngày</a:t>
            </a:r>
            <a:r>
              <a:rPr lang="en-US"/>
              <a:t> </a:t>
            </a:r>
            <a:r>
              <a:rPr lang="en-US" err="1"/>
              <a:t>cần</a:t>
            </a:r>
            <a:r>
              <a:rPr lang="en-US"/>
              <a:t> </a:t>
            </a:r>
            <a:r>
              <a:rPr lang="en-US" err="1"/>
              <a:t>thiết</a:t>
            </a:r>
            <a:r>
              <a:rPr lang="en-US"/>
              <a:t> </a:t>
            </a:r>
            <a:r>
              <a:rPr lang="en-US" err="1"/>
              <a:t>cho</a:t>
            </a:r>
            <a:r>
              <a:rPr lang="en-US"/>
              <a:t> </a:t>
            </a:r>
            <a:r>
              <a:rPr lang="en-US" err="1"/>
              <a:t>hoạt</a:t>
            </a:r>
            <a:r>
              <a:rPr lang="en-US"/>
              <a:t> </a:t>
            </a:r>
            <a:r>
              <a:rPr lang="en-US" err="1"/>
              <a:t>động</a:t>
            </a:r>
            <a:r>
              <a:rPr lang="en-US"/>
              <a:t> </a:t>
            </a:r>
            <a:r>
              <a:rPr lang="en-US" err="1"/>
              <a:t>nghiệp</a:t>
            </a:r>
            <a:r>
              <a:rPr lang="en-US"/>
              <a:t> </a:t>
            </a:r>
            <a:r>
              <a:rPr lang="en-US" err="1"/>
              <a:t>vụ</a:t>
            </a:r>
            <a:r>
              <a:rPr lang="en-US"/>
              <a:t> </a:t>
            </a:r>
            <a:r>
              <a:rPr lang="en-US" err="1"/>
              <a:t>của</a:t>
            </a:r>
            <a:r>
              <a:rPr lang="en-US"/>
              <a:t> </a:t>
            </a:r>
            <a:r>
              <a:rPr lang="en-US" err="1"/>
              <a:t>tổ</a:t>
            </a:r>
            <a:r>
              <a:rPr lang="en-US"/>
              <a:t> </a:t>
            </a:r>
            <a:r>
              <a:rPr lang="en-US" err="1"/>
              <a:t>chức</a:t>
            </a:r>
            <a:r>
              <a:rPr lang="en-US"/>
              <a:t> </a:t>
            </a:r>
            <a:r>
              <a:rPr lang="en-US" err="1"/>
              <a:t>để</a:t>
            </a:r>
            <a:r>
              <a:rPr lang="en-US"/>
              <a:t> </a:t>
            </a:r>
            <a:r>
              <a:rPr lang="en-US" err="1"/>
              <a:t>giao</a:t>
            </a:r>
            <a:r>
              <a:rPr lang="en-US"/>
              <a:t> </a:t>
            </a:r>
            <a:r>
              <a:rPr lang="en-US" err="1"/>
              <a:t>dịch</a:t>
            </a:r>
            <a:r>
              <a:rPr lang="en-US"/>
              <a:t> </a:t>
            </a:r>
            <a:r>
              <a:rPr lang="en-US" err="1"/>
              <a:t>với</a:t>
            </a:r>
            <a:r>
              <a:rPr lang="en-US"/>
              <a:t> </a:t>
            </a:r>
            <a:r>
              <a:rPr lang="en-US" err="1"/>
              <a:t>khách</a:t>
            </a:r>
            <a:r>
              <a:rPr lang="en-US"/>
              <a:t> </a:t>
            </a:r>
            <a:r>
              <a:rPr lang="en-US" err="1"/>
              <a:t>hàng</a:t>
            </a:r>
            <a:r>
              <a:rPr lang="en-US"/>
              <a:t>, </a:t>
            </a:r>
            <a:r>
              <a:rPr lang="en-US" err="1"/>
              <a:t>nhà</a:t>
            </a:r>
            <a:r>
              <a:rPr lang="en-US"/>
              <a:t> </a:t>
            </a:r>
            <a:r>
              <a:rPr lang="en-US" err="1"/>
              <a:t>cung</a:t>
            </a:r>
            <a:r>
              <a:rPr lang="en-US"/>
              <a:t> </a:t>
            </a:r>
            <a:r>
              <a:rPr lang="en-US" err="1"/>
              <a:t>cấp</a:t>
            </a:r>
            <a:r>
              <a:rPr lang="en-US"/>
              <a:t>,...</a:t>
            </a:r>
          </a:p>
        </p:txBody>
      </p:sp>
      <p:sp>
        <p:nvSpPr>
          <p:cNvPr id="4" name="Slide Number Placeholder 3"/>
          <p:cNvSpPr>
            <a:spLocks noGrp="1"/>
          </p:cNvSpPr>
          <p:nvPr>
            <p:ph type="sldNum" sz="quarter" idx="12"/>
          </p:nvPr>
        </p:nvSpPr>
        <p:spPr/>
        <p:txBody>
          <a:bodyPr/>
          <a:lstStyle/>
          <a:p>
            <a:fld id="{83F29257-BD7D-4816-BD84-DAED60F7193C}" type="slidenum">
              <a:rPr lang="en-US" smtClean="0"/>
              <a:pPr/>
              <a:t>23</a:t>
            </a:fld>
            <a:endParaRPr lang="en-US"/>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12955AA-CD89-4334-96C0-EBE8DA98D990}" type="slidenum">
              <a:rPr lang="en-US"/>
              <a:pPr/>
              <a:t>230</a:t>
            </a:fld>
            <a:endParaRPr lang="en-US"/>
          </a:p>
        </p:txBody>
      </p:sp>
      <p:sp>
        <p:nvSpPr>
          <p:cNvPr id="386050" name="Rectangle 2"/>
          <p:cNvSpPr>
            <a:spLocks noGrp="1" noChangeArrowheads="1"/>
          </p:cNvSpPr>
          <p:nvPr>
            <p:ph type="title"/>
          </p:nvPr>
        </p:nvSpPr>
        <p:spPr/>
        <p:txBody>
          <a:bodyPr/>
          <a:lstStyle/>
          <a:p>
            <a:r>
              <a:rPr lang="en-US" sz="4000" b="1"/>
              <a:t>12.1. Tổng quan về giao diện người dùng</a:t>
            </a:r>
            <a:r>
              <a:rPr lang="en-US" sz="4000"/>
              <a:t> </a:t>
            </a:r>
          </a:p>
        </p:txBody>
      </p:sp>
      <p:sp>
        <p:nvSpPr>
          <p:cNvPr id="386051" name="Rectangle 3"/>
          <p:cNvSpPr>
            <a:spLocks noGrp="1" noChangeArrowheads="1"/>
          </p:cNvSpPr>
          <p:nvPr>
            <p:ph type="body" idx="1"/>
          </p:nvPr>
        </p:nvSpPr>
        <p:spPr/>
        <p:txBody>
          <a:bodyPr/>
          <a:lstStyle/>
          <a:p>
            <a:pPr algn="just"/>
            <a:r>
              <a:rPr lang="en-US" sz="2800"/>
              <a:t>Giao diện người dùng hiệu quả phải phù hợp với trình độ và kinh nghiệm của người dùng. </a:t>
            </a:r>
          </a:p>
          <a:p>
            <a:pPr algn="just">
              <a:buFontTx/>
              <a:buNone/>
            </a:pPr>
            <a:r>
              <a:rPr lang="en-US" sz="2800"/>
              <a:t>   Một số nguyên nhân khiến cho người dùng sử dụng sai hay cảm thấy nhàm chán, lẫn lộn thậm chí hoảng sợ quay sang chối bỏ phần mềm: </a:t>
            </a:r>
          </a:p>
          <a:p>
            <a:pPr lvl="1" algn="just"/>
            <a:r>
              <a:rPr lang="en-US" sz="2400"/>
              <a:t>Sử dụng nhầm lẫn các thuật ngữ, khái niệm</a:t>
            </a:r>
          </a:p>
          <a:p>
            <a:pPr lvl="1" algn="just"/>
            <a:r>
              <a:rPr lang="en-US" sz="2400"/>
              <a:t>Giao diện không trực quan</a:t>
            </a:r>
          </a:p>
          <a:p>
            <a:pPr lvl="1" algn="just"/>
            <a:r>
              <a:rPr lang="en-US" sz="2400"/>
              <a:t>Cách tiếp cận giải quyết vấn đề bị lẫn lộn</a:t>
            </a:r>
          </a:p>
          <a:p>
            <a:pPr lvl="1" algn="just"/>
            <a:r>
              <a:rPr lang="en-US" sz="2400"/>
              <a:t>Thiết kế giao diện rắc rối</a:t>
            </a: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E75BFB7-254B-405B-A474-4E813059F5EE}" type="slidenum">
              <a:rPr lang="en-US"/>
              <a:pPr/>
              <a:t>231</a:t>
            </a:fld>
            <a:endParaRPr lang="en-US"/>
          </a:p>
        </p:txBody>
      </p:sp>
      <p:sp>
        <p:nvSpPr>
          <p:cNvPr id="387074" name="Rectangle 2"/>
          <p:cNvSpPr>
            <a:spLocks noGrp="1" noChangeArrowheads="1"/>
          </p:cNvSpPr>
          <p:nvPr>
            <p:ph type="title"/>
          </p:nvPr>
        </p:nvSpPr>
        <p:spPr>
          <a:xfrm>
            <a:off x="228600" y="76200"/>
            <a:ext cx="8686800" cy="838200"/>
          </a:xfrm>
        </p:spPr>
        <p:txBody>
          <a:bodyPr/>
          <a:lstStyle/>
          <a:p>
            <a:r>
              <a:rPr lang="en-US" sz="3600"/>
              <a:t>12.1. Tổng quan về giao diện người dùng</a:t>
            </a:r>
          </a:p>
        </p:txBody>
      </p:sp>
      <p:sp>
        <p:nvSpPr>
          <p:cNvPr id="387075" name="Rectangle 3"/>
          <p:cNvSpPr>
            <a:spLocks noGrp="1" noChangeArrowheads="1"/>
          </p:cNvSpPr>
          <p:nvPr>
            <p:ph type="body" idx="1"/>
          </p:nvPr>
        </p:nvSpPr>
        <p:spPr>
          <a:xfrm>
            <a:off x="457200" y="914400"/>
            <a:ext cx="8382000" cy="5715000"/>
          </a:xfrm>
        </p:spPr>
        <p:txBody>
          <a:bodyPr/>
          <a:lstStyle/>
          <a:p>
            <a:pPr algn="just">
              <a:lnSpc>
                <a:spcPct val="80000"/>
              </a:lnSpc>
            </a:pPr>
            <a:r>
              <a:rPr lang="en-US" sz="2000"/>
              <a:t>Các nguyên tắc nên áp dụng khi thiết kế giao diện người dùng: </a:t>
            </a:r>
          </a:p>
          <a:p>
            <a:pPr lvl="1" algn="just">
              <a:lnSpc>
                <a:spcPct val="80000"/>
              </a:lnSpc>
            </a:pPr>
            <a:r>
              <a:rPr lang="en-US" sz="1800"/>
              <a:t>Phải hiểu rõ trình độ người sử dụng cũng như đặc thù các công việc của họ</a:t>
            </a:r>
          </a:p>
          <a:p>
            <a:pPr lvl="1" algn="just">
              <a:lnSpc>
                <a:spcPct val="80000"/>
              </a:lnSpc>
            </a:pPr>
            <a:r>
              <a:rPr lang="en-US" sz="1800"/>
              <a:t>Lôi kéo người dùng vào việc thiết kế giao diện</a:t>
            </a:r>
          </a:p>
          <a:p>
            <a:pPr lvl="1" algn="just">
              <a:lnSpc>
                <a:spcPct val="80000"/>
              </a:lnSpc>
            </a:pPr>
            <a:r>
              <a:rPr lang="en-US" sz="1800"/>
              <a:t>Kiểm tra và thử nghiệm việc thiết kế trên người dùng thật</a:t>
            </a:r>
          </a:p>
          <a:p>
            <a:pPr lvl="1" algn="just">
              <a:lnSpc>
                <a:spcPct val="80000"/>
              </a:lnSpc>
            </a:pPr>
            <a:r>
              <a:rPr lang="en-US" sz="1800"/>
              <a:t>Áp dụng các quy ước, thói quen trong thiết kế giao diện, tuân thủ style chung cho toàn chương trình.</a:t>
            </a:r>
          </a:p>
          <a:p>
            <a:pPr lvl="1" algn="just">
              <a:lnSpc>
                <a:spcPct val="80000"/>
              </a:lnSpc>
            </a:pPr>
            <a:r>
              <a:rPr lang="en-US" sz="1800"/>
              <a:t>Người dùng cần được chỉ dẫn những công việc họ sẽ đối mặt tiếp theo: </a:t>
            </a:r>
          </a:p>
          <a:p>
            <a:pPr lvl="2" algn="just">
              <a:lnSpc>
                <a:spcPct val="80000"/>
              </a:lnSpc>
            </a:pPr>
            <a:r>
              <a:rPr lang="en-US" sz="1600"/>
              <a:t>Chỉ cho người dùng hệ thống đang mong đợi họ làm gì </a:t>
            </a:r>
          </a:p>
          <a:p>
            <a:pPr lvl="2" algn="just">
              <a:lnSpc>
                <a:spcPct val="80000"/>
              </a:lnSpc>
            </a:pPr>
            <a:r>
              <a:rPr lang="en-US" sz="1600"/>
              <a:t>Chỉ cho người dùng dữ liệu họ nhập đúng hay sai </a:t>
            </a:r>
          </a:p>
          <a:p>
            <a:pPr lvl="2" algn="just">
              <a:lnSpc>
                <a:spcPct val="80000"/>
              </a:lnSpc>
            </a:pPr>
            <a:r>
              <a:rPr lang="en-US" sz="1600"/>
              <a:t>Giải thích cho người dùng hệ thống đang đứng yên do có công việc cần xử lý chứ không treo </a:t>
            </a:r>
          </a:p>
          <a:p>
            <a:pPr lvl="2" algn="just">
              <a:lnSpc>
                <a:spcPct val="80000"/>
              </a:lnSpc>
            </a:pPr>
            <a:r>
              <a:rPr lang="en-US" sz="1600"/>
              <a:t>Khẳng định với người dùng hệ thống đã hay chưa hoàn thành một công việc nào đó </a:t>
            </a:r>
          </a:p>
          <a:p>
            <a:pPr lvl="1" algn="just">
              <a:lnSpc>
                <a:spcPct val="80000"/>
              </a:lnSpc>
            </a:pPr>
            <a:r>
              <a:rPr lang="en-US" sz="1800"/>
              <a:t>Nên định hình giao diện sao cho các thông điệp, chỉ dẫn luôn xuất hiện tại cùng một vị trí</a:t>
            </a:r>
          </a:p>
          <a:p>
            <a:pPr lvl="1" algn="just">
              <a:lnSpc>
                <a:spcPct val="80000"/>
              </a:lnSpc>
            </a:pPr>
            <a:r>
              <a:rPr lang="en-US" sz="1800"/>
              <a:t>Định hình các thông điệp và chỉ dẫn đủ dài để người dùng có thể đọc được, đủ ngắn để họ có thể hiểu được</a:t>
            </a:r>
          </a:p>
          <a:p>
            <a:pPr lvl="1" algn="just">
              <a:lnSpc>
                <a:spcPct val="80000"/>
              </a:lnSpc>
            </a:pPr>
            <a:r>
              <a:rPr lang="en-US" sz="1800"/>
              <a:t>Các giá trị mặc định cần được hiển thị</a:t>
            </a:r>
          </a:p>
          <a:p>
            <a:pPr lvl="1" algn="just">
              <a:lnSpc>
                <a:spcPct val="80000"/>
              </a:lnSpc>
            </a:pPr>
            <a:r>
              <a:rPr lang="en-US" sz="1800"/>
              <a:t>Lường trước những sai sót người dùng có thể gặp phải để phòng tránh</a:t>
            </a:r>
          </a:p>
          <a:p>
            <a:pPr lvl="1" algn="just">
              <a:lnSpc>
                <a:spcPct val="80000"/>
              </a:lnSpc>
            </a:pPr>
            <a:r>
              <a:rPr lang="en-US" sz="1800"/>
              <a:t>Không cho phép xử lý tiếp nếu lỗi chưa được khắc phục </a:t>
            </a: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044B9D4-AA1D-4586-939D-5BBC1A92BC6E}" type="slidenum">
              <a:rPr lang="en-US"/>
              <a:pPr/>
              <a:t>232</a:t>
            </a:fld>
            <a:endParaRPr lang="en-US"/>
          </a:p>
        </p:txBody>
      </p:sp>
      <p:sp>
        <p:nvSpPr>
          <p:cNvPr id="388098" name="Rectangle 2"/>
          <p:cNvSpPr>
            <a:spLocks noGrp="1" noChangeArrowheads="1"/>
          </p:cNvSpPr>
          <p:nvPr>
            <p:ph type="title"/>
          </p:nvPr>
        </p:nvSpPr>
        <p:spPr/>
        <p:txBody>
          <a:bodyPr/>
          <a:lstStyle/>
          <a:p>
            <a:r>
              <a:rPr lang="en-US" sz="4000" b="1"/>
              <a:t>12.2. Kỹ thuật giao diện người dùng</a:t>
            </a:r>
            <a:r>
              <a:rPr lang="en-US" sz="4000"/>
              <a:t> </a:t>
            </a:r>
          </a:p>
        </p:txBody>
      </p:sp>
      <p:sp>
        <p:nvSpPr>
          <p:cNvPr id="388099" name="Rectangle 3"/>
          <p:cNvSpPr>
            <a:spLocks noGrp="1" noChangeArrowheads="1"/>
          </p:cNvSpPr>
          <p:nvPr>
            <p:ph type="body" idx="1"/>
          </p:nvPr>
        </p:nvSpPr>
        <p:spPr/>
        <p:txBody>
          <a:bodyPr/>
          <a:lstStyle/>
          <a:p>
            <a:r>
              <a:rPr lang="en-US" b="1"/>
              <a:t>12.2.1. Hệ điều hành và trình duyệt web</a:t>
            </a:r>
            <a:r>
              <a:rPr lang="en-US"/>
              <a:t> </a:t>
            </a:r>
          </a:p>
          <a:p>
            <a:r>
              <a:rPr lang="en-US" b="1"/>
              <a:t>12.2.2. Màn hình hiển thị</a:t>
            </a:r>
            <a:r>
              <a:rPr lang="en-US"/>
              <a:t> </a:t>
            </a:r>
          </a:p>
          <a:p>
            <a:r>
              <a:rPr lang="en-US" b="1"/>
              <a:t>12.2.3. Bàn phím và các thiết bị trỏ</a:t>
            </a:r>
            <a:r>
              <a:rPr lang="en-US"/>
              <a:t> </a:t>
            </a: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8A308E2-F6F4-4214-A379-068FC7F0DEBF}" type="slidenum">
              <a:rPr lang="en-US"/>
              <a:pPr/>
              <a:t>233</a:t>
            </a:fld>
            <a:endParaRPr lang="en-US"/>
          </a:p>
        </p:txBody>
      </p:sp>
      <p:sp>
        <p:nvSpPr>
          <p:cNvPr id="389122" name="Rectangle 2"/>
          <p:cNvSpPr>
            <a:spLocks noGrp="1" noChangeArrowheads="1"/>
          </p:cNvSpPr>
          <p:nvPr>
            <p:ph type="title"/>
          </p:nvPr>
        </p:nvSpPr>
        <p:spPr/>
        <p:txBody>
          <a:bodyPr/>
          <a:lstStyle/>
          <a:p>
            <a:r>
              <a:rPr lang="en-US" sz="4000" b="1"/>
              <a:t>12.3. Các phong cách thiết kế giao diện người dùng</a:t>
            </a:r>
            <a:r>
              <a:rPr lang="en-US" sz="4000"/>
              <a:t> </a:t>
            </a:r>
          </a:p>
        </p:txBody>
      </p:sp>
      <p:sp>
        <p:nvSpPr>
          <p:cNvPr id="389123" name="Rectangle 3"/>
          <p:cNvSpPr>
            <a:spLocks noGrp="1" noChangeArrowheads="1"/>
          </p:cNvSpPr>
          <p:nvPr>
            <p:ph type="body" idx="1"/>
          </p:nvPr>
        </p:nvSpPr>
        <p:spPr/>
        <p:txBody>
          <a:bodyPr/>
          <a:lstStyle/>
          <a:p>
            <a:pPr>
              <a:lnSpc>
                <a:spcPct val="90000"/>
              </a:lnSpc>
              <a:buFontTx/>
              <a:buNone/>
            </a:pPr>
            <a:r>
              <a:rPr lang="en-US" sz="2800" b="1"/>
              <a:t>12.3.1. Giao diện dựa trên cửa sổ và frame</a:t>
            </a:r>
            <a:r>
              <a:rPr lang="en-US" sz="2800"/>
              <a:t> </a:t>
            </a:r>
          </a:p>
          <a:p>
            <a:pPr>
              <a:lnSpc>
                <a:spcPct val="90000"/>
              </a:lnSpc>
              <a:buFontTx/>
              <a:buNone/>
            </a:pPr>
            <a:r>
              <a:rPr lang="en-US" sz="2800" b="1"/>
              <a:t>12.3.2. Giao diện dựa trên menu</a:t>
            </a:r>
            <a:r>
              <a:rPr lang="en-US" sz="2800"/>
              <a:t> </a:t>
            </a:r>
          </a:p>
          <a:p>
            <a:pPr lvl="1">
              <a:lnSpc>
                <a:spcPct val="90000"/>
              </a:lnSpc>
            </a:pPr>
            <a:r>
              <a:rPr lang="en-US" sz="2400"/>
              <a:t>Menu kéo thả, menu xếp tầng</a:t>
            </a:r>
          </a:p>
          <a:p>
            <a:pPr lvl="1">
              <a:lnSpc>
                <a:spcPct val="90000"/>
              </a:lnSpc>
            </a:pPr>
            <a:r>
              <a:rPr lang="en-US" sz="2400"/>
              <a:t>Menu pop-up</a:t>
            </a:r>
          </a:p>
          <a:p>
            <a:pPr lvl="1">
              <a:lnSpc>
                <a:spcPct val="90000"/>
              </a:lnSpc>
            </a:pPr>
            <a:r>
              <a:rPr lang="en-US" sz="2400"/>
              <a:t>Thanh công cụ và menu icon</a:t>
            </a:r>
          </a:p>
          <a:p>
            <a:pPr lvl="1">
              <a:lnSpc>
                <a:spcPct val="90000"/>
              </a:lnSpc>
            </a:pPr>
            <a:r>
              <a:rPr lang="en-US" sz="2400"/>
              <a:t>Menu siêu liên kết </a:t>
            </a:r>
          </a:p>
          <a:p>
            <a:pPr>
              <a:lnSpc>
                <a:spcPct val="90000"/>
              </a:lnSpc>
              <a:buFontTx/>
              <a:buNone/>
            </a:pPr>
            <a:r>
              <a:rPr lang="en-US" sz="2800" b="1"/>
              <a:t>12.3.3. Giao diện dựa trên dòng lệnh</a:t>
            </a:r>
            <a:r>
              <a:rPr lang="en-US" sz="2800"/>
              <a:t> </a:t>
            </a:r>
          </a:p>
          <a:p>
            <a:pPr>
              <a:lnSpc>
                <a:spcPct val="90000"/>
              </a:lnSpc>
              <a:buFontTx/>
              <a:buNone/>
            </a:pPr>
            <a:r>
              <a:rPr lang="en-US" sz="2800" b="1"/>
              <a:t>12.3.4. Đối thoại hỏi – đáp</a:t>
            </a:r>
            <a:r>
              <a:rPr lang="en-US" sz="2800"/>
              <a:t> </a:t>
            </a:r>
          </a:p>
          <a:p>
            <a:pPr>
              <a:lnSpc>
                <a:spcPct val="90000"/>
              </a:lnSpc>
              <a:buFontTx/>
              <a:buNone/>
            </a:pPr>
            <a:r>
              <a:rPr lang="en-US" sz="2800" b="1"/>
              <a:t>12.3.5. Một số tính năng khác: Xác thực và phân quyền, Trợ giúp</a:t>
            </a:r>
            <a:r>
              <a:rPr lang="en-US" sz="2800"/>
              <a:t> (help, tooltip..)</a:t>
            </a: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B1F2E12-215B-4367-9411-2B924CD1E9B8}" type="slidenum">
              <a:rPr lang="en-US"/>
              <a:pPr/>
              <a:t>234</a:t>
            </a:fld>
            <a:endParaRPr lang="en-US"/>
          </a:p>
        </p:txBody>
      </p:sp>
      <p:sp>
        <p:nvSpPr>
          <p:cNvPr id="390146" name="Rectangle 2"/>
          <p:cNvSpPr>
            <a:spLocks noGrp="1" noChangeArrowheads="1"/>
          </p:cNvSpPr>
          <p:nvPr>
            <p:ph type="title"/>
          </p:nvPr>
        </p:nvSpPr>
        <p:spPr/>
        <p:txBody>
          <a:bodyPr/>
          <a:lstStyle/>
          <a:p>
            <a:r>
              <a:rPr lang="en-US" sz="4000" b="1"/>
              <a:t>12.4. Cách thức thiết kế giao diện người dùng</a:t>
            </a:r>
            <a:r>
              <a:rPr lang="en-US" sz="4000"/>
              <a:t> </a:t>
            </a:r>
          </a:p>
        </p:txBody>
      </p:sp>
      <p:sp>
        <p:nvSpPr>
          <p:cNvPr id="390147" name="Rectangle 3"/>
          <p:cNvSpPr>
            <a:spLocks noGrp="1" noChangeArrowheads="1"/>
          </p:cNvSpPr>
          <p:nvPr>
            <p:ph type="body" idx="1"/>
          </p:nvPr>
        </p:nvSpPr>
        <p:spPr/>
        <p:txBody>
          <a:bodyPr/>
          <a:lstStyle/>
          <a:p>
            <a:pPr algn="just">
              <a:buFontTx/>
              <a:buNone/>
            </a:pPr>
            <a:r>
              <a:rPr lang="en-US" sz="2800" b="1"/>
              <a:t>12.4.1. Các công cụ tạo giao diện</a:t>
            </a:r>
            <a:r>
              <a:rPr lang="en-US" sz="2800"/>
              <a:t> </a:t>
            </a:r>
          </a:p>
          <a:p>
            <a:pPr algn="just">
              <a:buFontTx/>
              <a:buNone/>
            </a:pPr>
            <a:r>
              <a:rPr lang="en-US" sz="2800" b="1"/>
              <a:t>12.4.2. Quy trình thiết kế giao diện người dùng</a:t>
            </a:r>
            <a:r>
              <a:rPr lang="en-US" sz="2800"/>
              <a:t> </a:t>
            </a:r>
          </a:p>
          <a:p>
            <a:pPr algn="just"/>
            <a:r>
              <a:rPr lang="en-US" sz="2800"/>
              <a:t>Bước 1 - Lập sơ đồ phân cấp giao tiếp người dùng hoặc sử dụng lược đồ biến đổi trạng thái</a:t>
            </a:r>
          </a:p>
          <a:p>
            <a:pPr algn="just"/>
            <a:r>
              <a:rPr lang="en-US" sz="2800"/>
              <a:t>Bước 2 - Lập bản mẫu đối thoại và giao diện người dùng</a:t>
            </a:r>
          </a:p>
          <a:p>
            <a:pPr algn="just"/>
            <a:r>
              <a:rPr lang="en-US" sz="2800"/>
              <a:t>Bước 3 - Tham khảo và tiếp thu ý kiến phản hồi của người dùng. Nếu cần thiết quay trở lại bước 1 và bước 2. </a:t>
            </a: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4E8A271-0A69-43E6-BE45-6E426EC0DD02}" type="slidenum">
              <a:rPr lang="en-US"/>
              <a:pPr/>
              <a:t>235</a:t>
            </a:fld>
            <a:endParaRPr lang="en-US"/>
          </a:p>
        </p:txBody>
      </p:sp>
      <p:sp>
        <p:nvSpPr>
          <p:cNvPr id="385026" name="Rectangle 2"/>
          <p:cNvSpPr>
            <a:spLocks noGrp="1" noChangeArrowheads="1"/>
          </p:cNvSpPr>
          <p:nvPr>
            <p:ph type="title"/>
          </p:nvPr>
        </p:nvSpPr>
        <p:spPr/>
        <p:txBody>
          <a:bodyPr/>
          <a:lstStyle/>
          <a:p>
            <a:r>
              <a:rPr lang="en-US"/>
              <a:t>Hết</a:t>
            </a:r>
          </a:p>
        </p:txBody>
      </p:sp>
      <p:sp>
        <p:nvSpPr>
          <p:cNvPr id="385027" name="Rectangle 3"/>
          <p:cNvSpPr>
            <a:spLocks noGrp="1" noChangeArrowheads="1"/>
          </p:cNvSpPr>
          <p:nvPr>
            <p:ph type="body"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3200" b="1" err="1"/>
              <a:t>Hệ</a:t>
            </a:r>
            <a:r>
              <a:rPr lang="en-US" sz="3200" b="1"/>
              <a:t> </a:t>
            </a:r>
            <a:r>
              <a:rPr lang="en-US" sz="3200" b="1" err="1"/>
              <a:t>thống</a:t>
            </a:r>
            <a:r>
              <a:rPr lang="en-US" sz="3200" b="1"/>
              <a:t> </a:t>
            </a:r>
            <a:r>
              <a:rPr lang="en-US" sz="3200" b="1" err="1"/>
              <a:t>thông</a:t>
            </a:r>
            <a:r>
              <a:rPr lang="en-US" sz="3200" b="1"/>
              <a:t> tin </a:t>
            </a:r>
            <a:r>
              <a:rPr lang="en-US" sz="3200" b="1" err="1"/>
              <a:t>quản</a:t>
            </a:r>
            <a:r>
              <a:rPr lang="en-US" sz="3200" b="1"/>
              <a:t> </a:t>
            </a:r>
            <a:r>
              <a:rPr lang="en-US" sz="3200" b="1" err="1"/>
              <a:t>lý</a:t>
            </a:r>
            <a:r>
              <a:rPr lang="en-US" sz="3200"/>
              <a:t> (Management information system - MIS)</a:t>
            </a:r>
            <a:endParaRPr lang="en-US"/>
          </a:p>
        </p:txBody>
      </p:sp>
      <p:sp>
        <p:nvSpPr>
          <p:cNvPr id="3" name="Content Placeholder 2"/>
          <p:cNvSpPr>
            <a:spLocks noGrp="1"/>
          </p:cNvSpPr>
          <p:nvPr>
            <p:ph idx="1"/>
          </p:nvPr>
        </p:nvSpPr>
        <p:spPr/>
        <p:txBody>
          <a:bodyPr/>
          <a:lstStyle/>
          <a:p>
            <a:pPr algn="just"/>
            <a:r>
              <a:rPr lang="en-US" err="1"/>
              <a:t>là</a:t>
            </a:r>
            <a:r>
              <a:rPr lang="en-US"/>
              <a:t> </a:t>
            </a:r>
            <a:r>
              <a:rPr lang="en-US" err="1"/>
              <a:t>một</a:t>
            </a:r>
            <a:r>
              <a:rPr lang="en-US"/>
              <a:t> </a:t>
            </a:r>
            <a:r>
              <a:rPr lang="en-US" err="1"/>
              <a:t>hệ</a:t>
            </a:r>
            <a:r>
              <a:rPr lang="en-US"/>
              <a:t> </a:t>
            </a:r>
            <a:r>
              <a:rPr lang="en-US" err="1"/>
              <a:t>thống</a:t>
            </a:r>
            <a:r>
              <a:rPr lang="en-US"/>
              <a:t> </a:t>
            </a:r>
            <a:r>
              <a:rPr lang="en-US" err="1"/>
              <a:t>thông</a:t>
            </a:r>
            <a:r>
              <a:rPr lang="en-US"/>
              <a:t> tin </a:t>
            </a:r>
            <a:r>
              <a:rPr lang="en-US" err="1"/>
              <a:t>cung</a:t>
            </a:r>
            <a:r>
              <a:rPr lang="en-US"/>
              <a:t> </a:t>
            </a:r>
            <a:r>
              <a:rPr lang="en-US" err="1"/>
              <a:t>cấp</a:t>
            </a:r>
            <a:r>
              <a:rPr lang="en-US"/>
              <a:t> </a:t>
            </a:r>
            <a:r>
              <a:rPr lang="en-US" err="1"/>
              <a:t>thông</a:t>
            </a:r>
            <a:r>
              <a:rPr lang="en-US"/>
              <a:t> tin </a:t>
            </a:r>
            <a:r>
              <a:rPr lang="en-US" err="1"/>
              <a:t>cho</a:t>
            </a:r>
            <a:r>
              <a:rPr lang="en-US"/>
              <a:t> </a:t>
            </a:r>
            <a:r>
              <a:rPr lang="en-US" err="1"/>
              <a:t>việc</a:t>
            </a:r>
            <a:r>
              <a:rPr lang="en-US"/>
              <a:t> </a:t>
            </a:r>
            <a:r>
              <a:rPr lang="en-US" err="1"/>
              <a:t>báo</a:t>
            </a:r>
            <a:r>
              <a:rPr lang="en-US"/>
              <a:t> </a:t>
            </a:r>
            <a:r>
              <a:rPr lang="en-US" err="1"/>
              <a:t>cáo</a:t>
            </a:r>
            <a:r>
              <a:rPr lang="en-US"/>
              <a:t> </a:t>
            </a:r>
            <a:r>
              <a:rPr lang="en-US" err="1"/>
              <a:t>hướng</a:t>
            </a:r>
            <a:r>
              <a:rPr lang="en-US"/>
              <a:t> </a:t>
            </a:r>
            <a:r>
              <a:rPr lang="en-US" err="1"/>
              <a:t>quản</a:t>
            </a:r>
            <a:r>
              <a:rPr lang="en-US"/>
              <a:t> </a:t>
            </a:r>
            <a:r>
              <a:rPr lang="en-US" err="1"/>
              <a:t>lý</a:t>
            </a:r>
            <a:r>
              <a:rPr lang="en-US"/>
              <a:t> </a:t>
            </a:r>
            <a:r>
              <a:rPr lang="en-US" err="1"/>
              <a:t>dựa</a:t>
            </a:r>
            <a:r>
              <a:rPr lang="en-US"/>
              <a:t> </a:t>
            </a:r>
            <a:r>
              <a:rPr lang="en-US" err="1"/>
              <a:t>trên</a:t>
            </a:r>
            <a:r>
              <a:rPr lang="en-US"/>
              <a:t> </a:t>
            </a:r>
            <a:r>
              <a:rPr lang="en-US" err="1"/>
              <a:t>việc</a:t>
            </a:r>
            <a:r>
              <a:rPr lang="en-US"/>
              <a:t> </a:t>
            </a:r>
            <a:r>
              <a:rPr lang="en-US" err="1"/>
              <a:t>xử</a:t>
            </a:r>
            <a:r>
              <a:rPr lang="en-US"/>
              <a:t> </a:t>
            </a:r>
            <a:r>
              <a:rPr lang="en-US" err="1"/>
              <a:t>lý</a:t>
            </a:r>
            <a:r>
              <a:rPr lang="en-US"/>
              <a:t> </a:t>
            </a:r>
            <a:r>
              <a:rPr lang="en-US" err="1"/>
              <a:t>giao</a:t>
            </a:r>
            <a:r>
              <a:rPr lang="en-US"/>
              <a:t> </a:t>
            </a:r>
            <a:r>
              <a:rPr lang="en-US" err="1"/>
              <a:t>dịch</a:t>
            </a:r>
            <a:r>
              <a:rPr lang="en-US"/>
              <a:t> </a:t>
            </a:r>
            <a:r>
              <a:rPr lang="en-US" err="1"/>
              <a:t>và</a:t>
            </a:r>
            <a:r>
              <a:rPr lang="en-US"/>
              <a:t> </a:t>
            </a:r>
            <a:r>
              <a:rPr lang="en-US" err="1"/>
              <a:t>các</a:t>
            </a:r>
            <a:r>
              <a:rPr lang="en-US"/>
              <a:t> </a:t>
            </a:r>
            <a:r>
              <a:rPr lang="en-US" err="1"/>
              <a:t>hoạt</a:t>
            </a:r>
            <a:r>
              <a:rPr lang="en-US"/>
              <a:t> </a:t>
            </a:r>
            <a:r>
              <a:rPr lang="en-US" err="1"/>
              <a:t>động</a:t>
            </a:r>
            <a:r>
              <a:rPr lang="en-US"/>
              <a:t> </a:t>
            </a:r>
            <a:r>
              <a:rPr lang="en-US" err="1"/>
              <a:t>của</a:t>
            </a:r>
            <a:r>
              <a:rPr lang="en-US"/>
              <a:t> </a:t>
            </a:r>
            <a:r>
              <a:rPr lang="en-US" err="1"/>
              <a:t>tổ</a:t>
            </a:r>
            <a:r>
              <a:rPr lang="en-US"/>
              <a:t> </a:t>
            </a:r>
            <a:r>
              <a:rPr lang="en-US" err="1"/>
              <a:t>chức</a:t>
            </a:r>
            <a:r>
              <a:rPr lang="en-US"/>
              <a:t>. </a:t>
            </a:r>
          </a:p>
          <a:p>
            <a:pPr algn="just"/>
            <a:r>
              <a:rPr lang="en-US" err="1"/>
              <a:t>Hệ</a:t>
            </a:r>
            <a:r>
              <a:rPr lang="en-US"/>
              <a:t> </a:t>
            </a:r>
            <a:r>
              <a:rPr lang="en-US" err="1"/>
              <a:t>thống</a:t>
            </a:r>
            <a:r>
              <a:rPr lang="en-US"/>
              <a:t> </a:t>
            </a:r>
            <a:r>
              <a:rPr lang="en-US" err="1"/>
              <a:t>này</a:t>
            </a:r>
            <a:r>
              <a:rPr lang="en-US"/>
              <a:t> </a:t>
            </a:r>
            <a:r>
              <a:rPr lang="en-US" err="1"/>
              <a:t>trợ</a:t>
            </a:r>
            <a:r>
              <a:rPr lang="en-US"/>
              <a:t> </a:t>
            </a:r>
            <a:r>
              <a:rPr lang="en-US" err="1"/>
              <a:t>giúp</a:t>
            </a:r>
            <a:r>
              <a:rPr lang="en-US"/>
              <a:t> </a:t>
            </a:r>
            <a:r>
              <a:rPr lang="en-US" err="1"/>
              <a:t>các</a:t>
            </a:r>
            <a:r>
              <a:rPr lang="en-US"/>
              <a:t> </a:t>
            </a:r>
            <a:r>
              <a:rPr lang="en-US" err="1"/>
              <a:t>hoạt</a:t>
            </a:r>
            <a:r>
              <a:rPr lang="en-US"/>
              <a:t> </a:t>
            </a:r>
            <a:r>
              <a:rPr lang="en-US" err="1"/>
              <a:t>động</a:t>
            </a:r>
            <a:r>
              <a:rPr lang="en-US"/>
              <a:t> </a:t>
            </a:r>
            <a:r>
              <a:rPr lang="en-US" err="1"/>
              <a:t>quản</a:t>
            </a:r>
            <a:r>
              <a:rPr lang="en-US"/>
              <a:t> </a:t>
            </a:r>
            <a:r>
              <a:rPr lang="en-US" err="1"/>
              <a:t>lý</a:t>
            </a:r>
            <a:r>
              <a:rPr lang="en-US"/>
              <a:t> </a:t>
            </a:r>
            <a:r>
              <a:rPr lang="en-US" err="1"/>
              <a:t>của</a:t>
            </a:r>
            <a:r>
              <a:rPr lang="en-US"/>
              <a:t> </a:t>
            </a:r>
            <a:r>
              <a:rPr lang="en-US" err="1"/>
              <a:t>tổ</a:t>
            </a:r>
            <a:r>
              <a:rPr lang="en-US"/>
              <a:t> </a:t>
            </a:r>
            <a:r>
              <a:rPr lang="en-US" err="1"/>
              <a:t>chức</a:t>
            </a:r>
            <a:r>
              <a:rPr lang="en-US"/>
              <a:t> </a:t>
            </a:r>
            <a:r>
              <a:rPr lang="en-US" err="1"/>
              <a:t>như</a:t>
            </a:r>
            <a:r>
              <a:rPr lang="en-US"/>
              <a:t> </a:t>
            </a:r>
            <a:r>
              <a:rPr lang="en-US" err="1"/>
              <a:t>lập</a:t>
            </a:r>
            <a:r>
              <a:rPr lang="en-US"/>
              <a:t> </a:t>
            </a:r>
            <a:r>
              <a:rPr lang="en-US" err="1"/>
              <a:t>kế</a:t>
            </a:r>
            <a:r>
              <a:rPr lang="en-US"/>
              <a:t> </a:t>
            </a:r>
            <a:r>
              <a:rPr lang="en-US" err="1"/>
              <a:t>hoạch</a:t>
            </a:r>
            <a:r>
              <a:rPr lang="en-US"/>
              <a:t>, </a:t>
            </a:r>
            <a:r>
              <a:rPr lang="en-US" err="1"/>
              <a:t>kiểm</a:t>
            </a:r>
            <a:r>
              <a:rPr lang="en-US"/>
              <a:t> </a:t>
            </a:r>
            <a:r>
              <a:rPr lang="en-US" err="1"/>
              <a:t>tra</a:t>
            </a:r>
            <a:r>
              <a:rPr lang="en-US"/>
              <a:t> </a:t>
            </a:r>
            <a:r>
              <a:rPr lang="en-US" err="1"/>
              <a:t>thực</a:t>
            </a:r>
            <a:r>
              <a:rPr lang="en-US"/>
              <a:t> </a:t>
            </a:r>
            <a:r>
              <a:rPr lang="en-US" err="1"/>
              <a:t>hiện</a:t>
            </a:r>
            <a:r>
              <a:rPr lang="en-US"/>
              <a:t>, </a:t>
            </a:r>
            <a:r>
              <a:rPr lang="en-US" err="1"/>
              <a:t>tổng</a:t>
            </a:r>
            <a:r>
              <a:rPr lang="en-US"/>
              <a:t> </a:t>
            </a:r>
            <a:r>
              <a:rPr lang="en-US" err="1"/>
              <a:t>hợp</a:t>
            </a:r>
            <a:r>
              <a:rPr lang="en-US"/>
              <a:t> </a:t>
            </a:r>
            <a:r>
              <a:rPr lang="en-US" err="1"/>
              <a:t>và</a:t>
            </a:r>
            <a:r>
              <a:rPr lang="en-US"/>
              <a:t> </a:t>
            </a:r>
            <a:r>
              <a:rPr lang="en-US" err="1"/>
              <a:t>làm</a:t>
            </a:r>
            <a:r>
              <a:rPr lang="en-US"/>
              <a:t> </a:t>
            </a:r>
            <a:r>
              <a:rPr lang="en-US" err="1"/>
              <a:t>báo</a:t>
            </a:r>
            <a:r>
              <a:rPr lang="en-US"/>
              <a:t> </a:t>
            </a:r>
            <a:r>
              <a:rPr lang="en-US" err="1"/>
              <a:t>cáo</a:t>
            </a:r>
            <a:r>
              <a:rPr lang="en-US"/>
              <a:t>, </a:t>
            </a:r>
            <a:r>
              <a:rPr lang="en-US" err="1"/>
              <a:t>làm</a:t>
            </a:r>
            <a:r>
              <a:rPr lang="en-US"/>
              <a:t> </a:t>
            </a:r>
            <a:r>
              <a:rPr lang="en-US" err="1"/>
              <a:t>các</a:t>
            </a:r>
            <a:r>
              <a:rPr lang="en-US"/>
              <a:t> </a:t>
            </a:r>
            <a:r>
              <a:rPr lang="en-US" err="1"/>
              <a:t>quyết</a:t>
            </a:r>
            <a:r>
              <a:rPr lang="en-US"/>
              <a:t> </a:t>
            </a:r>
            <a:r>
              <a:rPr lang="en-US" err="1"/>
              <a:t>định</a:t>
            </a:r>
            <a:r>
              <a:rPr lang="en-US"/>
              <a:t> </a:t>
            </a:r>
            <a:r>
              <a:rPr lang="en-US" err="1"/>
              <a:t>quản</a:t>
            </a:r>
            <a:r>
              <a:rPr lang="en-US"/>
              <a:t> </a:t>
            </a:r>
            <a:r>
              <a:rPr lang="en-US" err="1"/>
              <a:t>lý</a:t>
            </a:r>
            <a:r>
              <a:rPr lang="en-US"/>
              <a:t> </a:t>
            </a:r>
            <a:r>
              <a:rPr lang="en-US" err="1"/>
              <a:t>trên</a:t>
            </a:r>
            <a:r>
              <a:rPr lang="en-US"/>
              <a:t> </a:t>
            </a:r>
            <a:r>
              <a:rPr lang="en-US" err="1"/>
              <a:t>cơ</a:t>
            </a:r>
            <a:r>
              <a:rPr lang="en-US"/>
              <a:t> </a:t>
            </a:r>
            <a:r>
              <a:rPr lang="en-US" err="1"/>
              <a:t>sở</a:t>
            </a:r>
            <a:r>
              <a:rPr lang="en-US"/>
              <a:t> </a:t>
            </a:r>
            <a:r>
              <a:rPr lang="en-US" err="1"/>
              <a:t>các</a:t>
            </a:r>
            <a:r>
              <a:rPr lang="en-US"/>
              <a:t> </a:t>
            </a:r>
            <a:r>
              <a:rPr lang="en-US" err="1"/>
              <a:t>quy</a:t>
            </a:r>
            <a:r>
              <a:rPr lang="en-US"/>
              <a:t> </a:t>
            </a:r>
            <a:r>
              <a:rPr lang="en-US" err="1"/>
              <a:t>trình</a:t>
            </a:r>
            <a:r>
              <a:rPr lang="en-US"/>
              <a:t> </a:t>
            </a:r>
            <a:r>
              <a:rPr lang="en-US" err="1"/>
              <a:t>thủ</a:t>
            </a:r>
            <a:r>
              <a:rPr lang="en-US"/>
              <a:t> </a:t>
            </a:r>
            <a:r>
              <a:rPr lang="en-US" err="1"/>
              <a:t>tục</a:t>
            </a:r>
            <a:r>
              <a:rPr lang="en-US"/>
              <a:t> </a:t>
            </a:r>
            <a:r>
              <a:rPr lang="en-US" err="1"/>
              <a:t>cho</a:t>
            </a:r>
            <a:r>
              <a:rPr lang="en-US"/>
              <a:t> </a:t>
            </a:r>
            <a:r>
              <a:rPr lang="en-US" err="1"/>
              <a:t>trước</a:t>
            </a:r>
            <a:r>
              <a:rPr lang="en-US"/>
              <a:t>.</a:t>
            </a:r>
          </a:p>
        </p:txBody>
      </p:sp>
      <p:sp>
        <p:nvSpPr>
          <p:cNvPr id="4" name="Slide Number Placeholder 3"/>
          <p:cNvSpPr>
            <a:spLocks noGrp="1"/>
          </p:cNvSpPr>
          <p:nvPr>
            <p:ph type="sldNum" sz="quarter" idx="12"/>
          </p:nvPr>
        </p:nvSpPr>
        <p:spPr/>
        <p:txBody>
          <a:bodyPr/>
          <a:lstStyle/>
          <a:p>
            <a:fld id="{83F29257-BD7D-4816-BD84-DAED60F7193C}"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3200" b="1" err="1"/>
              <a:t>Hệ</a:t>
            </a:r>
            <a:r>
              <a:rPr lang="en-US" sz="3200" b="1"/>
              <a:t> </a:t>
            </a:r>
            <a:r>
              <a:rPr lang="en-US" sz="3200" b="1" err="1"/>
              <a:t>thống</a:t>
            </a:r>
            <a:r>
              <a:rPr lang="en-US" sz="3200" b="1"/>
              <a:t> </a:t>
            </a:r>
            <a:r>
              <a:rPr lang="en-US" sz="3200" b="1" err="1"/>
              <a:t>hỗ</a:t>
            </a:r>
            <a:r>
              <a:rPr lang="en-US" sz="3200" b="1"/>
              <a:t> </a:t>
            </a:r>
            <a:r>
              <a:rPr lang="en-US" sz="3200" b="1" err="1"/>
              <a:t>trợ</a:t>
            </a:r>
            <a:r>
              <a:rPr lang="en-US" sz="3200" b="1"/>
              <a:t> </a:t>
            </a:r>
            <a:r>
              <a:rPr lang="en-US" sz="3200" b="1" err="1"/>
              <a:t>quyết</a:t>
            </a:r>
            <a:r>
              <a:rPr lang="en-US" sz="3200" b="1"/>
              <a:t> </a:t>
            </a:r>
            <a:r>
              <a:rPr lang="en-US" sz="3200" b="1" err="1"/>
              <a:t>định</a:t>
            </a:r>
            <a:r>
              <a:rPr lang="en-US" sz="3200"/>
              <a:t> </a:t>
            </a:r>
            <a:br>
              <a:rPr lang="en-US" sz="3200"/>
            </a:br>
            <a:r>
              <a:rPr lang="en-US" sz="3200"/>
              <a:t>(Decision support system – DSS)</a:t>
            </a:r>
            <a:endParaRPr lang="en-US"/>
          </a:p>
        </p:txBody>
      </p:sp>
      <p:sp>
        <p:nvSpPr>
          <p:cNvPr id="3" name="Content Placeholder 2"/>
          <p:cNvSpPr>
            <a:spLocks noGrp="1"/>
          </p:cNvSpPr>
          <p:nvPr>
            <p:ph idx="1"/>
          </p:nvPr>
        </p:nvSpPr>
        <p:spPr/>
        <p:txBody>
          <a:bodyPr/>
          <a:lstStyle/>
          <a:p>
            <a:pPr algn="just"/>
            <a:r>
              <a:rPr lang="en-US" err="1"/>
              <a:t>là</a:t>
            </a:r>
            <a:r>
              <a:rPr lang="en-US"/>
              <a:t> </a:t>
            </a:r>
            <a:r>
              <a:rPr lang="en-US" err="1"/>
              <a:t>một</a:t>
            </a:r>
            <a:r>
              <a:rPr lang="en-US"/>
              <a:t> </a:t>
            </a:r>
            <a:r>
              <a:rPr lang="en-US" err="1"/>
              <a:t>hệ</a:t>
            </a:r>
            <a:r>
              <a:rPr lang="en-US"/>
              <a:t> </a:t>
            </a:r>
            <a:r>
              <a:rPr lang="en-US" err="1"/>
              <a:t>thống</a:t>
            </a:r>
            <a:r>
              <a:rPr lang="en-US"/>
              <a:t> </a:t>
            </a:r>
            <a:r>
              <a:rPr lang="en-US" err="1"/>
              <a:t>thông</a:t>
            </a:r>
            <a:r>
              <a:rPr lang="en-US"/>
              <a:t> tin </a:t>
            </a:r>
            <a:r>
              <a:rPr lang="en-US" err="1"/>
              <a:t>vừa</a:t>
            </a:r>
            <a:r>
              <a:rPr lang="en-US"/>
              <a:t> </a:t>
            </a:r>
            <a:r>
              <a:rPr lang="en-US" err="1"/>
              <a:t>có</a:t>
            </a:r>
            <a:r>
              <a:rPr lang="en-US"/>
              <a:t> </a:t>
            </a:r>
            <a:r>
              <a:rPr lang="en-US" err="1"/>
              <a:t>thể</a:t>
            </a:r>
            <a:r>
              <a:rPr lang="en-US"/>
              <a:t> </a:t>
            </a:r>
            <a:r>
              <a:rPr lang="en-US" err="1"/>
              <a:t>trợ</a:t>
            </a:r>
            <a:r>
              <a:rPr lang="en-US"/>
              <a:t> </a:t>
            </a:r>
            <a:r>
              <a:rPr lang="en-US" err="1"/>
              <a:t>giúp</a:t>
            </a:r>
            <a:r>
              <a:rPr lang="en-US"/>
              <a:t> </a:t>
            </a:r>
            <a:r>
              <a:rPr lang="en-US" err="1"/>
              <a:t>xác</a:t>
            </a:r>
            <a:r>
              <a:rPr lang="en-US"/>
              <a:t> </a:t>
            </a:r>
            <a:r>
              <a:rPr lang="en-US" err="1"/>
              <a:t>định</a:t>
            </a:r>
            <a:r>
              <a:rPr lang="en-US"/>
              <a:t> </a:t>
            </a:r>
            <a:r>
              <a:rPr lang="en-US" err="1"/>
              <a:t>các</a:t>
            </a:r>
            <a:r>
              <a:rPr lang="en-US"/>
              <a:t> </a:t>
            </a:r>
            <a:r>
              <a:rPr lang="en-US" err="1"/>
              <a:t>thời</a:t>
            </a:r>
            <a:r>
              <a:rPr lang="en-US"/>
              <a:t> </a:t>
            </a:r>
            <a:r>
              <a:rPr lang="en-US" err="1"/>
              <a:t>cơ</a:t>
            </a:r>
            <a:r>
              <a:rPr lang="en-US"/>
              <a:t> </a:t>
            </a:r>
            <a:r>
              <a:rPr lang="en-US" err="1"/>
              <a:t>ra</a:t>
            </a:r>
            <a:r>
              <a:rPr lang="en-US"/>
              <a:t> </a:t>
            </a:r>
            <a:r>
              <a:rPr lang="en-US" err="1"/>
              <a:t>quyết</a:t>
            </a:r>
            <a:r>
              <a:rPr lang="en-US"/>
              <a:t> </a:t>
            </a:r>
            <a:r>
              <a:rPr lang="en-US" err="1"/>
              <a:t>định</a:t>
            </a:r>
            <a:r>
              <a:rPr lang="en-US"/>
              <a:t>, </a:t>
            </a:r>
            <a:r>
              <a:rPr lang="en-US" err="1"/>
              <a:t>vừa</a:t>
            </a:r>
            <a:r>
              <a:rPr lang="en-US"/>
              <a:t> </a:t>
            </a:r>
            <a:r>
              <a:rPr lang="en-US" err="1"/>
              <a:t>có</a:t>
            </a:r>
            <a:r>
              <a:rPr lang="en-US"/>
              <a:t> </a:t>
            </a:r>
            <a:r>
              <a:rPr lang="en-US" err="1"/>
              <a:t>thể</a:t>
            </a:r>
            <a:r>
              <a:rPr lang="en-US"/>
              <a:t> </a:t>
            </a:r>
            <a:r>
              <a:rPr lang="en-US" err="1"/>
              <a:t>cung</a:t>
            </a:r>
            <a:r>
              <a:rPr lang="en-US"/>
              <a:t> </a:t>
            </a:r>
            <a:r>
              <a:rPr lang="en-US" err="1"/>
              <a:t>cấp</a:t>
            </a:r>
            <a:r>
              <a:rPr lang="en-US"/>
              <a:t> </a:t>
            </a:r>
            <a:r>
              <a:rPr lang="en-US" err="1"/>
              <a:t>thông</a:t>
            </a:r>
            <a:r>
              <a:rPr lang="en-US"/>
              <a:t> tin </a:t>
            </a:r>
            <a:r>
              <a:rPr lang="en-US" err="1"/>
              <a:t>để</a:t>
            </a:r>
            <a:r>
              <a:rPr lang="en-US"/>
              <a:t> </a:t>
            </a:r>
            <a:r>
              <a:rPr lang="en-US" err="1"/>
              <a:t>trợ</a:t>
            </a:r>
            <a:r>
              <a:rPr lang="en-US"/>
              <a:t> </a:t>
            </a:r>
            <a:r>
              <a:rPr lang="en-US" err="1"/>
              <a:t>giúp</a:t>
            </a:r>
            <a:r>
              <a:rPr lang="en-US"/>
              <a:t> </a:t>
            </a:r>
            <a:r>
              <a:rPr lang="en-US" err="1"/>
              <a:t>việc</a:t>
            </a:r>
            <a:r>
              <a:rPr lang="en-US"/>
              <a:t> </a:t>
            </a:r>
            <a:r>
              <a:rPr lang="en-US" err="1"/>
              <a:t>ra</a:t>
            </a:r>
            <a:r>
              <a:rPr lang="en-US"/>
              <a:t> </a:t>
            </a:r>
            <a:r>
              <a:rPr lang="en-US" err="1"/>
              <a:t>quyết</a:t>
            </a:r>
            <a:r>
              <a:rPr lang="en-US"/>
              <a:t> </a:t>
            </a:r>
            <a:r>
              <a:rPr lang="en-US" err="1"/>
              <a:t>định</a:t>
            </a:r>
            <a:r>
              <a:rPr lang="en-US"/>
              <a:t>.</a:t>
            </a:r>
          </a:p>
        </p:txBody>
      </p:sp>
      <p:sp>
        <p:nvSpPr>
          <p:cNvPr id="4" name="Slide Number Placeholder 3"/>
          <p:cNvSpPr>
            <a:spLocks noGrp="1"/>
          </p:cNvSpPr>
          <p:nvPr>
            <p:ph type="sldNum" sz="quarter" idx="12"/>
          </p:nvPr>
        </p:nvSpPr>
        <p:spPr/>
        <p:txBody>
          <a:bodyPr/>
          <a:lstStyle/>
          <a:p>
            <a:fld id="{83F29257-BD7D-4816-BD84-DAED60F7193C}"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3200" b="1" err="1"/>
              <a:t>Hệ</a:t>
            </a:r>
            <a:r>
              <a:rPr lang="en-US" sz="3200" b="1"/>
              <a:t> </a:t>
            </a:r>
            <a:r>
              <a:rPr lang="en-US" sz="3200" b="1" err="1"/>
              <a:t>thống</a:t>
            </a:r>
            <a:r>
              <a:rPr lang="en-US" sz="3200" b="1"/>
              <a:t> </a:t>
            </a:r>
            <a:r>
              <a:rPr lang="en-US" sz="3200" b="1" err="1"/>
              <a:t>thông</a:t>
            </a:r>
            <a:r>
              <a:rPr lang="en-US" sz="3200" b="1"/>
              <a:t> tin </a:t>
            </a:r>
            <a:r>
              <a:rPr lang="en-US" sz="3200" b="1" err="1"/>
              <a:t>điều</a:t>
            </a:r>
            <a:r>
              <a:rPr lang="en-US" sz="3200" b="1"/>
              <a:t> </a:t>
            </a:r>
            <a:r>
              <a:rPr lang="en-US" sz="3200" b="1" err="1"/>
              <a:t>hành</a:t>
            </a:r>
            <a:r>
              <a:rPr lang="en-US" sz="3200"/>
              <a:t> </a:t>
            </a:r>
            <a:br>
              <a:rPr lang="en-US" sz="3200"/>
            </a:br>
            <a:r>
              <a:rPr lang="en-US" sz="3200"/>
              <a:t>(</a:t>
            </a:r>
            <a:r>
              <a:rPr lang="en-US" sz="3200" err="1"/>
              <a:t>Excutive</a:t>
            </a:r>
            <a:r>
              <a:rPr lang="en-US" sz="3200"/>
              <a:t> Support system – ESS)</a:t>
            </a:r>
            <a:endParaRPr lang="en-US"/>
          </a:p>
        </p:txBody>
      </p:sp>
      <p:sp>
        <p:nvSpPr>
          <p:cNvPr id="3" name="Content Placeholder 2"/>
          <p:cNvSpPr>
            <a:spLocks noGrp="1"/>
          </p:cNvSpPr>
          <p:nvPr>
            <p:ph idx="1"/>
          </p:nvPr>
        </p:nvSpPr>
        <p:spPr/>
        <p:txBody>
          <a:bodyPr/>
          <a:lstStyle/>
          <a:p>
            <a:pPr algn="just"/>
            <a:r>
              <a:rPr lang="en-US" err="1"/>
              <a:t>là</a:t>
            </a:r>
            <a:r>
              <a:rPr lang="en-US"/>
              <a:t> </a:t>
            </a:r>
            <a:r>
              <a:rPr lang="en-US" err="1"/>
              <a:t>một</a:t>
            </a:r>
            <a:r>
              <a:rPr lang="en-US"/>
              <a:t> </a:t>
            </a:r>
            <a:r>
              <a:rPr lang="en-US" err="1"/>
              <a:t>hệ</a:t>
            </a:r>
            <a:r>
              <a:rPr lang="en-US"/>
              <a:t> </a:t>
            </a:r>
            <a:r>
              <a:rPr lang="en-US" err="1"/>
              <a:t>thống</a:t>
            </a:r>
            <a:r>
              <a:rPr lang="en-US"/>
              <a:t> </a:t>
            </a:r>
            <a:r>
              <a:rPr lang="en-US" err="1"/>
              <a:t>thông</a:t>
            </a:r>
            <a:r>
              <a:rPr lang="en-US"/>
              <a:t> tin </a:t>
            </a:r>
            <a:r>
              <a:rPr lang="en-US" err="1"/>
              <a:t>hỗ</a:t>
            </a:r>
            <a:r>
              <a:rPr lang="en-US"/>
              <a:t> </a:t>
            </a:r>
            <a:r>
              <a:rPr lang="en-US" err="1"/>
              <a:t>trợ</a:t>
            </a:r>
            <a:r>
              <a:rPr lang="en-US"/>
              <a:t> </a:t>
            </a:r>
            <a:r>
              <a:rPr lang="en-US" err="1"/>
              <a:t>nhu</a:t>
            </a:r>
            <a:r>
              <a:rPr lang="en-US"/>
              <a:t> </a:t>
            </a:r>
            <a:r>
              <a:rPr lang="en-US" err="1"/>
              <a:t>cầu</a:t>
            </a:r>
            <a:r>
              <a:rPr lang="en-US"/>
              <a:t> </a:t>
            </a:r>
            <a:r>
              <a:rPr lang="en-US" err="1"/>
              <a:t>lập</a:t>
            </a:r>
            <a:r>
              <a:rPr lang="en-US"/>
              <a:t> </a:t>
            </a:r>
            <a:r>
              <a:rPr lang="en-US" err="1"/>
              <a:t>kế</a:t>
            </a:r>
            <a:r>
              <a:rPr lang="en-US"/>
              <a:t> </a:t>
            </a:r>
            <a:r>
              <a:rPr lang="en-US" err="1"/>
              <a:t>hoạch</a:t>
            </a:r>
            <a:r>
              <a:rPr lang="en-US"/>
              <a:t> </a:t>
            </a:r>
            <a:r>
              <a:rPr lang="en-US" err="1"/>
              <a:t>và</a:t>
            </a:r>
            <a:r>
              <a:rPr lang="en-US"/>
              <a:t> </a:t>
            </a:r>
            <a:r>
              <a:rPr lang="en-US" err="1"/>
              <a:t>đánh</a:t>
            </a:r>
            <a:r>
              <a:rPr lang="en-US"/>
              <a:t> </a:t>
            </a:r>
            <a:r>
              <a:rPr lang="en-US" err="1"/>
              <a:t>giá</a:t>
            </a:r>
            <a:r>
              <a:rPr lang="en-US"/>
              <a:t> </a:t>
            </a:r>
            <a:r>
              <a:rPr lang="en-US" err="1"/>
              <a:t>của</a:t>
            </a:r>
            <a:r>
              <a:rPr lang="en-US"/>
              <a:t> </a:t>
            </a:r>
            <a:r>
              <a:rPr lang="en-US" err="1"/>
              <a:t>các</a:t>
            </a:r>
            <a:r>
              <a:rPr lang="en-US"/>
              <a:t> </a:t>
            </a:r>
            <a:r>
              <a:rPr lang="en-US" err="1"/>
              <a:t>nhà</a:t>
            </a:r>
            <a:r>
              <a:rPr lang="en-US"/>
              <a:t> </a:t>
            </a:r>
            <a:r>
              <a:rPr lang="en-US" err="1"/>
              <a:t>quản</a:t>
            </a:r>
            <a:r>
              <a:rPr lang="en-US"/>
              <a:t> </a:t>
            </a:r>
            <a:r>
              <a:rPr lang="en-US" err="1"/>
              <a:t>lý</a:t>
            </a:r>
            <a:r>
              <a:rPr lang="en-US"/>
              <a:t> </a:t>
            </a:r>
            <a:r>
              <a:rPr lang="en-US" err="1"/>
              <a:t>điều</a:t>
            </a:r>
            <a:r>
              <a:rPr lang="en-US"/>
              <a:t> </a:t>
            </a:r>
            <a:r>
              <a:rPr lang="en-US" err="1"/>
              <a:t>hành</a:t>
            </a:r>
            <a:r>
              <a:rPr lang="en-US"/>
              <a:t>.</a:t>
            </a:r>
          </a:p>
        </p:txBody>
      </p:sp>
      <p:sp>
        <p:nvSpPr>
          <p:cNvPr id="4" name="Slide Number Placeholder 3"/>
          <p:cNvSpPr>
            <a:spLocks noGrp="1"/>
          </p:cNvSpPr>
          <p:nvPr>
            <p:ph type="sldNum" sz="quarter" idx="12"/>
          </p:nvPr>
        </p:nvSpPr>
        <p:spPr/>
        <p:txBody>
          <a:bodyPr/>
          <a:lstStyle/>
          <a:p>
            <a:fld id="{83F29257-BD7D-4816-BD84-DAED60F7193C}"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71600"/>
          </a:xfrm>
        </p:spPr>
        <p:txBody>
          <a:bodyPr/>
          <a:lstStyle/>
          <a:p>
            <a:pPr lvl="1"/>
            <a:r>
              <a:rPr lang="en-US" sz="3200" b="1" err="1"/>
              <a:t>Hệ</a:t>
            </a:r>
            <a:r>
              <a:rPr lang="en-US" sz="3200" b="1"/>
              <a:t> </a:t>
            </a:r>
            <a:r>
              <a:rPr lang="en-US" sz="3200" b="1" err="1"/>
              <a:t>thống</a:t>
            </a:r>
            <a:r>
              <a:rPr lang="en-US" sz="3200" b="1"/>
              <a:t> </a:t>
            </a:r>
            <a:r>
              <a:rPr lang="en-US" sz="3200" b="1" err="1"/>
              <a:t>chuyên</a:t>
            </a:r>
            <a:r>
              <a:rPr lang="en-US" sz="3200" b="1"/>
              <a:t> </a:t>
            </a:r>
            <a:r>
              <a:rPr lang="en-US" sz="3200" b="1" err="1"/>
              <a:t>gia</a:t>
            </a:r>
            <a:br>
              <a:rPr lang="en-US" sz="3200" b="1"/>
            </a:br>
            <a:r>
              <a:rPr lang="en-US" sz="3200"/>
              <a:t> (Expert System - ES)</a:t>
            </a:r>
            <a:endParaRPr lang="en-US"/>
          </a:p>
        </p:txBody>
      </p:sp>
      <p:sp>
        <p:nvSpPr>
          <p:cNvPr id="3" name="Content Placeholder 2"/>
          <p:cNvSpPr>
            <a:spLocks noGrp="1"/>
          </p:cNvSpPr>
          <p:nvPr>
            <p:ph idx="1"/>
          </p:nvPr>
        </p:nvSpPr>
        <p:spPr>
          <a:xfrm>
            <a:off x="457200" y="1295400"/>
            <a:ext cx="8229600" cy="4114800"/>
          </a:xfrm>
        </p:spPr>
        <p:txBody>
          <a:bodyPr/>
          <a:lstStyle/>
          <a:p>
            <a:pPr algn="just"/>
            <a:r>
              <a:rPr lang="en-US" sz="2800" err="1"/>
              <a:t>là</a:t>
            </a:r>
            <a:r>
              <a:rPr lang="en-US" sz="2800"/>
              <a:t> </a:t>
            </a:r>
            <a:r>
              <a:rPr lang="en-US" sz="2800" err="1"/>
              <a:t>hệ</a:t>
            </a:r>
            <a:r>
              <a:rPr lang="en-US" sz="2800"/>
              <a:t> </a:t>
            </a:r>
            <a:r>
              <a:rPr lang="en-US" sz="2800" err="1"/>
              <a:t>thống</a:t>
            </a:r>
            <a:r>
              <a:rPr lang="en-US" sz="2800"/>
              <a:t> </a:t>
            </a:r>
            <a:r>
              <a:rPr lang="en-US" sz="2800" err="1"/>
              <a:t>thông</a:t>
            </a:r>
            <a:r>
              <a:rPr lang="en-US" sz="2800"/>
              <a:t> tin </a:t>
            </a:r>
            <a:r>
              <a:rPr lang="en-US" sz="2800" err="1"/>
              <a:t>thu</a:t>
            </a:r>
            <a:r>
              <a:rPr lang="en-US" sz="2800"/>
              <a:t> </a:t>
            </a:r>
            <a:r>
              <a:rPr lang="en-US" sz="2800" err="1"/>
              <a:t>thập</a:t>
            </a:r>
            <a:r>
              <a:rPr lang="en-US" sz="2800"/>
              <a:t> tri </a:t>
            </a:r>
            <a:r>
              <a:rPr lang="en-US" sz="2800" err="1"/>
              <a:t>thức</a:t>
            </a:r>
            <a:r>
              <a:rPr lang="en-US" sz="2800"/>
              <a:t> </a:t>
            </a:r>
            <a:r>
              <a:rPr lang="en-US" sz="2800" err="1"/>
              <a:t>chuyên</a:t>
            </a:r>
            <a:r>
              <a:rPr lang="en-US" sz="2800"/>
              <a:t> </a:t>
            </a:r>
            <a:r>
              <a:rPr lang="en-US" sz="2800" err="1"/>
              <a:t>môn</a:t>
            </a:r>
            <a:r>
              <a:rPr lang="en-US" sz="2800"/>
              <a:t> </a:t>
            </a:r>
            <a:r>
              <a:rPr lang="en-US" sz="2800" err="1"/>
              <a:t>của</a:t>
            </a:r>
            <a:r>
              <a:rPr lang="en-US" sz="2800"/>
              <a:t> </a:t>
            </a:r>
            <a:r>
              <a:rPr lang="en-US" sz="2800" err="1"/>
              <a:t>các</a:t>
            </a:r>
            <a:r>
              <a:rPr lang="en-US" sz="2800"/>
              <a:t> </a:t>
            </a:r>
            <a:r>
              <a:rPr lang="en-US" sz="2800" err="1"/>
              <a:t>chuyên</a:t>
            </a:r>
            <a:r>
              <a:rPr lang="en-US" sz="2800"/>
              <a:t> </a:t>
            </a:r>
            <a:r>
              <a:rPr lang="en-US" sz="2800" err="1"/>
              <a:t>gia</a:t>
            </a:r>
            <a:r>
              <a:rPr lang="en-US" sz="2800"/>
              <a:t> </a:t>
            </a:r>
            <a:r>
              <a:rPr lang="en-US" sz="2800" err="1"/>
              <a:t>rồi</a:t>
            </a:r>
            <a:r>
              <a:rPr lang="en-US" sz="2800"/>
              <a:t> </a:t>
            </a:r>
            <a:r>
              <a:rPr lang="en-US" sz="2800" err="1"/>
              <a:t>mô</a:t>
            </a:r>
            <a:r>
              <a:rPr lang="en-US" sz="2800"/>
              <a:t> </a:t>
            </a:r>
            <a:r>
              <a:rPr lang="en-US" sz="2800" err="1"/>
              <a:t>phỏng</a:t>
            </a:r>
            <a:r>
              <a:rPr lang="en-US" sz="2800"/>
              <a:t> tri </a:t>
            </a:r>
            <a:r>
              <a:rPr lang="en-US" sz="2800" err="1"/>
              <a:t>thức</a:t>
            </a:r>
            <a:r>
              <a:rPr lang="en-US" sz="2800"/>
              <a:t> </a:t>
            </a:r>
            <a:r>
              <a:rPr lang="en-US" sz="2800" err="1"/>
              <a:t>đó</a:t>
            </a:r>
            <a:r>
              <a:rPr lang="en-US" sz="2800"/>
              <a:t> </a:t>
            </a:r>
            <a:r>
              <a:rPr lang="en-US" sz="2800" err="1"/>
              <a:t>nhằm</a:t>
            </a:r>
            <a:r>
              <a:rPr lang="en-US" sz="2800"/>
              <a:t> </a:t>
            </a:r>
            <a:r>
              <a:rPr lang="en-US" sz="2800" err="1"/>
              <a:t>đem</a:t>
            </a:r>
            <a:r>
              <a:rPr lang="en-US" sz="2800"/>
              <a:t> </a:t>
            </a:r>
            <a:r>
              <a:rPr lang="en-US" sz="2800" err="1"/>
              <a:t>lại</a:t>
            </a:r>
            <a:r>
              <a:rPr lang="en-US" sz="2800"/>
              <a:t> </a:t>
            </a:r>
            <a:r>
              <a:rPr lang="en-US" sz="2800" err="1"/>
              <a:t>lợi</a:t>
            </a:r>
            <a:r>
              <a:rPr lang="en-US" sz="2800"/>
              <a:t> </a:t>
            </a:r>
            <a:r>
              <a:rPr lang="en-US" sz="2800" err="1"/>
              <a:t>ích</a:t>
            </a:r>
            <a:r>
              <a:rPr lang="en-US" sz="2800"/>
              <a:t> </a:t>
            </a:r>
            <a:r>
              <a:rPr lang="en-US" sz="2800" err="1"/>
              <a:t>cho</a:t>
            </a:r>
            <a:r>
              <a:rPr lang="en-US" sz="2800"/>
              <a:t> </a:t>
            </a:r>
            <a:r>
              <a:rPr lang="en-US" sz="2800" err="1"/>
              <a:t>người</a:t>
            </a:r>
            <a:r>
              <a:rPr lang="en-US" sz="2800"/>
              <a:t> </a:t>
            </a:r>
            <a:r>
              <a:rPr lang="en-US" sz="2800" err="1"/>
              <a:t>sử</a:t>
            </a:r>
            <a:r>
              <a:rPr lang="en-US" sz="2800"/>
              <a:t> </a:t>
            </a:r>
            <a:r>
              <a:rPr lang="en-US" sz="2800" err="1"/>
              <a:t>dụng</a:t>
            </a:r>
            <a:r>
              <a:rPr lang="en-US" sz="2800"/>
              <a:t> </a:t>
            </a:r>
            <a:r>
              <a:rPr lang="en-US" sz="2800" err="1"/>
              <a:t>bình</a:t>
            </a:r>
            <a:r>
              <a:rPr lang="en-US" sz="2800"/>
              <a:t> </a:t>
            </a:r>
            <a:r>
              <a:rPr lang="en-US" sz="2800" err="1"/>
              <a:t>thường</a:t>
            </a:r>
            <a:r>
              <a:rPr lang="en-US" sz="2800"/>
              <a:t>. </a:t>
            </a:r>
          </a:p>
          <a:p>
            <a:pPr algn="just"/>
            <a:r>
              <a:rPr lang="en-US" sz="2800" err="1"/>
              <a:t>Sự</a:t>
            </a:r>
            <a:r>
              <a:rPr lang="en-US" sz="2800"/>
              <a:t> </a:t>
            </a:r>
            <a:r>
              <a:rPr lang="en-US" sz="2800" err="1"/>
              <a:t>khác</a:t>
            </a:r>
            <a:r>
              <a:rPr lang="en-US" sz="2800"/>
              <a:t> </a:t>
            </a:r>
            <a:r>
              <a:rPr lang="en-US" sz="2800" err="1"/>
              <a:t>biệt</a:t>
            </a:r>
            <a:r>
              <a:rPr lang="en-US" sz="2800"/>
              <a:t> </a:t>
            </a:r>
            <a:r>
              <a:rPr lang="en-US" sz="2800" err="1"/>
              <a:t>cơ</a:t>
            </a:r>
            <a:r>
              <a:rPr lang="en-US" sz="2800"/>
              <a:t> </a:t>
            </a:r>
            <a:r>
              <a:rPr lang="en-US" sz="2800" err="1"/>
              <a:t>bản</a:t>
            </a:r>
            <a:r>
              <a:rPr lang="en-US" sz="2800"/>
              <a:t> </a:t>
            </a:r>
            <a:r>
              <a:rPr lang="en-US" sz="2800" err="1"/>
              <a:t>với</a:t>
            </a:r>
            <a:r>
              <a:rPr lang="en-US" sz="2800"/>
              <a:t> </a:t>
            </a:r>
            <a:r>
              <a:rPr lang="en-US" sz="2800" err="1"/>
              <a:t>hệ</a:t>
            </a:r>
            <a:r>
              <a:rPr lang="en-US" sz="2800"/>
              <a:t> </a:t>
            </a:r>
            <a:r>
              <a:rPr lang="en-US" sz="2800" err="1"/>
              <a:t>hỗ</a:t>
            </a:r>
            <a:r>
              <a:rPr lang="en-US" sz="2800"/>
              <a:t> </a:t>
            </a:r>
            <a:r>
              <a:rPr lang="en-US" sz="2800" err="1"/>
              <a:t>trợ</a:t>
            </a:r>
            <a:r>
              <a:rPr lang="en-US" sz="2800"/>
              <a:t> </a:t>
            </a:r>
            <a:r>
              <a:rPr lang="en-US" sz="2800" err="1"/>
              <a:t>quyết</a:t>
            </a:r>
            <a:r>
              <a:rPr lang="en-US" sz="2800"/>
              <a:t> </a:t>
            </a:r>
            <a:r>
              <a:rPr lang="en-US" sz="2800" err="1"/>
              <a:t>định</a:t>
            </a:r>
            <a:r>
              <a:rPr lang="en-US" sz="2800"/>
              <a:t> </a:t>
            </a:r>
            <a:r>
              <a:rPr lang="en-US" sz="2800" err="1"/>
              <a:t>là</a:t>
            </a:r>
            <a:r>
              <a:rPr lang="en-US" sz="2800"/>
              <a:t>: </a:t>
            </a:r>
            <a:r>
              <a:rPr lang="en-US" sz="2800" err="1"/>
              <a:t>Hệ</a:t>
            </a:r>
            <a:r>
              <a:rPr lang="en-US" sz="2800"/>
              <a:t> </a:t>
            </a:r>
            <a:r>
              <a:rPr lang="en-US" sz="2800" err="1"/>
              <a:t>chuyên</a:t>
            </a:r>
            <a:r>
              <a:rPr lang="en-US" sz="2800"/>
              <a:t> </a:t>
            </a:r>
            <a:r>
              <a:rPr lang="en-US" sz="2800" err="1"/>
              <a:t>gia</a:t>
            </a:r>
            <a:r>
              <a:rPr lang="en-US" sz="2800"/>
              <a:t> </a:t>
            </a:r>
            <a:r>
              <a:rPr lang="en-US" sz="2800" err="1"/>
              <a:t>yêu</a:t>
            </a:r>
            <a:r>
              <a:rPr lang="en-US" sz="2800"/>
              <a:t> </a:t>
            </a:r>
            <a:r>
              <a:rPr lang="en-US" sz="2800" err="1"/>
              <a:t>cầu</a:t>
            </a:r>
            <a:r>
              <a:rPr lang="en-US" sz="2800"/>
              <a:t> </a:t>
            </a:r>
            <a:r>
              <a:rPr lang="en-US" sz="2800" err="1"/>
              <a:t>những</a:t>
            </a:r>
            <a:r>
              <a:rPr lang="en-US" sz="2800"/>
              <a:t> </a:t>
            </a:r>
            <a:r>
              <a:rPr lang="en-US" sz="2800" err="1"/>
              <a:t>thông</a:t>
            </a:r>
            <a:r>
              <a:rPr lang="en-US" sz="2800"/>
              <a:t> tin </a:t>
            </a:r>
            <a:r>
              <a:rPr lang="en-US" sz="2800" err="1"/>
              <a:t>xác</a:t>
            </a:r>
            <a:r>
              <a:rPr lang="en-US" sz="2800"/>
              <a:t> </a:t>
            </a:r>
            <a:r>
              <a:rPr lang="en-US" sz="2800" err="1"/>
              <a:t>định</a:t>
            </a:r>
            <a:r>
              <a:rPr lang="en-US" sz="2800"/>
              <a:t> (</a:t>
            </a:r>
            <a:r>
              <a:rPr lang="en-US" sz="2800" err="1"/>
              <a:t>từ</a:t>
            </a:r>
            <a:r>
              <a:rPr lang="en-US" sz="2800"/>
              <a:t> </a:t>
            </a:r>
            <a:r>
              <a:rPr lang="en-US" sz="2800" err="1"/>
              <a:t>người</a:t>
            </a:r>
            <a:r>
              <a:rPr lang="en-US" sz="2800"/>
              <a:t> </a:t>
            </a:r>
            <a:r>
              <a:rPr lang="en-US" sz="2800" err="1"/>
              <a:t>dùng</a:t>
            </a:r>
            <a:r>
              <a:rPr lang="en-US" sz="2800"/>
              <a:t>) </a:t>
            </a:r>
            <a:r>
              <a:rPr lang="en-US" sz="2800" err="1"/>
              <a:t>được</a:t>
            </a:r>
            <a:r>
              <a:rPr lang="en-US" sz="2800"/>
              <a:t> </a:t>
            </a:r>
            <a:r>
              <a:rPr lang="en-US" sz="2800" err="1"/>
              <a:t>đưa</a:t>
            </a:r>
            <a:r>
              <a:rPr lang="en-US" sz="2800"/>
              <a:t> </a:t>
            </a:r>
            <a:r>
              <a:rPr lang="en-US" sz="2800" err="1"/>
              <a:t>vào</a:t>
            </a:r>
            <a:r>
              <a:rPr lang="en-US" sz="2800"/>
              <a:t> </a:t>
            </a:r>
            <a:r>
              <a:rPr lang="en-US" sz="2800" err="1"/>
              <a:t>để</a:t>
            </a:r>
            <a:r>
              <a:rPr lang="en-US" sz="2800"/>
              <a:t> </a:t>
            </a:r>
            <a:r>
              <a:rPr lang="en-US" sz="2800" err="1"/>
              <a:t>đưa</a:t>
            </a:r>
            <a:r>
              <a:rPr lang="en-US" sz="2800"/>
              <a:t> </a:t>
            </a:r>
            <a:r>
              <a:rPr lang="en-US" sz="2800" err="1"/>
              <a:t>ra</a:t>
            </a:r>
            <a:r>
              <a:rPr lang="en-US" sz="2800"/>
              <a:t> </a:t>
            </a:r>
            <a:r>
              <a:rPr lang="en-US" sz="2800" err="1"/>
              <a:t>quyết</a:t>
            </a:r>
            <a:r>
              <a:rPr lang="en-US" sz="2800"/>
              <a:t> </a:t>
            </a:r>
            <a:r>
              <a:rPr lang="en-US" sz="2800" err="1"/>
              <a:t>định</a:t>
            </a:r>
            <a:r>
              <a:rPr lang="en-US" sz="2800"/>
              <a:t> </a:t>
            </a:r>
            <a:r>
              <a:rPr lang="en-US" sz="2800" err="1"/>
              <a:t>có</a:t>
            </a:r>
            <a:r>
              <a:rPr lang="en-US" sz="2800"/>
              <a:t> </a:t>
            </a:r>
            <a:r>
              <a:rPr lang="en-US" sz="2800" err="1"/>
              <a:t>chất</a:t>
            </a:r>
            <a:r>
              <a:rPr lang="en-US" sz="2800"/>
              <a:t> </a:t>
            </a:r>
            <a:r>
              <a:rPr lang="en-US" sz="2800" err="1"/>
              <a:t>lượng</a:t>
            </a:r>
            <a:r>
              <a:rPr lang="en-US" sz="2800"/>
              <a:t> </a:t>
            </a:r>
            <a:r>
              <a:rPr lang="en-US" sz="2800" err="1"/>
              <a:t>cao</a:t>
            </a:r>
            <a:r>
              <a:rPr lang="en-US" sz="2800"/>
              <a:t> </a:t>
            </a:r>
            <a:r>
              <a:rPr lang="en-US" sz="2800" err="1"/>
              <a:t>trong</a:t>
            </a:r>
            <a:r>
              <a:rPr lang="en-US" sz="2800"/>
              <a:t> </a:t>
            </a:r>
            <a:r>
              <a:rPr lang="en-US" sz="2800" err="1"/>
              <a:t>một</a:t>
            </a:r>
            <a:r>
              <a:rPr lang="en-US" sz="2800"/>
              <a:t> </a:t>
            </a:r>
            <a:r>
              <a:rPr lang="en-US" sz="2800" err="1"/>
              <a:t>lĩnh</a:t>
            </a:r>
            <a:r>
              <a:rPr lang="en-US" sz="2800"/>
              <a:t> </a:t>
            </a:r>
            <a:r>
              <a:rPr lang="en-US" sz="2800" err="1"/>
              <a:t>vực</a:t>
            </a:r>
            <a:r>
              <a:rPr lang="en-US" sz="2800"/>
              <a:t> </a:t>
            </a:r>
            <a:r>
              <a:rPr lang="en-US" sz="2800" err="1"/>
              <a:t>hẹp</a:t>
            </a:r>
            <a:r>
              <a:rPr lang="en-US" sz="2800"/>
              <a:t>. </a:t>
            </a:r>
            <a:r>
              <a:rPr lang="en-US" sz="2800" err="1"/>
              <a:t>Còn</a:t>
            </a:r>
            <a:r>
              <a:rPr lang="en-US" sz="2800"/>
              <a:t> </a:t>
            </a:r>
            <a:r>
              <a:rPr lang="en-US" sz="2800" err="1"/>
              <a:t>với</a:t>
            </a:r>
            <a:r>
              <a:rPr lang="en-US" sz="2800"/>
              <a:t> </a:t>
            </a:r>
            <a:r>
              <a:rPr lang="en-US" sz="2800" err="1"/>
              <a:t>hệ</a:t>
            </a:r>
            <a:r>
              <a:rPr lang="en-US" sz="2800"/>
              <a:t> </a:t>
            </a:r>
            <a:r>
              <a:rPr lang="en-US" sz="2800" err="1"/>
              <a:t>hô</a:t>
            </a:r>
            <a:r>
              <a:rPr lang="en-US" sz="2800"/>
              <a:t> </a:t>
            </a:r>
            <a:r>
              <a:rPr lang="en-US" sz="2800" err="1"/>
              <a:t>trợ</a:t>
            </a:r>
            <a:r>
              <a:rPr lang="en-US" sz="2800"/>
              <a:t> </a:t>
            </a:r>
            <a:r>
              <a:rPr lang="en-US" sz="2800" err="1"/>
              <a:t>quyết</a:t>
            </a:r>
            <a:r>
              <a:rPr lang="en-US" sz="2800"/>
              <a:t> </a:t>
            </a:r>
            <a:r>
              <a:rPr lang="en-US" sz="2800" err="1"/>
              <a:t>định</a:t>
            </a:r>
            <a:r>
              <a:rPr lang="en-US" sz="2800"/>
              <a:t>, </a:t>
            </a:r>
            <a:r>
              <a:rPr lang="en-US" sz="2800" err="1"/>
              <a:t>tùy</a:t>
            </a:r>
            <a:r>
              <a:rPr lang="en-US" sz="2800"/>
              <a:t> </a:t>
            </a:r>
            <a:r>
              <a:rPr lang="en-US" sz="2800" err="1"/>
              <a:t>nhu</a:t>
            </a:r>
            <a:r>
              <a:rPr lang="en-US" sz="2800"/>
              <a:t> </a:t>
            </a:r>
            <a:r>
              <a:rPr lang="en-US" sz="2800" err="1"/>
              <a:t>cầu</a:t>
            </a:r>
            <a:r>
              <a:rPr lang="en-US" sz="2800"/>
              <a:t> </a:t>
            </a:r>
            <a:r>
              <a:rPr lang="en-US" sz="2800" err="1"/>
              <a:t>mà</a:t>
            </a:r>
            <a:r>
              <a:rPr lang="en-US" sz="2800"/>
              <a:t> </a:t>
            </a:r>
            <a:r>
              <a:rPr lang="en-US" sz="2800" err="1"/>
              <a:t>người</a:t>
            </a:r>
            <a:r>
              <a:rPr lang="en-US" sz="2800"/>
              <a:t> </a:t>
            </a:r>
            <a:r>
              <a:rPr lang="en-US" sz="2800" err="1"/>
              <a:t>dùng</a:t>
            </a:r>
            <a:r>
              <a:rPr lang="en-US" sz="2800"/>
              <a:t> </a:t>
            </a:r>
            <a:r>
              <a:rPr lang="en-US" sz="2800" err="1"/>
              <a:t>đưa</a:t>
            </a:r>
            <a:r>
              <a:rPr lang="en-US" sz="2800"/>
              <a:t> </a:t>
            </a:r>
            <a:r>
              <a:rPr lang="en-US" sz="2800" err="1"/>
              <a:t>thông</a:t>
            </a:r>
            <a:r>
              <a:rPr lang="en-US" sz="2800"/>
              <a:t> tin </a:t>
            </a:r>
            <a:r>
              <a:rPr lang="en-US" sz="2800" err="1"/>
              <a:t>vào</a:t>
            </a:r>
            <a:r>
              <a:rPr lang="en-US" sz="2800"/>
              <a:t> </a:t>
            </a:r>
            <a:r>
              <a:rPr lang="en-US" sz="2800" err="1"/>
              <a:t>để</a:t>
            </a:r>
            <a:r>
              <a:rPr lang="en-US" sz="2800"/>
              <a:t> </a:t>
            </a:r>
            <a:r>
              <a:rPr lang="en-US" sz="2800" err="1"/>
              <a:t>có</a:t>
            </a:r>
            <a:r>
              <a:rPr lang="en-US" sz="2800"/>
              <a:t> </a:t>
            </a:r>
            <a:r>
              <a:rPr lang="en-US" sz="2800" err="1"/>
              <a:t>được</a:t>
            </a:r>
            <a:r>
              <a:rPr lang="en-US" sz="2800"/>
              <a:t> </a:t>
            </a:r>
            <a:r>
              <a:rPr lang="en-US" sz="2800" err="1"/>
              <a:t>những</a:t>
            </a:r>
            <a:r>
              <a:rPr lang="en-US" sz="2800"/>
              <a:t> </a:t>
            </a:r>
            <a:r>
              <a:rPr lang="en-US" sz="2800" err="1"/>
              <a:t>giải</a:t>
            </a:r>
            <a:r>
              <a:rPr lang="en-US" sz="2800"/>
              <a:t> </a:t>
            </a:r>
            <a:r>
              <a:rPr lang="en-US" sz="2800" err="1"/>
              <a:t>pháp</a:t>
            </a:r>
            <a:r>
              <a:rPr lang="en-US" sz="2800"/>
              <a:t> </a:t>
            </a:r>
            <a:r>
              <a:rPr lang="en-US" sz="2800" err="1"/>
              <a:t>trợ</a:t>
            </a:r>
            <a:r>
              <a:rPr lang="en-US" sz="2800"/>
              <a:t> </a:t>
            </a:r>
            <a:r>
              <a:rPr lang="en-US" sz="2800" err="1"/>
              <a:t>giúp</a:t>
            </a:r>
            <a:r>
              <a:rPr lang="en-US" sz="2800"/>
              <a:t> </a:t>
            </a:r>
            <a:r>
              <a:rPr lang="en-US" sz="2800" err="1"/>
              <a:t>tương</a:t>
            </a:r>
            <a:r>
              <a:rPr lang="en-US" sz="2800"/>
              <a:t> </a:t>
            </a:r>
            <a:r>
              <a:rPr lang="en-US" sz="2800" err="1"/>
              <a:t>ứng</a:t>
            </a:r>
            <a:r>
              <a:rPr lang="en-US" sz="2800"/>
              <a:t> </a:t>
            </a:r>
            <a:r>
              <a:rPr lang="en-US" sz="2800" err="1"/>
              <a:t>với</a:t>
            </a:r>
            <a:r>
              <a:rPr lang="en-US" sz="2800"/>
              <a:t> </a:t>
            </a:r>
            <a:r>
              <a:rPr lang="en-US" sz="2800" err="1"/>
              <a:t>phạm</a:t>
            </a:r>
            <a:r>
              <a:rPr lang="en-US" sz="2800"/>
              <a:t> vi </a:t>
            </a:r>
            <a:r>
              <a:rPr lang="en-US" sz="2800" err="1"/>
              <a:t>rộng</a:t>
            </a:r>
            <a:r>
              <a:rPr lang="en-US" sz="2800"/>
              <a:t>.</a:t>
            </a:r>
          </a:p>
        </p:txBody>
      </p:sp>
      <p:sp>
        <p:nvSpPr>
          <p:cNvPr id="4" name="Slide Number Placeholder 3"/>
          <p:cNvSpPr>
            <a:spLocks noGrp="1"/>
          </p:cNvSpPr>
          <p:nvPr>
            <p:ph type="sldNum" sz="quarter" idx="12"/>
          </p:nvPr>
        </p:nvSpPr>
        <p:spPr/>
        <p:txBody>
          <a:bodyPr/>
          <a:lstStyle/>
          <a:p>
            <a:fld id="{83F29257-BD7D-4816-BD84-DAED60F7193C}"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1371600"/>
          </a:xfrm>
        </p:spPr>
        <p:txBody>
          <a:bodyPr/>
          <a:lstStyle/>
          <a:p>
            <a:pPr lvl="1"/>
            <a:r>
              <a:rPr lang="en-US" sz="3200" b="1" err="1"/>
              <a:t>Hệ</a:t>
            </a:r>
            <a:r>
              <a:rPr lang="en-US" sz="3200" b="1"/>
              <a:t> </a:t>
            </a:r>
            <a:r>
              <a:rPr lang="en-US" sz="3200" b="1" err="1"/>
              <a:t>thống</a:t>
            </a:r>
            <a:r>
              <a:rPr lang="en-US" sz="3200" b="1"/>
              <a:t> </a:t>
            </a:r>
            <a:r>
              <a:rPr lang="en-US" sz="3200" b="1" err="1"/>
              <a:t>truyền</a:t>
            </a:r>
            <a:r>
              <a:rPr lang="en-US" sz="3200" b="1"/>
              <a:t> </a:t>
            </a:r>
            <a:r>
              <a:rPr lang="en-US" sz="3200" b="1" err="1"/>
              <a:t>thông</a:t>
            </a:r>
            <a:r>
              <a:rPr lang="en-US" sz="3200" b="1"/>
              <a:t> </a:t>
            </a:r>
            <a:r>
              <a:rPr lang="en-US" sz="3200" b="1" err="1"/>
              <a:t>và</a:t>
            </a:r>
            <a:r>
              <a:rPr lang="en-US" sz="3200" b="1"/>
              <a:t> </a:t>
            </a:r>
            <a:r>
              <a:rPr lang="en-US" sz="3200" b="1" err="1"/>
              <a:t>cộng</a:t>
            </a:r>
            <a:r>
              <a:rPr lang="en-US" sz="3200" b="1"/>
              <a:t> </a:t>
            </a:r>
            <a:r>
              <a:rPr lang="en-US" sz="3200" b="1" err="1"/>
              <a:t>tác</a:t>
            </a:r>
            <a:r>
              <a:rPr lang="en-US" sz="3200"/>
              <a:t> (Communication and collaboration system - CCS)</a:t>
            </a:r>
            <a:endParaRPr lang="en-US"/>
          </a:p>
        </p:txBody>
      </p:sp>
      <p:sp>
        <p:nvSpPr>
          <p:cNvPr id="3" name="Content Placeholder 2"/>
          <p:cNvSpPr>
            <a:spLocks noGrp="1"/>
          </p:cNvSpPr>
          <p:nvPr>
            <p:ph idx="1"/>
          </p:nvPr>
        </p:nvSpPr>
        <p:spPr/>
        <p:txBody>
          <a:bodyPr/>
          <a:lstStyle/>
          <a:p>
            <a:pPr algn="just"/>
            <a:r>
              <a:rPr lang="en-US" err="1"/>
              <a:t>là</a:t>
            </a:r>
            <a:r>
              <a:rPr lang="en-US"/>
              <a:t> </a:t>
            </a:r>
            <a:r>
              <a:rPr lang="en-US" err="1"/>
              <a:t>một</a:t>
            </a:r>
            <a:r>
              <a:rPr lang="en-US"/>
              <a:t> </a:t>
            </a:r>
            <a:r>
              <a:rPr lang="en-US" err="1"/>
              <a:t>hệ</a:t>
            </a:r>
            <a:r>
              <a:rPr lang="en-US"/>
              <a:t> </a:t>
            </a:r>
            <a:r>
              <a:rPr lang="en-US" err="1"/>
              <a:t>thống</a:t>
            </a:r>
            <a:r>
              <a:rPr lang="en-US"/>
              <a:t> </a:t>
            </a:r>
            <a:r>
              <a:rPr lang="en-US" err="1"/>
              <a:t>thông</a:t>
            </a:r>
            <a:r>
              <a:rPr lang="en-US"/>
              <a:t> tin </a:t>
            </a:r>
            <a:r>
              <a:rPr lang="en-US" err="1"/>
              <a:t>làm</a:t>
            </a:r>
            <a:r>
              <a:rPr lang="en-US"/>
              <a:t> </a:t>
            </a:r>
            <a:r>
              <a:rPr lang="en-US" err="1"/>
              <a:t>tăng</a:t>
            </a:r>
            <a:r>
              <a:rPr lang="en-US"/>
              <a:t> </a:t>
            </a:r>
            <a:r>
              <a:rPr lang="en-US" err="1"/>
              <a:t>hiệu</a:t>
            </a:r>
            <a:r>
              <a:rPr lang="en-US"/>
              <a:t> </a:t>
            </a:r>
            <a:r>
              <a:rPr lang="en-US" err="1"/>
              <a:t>quả</a:t>
            </a:r>
            <a:r>
              <a:rPr lang="en-US"/>
              <a:t> </a:t>
            </a:r>
            <a:r>
              <a:rPr lang="en-US" err="1"/>
              <a:t>giao</a:t>
            </a:r>
            <a:r>
              <a:rPr lang="en-US"/>
              <a:t> </a:t>
            </a:r>
            <a:r>
              <a:rPr lang="en-US" err="1"/>
              <a:t>tiếp</a:t>
            </a:r>
            <a:r>
              <a:rPr lang="en-US"/>
              <a:t> </a:t>
            </a:r>
            <a:r>
              <a:rPr lang="en-US" err="1"/>
              <a:t>giữa</a:t>
            </a:r>
            <a:r>
              <a:rPr lang="en-US"/>
              <a:t> </a:t>
            </a:r>
            <a:r>
              <a:rPr lang="en-US" err="1"/>
              <a:t>các</a:t>
            </a:r>
            <a:r>
              <a:rPr lang="en-US"/>
              <a:t> </a:t>
            </a:r>
            <a:r>
              <a:rPr lang="en-US" err="1"/>
              <a:t>nhân</a:t>
            </a:r>
            <a:r>
              <a:rPr lang="en-US"/>
              <a:t> </a:t>
            </a:r>
            <a:r>
              <a:rPr lang="en-US" err="1"/>
              <a:t>viên</a:t>
            </a:r>
            <a:r>
              <a:rPr lang="en-US"/>
              <a:t>, </a:t>
            </a:r>
            <a:r>
              <a:rPr lang="en-US" err="1"/>
              <a:t>đối</a:t>
            </a:r>
            <a:r>
              <a:rPr lang="en-US"/>
              <a:t> </a:t>
            </a:r>
            <a:r>
              <a:rPr lang="en-US" err="1"/>
              <a:t>tác</a:t>
            </a:r>
            <a:r>
              <a:rPr lang="en-US"/>
              <a:t>, </a:t>
            </a:r>
            <a:r>
              <a:rPr lang="en-US" err="1"/>
              <a:t>khách</a:t>
            </a:r>
            <a:r>
              <a:rPr lang="en-US"/>
              <a:t> </a:t>
            </a:r>
            <a:r>
              <a:rPr lang="en-US" err="1"/>
              <a:t>hàng</a:t>
            </a:r>
            <a:r>
              <a:rPr lang="en-US"/>
              <a:t> </a:t>
            </a:r>
            <a:r>
              <a:rPr lang="en-US" err="1"/>
              <a:t>và</a:t>
            </a:r>
            <a:r>
              <a:rPr lang="en-US"/>
              <a:t> </a:t>
            </a:r>
            <a:r>
              <a:rPr lang="en-US" err="1"/>
              <a:t>nhà</a:t>
            </a:r>
            <a:r>
              <a:rPr lang="en-US"/>
              <a:t> </a:t>
            </a:r>
            <a:r>
              <a:rPr lang="en-US" err="1"/>
              <a:t>cung</a:t>
            </a:r>
            <a:r>
              <a:rPr lang="en-US"/>
              <a:t> </a:t>
            </a:r>
            <a:r>
              <a:rPr lang="en-US" err="1"/>
              <a:t>cấp</a:t>
            </a:r>
            <a:r>
              <a:rPr lang="en-US"/>
              <a:t> </a:t>
            </a:r>
            <a:r>
              <a:rPr lang="en-US" err="1"/>
              <a:t>để</a:t>
            </a:r>
            <a:r>
              <a:rPr lang="en-US"/>
              <a:t> </a:t>
            </a:r>
            <a:r>
              <a:rPr lang="en-US" err="1"/>
              <a:t>củng</a:t>
            </a:r>
            <a:r>
              <a:rPr lang="en-US"/>
              <a:t> </a:t>
            </a:r>
            <a:r>
              <a:rPr lang="en-US" err="1"/>
              <a:t>cố</a:t>
            </a:r>
            <a:r>
              <a:rPr lang="en-US"/>
              <a:t> </a:t>
            </a:r>
            <a:r>
              <a:rPr lang="en-US" err="1"/>
              <a:t>khả</a:t>
            </a:r>
            <a:r>
              <a:rPr lang="en-US"/>
              <a:t> </a:t>
            </a:r>
            <a:r>
              <a:rPr lang="en-US" err="1"/>
              <a:t>năng</a:t>
            </a:r>
            <a:r>
              <a:rPr lang="en-US"/>
              <a:t> </a:t>
            </a:r>
            <a:r>
              <a:rPr lang="en-US" err="1"/>
              <a:t>cộng</a:t>
            </a:r>
            <a:r>
              <a:rPr lang="en-US"/>
              <a:t> </a:t>
            </a:r>
            <a:r>
              <a:rPr lang="en-US" err="1"/>
              <a:t>tác</a:t>
            </a:r>
            <a:r>
              <a:rPr lang="en-US"/>
              <a:t> </a:t>
            </a:r>
            <a:r>
              <a:rPr lang="en-US" err="1"/>
              <a:t>giữa</a:t>
            </a:r>
            <a:r>
              <a:rPr lang="en-US"/>
              <a:t> </a:t>
            </a:r>
            <a:r>
              <a:rPr lang="en-US" err="1"/>
              <a:t>họ</a:t>
            </a:r>
            <a:r>
              <a:rPr lang="en-US"/>
              <a:t>. </a:t>
            </a:r>
          </a:p>
          <a:p>
            <a:pPr algn="just"/>
            <a:r>
              <a:rPr lang="en-US" err="1"/>
              <a:t>Hệ</a:t>
            </a:r>
            <a:r>
              <a:rPr lang="en-US"/>
              <a:t> </a:t>
            </a:r>
            <a:r>
              <a:rPr lang="en-US" err="1"/>
              <a:t>truyền</a:t>
            </a:r>
            <a:r>
              <a:rPr lang="en-US"/>
              <a:t> </a:t>
            </a:r>
            <a:r>
              <a:rPr lang="en-US" err="1"/>
              <a:t>thông</a:t>
            </a:r>
            <a:r>
              <a:rPr lang="en-US"/>
              <a:t> </a:t>
            </a:r>
            <a:r>
              <a:rPr lang="en-US" err="1"/>
              <a:t>giúp</a:t>
            </a:r>
            <a:r>
              <a:rPr lang="en-US"/>
              <a:t> </a:t>
            </a:r>
            <a:r>
              <a:rPr lang="en-US" err="1"/>
              <a:t>cho</a:t>
            </a:r>
            <a:r>
              <a:rPr lang="en-US"/>
              <a:t> </a:t>
            </a:r>
            <a:r>
              <a:rPr lang="en-US" err="1"/>
              <a:t>việc</a:t>
            </a:r>
            <a:r>
              <a:rPr lang="en-US"/>
              <a:t> </a:t>
            </a:r>
            <a:r>
              <a:rPr lang="en-US" err="1"/>
              <a:t>thực</a:t>
            </a:r>
            <a:r>
              <a:rPr lang="en-US"/>
              <a:t> </a:t>
            </a:r>
            <a:r>
              <a:rPr lang="en-US" err="1"/>
              <a:t>hiện</a:t>
            </a:r>
            <a:r>
              <a:rPr lang="en-US"/>
              <a:t> </a:t>
            </a:r>
            <a:r>
              <a:rPr lang="en-US" err="1"/>
              <a:t>các</a:t>
            </a:r>
            <a:r>
              <a:rPr lang="en-US"/>
              <a:t> </a:t>
            </a:r>
            <a:r>
              <a:rPr lang="en-US" err="1"/>
              <a:t>trao</a:t>
            </a:r>
            <a:r>
              <a:rPr lang="en-US"/>
              <a:t> </a:t>
            </a:r>
            <a:r>
              <a:rPr lang="en-US" err="1"/>
              <a:t>đổi</a:t>
            </a:r>
            <a:r>
              <a:rPr lang="en-US"/>
              <a:t> </a:t>
            </a:r>
            <a:r>
              <a:rPr lang="en-US" err="1"/>
              <a:t>thông</a:t>
            </a:r>
            <a:r>
              <a:rPr lang="en-US"/>
              <a:t> tin </a:t>
            </a:r>
            <a:r>
              <a:rPr lang="en-US" err="1"/>
              <a:t>giữa</a:t>
            </a:r>
            <a:r>
              <a:rPr lang="en-US"/>
              <a:t> </a:t>
            </a:r>
            <a:r>
              <a:rPr lang="en-US" err="1"/>
              <a:t>các</a:t>
            </a:r>
            <a:r>
              <a:rPr lang="en-US"/>
              <a:t> </a:t>
            </a:r>
            <a:r>
              <a:rPr lang="en-US" err="1"/>
              <a:t>thiết</a:t>
            </a:r>
            <a:r>
              <a:rPr lang="en-US"/>
              <a:t> </a:t>
            </a:r>
            <a:r>
              <a:rPr lang="en-US" err="1"/>
              <a:t>bị</a:t>
            </a:r>
            <a:r>
              <a:rPr lang="en-US"/>
              <a:t> </a:t>
            </a:r>
            <a:r>
              <a:rPr lang="en-US" err="1"/>
              <a:t>dưới</a:t>
            </a:r>
            <a:r>
              <a:rPr lang="en-US"/>
              <a:t> </a:t>
            </a:r>
            <a:r>
              <a:rPr lang="en-US" err="1"/>
              <a:t>các</a:t>
            </a:r>
            <a:r>
              <a:rPr lang="en-US"/>
              <a:t> </a:t>
            </a:r>
            <a:r>
              <a:rPr lang="en-US" err="1"/>
              <a:t>hình</a:t>
            </a:r>
            <a:r>
              <a:rPr lang="en-US"/>
              <a:t> </a:t>
            </a:r>
            <a:r>
              <a:rPr lang="en-US" err="1"/>
              <a:t>thức</a:t>
            </a:r>
            <a:r>
              <a:rPr lang="en-US"/>
              <a:t> </a:t>
            </a:r>
            <a:r>
              <a:rPr lang="en-US" err="1"/>
              <a:t>khác</a:t>
            </a:r>
            <a:r>
              <a:rPr lang="en-US"/>
              <a:t> </a:t>
            </a:r>
            <a:r>
              <a:rPr lang="en-US" err="1"/>
              <a:t>nhau</a:t>
            </a:r>
            <a:r>
              <a:rPr lang="en-US"/>
              <a:t> ở </a:t>
            </a:r>
            <a:r>
              <a:rPr lang="en-US" err="1"/>
              <a:t>khoảng</a:t>
            </a:r>
            <a:r>
              <a:rPr lang="en-US"/>
              <a:t> </a:t>
            </a:r>
            <a:r>
              <a:rPr lang="en-US" err="1"/>
              <a:t>cách</a:t>
            </a:r>
            <a:r>
              <a:rPr lang="en-US"/>
              <a:t> </a:t>
            </a:r>
            <a:r>
              <a:rPr lang="en-US" err="1"/>
              <a:t>xa</a:t>
            </a:r>
            <a:r>
              <a:rPr lang="en-US"/>
              <a:t> </a:t>
            </a:r>
            <a:r>
              <a:rPr lang="en-US" err="1"/>
              <a:t>được</a:t>
            </a:r>
            <a:r>
              <a:rPr lang="en-US"/>
              <a:t> </a:t>
            </a:r>
            <a:r>
              <a:rPr lang="en-US" err="1"/>
              <a:t>nhanh</a:t>
            </a:r>
            <a:r>
              <a:rPr lang="en-US"/>
              <a:t> </a:t>
            </a:r>
            <a:r>
              <a:rPr lang="en-US" err="1"/>
              <a:t>chóng</a:t>
            </a:r>
            <a:r>
              <a:rPr lang="en-US"/>
              <a:t>, </a:t>
            </a:r>
            <a:r>
              <a:rPr lang="en-US" err="1"/>
              <a:t>dễ</a:t>
            </a:r>
            <a:r>
              <a:rPr lang="en-US"/>
              <a:t> </a:t>
            </a:r>
            <a:r>
              <a:rPr lang="en-US" err="1"/>
              <a:t>dàng</a:t>
            </a:r>
            <a:r>
              <a:rPr lang="en-US"/>
              <a:t> </a:t>
            </a:r>
            <a:r>
              <a:rPr lang="en-US" err="1"/>
              <a:t>và</a:t>
            </a:r>
            <a:r>
              <a:rPr lang="en-US"/>
              <a:t> </a:t>
            </a:r>
            <a:r>
              <a:rPr lang="en-US" err="1"/>
              <a:t>có</a:t>
            </a:r>
            <a:r>
              <a:rPr lang="en-US"/>
              <a:t> </a:t>
            </a:r>
            <a:r>
              <a:rPr lang="en-US" err="1"/>
              <a:t>chất</a:t>
            </a:r>
            <a:r>
              <a:rPr lang="en-US"/>
              <a:t> </a:t>
            </a:r>
            <a:r>
              <a:rPr lang="en-US" err="1"/>
              <a:t>lượng</a:t>
            </a:r>
            <a:r>
              <a:rPr lang="en-US"/>
              <a:t>.</a:t>
            </a:r>
          </a:p>
        </p:txBody>
      </p:sp>
      <p:sp>
        <p:nvSpPr>
          <p:cNvPr id="4" name="Slide Number Placeholder 3"/>
          <p:cNvSpPr>
            <a:spLocks noGrp="1"/>
          </p:cNvSpPr>
          <p:nvPr>
            <p:ph type="sldNum" sz="quarter" idx="12"/>
          </p:nvPr>
        </p:nvSpPr>
        <p:spPr/>
        <p:txBody>
          <a:bodyPr/>
          <a:lstStyle/>
          <a:p>
            <a:fld id="{83F29257-BD7D-4816-BD84-DAED60F7193C}"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3200" b="1" err="1"/>
              <a:t>Hệ</a:t>
            </a:r>
            <a:r>
              <a:rPr lang="en-US" sz="3200" b="1"/>
              <a:t> </a:t>
            </a:r>
            <a:r>
              <a:rPr lang="en-US" sz="3200" b="1" err="1"/>
              <a:t>thống</a:t>
            </a:r>
            <a:r>
              <a:rPr lang="en-US" sz="3200" b="1"/>
              <a:t> </a:t>
            </a:r>
            <a:r>
              <a:rPr lang="en-US" sz="3200" b="1" err="1"/>
              <a:t>tự</a:t>
            </a:r>
            <a:r>
              <a:rPr lang="en-US" sz="3200" b="1"/>
              <a:t> </a:t>
            </a:r>
            <a:r>
              <a:rPr lang="en-US" sz="3200" b="1" err="1"/>
              <a:t>động</a:t>
            </a:r>
            <a:r>
              <a:rPr lang="en-US" sz="3200" b="1"/>
              <a:t> </a:t>
            </a:r>
            <a:r>
              <a:rPr lang="en-US" sz="3200" b="1" err="1"/>
              <a:t>văn</a:t>
            </a:r>
            <a:r>
              <a:rPr lang="en-US" sz="3200" b="1"/>
              <a:t> </a:t>
            </a:r>
            <a:r>
              <a:rPr lang="en-US" sz="3200" b="1" err="1"/>
              <a:t>phòng</a:t>
            </a:r>
            <a:br>
              <a:rPr lang="en-US" sz="3200" b="1"/>
            </a:br>
            <a:r>
              <a:rPr lang="en-US" sz="3200"/>
              <a:t> (Office automation system - OAS) </a:t>
            </a:r>
            <a:endParaRPr lang="en-US"/>
          </a:p>
        </p:txBody>
      </p:sp>
      <p:sp>
        <p:nvSpPr>
          <p:cNvPr id="3" name="Content Placeholder 2"/>
          <p:cNvSpPr>
            <a:spLocks noGrp="1"/>
          </p:cNvSpPr>
          <p:nvPr>
            <p:ph idx="1"/>
          </p:nvPr>
        </p:nvSpPr>
        <p:spPr/>
        <p:txBody>
          <a:bodyPr/>
          <a:lstStyle/>
          <a:p>
            <a:pPr algn="just"/>
            <a:r>
              <a:rPr lang="en-US" err="1"/>
              <a:t>là</a:t>
            </a:r>
            <a:r>
              <a:rPr lang="en-US"/>
              <a:t> </a:t>
            </a:r>
            <a:r>
              <a:rPr lang="en-US" err="1"/>
              <a:t>một</a:t>
            </a:r>
            <a:r>
              <a:rPr lang="en-US"/>
              <a:t> </a:t>
            </a:r>
            <a:r>
              <a:rPr lang="en-US" err="1"/>
              <a:t>hệ</a:t>
            </a:r>
            <a:r>
              <a:rPr lang="en-US"/>
              <a:t> </a:t>
            </a:r>
            <a:r>
              <a:rPr lang="en-US" err="1"/>
              <a:t>thống</a:t>
            </a:r>
            <a:r>
              <a:rPr lang="en-US"/>
              <a:t> </a:t>
            </a:r>
            <a:r>
              <a:rPr lang="en-US" err="1"/>
              <a:t>thông</a:t>
            </a:r>
            <a:r>
              <a:rPr lang="en-US"/>
              <a:t> tin </a:t>
            </a:r>
            <a:r>
              <a:rPr lang="en-US" err="1"/>
              <a:t>hỗ</a:t>
            </a:r>
            <a:r>
              <a:rPr lang="en-US"/>
              <a:t> </a:t>
            </a:r>
            <a:r>
              <a:rPr lang="en-US" err="1"/>
              <a:t>trợ</a:t>
            </a:r>
            <a:r>
              <a:rPr lang="en-US"/>
              <a:t> </a:t>
            </a:r>
            <a:r>
              <a:rPr lang="en-US" err="1"/>
              <a:t>các</a:t>
            </a:r>
            <a:r>
              <a:rPr lang="en-US"/>
              <a:t> </a:t>
            </a:r>
            <a:r>
              <a:rPr lang="en-US" err="1"/>
              <a:t>hoạt</a:t>
            </a:r>
            <a:r>
              <a:rPr lang="en-US"/>
              <a:t> </a:t>
            </a:r>
            <a:r>
              <a:rPr lang="en-US" err="1"/>
              <a:t>động</a:t>
            </a:r>
            <a:r>
              <a:rPr lang="en-US"/>
              <a:t> </a:t>
            </a:r>
            <a:r>
              <a:rPr lang="en-US" err="1"/>
              <a:t>nghiệp</a:t>
            </a:r>
            <a:r>
              <a:rPr lang="en-US"/>
              <a:t> </a:t>
            </a:r>
            <a:r>
              <a:rPr lang="en-US" err="1"/>
              <a:t>vụ</a:t>
            </a:r>
            <a:r>
              <a:rPr lang="en-US"/>
              <a:t> </a:t>
            </a:r>
            <a:r>
              <a:rPr lang="en-US" err="1"/>
              <a:t>văn</a:t>
            </a:r>
            <a:r>
              <a:rPr lang="en-US"/>
              <a:t> </a:t>
            </a:r>
            <a:r>
              <a:rPr lang="en-US" err="1"/>
              <a:t>phòng</a:t>
            </a:r>
            <a:r>
              <a:rPr lang="en-US"/>
              <a:t> </a:t>
            </a:r>
            <a:r>
              <a:rPr lang="en-US" err="1"/>
              <a:t>nhằm</a:t>
            </a:r>
            <a:r>
              <a:rPr lang="en-US"/>
              <a:t> </a:t>
            </a:r>
            <a:r>
              <a:rPr lang="en-US" err="1"/>
              <a:t>cải</a:t>
            </a:r>
            <a:r>
              <a:rPr lang="en-US"/>
              <a:t> </a:t>
            </a:r>
            <a:r>
              <a:rPr lang="en-US" err="1"/>
              <a:t>thiện</a:t>
            </a:r>
            <a:r>
              <a:rPr lang="en-US"/>
              <a:t> </a:t>
            </a:r>
            <a:r>
              <a:rPr lang="en-US" err="1"/>
              <a:t>luồng</a:t>
            </a:r>
            <a:r>
              <a:rPr lang="en-US"/>
              <a:t> </a:t>
            </a:r>
            <a:r>
              <a:rPr lang="en-US" err="1"/>
              <a:t>công</a:t>
            </a:r>
            <a:r>
              <a:rPr lang="en-US"/>
              <a:t> </a:t>
            </a:r>
            <a:r>
              <a:rPr lang="en-US" err="1"/>
              <a:t>việc</a:t>
            </a:r>
            <a:r>
              <a:rPr lang="en-US"/>
              <a:t> </a:t>
            </a:r>
            <a:r>
              <a:rPr lang="en-US" err="1"/>
              <a:t>giữa</a:t>
            </a:r>
            <a:r>
              <a:rPr lang="en-US"/>
              <a:t> </a:t>
            </a:r>
            <a:r>
              <a:rPr lang="en-US" err="1"/>
              <a:t>các</a:t>
            </a:r>
            <a:r>
              <a:rPr lang="en-US"/>
              <a:t> </a:t>
            </a:r>
            <a:r>
              <a:rPr lang="en-US" err="1"/>
              <a:t>nhân</a:t>
            </a:r>
            <a:r>
              <a:rPr lang="en-US"/>
              <a:t> </a:t>
            </a:r>
            <a:r>
              <a:rPr lang="en-US" err="1"/>
              <a:t>viên</a:t>
            </a:r>
            <a:r>
              <a:rPr lang="en-US"/>
              <a:t>. </a:t>
            </a:r>
          </a:p>
          <a:p>
            <a:pPr algn="just"/>
            <a:r>
              <a:rPr lang="en-US" err="1"/>
              <a:t>Ví</a:t>
            </a:r>
            <a:r>
              <a:rPr lang="en-US"/>
              <a:t> </a:t>
            </a:r>
            <a:r>
              <a:rPr lang="en-US" err="1"/>
              <a:t>dụ</a:t>
            </a:r>
            <a:r>
              <a:rPr lang="en-US"/>
              <a:t> </a:t>
            </a:r>
            <a:r>
              <a:rPr lang="en-US" err="1"/>
              <a:t>như</a:t>
            </a:r>
            <a:r>
              <a:rPr lang="en-US"/>
              <a:t>: </a:t>
            </a:r>
            <a:r>
              <a:rPr lang="en-US" err="1"/>
              <a:t>hệ</a:t>
            </a:r>
            <a:r>
              <a:rPr lang="en-US"/>
              <a:t> </a:t>
            </a:r>
            <a:r>
              <a:rPr lang="en-US" err="1"/>
              <a:t>xử</a:t>
            </a:r>
            <a:r>
              <a:rPr lang="en-US"/>
              <a:t> </a:t>
            </a:r>
            <a:r>
              <a:rPr lang="en-US" err="1"/>
              <a:t>lý</a:t>
            </a:r>
            <a:r>
              <a:rPr lang="en-US"/>
              <a:t> </a:t>
            </a:r>
            <a:r>
              <a:rPr lang="en-US" err="1"/>
              <a:t>văn</a:t>
            </a:r>
            <a:r>
              <a:rPr lang="en-US"/>
              <a:t> </a:t>
            </a:r>
            <a:r>
              <a:rPr lang="en-US" err="1"/>
              <a:t>bản,hệ</a:t>
            </a:r>
            <a:r>
              <a:rPr lang="en-US"/>
              <a:t> </a:t>
            </a:r>
            <a:r>
              <a:rPr lang="en-US" err="1"/>
              <a:t>thư</a:t>
            </a:r>
            <a:r>
              <a:rPr lang="en-US"/>
              <a:t> </a:t>
            </a:r>
            <a:r>
              <a:rPr lang="en-US" err="1"/>
              <a:t>tính</a:t>
            </a:r>
            <a:r>
              <a:rPr lang="en-US"/>
              <a:t> </a:t>
            </a:r>
            <a:r>
              <a:rPr lang="en-US" err="1"/>
              <a:t>điện</a:t>
            </a:r>
            <a:r>
              <a:rPr lang="en-US"/>
              <a:t> </a:t>
            </a:r>
            <a:r>
              <a:rPr lang="en-US" err="1"/>
              <a:t>tử</a:t>
            </a:r>
            <a:r>
              <a:rPr lang="en-US"/>
              <a:t>, </a:t>
            </a:r>
            <a:r>
              <a:rPr lang="en-US" err="1"/>
              <a:t>hệ</a:t>
            </a:r>
            <a:r>
              <a:rPr lang="en-US"/>
              <a:t> </a:t>
            </a:r>
            <a:r>
              <a:rPr lang="en-US" err="1"/>
              <a:t>thống</a:t>
            </a:r>
            <a:r>
              <a:rPr lang="en-US"/>
              <a:t> </a:t>
            </a:r>
            <a:r>
              <a:rPr lang="en-US" err="1"/>
              <a:t>lập</a:t>
            </a:r>
            <a:r>
              <a:rPr lang="en-US"/>
              <a:t> </a:t>
            </a:r>
            <a:r>
              <a:rPr lang="en-US" err="1"/>
              <a:t>lịch</a:t>
            </a:r>
            <a:r>
              <a:rPr lang="en-US"/>
              <a:t> </a:t>
            </a:r>
            <a:r>
              <a:rPr lang="en-US" err="1"/>
              <a:t>làm</a:t>
            </a:r>
            <a:r>
              <a:rPr lang="en-US"/>
              <a:t> </a:t>
            </a:r>
            <a:r>
              <a:rPr lang="en-US" err="1"/>
              <a:t>việc</a:t>
            </a:r>
            <a:r>
              <a:rPr lang="en-US"/>
              <a:t>, </a:t>
            </a:r>
            <a:r>
              <a:rPr lang="en-US" err="1"/>
              <a:t>bảng</a:t>
            </a:r>
            <a:r>
              <a:rPr lang="en-US"/>
              <a:t> </a:t>
            </a:r>
            <a:r>
              <a:rPr lang="en-US" err="1"/>
              <a:t>tính</a:t>
            </a:r>
            <a:r>
              <a:rPr lang="en-US"/>
              <a:t>,....</a:t>
            </a:r>
          </a:p>
        </p:txBody>
      </p:sp>
      <p:sp>
        <p:nvSpPr>
          <p:cNvPr id="4" name="Slide Number Placeholder 3"/>
          <p:cNvSpPr>
            <a:spLocks noGrp="1"/>
          </p:cNvSpPr>
          <p:nvPr>
            <p:ph type="sldNum" sz="quarter" idx="12"/>
          </p:nvPr>
        </p:nvSpPr>
        <p:spPr/>
        <p:txBody>
          <a:bodyPr/>
          <a:lstStyle/>
          <a:p>
            <a:fld id="{83F29257-BD7D-4816-BD84-DAED60F7193C}"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Grp="1" noChangeArrowheads="1"/>
          </p:cNvSpPr>
          <p:nvPr>
            <p:ph type="ctrTitle"/>
          </p:nvPr>
        </p:nvSpPr>
        <p:spPr>
          <a:xfrm>
            <a:off x="457200" y="1676400"/>
            <a:ext cx="8001000" cy="2438400"/>
          </a:xfrm>
        </p:spPr>
        <p:txBody>
          <a:bodyPr/>
          <a:lstStyle/>
          <a:p>
            <a:r>
              <a:rPr lang="en-US"/>
              <a:t>TỔNG QUAN</a:t>
            </a:r>
            <a:br>
              <a:rPr lang="en-US"/>
            </a:br>
            <a:r>
              <a:rPr lang="en-US"/>
              <a:t>(OVERVIEW)</a:t>
            </a:r>
          </a:p>
        </p:txBody>
      </p:sp>
    </p:spTree>
    <p:extLst>
      <p:ext uri="{BB962C8B-B14F-4D97-AF65-F5344CB8AC3E}">
        <p14:creationId xmlns:p14="http://schemas.microsoft.com/office/powerpoint/2010/main" val="2117366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p:txBody>
          <a:bodyPr/>
          <a:lstStyle/>
          <a:p>
            <a:fld id="{DB15587F-D20E-4976-9AE9-FBCF7925C82F}" type="slidenum">
              <a:rPr lang="en-US"/>
              <a:pPr/>
              <a:t>30</a:t>
            </a:fld>
            <a:endParaRPr lang="en-US"/>
          </a:p>
        </p:txBody>
      </p:sp>
      <p:sp>
        <p:nvSpPr>
          <p:cNvPr id="64514" name="Rectangle 2"/>
          <p:cNvSpPr>
            <a:spLocks noGrp="1" noChangeArrowheads="1"/>
          </p:cNvSpPr>
          <p:nvPr>
            <p:ph type="title"/>
          </p:nvPr>
        </p:nvSpPr>
        <p:spPr/>
        <p:txBody>
          <a:bodyPr/>
          <a:lstStyle/>
          <a:p>
            <a:r>
              <a:rPr lang="en-US" sz="3700" b="1"/>
              <a:t>1.1. Khái niệm hệ thống thông tin</a:t>
            </a:r>
          </a:p>
        </p:txBody>
      </p:sp>
      <p:sp>
        <p:nvSpPr>
          <p:cNvPr id="64515" name="Rectangle 3"/>
          <p:cNvSpPr>
            <a:spLocks noGrp="1" noChangeArrowheads="1"/>
          </p:cNvSpPr>
          <p:nvPr>
            <p:ph type="body" idx="1"/>
          </p:nvPr>
        </p:nvSpPr>
        <p:spPr/>
        <p:txBody>
          <a:bodyPr/>
          <a:lstStyle/>
          <a:p>
            <a:pPr>
              <a:buFont typeface="Wingdings" pitchFamily="2" charset="2"/>
              <a:buNone/>
            </a:pPr>
            <a:r>
              <a:rPr lang="en-US" b="1"/>
              <a:t>1.1.4 Mối liên hệ giữa các hệ thống thông tin</a:t>
            </a:r>
            <a:r>
              <a:rPr lang="en-US"/>
              <a:t> </a:t>
            </a:r>
          </a:p>
        </p:txBody>
      </p:sp>
      <p:grpSp>
        <p:nvGrpSpPr>
          <p:cNvPr id="64516" name="Group 4"/>
          <p:cNvGrpSpPr>
            <a:grpSpLocks/>
          </p:cNvGrpSpPr>
          <p:nvPr/>
        </p:nvGrpSpPr>
        <p:grpSpPr bwMode="auto">
          <a:xfrm>
            <a:off x="1905000" y="2743200"/>
            <a:ext cx="5334000" cy="3233153"/>
            <a:chOff x="2720" y="8714"/>
            <a:chExt cx="5162" cy="2532"/>
          </a:xfrm>
        </p:grpSpPr>
        <p:sp>
          <p:nvSpPr>
            <p:cNvPr id="64517" name="Oval 5"/>
            <p:cNvSpPr>
              <a:spLocks noChangeArrowheads="1"/>
            </p:cNvSpPr>
            <p:nvPr/>
          </p:nvSpPr>
          <p:spPr bwMode="auto">
            <a:xfrm>
              <a:off x="2720" y="9509"/>
              <a:ext cx="1450" cy="570"/>
            </a:xfrm>
            <a:prstGeom prst="ellipse">
              <a:avLst/>
            </a:prstGeom>
            <a:solidFill>
              <a:srgbClr val="FFFFFF"/>
            </a:solidFill>
            <a:ln w="9525">
              <a:solidFill>
                <a:srgbClr val="000000"/>
              </a:solidFill>
              <a:round/>
              <a:headEnd/>
              <a:tailEnd/>
            </a:ln>
          </p:spPr>
          <p:txBody>
            <a:bodyPr/>
            <a:lstStyle/>
            <a:p>
              <a:pPr algn="ctr"/>
              <a:r>
                <a:rPr lang="en-US" b="0">
                  <a:solidFill>
                    <a:srgbClr val="FF0066"/>
                  </a:solidFill>
                </a:rPr>
                <a:t>MIS</a:t>
              </a:r>
            </a:p>
          </p:txBody>
        </p:sp>
        <p:sp>
          <p:nvSpPr>
            <p:cNvPr id="64518" name="Oval 6"/>
            <p:cNvSpPr>
              <a:spLocks noChangeArrowheads="1"/>
            </p:cNvSpPr>
            <p:nvPr/>
          </p:nvSpPr>
          <p:spPr bwMode="auto">
            <a:xfrm>
              <a:off x="6432" y="9632"/>
              <a:ext cx="1450" cy="570"/>
            </a:xfrm>
            <a:prstGeom prst="ellipse">
              <a:avLst/>
            </a:prstGeom>
            <a:solidFill>
              <a:srgbClr val="FFFFFF"/>
            </a:solidFill>
            <a:ln w="9525">
              <a:solidFill>
                <a:srgbClr val="000000"/>
              </a:solidFill>
              <a:round/>
              <a:headEnd/>
              <a:tailEnd/>
            </a:ln>
          </p:spPr>
          <p:txBody>
            <a:bodyPr/>
            <a:lstStyle/>
            <a:p>
              <a:pPr algn="ctr"/>
              <a:r>
                <a:rPr lang="en-US" b="0">
                  <a:solidFill>
                    <a:srgbClr val="FF0066"/>
                  </a:solidFill>
                </a:rPr>
                <a:t>DSS</a:t>
              </a:r>
            </a:p>
          </p:txBody>
        </p:sp>
        <p:sp>
          <p:nvSpPr>
            <p:cNvPr id="64519" name="Oval 7"/>
            <p:cNvSpPr>
              <a:spLocks noChangeArrowheads="1"/>
            </p:cNvSpPr>
            <p:nvPr/>
          </p:nvSpPr>
          <p:spPr bwMode="auto">
            <a:xfrm>
              <a:off x="4622" y="8714"/>
              <a:ext cx="1450" cy="570"/>
            </a:xfrm>
            <a:prstGeom prst="ellipse">
              <a:avLst/>
            </a:prstGeom>
            <a:solidFill>
              <a:srgbClr val="FFFFFF"/>
            </a:solidFill>
            <a:ln w="9525">
              <a:solidFill>
                <a:srgbClr val="000000"/>
              </a:solidFill>
              <a:round/>
              <a:headEnd/>
              <a:tailEnd/>
            </a:ln>
          </p:spPr>
          <p:txBody>
            <a:bodyPr/>
            <a:lstStyle/>
            <a:p>
              <a:pPr algn="ctr"/>
              <a:r>
                <a:rPr lang="en-US" b="0">
                  <a:solidFill>
                    <a:srgbClr val="FF0066"/>
                  </a:solidFill>
                </a:rPr>
                <a:t>ESS</a:t>
              </a:r>
            </a:p>
          </p:txBody>
        </p:sp>
        <p:sp>
          <p:nvSpPr>
            <p:cNvPr id="64520" name="Oval 8"/>
            <p:cNvSpPr>
              <a:spLocks noChangeArrowheads="1"/>
            </p:cNvSpPr>
            <p:nvPr/>
          </p:nvSpPr>
          <p:spPr bwMode="auto">
            <a:xfrm>
              <a:off x="3162" y="10411"/>
              <a:ext cx="1844" cy="835"/>
            </a:xfrm>
            <a:prstGeom prst="ellipse">
              <a:avLst/>
            </a:prstGeom>
            <a:solidFill>
              <a:srgbClr val="FFFFFF"/>
            </a:solidFill>
            <a:ln w="9525">
              <a:solidFill>
                <a:srgbClr val="000000"/>
              </a:solidFill>
              <a:round/>
              <a:headEnd/>
              <a:tailEnd/>
            </a:ln>
          </p:spPr>
          <p:txBody>
            <a:bodyPr/>
            <a:lstStyle/>
            <a:p>
              <a:r>
                <a:rPr lang="en-US" sz="1500" b="0" err="1">
                  <a:solidFill>
                    <a:srgbClr val="FF0066"/>
                  </a:solidFill>
                </a:rPr>
                <a:t>Các</a:t>
              </a:r>
              <a:r>
                <a:rPr lang="en-US" sz="1500" b="0">
                  <a:solidFill>
                    <a:srgbClr val="FF0066"/>
                  </a:solidFill>
                </a:rPr>
                <a:t> </a:t>
              </a:r>
              <a:r>
                <a:rPr lang="en-US" sz="1500" b="0" err="1">
                  <a:solidFill>
                    <a:srgbClr val="FF0066"/>
                  </a:solidFill>
                </a:rPr>
                <a:t>hệ</a:t>
              </a:r>
              <a:r>
                <a:rPr lang="en-US" sz="1500" b="0">
                  <a:solidFill>
                    <a:srgbClr val="FF0066"/>
                  </a:solidFill>
                </a:rPr>
                <a:t> </a:t>
              </a:r>
              <a:r>
                <a:rPr lang="en-US" sz="1500" b="0" err="1">
                  <a:solidFill>
                    <a:srgbClr val="FF0066"/>
                  </a:solidFill>
                </a:rPr>
                <a:t>thống</a:t>
              </a:r>
              <a:r>
                <a:rPr lang="en-US" sz="1500" b="0">
                  <a:solidFill>
                    <a:srgbClr val="FF0066"/>
                  </a:solidFill>
                </a:rPr>
                <a:t> </a:t>
              </a:r>
              <a:r>
                <a:rPr lang="en-US" sz="1500" b="0" err="1">
                  <a:solidFill>
                    <a:srgbClr val="FF0066"/>
                  </a:solidFill>
                </a:rPr>
                <a:t>kiến</a:t>
              </a:r>
              <a:r>
                <a:rPr lang="en-US" sz="1500" b="0">
                  <a:solidFill>
                    <a:srgbClr val="FF0066"/>
                  </a:solidFill>
                </a:rPr>
                <a:t> </a:t>
              </a:r>
              <a:r>
                <a:rPr lang="en-US" sz="1500" b="0" err="1">
                  <a:solidFill>
                    <a:srgbClr val="FF0066"/>
                  </a:solidFill>
                </a:rPr>
                <a:t>thức</a:t>
              </a:r>
              <a:endParaRPr lang="en-US" sz="1500" b="0">
                <a:solidFill>
                  <a:srgbClr val="FF0066"/>
                </a:solidFill>
              </a:endParaRPr>
            </a:p>
          </p:txBody>
        </p:sp>
        <p:sp>
          <p:nvSpPr>
            <p:cNvPr id="64521" name="Oval 9"/>
            <p:cNvSpPr>
              <a:spLocks noChangeArrowheads="1"/>
            </p:cNvSpPr>
            <p:nvPr/>
          </p:nvSpPr>
          <p:spPr bwMode="auto">
            <a:xfrm>
              <a:off x="5631" y="10519"/>
              <a:ext cx="1450" cy="570"/>
            </a:xfrm>
            <a:prstGeom prst="ellipse">
              <a:avLst/>
            </a:prstGeom>
            <a:solidFill>
              <a:srgbClr val="FFFFFF"/>
            </a:solidFill>
            <a:ln w="9525">
              <a:solidFill>
                <a:srgbClr val="000000"/>
              </a:solidFill>
              <a:round/>
              <a:headEnd/>
              <a:tailEnd/>
            </a:ln>
          </p:spPr>
          <p:txBody>
            <a:bodyPr/>
            <a:lstStyle/>
            <a:p>
              <a:pPr algn="ctr"/>
              <a:r>
                <a:rPr lang="en-US" b="0">
                  <a:solidFill>
                    <a:srgbClr val="FF0066"/>
                  </a:solidFill>
                </a:rPr>
                <a:t>TPS</a:t>
              </a:r>
            </a:p>
          </p:txBody>
        </p:sp>
        <p:sp>
          <p:nvSpPr>
            <p:cNvPr id="64522" name="Line 10"/>
            <p:cNvSpPr>
              <a:spLocks noChangeShapeType="1"/>
            </p:cNvSpPr>
            <p:nvPr/>
          </p:nvSpPr>
          <p:spPr bwMode="auto">
            <a:xfrm flipV="1">
              <a:off x="4041" y="9188"/>
              <a:ext cx="730" cy="398"/>
            </a:xfrm>
            <a:prstGeom prst="line">
              <a:avLst/>
            </a:prstGeom>
            <a:noFill/>
            <a:ln w="9525">
              <a:solidFill>
                <a:srgbClr val="000000"/>
              </a:solidFill>
              <a:round/>
              <a:headEnd/>
              <a:tailEnd type="triangle" w="med" len="med"/>
            </a:ln>
          </p:spPr>
          <p:txBody>
            <a:bodyPr/>
            <a:lstStyle/>
            <a:p>
              <a:endParaRPr lang="en-US"/>
            </a:p>
          </p:txBody>
        </p:sp>
        <p:sp>
          <p:nvSpPr>
            <p:cNvPr id="64523" name="Line 11"/>
            <p:cNvSpPr>
              <a:spLocks noChangeShapeType="1"/>
            </p:cNvSpPr>
            <p:nvPr/>
          </p:nvSpPr>
          <p:spPr bwMode="auto">
            <a:xfrm flipH="1" flipV="1">
              <a:off x="6029" y="9124"/>
              <a:ext cx="720" cy="537"/>
            </a:xfrm>
            <a:prstGeom prst="line">
              <a:avLst/>
            </a:prstGeom>
            <a:noFill/>
            <a:ln w="9525">
              <a:solidFill>
                <a:srgbClr val="000000"/>
              </a:solidFill>
              <a:round/>
              <a:headEnd/>
              <a:tailEnd type="triangle" w="med" len="med"/>
            </a:ln>
          </p:spPr>
          <p:txBody>
            <a:bodyPr/>
            <a:lstStyle/>
            <a:p>
              <a:endParaRPr lang="en-US"/>
            </a:p>
          </p:txBody>
        </p:sp>
        <p:sp>
          <p:nvSpPr>
            <p:cNvPr id="64524" name="Line 12"/>
            <p:cNvSpPr>
              <a:spLocks noChangeShapeType="1"/>
            </p:cNvSpPr>
            <p:nvPr/>
          </p:nvSpPr>
          <p:spPr bwMode="auto">
            <a:xfrm>
              <a:off x="4180" y="9768"/>
              <a:ext cx="2354" cy="0"/>
            </a:xfrm>
            <a:prstGeom prst="line">
              <a:avLst/>
            </a:prstGeom>
            <a:noFill/>
            <a:ln w="9525">
              <a:solidFill>
                <a:srgbClr val="000000"/>
              </a:solidFill>
              <a:round/>
              <a:headEnd/>
              <a:tailEnd type="triangle" w="med" len="med"/>
            </a:ln>
          </p:spPr>
          <p:txBody>
            <a:bodyPr/>
            <a:lstStyle/>
            <a:p>
              <a:endParaRPr lang="en-US"/>
            </a:p>
          </p:txBody>
        </p:sp>
        <p:sp>
          <p:nvSpPr>
            <p:cNvPr id="64525" name="Line 13"/>
            <p:cNvSpPr>
              <a:spLocks noChangeShapeType="1"/>
            </p:cNvSpPr>
            <p:nvPr/>
          </p:nvSpPr>
          <p:spPr bwMode="auto">
            <a:xfrm>
              <a:off x="3901" y="9994"/>
              <a:ext cx="247" cy="387"/>
            </a:xfrm>
            <a:prstGeom prst="line">
              <a:avLst/>
            </a:prstGeom>
            <a:noFill/>
            <a:ln w="9525">
              <a:solidFill>
                <a:srgbClr val="000000"/>
              </a:solidFill>
              <a:round/>
              <a:headEnd/>
              <a:tailEnd type="triangle" w="med" len="med"/>
            </a:ln>
          </p:spPr>
          <p:txBody>
            <a:bodyPr/>
            <a:lstStyle/>
            <a:p>
              <a:endParaRPr lang="en-US"/>
            </a:p>
          </p:txBody>
        </p:sp>
        <p:sp>
          <p:nvSpPr>
            <p:cNvPr id="64526" name="Line 14"/>
            <p:cNvSpPr>
              <a:spLocks noChangeShapeType="1"/>
            </p:cNvSpPr>
            <p:nvPr/>
          </p:nvSpPr>
          <p:spPr bwMode="auto">
            <a:xfrm flipH="1" flipV="1">
              <a:off x="3321" y="10091"/>
              <a:ext cx="300" cy="365"/>
            </a:xfrm>
            <a:prstGeom prst="line">
              <a:avLst/>
            </a:prstGeom>
            <a:noFill/>
            <a:ln w="9525">
              <a:solidFill>
                <a:srgbClr val="000000"/>
              </a:solidFill>
              <a:round/>
              <a:headEnd/>
              <a:tailEnd type="triangle" w="med" len="med"/>
            </a:ln>
          </p:spPr>
          <p:txBody>
            <a:bodyPr/>
            <a:lstStyle/>
            <a:p>
              <a:endParaRPr lang="en-US"/>
            </a:p>
          </p:txBody>
        </p:sp>
        <p:sp>
          <p:nvSpPr>
            <p:cNvPr id="64527" name="Line 15"/>
            <p:cNvSpPr>
              <a:spLocks noChangeShapeType="1"/>
            </p:cNvSpPr>
            <p:nvPr/>
          </p:nvSpPr>
          <p:spPr bwMode="auto">
            <a:xfrm flipV="1">
              <a:off x="4793" y="10026"/>
              <a:ext cx="1666" cy="527"/>
            </a:xfrm>
            <a:prstGeom prst="line">
              <a:avLst/>
            </a:prstGeom>
            <a:noFill/>
            <a:ln w="9525">
              <a:solidFill>
                <a:srgbClr val="000000"/>
              </a:solidFill>
              <a:round/>
              <a:headEnd/>
              <a:tailEnd type="triangle" w="med" len="med"/>
            </a:ln>
          </p:spPr>
          <p:txBody>
            <a:bodyPr/>
            <a:lstStyle/>
            <a:p>
              <a:endParaRPr lang="en-US"/>
            </a:p>
          </p:txBody>
        </p:sp>
        <p:sp>
          <p:nvSpPr>
            <p:cNvPr id="64528" name="Line 16"/>
            <p:cNvSpPr>
              <a:spLocks noChangeShapeType="1"/>
            </p:cNvSpPr>
            <p:nvPr/>
          </p:nvSpPr>
          <p:spPr bwMode="auto">
            <a:xfrm flipV="1">
              <a:off x="6641" y="10166"/>
              <a:ext cx="204" cy="344"/>
            </a:xfrm>
            <a:prstGeom prst="line">
              <a:avLst/>
            </a:prstGeom>
            <a:noFill/>
            <a:ln w="9525">
              <a:solidFill>
                <a:srgbClr val="000000"/>
              </a:solidFill>
              <a:round/>
              <a:headEnd/>
              <a:tailEnd type="triangle" w="med" len="med"/>
            </a:ln>
          </p:spPr>
          <p:txBody>
            <a:bodyPr/>
            <a:lstStyle/>
            <a:p>
              <a:endParaRPr lang="en-US"/>
            </a:p>
          </p:txBody>
        </p:sp>
        <p:sp>
          <p:nvSpPr>
            <p:cNvPr id="64529" name="Line 17"/>
            <p:cNvSpPr>
              <a:spLocks noChangeShapeType="1"/>
            </p:cNvSpPr>
            <p:nvPr/>
          </p:nvSpPr>
          <p:spPr bwMode="auto">
            <a:xfrm flipH="1" flipV="1">
              <a:off x="4127" y="9940"/>
              <a:ext cx="1612" cy="710"/>
            </a:xfrm>
            <a:prstGeom prst="line">
              <a:avLst/>
            </a:prstGeom>
            <a:noFill/>
            <a:ln w="9525">
              <a:solidFill>
                <a:srgbClr val="000000"/>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64516"/>
                                        </p:tgtEl>
                                        <p:attrNameLst>
                                          <p:attrName>style.visibility</p:attrName>
                                        </p:attrNameLst>
                                      </p:cBhvr>
                                      <p:to>
                                        <p:strVal val="visible"/>
                                      </p:to>
                                    </p:set>
                                    <p:anim calcmode="lin" valueType="num">
                                      <p:cBhvr additive="base">
                                        <p:cTn id="7" dur="1000" fill="hold"/>
                                        <p:tgtEl>
                                          <p:spTgt spid="64516"/>
                                        </p:tgtEl>
                                        <p:attrNameLst>
                                          <p:attrName>ppt_x</p:attrName>
                                        </p:attrNameLst>
                                      </p:cBhvr>
                                      <p:tavLst>
                                        <p:tav tm="0">
                                          <p:val>
                                            <p:strVal val="#ppt_x"/>
                                          </p:val>
                                        </p:tav>
                                        <p:tav tm="100000">
                                          <p:val>
                                            <p:strVal val="#ppt_x"/>
                                          </p:val>
                                        </p:tav>
                                      </p:tavLst>
                                    </p:anim>
                                    <p:anim calcmode="lin" valueType="num">
                                      <p:cBhvr additive="base">
                                        <p:cTn id="8" dur="1000" fill="hold"/>
                                        <p:tgtEl>
                                          <p:spTgt spid="645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fld id="{789ADCF7-465E-4093-BD9D-D9872DF99993}" type="slidenum">
              <a:rPr lang="en-US"/>
              <a:pPr/>
              <a:t>31</a:t>
            </a:fld>
            <a:endParaRPr lang="en-US"/>
          </a:p>
        </p:txBody>
      </p:sp>
      <p:sp>
        <p:nvSpPr>
          <p:cNvPr id="391170" name="Text Box 2"/>
          <p:cNvSpPr txBox="1">
            <a:spLocks noChangeArrowheads="1"/>
          </p:cNvSpPr>
          <p:nvPr/>
        </p:nvSpPr>
        <p:spPr bwMode="auto">
          <a:xfrm>
            <a:off x="228600" y="6172200"/>
            <a:ext cx="609600" cy="336550"/>
          </a:xfrm>
          <a:prstGeom prst="rect">
            <a:avLst/>
          </a:prstGeom>
          <a:noFill/>
          <a:ln w="12700">
            <a:noFill/>
            <a:miter lim="800000"/>
            <a:headEnd/>
            <a:tailEnd/>
          </a:ln>
          <a:effectLst>
            <a:outerShdw dist="45791" dir="2021404" algn="ctr" rotWithShape="0">
              <a:srgbClr val="9999FF"/>
            </a:outerShdw>
          </a:effectLst>
        </p:spPr>
        <p:txBody>
          <a:bodyPr>
            <a:spAutoFit/>
          </a:bodyPr>
          <a:lstStyle/>
          <a:p>
            <a:pPr algn="ctr"/>
            <a:r>
              <a:rPr lang="en-US" sz="1600" b="0"/>
              <a:t>1.</a:t>
            </a:r>
            <a:fld id="{94AD2059-BDFD-44D8-9B19-796CC601B50F}" type="slidenum">
              <a:rPr lang="en-US" sz="1600" b="0"/>
              <a:pPr algn="ctr"/>
              <a:t>31</a:t>
            </a:fld>
            <a:endParaRPr lang="en-US" sz="1600" b="0"/>
          </a:p>
        </p:txBody>
      </p:sp>
      <p:pic>
        <p:nvPicPr>
          <p:cNvPr id="391171" name="Picture 3" descr="FIG01_12"/>
          <p:cNvPicPr>
            <a:picLocks noChangeAspect="1" noChangeArrowheads="1"/>
          </p:cNvPicPr>
          <p:nvPr/>
        </p:nvPicPr>
        <p:blipFill>
          <a:blip r:embed="rId3"/>
          <a:srcRect/>
          <a:stretch>
            <a:fillRect/>
          </a:stretch>
        </p:blipFill>
        <p:spPr bwMode="auto">
          <a:xfrm>
            <a:off x="0" y="0"/>
            <a:ext cx="9144000" cy="6721475"/>
          </a:xfrm>
          <a:prstGeom prst="rect">
            <a:avLst/>
          </a:prstGeom>
          <a:noFill/>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fld id="{F3C5EF5A-9005-4D0F-B7D4-DBC81DED1BD2}" type="slidenum">
              <a:rPr lang="en-US"/>
              <a:pPr/>
              <a:t>32</a:t>
            </a:fld>
            <a:endParaRPr lang="en-US"/>
          </a:p>
        </p:txBody>
      </p:sp>
      <p:sp>
        <p:nvSpPr>
          <p:cNvPr id="393218" name="Rectangle 2"/>
          <p:cNvSpPr>
            <a:spLocks noGrp="1" noChangeArrowheads="1"/>
          </p:cNvSpPr>
          <p:nvPr>
            <p:ph type="title"/>
          </p:nvPr>
        </p:nvSpPr>
        <p:spPr/>
        <p:txBody>
          <a:bodyPr/>
          <a:lstStyle/>
          <a:p>
            <a:r>
              <a:rPr lang="en-US" sz="3600"/>
              <a:t>Information Systems that Span Organizational Boundaries</a:t>
            </a:r>
          </a:p>
        </p:txBody>
      </p:sp>
      <p:graphicFrame>
        <p:nvGraphicFramePr>
          <p:cNvPr id="393219" name="Object 3"/>
          <p:cNvGraphicFramePr>
            <a:graphicFrameLocks noChangeAspect="1"/>
          </p:cNvGraphicFramePr>
          <p:nvPr/>
        </p:nvGraphicFramePr>
        <p:xfrm>
          <a:off x="908050" y="1639888"/>
          <a:ext cx="7086600" cy="5102225"/>
        </p:xfrm>
        <a:graphic>
          <a:graphicData uri="http://schemas.openxmlformats.org/presentationml/2006/ole">
            <mc:AlternateContent xmlns:mc="http://schemas.openxmlformats.org/markup-compatibility/2006">
              <mc:Choice xmlns:v="urn:schemas-microsoft-com:vml" Requires="v">
                <p:oleObj name="Photo Editor Photo" r:id="rId3" imgW="7621064" imgH="5485714" progId="">
                  <p:embed/>
                </p:oleObj>
              </mc:Choice>
              <mc:Fallback>
                <p:oleObj name="Photo Editor Photo" r:id="rId3" imgW="7621064" imgH="5485714"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050" y="1639888"/>
                        <a:ext cx="7086600" cy="510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CC8B8FD7-DB28-4B18-86D6-8D62E44651BA}" type="slidenum">
              <a:rPr lang="en-US"/>
              <a:pPr/>
              <a:t>33</a:t>
            </a:fld>
            <a:endParaRPr lang="en-US"/>
          </a:p>
        </p:txBody>
      </p:sp>
      <p:sp>
        <p:nvSpPr>
          <p:cNvPr id="65538" name="Rectangle 2"/>
          <p:cNvSpPr>
            <a:spLocks noGrp="1" noChangeArrowheads="1"/>
          </p:cNvSpPr>
          <p:nvPr>
            <p:ph type="title"/>
          </p:nvPr>
        </p:nvSpPr>
        <p:spPr>
          <a:xfrm>
            <a:off x="371472" y="381000"/>
            <a:ext cx="8686800" cy="1371600"/>
          </a:xfrm>
        </p:spPr>
        <p:txBody>
          <a:bodyPr/>
          <a:lstStyle/>
          <a:p>
            <a:r>
              <a:rPr lang="en-US" sz="3700" b="1"/>
              <a:t>1.1. </a:t>
            </a:r>
            <a:r>
              <a:rPr lang="en-US" sz="3700" b="1" err="1"/>
              <a:t>Khái</a:t>
            </a:r>
            <a:r>
              <a:rPr lang="en-US" sz="3700" b="1"/>
              <a:t> </a:t>
            </a:r>
            <a:r>
              <a:rPr lang="en-US" sz="3700" b="1" err="1"/>
              <a:t>niệm</a:t>
            </a:r>
            <a:r>
              <a:rPr lang="en-US" sz="3700" b="1"/>
              <a:t> </a:t>
            </a:r>
            <a:r>
              <a:rPr lang="en-US" sz="3700" b="1" err="1"/>
              <a:t>hệ</a:t>
            </a:r>
            <a:r>
              <a:rPr lang="en-US" sz="3700" b="1"/>
              <a:t> </a:t>
            </a:r>
            <a:r>
              <a:rPr lang="en-US" sz="3700" b="1" err="1"/>
              <a:t>thống</a:t>
            </a:r>
            <a:r>
              <a:rPr lang="en-US" sz="3700" b="1"/>
              <a:t> </a:t>
            </a:r>
            <a:r>
              <a:rPr lang="en-US" sz="3700" b="1" err="1"/>
              <a:t>thông</a:t>
            </a:r>
            <a:r>
              <a:rPr lang="en-US" sz="3700" b="1"/>
              <a:t> tin</a:t>
            </a:r>
          </a:p>
        </p:txBody>
      </p:sp>
      <p:sp>
        <p:nvSpPr>
          <p:cNvPr id="65539" name="Rectangle 3"/>
          <p:cNvSpPr>
            <a:spLocks noGrp="1" noChangeArrowheads="1"/>
          </p:cNvSpPr>
          <p:nvPr>
            <p:ph type="body" idx="1"/>
          </p:nvPr>
        </p:nvSpPr>
        <p:spPr>
          <a:xfrm>
            <a:off x="228600" y="1905000"/>
            <a:ext cx="4495800" cy="4419600"/>
          </a:xfrm>
        </p:spPr>
        <p:txBody>
          <a:bodyPr/>
          <a:lstStyle/>
          <a:p>
            <a:pPr>
              <a:lnSpc>
                <a:spcPct val="80000"/>
              </a:lnSpc>
              <a:buFont typeface="Wingdings" pitchFamily="2" charset="2"/>
              <a:buNone/>
            </a:pPr>
            <a:r>
              <a:rPr lang="en-US" sz="2400" b="1"/>
              <a:t>1.1.5 </a:t>
            </a:r>
            <a:r>
              <a:rPr lang="en-US" sz="2400" b="1" err="1"/>
              <a:t>Các</a:t>
            </a:r>
            <a:r>
              <a:rPr lang="en-US" sz="2400" b="1"/>
              <a:t> </a:t>
            </a:r>
            <a:r>
              <a:rPr lang="en-US" sz="2400" b="1" err="1"/>
              <a:t>công</a:t>
            </a:r>
            <a:r>
              <a:rPr lang="en-US" sz="2400" b="1"/>
              <a:t> </a:t>
            </a:r>
            <a:r>
              <a:rPr lang="en-US" sz="2400" b="1" err="1"/>
              <a:t>nghệ</a:t>
            </a:r>
            <a:r>
              <a:rPr lang="en-US" sz="2400" b="1"/>
              <a:t> </a:t>
            </a:r>
            <a:r>
              <a:rPr lang="en-US" sz="2400" b="1" err="1"/>
              <a:t>mới</a:t>
            </a:r>
            <a:r>
              <a:rPr lang="en-US" sz="2400" b="1"/>
              <a:t>:</a:t>
            </a:r>
          </a:p>
          <a:p>
            <a:pPr lvl="1">
              <a:lnSpc>
                <a:spcPct val="80000"/>
              </a:lnSpc>
            </a:pPr>
            <a:r>
              <a:rPr lang="en-US" sz="2000" err="1"/>
              <a:t>Thương</a:t>
            </a:r>
            <a:r>
              <a:rPr lang="en-US" sz="2000"/>
              <a:t> </a:t>
            </a:r>
            <a:r>
              <a:rPr lang="en-US" sz="2000" err="1"/>
              <a:t>mại</a:t>
            </a:r>
            <a:r>
              <a:rPr lang="en-US" sz="2000"/>
              <a:t> </a:t>
            </a:r>
            <a:r>
              <a:rPr lang="en-US" sz="2000" err="1"/>
              <a:t>điện</a:t>
            </a:r>
            <a:r>
              <a:rPr lang="en-US" sz="2000"/>
              <a:t> </a:t>
            </a:r>
            <a:r>
              <a:rPr lang="en-US" sz="2000" err="1"/>
              <a:t>tử</a:t>
            </a:r>
            <a:r>
              <a:rPr lang="en-US" sz="2000"/>
              <a:t> (e-commerce) </a:t>
            </a:r>
            <a:r>
              <a:rPr lang="en-US" sz="2000" err="1"/>
              <a:t>sử</a:t>
            </a:r>
            <a:r>
              <a:rPr lang="en-US" sz="2000"/>
              <a:t> </a:t>
            </a:r>
            <a:r>
              <a:rPr lang="en-US" sz="2000" err="1"/>
              <a:t>dụng</a:t>
            </a:r>
            <a:r>
              <a:rPr lang="en-US" sz="2000"/>
              <a:t> Web </a:t>
            </a:r>
            <a:r>
              <a:rPr lang="en-US" sz="2000" err="1"/>
              <a:t>để</a:t>
            </a:r>
            <a:r>
              <a:rPr lang="en-US" sz="2000"/>
              <a:t> </a:t>
            </a:r>
            <a:r>
              <a:rPr lang="en-US" sz="2000" err="1"/>
              <a:t>thực</a:t>
            </a:r>
            <a:r>
              <a:rPr lang="en-US" sz="2000"/>
              <a:t> </a:t>
            </a:r>
            <a:r>
              <a:rPr lang="en-US" sz="2000" err="1"/>
              <a:t>hiện</a:t>
            </a:r>
            <a:r>
              <a:rPr lang="en-US" sz="2000"/>
              <a:t> </a:t>
            </a:r>
            <a:r>
              <a:rPr lang="en-US" sz="2000" err="1"/>
              <a:t>các</a:t>
            </a:r>
            <a:r>
              <a:rPr lang="en-US" sz="2000"/>
              <a:t> </a:t>
            </a:r>
            <a:r>
              <a:rPr lang="en-US" sz="2000" err="1"/>
              <a:t>hoạt</a:t>
            </a:r>
            <a:r>
              <a:rPr lang="en-US" sz="2000"/>
              <a:t> </a:t>
            </a:r>
            <a:r>
              <a:rPr lang="en-US" sz="2000" err="1"/>
              <a:t>động</a:t>
            </a:r>
            <a:r>
              <a:rPr lang="en-US" sz="2000"/>
              <a:t> </a:t>
            </a:r>
            <a:r>
              <a:rPr lang="en-US" sz="2000" err="1"/>
              <a:t>kinh</a:t>
            </a:r>
            <a:r>
              <a:rPr lang="en-US" sz="2000"/>
              <a:t> </a:t>
            </a:r>
            <a:r>
              <a:rPr lang="en-US" sz="2000" err="1"/>
              <a:t>doanh</a:t>
            </a:r>
            <a:r>
              <a:rPr lang="en-US" sz="2000"/>
              <a:t>.</a:t>
            </a:r>
          </a:p>
          <a:p>
            <a:pPr lvl="1">
              <a:lnSpc>
                <a:spcPct val="80000"/>
              </a:lnSpc>
            </a:pPr>
            <a:r>
              <a:rPr lang="en-US" sz="2000" err="1"/>
              <a:t>Lập</a:t>
            </a:r>
            <a:r>
              <a:rPr lang="en-US" sz="2000"/>
              <a:t> </a:t>
            </a:r>
            <a:r>
              <a:rPr lang="en-US" sz="2000" err="1"/>
              <a:t>kế</a:t>
            </a:r>
            <a:r>
              <a:rPr lang="en-US" sz="2000"/>
              <a:t> </a:t>
            </a:r>
            <a:r>
              <a:rPr lang="en-US" sz="2000" err="1"/>
              <a:t>hoạch</a:t>
            </a:r>
            <a:r>
              <a:rPr lang="en-US" sz="2000"/>
              <a:t> </a:t>
            </a:r>
            <a:r>
              <a:rPr lang="en-US" sz="2000" err="1"/>
              <a:t>khai</a:t>
            </a:r>
            <a:r>
              <a:rPr lang="en-US" sz="2000"/>
              <a:t> </a:t>
            </a:r>
            <a:r>
              <a:rPr lang="en-US" sz="2000" err="1"/>
              <a:t>thác</a:t>
            </a:r>
            <a:r>
              <a:rPr lang="en-US" sz="2000"/>
              <a:t> </a:t>
            </a:r>
            <a:r>
              <a:rPr lang="en-US" sz="2000" err="1"/>
              <a:t>nguồn</a:t>
            </a:r>
            <a:r>
              <a:rPr lang="en-US" sz="2000"/>
              <a:t> </a:t>
            </a:r>
            <a:r>
              <a:rPr lang="en-US" sz="2000" err="1"/>
              <a:t>tài</a:t>
            </a:r>
            <a:r>
              <a:rPr lang="en-US" sz="2000"/>
              <a:t> </a:t>
            </a:r>
            <a:r>
              <a:rPr lang="en-US" sz="2000" err="1"/>
              <a:t>nguyên</a:t>
            </a:r>
            <a:r>
              <a:rPr lang="en-US" sz="2000"/>
              <a:t> </a:t>
            </a:r>
            <a:r>
              <a:rPr lang="en-US" sz="2000" err="1"/>
              <a:t>doanh</a:t>
            </a:r>
            <a:r>
              <a:rPr lang="en-US" sz="2000"/>
              <a:t> </a:t>
            </a:r>
            <a:r>
              <a:rPr lang="en-US" sz="2000" err="1"/>
              <a:t>nghiệp</a:t>
            </a:r>
            <a:r>
              <a:rPr lang="en-US" sz="2000"/>
              <a:t> (ERP-Enterprise Resource Planning) </a:t>
            </a:r>
            <a:r>
              <a:rPr lang="en-US" sz="2000" err="1"/>
              <a:t>có</a:t>
            </a:r>
            <a:r>
              <a:rPr lang="en-US" sz="2000"/>
              <a:t> </a:t>
            </a:r>
            <a:r>
              <a:rPr lang="en-US" sz="2000" err="1"/>
              <a:t>mục</a:t>
            </a:r>
            <a:r>
              <a:rPr lang="en-US" sz="2000"/>
              <a:t> </a:t>
            </a:r>
            <a:r>
              <a:rPr lang="en-US" sz="2000" err="1"/>
              <a:t>đích</a:t>
            </a:r>
            <a:r>
              <a:rPr lang="en-US" sz="2000"/>
              <a:t> </a:t>
            </a:r>
            <a:r>
              <a:rPr lang="en-US" sz="2000" err="1"/>
              <a:t>tích</a:t>
            </a:r>
            <a:r>
              <a:rPr lang="en-US" sz="2000"/>
              <a:t> </a:t>
            </a:r>
            <a:r>
              <a:rPr lang="en-US" sz="2000" err="1"/>
              <a:t>hợp</a:t>
            </a:r>
            <a:r>
              <a:rPr lang="en-US" sz="2000"/>
              <a:t> </a:t>
            </a:r>
            <a:r>
              <a:rPr lang="en-US" sz="2000" err="1"/>
              <a:t>các</a:t>
            </a:r>
            <a:r>
              <a:rPr lang="en-US" sz="2000"/>
              <a:t> </a:t>
            </a:r>
            <a:r>
              <a:rPr lang="en-US" sz="2000" err="1"/>
              <a:t>hệ</a:t>
            </a:r>
            <a:r>
              <a:rPr lang="en-US" sz="2000"/>
              <a:t> </a:t>
            </a:r>
            <a:r>
              <a:rPr lang="en-US" sz="2000" err="1"/>
              <a:t>thống</a:t>
            </a:r>
            <a:r>
              <a:rPr lang="en-US" sz="2000"/>
              <a:t> </a:t>
            </a:r>
            <a:r>
              <a:rPr lang="en-US" sz="2000" err="1"/>
              <a:t>thông</a:t>
            </a:r>
            <a:r>
              <a:rPr lang="en-US" sz="2000"/>
              <a:t> tin </a:t>
            </a:r>
            <a:r>
              <a:rPr lang="en-US" sz="2000" err="1"/>
              <a:t>khác</a:t>
            </a:r>
            <a:r>
              <a:rPr lang="en-US" sz="2000"/>
              <a:t> </a:t>
            </a:r>
            <a:r>
              <a:rPr lang="en-US" sz="2000" err="1"/>
              <a:t>nhau</a:t>
            </a:r>
            <a:r>
              <a:rPr lang="en-US" sz="2000"/>
              <a:t> </a:t>
            </a:r>
            <a:r>
              <a:rPr lang="en-US" sz="2000" err="1"/>
              <a:t>trong</a:t>
            </a:r>
            <a:r>
              <a:rPr lang="en-US" sz="2000"/>
              <a:t> </a:t>
            </a:r>
            <a:r>
              <a:rPr lang="en-US" sz="2000" err="1"/>
              <a:t>một</a:t>
            </a:r>
            <a:r>
              <a:rPr lang="en-US" sz="2000"/>
              <a:t> </a:t>
            </a:r>
            <a:r>
              <a:rPr lang="en-US" sz="2000" err="1"/>
              <a:t>tổ</a:t>
            </a:r>
            <a:r>
              <a:rPr lang="en-US" sz="2000"/>
              <a:t> </a:t>
            </a:r>
            <a:r>
              <a:rPr lang="en-US" sz="2000" err="1"/>
              <a:t>chức</a:t>
            </a:r>
            <a:r>
              <a:rPr lang="en-US" sz="2000"/>
              <a:t>.</a:t>
            </a:r>
          </a:p>
          <a:p>
            <a:pPr lvl="1">
              <a:lnSpc>
                <a:spcPct val="80000"/>
              </a:lnSpc>
            </a:pPr>
            <a:r>
              <a:rPr lang="en-US" sz="2000" err="1"/>
              <a:t>Các</a:t>
            </a:r>
            <a:r>
              <a:rPr lang="en-US" sz="2000"/>
              <a:t> </a:t>
            </a:r>
            <a:r>
              <a:rPr lang="en-US" sz="2000" err="1"/>
              <a:t>thiết</a:t>
            </a:r>
            <a:r>
              <a:rPr lang="en-US" sz="2000"/>
              <a:t> </a:t>
            </a:r>
            <a:r>
              <a:rPr lang="en-US" sz="2000" err="1"/>
              <a:t>bị</a:t>
            </a:r>
            <a:r>
              <a:rPr lang="en-US" sz="2000"/>
              <a:t> </a:t>
            </a:r>
            <a:r>
              <a:rPr lang="en-US" sz="2000" err="1"/>
              <a:t>cầm</a:t>
            </a:r>
            <a:r>
              <a:rPr lang="en-US" sz="2000"/>
              <a:t> </a:t>
            </a:r>
            <a:r>
              <a:rPr lang="en-US" sz="2000" err="1"/>
              <a:t>tay</a:t>
            </a:r>
            <a:r>
              <a:rPr lang="en-US" sz="2000"/>
              <a:t> </a:t>
            </a:r>
            <a:r>
              <a:rPr lang="en-US" sz="2000" err="1"/>
              <a:t>và</a:t>
            </a:r>
            <a:r>
              <a:rPr lang="en-US" sz="2000"/>
              <a:t> </a:t>
            </a:r>
            <a:r>
              <a:rPr lang="en-US" sz="2000" err="1"/>
              <a:t>không</a:t>
            </a:r>
            <a:r>
              <a:rPr lang="en-US" sz="2000"/>
              <a:t> </a:t>
            </a:r>
            <a:r>
              <a:rPr lang="en-US" sz="2000" err="1"/>
              <a:t>dây</a:t>
            </a:r>
            <a:r>
              <a:rPr lang="en-US" sz="2000"/>
              <a:t>, </a:t>
            </a:r>
            <a:r>
              <a:rPr lang="en-US" sz="2000" err="1"/>
              <a:t>bao</a:t>
            </a:r>
            <a:r>
              <a:rPr lang="en-US" sz="2000"/>
              <a:t> </a:t>
            </a:r>
            <a:r>
              <a:rPr lang="en-US" sz="2000" err="1"/>
              <a:t>gồm</a:t>
            </a:r>
            <a:r>
              <a:rPr lang="en-US" sz="2000"/>
              <a:t> </a:t>
            </a:r>
            <a:r>
              <a:rPr lang="en-US" sz="2000" err="1"/>
              <a:t>thương</a:t>
            </a:r>
            <a:r>
              <a:rPr lang="en-US" sz="2000"/>
              <a:t> </a:t>
            </a:r>
            <a:r>
              <a:rPr lang="en-US" sz="2000" err="1"/>
              <a:t>mại</a:t>
            </a:r>
            <a:r>
              <a:rPr lang="en-US" sz="2000"/>
              <a:t> </a:t>
            </a:r>
            <a:r>
              <a:rPr lang="en-US" sz="2000" err="1"/>
              <a:t>di</a:t>
            </a:r>
            <a:r>
              <a:rPr lang="en-US" sz="2000"/>
              <a:t> </a:t>
            </a:r>
            <a:r>
              <a:rPr lang="en-US" sz="2000" err="1"/>
              <a:t>động</a:t>
            </a:r>
            <a:r>
              <a:rPr lang="en-US" sz="2000"/>
              <a:t> (m-commerce).</a:t>
            </a:r>
          </a:p>
          <a:p>
            <a:pPr lvl="1">
              <a:lnSpc>
                <a:spcPct val="80000"/>
              </a:lnSpc>
            </a:pPr>
            <a:r>
              <a:rPr lang="en-US" sz="2000" err="1"/>
              <a:t>Phần</a:t>
            </a:r>
            <a:r>
              <a:rPr lang="en-US" sz="2000"/>
              <a:t> </a:t>
            </a:r>
            <a:r>
              <a:rPr lang="en-US" sz="2000" err="1"/>
              <a:t>mềm</a:t>
            </a:r>
            <a:r>
              <a:rPr lang="en-US" sz="2000"/>
              <a:t> </a:t>
            </a:r>
            <a:r>
              <a:rPr lang="en-US" sz="2000" err="1"/>
              <a:t>mã</a:t>
            </a:r>
            <a:r>
              <a:rPr lang="en-US" sz="2000"/>
              <a:t> </a:t>
            </a:r>
            <a:r>
              <a:rPr lang="en-US" sz="2000" err="1"/>
              <a:t>nguồn</a:t>
            </a:r>
            <a:r>
              <a:rPr lang="en-US" sz="2000"/>
              <a:t> </a:t>
            </a:r>
            <a:r>
              <a:rPr lang="en-US" sz="2000" err="1"/>
              <a:t>mở</a:t>
            </a:r>
            <a:endParaRPr lang="en-US" sz="2000"/>
          </a:p>
          <a:p>
            <a:pPr lvl="1">
              <a:lnSpc>
                <a:spcPct val="80000"/>
              </a:lnSpc>
            </a:pPr>
            <a:r>
              <a:rPr lang="en-US" sz="2000"/>
              <a:t>Cloud Computing</a:t>
            </a:r>
          </a:p>
          <a:p>
            <a:pPr>
              <a:lnSpc>
                <a:spcPct val="80000"/>
              </a:lnSpc>
            </a:pPr>
            <a:endParaRPr lang="en-US" sz="2400"/>
          </a:p>
        </p:txBody>
      </p:sp>
      <p:pic>
        <p:nvPicPr>
          <p:cNvPr id="65540" name="img11_3" descr="img11_3"/>
          <p:cNvPicPr>
            <a:picLocks noChangeAspect="1" noChangeArrowheads="1"/>
          </p:cNvPicPr>
          <p:nvPr/>
        </p:nvPicPr>
        <p:blipFill>
          <a:blip r:embed="rId2"/>
          <a:srcRect/>
          <a:stretch>
            <a:fillRect/>
          </a:stretch>
        </p:blipFill>
        <p:spPr bwMode="auto">
          <a:xfrm>
            <a:off x="4800600" y="1981200"/>
            <a:ext cx="4114800" cy="3603625"/>
          </a:xfrm>
          <a:prstGeom prst="rect">
            <a:avLst/>
          </a:prstGeom>
          <a:noFill/>
          <a:ln w="9525">
            <a:noFill/>
            <a:miter lim="800000"/>
            <a:headEnd/>
            <a:tailEnd/>
          </a:ln>
        </p:spPr>
      </p:pic>
      <p:sp>
        <p:nvSpPr>
          <p:cNvPr id="65541" name="Rectangle 5"/>
          <p:cNvSpPr>
            <a:spLocks noChangeArrowheads="1"/>
          </p:cNvSpPr>
          <p:nvPr/>
        </p:nvSpPr>
        <p:spPr bwMode="auto">
          <a:xfrm>
            <a:off x="4648200" y="5807075"/>
            <a:ext cx="4495800" cy="641350"/>
          </a:xfrm>
          <a:prstGeom prst="rect">
            <a:avLst/>
          </a:prstGeom>
          <a:noFill/>
          <a:ln w="9525">
            <a:noFill/>
            <a:miter lim="800000"/>
            <a:headEnd/>
            <a:tailEnd/>
          </a:ln>
          <a:effectLst/>
        </p:spPr>
        <p:txBody>
          <a:bodyPr anchor="ctr">
            <a:spAutoFit/>
          </a:bodyPr>
          <a:lstStyle/>
          <a:p>
            <a:pPr eaLnBrk="1" hangingPunct="1"/>
            <a:r>
              <a:rPr lang="en-US" b="0"/>
              <a:t>Hình 1‑1 Các công nghệ mới tác động tới tất cả các hệ thống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diamond(in)">
                                      <p:cBhvr>
                                        <p:cTn id="7" dur="2000"/>
                                        <p:tgtEl>
                                          <p:spTgt spid="655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5541"/>
                                        </p:tgtEl>
                                        <p:attrNameLst>
                                          <p:attrName>style.visibility</p:attrName>
                                        </p:attrNameLst>
                                      </p:cBhvr>
                                      <p:to>
                                        <p:strVal val="visible"/>
                                      </p:to>
                                    </p:set>
                                    <p:animEffect transition="in" filter="dissolve">
                                      <p:cBhvr>
                                        <p:cTn id="12" dur="500"/>
                                        <p:tgtEl>
                                          <p:spTgt spid="65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06C4C4E-3AE3-4E89-BB1C-1E94C1C1CD67}" type="slidenum">
              <a:rPr lang="en-US"/>
              <a:pPr/>
              <a:t>34</a:t>
            </a:fld>
            <a:endParaRPr lang="en-US"/>
          </a:p>
        </p:txBody>
      </p:sp>
      <p:sp>
        <p:nvSpPr>
          <p:cNvPr id="66562" name="Rectangle 2"/>
          <p:cNvSpPr>
            <a:spLocks noGrp="1" noChangeArrowheads="1"/>
          </p:cNvSpPr>
          <p:nvPr>
            <p:ph type="title"/>
          </p:nvPr>
        </p:nvSpPr>
        <p:spPr>
          <a:xfrm>
            <a:off x="457200" y="381000"/>
            <a:ext cx="8458200" cy="1143000"/>
          </a:xfrm>
        </p:spPr>
        <p:txBody>
          <a:bodyPr/>
          <a:lstStyle/>
          <a:p>
            <a:r>
              <a:rPr lang="en-US" sz="3700" b="1"/>
              <a:t>1.1. </a:t>
            </a:r>
            <a:r>
              <a:rPr lang="en-US" sz="3700" b="1" err="1"/>
              <a:t>Khái</a:t>
            </a:r>
            <a:r>
              <a:rPr lang="en-US" sz="3700" b="1"/>
              <a:t> </a:t>
            </a:r>
            <a:r>
              <a:rPr lang="en-US" sz="3700" b="1" err="1"/>
              <a:t>niệm</a:t>
            </a:r>
            <a:r>
              <a:rPr lang="en-US" sz="3700" b="1"/>
              <a:t> </a:t>
            </a:r>
            <a:r>
              <a:rPr lang="en-US" sz="3700" b="1" err="1"/>
              <a:t>hệ</a:t>
            </a:r>
            <a:r>
              <a:rPr lang="en-US" sz="3700" b="1"/>
              <a:t> </a:t>
            </a:r>
            <a:r>
              <a:rPr lang="en-US" sz="3700" b="1" err="1"/>
              <a:t>thống</a:t>
            </a:r>
            <a:r>
              <a:rPr lang="en-US" sz="3700" b="1"/>
              <a:t> </a:t>
            </a:r>
            <a:r>
              <a:rPr lang="en-US" sz="3700" b="1" err="1"/>
              <a:t>thông</a:t>
            </a:r>
            <a:r>
              <a:rPr lang="en-US" sz="3700" b="1"/>
              <a:t> tin.</a:t>
            </a:r>
          </a:p>
        </p:txBody>
      </p:sp>
      <p:sp>
        <p:nvSpPr>
          <p:cNvPr id="66563" name="Rectangle 3"/>
          <p:cNvSpPr>
            <a:spLocks noGrp="1" noChangeArrowheads="1"/>
          </p:cNvSpPr>
          <p:nvPr>
            <p:ph type="body" idx="1"/>
          </p:nvPr>
        </p:nvSpPr>
        <p:spPr>
          <a:xfrm>
            <a:off x="381000" y="1828800"/>
            <a:ext cx="8229600" cy="4724400"/>
          </a:xfrm>
        </p:spPr>
        <p:txBody>
          <a:bodyPr/>
          <a:lstStyle/>
          <a:p>
            <a:pPr algn="just">
              <a:lnSpc>
                <a:spcPct val="150000"/>
              </a:lnSpc>
            </a:pPr>
            <a:r>
              <a:rPr lang="en-US" sz="2800" err="1"/>
              <a:t>Bài</a:t>
            </a:r>
            <a:r>
              <a:rPr lang="en-US" sz="2800"/>
              <a:t> </a:t>
            </a:r>
            <a:r>
              <a:rPr lang="en-US" sz="2800" err="1"/>
              <a:t>giảng</a:t>
            </a:r>
            <a:r>
              <a:rPr lang="en-US" sz="2800"/>
              <a:t> </a:t>
            </a:r>
            <a:r>
              <a:rPr lang="en-US" sz="2800" err="1"/>
              <a:t>này</a:t>
            </a:r>
            <a:r>
              <a:rPr lang="en-US" sz="2800"/>
              <a:t> </a:t>
            </a:r>
            <a:r>
              <a:rPr lang="en-US" sz="2800" err="1"/>
              <a:t>đề</a:t>
            </a:r>
            <a:r>
              <a:rPr lang="en-US" sz="2800"/>
              <a:t> </a:t>
            </a:r>
            <a:r>
              <a:rPr lang="en-US" sz="2800" err="1"/>
              <a:t>cập</a:t>
            </a:r>
            <a:r>
              <a:rPr lang="en-US" sz="2800"/>
              <a:t> </a:t>
            </a:r>
            <a:r>
              <a:rPr lang="en-US" sz="2800" err="1"/>
              <a:t>tới</a:t>
            </a:r>
            <a:r>
              <a:rPr lang="en-US" sz="2800"/>
              <a:t> </a:t>
            </a:r>
            <a:r>
              <a:rPr lang="en-US" sz="2800" err="1"/>
              <a:t>hai</a:t>
            </a:r>
            <a:r>
              <a:rPr lang="en-US" sz="2800"/>
              <a:t> </a:t>
            </a:r>
            <a:r>
              <a:rPr lang="en-US" sz="2800" err="1"/>
              <a:t>nội</a:t>
            </a:r>
            <a:r>
              <a:rPr lang="en-US" sz="2800"/>
              <a:t> dung </a:t>
            </a:r>
            <a:r>
              <a:rPr lang="en-US" sz="2800" err="1"/>
              <a:t>chính</a:t>
            </a:r>
            <a:r>
              <a:rPr lang="en-US" sz="2800"/>
              <a:t>, </a:t>
            </a:r>
            <a:r>
              <a:rPr lang="en-US" sz="2800" err="1"/>
              <a:t>một</a:t>
            </a:r>
            <a:r>
              <a:rPr lang="en-US" sz="2800"/>
              <a:t> </a:t>
            </a:r>
            <a:r>
              <a:rPr lang="en-US" sz="2800" err="1"/>
              <a:t>là</a:t>
            </a:r>
            <a:r>
              <a:rPr lang="en-US" sz="2800"/>
              <a:t> “</a:t>
            </a:r>
            <a:r>
              <a:rPr lang="en-US" sz="2800" err="1"/>
              <a:t>phân</a:t>
            </a:r>
            <a:r>
              <a:rPr lang="en-US" sz="2800"/>
              <a:t> </a:t>
            </a:r>
            <a:r>
              <a:rPr lang="en-US" sz="2800" err="1"/>
              <a:t>tích</a:t>
            </a:r>
            <a:r>
              <a:rPr lang="en-US" sz="2800"/>
              <a:t>” </a:t>
            </a:r>
            <a:r>
              <a:rPr lang="en-US" sz="2800" err="1"/>
              <a:t>những</a:t>
            </a:r>
            <a:r>
              <a:rPr lang="en-US" sz="2800"/>
              <a:t> </a:t>
            </a:r>
            <a:r>
              <a:rPr lang="en-US" sz="2800" err="1"/>
              <a:t>yêu</a:t>
            </a:r>
            <a:r>
              <a:rPr lang="en-US" sz="2800"/>
              <a:t> </a:t>
            </a:r>
            <a:r>
              <a:rPr lang="en-US" sz="2800" err="1"/>
              <a:t>cầu</a:t>
            </a:r>
            <a:r>
              <a:rPr lang="en-US" sz="2800"/>
              <a:t> </a:t>
            </a:r>
            <a:r>
              <a:rPr lang="en-US" sz="2800" err="1"/>
              <a:t>nghiệp</a:t>
            </a:r>
            <a:r>
              <a:rPr lang="en-US" sz="2800"/>
              <a:t> </a:t>
            </a:r>
            <a:r>
              <a:rPr lang="en-US" sz="2800" err="1"/>
              <a:t>vụ</a:t>
            </a:r>
            <a:r>
              <a:rPr lang="en-US" sz="2800"/>
              <a:t> </a:t>
            </a:r>
            <a:r>
              <a:rPr lang="en-US" sz="2800" err="1"/>
              <a:t>cho</a:t>
            </a:r>
            <a:r>
              <a:rPr lang="en-US" sz="2800"/>
              <a:t> </a:t>
            </a:r>
            <a:r>
              <a:rPr lang="en-US" sz="2800" err="1"/>
              <a:t>các</a:t>
            </a:r>
            <a:r>
              <a:rPr lang="en-US" sz="2800"/>
              <a:t> </a:t>
            </a:r>
            <a:r>
              <a:rPr lang="en-US" sz="2800" err="1"/>
              <a:t>hệ</a:t>
            </a:r>
            <a:r>
              <a:rPr lang="en-US" sz="2800"/>
              <a:t> </a:t>
            </a:r>
            <a:r>
              <a:rPr lang="en-US" sz="2800" err="1"/>
              <a:t>thống</a:t>
            </a:r>
            <a:r>
              <a:rPr lang="en-US" sz="2800"/>
              <a:t> </a:t>
            </a:r>
            <a:r>
              <a:rPr lang="en-US" sz="2800" err="1"/>
              <a:t>thông</a:t>
            </a:r>
            <a:r>
              <a:rPr lang="en-US" sz="2800"/>
              <a:t> tin </a:t>
            </a:r>
            <a:r>
              <a:rPr lang="en-US" sz="2800" err="1"/>
              <a:t>và</a:t>
            </a:r>
            <a:r>
              <a:rPr lang="en-US" sz="2800"/>
              <a:t> </a:t>
            </a:r>
            <a:r>
              <a:rPr lang="en-US" sz="2800" err="1"/>
              <a:t>hai</a:t>
            </a:r>
            <a:r>
              <a:rPr lang="en-US" sz="2800"/>
              <a:t> </a:t>
            </a:r>
            <a:r>
              <a:rPr lang="en-US" sz="2800" err="1"/>
              <a:t>là</a:t>
            </a:r>
            <a:r>
              <a:rPr lang="en-US" sz="2800"/>
              <a:t> ”</a:t>
            </a:r>
            <a:r>
              <a:rPr lang="en-US" sz="2800" err="1"/>
              <a:t>thiết</a:t>
            </a:r>
            <a:r>
              <a:rPr lang="en-US" sz="2800"/>
              <a:t> </a:t>
            </a:r>
            <a:r>
              <a:rPr lang="en-US" sz="2800" err="1"/>
              <a:t>kế</a:t>
            </a:r>
            <a:r>
              <a:rPr lang="en-US" sz="2800"/>
              <a:t>” </a:t>
            </a:r>
            <a:r>
              <a:rPr lang="en-US" sz="2800" err="1"/>
              <a:t>các</a:t>
            </a:r>
            <a:r>
              <a:rPr lang="en-US" sz="2800"/>
              <a:t> </a:t>
            </a:r>
            <a:r>
              <a:rPr lang="en-US" sz="2800" err="1"/>
              <a:t>hệ</a:t>
            </a:r>
            <a:r>
              <a:rPr lang="en-US" sz="2800"/>
              <a:t> </a:t>
            </a:r>
            <a:r>
              <a:rPr lang="en-US" sz="2800" err="1"/>
              <a:t>thống</a:t>
            </a:r>
            <a:r>
              <a:rPr lang="en-US" sz="2800"/>
              <a:t> </a:t>
            </a:r>
            <a:r>
              <a:rPr lang="en-US" sz="2800" err="1"/>
              <a:t>thông</a:t>
            </a:r>
            <a:r>
              <a:rPr lang="en-US" sz="2800"/>
              <a:t> tin </a:t>
            </a:r>
            <a:r>
              <a:rPr lang="en-US" sz="2800" err="1"/>
              <a:t>đáp</a:t>
            </a:r>
            <a:r>
              <a:rPr lang="en-US" sz="2800"/>
              <a:t> </a:t>
            </a:r>
            <a:r>
              <a:rPr lang="en-US" sz="2800" err="1"/>
              <a:t>ứng</a:t>
            </a:r>
            <a:r>
              <a:rPr lang="en-US" sz="2800"/>
              <a:t> </a:t>
            </a:r>
            <a:r>
              <a:rPr lang="en-US" sz="2800" err="1"/>
              <a:t>những</a:t>
            </a:r>
            <a:r>
              <a:rPr lang="en-US" sz="2800"/>
              <a:t> </a:t>
            </a:r>
            <a:r>
              <a:rPr lang="en-US" sz="2800" err="1"/>
              <a:t>yêu</a:t>
            </a:r>
            <a:r>
              <a:rPr lang="en-US" sz="2800"/>
              <a:t> </a:t>
            </a:r>
            <a:r>
              <a:rPr lang="en-US" sz="2800" err="1"/>
              <a:t>cầu</a:t>
            </a:r>
            <a:r>
              <a:rPr lang="en-US" sz="2800"/>
              <a:t> </a:t>
            </a:r>
            <a:r>
              <a:rPr lang="en-US" sz="2800" err="1"/>
              <a:t>đó</a:t>
            </a:r>
            <a:r>
              <a:rPr lang="en-US" sz="2800"/>
              <a:t>. </a:t>
            </a:r>
          </a:p>
          <a:p>
            <a:pPr algn="just">
              <a:lnSpc>
                <a:spcPct val="150000"/>
              </a:lnSpc>
              <a:buNone/>
            </a:pPr>
            <a:r>
              <a:rPr lang="en-US" sz="2800"/>
              <a:t>   </a:t>
            </a:r>
            <a:r>
              <a:rPr lang="en-US" sz="2800" err="1"/>
              <a:t>Nói</a:t>
            </a:r>
            <a:r>
              <a:rPr lang="en-US" sz="2800"/>
              <a:t> </a:t>
            </a:r>
            <a:r>
              <a:rPr lang="en-US" sz="2800" err="1"/>
              <a:t>một</a:t>
            </a:r>
            <a:r>
              <a:rPr lang="en-US" sz="2800"/>
              <a:t> </a:t>
            </a:r>
            <a:r>
              <a:rPr lang="en-US" sz="2800" err="1"/>
              <a:t>cách</a:t>
            </a:r>
            <a:r>
              <a:rPr lang="en-US" sz="2800"/>
              <a:t> </a:t>
            </a:r>
            <a:r>
              <a:rPr lang="en-US" sz="2800" err="1"/>
              <a:t>khác</a:t>
            </a:r>
            <a:r>
              <a:rPr lang="en-US" sz="2800"/>
              <a:t>, </a:t>
            </a:r>
            <a:r>
              <a:rPr lang="en-US" sz="2800" b="1" err="1"/>
              <a:t>sản</a:t>
            </a:r>
            <a:r>
              <a:rPr lang="en-US" sz="2800" b="1"/>
              <a:t> </a:t>
            </a:r>
            <a:r>
              <a:rPr lang="en-US" sz="2800" b="1" err="1"/>
              <a:t>phẩm</a:t>
            </a:r>
            <a:r>
              <a:rPr lang="en-US" sz="2800" b="1"/>
              <a:t> </a:t>
            </a:r>
            <a:r>
              <a:rPr lang="en-US" sz="2800" b="1" err="1"/>
              <a:t>của</a:t>
            </a:r>
            <a:r>
              <a:rPr lang="en-US" sz="2800" b="1"/>
              <a:t> </a:t>
            </a:r>
            <a:r>
              <a:rPr lang="en-US" sz="2800" b="1" err="1"/>
              <a:t>quá</a:t>
            </a:r>
            <a:r>
              <a:rPr lang="en-US" sz="2800" b="1"/>
              <a:t> </a:t>
            </a:r>
            <a:r>
              <a:rPr lang="en-US" sz="2800" b="1" err="1"/>
              <a:t>trình</a:t>
            </a:r>
            <a:r>
              <a:rPr lang="en-US" sz="2800" b="1"/>
              <a:t> </a:t>
            </a:r>
            <a:r>
              <a:rPr lang="en-US" sz="2800" b="1" err="1"/>
              <a:t>phân</a:t>
            </a:r>
            <a:r>
              <a:rPr lang="en-US" sz="2800" b="1"/>
              <a:t> </a:t>
            </a:r>
            <a:r>
              <a:rPr lang="en-US" sz="2800" b="1" err="1"/>
              <a:t>tích</a:t>
            </a:r>
            <a:r>
              <a:rPr lang="en-US" sz="2800" b="1"/>
              <a:t> </a:t>
            </a:r>
            <a:r>
              <a:rPr lang="en-US" sz="2800" b="1" err="1"/>
              <a:t>và</a:t>
            </a:r>
            <a:r>
              <a:rPr lang="en-US" sz="2800" b="1"/>
              <a:t> </a:t>
            </a:r>
            <a:r>
              <a:rPr lang="en-US" sz="2800" b="1" err="1"/>
              <a:t>thiết</a:t>
            </a:r>
            <a:r>
              <a:rPr lang="en-US" sz="2800" b="1"/>
              <a:t> </a:t>
            </a:r>
            <a:r>
              <a:rPr lang="en-US" sz="2800" b="1" err="1"/>
              <a:t>kế</a:t>
            </a:r>
            <a:r>
              <a:rPr lang="en-US" sz="2800" b="1"/>
              <a:t> </a:t>
            </a:r>
            <a:r>
              <a:rPr lang="en-US" sz="2800" b="1" err="1"/>
              <a:t>hệ</a:t>
            </a:r>
            <a:r>
              <a:rPr lang="en-US" sz="2800" b="1"/>
              <a:t> </a:t>
            </a:r>
            <a:r>
              <a:rPr lang="en-US" sz="2800" b="1" err="1"/>
              <a:t>thống</a:t>
            </a:r>
            <a:r>
              <a:rPr lang="en-US" sz="2800" b="1"/>
              <a:t> </a:t>
            </a:r>
            <a:r>
              <a:rPr lang="en-US" sz="2800" b="1" err="1"/>
              <a:t>chính</a:t>
            </a:r>
            <a:r>
              <a:rPr lang="en-US" sz="2800" b="1"/>
              <a:t> </a:t>
            </a:r>
            <a:r>
              <a:rPr lang="en-US" sz="2800" b="1" err="1"/>
              <a:t>là</a:t>
            </a:r>
            <a:r>
              <a:rPr lang="en-US" sz="2800" b="1"/>
              <a:t> </a:t>
            </a:r>
            <a:r>
              <a:rPr lang="en-US" sz="2800" b="1" err="1"/>
              <a:t>một</a:t>
            </a:r>
            <a:r>
              <a:rPr lang="en-US" sz="2800" b="1"/>
              <a:t> </a:t>
            </a:r>
            <a:r>
              <a:rPr lang="en-US" sz="2800" b="1" err="1"/>
              <a:t>hệ</a:t>
            </a:r>
            <a:r>
              <a:rPr lang="en-US" sz="2800" b="1"/>
              <a:t> </a:t>
            </a:r>
            <a:r>
              <a:rPr lang="en-US" sz="2800" b="1" err="1"/>
              <a:t>thống</a:t>
            </a:r>
            <a:r>
              <a:rPr lang="en-US" sz="2800" b="1"/>
              <a:t> </a:t>
            </a:r>
            <a:r>
              <a:rPr lang="en-US" sz="2800" b="1" err="1"/>
              <a:t>thông</a:t>
            </a:r>
            <a:r>
              <a:rPr lang="en-US" sz="2800" b="1"/>
              <a:t> tin</a:t>
            </a:r>
            <a:r>
              <a:rPr lang="en-US" sz="280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90EC4AD-BF39-487F-B887-762E5D252BCB}" type="slidenum">
              <a:rPr lang="en-US"/>
              <a:pPr/>
              <a:t>35</a:t>
            </a:fld>
            <a:endParaRPr lang="en-US"/>
          </a:p>
        </p:txBody>
      </p:sp>
      <p:sp>
        <p:nvSpPr>
          <p:cNvPr id="67586" name="Rectangle 2"/>
          <p:cNvSpPr>
            <a:spLocks noGrp="1" noChangeArrowheads="1"/>
          </p:cNvSpPr>
          <p:nvPr>
            <p:ph type="title"/>
          </p:nvPr>
        </p:nvSpPr>
        <p:spPr/>
        <p:txBody>
          <a:bodyPr/>
          <a:lstStyle/>
          <a:p>
            <a:r>
              <a:rPr lang="en-US" sz="4000" b="1"/>
              <a:t>1.2. Một quy trình phát triển hệ thống đơn giản</a:t>
            </a:r>
            <a:r>
              <a:rPr lang="en-US" sz="4000"/>
              <a:t> </a:t>
            </a:r>
          </a:p>
        </p:txBody>
      </p:sp>
      <p:pic>
        <p:nvPicPr>
          <p:cNvPr id="67588" name="Picture 4"/>
          <p:cNvPicPr>
            <a:picLocks noChangeAspect="1" noChangeArrowheads="1"/>
          </p:cNvPicPr>
          <p:nvPr/>
        </p:nvPicPr>
        <p:blipFill>
          <a:blip r:embed="rId2"/>
          <a:srcRect/>
          <a:stretch>
            <a:fillRect/>
          </a:stretch>
        </p:blipFill>
        <p:spPr bwMode="auto">
          <a:xfrm>
            <a:off x="381000" y="2133600"/>
            <a:ext cx="8326438" cy="4038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diamond(in)">
                                      <p:cBhvr>
                                        <p:cTn id="7" dur="2000"/>
                                        <p:tgtEl>
                                          <p:spTgt spid="67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993A7FF-98B1-4086-9FB2-3BEE2422786E}" type="slidenum">
              <a:rPr lang="en-US"/>
              <a:pPr/>
              <a:t>36</a:t>
            </a:fld>
            <a:endParaRPr lang="en-US"/>
          </a:p>
        </p:txBody>
      </p:sp>
      <p:sp>
        <p:nvSpPr>
          <p:cNvPr id="68610" name="Rectangle 2"/>
          <p:cNvSpPr>
            <a:spLocks noGrp="1" noChangeArrowheads="1"/>
          </p:cNvSpPr>
          <p:nvPr>
            <p:ph type="title"/>
          </p:nvPr>
        </p:nvSpPr>
        <p:spPr/>
        <p:txBody>
          <a:bodyPr/>
          <a:lstStyle/>
          <a:p>
            <a:r>
              <a:rPr lang="en-US" sz="4000" b="1"/>
              <a:t>1.2. Một quy trình phát triển hệ thống đơn giản </a:t>
            </a:r>
          </a:p>
        </p:txBody>
      </p:sp>
      <p:sp>
        <p:nvSpPr>
          <p:cNvPr id="68611" name="Rectangle 3"/>
          <p:cNvSpPr>
            <a:spLocks noGrp="1" noChangeArrowheads="1"/>
          </p:cNvSpPr>
          <p:nvPr>
            <p:ph type="body" idx="1"/>
          </p:nvPr>
        </p:nvSpPr>
        <p:spPr/>
        <p:txBody>
          <a:bodyPr/>
          <a:lstStyle/>
          <a:p>
            <a:pPr algn="just">
              <a:lnSpc>
                <a:spcPct val="90000"/>
              </a:lnSpc>
            </a:pPr>
            <a:r>
              <a:rPr lang="en-US" b="1"/>
              <a:t>1.2.1. Khởi đầu hệ thống</a:t>
            </a:r>
            <a:r>
              <a:rPr lang="en-US"/>
              <a:t>: </a:t>
            </a:r>
            <a:r>
              <a:rPr lang="en-US" i="1"/>
              <a:t>(System Initiation)</a:t>
            </a:r>
            <a:r>
              <a:rPr lang="en-US" b="1"/>
              <a:t> </a:t>
            </a:r>
            <a:r>
              <a:rPr lang="en-US" i="1"/>
              <a:t>là việc lập kế hoạch ban đầu cho một dự án để xác định phạm vi nghiệp vụ, mục tiêu, lịch biểu và ngân sách ban đầu.</a:t>
            </a:r>
            <a:r>
              <a:rPr lang="en-US"/>
              <a:t> </a:t>
            </a:r>
          </a:p>
          <a:p>
            <a:pPr algn="just">
              <a:lnSpc>
                <a:spcPct val="90000"/>
              </a:lnSpc>
            </a:pPr>
            <a:r>
              <a:rPr lang="en-US" b="1"/>
              <a:t>1.2.2. Phân tích hệ thống</a:t>
            </a:r>
            <a:r>
              <a:rPr lang="en-US"/>
              <a:t>: </a:t>
            </a:r>
            <a:r>
              <a:rPr lang="en-US" i="1"/>
              <a:t>(System Analysis) là việc nghiên cứu lĩnh vực vấn đề nghiệp vụ để đề xuất các cải tiến và xác định các yêu cầu nghiệp vụ cũng như thứ tự ưu tiên cho giải pháp.</a:t>
            </a:r>
            <a:r>
              <a:rPr 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wipe(down)">
                                      <p:cBhvr>
                                        <p:cTn id="7" dur="500"/>
                                        <p:tgtEl>
                                          <p:spTgt spid="68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8611">
                                            <p:txEl>
                                              <p:pRg st="1" end="1"/>
                                            </p:txEl>
                                          </p:spTgt>
                                        </p:tgtEl>
                                        <p:attrNameLst>
                                          <p:attrName>style.visibility</p:attrName>
                                        </p:attrNameLst>
                                      </p:cBhvr>
                                      <p:to>
                                        <p:strVal val="visible"/>
                                      </p:to>
                                    </p:set>
                                    <p:animEffect transition="in" filter="box(in)">
                                      <p:cBhvr>
                                        <p:cTn id="12" dur="500"/>
                                        <p:tgtEl>
                                          <p:spTgt spid="686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6A590A6-2D71-46C9-BDDB-DF1599EC36FF}" type="slidenum">
              <a:rPr lang="en-US"/>
              <a:pPr/>
              <a:t>37</a:t>
            </a:fld>
            <a:endParaRPr lang="en-US"/>
          </a:p>
        </p:txBody>
      </p:sp>
      <p:sp>
        <p:nvSpPr>
          <p:cNvPr id="69634" name="Rectangle 2"/>
          <p:cNvSpPr>
            <a:spLocks noGrp="1" noChangeArrowheads="1"/>
          </p:cNvSpPr>
          <p:nvPr>
            <p:ph type="title"/>
          </p:nvPr>
        </p:nvSpPr>
        <p:spPr/>
        <p:txBody>
          <a:bodyPr/>
          <a:lstStyle/>
          <a:p>
            <a:r>
              <a:rPr lang="en-US" sz="4000" b="1"/>
              <a:t>1.2. Một quy trình phát triển hệ thống đơn giản</a:t>
            </a:r>
          </a:p>
        </p:txBody>
      </p:sp>
      <p:sp>
        <p:nvSpPr>
          <p:cNvPr id="69635" name="Rectangle 3"/>
          <p:cNvSpPr>
            <a:spLocks noGrp="1" noChangeArrowheads="1"/>
          </p:cNvSpPr>
          <p:nvPr>
            <p:ph type="body" idx="1"/>
          </p:nvPr>
        </p:nvSpPr>
        <p:spPr/>
        <p:txBody>
          <a:bodyPr/>
          <a:lstStyle/>
          <a:p>
            <a:pPr algn="just"/>
            <a:r>
              <a:rPr lang="en-US" b="1"/>
              <a:t>1.2.3. Thiết kế hệ thống</a:t>
            </a:r>
            <a:r>
              <a:rPr lang="en-US"/>
              <a:t>: </a:t>
            </a:r>
            <a:r>
              <a:rPr lang="en-US" i="1"/>
              <a:t>(System Design) là quá trình xác định và xây dựng giải pháp kỹ thuật dựa trên máy tính cho các yêu cầu nghiệp vụ được xác định trong pha phân tích hệ thống.</a:t>
            </a:r>
            <a:r>
              <a:rPr lang="en-US"/>
              <a:t> </a:t>
            </a:r>
          </a:p>
          <a:p>
            <a:r>
              <a:rPr lang="en-US" b="1"/>
              <a:t>1.2.4. Cài đặt hệ thống</a:t>
            </a:r>
            <a:r>
              <a:rPr lang="en-US"/>
              <a:t>: </a:t>
            </a:r>
            <a:r>
              <a:rPr lang="en-US" i="1"/>
              <a:t>(System Implementation) là giai đoạn xây dựng, cài đặt, kiểm thử và triển khai một hệ thống.</a:t>
            </a:r>
            <a:r>
              <a:rPr 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checkerboard(across)">
                                      <p:cBhvr>
                                        <p:cTn id="7" dur="500"/>
                                        <p:tgtEl>
                                          <p:spTgt spid="69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9635">
                                            <p:txEl>
                                              <p:pRg st="1" end="1"/>
                                            </p:txEl>
                                          </p:spTgt>
                                        </p:tgtEl>
                                        <p:attrNameLst>
                                          <p:attrName>style.visibility</p:attrName>
                                        </p:attrNameLst>
                                      </p:cBhvr>
                                      <p:to>
                                        <p:strVal val="visible"/>
                                      </p:to>
                                    </p:set>
                                    <p:animEffect transition="in" filter="checkerboard(across)">
                                      <p:cBhvr>
                                        <p:cTn id="12" dur="500"/>
                                        <p:tgtEl>
                                          <p:spTgt spid="696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F7B312D4-AA9E-465D-B49E-798A76990264}" type="slidenum">
              <a:rPr lang="en-US"/>
              <a:pPr/>
              <a:t>38</a:t>
            </a:fld>
            <a:endParaRPr lang="en-US"/>
          </a:p>
        </p:txBody>
      </p:sp>
      <p:sp>
        <p:nvSpPr>
          <p:cNvPr id="70658" name="Rectangle 2"/>
          <p:cNvSpPr>
            <a:spLocks noGrp="1" noChangeArrowheads="1"/>
          </p:cNvSpPr>
          <p:nvPr>
            <p:ph type="title"/>
          </p:nvPr>
        </p:nvSpPr>
        <p:spPr/>
        <p:txBody>
          <a:bodyPr/>
          <a:lstStyle/>
          <a:p>
            <a:r>
              <a:rPr lang="en-US" sz="4000" b="1"/>
              <a:t>1.2. Một quy trình phát triển hệ thống đơn giản</a:t>
            </a:r>
          </a:p>
        </p:txBody>
      </p:sp>
      <p:sp>
        <p:nvSpPr>
          <p:cNvPr id="70659" name="Rectangle 3"/>
          <p:cNvSpPr>
            <a:spLocks noGrp="1" noChangeArrowheads="1"/>
          </p:cNvSpPr>
          <p:nvPr>
            <p:ph type="body" idx="1"/>
          </p:nvPr>
        </p:nvSpPr>
        <p:spPr/>
        <p:txBody>
          <a:bodyPr/>
          <a:lstStyle/>
          <a:p>
            <a:r>
              <a:rPr lang="en-US" b="1"/>
              <a:t>1.2.5. Bảo trì hệ thống</a:t>
            </a:r>
            <a:r>
              <a:rPr lang="en-US"/>
              <a:t> :</a:t>
            </a:r>
          </a:p>
        </p:txBody>
      </p:sp>
      <p:pic>
        <p:nvPicPr>
          <p:cNvPr id="70660" name="img13_3" descr="img13_3"/>
          <p:cNvPicPr>
            <a:picLocks noChangeAspect="1" noChangeArrowheads="1"/>
          </p:cNvPicPr>
          <p:nvPr/>
        </p:nvPicPr>
        <p:blipFill>
          <a:blip r:embed="rId2"/>
          <a:srcRect/>
          <a:stretch>
            <a:fillRect/>
          </a:stretch>
        </p:blipFill>
        <p:spPr bwMode="auto">
          <a:xfrm>
            <a:off x="152400" y="2514600"/>
            <a:ext cx="3886200" cy="3024188"/>
          </a:xfrm>
          <a:prstGeom prst="rect">
            <a:avLst/>
          </a:prstGeom>
          <a:noFill/>
          <a:ln w="9525">
            <a:noFill/>
            <a:miter lim="800000"/>
            <a:headEnd/>
            <a:tailEnd/>
          </a:ln>
        </p:spPr>
      </p:pic>
      <p:sp>
        <p:nvSpPr>
          <p:cNvPr id="70661" name="Rectangle 5"/>
          <p:cNvSpPr>
            <a:spLocks noChangeArrowheads="1"/>
          </p:cNvSpPr>
          <p:nvPr/>
        </p:nvSpPr>
        <p:spPr bwMode="auto">
          <a:xfrm>
            <a:off x="228600" y="5791200"/>
            <a:ext cx="3810000" cy="336550"/>
          </a:xfrm>
          <a:prstGeom prst="rect">
            <a:avLst/>
          </a:prstGeom>
          <a:noFill/>
          <a:ln w="9525">
            <a:noFill/>
            <a:miter lim="800000"/>
            <a:headEnd/>
            <a:tailEnd/>
          </a:ln>
          <a:effectLst/>
        </p:spPr>
        <p:txBody>
          <a:bodyPr anchor="ctr">
            <a:spAutoFit/>
          </a:bodyPr>
          <a:lstStyle/>
          <a:p>
            <a:pPr eaLnBrk="1" hangingPunct="1"/>
            <a:r>
              <a:rPr lang="en-US" sz="1600" b="0"/>
              <a:t>Tỉ lệ thời gian cho việc bảo trì hệ thống </a:t>
            </a:r>
          </a:p>
        </p:txBody>
      </p:sp>
      <p:pic>
        <p:nvPicPr>
          <p:cNvPr id="70662" name="img15_3" descr="img15_3"/>
          <p:cNvPicPr>
            <a:picLocks noChangeAspect="1" noChangeArrowheads="1"/>
          </p:cNvPicPr>
          <p:nvPr/>
        </p:nvPicPr>
        <p:blipFill>
          <a:blip r:embed="rId3"/>
          <a:srcRect/>
          <a:stretch>
            <a:fillRect/>
          </a:stretch>
        </p:blipFill>
        <p:spPr bwMode="auto">
          <a:xfrm>
            <a:off x="4267200" y="2514600"/>
            <a:ext cx="4724400" cy="2981325"/>
          </a:xfrm>
          <a:prstGeom prst="rect">
            <a:avLst/>
          </a:prstGeom>
          <a:noFill/>
          <a:ln w="9525">
            <a:noFill/>
            <a:miter lim="800000"/>
            <a:headEnd/>
            <a:tailEnd/>
          </a:ln>
        </p:spPr>
      </p:pic>
      <p:sp>
        <p:nvSpPr>
          <p:cNvPr id="70663" name="Rectangle 7"/>
          <p:cNvSpPr>
            <a:spLocks noChangeArrowheads="1"/>
          </p:cNvSpPr>
          <p:nvPr/>
        </p:nvSpPr>
        <p:spPr bwMode="auto">
          <a:xfrm>
            <a:off x="4343400" y="5715000"/>
            <a:ext cx="4572000" cy="611188"/>
          </a:xfrm>
          <a:prstGeom prst="rect">
            <a:avLst/>
          </a:prstGeom>
          <a:noFill/>
          <a:ln w="9525">
            <a:noFill/>
            <a:miter lim="800000"/>
            <a:headEnd/>
            <a:tailEnd/>
          </a:ln>
          <a:effectLst/>
        </p:spPr>
        <p:txBody>
          <a:bodyPr anchor="ctr">
            <a:spAutoFit/>
          </a:bodyPr>
          <a:lstStyle/>
          <a:p>
            <a:pPr eaLnBrk="1" hangingPunct="1"/>
            <a:r>
              <a:rPr lang="en-US" sz="1600" b="0"/>
              <a:t>Mức sử dụng tài nguyên trong quy trình phát triển hệ thống</a:t>
            </a:r>
            <a:r>
              <a:rPr lang="en-US" b="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660"/>
                                        </p:tgtEl>
                                        <p:attrNameLst>
                                          <p:attrName>style.visibility</p:attrName>
                                        </p:attrNameLst>
                                      </p:cBhvr>
                                      <p:to>
                                        <p:strVal val="visible"/>
                                      </p:to>
                                    </p:set>
                                    <p:animEffect transition="in" filter="blinds(horizontal)">
                                      <p:cBhvr>
                                        <p:cTn id="7" dur="500"/>
                                        <p:tgtEl>
                                          <p:spTgt spid="70660"/>
                                        </p:tgtEl>
                                      </p:cBhvr>
                                    </p:animEffect>
                                  </p:childTnLst>
                                </p:cTn>
                              </p:par>
                              <p:par>
                                <p:cTn id="8" presetID="2" presetClass="entr" presetSubtype="4" fill="hold" grpId="0" nodeType="withEffect">
                                  <p:stCondLst>
                                    <p:cond delay="0"/>
                                  </p:stCondLst>
                                  <p:childTnLst>
                                    <p:set>
                                      <p:cBhvr>
                                        <p:cTn id="9" dur="1" fill="hold">
                                          <p:stCondLst>
                                            <p:cond delay="0"/>
                                          </p:stCondLst>
                                        </p:cTn>
                                        <p:tgtEl>
                                          <p:spTgt spid="70661"/>
                                        </p:tgtEl>
                                        <p:attrNameLst>
                                          <p:attrName>style.visibility</p:attrName>
                                        </p:attrNameLst>
                                      </p:cBhvr>
                                      <p:to>
                                        <p:strVal val="visible"/>
                                      </p:to>
                                    </p:set>
                                    <p:anim calcmode="lin" valueType="num">
                                      <p:cBhvr additive="base">
                                        <p:cTn id="10" dur="500" fill="hold"/>
                                        <p:tgtEl>
                                          <p:spTgt spid="70661"/>
                                        </p:tgtEl>
                                        <p:attrNameLst>
                                          <p:attrName>ppt_x</p:attrName>
                                        </p:attrNameLst>
                                      </p:cBhvr>
                                      <p:tavLst>
                                        <p:tav tm="0">
                                          <p:val>
                                            <p:strVal val="#ppt_x"/>
                                          </p:val>
                                        </p:tav>
                                        <p:tav tm="100000">
                                          <p:val>
                                            <p:strVal val="#ppt_x"/>
                                          </p:val>
                                        </p:tav>
                                      </p:tavLst>
                                    </p:anim>
                                    <p:anim calcmode="lin" valueType="num">
                                      <p:cBhvr additive="base">
                                        <p:cTn id="11" dur="500" fill="hold"/>
                                        <p:tgtEl>
                                          <p:spTgt spid="70661"/>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70662"/>
                                        </p:tgtEl>
                                        <p:attrNameLst>
                                          <p:attrName>style.visibility</p:attrName>
                                        </p:attrNameLst>
                                      </p:cBhvr>
                                      <p:to>
                                        <p:strVal val="visible"/>
                                      </p:to>
                                    </p:set>
                                    <p:animEffect transition="in" filter="circle(in)">
                                      <p:cBhvr>
                                        <p:cTn id="16" dur="2000"/>
                                        <p:tgtEl>
                                          <p:spTgt spid="70662"/>
                                        </p:tgtEl>
                                      </p:cBhvr>
                                    </p:animEffect>
                                  </p:childTnLst>
                                </p:cTn>
                              </p:par>
                              <p:par>
                                <p:cTn id="17" presetID="2" presetClass="entr" presetSubtype="4" fill="hold" grpId="0" nodeType="withEffect">
                                  <p:stCondLst>
                                    <p:cond delay="0"/>
                                  </p:stCondLst>
                                  <p:childTnLst>
                                    <p:set>
                                      <p:cBhvr>
                                        <p:cTn id="18" dur="1" fill="hold">
                                          <p:stCondLst>
                                            <p:cond delay="0"/>
                                          </p:stCondLst>
                                        </p:cTn>
                                        <p:tgtEl>
                                          <p:spTgt spid="70663"/>
                                        </p:tgtEl>
                                        <p:attrNameLst>
                                          <p:attrName>style.visibility</p:attrName>
                                        </p:attrNameLst>
                                      </p:cBhvr>
                                      <p:to>
                                        <p:strVal val="visible"/>
                                      </p:to>
                                    </p:set>
                                    <p:anim calcmode="lin" valueType="num">
                                      <p:cBhvr additive="base">
                                        <p:cTn id="19" dur="500" fill="hold"/>
                                        <p:tgtEl>
                                          <p:spTgt spid="70663"/>
                                        </p:tgtEl>
                                        <p:attrNameLst>
                                          <p:attrName>ppt_x</p:attrName>
                                        </p:attrNameLst>
                                      </p:cBhvr>
                                      <p:tavLst>
                                        <p:tav tm="0">
                                          <p:val>
                                            <p:strVal val="#ppt_x"/>
                                          </p:val>
                                        </p:tav>
                                        <p:tav tm="100000">
                                          <p:val>
                                            <p:strVal val="#ppt_x"/>
                                          </p:val>
                                        </p:tav>
                                      </p:tavLst>
                                    </p:anim>
                                    <p:anim calcmode="lin" valueType="num">
                                      <p:cBhvr additive="base">
                                        <p:cTn id="20" dur="500" fill="hold"/>
                                        <p:tgtEl>
                                          <p:spTgt spid="706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p:bldP spid="7066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456C3DC3-3749-4B6B-B782-E75F0075EA1C}" type="slidenum">
              <a:rPr lang="en-US"/>
              <a:pPr/>
              <a:t>39</a:t>
            </a:fld>
            <a:endParaRPr lang="en-US"/>
          </a:p>
        </p:txBody>
      </p:sp>
      <p:sp>
        <p:nvSpPr>
          <p:cNvPr id="71682" name="Rectangle 2"/>
          <p:cNvSpPr>
            <a:spLocks noGrp="1" noChangeArrowheads="1"/>
          </p:cNvSpPr>
          <p:nvPr>
            <p:ph type="title"/>
          </p:nvPr>
        </p:nvSpPr>
        <p:spPr/>
        <p:txBody>
          <a:bodyPr/>
          <a:lstStyle/>
          <a:p>
            <a:r>
              <a:rPr lang="en-US" sz="4000" b="1"/>
              <a:t>1.2. Một quy trình phát triển hệ thống đơn giản</a:t>
            </a:r>
          </a:p>
        </p:txBody>
      </p:sp>
      <p:sp>
        <p:nvSpPr>
          <p:cNvPr id="71686" name="Rectangle 6"/>
          <p:cNvSpPr>
            <a:spLocks noGrp="1" noChangeArrowheads="1"/>
          </p:cNvSpPr>
          <p:nvPr>
            <p:ph type="body" idx="1"/>
          </p:nvPr>
        </p:nvSpPr>
        <p:spPr>
          <a:xfrm>
            <a:off x="381000" y="1524000"/>
            <a:ext cx="8229600" cy="4525963"/>
          </a:xfrm>
        </p:spPr>
        <p:txBody>
          <a:bodyPr/>
          <a:lstStyle/>
          <a:p>
            <a:r>
              <a:rPr lang="en-US" b="1"/>
              <a:t>1.2.6. </a:t>
            </a:r>
            <a:r>
              <a:rPr lang="en-US" sz="3000" b="1"/>
              <a:t>Phát triển tuần tự và phát triển lặp</a:t>
            </a:r>
            <a:r>
              <a:rPr lang="en-US" sz="3000"/>
              <a:t> </a:t>
            </a:r>
          </a:p>
        </p:txBody>
      </p:sp>
      <p:pic>
        <p:nvPicPr>
          <p:cNvPr id="71687" name="img17_3" descr="img17_3"/>
          <p:cNvPicPr>
            <a:picLocks noChangeAspect="1" noChangeArrowheads="1"/>
          </p:cNvPicPr>
          <p:nvPr/>
        </p:nvPicPr>
        <p:blipFill>
          <a:blip r:embed="rId2"/>
          <a:srcRect/>
          <a:stretch>
            <a:fillRect/>
          </a:stretch>
        </p:blipFill>
        <p:spPr bwMode="auto">
          <a:xfrm>
            <a:off x="228600" y="2286000"/>
            <a:ext cx="3579813" cy="2998788"/>
          </a:xfrm>
          <a:prstGeom prst="rect">
            <a:avLst/>
          </a:prstGeom>
          <a:noFill/>
          <a:ln w="9525">
            <a:noFill/>
            <a:miter lim="800000"/>
            <a:headEnd/>
            <a:tailEnd/>
          </a:ln>
        </p:spPr>
      </p:pic>
      <p:pic>
        <p:nvPicPr>
          <p:cNvPr id="71688" name="img18_3" descr="img18_3"/>
          <p:cNvPicPr>
            <a:picLocks noChangeAspect="1" noChangeArrowheads="1"/>
          </p:cNvPicPr>
          <p:nvPr/>
        </p:nvPicPr>
        <p:blipFill>
          <a:blip r:embed="rId3"/>
          <a:srcRect/>
          <a:stretch>
            <a:fillRect/>
          </a:stretch>
        </p:blipFill>
        <p:spPr bwMode="auto">
          <a:xfrm>
            <a:off x="4191000" y="2286000"/>
            <a:ext cx="4740275" cy="4125913"/>
          </a:xfrm>
          <a:prstGeom prst="rect">
            <a:avLst/>
          </a:prstGeom>
          <a:noFill/>
          <a:ln w="9525">
            <a:noFill/>
            <a:miter lim="800000"/>
            <a:headEnd/>
            <a:tailEnd/>
          </a:ln>
        </p:spPr>
      </p:pic>
      <p:sp>
        <p:nvSpPr>
          <p:cNvPr id="71689" name="Rectangle 9"/>
          <p:cNvSpPr>
            <a:spLocks noChangeArrowheads="1"/>
          </p:cNvSpPr>
          <p:nvPr/>
        </p:nvSpPr>
        <p:spPr bwMode="auto">
          <a:xfrm>
            <a:off x="228600" y="5410200"/>
            <a:ext cx="3352800" cy="915988"/>
          </a:xfrm>
          <a:prstGeom prst="rect">
            <a:avLst/>
          </a:prstGeom>
          <a:noFill/>
          <a:ln w="9525">
            <a:noFill/>
            <a:miter lim="800000"/>
            <a:headEnd/>
            <a:tailEnd/>
          </a:ln>
          <a:effectLst/>
        </p:spPr>
        <p:txBody>
          <a:bodyPr anchor="ctr">
            <a:spAutoFit/>
          </a:bodyPr>
          <a:lstStyle/>
          <a:p>
            <a:pPr eaLnBrk="1" hangingPunct="1"/>
            <a:r>
              <a:rPr lang="en-US" b="0"/>
              <a:t>Hình 1-4 Phương pháp luận phát triển theo mô hình thác nước </a:t>
            </a:r>
          </a:p>
        </p:txBody>
      </p:sp>
      <p:sp>
        <p:nvSpPr>
          <p:cNvPr id="71690" name="Rectangle 10"/>
          <p:cNvSpPr>
            <a:spLocks noChangeArrowheads="1"/>
          </p:cNvSpPr>
          <p:nvPr/>
        </p:nvSpPr>
        <p:spPr bwMode="auto">
          <a:xfrm>
            <a:off x="4343400" y="6491288"/>
            <a:ext cx="4473575" cy="366712"/>
          </a:xfrm>
          <a:prstGeom prst="rect">
            <a:avLst/>
          </a:prstGeom>
          <a:noFill/>
          <a:ln w="9525">
            <a:noFill/>
            <a:miter lim="800000"/>
            <a:headEnd/>
            <a:tailEnd/>
          </a:ln>
          <a:effectLst/>
        </p:spPr>
        <p:txBody>
          <a:bodyPr wrap="none" anchor="ctr">
            <a:spAutoFit/>
          </a:bodyPr>
          <a:lstStyle/>
          <a:p>
            <a:pPr eaLnBrk="1" hangingPunct="1"/>
            <a:r>
              <a:rPr lang="en-US" b="0"/>
              <a:t>Hình 1-5 Phương pháp luận phát triển lặp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1687"/>
                                        </p:tgtEl>
                                        <p:attrNameLst>
                                          <p:attrName>style.visibility</p:attrName>
                                        </p:attrNameLst>
                                      </p:cBhvr>
                                      <p:to>
                                        <p:strVal val="visible"/>
                                      </p:to>
                                    </p:set>
                                    <p:animEffect transition="in" filter="randombar(horizontal)">
                                      <p:cBhvr>
                                        <p:cTn id="7" dur="500"/>
                                        <p:tgtEl>
                                          <p:spTgt spid="7168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71689"/>
                                        </p:tgtEl>
                                        <p:attrNameLst>
                                          <p:attrName>style.visibility</p:attrName>
                                        </p:attrNameLst>
                                      </p:cBhvr>
                                      <p:to>
                                        <p:strVal val="visible"/>
                                      </p:to>
                                    </p:set>
                                    <p:anim calcmode="lin" valueType="num">
                                      <p:cBhvr additive="base">
                                        <p:cTn id="10" dur="500" fill="hold"/>
                                        <p:tgtEl>
                                          <p:spTgt spid="71689"/>
                                        </p:tgtEl>
                                        <p:attrNameLst>
                                          <p:attrName>ppt_x</p:attrName>
                                        </p:attrNameLst>
                                      </p:cBhvr>
                                      <p:tavLst>
                                        <p:tav tm="0">
                                          <p:val>
                                            <p:strVal val="#ppt_x"/>
                                          </p:val>
                                        </p:tav>
                                        <p:tav tm="100000">
                                          <p:val>
                                            <p:strVal val="#ppt_x"/>
                                          </p:val>
                                        </p:tav>
                                      </p:tavLst>
                                    </p:anim>
                                    <p:anim calcmode="lin" valueType="num">
                                      <p:cBhvr additive="base">
                                        <p:cTn id="11" dur="500" fill="hold"/>
                                        <p:tgtEl>
                                          <p:spTgt spid="71689"/>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9" presetClass="entr" presetSubtype="0" decel="100000" fill="hold" nodeType="clickEffect">
                                  <p:stCondLst>
                                    <p:cond delay="0"/>
                                  </p:stCondLst>
                                  <p:childTnLst>
                                    <p:set>
                                      <p:cBhvr>
                                        <p:cTn id="15" dur="1" fill="hold">
                                          <p:stCondLst>
                                            <p:cond delay="0"/>
                                          </p:stCondLst>
                                        </p:cTn>
                                        <p:tgtEl>
                                          <p:spTgt spid="71688"/>
                                        </p:tgtEl>
                                        <p:attrNameLst>
                                          <p:attrName>style.visibility</p:attrName>
                                        </p:attrNameLst>
                                      </p:cBhvr>
                                      <p:to>
                                        <p:strVal val="visible"/>
                                      </p:to>
                                    </p:set>
                                    <p:anim calcmode="lin" valueType="num">
                                      <p:cBhvr>
                                        <p:cTn id="16" dur="500" fill="hold"/>
                                        <p:tgtEl>
                                          <p:spTgt spid="71688"/>
                                        </p:tgtEl>
                                        <p:attrNameLst>
                                          <p:attrName>ppt_w</p:attrName>
                                        </p:attrNameLst>
                                      </p:cBhvr>
                                      <p:tavLst>
                                        <p:tav tm="0">
                                          <p:val>
                                            <p:fltVal val="0"/>
                                          </p:val>
                                        </p:tav>
                                        <p:tav tm="100000">
                                          <p:val>
                                            <p:strVal val="#ppt_w"/>
                                          </p:val>
                                        </p:tav>
                                      </p:tavLst>
                                    </p:anim>
                                    <p:anim calcmode="lin" valueType="num">
                                      <p:cBhvr>
                                        <p:cTn id="17" dur="500" fill="hold"/>
                                        <p:tgtEl>
                                          <p:spTgt spid="71688"/>
                                        </p:tgtEl>
                                        <p:attrNameLst>
                                          <p:attrName>ppt_h</p:attrName>
                                        </p:attrNameLst>
                                      </p:cBhvr>
                                      <p:tavLst>
                                        <p:tav tm="0">
                                          <p:val>
                                            <p:fltVal val="0"/>
                                          </p:val>
                                        </p:tav>
                                        <p:tav tm="100000">
                                          <p:val>
                                            <p:strVal val="#ppt_h"/>
                                          </p:val>
                                        </p:tav>
                                      </p:tavLst>
                                    </p:anim>
                                    <p:anim calcmode="lin" valueType="num">
                                      <p:cBhvr>
                                        <p:cTn id="18" dur="500" fill="hold"/>
                                        <p:tgtEl>
                                          <p:spTgt spid="71688"/>
                                        </p:tgtEl>
                                        <p:attrNameLst>
                                          <p:attrName>style.rotation</p:attrName>
                                        </p:attrNameLst>
                                      </p:cBhvr>
                                      <p:tavLst>
                                        <p:tav tm="0">
                                          <p:val>
                                            <p:fltVal val="360"/>
                                          </p:val>
                                        </p:tav>
                                        <p:tav tm="100000">
                                          <p:val>
                                            <p:fltVal val="0"/>
                                          </p:val>
                                        </p:tav>
                                      </p:tavLst>
                                    </p:anim>
                                    <p:animEffect transition="in" filter="fade">
                                      <p:cBhvr>
                                        <p:cTn id="19" dur="500"/>
                                        <p:tgtEl>
                                          <p:spTgt spid="71688"/>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71690"/>
                                        </p:tgtEl>
                                        <p:attrNameLst>
                                          <p:attrName>style.visibility</p:attrName>
                                        </p:attrNameLst>
                                      </p:cBhvr>
                                      <p:to>
                                        <p:strVal val="visible"/>
                                      </p:to>
                                    </p:set>
                                    <p:anim calcmode="lin" valueType="num">
                                      <p:cBhvr additive="base">
                                        <p:cTn id="22" dur="500" fill="hold"/>
                                        <p:tgtEl>
                                          <p:spTgt spid="71690"/>
                                        </p:tgtEl>
                                        <p:attrNameLst>
                                          <p:attrName>ppt_x</p:attrName>
                                        </p:attrNameLst>
                                      </p:cBhvr>
                                      <p:tavLst>
                                        <p:tav tm="0">
                                          <p:val>
                                            <p:strVal val="#ppt_x"/>
                                          </p:val>
                                        </p:tav>
                                        <p:tav tm="100000">
                                          <p:val>
                                            <p:strVal val="#ppt_x"/>
                                          </p:val>
                                        </p:tav>
                                      </p:tavLst>
                                    </p:anim>
                                    <p:anim calcmode="lin" valueType="num">
                                      <p:cBhvr additive="base">
                                        <p:cTn id="23" dur="500" fill="hold"/>
                                        <p:tgtEl>
                                          <p:spTgt spid="716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9" grpId="0"/>
      <p:bldP spid="7169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533400" y="1752600"/>
            <a:ext cx="8229600" cy="4114800"/>
          </a:xfrm>
        </p:spPr>
        <p:txBody>
          <a:bodyPr/>
          <a:lstStyle/>
          <a:p>
            <a:pPr>
              <a:lnSpc>
                <a:spcPct val="90000"/>
              </a:lnSpc>
            </a:pPr>
            <a:r>
              <a:rPr lang="en-US" b="1" i="1" err="1">
                <a:latin typeface="Tahoma" panose="020B0604030504040204" pitchFamily="34" charset="0"/>
                <a:ea typeface="Tahoma" panose="020B0604030504040204" pitchFamily="34" charset="0"/>
                <a:cs typeface="Tahoma" panose="020B0604030504040204" pitchFamily="34" charset="0"/>
              </a:rPr>
              <a:t>Mục</a:t>
            </a:r>
            <a:r>
              <a:rPr lang="en-US" b="1" i="1">
                <a:latin typeface="Tahoma" panose="020B0604030504040204" pitchFamily="34" charset="0"/>
                <a:ea typeface="Tahoma" panose="020B0604030504040204" pitchFamily="34" charset="0"/>
                <a:cs typeface="Tahoma" panose="020B0604030504040204" pitchFamily="34" charset="0"/>
              </a:rPr>
              <a:t> </a:t>
            </a:r>
            <a:r>
              <a:rPr lang="en-US" b="1" i="1" err="1">
                <a:latin typeface="Tahoma" panose="020B0604030504040204" pitchFamily="34" charset="0"/>
                <a:ea typeface="Tahoma" panose="020B0604030504040204" pitchFamily="34" charset="0"/>
                <a:cs typeface="Tahoma" panose="020B0604030504040204" pitchFamily="34" charset="0"/>
              </a:rPr>
              <a:t>tiêu</a:t>
            </a:r>
            <a:r>
              <a:rPr lang="en-US" b="1" i="1">
                <a:latin typeface="Tahoma" panose="020B0604030504040204" pitchFamily="34" charset="0"/>
                <a:ea typeface="Tahoma" panose="020B0604030504040204" pitchFamily="34" charset="0"/>
                <a:cs typeface="Tahoma" panose="020B0604030504040204" pitchFamily="34" charset="0"/>
              </a:rPr>
              <a:t> </a:t>
            </a:r>
            <a:r>
              <a:rPr lang="en-US" b="1" i="1" err="1">
                <a:latin typeface="Tahoma" panose="020B0604030504040204" pitchFamily="34" charset="0"/>
                <a:ea typeface="Tahoma" panose="020B0604030504040204" pitchFamily="34" charset="0"/>
                <a:cs typeface="Tahoma" panose="020B0604030504040204" pitchFamily="34" charset="0"/>
              </a:rPr>
              <a:t>tổng</a:t>
            </a:r>
            <a:r>
              <a:rPr lang="en-US" b="1" i="1">
                <a:latin typeface="Tahoma" panose="020B0604030504040204" pitchFamily="34" charset="0"/>
                <a:ea typeface="Tahoma" panose="020B0604030504040204" pitchFamily="34" charset="0"/>
                <a:cs typeface="Tahoma" panose="020B0604030504040204" pitchFamily="34" charset="0"/>
              </a:rPr>
              <a:t> </a:t>
            </a:r>
            <a:r>
              <a:rPr lang="en-US" b="1" i="1" err="1">
                <a:latin typeface="Tahoma" panose="020B0604030504040204" pitchFamily="34" charset="0"/>
                <a:ea typeface="Tahoma" panose="020B0604030504040204" pitchFamily="34" charset="0"/>
                <a:cs typeface="Tahoma" panose="020B0604030504040204" pitchFamily="34" charset="0"/>
              </a:rPr>
              <a:t>thể</a:t>
            </a:r>
            <a:br>
              <a:rPr lang="en-US" b="1" i="1">
                <a:latin typeface="Tahoma" panose="020B0604030504040204" pitchFamily="34" charset="0"/>
                <a:ea typeface="Tahoma" panose="020B0604030504040204" pitchFamily="34" charset="0"/>
                <a:cs typeface="Tahoma" panose="020B0604030504040204" pitchFamily="34" charset="0"/>
              </a:rPr>
            </a:br>
            <a:endParaRPr lang="en-US">
              <a:latin typeface="Tahoma" panose="020B0604030504040204" pitchFamily="34" charset="0"/>
              <a:ea typeface="Tahoma" panose="020B0604030504040204" pitchFamily="34" charset="0"/>
              <a:cs typeface="Tahoma" panose="020B0604030504040204" pitchFamily="34" charset="0"/>
            </a:endParaRPr>
          </a:p>
          <a:p>
            <a:pPr lvl="1" algn="just">
              <a:lnSpc>
                <a:spcPct val="90000"/>
              </a:lnSpc>
            </a:pPr>
            <a:r>
              <a:rPr lang="en-US" err="1">
                <a:latin typeface="Tahoma" panose="020B0604030504040204" pitchFamily="34" charset="0"/>
                <a:ea typeface="Tahoma" panose="020B0604030504040204" pitchFamily="34" charset="0"/>
                <a:cs typeface="Tahoma" panose="020B0604030504040204" pitchFamily="34" charset="0"/>
              </a:rPr>
              <a:t>Sau</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khoá</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học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người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học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nắm</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được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kiến</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thức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tổng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quan</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về</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hệ</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thống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thông</a:t>
            </a:r>
            <a:r>
              <a:rPr lang="en-US">
                <a:latin typeface="Tahoma" panose="020B0604030504040204" pitchFamily="34" charset="0"/>
                <a:ea typeface="Tahoma" panose="020B0604030504040204" pitchFamily="34" charset="0"/>
                <a:cs typeface="Tahoma" panose="020B0604030504040204" pitchFamily="34" charset="0"/>
              </a:rPr>
              <a:t> tin, </a:t>
            </a:r>
            <a:r>
              <a:rPr lang="en-US" err="1">
                <a:latin typeface="Tahoma" panose="020B0604030504040204" pitchFamily="34" charset="0"/>
                <a:ea typeface="Tahoma" panose="020B0604030504040204" pitchFamily="34" charset="0"/>
                <a:cs typeface="Tahoma" panose="020B0604030504040204" pitchFamily="34" charset="0"/>
              </a:rPr>
              <a:t>về</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phân</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tích</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thiết</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kế</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xây</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dựng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và</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triển</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khai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một</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hệ</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thống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thông</a:t>
            </a:r>
            <a:r>
              <a:rPr lang="en-US">
                <a:latin typeface="Tahoma" panose="020B0604030504040204" pitchFamily="34" charset="0"/>
                <a:ea typeface="Tahoma" panose="020B0604030504040204" pitchFamily="34" charset="0"/>
                <a:cs typeface="Tahoma" panose="020B0604030504040204" pitchFamily="34" charset="0"/>
              </a:rPr>
              <a:t> tin. </a:t>
            </a:r>
          </a:p>
          <a:p>
            <a:pPr lvl="1" algn="just">
              <a:lnSpc>
                <a:spcPct val="90000"/>
              </a:lnSpc>
            </a:pPr>
            <a:r>
              <a:rPr lang="en-US" err="1">
                <a:latin typeface="Tahoma" panose="020B0604030504040204" pitchFamily="34" charset="0"/>
                <a:ea typeface="Tahoma" panose="020B0604030504040204" pitchFamily="34" charset="0"/>
                <a:cs typeface="Tahoma" panose="020B0604030504040204" pitchFamily="34" charset="0"/>
              </a:rPr>
              <a:t>Có</a:t>
            </a:r>
            <a:r>
              <a:rPr lang="en-US">
                <a:latin typeface="Tahoma" panose="020B0604030504040204" pitchFamily="34" charset="0"/>
                <a:ea typeface="Tahoma" panose="020B0604030504040204" pitchFamily="34" charset="0"/>
                <a:cs typeface="Tahoma" panose="020B0604030504040204" pitchFamily="34" charset="0"/>
              </a:rPr>
              <a:t> </a:t>
            </a:r>
            <a:r>
              <a:rPr lang="en-US" u="sng" err="1">
                <a:latin typeface="Tahoma" panose="020B0604030504040204" pitchFamily="34" charset="0"/>
                <a:ea typeface="Tahoma" panose="020B0604030504040204" pitchFamily="34" charset="0"/>
                <a:cs typeface="Tahoma" panose="020B0604030504040204" pitchFamily="34" charset="0"/>
              </a:rPr>
              <a:t>kiến</a:t>
            </a:r>
            <a:r>
              <a:rPr lang="en-US" u="sng">
                <a:latin typeface="Tahoma" panose="020B0604030504040204" pitchFamily="34" charset="0"/>
                <a:ea typeface="Tahoma" panose="020B0604030504040204" pitchFamily="34" charset="0"/>
                <a:cs typeface="Tahoma" panose="020B0604030504040204" pitchFamily="34" charset="0"/>
              </a:rPr>
              <a:t> </a:t>
            </a:r>
            <a:r>
              <a:rPr lang="en-US" u="sng" err="1">
                <a:latin typeface="Tahoma" panose="020B0604030504040204" pitchFamily="34" charset="0"/>
                <a:ea typeface="Tahoma" panose="020B0604030504040204" pitchFamily="34" charset="0"/>
                <a:cs typeface="Tahoma" panose="020B0604030504040204" pitchFamily="34" charset="0"/>
              </a:rPr>
              <a:t>thức</a:t>
            </a:r>
            <a:r>
              <a:rPr lang="en-US" u="sng">
                <a:latin typeface="Tahoma" panose="020B0604030504040204" pitchFamily="34" charset="0"/>
                <a:ea typeface="Tahoma" panose="020B0604030504040204" pitchFamily="34" charset="0"/>
                <a:cs typeface="Tahoma" panose="020B0604030504040204" pitchFamily="34" charset="0"/>
              </a:rPr>
              <a:t> </a:t>
            </a:r>
            <a:r>
              <a:rPr lang="en-US" u="sng" err="1">
                <a:latin typeface="Tahoma" panose="020B0604030504040204" pitchFamily="34" charset="0"/>
                <a:ea typeface="Tahoma" panose="020B0604030504040204" pitchFamily="34" charset="0"/>
                <a:cs typeface="Tahoma" panose="020B0604030504040204" pitchFamily="34" charset="0"/>
              </a:rPr>
              <a:t>về</a:t>
            </a:r>
            <a:r>
              <a:rPr lang="en-US" u="sng">
                <a:latin typeface="Tahoma" panose="020B0604030504040204" pitchFamily="34" charset="0"/>
                <a:ea typeface="Tahoma" panose="020B0604030504040204" pitchFamily="34" charset="0"/>
                <a:cs typeface="Tahoma" panose="020B0604030504040204" pitchFamily="34" charset="0"/>
              </a:rPr>
              <a:t> </a:t>
            </a:r>
            <a:r>
              <a:rPr lang="en-US" u="sng" err="1">
                <a:latin typeface="Tahoma" panose="020B0604030504040204" pitchFamily="34" charset="0"/>
                <a:ea typeface="Tahoma" panose="020B0604030504040204" pitchFamily="34" charset="0"/>
                <a:cs typeface="Tahoma" panose="020B0604030504040204" pitchFamily="34" charset="0"/>
              </a:rPr>
              <a:t>phương</a:t>
            </a:r>
            <a:r>
              <a:rPr lang="en-US" u="sng">
                <a:latin typeface="Tahoma" panose="020B0604030504040204" pitchFamily="34" charset="0"/>
                <a:ea typeface="Tahoma" panose="020B0604030504040204" pitchFamily="34" charset="0"/>
                <a:cs typeface="Tahoma" panose="020B0604030504040204" pitchFamily="34" charset="0"/>
              </a:rPr>
              <a:t> </a:t>
            </a:r>
            <a:r>
              <a:rPr lang="en-US" u="sng" err="1">
                <a:latin typeface="Tahoma" panose="020B0604030504040204" pitchFamily="34" charset="0"/>
                <a:ea typeface="Tahoma" panose="020B0604030504040204" pitchFamily="34" charset="0"/>
                <a:cs typeface="Tahoma" panose="020B0604030504040204" pitchFamily="34" charset="0"/>
              </a:rPr>
              <a:t>pháp</a:t>
            </a:r>
            <a:r>
              <a:rPr lang="en-US" u="sng">
                <a:latin typeface="Tahoma" panose="020B0604030504040204" pitchFamily="34" charset="0"/>
                <a:ea typeface="Tahoma" panose="020B0604030504040204" pitchFamily="34" charset="0"/>
                <a:cs typeface="Tahoma" panose="020B0604030504040204" pitchFamily="34" charset="0"/>
              </a:rPr>
              <a:t> </a:t>
            </a:r>
            <a:r>
              <a:rPr lang="en-US" u="sng" err="1">
                <a:latin typeface="Tahoma" panose="020B0604030504040204" pitchFamily="34" charset="0"/>
                <a:ea typeface="Tahoma" panose="020B0604030504040204" pitchFamily="34" charset="0"/>
                <a:cs typeface="Tahoma" panose="020B0604030504040204" pitchFamily="34" charset="0"/>
              </a:rPr>
              <a:t>phân</a:t>
            </a:r>
            <a:r>
              <a:rPr lang="en-US" u="sng">
                <a:latin typeface="Tahoma" panose="020B0604030504040204" pitchFamily="34" charset="0"/>
                <a:ea typeface="Tahoma" panose="020B0604030504040204" pitchFamily="34" charset="0"/>
                <a:cs typeface="Tahoma" panose="020B0604030504040204" pitchFamily="34" charset="0"/>
              </a:rPr>
              <a:t> </a:t>
            </a:r>
            <a:r>
              <a:rPr lang="en-US" u="sng" err="1">
                <a:latin typeface="Tahoma" panose="020B0604030504040204" pitchFamily="34" charset="0"/>
                <a:ea typeface="Tahoma" panose="020B0604030504040204" pitchFamily="34" charset="0"/>
                <a:cs typeface="Tahoma" panose="020B0604030504040204" pitchFamily="34" charset="0"/>
              </a:rPr>
              <a:t>tích</a:t>
            </a:r>
            <a:r>
              <a:rPr lang="en-US" u="sng">
                <a:latin typeface="Tahoma" panose="020B0604030504040204" pitchFamily="34" charset="0"/>
                <a:ea typeface="Tahoma" panose="020B0604030504040204" pitchFamily="34" charset="0"/>
                <a:cs typeface="Tahoma" panose="020B0604030504040204" pitchFamily="34" charset="0"/>
              </a:rPr>
              <a:t> </a:t>
            </a:r>
            <a:r>
              <a:rPr lang="en-US" u="sng" err="1">
                <a:latin typeface="Tahoma" panose="020B0604030504040204" pitchFamily="34" charset="0"/>
                <a:ea typeface="Tahoma" panose="020B0604030504040204" pitchFamily="34" charset="0"/>
                <a:cs typeface="Tahoma" panose="020B0604030504040204" pitchFamily="34" charset="0"/>
              </a:rPr>
              <a:t>một</a:t>
            </a:r>
            <a:r>
              <a:rPr lang="en-US" u="sng">
                <a:latin typeface="Tahoma" panose="020B0604030504040204" pitchFamily="34" charset="0"/>
                <a:ea typeface="Tahoma" panose="020B0604030504040204" pitchFamily="34" charset="0"/>
                <a:cs typeface="Tahoma" panose="020B0604030504040204" pitchFamily="34" charset="0"/>
              </a:rPr>
              <a:t> </a:t>
            </a:r>
            <a:r>
              <a:rPr lang="en-US" u="sng" err="1">
                <a:latin typeface="Tahoma" panose="020B0604030504040204" pitchFamily="34" charset="0"/>
                <a:ea typeface="Tahoma" panose="020B0604030504040204" pitchFamily="34" charset="0"/>
                <a:cs typeface="Tahoma" panose="020B0604030504040204" pitchFamily="34" charset="0"/>
              </a:rPr>
              <a:t>hệ</a:t>
            </a:r>
            <a:r>
              <a:rPr lang="en-US" u="sng">
                <a:latin typeface="Tahoma" panose="020B0604030504040204" pitchFamily="34" charset="0"/>
                <a:ea typeface="Tahoma" panose="020B0604030504040204" pitchFamily="34" charset="0"/>
                <a:cs typeface="Tahoma" panose="020B0604030504040204" pitchFamily="34" charset="0"/>
              </a:rPr>
              <a:t> </a:t>
            </a:r>
            <a:r>
              <a:rPr lang="en-US" u="sng" err="1">
                <a:latin typeface="Tahoma" panose="020B0604030504040204" pitchFamily="34" charset="0"/>
                <a:ea typeface="Tahoma" panose="020B0604030504040204" pitchFamily="34" charset="0"/>
                <a:cs typeface="Tahoma" panose="020B0604030504040204" pitchFamily="34" charset="0"/>
              </a:rPr>
              <a:t>thống</a:t>
            </a:r>
            <a:r>
              <a:rPr lang="en-US" u="sng">
                <a:latin typeface="Tahoma" panose="020B0604030504040204" pitchFamily="34" charset="0"/>
                <a:ea typeface="Tahoma" panose="020B0604030504040204" pitchFamily="34" charset="0"/>
                <a:cs typeface="Tahoma" panose="020B0604030504040204" pitchFamily="34" charset="0"/>
              </a:rPr>
              <a:t> </a:t>
            </a:r>
            <a:r>
              <a:rPr lang="en-US" u="sng" err="1">
                <a:latin typeface="Tahoma" panose="020B0604030504040204" pitchFamily="34" charset="0"/>
                <a:ea typeface="Tahoma" panose="020B0604030504040204" pitchFamily="34" charset="0"/>
                <a:cs typeface="Tahoma" panose="020B0604030504040204" pitchFamily="34" charset="0"/>
              </a:rPr>
              <a:t>thông</a:t>
            </a:r>
            <a:r>
              <a:rPr lang="en-US" u="sng">
                <a:latin typeface="Tahoma" panose="020B0604030504040204" pitchFamily="34" charset="0"/>
                <a:ea typeface="Tahoma" panose="020B0604030504040204" pitchFamily="34" charset="0"/>
                <a:cs typeface="Tahoma" panose="020B0604030504040204" pitchFamily="34" charset="0"/>
              </a:rPr>
              <a:t> tin, </a:t>
            </a:r>
            <a:r>
              <a:rPr lang="en-US" u="sng" err="1">
                <a:latin typeface="Tahoma" panose="020B0604030504040204" pitchFamily="34" charset="0"/>
                <a:ea typeface="Tahoma" panose="020B0604030504040204" pitchFamily="34" charset="0"/>
                <a:cs typeface="Tahoma" panose="020B0604030504040204" pitchFamily="34" charset="0"/>
              </a:rPr>
              <a:t>đặc</a:t>
            </a:r>
            <a:r>
              <a:rPr lang="en-US" u="sng">
                <a:latin typeface="Tahoma" panose="020B0604030504040204" pitchFamily="34" charset="0"/>
                <a:ea typeface="Tahoma" panose="020B0604030504040204" pitchFamily="34" charset="0"/>
                <a:cs typeface="Tahoma" panose="020B0604030504040204" pitchFamily="34" charset="0"/>
              </a:rPr>
              <a:t> </a:t>
            </a:r>
            <a:r>
              <a:rPr lang="en-US" u="sng" err="1">
                <a:latin typeface="Tahoma" panose="020B0604030504040204" pitchFamily="34" charset="0"/>
                <a:ea typeface="Tahoma" panose="020B0604030504040204" pitchFamily="34" charset="0"/>
                <a:cs typeface="Tahoma" panose="020B0604030504040204" pitchFamily="34" charset="0"/>
              </a:rPr>
              <a:t>biệt</a:t>
            </a:r>
            <a:r>
              <a:rPr lang="en-US" u="sng">
                <a:latin typeface="Tahoma" panose="020B0604030504040204" pitchFamily="34" charset="0"/>
                <a:ea typeface="Tahoma" panose="020B0604030504040204" pitchFamily="34" charset="0"/>
                <a:cs typeface="Tahoma" panose="020B0604030504040204" pitchFamily="34" charset="0"/>
              </a:rPr>
              <a:t> </a:t>
            </a:r>
            <a:r>
              <a:rPr lang="en-US" u="sng" err="1">
                <a:latin typeface="Tahoma" panose="020B0604030504040204" pitchFamily="34" charset="0"/>
                <a:ea typeface="Tahoma" panose="020B0604030504040204" pitchFamily="34" charset="0"/>
                <a:cs typeface="Tahoma" panose="020B0604030504040204" pitchFamily="34" charset="0"/>
              </a:rPr>
              <a:t>là</a:t>
            </a:r>
            <a:r>
              <a:rPr lang="en-US" u="sng">
                <a:latin typeface="Tahoma" panose="020B0604030504040204" pitchFamily="34" charset="0"/>
                <a:ea typeface="Tahoma" panose="020B0604030504040204" pitchFamily="34" charset="0"/>
                <a:cs typeface="Tahoma" panose="020B0604030504040204" pitchFamily="34" charset="0"/>
              </a:rPr>
              <a:t> </a:t>
            </a:r>
            <a:r>
              <a:rPr lang="en-US" u="sng" err="1">
                <a:latin typeface="Tahoma" panose="020B0604030504040204" pitchFamily="34" charset="0"/>
                <a:ea typeface="Tahoma" panose="020B0604030504040204" pitchFamily="34" charset="0"/>
                <a:cs typeface="Tahoma" panose="020B0604030504040204" pitchFamily="34" charset="0"/>
              </a:rPr>
              <a:t>phương</a:t>
            </a:r>
            <a:r>
              <a:rPr lang="en-US" u="sng">
                <a:latin typeface="Tahoma" panose="020B0604030504040204" pitchFamily="34" charset="0"/>
                <a:ea typeface="Tahoma" panose="020B0604030504040204" pitchFamily="34" charset="0"/>
                <a:cs typeface="Tahoma" panose="020B0604030504040204" pitchFamily="34" charset="0"/>
              </a:rPr>
              <a:t> </a:t>
            </a:r>
            <a:r>
              <a:rPr lang="en-US" u="sng" err="1">
                <a:latin typeface="Tahoma" panose="020B0604030504040204" pitchFamily="34" charset="0"/>
                <a:ea typeface="Tahoma" panose="020B0604030504040204" pitchFamily="34" charset="0"/>
                <a:cs typeface="Tahoma" panose="020B0604030504040204" pitchFamily="34" charset="0"/>
              </a:rPr>
              <a:t>pháp</a:t>
            </a:r>
            <a:r>
              <a:rPr lang="en-US" u="sng">
                <a:latin typeface="Tahoma" panose="020B0604030504040204" pitchFamily="34" charset="0"/>
                <a:ea typeface="Tahoma" panose="020B0604030504040204" pitchFamily="34" charset="0"/>
                <a:cs typeface="Tahoma" panose="020B0604030504040204" pitchFamily="34" charset="0"/>
              </a:rPr>
              <a:t> </a:t>
            </a:r>
            <a:r>
              <a:rPr lang="en-US" u="sng" err="1">
                <a:latin typeface="Tahoma" panose="020B0604030504040204" pitchFamily="34" charset="0"/>
                <a:ea typeface="Tahoma" panose="020B0604030504040204" pitchFamily="34" charset="0"/>
                <a:cs typeface="Tahoma" panose="020B0604030504040204" pitchFamily="34" charset="0"/>
              </a:rPr>
              <a:t>hướng</a:t>
            </a:r>
            <a:r>
              <a:rPr lang="en-US" u="sng">
                <a:latin typeface="Tahoma" panose="020B0604030504040204" pitchFamily="34" charset="0"/>
                <a:ea typeface="Tahoma" panose="020B0604030504040204" pitchFamily="34" charset="0"/>
                <a:cs typeface="Tahoma" panose="020B0604030504040204" pitchFamily="34" charset="0"/>
              </a:rPr>
              <a:t> </a:t>
            </a:r>
            <a:r>
              <a:rPr lang="en-US" u="sng" err="1">
                <a:latin typeface="Tahoma" panose="020B0604030504040204" pitchFamily="34" charset="0"/>
                <a:ea typeface="Tahoma" panose="020B0604030504040204" pitchFamily="34" charset="0"/>
                <a:cs typeface="Tahoma" panose="020B0604030504040204" pitchFamily="34" charset="0"/>
              </a:rPr>
              <a:t>cấu</a:t>
            </a:r>
            <a:r>
              <a:rPr lang="en-US" u="sng">
                <a:latin typeface="Tahoma" panose="020B0604030504040204" pitchFamily="34" charset="0"/>
                <a:ea typeface="Tahoma" panose="020B0604030504040204" pitchFamily="34" charset="0"/>
                <a:cs typeface="Tahoma" panose="020B0604030504040204" pitchFamily="34" charset="0"/>
              </a:rPr>
              <a:t> </a:t>
            </a:r>
            <a:r>
              <a:rPr lang="en-US" u="sng" err="1">
                <a:latin typeface="Tahoma" panose="020B0604030504040204" pitchFamily="34" charset="0"/>
                <a:ea typeface="Tahoma" panose="020B0604030504040204" pitchFamily="34" charset="0"/>
                <a:cs typeface="Tahoma" panose="020B0604030504040204" pitchFamily="34" charset="0"/>
              </a:rPr>
              <a:t>trúc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và</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có</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thể</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áp</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dụng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để</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giải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quyết</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các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bài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toán</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trong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thực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tế</a:t>
            </a:r>
            <a:r>
              <a:rPr lang="en-US">
                <a:latin typeface="Tahoma" panose="020B0604030504040204" pitchFamily="34" charset="0"/>
                <a:ea typeface="Tahoma" panose="020B0604030504040204" pitchFamily="34" charset="0"/>
                <a:cs typeface="Tahoma" panose="020B0604030504040204" pitchFamily="34" charset="0"/>
              </a:rPr>
              <a:t>.</a:t>
            </a:r>
          </a:p>
          <a:p>
            <a:pPr>
              <a:lnSpc>
                <a:spcPct val="90000"/>
              </a:lnSpc>
            </a:pP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6" name="Slide Number Placeholder 5"/>
          <p:cNvSpPr>
            <a:spLocks noGrp="1"/>
          </p:cNvSpPr>
          <p:nvPr>
            <p:ph type="sldNum" sz="quarter" idx="12"/>
          </p:nvPr>
        </p:nvSpPr>
        <p:spPr/>
        <p:txBody>
          <a:bodyPr/>
          <a:lstStyle/>
          <a:p>
            <a:fld id="{58C6480B-4CB5-4BFD-9E6E-0240EFB2C399}" type="slidenum">
              <a:rPr lang="en-US"/>
              <a:pPr/>
              <a:t>4</a:t>
            </a:fld>
            <a:endParaRPr lang="en-US"/>
          </a:p>
        </p:txBody>
      </p:sp>
      <p:sp>
        <p:nvSpPr>
          <p:cNvPr id="41986" name="Rectangle 2"/>
          <p:cNvSpPr>
            <a:spLocks noGrp="1" noChangeArrowheads="1"/>
          </p:cNvSpPr>
          <p:nvPr>
            <p:ph type="title"/>
          </p:nvPr>
        </p:nvSpPr>
        <p:spPr/>
        <p:txBody>
          <a:bodyPr/>
          <a:lstStyle/>
          <a:p>
            <a:r>
              <a:rPr lang="en-US"/>
              <a:t>Tổng quan-1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4177281-0D82-4567-8E9B-2B05C245250B}" type="slidenum">
              <a:rPr lang="en-US"/>
              <a:pPr/>
              <a:t>40</a:t>
            </a:fld>
            <a:endParaRPr lang="en-US"/>
          </a:p>
        </p:txBody>
      </p:sp>
      <p:sp>
        <p:nvSpPr>
          <p:cNvPr id="113666" name="Rectangle 2"/>
          <p:cNvSpPr>
            <a:spLocks noGrp="1" noChangeArrowheads="1"/>
          </p:cNvSpPr>
          <p:nvPr>
            <p:ph type="title"/>
          </p:nvPr>
        </p:nvSpPr>
        <p:spPr/>
        <p:txBody>
          <a:bodyPr/>
          <a:lstStyle/>
          <a:p>
            <a:r>
              <a:rPr lang="en-US"/>
              <a:t>Kết chương</a:t>
            </a:r>
          </a:p>
        </p:txBody>
      </p:sp>
      <p:sp>
        <p:nvSpPr>
          <p:cNvPr id="113667" name="Rectangle 3"/>
          <p:cNvSpPr>
            <a:spLocks noGrp="1" noChangeArrowheads="1"/>
          </p:cNvSpPr>
          <p:nvPr>
            <p:ph type="body" idx="1"/>
          </p:nvPr>
        </p:nvSpPr>
        <p:spPr/>
        <p:txBody>
          <a:bodyPr/>
          <a:lstStyle/>
          <a:p>
            <a:pPr algn="just"/>
            <a:r>
              <a:rPr lang="en-US"/>
              <a:t>Khái niệm cơ bản về HTTT và quy trình để phát triển một hệ thống</a:t>
            </a:r>
          </a:p>
          <a:p>
            <a:pPr algn="just"/>
            <a:r>
              <a:rPr lang="en-US"/>
              <a:t>Phân biệt các loại HTTT</a:t>
            </a:r>
          </a:p>
          <a:p>
            <a:pPr algn="just"/>
            <a:r>
              <a:rPr lang="en-US"/>
              <a:t>Nắm rõ các giai đoạn cơ bản trong quá trình phát triển một hệ thống thông tin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97A66C2-BACF-4F78-BEAC-878BC5F23E9D}" type="slidenum">
              <a:rPr lang="en-US"/>
              <a:pPr/>
              <a:t>41</a:t>
            </a:fld>
            <a:endParaRPr lang="en-US"/>
          </a:p>
        </p:txBody>
      </p:sp>
      <p:sp>
        <p:nvSpPr>
          <p:cNvPr id="72706" name="Rectangle 2"/>
          <p:cNvSpPr>
            <a:spLocks noGrp="1" noChangeArrowheads="1"/>
          </p:cNvSpPr>
          <p:nvPr>
            <p:ph type="title"/>
          </p:nvPr>
        </p:nvSpPr>
        <p:spPr/>
        <p:txBody>
          <a:bodyPr/>
          <a:lstStyle/>
          <a:p>
            <a:r>
              <a:rPr lang="en-US" sz="4000" b="1"/>
              <a:t>Chương 2. Phát triển hệ thống thông tin</a:t>
            </a:r>
            <a:r>
              <a:rPr lang="en-US" sz="4000"/>
              <a:t> </a:t>
            </a:r>
          </a:p>
        </p:txBody>
      </p:sp>
      <p:sp>
        <p:nvSpPr>
          <p:cNvPr id="72707" name="Rectangle 3"/>
          <p:cNvSpPr>
            <a:spLocks noGrp="1" noChangeArrowheads="1"/>
          </p:cNvSpPr>
          <p:nvPr>
            <p:ph type="body" idx="1"/>
          </p:nvPr>
        </p:nvSpPr>
        <p:spPr/>
        <p:txBody>
          <a:bodyPr/>
          <a:lstStyle/>
          <a:p>
            <a:pPr>
              <a:lnSpc>
                <a:spcPct val="90000"/>
              </a:lnSpc>
            </a:pPr>
            <a:r>
              <a:rPr lang="en-US" b="1"/>
              <a:t>Mục tiêu</a:t>
            </a:r>
            <a:r>
              <a:rPr lang="en-US"/>
              <a:t> </a:t>
            </a:r>
          </a:p>
          <a:p>
            <a:pPr algn="just">
              <a:lnSpc>
                <a:spcPct val="90000"/>
              </a:lnSpc>
              <a:buFont typeface="Wingdings" pitchFamily="2" charset="2"/>
              <a:buNone/>
            </a:pPr>
            <a:r>
              <a:rPr lang="en-US"/>
              <a:t>  Chương này giới thiệu khái niệm về quy trình phát triển một hệ thống thông tin, đưa ra một quy trình phát triển hệ thống. Bên cạnh đó, chương này cũng sẽ đề cập tới các hướng tiếp cận phân tích thiết kế hệ thống. Cuối cùng sẽ giới thiệu về các kỹ thuật và công cụ có thể sử dụng trong quá trình phân tích thiết kế hệ thống.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D786780-7DD5-47D2-8097-0198E887F1A1}" type="slidenum">
              <a:rPr lang="en-US"/>
              <a:pPr/>
              <a:t>42</a:t>
            </a:fld>
            <a:endParaRPr lang="en-US"/>
          </a:p>
        </p:txBody>
      </p:sp>
      <p:sp>
        <p:nvSpPr>
          <p:cNvPr id="73730" name="Rectangle 2"/>
          <p:cNvSpPr>
            <a:spLocks noGrp="1" noChangeArrowheads="1"/>
          </p:cNvSpPr>
          <p:nvPr>
            <p:ph type="title"/>
          </p:nvPr>
        </p:nvSpPr>
        <p:spPr/>
        <p:txBody>
          <a:bodyPr/>
          <a:lstStyle/>
          <a:p>
            <a:r>
              <a:rPr lang="en-US" sz="4000" b="1"/>
              <a:t>Chương 2. Phát triển hệ thống thông tin</a:t>
            </a:r>
          </a:p>
        </p:txBody>
      </p:sp>
      <p:sp>
        <p:nvSpPr>
          <p:cNvPr id="73731" name="Rectangle 3"/>
          <p:cNvSpPr>
            <a:spLocks noGrp="1" noChangeArrowheads="1"/>
          </p:cNvSpPr>
          <p:nvPr>
            <p:ph type="body" idx="1"/>
          </p:nvPr>
        </p:nvSpPr>
        <p:spPr>
          <a:xfrm>
            <a:off x="457200" y="1828800"/>
            <a:ext cx="8226425" cy="4497388"/>
          </a:xfrm>
        </p:spPr>
        <p:txBody>
          <a:bodyPr/>
          <a:lstStyle/>
          <a:p>
            <a:pPr algn="just">
              <a:lnSpc>
                <a:spcPct val="90000"/>
              </a:lnSpc>
            </a:pPr>
            <a:r>
              <a:rPr lang="en-US" sz="3000"/>
              <a:t>Quy trình phát triển hệ thống </a:t>
            </a:r>
          </a:p>
          <a:p>
            <a:pPr algn="just">
              <a:lnSpc>
                <a:spcPct val="90000"/>
              </a:lnSpc>
            </a:pPr>
            <a:r>
              <a:rPr lang="en-US" sz="3000"/>
              <a:t>Một quy trình phát triển hệ thống </a:t>
            </a:r>
          </a:p>
          <a:p>
            <a:pPr algn="just">
              <a:lnSpc>
                <a:spcPct val="90000"/>
              </a:lnSpc>
            </a:pPr>
            <a:r>
              <a:rPr lang="en-US" sz="3000"/>
              <a:t>Các chiến lược phát triển hệ thống </a:t>
            </a:r>
          </a:p>
          <a:p>
            <a:pPr algn="just">
              <a:lnSpc>
                <a:spcPct val="90000"/>
              </a:lnSpc>
            </a:pPr>
            <a:r>
              <a:rPr lang="en-US" sz="3000"/>
              <a:t>Các kỹ thuật và công cụ tự động hóa </a:t>
            </a:r>
          </a:p>
          <a:p>
            <a:pPr algn="just">
              <a:lnSpc>
                <a:spcPct val="90000"/>
              </a:lnSpc>
            </a:pPr>
            <a:r>
              <a:rPr lang="en-US" sz="3000"/>
              <a:t>Vai trò của những người tham gia phát triển HTTT </a:t>
            </a:r>
          </a:p>
          <a:p>
            <a:pPr algn="just">
              <a:lnSpc>
                <a:spcPct val="90000"/>
              </a:lnSpc>
            </a:pPr>
            <a:r>
              <a:rPr lang="en-US" sz="3000"/>
              <a:t>Xây dựng thành công hệ thống thông tin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 calcmode="lin" valueType="num">
                                      <p:cBhvr additive="base">
                                        <p:cTn id="7" dur="500" fill="hold"/>
                                        <p:tgtEl>
                                          <p:spTgt spid="737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37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3731">
                                            <p:txEl>
                                              <p:pRg st="1" end="1"/>
                                            </p:txEl>
                                          </p:spTgt>
                                        </p:tgtEl>
                                        <p:attrNameLst>
                                          <p:attrName>style.visibility</p:attrName>
                                        </p:attrNameLst>
                                      </p:cBhvr>
                                      <p:to>
                                        <p:strVal val="visible"/>
                                      </p:to>
                                    </p:set>
                                    <p:anim calcmode="lin" valueType="num">
                                      <p:cBhvr additive="base">
                                        <p:cTn id="13" dur="500" fill="hold"/>
                                        <p:tgtEl>
                                          <p:spTgt spid="7373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37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3731">
                                            <p:txEl>
                                              <p:pRg st="2" end="2"/>
                                            </p:txEl>
                                          </p:spTgt>
                                        </p:tgtEl>
                                        <p:attrNameLst>
                                          <p:attrName>style.visibility</p:attrName>
                                        </p:attrNameLst>
                                      </p:cBhvr>
                                      <p:to>
                                        <p:strVal val="visible"/>
                                      </p:to>
                                    </p:set>
                                    <p:anim calcmode="lin" valueType="num">
                                      <p:cBhvr additive="base">
                                        <p:cTn id="19" dur="500" fill="hold"/>
                                        <p:tgtEl>
                                          <p:spTgt spid="737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37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3731">
                                            <p:txEl>
                                              <p:pRg st="3" end="3"/>
                                            </p:txEl>
                                          </p:spTgt>
                                        </p:tgtEl>
                                        <p:attrNameLst>
                                          <p:attrName>style.visibility</p:attrName>
                                        </p:attrNameLst>
                                      </p:cBhvr>
                                      <p:to>
                                        <p:strVal val="visible"/>
                                      </p:to>
                                    </p:set>
                                    <p:anim calcmode="lin" valueType="num">
                                      <p:cBhvr additive="base">
                                        <p:cTn id="25" dur="500" fill="hold"/>
                                        <p:tgtEl>
                                          <p:spTgt spid="7373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37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73731">
                                            <p:txEl>
                                              <p:pRg st="4" end="4"/>
                                            </p:txEl>
                                          </p:spTgt>
                                        </p:tgtEl>
                                        <p:attrNameLst>
                                          <p:attrName>style.visibility</p:attrName>
                                        </p:attrNameLst>
                                      </p:cBhvr>
                                      <p:to>
                                        <p:strVal val="visible"/>
                                      </p:to>
                                    </p:set>
                                    <p:anim calcmode="lin" valueType="num">
                                      <p:cBhvr additive="base">
                                        <p:cTn id="31" dur="500" fill="hold"/>
                                        <p:tgtEl>
                                          <p:spTgt spid="7373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37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3731">
                                            <p:txEl>
                                              <p:pRg st="5" end="5"/>
                                            </p:txEl>
                                          </p:spTgt>
                                        </p:tgtEl>
                                        <p:attrNameLst>
                                          <p:attrName>style.visibility</p:attrName>
                                        </p:attrNameLst>
                                      </p:cBhvr>
                                      <p:to>
                                        <p:strVal val="visible"/>
                                      </p:to>
                                    </p:set>
                                    <p:anim calcmode="lin" valueType="num">
                                      <p:cBhvr additive="base">
                                        <p:cTn id="37" dur="500" fill="hold"/>
                                        <p:tgtEl>
                                          <p:spTgt spid="7373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373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51C400E-C93C-4CFC-B52E-C88AC4EA2635}" type="slidenum">
              <a:rPr lang="en-US"/>
              <a:pPr/>
              <a:t>43</a:t>
            </a:fld>
            <a:endParaRPr lang="en-US"/>
          </a:p>
        </p:txBody>
      </p:sp>
      <p:sp>
        <p:nvSpPr>
          <p:cNvPr id="74754" name="Rectangle 2"/>
          <p:cNvSpPr>
            <a:spLocks noGrp="1" noChangeArrowheads="1"/>
          </p:cNvSpPr>
          <p:nvPr>
            <p:ph type="title"/>
          </p:nvPr>
        </p:nvSpPr>
        <p:spPr>
          <a:xfrm>
            <a:off x="381000" y="0"/>
            <a:ext cx="8226425" cy="1143000"/>
          </a:xfrm>
        </p:spPr>
        <p:txBody>
          <a:bodyPr/>
          <a:lstStyle/>
          <a:p>
            <a:r>
              <a:rPr lang="en-US" sz="4000" b="1"/>
              <a:t>2.1. Quy trình phát triển hệ thống</a:t>
            </a:r>
          </a:p>
        </p:txBody>
      </p:sp>
      <p:sp>
        <p:nvSpPr>
          <p:cNvPr id="74755" name="Rectangle 3"/>
          <p:cNvSpPr>
            <a:spLocks noGrp="1" noChangeArrowheads="1"/>
          </p:cNvSpPr>
          <p:nvPr>
            <p:ph type="body" idx="1"/>
          </p:nvPr>
        </p:nvSpPr>
        <p:spPr>
          <a:xfrm>
            <a:off x="457200" y="1219200"/>
            <a:ext cx="8226425" cy="5638800"/>
          </a:xfrm>
        </p:spPr>
        <p:txBody>
          <a:bodyPr/>
          <a:lstStyle/>
          <a:p>
            <a:pPr>
              <a:lnSpc>
                <a:spcPct val="80000"/>
              </a:lnSpc>
              <a:buFont typeface="Wingdings" pitchFamily="2" charset="2"/>
              <a:buNone/>
            </a:pPr>
            <a:r>
              <a:rPr lang="en-US" sz="2800" b="1"/>
              <a:t>2.1.1. Khái niệm</a:t>
            </a:r>
            <a:r>
              <a:rPr lang="en-US" sz="2800"/>
              <a:t>:</a:t>
            </a:r>
          </a:p>
          <a:p>
            <a:pPr algn="just">
              <a:lnSpc>
                <a:spcPct val="80000"/>
              </a:lnSpc>
            </a:pPr>
            <a:r>
              <a:rPr lang="en-US" sz="2800" b="1"/>
              <a:t>Quy trình phát triển hệ thống</a:t>
            </a:r>
            <a:r>
              <a:rPr lang="en-US" sz="2800"/>
              <a:t> – một tập hợp các hoạt động, phương pháp, thực nghiệm, kết quả và các công cụ tự động hóa mà các nhân sự sử dụng để phát triển và cải thiện không ngừng hệ thống thông tin và phần mềm</a:t>
            </a:r>
          </a:p>
          <a:p>
            <a:pPr algn="just">
              <a:lnSpc>
                <a:spcPct val="80000"/>
              </a:lnSpc>
            </a:pPr>
            <a:r>
              <a:rPr lang="en-US" sz="2800"/>
              <a:t>Một quy trình phù hợp để phát triển hệ thống phải bảo đảm:</a:t>
            </a:r>
          </a:p>
          <a:p>
            <a:pPr lvl="1" algn="just">
              <a:lnSpc>
                <a:spcPct val="80000"/>
              </a:lnSpc>
              <a:buFont typeface="Wingdings" pitchFamily="2" charset="2"/>
              <a:buNone/>
            </a:pPr>
            <a:r>
              <a:rPr lang="en-US" sz="2400" i="1"/>
              <a:t>- Hiệu quả</a:t>
            </a:r>
            <a:r>
              <a:rPr lang="en-US" sz="2400"/>
              <a:t> để cho phép nhà quản lý điều chuyển nguồn lực giữa các dự án </a:t>
            </a:r>
          </a:p>
          <a:p>
            <a:pPr algn="just">
              <a:lnSpc>
                <a:spcPct val="80000"/>
              </a:lnSpc>
              <a:buFont typeface="Wingdings" pitchFamily="2" charset="2"/>
              <a:buNone/>
            </a:pPr>
            <a:r>
              <a:rPr lang="en-US" sz="2800" i="1"/>
              <a:t>	- Tài liệu nhất quán</a:t>
            </a:r>
            <a:r>
              <a:rPr lang="en-US" sz="2800"/>
              <a:t> nhằm giảm chi phí thời gian sống để bảo trì hệ thống (bởi các đội phát triển khác) về sau</a:t>
            </a:r>
          </a:p>
          <a:p>
            <a:pPr algn="just">
              <a:lnSpc>
                <a:spcPct val="80000"/>
              </a:lnSpc>
              <a:buFont typeface="Wingdings" pitchFamily="2" charset="2"/>
              <a:buNone/>
            </a:pPr>
            <a:r>
              <a:rPr lang="en-US" sz="2800" i="1"/>
              <a:t>	- Chất lượng nhất quán</a:t>
            </a:r>
            <a:r>
              <a:rPr lang="en-US" sz="2800"/>
              <a:t> xuyên suốt các dự án</a:t>
            </a:r>
          </a:p>
          <a:p>
            <a:pPr algn="just">
              <a:lnSpc>
                <a:spcPct val="80000"/>
              </a:lnSpc>
              <a:buFont typeface="Wingdings" pitchFamily="2" charset="2"/>
              <a:buNone/>
            </a:pPr>
            <a:endParaRPr lang="en-US" sz="2800"/>
          </a:p>
          <a:p>
            <a:pPr>
              <a:lnSpc>
                <a:spcPct val="80000"/>
              </a:lnSpc>
              <a:buFont typeface="Wingdings" pitchFamily="2" charset="2"/>
              <a:buNone/>
            </a:pPr>
            <a:endParaRPr lang="en-US" sz="2800"/>
          </a:p>
          <a:p>
            <a:pPr>
              <a:lnSpc>
                <a:spcPct val="80000"/>
              </a:lnSpc>
              <a:buFont typeface="Wingdings" pitchFamily="2" charset="2"/>
              <a:buNone/>
            </a:pP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 calcmode="lin" valueType="num">
                                      <p:cBhvr additive="base">
                                        <p:cTn id="7" dur="500" fill="hold"/>
                                        <p:tgtEl>
                                          <p:spTgt spid="747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47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4755">
                                            <p:txEl>
                                              <p:pRg st="1" end="1"/>
                                            </p:txEl>
                                          </p:spTgt>
                                        </p:tgtEl>
                                        <p:attrNameLst>
                                          <p:attrName>style.visibility</p:attrName>
                                        </p:attrNameLst>
                                      </p:cBhvr>
                                      <p:to>
                                        <p:strVal val="visible"/>
                                      </p:to>
                                    </p:set>
                                    <p:anim calcmode="lin" valueType="num">
                                      <p:cBhvr additive="base">
                                        <p:cTn id="13" dur="500" fill="hold"/>
                                        <p:tgtEl>
                                          <p:spTgt spid="747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47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 calcmode="lin" valueType="num">
                                      <p:cBhvr additive="base">
                                        <p:cTn id="19" dur="500" fill="hold"/>
                                        <p:tgtEl>
                                          <p:spTgt spid="747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47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4755">
                                            <p:txEl>
                                              <p:pRg st="3" end="3"/>
                                            </p:txEl>
                                          </p:spTgt>
                                        </p:tgtEl>
                                        <p:attrNameLst>
                                          <p:attrName>style.visibility</p:attrName>
                                        </p:attrNameLst>
                                      </p:cBhvr>
                                      <p:to>
                                        <p:strVal val="visible"/>
                                      </p:to>
                                    </p:set>
                                    <p:anim calcmode="lin" valueType="num">
                                      <p:cBhvr additive="base">
                                        <p:cTn id="25" dur="500" fill="hold"/>
                                        <p:tgtEl>
                                          <p:spTgt spid="7475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47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4755">
                                            <p:txEl>
                                              <p:pRg st="4" end="4"/>
                                            </p:txEl>
                                          </p:spTgt>
                                        </p:tgtEl>
                                        <p:attrNameLst>
                                          <p:attrName>style.visibility</p:attrName>
                                        </p:attrNameLst>
                                      </p:cBhvr>
                                      <p:to>
                                        <p:strVal val="visible"/>
                                      </p:to>
                                    </p:set>
                                    <p:anim calcmode="lin" valueType="num">
                                      <p:cBhvr additive="base">
                                        <p:cTn id="31" dur="500" fill="hold"/>
                                        <p:tgtEl>
                                          <p:spTgt spid="7475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47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4755">
                                            <p:txEl>
                                              <p:pRg st="5" end="5"/>
                                            </p:txEl>
                                          </p:spTgt>
                                        </p:tgtEl>
                                        <p:attrNameLst>
                                          <p:attrName>style.visibility</p:attrName>
                                        </p:attrNameLst>
                                      </p:cBhvr>
                                      <p:to>
                                        <p:strVal val="visible"/>
                                      </p:to>
                                    </p:set>
                                    <p:anim calcmode="lin" valueType="num">
                                      <p:cBhvr additive="base">
                                        <p:cTn id="37" dur="500" fill="hold"/>
                                        <p:tgtEl>
                                          <p:spTgt spid="7475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475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C4D89FC-0F75-4658-8D0B-AC3BC71A6269}" type="slidenum">
              <a:rPr lang="en-US"/>
              <a:pPr/>
              <a:t>44</a:t>
            </a:fld>
            <a:endParaRPr lang="en-US"/>
          </a:p>
        </p:txBody>
      </p:sp>
      <p:sp>
        <p:nvSpPr>
          <p:cNvPr id="123906" name="Rectangle 2"/>
          <p:cNvSpPr>
            <a:spLocks noGrp="1" noChangeArrowheads="1"/>
          </p:cNvSpPr>
          <p:nvPr>
            <p:ph type="title"/>
          </p:nvPr>
        </p:nvSpPr>
        <p:spPr/>
        <p:txBody>
          <a:bodyPr/>
          <a:lstStyle/>
          <a:p>
            <a:r>
              <a:rPr lang="en-US" sz="4000" b="1"/>
              <a:t>2.1. Quy trình phát triển hệ thống</a:t>
            </a:r>
          </a:p>
        </p:txBody>
      </p:sp>
      <p:sp>
        <p:nvSpPr>
          <p:cNvPr id="123907" name="Rectangle 3"/>
          <p:cNvSpPr>
            <a:spLocks noGrp="1" noChangeArrowheads="1"/>
          </p:cNvSpPr>
          <p:nvPr>
            <p:ph type="body" idx="1"/>
          </p:nvPr>
        </p:nvSpPr>
        <p:spPr/>
        <p:txBody>
          <a:bodyPr/>
          <a:lstStyle/>
          <a:p>
            <a:pPr>
              <a:buFont typeface="Wingdings" pitchFamily="2" charset="2"/>
              <a:buNone/>
            </a:pPr>
            <a:r>
              <a:rPr lang="en-US" sz="2800" b="1"/>
              <a:t>2.1.2. Mô hình quản lý quy trình CMM</a:t>
            </a:r>
            <a:r>
              <a:rPr lang="en-US" sz="2800"/>
              <a:t> </a:t>
            </a:r>
          </a:p>
          <a:p>
            <a:pPr algn="just">
              <a:buFont typeface="Wingdings" pitchFamily="2" charset="2"/>
              <a:buNone/>
            </a:pPr>
            <a:r>
              <a:rPr lang="en-US" sz="2800" b="1"/>
              <a:t>Capability Maturity Model</a:t>
            </a:r>
            <a:r>
              <a:rPr lang="en-US" sz="2800"/>
              <a:t> (CMM) là một framework chuẩn hóa để đánh giá mức độ hoàn thiện của các quy trình phát triển hệ thống thông tin, các quy trình quản lý và các sản phẩm của một tổ chức. Mục đích của CMM là để hỗ trợ cho các tổ chức cải thiện tính hoàn chỉnh của các quy trình phát triển hệ thống. Nó bao gồm 5 mức độ hoàn thiện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907">
                                            <p:txEl>
                                              <p:pRg st="1" end="1"/>
                                            </p:txEl>
                                          </p:spTgt>
                                        </p:tgtEl>
                                        <p:attrNameLst>
                                          <p:attrName>style.visibility</p:attrName>
                                        </p:attrNameLst>
                                      </p:cBhvr>
                                      <p:to>
                                        <p:strVal val="visible"/>
                                      </p:to>
                                    </p:set>
                                    <p:anim calcmode="lin" valueType="num">
                                      <p:cBhvr additive="base">
                                        <p:cTn id="7" dur="500" fill="hold"/>
                                        <p:tgtEl>
                                          <p:spTgt spid="1239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90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EA761A-1599-4636-845D-F8A77813523E}" type="slidenum">
              <a:rPr lang="en-US"/>
              <a:pPr/>
              <a:t>45</a:t>
            </a:fld>
            <a:endParaRPr lang="en-US"/>
          </a:p>
        </p:txBody>
      </p:sp>
      <p:sp>
        <p:nvSpPr>
          <p:cNvPr id="124930" name="Rectangle 2"/>
          <p:cNvSpPr>
            <a:spLocks noGrp="1" noChangeArrowheads="1"/>
          </p:cNvSpPr>
          <p:nvPr>
            <p:ph type="title"/>
          </p:nvPr>
        </p:nvSpPr>
        <p:spPr/>
        <p:txBody>
          <a:bodyPr/>
          <a:lstStyle/>
          <a:p>
            <a:r>
              <a:rPr lang="en-US" sz="4000" b="1"/>
              <a:t>2.1. Quy trình phát triển hệ thống</a:t>
            </a:r>
          </a:p>
        </p:txBody>
      </p:sp>
      <p:sp>
        <p:nvSpPr>
          <p:cNvPr id="124931" name="Rectangle 3"/>
          <p:cNvSpPr>
            <a:spLocks noGrp="1" noChangeArrowheads="1"/>
          </p:cNvSpPr>
          <p:nvPr>
            <p:ph type="body" idx="1"/>
          </p:nvPr>
        </p:nvSpPr>
        <p:spPr>
          <a:xfrm>
            <a:off x="455613" y="1295400"/>
            <a:ext cx="8231187" cy="5257800"/>
          </a:xfrm>
        </p:spPr>
        <p:txBody>
          <a:bodyPr/>
          <a:lstStyle/>
          <a:p>
            <a:pPr algn="just">
              <a:lnSpc>
                <a:spcPct val="80000"/>
              </a:lnSpc>
              <a:buFont typeface="Wingdings" pitchFamily="2" charset="2"/>
              <a:buNone/>
            </a:pPr>
            <a:r>
              <a:rPr lang="en-US" sz="2000" b="1"/>
              <a:t>2.1.3. Phương pháp luận phát triển hệ thống</a:t>
            </a:r>
            <a:r>
              <a:rPr lang="en-US" sz="2000"/>
              <a:t>: là một quy trình phát triển chuẩn hóa xác định một tập các hoạt động, phương pháp, thực nghiệm, kết quả và các công cụ tự động hóa mà những người phát triển hệ thống và người quản lý dự án dùng để phát triển và cải thiện không ngừng các hệ thống thông tin và phần mềm </a:t>
            </a:r>
          </a:p>
          <a:p>
            <a:pPr algn="just">
              <a:lnSpc>
                <a:spcPct val="80000"/>
              </a:lnSpc>
              <a:buFont typeface="Wingdings" pitchFamily="2" charset="2"/>
              <a:buNone/>
            </a:pPr>
            <a:endParaRPr lang="en-US" sz="2000"/>
          </a:p>
          <a:p>
            <a:pPr algn="just">
              <a:lnSpc>
                <a:spcPct val="80000"/>
              </a:lnSpc>
              <a:buFont typeface="Wingdings" pitchFamily="2" charset="2"/>
              <a:buNone/>
            </a:pPr>
            <a:r>
              <a:rPr lang="en-US" sz="2000"/>
              <a:t>+ Các phương pháp luận phát triển hệ thống </a:t>
            </a:r>
          </a:p>
          <a:p>
            <a:pPr lvl="1" algn="just">
              <a:lnSpc>
                <a:spcPct val="80000"/>
              </a:lnSpc>
              <a:buFontTx/>
              <a:buNone/>
            </a:pPr>
            <a:endParaRPr lang="en-US" sz="1800"/>
          </a:p>
          <a:p>
            <a:pPr lvl="1" algn="just">
              <a:lnSpc>
                <a:spcPct val="80000"/>
              </a:lnSpc>
            </a:pPr>
            <a:r>
              <a:rPr lang="en-US" sz="1800"/>
              <a:t>Phát triển ứng dụng nhanh có kiến trúc (Architected Rapid Application Development - Architected RAD) </a:t>
            </a:r>
          </a:p>
          <a:p>
            <a:pPr lvl="1" algn="just">
              <a:lnSpc>
                <a:spcPct val="80000"/>
              </a:lnSpc>
            </a:pPr>
            <a:r>
              <a:rPr lang="en-US" sz="1800"/>
              <a:t>Phương pháp luận phát triển hệ thống động (Dynamic Systems Development Methodology - DSDM)</a:t>
            </a:r>
          </a:p>
          <a:p>
            <a:pPr lvl="1" algn="just">
              <a:lnSpc>
                <a:spcPct val="80000"/>
              </a:lnSpc>
            </a:pPr>
            <a:r>
              <a:rPr lang="en-US" sz="1800"/>
              <a:t>Phát triển ứng dụng kết hợp (Joint Application Development - JAD) </a:t>
            </a:r>
          </a:p>
          <a:p>
            <a:pPr lvl="1" algn="just">
              <a:lnSpc>
                <a:spcPct val="80000"/>
              </a:lnSpc>
            </a:pPr>
            <a:r>
              <a:rPr lang="en-US" sz="1800"/>
              <a:t>Công nghệ thông tin (Information Engineering - IE) </a:t>
            </a:r>
          </a:p>
          <a:p>
            <a:pPr lvl="1" algn="just">
              <a:lnSpc>
                <a:spcPct val="80000"/>
              </a:lnSpc>
            </a:pPr>
            <a:r>
              <a:rPr lang="en-US" sz="1800"/>
              <a:t>Phát triển ứng dụng nhanh (Rapid Application Development - RAD) </a:t>
            </a:r>
          </a:p>
          <a:p>
            <a:pPr lvl="1" algn="just">
              <a:lnSpc>
                <a:spcPct val="80000"/>
              </a:lnSpc>
            </a:pPr>
            <a:r>
              <a:rPr lang="en-US" sz="1800"/>
              <a:t>Quy trình hợp nhất Rational (Rational Unified Process - RUP) </a:t>
            </a:r>
          </a:p>
          <a:p>
            <a:pPr lvl="1" algn="just">
              <a:lnSpc>
                <a:spcPct val="80000"/>
              </a:lnSpc>
            </a:pPr>
            <a:r>
              <a:rPr lang="en-US" sz="1800" b="1"/>
              <a:t>Phân tích và thiết kế hướng cấu trúc (Structured Analysis and Design) – </a:t>
            </a:r>
            <a:r>
              <a:rPr lang="en-US" sz="1800" i="1"/>
              <a:t>đây là phương pháp được trình bày trong bài giảng này</a:t>
            </a:r>
            <a:r>
              <a:rPr lang="en-US" sz="1800"/>
              <a:t> </a:t>
            </a:r>
          </a:p>
          <a:p>
            <a:pPr lvl="1" algn="just">
              <a:lnSpc>
                <a:spcPct val="80000"/>
              </a:lnSpc>
            </a:pPr>
            <a:r>
              <a:rPr lang="en-US" sz="1800"/>
              <a:t>Lập trình eXtreme (eXtremeProgramming - XP)</a:t>
            </a:r>
            <a:r>
              <a:rPr lang="en-US" sz="1600"/>
              <a:t> </a:t>
            </a:r>
            <a:endParaRPr lang="en-US" sz="1800"/>
          </a:p>
          <a:p>
            <a:pPr algn="just">
              <a:lnSpc>
                <a:spcPct val="80000"/>
              </a:lnSpc>
              <a:buFont typeface="Wingdings" pitchFamily="2" charset="2"/>
              <a:buNone/>
            </a:pPr>
            <a:endParaRPr lang="en-US" sz="2000"/>
          </a:p>
          <a:p>
            <a:pPr algn="just">
              <a:lnSpc>
                <a:spcPct val="80000"/>
              </a:lnSpc>
            </a:pPr>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 calcmode="lin" valueType="num">
                                      <p:cBhvr additive="base">
                                        <p:cTn id="7" dur="500" fill="hold"/>
                                        <p:tgtEl>
                                          <p:spTgt spid="1249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4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4931">
                                            <p:txEl>
                                              <p:pRg st="2" end="2"/>
                                            </p:txEl>
                                          </p:spTgt>
                                        </p:tgtEl>
                                        <p:attrNameLst>
                                          <p:attrName>style.visibility</p:attrName>
                                        </p:attrNameLst>
                                      </p:cBhvr>
                                      <p:to>
                                        <p:strVal val="visible"/>
                                      </p:to>
                                    </p:set>
                                    <p:anim calcmode="lin" valueType="num">
                                      <p:cBhvr additive="base">
                                        <p:cTn id="13" dur="500" fill="hold"/>
                                        <p:tgtEl>
                                          <p:spTgt spid="12493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49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24931">
                                            <p:txEl>
                                              <p:pRg st="4" end="4"/>
                                            </p:txEl>
                                          </p:spTgt>
                                        </p:tgtEl>
                                        <p:attrNameLst>
                                          <p:attrName>style.visibility</p:attrName>
                                        </p:attrNameLst>
                                      </p:cBhvr>
                                      <p:to>
                                        <p:strVal val="visible"/>
                                      </p:to>
                                    </p:set>
                                    <p:anim calcmode="lin" valueType="num">
                                      <p:cBhvr additive="base">
                                        <p:cTn id="19" dur="500" fill="hold"/>
                                        <p:tgtEl>
                                          <p:spTgt spid="124931">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249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24931">
                                            <p:txEl>
                                              <p:pRg st="5" end="5"/>
                                            </p:txEl>
                                          </p:spTgt>
                                        </p:tgtEl>
                                        <p:attrNameLst>
                                          <p:attrName>style.visibility</p:attrName>
                                        </p:attrNameLst>
                                      </p:cBhvr>
                                      <p:to>
                                        <p:strVal val="visible"/>
                                      </p:to>
                                    </p:set>
                                    <p:anim calcmode="lin" valueType="num">
                                      <p:cBhvr additive="base">
                                        <p:cTn id="25" dur="500" fill="hold"/>
                                        <p:tgtEl>
                                          <p:spTgt spid="124931">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49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24931">
                                            <p:txEl>
                                              <p:pRg st="6" end="6"/>
                                            </p:txEl>
                                          </p:spTgt>
                                        </p:tgtEl>
                                        <p:attrNameLst>
                                          <p:attrName>style.visibility</p:attrName>
                                        </p:attrNameLst>
                                      </p:cBhvr>
                                      <p:to>
                                        <p:strVal val="visible"/>
                                      </p:to>
                                    </p:set>
                                    <p:anim calcmode="lin" valueType="num">
                                      <p:cBhvr additive="base">
                                        <p:cTn id="31" dur="500" fill="hold"/>
                                        <p:tgtEl>
                                          <p:spTgt spid="124931">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2493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24931">
                                            <p:txEl>
                                              <p:pRg st="7" end="7"/>
                                            </p:txEl>
                                          </p:spTgt>
                                        </p:tgtEl>
                                        <p:attrNameLst>
                                          <p:attrName>style.visibility</p:attrName>
                                        </p:attrNameLst>
                                      </p:cBhvr>
                                      <p:to>
                                        <p:strVal val="visible"/>
                                      </p:to>
                                    </p:set>
                                    <p:anim calcmode="lin" valueType="num">
                                      <p:cBhvr additive="base">
                                        <p:cTn id="37" dur="500" fill="hold"/>
                                        <p:tgtEl>
                                          <p:spTgt spid="124931">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493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124931">
                                            <p:txEl>
                                              <p:pRg st="8" end="8"/>
                                            </p:txEl>
                                          </p:spTgt>
                                        </p:tgtEl>
                                        <p:attrNameLst>
                                          <p:attrName>style.visibility</p:attrName>
                                        </p:attrNameLst>
                                      </p:cBhvr>
                                      <p:to>
                                        <p:strVal val="visible"/>
                                      </p:to>
                                    </p:set>
                                    <p:anim calcmode="lin" valueType="num">
                                      <p:cBhvr additive="base">
                                        <p:cTn id="43" dur="500" fill="hold"/>
                                        <p:tgtEl>
                                          <p:spTgt spid="124931">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493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24931">
                                            <p:txEl>
                                              <p:pRg st="9" end="9"/>
                                            </p:txEl>
                                          </p:spTgt>
                                        </p:tgtEl>
                                        <p:attrNameLst>
                                          <p:attrName>style.visibility</p:attrName>
                                        </p:attrNameLst>
                                      </p:cBhvr>
                                      <p:to>
                                        <p:strVal val="visible"/>
                                      </p:to>
                                    </p:set>
                                    <p:anim calcmode="lin" valueType="num">
                                      <p:cBhvr additive="base">
                                        <p:cTn id="49" dur="500" fill="hold"/>
                                        <p:tgtEl>
                                          <p:spTgt spid="124931">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493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124931">
                                            <p:txEl>
                                              <p:pRg st="10" end="10"/>
                                            </p:txEl>
                                          </p:spTgt>
                                        </p:tgtEl>
                                        <p:attrNameLst>
                                          <p:attrName>style.visibility</p:attrName>
                                        </p:attrNameLst>
                                      </p:cBhvr>
                                      <p:to>
                                        <p:strVal val="visible"/>
                                      </p:to>
                                    </p:set>
                                    <p:anim calcmode="lin" valueType="num">
                                      <p:cBhvr additive="base">
                                        <p:cTn id="55" dur="500" fill="hold"/>
                                        <p:tgtEl>
                                          <p:spTgt spid="124931">
                                            <p:txEl>
                                              <p:pRg st="10" end="1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2493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24931">
                                            <p:txEl>
                                              <p:pRg st="11" end="11"/>
                                            </p:txEl>
                                          </p:spTgt>
                                        </p:tgtEl>
                                        <p:attrNameLst>
                                          <p:attrName>style.visibility</p:attrName>
                                        </p:attrNameLst>
                                      </p:cBhvr>
                                      <p:to>
                                        <p:strVal val="visible"/>
                                      </p:to>
                                    </p:set>
                                    <p:anim calcmode="lin" valueType="num">
                                      <p:cBhvr additive="base">
                                        <p:cTn id="61" dur="500" fill="hold"/>
                                        <p:tgtEl>
                                          <p:spTgt spid="124931">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2493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F835A65-AA02-4D81-8131-5B7701EECACB}" type="slidenum">
              <a:rPr lang="en-US"/>
              <a:pPr/>
              <a:t>46</a:t>
            </a:fld>
            <a:endParaRPr lang="en-US"/>
          </a:p>
        </p:txBody>
      </p:sp>
      <p:sp>
        <p:nvSpPr>
          <p:cNvPr id="125954" name="Rectangle 2"/>
          <p:cNvSpPr>
            <a:spLocks noGrp="1" noChangeArrowheads="1"/>
          </p:cNvSpPr>
          <p:nvPr>
            <p:ph type="title"/>
          </p:nvPr>
        </p:nvSpPr>
        <p:spPr/>
        <p:txBody>
          <a:bodyPr/>
          <a:lstStyle/>
          <a:p>
            <a:r>
              <a:rPr lang="en-US" sz="4000" b="1"/>
              <a:t>2.1. Quy trình phát triển hệ thống</a:t>
            </a:r>
          </a:p>
        </p:txBody>
      </p:sp>
      <p:sp>
        <p:nvSpPr>
          <p:cNvPr id="125955" name="Rectangle 3"/>
          <p:cNvSpPr>
            <a:spLocks noGrp="1" noChangeArrowheads="1"/>
          </p:cNvSpPr>
          <p:nvPr>
            <p:ph type="body" idx="1"/>
          </p:nvPr>
        </p:nvSpPr>
        <p:spPr/>
        <p:txBody>
          <a:bodyPr/>
          <a:lstStyle/>
          <a:p>
            <a:pPr algn="just">
              <a:lnSpc>
                <a:spcPct val="80000"/>
              </a:lnSpc>
              <a:buFont typeface="Wingdings" pitchFamily="2" charset="2"/>
              <a:buNone/>
            </a:pPr>
            <a:r>
              <a:rPr lang="en-US" sz="2000" b="1"/>
              <a:t>2.1.4. Các nguyên lý phát triển hệ thống</a:t>
            </a:r>
          </a:p>
          <a:p>
            <a:pPr algn="just">
              <a:lnSpc>
                <a:spcPct val="80000"/>
              </a:lnSpc>
              <a:buFont typeface="Wingdings" pitchFamily="2" charset="2"/>
              <a:buNone/>
            </a:pPr>
            <a:r>
              <a:rPr lang="en-US" sz="2000" b="1"/>
              <a:t>Nguyên lý 1</a:t>
            </a:r>
            <a:r>
              <a:rPr lang="en-US" sz="2000"/>
              <a:t>: Để người sở hữu và người sử dụng hệ thống tham gia vào tất cả các giai đoạn phát triển hệ thống</a:t>
            </a:r>
          </a:p>
          <a:p>
            <a:pPr algn="just">
              <a:lnSpc>
                <a:spcPct val="80000"/>
              </a:lnSpc>
              <a:buFont typeface="Wingdings" pitchFamily="2" charset="2"/>
              <a:buNone/>
            </a:pPr>
            <a:r>
              <a:rPr lang="en-US" sz="2000"/>
              <a:t>  - Sự tham gia của người sử dụng sẽ tạo nên ý thức họ là người làm chủ hệ thống và dẫn đến sự chấp nhận và hài lòng của họ về hệ thống</a:t>
            </a:r>
          </a:p>
          <a:p>
            <a:pPr algn="just">
              <a:lnSpc>
                <a:spcPct val="80000"/>
              </a:lnSpc>
              <a:buFont typeface="Wingdings" pitchFamily="2" charset="2"/>
              <a:buNone/>
            </a:pPr>
            <a:r>
              <a:rPr lang="en-US" sz="2000"/>
              <a:t>  - Có nghĩa là người sử dụng và người sở hữu hệ thống cũng “sống” trong hệ thống</a:t>
            </a:r>
          </a:p>
          <a:p>
            <a:pPr algn="just">
              <a:lnSpc>
                <a:spcPct val="80000"/>
              </a:lnSpc>
              <a:buFont typeface="Wingdings" pitchFamily="2" charset="2"/>
              <a:buNone/>
            </a:pPr>
            <a:r>
              <a:rPr lang="en-US" sz="2000"/>
              <a:t> </a:t>
            </a:r>
            <a:r>
              <a:rPr lang="en-US" sz="2000" b="1"/>
              <a:t>Nguyên lý 2</a:t>
            </a:r>
            <a:r>
              <a:rPr lang="en-US" sz="2000"/>
              <a:t>: Sử dụng một cách tiếp cận giải quyết vấn đề</a:t>
            </a:r>
          </a:p>
          <a:p>
            <a:pPr algn="just">
              <a:lnSpc>
                <a:spcPct val="80000"/>
              </a:lnSpc>
              <a:buFont typeface="Wingdings" pitchFamily="2" charset="2"/>
              <a:buNone/>
            </a:pPr>
            <a:r>
              <a:rPr lang="en-US" sz="2000"/>
              <a:t>	- Nghiên cứu và tìm hiểu vấn đề trong ngữ cảnh của nó</a:t>
            </a:r>
          </a:p>
          <a:p>
            <a:pPr algn="just">
              <a:lnSpc>
                <a:spcPct val="80000"/>
              </a:lnSpc>
              <a:buFont typeface="Wingdings" pitchFamily="2" charset="2"/>
              <a:buNone/>
            </a:pPr>
            <a:r>
              <a:rPr lang="en-US" sz="2000"/>
              <a:t>	- Xác định các yêu cầu của giải pháp phù hợp</a:t>
            </a:r>
          </a:p>
          <a:p>
            <a:pPr algn="just">
              <a:lnSpc>
                <a:spcPct val="80000"/>
              </a:lnSpc>
              <a:buFont typeface="Wingdings" pitchFamily="2" charset="2"/>
              <a:buNone/>
            </a:pPr>
            <a:r>
              <a:rPr lang="en-US" sz="2000"/>
              <a:t>	- Xác định các giải pháp đề cử và chọn giải pháp tốt nhất có thể</a:t>
            </a:r>
          </a:p>
          <a:p>
            <a:pPr algn="just">
              <a:lnSpc>
                <a:spcPct val="80000"/>
              </a:lnSpc>
              <a:buFont typeface="Wingdings" pitchFamily="2" charset="2"/>
              <a:buNone/>
            </a:pPr>
            <a:r>
              <a:rPr lang="en-US" sz="2000"/>
              <a:t>	- Thiết kế và/hoặc cài đặt giải pháp</a:t>
            </a:r>
          </a:p>
          <a:p>
            <a:pPr algn="just">
              <a:lnSpc>
                <a:spcPct val="80000"/>
              </a:lnSpc>
              <a:buFont typeface="Wingdings" pitchFamily="2" charset="2"/>
              <a:buNone/>
            </a:pPr>
            <a:r>
              <a:rPr lang="en-US" sz="2000"/>
              <a:t>	- Quan sát và đanh giá tác động của giải pháp, và cải thiện giải pháp một cách phù hợp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 calcmode="lin" valueType="num">
                                      <p:cBhvr additive="base">
                                        <p:cTn id="7" dur="500" fill="hold"/>
                                        <p:tgtEl>
                                          <p:spTgt spid="1259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59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5955">
                                            <p:txEl>
                                              <p:pRg st="1" end="1"/>
                                            </p:txEl>
                                          </p:spTgt>
                                        </p:tgtEl>
                                        <p:attrNameLst>
                                          <p:attrName>style.visibility</p:attrName>
                                        </p:attrNameLst>
                                      </p:cBhvr>
                                      <p:to>
                                        <p:strVal val="visible"/>
                                      </p:to>
                                    </p:set>
                                    <p:anim calcmode="lin" valueType="num">
                                      <p:cBhvr additive="base">
                                        <p:cTn id="13" dur="500" fill="hold"/>
                                        <p:tgtEl>
                                          <p:spTgt spid="1259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59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25955">
                                            <p:txEl>
                                              <p:pRg st="2" end="2"/>
                                            </p:txEl>
                                          </p:spTgt>
                                        </p:tgtEl>
                                        <p:attrNameLst>
                                          <p:attrName>style.visibility</p:attrName>
                                        </p:attrNameLst>
                                      </p:cBhvr>
                                      <p:to>
                                        <p:strVal val="visible"/>
                                      </p:to>
                                    </p:set>
                                    <p:anim calcmode="lin" valueType="num">
                                      <p:cBhvr additive="base">
                                        <p:cTn id="19" dur="500" fill="hold"/>
                                        <p:tgtEl>
                                          <p:spTgt spid="1259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259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25955">
                                            <p:txEl>
                                              <p:pRg st="3" end="3"/>
                                            </p:txEl>
                                          </p:spTgt>
                                        </p:tgtEl>
                                        <p:attrNameLst>
                                          <p:attrName>style.visibility</p:attrName>
                                        </p:attrNameLst>
                                      </p:cBhvr>
                                      <p:to>
                                        <p:strVal val="visible"/>
                                      </p:to>
                                    </p:set>
                                    <p:anim calcmode="lin" valueType="num">
                                      <p:cBhvr additive="base">
                                        <p:cTn id="25" dur="500" fill="hold"/>
                                        <p:tgtEl>
                                          <p:spTgt spid="12595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259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5955">
                                            <p:txEl>
                                              <p:pRg st="4" end="4"/>
                                            </p:txEl>
                                          </p:spTgt>
                                        </p:tgtEl>
                                        <p:attrNameLst>
                                          <p:attrName>style.visibility</p:attrName>
                                        </p:attrNameLst>
                                      </p:cBhvr>
                                      <p:to>
                                        <p:strVal val="visible"/>
                                      </p:to>
                                    </p:set>
                                    <p:anim calcmode="lin" valueType="num">
                                      <p:cBhvr additive="base">
                                        <p:cTn id="31" dur="500" fill="hold"/>
                                        <p:tgtEl>
                                          <p:spTgt spid="12595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59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25955">
                                            <p:txEl>
                                              <p:pRg st="5" end="5"/>
                                            </p:txEl>
                                          </p:spTgt>
                                        </p:tgtEl>
                                        <p:attrNameLst>
                                          <p:attrName>style.visibility</p:attrName>
                                        </p:attrNameLst>
                                      </p:cBhvr>
                                      <p:to>
                                        <p:strVal val="visible"/>
                                      </p:to>
                                    </p:set>
                                    <p:anim calcmode="lin" valueType="num">
                                      <p:cBhvr additive="base">
                                        <p:cTn id="37" dur="500" fill="hold"/>
                                        <p:tgtEl>
                                          <p:spTgt spid="12595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259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125955">
                                            <p:txEl>
                                              <p:pRg st="6" end="6"/>
                                            </p:txEl>
                                          </p:spTgt>
                                        </p:tgtEl>
                                        <p:attrNameLst>
                                          <p:attrName>style.visibility</p:attrName>
                                        </p:attrNameLst>
                                      </p:cBhvr>
                                      <p:to>
                                        <p:strVal val="visible"/>
                                      </p:to>
                                    </p:set>
                                    <p:anim calcmode="lin" valueType="num">
                                      <p:cBhvr additive="base">
                                        <p:cTn id="43" dur="500" fill="hold"/>
                                        <p:tgtEl>
                                          <p:spTgt spid="12595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595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125955">
                                            <p:txEl>
                                              <p:pRg st="7" end="7"/>
                                            </p:txEl>
                                          </p:spTgt>
                                        </p:tgtEl>
                                        <p:attrNameLst>
                                          <p:attrName>style.visibility</p:attrName>
                                        </p:attrNameLst>
                                      </p:cBhvr>
                                      <p:to>
                                        <p:strVal val="visible"/>
                                      </p:to>
                                    </p:set>
                                    <p:anim calcmode="lin" valueType="num">
                                      <p:cBhvr additive="base">
                                        <p:cTn id="49" dur="500" fill="hold"/>
                                        <p:tgtEl>
                                          <p:spTgt spid="12595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12595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125955">
                                            <p:txEl>
                                              <p:pRg st="8" end="8"/>
                                            </p:txEl>
                                          </p:spTgt>
                                        </p:tgtEl>
                                        <p:attrNameLst>
                                          <p:attrName>style.visibility</p:attrName>
                                        </p:attrNameLst>
                                      </p:cBhvr>
                                      <p:to>
                                        <p:strVal val="visible"/>
                                      </p:to>
                                    </p:set>
                                    <p:anim calcmode="lin" valueType="num">
                                      <p:cBhvr additive="base">
                                        <p:cTn id="55" dur="500" fill="hold"/>
                                        <p:tgtEl>
                                          <p:spTgt spid="125955">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2595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25955">
                                            <p:txEl>
                                              <p:pRg st="9" end="9"/>
                                            </p:txEl>
                                          </p:spTgt>
                                        </p:tgtEl>
                                        <p:attrNameLst>
                                          <p:attrName>style.visibility</p:attrName>
                                        </p:attrNameLst>
                                      </p:cBhvr>
                                      <p:to>
                                        <p:strVal val="visible"/>
                                      </p:to>
                                    </p:set>
                                    <p:anim calcmode="lin" valueType="num">
                                      <p:cBhvr additive="base">
                                        <p:cTn id="61" dur="500" fill="hold"/>
                                        <p:tgtEl>
                                          <p:spTgt spid="12595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2595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EE775DB-EF21-4273-945A-DB7ADFFA6D76}" type="slidenum">
              <a:rPr lang="en-US"/>
              <a:pPr/>
              <a:t>47</a:t>
            </a:fld>
            <a:endParaRPr lang="en-US"/>
          </a:p>
        </p:txBody>
      </p:sp>
      <p:sp>
        <p:nvSpPr>
          <p:cNvPr id="126978" name="Rectangle 2"/>
          <p:cNvSpPr>
            <a:spLocks noGrp="1" noChangeArrowheads="1"/>
          </p:cNvSpPr>
          <p:nvPr>
            <p:ph type="title"/>
          </p:nvPr>
        </p:nvSpPr>
        <p:spPr>
          <a:xfrm>
            <a:off x="455613" y="0"/>
            <a:ext cx="8226425" cy="1143000"/>
          </a:xfrm>
        </p:spPr>
        <p:txBody>
          <a:bodyPr/>
          <a:lstStyle/>
          <a:p>
            <a:r>
              <a:rPr lang="en-US" sz="4000" b="1"/>
              <a:t>2.1. Quy trình phát triển hệ thống</a:t>
            </a:r>
          </a:p>
        </p:txBody>
      </p:sp>
      <p:sp>
        <p:nvSpPr>
          <p:cNvPr id="126979" name="Rectangle 3"/>
          <p:cNvSpPr>
            <a:spLocks noGrp="1" noChangeArrowheads="1"/>
          </p:cNvSpPr>
          <p:nvPr>
            <p:ph type="body" idx="1"/>
          </p:nvPr>
        </p:nvSpPr>
        <p:spPr>
          <a:xfrm>
            <a:off x="455613" y="1143000"/>
            <a:ext cx="8459787" cy="5410200"/>
          </a:xfrm>
        </p:spPr>
        <p:txBody>
          <a:bodyPr/>
          <a:lstStyle/>
          <a:p>
            <a:pPr algn="just">
              <a:lnSpc>
                <a:spcPct val="80000"/>
              </a:lnSpc>
              <a:buFont typeface="Wingdings" pitchFamily="2" charset="2"/>
              <a:buNone/>
            </a:pPr>
            <a:r>
              <a:rPr lang="en-US" sz="1800" b="1"/>
              <a:t>2.1.4. Các nguyên lý phát triển hệ thống</a:t>
            </a:r>
          </a:p>
          <a:p>
            <a:pPr algn="just">
              <a:lnSpc>
                <a:spcPct val="80000"/>
              </a:lnSpc>
              <a:buFont typeface="Wingdings" pitchFamily="2" charset="2"/>
              <a:buNone/>
            </a:pPr>
            <a:r>
              <a:rPr lang="en-US" sz="1800" b="1"/>
              <a:t>Nguyên lý 3</a:t>
            </a:r>
            <a:r>
              <a:rPr lang="en-US" sz="1800"/>
              <a:t>: Thiết lập các giai đoạn và các hoạt động</a:t>
            </a:r>
          </a:p>
          <a:p>
            <a:pPr algn="just">
              <a:lnSpc>
                <a:spcPct val="80000"/>
              </a:lnSpc>
              <a:buFont typeface="Wingdings" pitchFamily="2" charset="2"/>
              <a:buNone/>
            </a:pPr>
            <a:r>
              <a:rPr lang="en-US" sz="1800"/>
              <a:t>	- Xác định phạm vi</a:t>
            </a:r>
          </a:p>
          <a:p>
            <a:pPr algn="just">
              <a:lnSpc>
                <a:spcPct val="80000"/>
              </a:lnSpc>
              <a:buFont typeface="Wingdings" pitchFamily="2" charset="2"/>
              <a:buNone/>
            </a:pPr>
            <a:r>
              <a:rPr lang="en-US" sz="1800"/>
              <a:t>	- Phân tích vấn đề</a:t>
            </a:r>
          </a:p>
          <a:p>
            <a:pPr algn="just">
              <a:lnSpc>
                <a:spcPct val="80000"/>
              </a:lnSpc>
              <a:buFont typeface="Wingdings" pitchFamily="2" charset="2"/>
              <a:buNone/>
            </a:pPr>
            <a:r>
              <a:rPr lang="en-US" sz="1800"/>
              <a:t>	- Phân tích yêu cầu</a:t>
            </a:r>
          </a:p>
          <a:p>
            <a:pPr algn="just">
              <a:lnSpc>
                <a:spcPct val="80000"/>
              </a:lnSpc>
              <a:buFont typeface="Wingdings" pitchFamily="2" charset="2"/>
              <a:buNone/>
            </a:pPr>
            <a:r>
              <a:rPr lang="en-US" sz="1800"/>
              <a:t>	- Thiết kế lôgíc</a:t>
            </a:r>
          </a:p>
          <a:p>
            <a:pPr algn="just">
              <a:lnSpc>
                <a:spcPct val="80000"/>
              </a:lnSpc>
              <a:buFont typeface="Wingdings" pitchFamily="2" charset="2"/>
              <a:buNone/>
            </a:pPr>
            <a:r>
              <a:rPr lang="en-US" sz="1800"/>
              <a:t>	- Phân tích quyết định</a:t>
            </a:r>
          </a:p>
          <a:p>
            <a:pPr algn="just">
              <a:lnSpc>
                <a:spcPct val="80000"/>
              </a:lnSpc>
              <a:buFont typeface="Wingdings" pitchFamily="2" charset="2"/>
              <a:buNone/>
            </a:pPr>
            <a:r>
              <a:rPr lang="en-US" sz="1800"/>
              <a:t>	- Thiết kế vật lý và tích hợp</a:t>
            </a:r>
          </a:p>
          <a:p>
            <a:pPr algn="just">
              <a:lnSpc>
                <a:spcPct val="80000"/>
              </a:lnSpc>
              <a:buFont typeface="Wingdings" pitchFamily="2" charset="2"/>
              <a:buNone/>
            </a:pPr>
            <a:r>
              <a:rPr lang="en-US" sz="1800"/>
              <a:t>	- Xây dựng và kiểm thử</a:t>
            </a:r>
          </a:p>
          <a:p>
            <a:pPr algn="just">
              <a:lnSpc>
                <a:spcPct val="80000"/>
              </a:lnSpc>
              <a:buFont typeface="Wingdings" pitchFamily="2" charset="2"/>
              <a:buNone/>
            </a:pPr>
            <a:r>
              <a:rPr lang="en-US" sz="1800"/>
              <a:t>	- Cài đặt và đưa vào hoạt động</a:t>
            </a:r>
          </a:p>
          <a:p>
            <a:pPr algn="just">
              <a:lnSpc>
                <a:spcPct val="80000"/>
              </a:lnSpc>
              <a:buFont typeface="Wingdings" pitchFamily="2" charset="2"/>
              <a:buNone/>
            </a:pPr>
            <a:r>
              <a:rPr lang="en-US" sz="1800"/>
              <a:t>Các giai đoạn trên xác định các vấn đề, đánh giá, thiết kế và cài đặt giải pháp (Quy trình phát triển hệ thống) </a:t>
            </a:r>
          </a:p>
          <a:p>
            <a:pPr algn="just">
              <a:lnSpc>
                <a:spcPct val="80000"/>
              </a:lnSpc>
              <a:buFont typeface="Wingdings" pitchFamily="2" charset="2"/>
              <a:buNone/>
            </a:pPr>
            <a:r>
              <a:rPr lang="en-US" sz="1800" b="1"/>
              <a:t>Nguyên lý</a:t>
            </a:r>
            <a:r>
              <a:rPr lang="en-US" sz="1800"/>
              <a:t> </a:t>
            </a:r>
            <a:r>
              <a:rPr lang="en-US" sz="1800" b="1"/>
              <a:t>4</a:t>
            </a:r>
            <a:r>
              <a:rPr lang="en-US" sz="1800"/>
              <a:t>: Tài liệu hóa suốt quy trình phát triển hệ thống</a:t>
            </a:r>
          </a:p>
          <a:p>
            <a:pPr algn="just">
              <a:lnSpc>
                <a:spcPct val="80000"/>
              </a:lnSpc>
              <a:buFont typeface="Wingdings" pitchFamily="2" charset="2"/>
              <a:buNone/>
            </a:pPr>
            <a:r>
              <a:rPr lang="en-US" sz="1800"/>
              <a:t>	- Là hoạt động liên tiếp để phát hiện điểm mạnh và điểm yếu của hệ thống trong suốt quy trình phát triển</a:t>
            </a:r>
          </a:p>
          <a:p>
            <a:pPr algn="just">
              <a:lnSpc>
                <a:spcPct val="80000"/>
              </a:lnSpc>
              <a:buFont typeface="Wingdings" pitchFamily="2" charset="2"/>
              <a:buNone/>
            </a:pPr>
            <a:r>
              <a:rPr lang="en-US" sz="1800"/>
              <a:t>	- Củng cố sự truyền đạt thông tin giữa các nhân sự trong hệ thống </a:t>
            </a:r>
          </a:p>
          <a:p>
            <a:pPr algn="just">
              <a:lnSpc>
                <a:spcPct val="80000"/>
              </a:lnSpc>
              <a:buFont typeface="Wingdings" pitchFamily="2" charset="2"/>
              <a:buNone/>
            </a:pPr>
            <a:r>
              <a:rPr lang="en-US" sz="1800"/>
              <a:t>	- Sự tán thành và giao kèo giữa người sở hữu/người sử dụng với người phân tích/người thiết kế về phạm vi, yêu cầu và tài nguyên của dự án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 calcmode="lin" valueType="num">
                                      <p:cBhvr additive="base">
                                        <p:cTn id="7" dur="500" fill="hold"/>
                                        <p:tgtEl>
                                          <p:spTgt spid="126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6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6979">
                                            <p:txEl>
                                              <p:pRg st="1" end="1"/>
                                            </p:txEl>
                                          </p:spTgt>
                                        </p:tgtEl>
                                        <p:attrNameLst>
                                          <p:attrName>style.visibility</p:attrName>
                                        </p:attrNameLst>
                                      </p:cBhvr>
                                      <p:to>
                                        <p:strVal val="visible"/>
                                      </p:to>
                                    </p:set>
                                    <p:anim calcmode="lin" valueType="num">
                                      <p:cBhvr additive="base">
                                        <p:cTn id="13" dur="500" fill="hold"/>
                                        <p:tgtEl>
                                          <p:spTgt spid="1269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69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6979">
                                            <p:txEl>
                                              <p:pRg st="2" end="2"/>
                                            </p:txEl>
                                          </p:spTgt>
                                        </p:tgtEl>
                                        <p:attrNameLst>
                                          <p:attrName>style.visibility</p:attrName>
                                        </p:attrNameLst>
                                      </p:cBhvr>
                                      <p:to>
                                        <p:strVal val="visible"/>
                                      </p:to>
                                    </p:set>
                                    <p:anim calcmode="lin" valueType="num">
                                      <p:cBhvr additive="base">
                                        <p:cTn id="19" dur="500" fill="hold"/>
                                        <p:tgtEl>
                                          <p:spTgt spid="1269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69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6979">
                                            <p:txEl>
                                              <p:pRg st="3" end="3"/>
                                            </p:txEl>
                                          </p:spTgt>
                                        </p:tgtEl>
                                        <p:attrNameLst>
                                          <p:attrName>style.visibility</p:attrName>
                                        </p:attrNameLst>
                                      </p:cBhvr>
                                      <p:to>
                                        <p:strVal val="visible"/>
                                      </p:to>
                                    </p:set>
                                    <p:anim calcmode="lin" valueType="num">
                                      <p:cBhvr additive="base">
                                        <p:cTn id="25" dur="500" fill="hold"/>
                                        <p:tgtEl>
                                          <p:spTgt spid="1269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69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6979">
                                            <p:txEl>
                                              <p:pRg st="4" end="4"/>
                                            </p:txEl>
                                          </p:spTgt>
                                        </p:tgtEl>
                                        <p:attrNameLst>
                                          <p:attrName>style.visibility</p:attrName>
                                        </p:attrNameLst>
                                      </p:cBhvr>
                                      <p:to>
                                        <p:strVal val="visible"/>
                                      </p:to>
                                    </p:set>
                                    <p:anim calcmode="lin" valueType="num">
                                      <p:cBhvr additive="base">
                                        <p:cTn id="31" dur="500" fill="hold"/>
                                        <p:tgtEl>
                                          <p:spTgt spid="1269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69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6979">
                                            <p:txEl>
                                              <p:pRg st="5" end="5"/>
                                            </p:txEl>
                                          </p:spTgt>
                                        </p:tgtEl>
                                        <p:attrNameLst>
                                          <p:attrName>style.visibility</p:attrName>
                                        </p:attrNameLst>
                                      </p:cBhvr>
                                      <p:to>
                                        <p:strVal val="visible"/>
                                      </p:to>
                                    </p:set>
                                    <p:anim calcmode="lin" valueType="num">
                                      <p:cBhvr additive="base">
                                        <p:cTn id="37" dur="500" fill="hold"/>
                                        <p:tgtEl>
                                          <p:spTgt spid="12697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69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6979">
                                            <p:txEl>
                                              <p:pRg st="6" end="6"/>
                                            </p:txEl>
                                          </p:spTgt>
                                        </p:tgtEl>
                                        <p:attrNameLst>
                                          <p:attrName>style.visibility</p:attrName>
                                        </p:attrNameLst>
                                      </p:cBhvr>
                                      <p:to>
                                        <p:strVal val="visible"/>
                                      </p:to>
                                    </p:set>
                                    <p:anim calcmode="lin" valueType="num">
                                      <p:cBhvr additive="base">
                                        <p:cTn id="43" dur="500" fill="hold"/>
                                        <p:tgtEl>
                                          <p:spTgt spid="12697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69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6979">
                                            <p:txEl>
                                              <p:pRg st="7" end="7"/>
                                            </p:txEl>
                                          </p:spTgt>
                                        </p:tgtEl>
                                        <p:attrNameLst>
                                          <p:attrName>style.visibility</p:attrName>
                                        </p:attrNameLst>
                                      </p:cBhvr>
                                      <p:to>
                                        <p:strVal val="visible"/>
                                      </p:to>
                                    </p:set>
                                    <p:anim calcmode="lin" valueType="num">
                                      <p:cBhvr additive="base">
                                        <p:cTn id="49" dur="500" fill="hold"/>
                                        <p:tgtEl>
                                          <p:spTgt spid="12697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697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26979">
                                            <p:txEl>
                                              <p:pRg st="8" end="8"/>
                                            </p:txEl>
                                          </p:spTgt>
                                        </p:tgtEl>
                                        <p:attrNameLst>
                                          <p:attrName>style.visibility</p:attrName>
                                        </p:attrNameLst>
                                      </p:cBhvr>
                                      <p:to>
                                        <p:strVal val="visible"/>
                                      </p:to>
                                    </p:set>
                                    <p:anim calcmode="lin" valueType="num">
                                      <p:cBhvr additive="base">
                                        <p:cTn id="55" dur="500" fill="hold"/>
                                        <p:tgtEl>
                                          <p:spTgt spid="12697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2697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26979">
                                            <p:txEl>
                                              <p:pRg st="9" end="9"/>
                                            </p:txEl>
                                          </p:spTgt>
                                        </p:tgtEl>
                                        <p:attrNameLst>
                                          <p:attrName>style.visibility</p:attrName>
                                        </p:attrNameLst>
                                      </p:cBhvr>
                                      <p:to>
                                        <p:strVal val="visible"/>
                                      </p:to>
                                    </p:set>
                                    <p:anim calcmode="lin" valueType="num">
                                      <p:cBhvr additive="base">
                                        <p:cTn id="61" dur="500" fill="hold"/>
                                        <p:tgtEl>
                                          <p:spTgt spid="12697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2697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26979">
                                            <p:txEl>
                                              <p:pRg st="10" end="10"/>
                                            </p:txEl>
                                          </p:spTgt>
                                        </p:tgtEl>
                                        <p:attrNameLst>
                                          <p:attrName>style.visibility</p:attrName>
                                        </p:attrNameLst>
                                      </p:cBhvr>
                                      <p:to>
                                        <p:strVal val="visible"/>
                                      </p:to>
                                    </p:set>
                                    <p:anim calcmode="lin" valueType="num">
                                      <p:cBhvr additive="base">
                                        <p:cTn id="67" dur="500" fill="hold"/>
                                        <p:tgtEl>
                                          <p:spTgt spid="12697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2697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26979">
                                            <p:txEl>
                                              <p:pRg st="11" end="11"/>
                                            </p:txEl>
                                          </p:spTgt>
                                        </p:tgtEl>
                                        <p:attrNameLst>
                                          <p:attrName>style.visibility</p:attrName>
                                        </p:attrNameLst>
                                      </p:cBhvr>
                                      <p:to>
                                        <p:strVal val="visible"/>
                                      </p:to>
                                    </p:set>
                                    <p:anim calcmode="lin" valueType="num">
                                      <p:cBhvr additive="base">
                                        <p:cTn id="73" dur="500" fill="hold"/>
                                        <p:tgtEl>
                                          <p:spTgt spid="126979">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2697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26979">
                                            <p:txEl>
                                              <p:pRg st="12" end="12"/>
                                            </p:txEl>
                                          </p:spTgt>
                                        </p:tgtEl>
                                        <p:attrNameLst>
                                          <p:attrName>style.visibility</p:attrName>
                                        </p:attrNameLst>
                                      </p:cBhvr>
                                      <p:to>
                                        <p:strVal val="visible"/>
                                      </p:to>
                                    </p:set>
                                    <p:anim calcmode="lin" valueType="num">
                                      <p:cBhvr additive="base">
                                        <p:cTn id="79" dur="500" fill="hold"/>
                                        <p:tgtEl>
                                          <p:spTgt spid="126979">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2697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26979">
                                            <p:txEl>
                                              <p:pRg st="13" end="13"/>
                                            </p:txEl>
                                          </p:spTgt>
                                        </p:tgtEl>
                                        <p:attrNameLst>
                                          <p:attrName>style.visibility</p:attrName>
                                        </p:attrNameLst>
                                      </p:cBhvr>
                                      <p:to>
                                        <p:strVal val="visible"/>
                                      </p:to>
                                    </p:set>
                                    <p:anim calcmode="lin" valueType="num">
                                      <p:cBhvr additive="base">
                                        <p:cTn id="85" dur="500" fill="hold"/>
                                        <p:tgtEl>
                                          <p:spTgt spid="126979">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26979">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26979">
                                            <p:txEl>
                                              <p:pRg st="14" end="14"/>
                                            </p:txEl>
                                          </p:spTgt>
                                        </p:tgtEl>
                                        <p:attrNameLst>
                                          <p:attrName>style.visibility</p:attrName>
                                        </p:attrNameLst>
                                      </p:cBhvr>
                                      <p:to>
                                        <p:strVal val="visible"/>
                                      </p:to>
                                    </p:set>
                                    <p:anim calcmode="lin" valueType="num">
                                      <p:cBhvr additive="base">
                                        <p:cTn id="91" dur="500" fill="hold"/>
                                        <p:tgtEl>
                                          <p:spTgt spid="126979">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26979">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D7115EF-8199-49CD-A59D-67157D7853AC}" type="slidenum">
              <a:rPr lang="en-US"/>
              <a:pPr/>
              <a:t>48</a:t>
            </a:fld>
            <a:endParaRPr lang="en-US"/>
          </a:p>
        </p:txBody>
      </p:sp>
      <p:sp>
        <p:nvSpPr>
          <p:cNvPr id="128002" name="Rectangle 2"/>
          <p:cNvSpPr>
            <a:spLocks noGrp="1" noChangeArrowheads="1"/>
          </p:cNvSpPr>
          <p:nvPr>
            <p:ph type="title"/>
          </p:nvPr>
        </p:nvSpPr>
        <p:spPr/>
        <p:txBody>
          <a:bodyPr/>
          <a:lstStyle/>
          <a:p>
            <a:r>
              <a:rPr lang="en-US" sz="4000" b="1"/>
              <a:t>2.1. Quy trình phát triển hệ thống</a:t>
            </a:r>
          </a:p>
        </p:txBody>
      </p:sp>
      <p:sp>
        <p:nvSpPr>
          <p:cNvPr id="128003" name="Rectangle 3"/>
          <p:cNvSpPr>
            <a:spLocks noGrp="1" noChangeArrowheads="1"/>
          </p:cNvSpPr>
          <p:nvPr>
            <p:ph type="body" idx="1"/>
          </p:nvPr>
        </p:nvSpPr>
        <p:spPr>
          <a:xfrm>
            <a:off x="455613" y="1598613"/>
            <a:ext cx="8226425" cy="4954587"/>
          </a:xfrm>
        </p:spPr>
        <p:txBody>
          <a:bodyPr/>
          <a:lstStyle/>
          <a:p>
            <a:pPr algn="just">
              <a:lnSpc>
                <a:spcPct val="80000"/>
              </a:lnSpc>
              <a:buFont typeface="Wingdings" pitchFamily="2" charset="2"/>
              <a:buNone/>
            </a:pPr>
            <a:r>
              <a:rPr lang="en-US" sz="2000" b="1" err="1"/>
              <a:t>Nguyên</a:t>
            </a:r>
            <a:r>
              <a:rPr lang="en-US" sz="2000" b="1"/>
              <a:t> </a:t>
            </a:r>
            <a:r>
              <a:rPr lang="en-US" sz="2000" b="1" err="1"/>
              <a:t>lý</a:t>
            </a:r>
            <a:r>
              <a:rPr lang="en-US" sz="2000" b="1"/>
              <a:t> 5</a:t>
            </a:r>
            <a:r>
              <a:rPr lang="en-US" sz="2000"/>
              <a:t>: </a:t>
            </a:r>
            <a:r>
              <a:rPr lang="en-US" sz="2000" err="1"/>
              <a:t>Thiết</a:t>
            </a:r>
            <a:r>
              <a:rPr lang="en-US" sz="2000"/>
              <a:t> </a:t>
            </a:r>
            <a:r>
              <a:rPr lang="en-US" sz="2000" err="1"/>
              <a:t>lập</a:t>
            </a:r>
            <a:r>
              <a:rPr lang="en-US" sz="2000"/>
              <a:t> </a:t>
            </a:r>
            <a:r>
              <a:rPr lang="en-US" sz="2000" err="1"/>
              <a:t>các</a:t>
            </a:r>
            <a:r>
              <a:rPr lang="en-US" sz="2000"/>
              <a:t> </a:t>
            </a:r>
            <a:r>
              <a:rPr lang="en-US" sz="2000" err="1"/>
              <a:t>chuẩn</a:t>
            </a:r>
            <a:r>
              <a:rPr lang="en-US" sz="2000"/>
              <a:t> </a:t>
            </a:r>
            <a:r>
              <a:rPr lang="en-US" sz="2000" err="1"/>
              <a:t>về</a:t>
            </a:r>
            <a:r>
              <a:rPr lang="en-US" sz="2000"/>
              <a:t> </a:t>
            </a:r>
            <a:r>
              <a:rPr lang="en-US" sz="2000" err="1"/>
              <a:t>tính</a:t>
            </a:r>
            <a:r>
              <a:rPr lang="en-US" sz="2000"/>
              <a:t> </a:t>
            </a:r>
            <a:r>
              <a:rPr lang="en-US" sz="2000" err="1"/>
              <a:t>nhất</a:t>
            </a:r>
            <a:r>
              <a:rPr lang="en-US" sz="2000"/>
              <a:t> </a:t>
            </a:r>
            <a:r>
              <a:rPr lang="en-US" sz="2000" err="1"/>
              <a:t>quán</a:t>
            </a:r>
            <a:r>
              <a:rPr lang="en-US" sz="2000"/>
              <a:t> </a:t>
            </a:r>
          </a:p>
          <a:p>
            <a:pPr algn="just">
              <a:lnSpc>
                <a:spcPct val="80000"/>
              </a:lnSpc>
              <a:buFont typeface="Wingdings" pitchFamily="2" charset="2"/>
              <a:buNone/>
            </a:pPr>
            <a:r>
              <a:rPr lang="en-US" sz="2000"/>
              <a:t>	- </a:t>
            </a:r>
            <a:r>
              <a:rPr lang="en-US" sz="2000" err="1"/>
              <a:t>Các</a:t>
            </a:r>
            <a:r>
              <a:rPr lang="en-US" sz="2000"/>
              <a:t> </a:t>
            </a:r>
            <a:r>
              <a:rPr lang="en-US" sz="2000" err="1"/>
              <a:t>chuẩn</a:t>
            </a:r>
            <a:r>
              <a:rPr lang="en-US" sz="2000"/>
              <a:t> </a:t>
            </a:r>
            <a:r>
              <a:rPr lang="en-US" sz="2000" err="1"/>
              <a:t>phát</a:t>
            </a:r>
            <a:r>
              <a:rPr lang="en-US" sz="2000"/>
              <a:t> </a:t>
            </a:r>
            <a:r>
              <a:rPr lang="en-US" sz="2000" err="1"/>
              <a:t>triển</a:t>
            </a:r>
            <a:r>
              <a:rPr lang="en-US" sz="2000"/>
              <a:t> </a:t>
            </a:r>
            <a:r>
              <a:rPr lang="en-US" sz="2000" err="1"/>
              <a:t>hệ</a:t>
            </a:r>
            <a:r>
              <a:rPr lang="en-US" sz="2000"/>
              <a:t> </a:t>
            </a:r>
            <a:r>
              <a:rPr lang="en-US" sz="2000" err="1"/>
              <a:t>thống</a:t>
            </a:r>
            <a:r>
              <a:rPr lang="en-US" sz="2000"/>
              <a:t>: </a:t>
            </a:r>
            <a:r>
              <a:rPr lang="en-US" sz="2000" err="1"/>
              <a:t>tài</a:t>
            </a:r>
            <a:r>
              <a:rPr lang="en-US" sz="2000"/>
              <a:t> </a:t>
            </a:r>
            <a:r>
              <a:rPr lang="en-US" sz="2000" err="1"/>
              <a:t>liệu</a:t>
            </a:r>
            <a:r>
              <a:rPr lang="en-US" sz="2000"/>
              <a:t>, </a:t>
            </a:r>
            <a:r>
              <a:rPr lang="en-US" sz="2000" err="1"/>
              <a:t>phương</a:t>
            </a:r>
            <a:r>
              <a:rPr lang="en-US" sz="2000"/>
              <a:t> </a:t>
            </a:r>
            <a:r>
              <a:rPr lang="en-US" sz="2000" err="1"/>
              <a:t>pháp</a:t>
            </a:r>
            <a:r>
              <a:rPr lang="en-US" sz="2000"/>
              <a:t> </a:t>
            </a:r>
            <a:r>
              <a:rPr lang="en-US" sz="2000" err="1"/>
              <a:t>luận</a:t>
            </a:r>
            <a:endParaRPr lang="en-US" sz="2000"/>
          </a:p>
          <a:p>
            <a:pPr algn="just">
              <a:lnSpc>
                <a:spcPct val="80000"/>
              </a:lnSpc>
              <a:buFont typeface="Wingdings" pitchFamily="2" charset="2"/>
              <a:buNone/>
            </a:pPr>
            <a:r>
              <a:rPr lang="en-US" sz="2000"/>
              <a:t>	- </a:t>
            </a:r>
            <a:r>
              <a:rPr lang="en-US" sz="2000" err="1"/>
              <a:t>Các</a:t>
            </a:r>
            <a:r>
              <a:rPr lang="en-US" sz="2000"/>
              <a:t> </a:t>
            </a:r>
            <a:r>
              <a:rPr lang="en-US" sz="2000" err="1"/>
              <a:t>chuẩn</a:t>
            </a:r>
            <a:r>
              <a:rPr lang="en-US" sz="2000"/>
              <a:t> </a:t>
            </a:r>
            <a:r>
              <a:rPr lang="en-US" sz="2000" err="1"/>
              <a:t>nghiệp</a:t>
            </a:r>
            <a:r>
              <a:rPr lang="en-US" sz="2000"/>
              <a:t> </a:t>
            </a:r>
            <a:r>
              <a:rPr lang="en-US" sz="2000" err="1"/>
              <a:t>vụ</a:t>
            </a:r>
            <a:r>
              <a:rPr lang="en-US" sz="2000"/>
              <a:t>: </a:t>
            </a:r>
            <a:r>
              <a:rPr lang="en-US" sz="2000" err="1"/>
              <a:t>các</a:t>
            </a:r>
            <a:r>
              <a:rPr lang="en-US" sz="2000"/>
              <a:t> </a:t>
            </a:r>
            <a:r>
              <a:rPr lang="en-US" sz="2000" err="1"/>
              <a:t>quy</a:t>
            </a:r>
            <a:r>
              <a:rPr lang="en-US" sz="2000"/>
              <a:t> </a:t>
            </a:r>
            <a:r>
              <a:rPr lang="en-US" sz="2000" err="1"/>
              <a:t>tắc</a:t>
            </a:r>
            <a:r>
              <a:rPr lang="en-US" sz="2000"/>
              <a:t> </a:t>
            </a:r>
            <a:r>
              <a:rPr lang="en-US" sz="2000" err="1"/>
              <a:t>và</a:t>
            </a:r>
            <a:r>
              <a:rPr lang="en-US" sz="2000"/>
              <a:t> </a:t>
            </a:r>
            <a:r>
              <a:rPr lang="en-US" sz="2000" err="1"/>
              <a:t>thực</a:t>
            </a:r>
            <a:r>
              <a:rPr lang="en-US" sz="2000"/>
              <a:t> </a:t>
            </a:r>
            <a:r>
              <a:rPr lang="en-US" sz="2000" err="1"/>
              <a:t>tế</a:t>
            </a:r>
            <a:r>
              <a:rPr lang="en-US" sz="2000"/>
              <a:t> </a:t>
            </a:r>
            <a:r>
              <a:rPr lang="en-US" sz="2000" err="1"/>
              <a:t>nghiệp</a:t>
            </a:r>
            <a:r>
              <a:rPr lang="en-US" sz="2000"/>
              <a:t> </a:t>
            </a:r>
            <a:r>
              <a:rPr lang="en-US" sz="2000" err="1"/>
              <a:t>vụ</a:t>
            </a:r>
            <a:endParaRPr lang="en-US" sz="2000"/>
          </a:p>
          <a:p>
            <a:pPr algn="just">
              <a:lnSpc>
                <a:spcPct val="80000"/>
              </a:lnSpc>
              <a:buFont typeface="Wingdings" pitchFamily="2" charset="2"/>
              <a:buNone/>
            </a:pPr>
            <a:r>
              <a:rPr lang="en-US" sz="2000"/>
              <a:t>	- </a:t>
            </a:r>
            <a:r>
              <a:rPr lang="en-US" sz="2000" err="1"/>
              <a:t>Các</a:t>
            </a:r>
            <a:r>
              <a:rPr lang="en-US" sz="2000"/>
              <a:t> </a:t>
            </a:r>
            <a:r>
              <a:rPr lang="en-US" sz="2000" err="1"/>
              <a:t>chuẩn</a:t>
            </a:r>
            <a:r>
              <a:rPr lang="en-US" sz="2000"/>
              <a:t> </a:t>
            </a:r>
            <a:r>
              <a:rPr lang="en-US" sz="2000" err="1"/>
              <a:t>công</a:t>
            </a:r>
            <a:r>
              <a:rPr lang="en-US" sz="2000"/>
              <a:t> </a:t>
            </a:r>
            <a:r>
              <a:rPr lang="en-US" sz="2000" err="1"/>
              <a:t>nghệ</a:t>
            </a:r>
            <a:r>
              <a:rPr lang="en-US" sz="2000"/>
              <a:t> </a:t>
            </a:r>
            <a:r>
              <a:rPr lang="en-US" sz="2000" err="1"/>
              <a:t>thông</a:t>
            </a:r>
            <a:r>
              <a:rPr lang="en-US" sz="2000"/>
              <a:t> tin: </a:t>
            </a:r>
            <a:r>
              <a:rPr lang="en-US" sz="2000" err="1"/>
              <a:t>kiến</a:t>
            </a:r>
            <a:r>
              <a:rPr lang="en-US" sz="2000"/>
              <a:t> </a:t>
            </a:r>
            <a:r>
              <a:rPr lang="en-US" sz="2000" err="1"/>
              <a:t>trúc</a:t>
            </a:r>
            <a:r>
              <a:rPr lang="en-US" sz="2000"/>
              <a:t> </a:t>
            </a:r>
            <a:r>
              <a:rPr lang="en-US" sz="2000" err="1"/>
              <a:t>và</a:t>
            </a:r>
            <a:r>
              <a:rPr lang="en-US" sz="2000"/>
              <a:t> </a:t>
            </a:r>
            <a:r>
              <a:rPr lang="en-US" sz="2000" err="1"/>
              <a:t>cấu</a:t>
            </a:r>
            <a:r>
              <a:rPr lang="en-US" sz="2000"/>
              <a:t> </a:t>
            </a:r>
            <a:r>
              <a:rPr lang="en-US" sz="2000" err="1"/>
              <a:t>hình</a:t>
            </a:r>
            <a:r>
              <a:rPr lang="en-US" sz="2000"/>
              <a:t> </a:t>
            </a:r>
            <a:r>
              <a:rPr lang="en-US" sz="2000" err="1"/>
              <a:t>chung</a:t>
            </a:r>
            <a:r>
              <a:rPr lang="en-US" sz="2000"/>
              <a:t> </a:t>
            </a:r>
            <a:r>
              <a:rPr lang="en-US" sz="2000" err="1"/>
              <a:t>cho</a:t>
            </a:r>
            <a:r>
              <a:rPr lang="en-US" sz="2000"/>
              <a:t> </a:t>
            </a:r>
            <a:r>
              <a:rPr lang="en-US" sz="2000" err="1"/>
              <a:t>sự</a:t>
            </a:r>
            <a:r>
              <a:rPr lang="en-US" sz="2000"/>
              <a:t> </a:t>
            </a:r>
            <a:r>
              <a:rPr lang="en-US" sz="2000" err="1"/>
              <a:t>phát</a:t>
            </a:r>
            <a:r>
              <a:rPr lang="en-US" sz="2000"/>
              <a:t> </a:t>
            </a:r>
            <a:r>
              <a:rPr lang="en-US" sz="2000" err="1"/>
              <a:t>triển</a:t>
            </a:r>
            <a:r>
              <a:rPr lang="en-US" sz="2000"/>
              <a:t> </a:t>
            </a:r>
            <a:r>
              <a:rPr lang="en-US" sz="2000" err="1"/>
              <a:t>hệ</a:t>
            </a:r>
            <a:r>
              <a:rPr lang="en-US" sz="2000"/>
              <a:t> </a:t>
            </a:r>
            <a:r>
              <a:rPr lang="en-US" sz="2000" err="1"/>
              <a:t>thống</a:t>
            </a:r>
            <a:r>
              <a:rPr lang="en-US" sz="2000"/>
              <a:t> </a:t>
            </a:r>
            <a:r>
              <a:rPr lang="en-US" sz="2000" err="1"/>
              <a:t>nhất</a:t>
            </a:r>
            <a:r>
              <a:rPr lang="en-US" sz="2000"/>
              <a:t> </a:t>
            </a:r>
            <a:r>
              <a:rPr lang="en-US" sz="2000" err="1"/>
              <a:t>quán</a:t>
            </a:r>
            <a:endParaRPr lang="en-US" sz="2000"/>
          </a:p>
          <a:p>
            <a:pPr algn="just">
              <a:lnSpc>
                <a:spcPct val="80000"/>
              </a:lnSpc>
              <a:buFont typeface="Wingdings" pitchFamily="2" charset="2"/>
              <a:buNone/>
            </a:pPr>
            <a:r>
              <a:rPr lang="en-US" sz="2000" b="1" err="1"/>
              <a:t>Nguyên</a:t>
            </a:r>
            <a:r>
              <a:rPr lang="en-US" sz="2000" b="1"/>
              <a:t> </a:t>
            </a:r>
            <a:r>
              <a:rPr lang="en-US" sz="2000" b="1" err="1"/>
              <a:t>lý</a:t>
            </a:r>
            <a:r>
              <a:rPr lang="en-US" sz="2000" b="1"/>
              <a:t> 6</a:t>
            </a:r>
            <a:r>
              <a:rPr lang="en-US" sz="2000"/>
              <a:t>: </a:t>
            </a:r>
            <a:r>
              <a:rPr lang="en-US" sz="2000" err="1"/>
              <a:t>Quản</a:t>
            </a:r>
            <a:r>
              <a:rPr lang="en-US" sz="2000"/>
              <a:t> </a:t>
            </a:r>
            <a:r>
              <a:rPr lang="en-US" sz="2000" err="1"/>
              <a:t>lý</a:t>
            </a:r>
            <a:r>
              <a:rPr lang="en-US" sz="2000"/>
              <a:t> </a:t>
            </a:r>
            <a:r>
              <a:rPr lang="en-US" sz="2000" err="1"/>
              <a:t>quy</a:t>
            </a:r>
            <a:r>
              <a:rPr lang="en-US" sz="2000"/>
              <a:t> </a:t>
            </a:r>
            <a:r>
              <a:rPr lang="en-US" sz="2000" err="1"/>
              <a:t>trình</a:t>
            </a:r>
            <a:r>
              <a:rPr lang="en-US" sz="2000"/>
              <a:t> </a:t>
            </a:r>
            <a:r>
              <a:rPr lang="en-US" sz="2000" err="1"/>
              <a:t>và</a:t>
            </a:r>
            <a:r>
              <a:rPr lang="en-US" sz="2000"/>
              <a:t> </a:t>
            </a:r>
            <a:r>
              <a:rPr lang="en-US" sz="2000" err="1"/>
              <a:t>các</a:t>
            </a:r>
            <a:r>
              <a:rPr lang="en-US" sz="2000"/>
              <a:t> </a:t>
            </a:r>
            <a:r>
              <a:rPr lang="en-US" sz="2000" err="1"/>
              <a:t>dự</a:t>
            </a:r>
            <a:r>
              <a:rPr lang="en-US" sz="2000"/>
              <a:t> </a:t>
            </a:r>
            <a:r>
              <a:rPr lang="en-US" sz="2000" err="1"/>
              <a:t>án</a:t>
            </a:r>
            <a:endParaRPr lang="en-US" sz="2000"/>
          </a:p>
          <a:p>
            <a:pPr algn="just">
              <a:lnSpc>
                <a:spcPct val="80000"/>
              </a:lnSpc>
              <a:buFont typeface="Wingdings" pitchFamily="2" charset="2"/>
              <a:buNone/>
            </a:pPr>
            <a:r>
              <a:rPr lang="en-US" sz="2000" b="1"/>
              <a:t>	- </a:t>
            </a:r>
            <a:r>
              <a:rPr lang="en-US" sz="2000" b="1" err="1"/>
              <a:t>Quản</a:t>
            </a:r>
            <a:r>
              <a:rPr lang="en-US" sz="2000" b="1"/>
              <a:t> </a:t>
            </a:r>
            <a:r>
              <a:rPr lang="en-US" sz="2000" b="1" err="1"/>
              <a:t>lý</a:t>
            </a:r>
            <a:r>
              <a:rPr lang="en-US" sz="2000" b="1"/>
              <a:t> </a:t>
            </a:r>
            <a:r>
              <a:rPr lang="en-US" sz="2000" b="1" err="1"/>
              <a:t>quy</a:t>
            </a:r>
            <a:r>
              <a:rPr lang="en-US" sz="2000" b="1"/>
              <a:t> </a:t>
            </a:r>
            <a:r>
              <a:rPr lang="en-US" sz="2000" b="1" err="1"/>
              <a:t>trình</a:t>
            </a:r>
            <a:r>
              <a:rPr lang="en-US" sz="2000"/>
              <a:t> : </a:t>
            </a:r>
            <a:r>
              <a:rPr lang="en-US" sz="2000" err="1"/>
              <a:t>hoạt</a:t>
            </a:r>
            <a:r>
              <a:rPr lang="en-US" sz="2000"/>
              <a:t> </a:t>
            </a:r>
            <a:r>
              <a:rPr lang="en-US" sz="2000" err="1"/>
              <a:t>động</a:t>
            </a:r>
            <a:r>
              <a:rPr lang="en-US" sz="2000"/>
              <a:t> </a:t>
            </a:r>
            <a:r>
              <a:rPr lang="en-US" sz="2000" err="1"/>
              <a:t>liên</a:t>
            </a:r>
            <a:r>
              <a:rPr lang="en-US" sz="2000"/>
              <a:t> </a:t>
            </a:r>
            <a:r>
              <a:rPr lang="en-US" sz="2000" err="1"/>
              <a:t>tiếp</a:t>
            </a:r>
            <a:r>
              <a:rPr lang="en-US" sz="2000"/>
              <a:t> </a:t>
            </a:r>
            <a:r>
              <a:rPr lang="en-US" sz="2000" err="1"/>
              <a:t>trong</a:t>
            </a:r>
            <a:r>
              <a:rPr lang="en-US" sz="2000"/>
              <a:t> </a:t>
            </a:r>
            <a:r>
              <a:rPr lang="en-US" sz="2000" err="1"/>
              <a:t>đó</a:t>
            </a:r>
            <a:r>
              <a:rPr lang="en-US" sz="2000"/>
              <a:t> </a:t>
            </a:r>
            <a:r>
              <a:rPr lang="en-US" sz="2000" err="1"/>
              <a:t>tài</a:t>
            </a:r>
            <a:r>
              <a:rPr lang="en-US" sz="2000"/>
              <a:t> </a:t>
            </a:r>
            <a:r>
              <a:rPr lang="en-US" sz="2000" err="1"/>
              <a:t>liêu</a:t>
            </a:r>
            <a:r>
              <a:rPr lang="en-US" sz="2000"/>
              <a:t> </a:t>
            </a:r>
            <a:r>
              <a:rPr lang="en-US" sz="2000" err="1"/>
              <a:t>hóa</a:t>
            </a:r>
            <a:r>
              <a:rPr lang="en-US" sz="2000"/>
              <a:t>, </a:t>
            </a:r>
            <a:r>
              <a:rPr lang="en-US" sz="2000" err="1"/>
              <a:t>quản</a:t>
            </a:r>
            <a:r>
              <a:rPr lang="en-US" sz="2000"/>
              <a:t> </a:t>
            </a:r>
            <a:r>
              <a:rPr lang="en-US" sz="2000" err="1"/>
              <a:t>lý</a:t>
            </a:r>
            <a:r>
              <a:rPr lang="en-US" sz="2000"/>
              <a:t>, </a:t>
            </a:r>
            <a:r>
              <a:rPr lang="en-US" sz="2000" err="1"/>
              <a:t>giám</a:t>
            </a:r>
            <a:r>
              <a:rPr lang="en-US" sz="2000"/>
              <a:t> </a:t>
            </a:r>
            <a:r>
              <a:rPr lang="en-US" sz="2000" err="1"/>
              <a:t>sát</a:t>
            </a:r>
            <a:r>
              <a:rPr lang="en-US" sz="2000"/>
              <a:t> </a:t>
            </a:r>
            <a:r>
              <a:rPr lang="en-US" sz="2000" err="1"/>
              <a:t>việc</a:t>
            </a:r>
            <a:r>
              <a:rPr lang="en-US" sz="2000"/>
              <a:t> </a:t>
            </a:r>
            <a:r>
              <a:rPr lang="en-US" sz="2000" err="1"/>
              <a:t>sử</a:t>
            </a:r>
            <a:r>
              <a:rPr lang="en-US" sz="2000"/>
              <a:t> </a:t>
            </a:r>
            <a:r>
              <a:rPr lang="en-US" sz="2000" err="1"/>
              <a:t>dụng</a:t>
            </a:r>
            <a:r>
              <a:rPr lang="en-US" sz="2000"/>
              <a:t> </a:t>
            </a:r>
            <a:r>
              <a:rPr lang="en-US" sz="2000" err="1"/>
              <a:t>và</a:t>
            </a:r>
            <a:r>
              <a:rPr lang="en-US" sz="2000"/>
              <a:t> </a:t>
            </a:r>
            <a:r>
              <a:rPr lang="en-US" sz="2000" err="1"/>
              <a:t>cải</a:t>
            </a:r>
            <a:r>
              <a:rPr lang="en-US" sz="2000"/>
              <a:t> </a:t>
            </a:r>
            <a:r>
              <a:rPr lang="en-US" sz="2000" err="1"/>
              <a:t>thiện</a:t>
            </a:r>
            <a:r>
              <a:rPr lang="en-US" sz="2000"/>
              <a:t> </a:t>
            </a:r>
            <a:r>
              <a:rPr lang="en-US" sz="2000" err="1"/>
              <a:t>phương</a:t>
            </a:r>
            <a:r>
              <a:rPr lang="en-US" sz="2000"/>
              <a:t> </a:t>
            </a:r>
            <a:r>
              <a:rPr lang="en-US" sz="2000" err="1"/>
              <a:t>pháp</a:t>
            </a:r>
            <a:r>
              <a:rPr lang="en-US" sz="2000"/>
              <a:t> </a:t>
            </a:r>
            <a:r>
              <a:rPr lang="en-US" sz="2000" err="1"/>
              <a:t>luận</a:t>
            </a:r>
            <a:r>
              <a:rPr lang="en-US" sz="2000"/>
              <a:t> </a:t>
            </a:r>
            <a:r>
              <a:rPr lang="en-US" sz="2000" err="1"/>
              <a:t>tổ</a:t>
            </a:r>
            <a:r>
              <a:rPr lang="en-US" sz="2000"/>
              <a:t> </a:t>
            </a:r>
            <a:r>
              <a:rPr lang="en-US" sz="2000" err="1"/>
              <a:t>chức</a:t>
            </a:r>
            <a:r>
              <a:rPr lang="en-US" sz="2000"/>
              <a:t> </a:t>
            </a:r>
            <a:r>
              <a:rPr lang="en-US" sz="2000" err="1"/>
              <a:t>đã</a:t>
            </a:r>
            <a:r>
              <a:rPr lang="en-US" sz="2000"/>
              <a:t> </a:t>
            </a:r>
            <a:r>
              <a:rPr lang="en-US" sz="2000" err="1"/>
              <a:t>lựa</a:t>
            </a:r>
            <a:r>
              <a:rPr lang="en-US" sz="2000"/>
              <a:t> </a:t>
            </a:r>
            <a:r>
              <a:rPr lang="en-US" sz="2000" err="1"/>
              <a:t>chọn</a:t>
            </a:r>
            <a:r>
              <a:rPr lang="en-US" sz="2000"/>
              <a:t> (“</a:t>
            </a:r>
            <a:r>
              <a:rPr lang="en-US" sz="2000" err="1"/>
              <a:t>quy</a:t>
            </a:r>
            <a:r>
              <a:rPr lang="en-US" sz="2000"/>
              <a:t> </a:t>
            </a:r>
            <a:r>
              <a:rPr lang="en-US" sz="2000" err="1"/>
              <a:t>trình</a:t>
            </a:r>
            <a:r>
              <a:rPr lang="en-US" sz="2000"/>
              <a:t>”) </a:t>
            </a:r>
            <a:r>
              <a:rPr lang="en-US" sz="2000" err="1"/>
              <a:t>cho</a:t>
            </a:r>
            <a:r>
              <a:rPr lang="en-US" sz="2000"/>
              <a:t> </a:t>
            </a:r>
            <a:r>
              <a:rPr lang="en-US" sz="2000" err="1"/>
              <a:t>việc</a:t>
            </a:r>
            <a:r>
              <a:rPr lang="en-US" sz="2000"/>
              <a:t> </a:t>
            </a:r>
            <a:r>
              <a:rPr lang="en-US" sz="2000" err="1"/>
              <a:t>phát</a:t>
            </a:r>
            <a:r>
              <a:rPr lang="en-US" sz="2000"/>
              <a:t> </a:t>
            </a:r>
            <a:r>
              <a:rPr lang="en-US" sz="2000" err="1"/>
              <a:t>triển</a:t>
            </a:r>
            <a:r>
              <a:rPr lang="en-US" sz="2000"/>
              <a:t> </a:t>
            </a:r>
            <a:r>
              <a:rPr lang="en-US" sz="2000" err="1"/>
              <a:t>hệ</a:t>
            </a:r>
            <a:r>
              <a:rPr lang="en-US" sz="2000"/>
              <a:t> </a:t>
            </a:r>
            <a:r>
              <a:rPr lang="en-US" sz="2000" err="1"/>
              <a:t>thống</a:t>
            </a:r>
            <a:r>
              <a:rPr lang="en-US" sz="2000"/>
              <a:t>. </a:t>
            </a:r>
            <a:r>
              <a:rPr lang="en-US" sz="2000" err="1"/>
              <a:t>Quản</a:t>
            </a:r>
            <a:r>
              <a:rPr lang="en-US" sz="2000"/>
              <a:t> </a:t>
            </a:r>
            <a:r>
              <a:rPr lang="en-US" sz="2000" err="1"/>
              <a:t>lý</a:t>
            </a:r>
            <a:r>
              <a:rPr lang="en-US" sz="2000"/>
              <a:t> </a:t>
            </a:r>
            <a:r>
              <a:rPr lang="en-US" sz="2000" err="1"/>
              <a:t>quy</a:t>
            </a:r>
            <a:r>
              <a:rPr lang="en-US" sz="2000"/>
              <a:t> </a:t>
            </a:r>
            <a:r>
              <a:rPr lang="en-US" sz="2000" err="1"/>
              <a:t>trình</a:t>
            </a:r>
            <a:r>
              <a:rPr lang="en-US" sz="2000"/>
              <a:t> </a:t>
            </a:r>
            <a:r>
              <a:rPr lang="en-US" sz="2000" err="1"/>
              <a:t>quan</a:t>
            </a:r>
            <a:r>
              <a:rPr lang="en-US" sz="2000"/>
              <a:t> </a:t>
            </a:r>
            <a:r>
              <a:rPr lang="en-US" sz="2000" err="1"/>
              <a:t>tâm</a:t>
            </a:r>
            <a:r>
              <a:rPr lang="en-US" sz="2000"/>
              <a:t> </a:t>
            </a:r>
            <a:r>
              <a:rPr lang="en-US" sz="2000" err="1"/>
              <a:t>tới</a:t>
            </a:r>
            <a:r>
              <a:rPr lang="en-US" sz="2000"/>
              <a:t> </a:t>
            </a:r>
            <a:r>
              <a:rPr lang="en-US" sz="2000" err="1"/>
              <a:t>các</a:t>
            </a:r>
            <a:r>
              <a:rPr lang="en-US" sz="2000"/>
              <a:t> </a:t>
            </a:r>
            <a:r>
              <a:rPr lang="en-US" sz="2000" err="1"/>
              <a:t>giai</a:t>
            </a:r>
            <a:r>
              <a:rPr lang="en-US" sz="2000"/>
              <a:t> </a:t>
            </a:r>
            <a:r>
              <a:rPr lang="en-US" sz="2000" err="1"/>
              <a:t>đoạn</a:t>
            </a:r>
            <a:r>
              <a:rPr lang="en-US" sz="2000"/>
              <a:t>, </a:t>
            </a:r>
            <a:r>
              <a:rPr lang="en-US" sz="2000" err="1"/>
              <a:t>các</a:t>
            </a:r>
            <a:r>
              <a:rPr lang="en-US" sz="2000"/>
              <a:t> </a:t>
            </a:r>
            <a:r>
              <a:rPr lang="en-US" sz="2000" err="1"/>
              <a:t>hoạt</a:t>
            </a:r>
            <a:r>
              <a:rPr lang="en-US" sz="2000"/>
              <a:t> </a:t>
            </a:r>
            <a:r>
              <a:rPr lang="en-US" sz="2000" err="1"/>
              <a:t>động</a:t>
            </a:r>
            <a:r>
              <a:rPr lang="en-US" sz="2000"/>
              <a:t>, </a:t>
            </a:r>
            <a:r>
              <a:rPr lang="en-US" sz="2000" err="1"/>
              <a:t>các</a:t>
            </a:r>
            <a:r>
              <a:rPr lang="en-US" sz="2000"/>
              <a:t> </a:t>
            </a:r>
            <a:r>
              <a:rPr lang="en-US" sz="2000" err="1"/>
              <a:t>kết</a:t>
            </a:r>
            <a:r>
              <a:rPr lang="en-US" sz="2000"/>
              <a:t> </a:t>
            </a:r>
            <a:r>
              <a:rPr lang="en-US" sz="2000" err="1"/>
              <a:t>quả</a:t>
            </a:r>
            <a:r>
              <a:rPr lang="en-US" sz="2000"/>
              <a:t> </a:t>
            </a:r>
            <a:r>
              <a:rPr lang="en-US" sz="2000" err="1"/>
              <a:t>và</a:t>
            </a:r>
            <a:r>
              <a:rPr lang="en-US" sz="2000"/>
              <a:t> </a:t>
            </a:r>
            <a:r>
              <a:rPr lang="en-US" sz="2000" err="1"/>
              <a:t>các</a:t>
            </a:r>
            <a:r>
              <a:rPr lang="en-US" sz="2000"/>
              <a:t> </a:t>
            </a:r>
            <a:r>
              <a:rPr lang="en-US" sz="2000" err="1"/>
              <a:t>chuẩn</a:t>
            </a:r>
            <a:r>
              <a:rPr lang="en-US" sz="2000"/>
              <a:t> </a:t>
            </a:r>
            <a:r>
              <a:rPr lang="en-US" sz="2000" err="1"/>
              <a:t>chất</a:t>
            </a:r>
            <a:r>
              <a:rPr lang="en-US" sz="2000"/>
              <a:t> </a:t>
            </a:r>
            <a:r>
              <a:rPr lang="en-US" sz="2000" err="1"/>
              <a:t>lượng</a:t>
            </a:r>
            <a:r>
              <a:rPr lang="en-US" sz="2000"/>
              <a:t> </a:t>
            </a:r>
            <a:r>
              <a:rPr lang="en-US" sz="2000" err="1"/>
              <a:t>nên</a:t>
            </a:r>
            <a:r>
              <a:rPr lang="en-US" sz="2000"/>
              <a:t> </a:t>
            </a:r>
            <a:r>
              <a:rPr lang="en-US" sz="2000" err="1"/>
              <a:t>được</a:t>
            </a:r>
            <a:r>
              <a:rPr lang="en-US" sz="2000"/>
              <a:t> </a:t>
            </a:r>
            <a:r>
              <a:rPr lang="en-US" sz="2000" err="1"/>
              <a:t>áp</a:t>
            </a:r>
            <a:r>
              <a:rPr lang="en-US" sz="2000"/>
              <a:t> </a:t>
            </a:r>
            <a:r>
              <a:rPr lang="en-US" sz="2000" err="1"/>
              <a:t>dụng</a:t>
            </a:r>
            <a:r>
              <a:rPr lang="en-US" sz="2000"/>
              <a:t> </a:t>
            </a:r>
            <a:r>
              <a:rPr lang="en-US" sz="2000" err="1"/>
              <a:t>nhất</a:t>
            </a:r>
            <a:r>
              <a:rPr lang="en-US" sz="2000"/>
              <a:t> </a:t>
            </a:r>
            <a:r>
              <a:rPr lang="en-US" sz="2000" err="1"/>
              <a:t>quán</a:t>
            </a:r>
            <a:r>
              <a:rPr lang="en-US" sz="2000"/>
              <a:t> </a:t>
            </a:r>
            <a:r>
              <a:rPr lang="en-US" sz="2000" err="1"/>
              <a:t>cho</a:t>
            </a:r>
            <a:r>
              <a:rPr lang="en-US" sz="2000"/>
              <a:t> </a:t>
            </a:r>
            <a:r>
              <a:rPr lang="en-US" sz="2000" err="1"/>
              <a:t>mọi</a:t>
            </a:r>
            <a:r>
              <a:rPr lang="en-US" sz="2000"/>
              <a:t> </a:t>
            </a:r>
            <a:r>
              <a:rPr lang="en-US" sz="2000" err="1"/>
              <a:t>dự</a:t>
            </a:r>
            <a:r>
              <a:rPr lang="en-US" sz="2000"/>
              <a:t> </a:t>
            </a:r>
            <a:r>
              <a:rPr lang="en-US" sz="2000" err="1"/>
              <a:t>án</a:t>
            </a:r>
            <a:r>
              <a:rPr lang="en-US" sz="2000"/>
              <a:t>.</a:t>
            </a:r>
          </a:p>
          <a:p>
            <a:pPr algn="just">
              <a:lnSpc>
                <a:spcPct val="80000"/>
              </a:lnSpc>
              <a:buFont typeface="Wingdings" pitchFamily="2" charset="2"/>
              <a:buNone/>
            </a:pPr>
            <a:r>
              <a:rPr lang="en-US" sz="2000" b="1"/>
              <a:t>	- </a:t>
            </a:r>
            <a:r>
              <a:rPr lang="en-US" sz="2000" b="1" err="1"/>
              <a:t>Quản</a:t>
            </a:r>
            <a:r>
              <a:rPr lang="en-US" sz="2000" b="1"/>
              <a:t> </a:t>
            </a:r>
            <a:r>
              <a:rPr lang="en-US" sz="2000" b="1" err="1"/>
              <a:t>lý</a:t>
            </a:r>
            <a:r>
              <a:rPr lang="en-US" sz="2000" b="1"/>
              <a:t> </a:t>
            </a:r>
            <a:r>
              <a:rPr lang="en-US" sz="2000" b="1" err="1"/>
              <a:t>dự</a:t>
            </a:r>
            <a:r>
              <a:rPr lang="en-US" sz="2000" b="1"/>
              <a:t> </a:t>
            </a:r>
            <a:r>
              <a:rPr lang="en-US" sz="2000" b="1" err="1"/>
              <a:t>án</a:t>
            </a:r>
            <a:r>
              <a:rPr lang="en-US" sz="2000"/>
              <a:t> : </a:t>
            </a:r>
            <a:r>
              <a:rPr lang="en-US" sz="2000" err="1"/>
              <a:t>quy</a:t>
            </a:r>
            <a:r>
              <a:rPr lang="en-US" sz="2000"/>
              <a:t> </a:t>
            </a:r>
            <a:r>
              <a:rPr lang="en-US" sz="2000" err="1"/>
              <a:t>trình</a:t>
            </a:r>
            <a:r>
              <a:rPr lang="en-US" sz="2000"/>
              <a:t> </a:t>
            </a:r>
            <a:r>
              <a:rPr lang="en-US" sz="2000" err="1"/>
              <a:t>xác</a:t>
            </a:r>
            <a:r>
              <a:rPr lang="en-US" sz="2000"/>
              <a:t> </a:t>
            </a:r>
            <a:r>
              <a:rPr lang="en-US" sz="2000" err="1"/>
              <a:t>định</a:t>
            </a:r>
            <a:r>
              <a:rPr lang="en-US" sz="2000"/>
              <a:t> </a:t>
            </a:r>
            <a:r>
              <a:rPr lang="en-US" sz="2000" err="1"/>
              <a:t>phạm</a:t>
            </a:r>
            <a:r>
              <a:rPr lang="en-US" sz="2000"/>
              <a:t> </a:t>
            </a:r>
            <a:r>
              <a:rPr lang="en-US" sz="2000" err="1"/>
              <a:t>vị</a:t>
            </a:r>
            <a:r>
              <a:rPr lang="en-US" sz="2000"/>
              <a:t>, </a:t>
            </a:r>
            <a:r>
              <a:rPr lang="en-US" sz="2000" err="1"/>
              <a:t>lập</a:t>
            </a:r>
            <a:r>
              <a:rPr lang="en-US" sz="2000"/>
              <a:t> </a:t>
            </a:r>
            <a:r>
              <a:rPr lang="en-US" sz="2000" err="1"/>
              <a:t>kế</a:t>
            </a:r>
            <a:r>
              <a:rPr lang="en-US" sz="2000"/>
              <a:t> </a:t>
            </a:r>
            <a:r>
              <a:rPr lang="en-US" sz="2000" err="1"/>
              <a:t>hoạch</a:t>
            </a:r>
            <a:r>
              <a:rPr lang="en-US" sz="2000"/>
              <a:t>, </a:t>
            </a:r>
            <a:r>
              <a:rPr lang="en-US" sz="2000" err="1"/>
              <a:t>bố</a:t>
            </a:r>
            <a:r>
              <a:rPr lang="en-US" sz="2000"/>
              <a:t> </a:t>
            </a:r>
            <a:r>
              <a:rPr lang="en-US" sz="2000" err="1"/>
              <a:t>trí</a:t>
            </a:r>
            <a:r>
              <a:rPr lang="en-US" sz="2000"/>
              <a:t> </a:t>
            </a:r>
            <a:r>
              <a:rPr lang="en-US" sz="2000" err="1"/>
              <a:t>nhân</a:t>
            </a:r>
            <a:r>
              <a:rPr lang="en-US" sz="2000"/>
              <a:t> </a:t>
            </a:r>
            <a:r>
              <a:rPr lang="en-US" sz="2000" err="1"/>
              <a:t>sự</a:t>
            </a:r>
            <a:r>
              <a:rPr lang="en-US" sz="2000"/>
              <a:t>, </a:t>
            </a:r>
            <a:r>
              <a:rPr lang="en-US" sz="2000" err="1"/>
              <a:t>tổ</a:t>
            </a:r>
            <a:r>
              <a:rPr lang="en-US" sz="2000"/>
              <a:t> </a:t>
            </a:r>
            <a:r>
              <a:rPr lang="en-US" sz="2000" err="1"/>
              <a:t>chức</a:t>
            </a:r>
            <a:r>
              <a:rPr lang="en-US" sz="2000"/>
              <a:t>, </a:t>
            </a:r>
            <a:r>
              <a:rPr lang="en-US" sz="2000" err="1"/>
              <a:t>chỉ</a:t>
            </a:r>
            <a:r>
              <a:rPr lang="en-US" sz="2000"/>
              <a:t> </a:t>
            </a:r>
            <a:r>
              <a:rPr lang="en-US" sz="2000" err="1"/>
              <a:t>đạo</a:t>
            </a:r>
            <a:r>
              <a:rPr lang="en-US" sz="2000"/>
              <a:t> </a:t>
            </a:r>
            <a:r>
              <a:rPr lang="en-US" sz="2000" err="1"/>
              <a:t>và</a:t>
            </a:r>
            <a:r>
              <a:rPr lang="en-US" sz="2000"/>
              <a:t> </a:t>
            </a:r>
            <a:r>
              <a:rPr lang="en-US" sz="2000" err="1"/>
              <a:t>điều</a:t>
            </a:r>
            <a:r>
              <a:rPr lang="en-US" sz="2000"/>
              <a:t> </a:t>
            </a:r>
            <a:r>
              <a:rPr lang="en-US" sz="2000" err="1"/>
              <a:t>khiển</a:t>
            </a:r>
            <a:r>
              <a:rPr lang="en-US" sz="2000"/>
              <a:t> </a:t>
            </a:r>
            <a:r>
              <a:rPr lang="en-US" sz="2000" err="1"/>
              <a:t>một</a:t>
            </a:r>
            <a:r>
              <a:rPr lang="en-US" sz="2000"/>
              <a:t> </a:t>
            </a:r>
            <a:r>
              <a:rPr lang="en-US" sz="2000" err="1"/>
              <a:t>dự</a:t>
            </a:r>
            <a:r>
              <a:rPr lang="en-US" sz="2000"/>
              <a:t> </a:t>
            </a:r>
            <a:r>
              <a:rPr lang="en-US" sz="2000" err="1"/>
              <a:t>án</a:t>
            </a:r>
            <a:r>
              <a:rPr lang="en-US" sz="2000"/>
              <a:t> </a:t>
            </a:r>
            <a:r>
              <a:rPr lang="en-US" sz="2000" err="1"/>
              <a:t>để</a:t>
            </a:r>
            <a:r>
              <a:rPr lang="en-US" sz="2000"/>
              <a:t> </a:t>
            </a:r>
            <a:r>
              <a:rPr lang="en-US" sz="2000" err="1"/>
              <a:t>phát</a:t>
            </a:r>
            <a:r>
              <a:rPr lang="en-US" sz="2000"/>
              <a:t> </a:t>
            </a:r>
            <a:r>
              <a:rPr lang="en-US" sz="2000" err="1"/>
              <a:t>triển</a:t>
            </a:r>
            <a:r>
              <a:rPr lang="en-US" sz="2000"/>
              <a:t> </a:t>
            </a:r>
            <a:r>
              <a:rPr lang="en-US" sz="2000" err="1"/>
              <a:t>một</a:t>
            </a:r>
            <a:r>
              <a:rPr lang="en-US" sz="2000"/>
              <a:t> </a:t>
            </a:r>
            <a:r>
              <a:rPr lang="en-US" sz="2000" err="1"/>
              <a:t>hệ</a:t>
            </a:r>
            <a:r>
              <a:rPr lang="en-US" sz="2000"/>
              <a:t> </a:t>
            </a:r>
            <a:r>
              <a:rPr lang="en-US" sz="2000" err="1"/>
              <a:t>thống</a:t>
            </a:r>
            <a:r>
              <a:rPr lang="en-US" sz="2000"/>
              <a:t> </a:t>
            </a:r>
            <a:r>
              <a:rPr lang="en-US" sz="2000" err="1"/>
              <a:t>thông</a:t>
            </a:r>
            <a:r>
              <a:rPr lang="en-US" sz="2000"/>
              <a:t> tin </a:t>
            </a:r>
            <a:r>
              <a:rPr lang="en-US" sz="2000" err="1"/>
              <a:t>với</a:t>
            </a:r>
            <a:r>
              <a:rPr lang="en-US" sz="2000"/>
              <a:t> chi </a:t>
            </a:r>
            <a:r>
              <a:rPr lang="en-US" sz="2000" err="1"/>
              <a:t>phí</a:t>
            </a:r>
            <a:r>
              <a:rPr lang="en-US" sz="2000"/>
              <a:t> </a:t>
            </a:r>
            <a:r>
              <a:rPr lang="en-US" sz="2000" err="1"/>
              <a:t>thấp</a:t>
            </a:r>
            <a:r>
              <a:rPr lang="en-US" sz="2000"/>
              <a:t> </a:t>
            </a:r>
            <a:r>
              <a:rPr lang="en-US" sz="2000" err="1"/>
              <a:t>nhất</a:t>
            </a:r>
            <a:r>
              <a:rPr lang="en-US" sz="2000"/>
              <a:t>, </a:t>
            </a:r>
            <a:r>
              <a:rPr lang="en-US" sz="2000" err="1"/>
              <a:t>trong</a:t>
            </a:r>
            <a:r>
              <a:rPr lang="en-US" sz="2000"/>
              <a:t> </a:t>
            </a:r>
            <a:r>
              <a:rPr lang="en-US" sz="2000" err="1"/>
              <a:t>một</a:t>
            </a:r>
            <a:r>
              <a:rPr lang="en-US" sz="2000"/>
              <a:t> </a:t>
            </a:r>
            <a:r>
              <a:rPr lang="en-US" sz="2000" err="1"/>
              <a:t>khoảng</a:t>
            </a:r>
            <a:r>
              <a:rPr lang="en-US" sz="2000"/>
              <a:t> </a:t>
            </a:r>
            <a:r>
              <a:rPr lang="en-US" sz="2000" err="1"/>
              <a:t>thời</a:t>
            </a:r>
            <a:r>
              <a:rPr lang="en-US" sz="2000"/>
              <a:t> </a:t>
            </a:r>
            <a:r>
              <a:rPr lang="en-US" sz="2000" err="1"/>
              <a:t>gian</a:t>
            </a:r>
            <a:r>
              <a:rPr lang="en-US" sz="2000"/>
              <a:t> </a:t>
            </a:r>
            <a:r>
              <a:rPr lang="en-US" sz="2000" err="1"/>
              <a:t>cụ</a:t>
            </a:r>
            <a:r>
              <a:rPr lang="en-US" sz="2000"/>
              <a:t> </a:t>
            </a:r>
            <a:r>
              <a:rPr lang="en-US" sz="2000" err="1"/>
              <a:t>thể</a:t>
            </a:r>
            <a:r>
              <a:rPr lang="en-US" sz="2000"/>
              <a:t> </a:t>
            </a:r>
            <a:r>
              <a:rPr lang="en-US" sz="2000" err="1"/>
              <a:t>và</a:t>
            </a:r>
            <a:r>
              <a:rPr lang="en-US" sz="2000"/>
              <a:t> </a:t>
            </a:r>
            <a:r>
              <a:rPr lang="en-US" sz="2000" err="1"/>
              <a:t>với</a:t>
            </a:r>
            <a:r>
              <a:rPr lang="en-US" sz="2000"/>
              <a:t> </a:t>
            </a:r>
            <a:r>
              <a:rPr lang="en-US" sz="2000" err="1"/>
              <a:t>chất</a:t>
            </a:r>
            <a:r>
              <a:rPr lang="en-US" sz="2000"/>
              <a:t> </a:t>
            </a:r>
            <a:r>
              <a:rPr lang="en-US" sz="2000" err="1"/>
              <a:t>lượng</a:t>
            </a:r>
            <a:r>
              <a:rPr lang="en-US" sz="2000"/>
              <a:t> </a:t>
            </a:r>
            <a:r>
              <a:rPr lang="en-US" sz="2000" err="1"/>
              <a:t>có</a:t>
            </a:r>
            <a:r>
              <a:rPr lang="en-US" sz="2000"/>
              <a:t> </a:t>
            </a:r>
            <a:r>
              <a:rPr lang="en-US" sz="2000" err="1"/>
              <a:t>thể</a:t>
            </a:r>
            <a:r>
              <a:rPr lang="en-US" sz="2000"/>
              <a:t> </a:t>
            </a:r>
            <a:r>
              <a:rPr lang="en-US" sz="2000" err="1"/>
              <a:t>chấp</a:t>
            </a:r>
            <a:r>
              <a:rPr lang="en-US" sz="2000"/>
              <a:t> </a:t>
            </a:r>
            <a:r>
              <a:rPr lang="en-US" sz="2000" err="1"/>
              <a:t>nhận</a:t>
            </a:r>
            <a:r>
              <a:rPr lang="en-US" sz="2000"/>
              <a:t> </a:t>
            </a:r>
            <a:r>
              <a:rPr lang="en-US" sz="2000" err="1"/>
              <a:t>được</a:t>
            </a:r>
            <a:r>
              <a:rPr lang="en-US" sz="200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DB8D045-1BDD-41DA-9CFA-397E8EA2495F}" type="slidenum">
              <a:rPr lang="en-US"/>
              <a:pPr/>
              <a:t>49</a:t>
            </a:fld>
            <a:endParaRPr lang="en-US"/>
          </a:p>
        </p:txBody>
      </p:sp>
      <p:sp>
        <p:nvSpPr>
          <p:cNvPr id="129026" name="Rectangle 2"/>
          <p:cNvSpPr>
            <a:spLocks noGrp="1" noChangeArrowheads="1"/>
          </p:cNvSpPr>
          <p:nvPr>
            <p:ph type="title"/>
          </p:nvPr>
        </p:nvSpPr>
        <p:spPr>
          <a:xfrm>
            <a:off x="381000" y="228600"/>
            <a:ext cx="8226425" cy="1066800"/>
          </a:xfrm>
        </p:spPr>
        <p:txBody>
          <a:bodyPr/>
          <a:lstStyle/>
          <a:p>
            <a:r>
              <a:rPr lang="en-US" sz="4000" b="1"/>
              <a:t>2.1. Quy trình phát triển hệ thống</a:t>
            </a:r>
          </a:p>
        </p:txBody>
      </p:sp>
      <p:sp>
        <p:nvSpPr>
          <p:cNvPr id="129027" name="Rectangle 3"/>
          <p:cNvSpPr>
            <a:spLocks noGrp="1" noChangeArrowheads="1"/>
          </p:cNvSpPr>
          <p:nvPr>
            <p:ph type="body" idx="1"/>
          </p:nvPr>
        </p:nvSpPr>
        <p:spPr>
          <a:xfrm>
            <a:off x="455613" y="1371600"/>
            <a:ext cx="8459787" cy="5334000"/>
          </a:xfrm>
        </p:spPr>
        <p:txBody>
          <a:bodyPr/>
          <a:lstStyle/>
          <a:p>
            <a:pPr algn="just">
              <a:lnSpc>
                <a:spcPct val="80000"/>
              </a:lnSpc>
              <a:buFont typeface="Wingdings" pitchFamily="2" charset="2"/>
              <a:buNone/>
            </a:pPr>
            <a:r>
              <a:rPr lang="en-US" sz="2000" b="1"/>
              <a:t>Nguyên lý 7</a:t>
            </a:r>
            <a:r>
              <a:rPr lang="en-US" sz="2000"/>
              <a:t>: Cân đối hệ thống với vốn đầu tư</a:t>
            </a:r>
          </a:p>
          <a:p>
            <a:pPr algn="just">
              <a:lnSpc>
                <a:spcPct val="80000"/>
              </a:lnSpc>
              <a:buFont typeface="Wingdings" pitchFamily="2" charset="2"/>
              <a:buNone/>
            </a:pPr>
            <a:r>
              <a:rPr lang="en-US" sz="2000" b="1"/>
              <a:t>	- Kế hoạch hệ thống thông tin mang tính chiến lược </a:t>
            </a:r>
            <a:r>
              <a:rPr lang="en-US" sz="2000"/>
              <a:t>phải phù hợp và hỗ trợ cho</a:t>
            </a:r>
            <a:r>
              <a:rPr lang="en-US" sz="2000" b="1"/>
              <a:t> kế hoạch hoạt động mang tính chiến lược </a:t>
            </a:r>
            <a:r>
              <a:rPr lang="en-US" sz="2000"/>
              <a:t>của tổ chức</a:t>
            </a:r>
          </a:p>
          <a:p>
            <a:pPr algn="just">
              <a:lnSpc>
                <a:spcPct val="80000"/>
              </a:lnSpc>
              <a:buFont typeface="Wingdings" pitchFamily="2" charset="2"/>
              <a:buNone/>
            </a:pPr>
            <a:r>
              <a:rPr lang="en-US" sz="2000"/>
              <a:t>	- Có một vài giải pháp có thể, cái đầu tiên không nhất thiết là cái tốt nhất</a:t>
            </a:r>
          </a:p>
          <a:p>
            <a:pPr algn="just">
              <a:lnSpc>
                <a:spcPct val="80000"/>
              </a:lnSpc>
              <a:buFont typeface="Wingdings" pitchFamily="2" charset="2"/>
              <a:buNone/>
            </a:pPr>
            <a:r>
              <a:rPr lang="en-US" sz="2000"/>
              <a:t>	- Đánh giá tính khả thi của từng giải pháp theo hai tiêu chí: </a:t>
            </a:r>
          </a:p>
          <a:p>
            <a:pPr algn="just">
              <a:lnSpc>
                <a:spcPct val="80000"/>
              </a:lnSpc>
              <a:buFont typeface="Wingdings" pitchFamily="2" charset="2"/>
              <a:buNone/>
            </a:pPr>
            <a:r>
              <a:rPr lang="en-US" sz="2000"/>
              <a:t>		o </a:t>
            </a:r>
            <a:r>
              <a:rPr lang="en-US" sz="2000" b="1"/>
              <a:t>Hiệu quả chi phí</a:t>
            </a:r>
            <a:r>
              <a:rPr lang="en-US" sz="2000"/>
              <a:t>: phân tích chi phí/lợi ích</a:t>
            </a:r>
          </a:p>
          <a:p>
            <a:pPr algn="just">
              <a:lnSpc>
                <a:spcPct val="80000"/>
              </a:lnSpc>
              <a:buFont typeface="Wingdings" pitchFamily="2" charset="2"/>
              <a:buNone/>
            </a:pPr>
            <a:r>
              <a:rPr lang="en-US" sz="2000"/>
              <a:t>		o </a:t>
            </a:r>
            <a:r>
              <a:rPr lang="en-US" sz="2000" b="1"/>
              <a:t>Quản lý rủi ro</a:t>
            </a:r>
            <a:r>
              <a:rPr lang="en-US" sz="2000"/>
              <a:t>: xác định, đánh giá và điều khiển những thách thức tiềm ẩn đối với sự hoàn thành một hệ thống</a:t>
            </a:r>
            <a:endParaRPr lang="en-US" sz="2000" b="1"/>
          </a:p>
          <a:p>
            <a:pPr algn="just">
              <a:lnSpc>
                <a:spcPct val="80000"/>
              </a:lnSpc>
              <a:buFont typeface="Wingdings" pitchFamily="2" charset="2"/>
              <a:buNone/>
            </a:pPr>
            <a:r>
              <a:rPr lang="en-US" sz="2000" b="1"/>
              <a:t>Nguyên lý 8</a:t>
            </a:r>
            <a:r>
              <a:rPr lang="en-US" sz="2000"/>
              <a:t>: Không né tránh việc hủy bỏ hoặc sửa phạm vi</a:t>
            </a:r>
          </a:p>
          <a:p>
            <a:pPr algn="just">
              <a:lnSpc>
                <a:spcPct val="80000"/>
              </a:lnSpc>
              <a:buFont typeface="Wingdings" pitchFamily="2" charset="2"/>
              <a:buNone/>
            </a:pPr>
            <a:r>
              <a:rPr lang="en-US" sz="2000"/>
              <a:t>	- Phạm vi của một dự án có thể tăng lên</a:t>
            </a:r>
          </a:p>
          <a:p>
            <a:pPr algn="just">
              <a:lnSpc>
                <a:spcPct val="80000"/>
              </a:lnSpc>
              <a:buFont typeface="Wingdings" pitchFamily="2" charset="2"/>
              <a:buNone/>
            </a:pPr>
            <a:r>
              <a:rPr lang="en-US" sz="2000"/>
              <a:t>	- Quy trình phát triển có các điểm kiểm tra đối với các giai đoạn của nó:</a:t>
            </a:r>
          </a:p>
          <a:p>
            <a:pPr algn="just">
              <a:lnSpc>
                <a:spcPct val="80000"/>
              </a:lnSpc>
              <a:buFont typeface="Wingdings" pitchFamily="2" charset="2"/>
              <a:buNone/>
            </a:pPr>
            <a:r>
              <a:rPr lang="en-US" sz="2000"/>
              <a:t>		o Hủy bỏ dự án nếu nó không khả thi (do tổ chức quyết định)</a:t>
            </a:r>
          </a:p>
          <a:p>
            <a:pPr algn="just">
              <a:lnSpc>
                <a:spcPct val="80000"/>
              </a:lnSpc>
              <a:buFont typeface="Wingdings" pitchFamily="2" charset="2"/>
              <a:buNone/>
            </a:pPr>
            <a:r>
              <a:rPr lang="en-US" sz="2000"/>
              <a:t>		o Đánh giá lại?điều chỉnh chi phí/phạm vi nếu phạm vi mở rộng thêm (do người phân tích quyết định)</a:t>
            </a:r>
          </a:p>
          <a:p>
            <a:pPr algn="just">
              <a:lnSpc>
                <a:spcPct val="80000"/>
              </a:lnSpc>
              <a:buFont typeface="Wingdings" pitchFamily="2" charset="2"/>
              <a:buNone/>
            </a:pPr>
            <a:r>
              <a:rPr lang="en-US" sz="2000"/>
              <a:t>		o Thu hẹp phạm vi nếu ngân sách/lịch biểu bị co lại (do người phân tích quyết định)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lstStyle/>
          <a:p>
            <a:r>
              <a:rPr lang="en-US" b="1" i="1" err="1">
                <a:latin typeface="Tahoma" panose="020B0604030504040204" pitchFamily="34" charset="0"/>
                <a:ea typeface="Tahoma" panose="020B0604030504040204" pitchFamily="34" charset="0"/>
                <a:cs typeface="Tahoma" panose="020B0604030504040204" pitchFamily="34" charset="0"/>
              </a:rPr>
              <a:t>Điều</a:t>
            </a:r>
            <a:r>
              <a:rPr lang="en-US" b="1" i="1">
                <a:latin typeface="Tahoma" panose="020B0604030504040204" pitchFamily="34" charset="0"/>
                <a:ea typeface="Tahoma" panose="020B0604030504040204" pitchFamily="34" charset="0"/>
                <a:cs typeface="Tahoma" panose="020B0604030504040204" pitchFamily="34" charset="0"/>
              </a:rPr>
              <a:t> </a:t>
            </a:r>
            <a:r>
              <a:rPr lang="en-US" b="1" i="1" err="1">
                <a:latin typeface="Tahoma" panose="020B0604030504040204" pitchFamily="34" charset="0"/>
                <a:ea typeface="Tahoma" panose="020B0604030504040204" pitchFamily="34" charset="0"/>
                <a:cs typeface="Tahoma" panose="020B0604030504040204" pitchFamily="34" charset="0"/>
              </a:rPr>
              <a:t>kiện</a:t>
            </a:r>
            <a:r>
              <a:rPr lang="en-US" b="1" i="1">
                <a:latin typeface="Tahoma" panose="020B0604030504040204" pitchFamily="34" charset="0"/>
                <a:ea typeface="Tahoma" panose="020B0604030504040204" pitchFamily="34" charset="0"/>
                <a:cs typeface="Tahoma" panose="020B0604030504040204" pitchFamily="34" charset="0"/>
              </a:rPr>
              <a:t> </a:t>
            </a:r>
            <a:r>
              <a:rPr lang="en-US" b="1" i="1" err="1">
                <a:latin typeface="Tahoma" panose="020B0604030504040204" pitchFamily="34" charset="0"/>
                <a:ea typeface="Tahoma" panose="020B0604030504040204" pitchFamily="34" charset="0"/>
                <a:cs typeface="Tahoma" panose="020B0604030504040204" pitchFamily="34" charset="0"/>
              </a:rPr>
              <a:t>tiên</a:t>
            </a:r>
            <a:r>
              <a:rPr lang="en-US" b="1" i="1">
                <a:latin typeface="Tahoma" panose="020B0604030504040204" pitchFamily="34" charset="0"/>
                <a:ea typeface="Tahoma" panose="020B0604030504040204" pitchFamily="34" charset="0"/>
                <a:cs typeface="Tahoma" panose="020B0604030504040204" pitchFamily="34" charset="0"/>
              </a:rPr>
              <a:t> </a:t>
            </a:r>
            <a:r>
              <a:rPr lang="en-US" b="1" i="1" err="1">
                <a:latin typeface="Tahoma" panose="020B0604030504040204" pitchFamily="34" charset="0"/>
                <a:ea typeface="Tahoma" panose="020B0604030504040204" pitchFamily="34" charset="0"/>
                <a:cs typeface="Tahoma" panose="020B0604030504040204" pitchFamily="34" charset="0"/>
              </a:rPr>
              <a:t>quyết</a:t>
            </a:r>
            <a:endParaRPr lang="en-US">
              <a:latin typeface="Tahoma" panose="020B0604030504040204" pitchFamily="34" charset="0"/>
              <a:ea typeface="Tahoma" panose="020B0604030504040204" pitchFamily="34" charset="0"/>
              <a:cs typeface="Tahoma" panose="020B0604030504040204" pitchFamily="34" charset="0"/>
            </a:endParaRPr>
          </a:p>
          <a:p>
            <a:pPr lvl="1" algn="just"/>
            <a:r>
              <a:rPr lang="en-US">
                <a:latin typeface="Tahoma" panose="020B0604030504040204" pitchFamily="34" charset="0"/>
                <a:ea typeface="Tahoma" panose="020B0604030504040204" pitchFamily="34" charset="0"/>
                <a:cs typeface="Tahoma" panose="020B0604030504040204" pitchFamily="34" charset="0"/>
              </a:rPr>
              <a:t>Sau </a:t>
            </a:r>
            <a:r>
              <a:rPr lang="en-US" err="1">
                <a:latin typeface="Tahoma" panose="020B0604030504040204" pitchFamily="34" charset="0"/>
                <a:ea typeface="Tahoma" panose="020B0604030504040204" pitchFamily="34" charset="0"/>
                <a:cs typeface="Tahoma" panose="020B0604030504040204" pitchFamily="34" charset="0"/>
              </a:rPr>
              <a:t>khi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học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một</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số</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môn</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học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cơ</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bản</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như</a:t>
            </a:r>
            <a:r>
              <a:rPr lang="en-US">
                <a:latin typeface="Tahoma" panose="020B0604030504040204" pitchFamily="34" charset="0"/>
                <a:ea typeface="Tahoma" panose="020B0604030504040204" pitchFamily="34" charset="0"/>
                <a:cs typeface="Tahoma" panose="020B0604030504040204" pitchFamily="34" charset="0"/>
              </a:rPr>
              <a:t> </a:t>
            </a:r>
            <a:r>
              <a:rPr lang="en-US" i="1" err="1">
                <a:latin typeface="Tahoma" panose="020B0604030504040204" pitchFamily="34" charset="0"/>
                <a:ea typeface="Tahoma" panose="020B0604030504040204" pitchFamily="34" charset="0"/>
                <a:cs typeface="Tahoma" panose="020B0604030504040204" pitchFamily="34" charset="0"/>
              </a:rPr>
              <a:t>cấu</a:t>
            </a:r>
            <a:r>
              <a:rPr lang="en-US" i="1">
                <a:latin typeface="Tahoma" panose="020B0604030504040204" pitchFamily="34" charset="0"/>
                <a:ea typeface="Tahoma" panose="020B0604030504040204" pitchFamily="34" charset="0"/>
                <a:cs typeface="Tahoma" panose="020B0604030504040204" pitchFamily="34" charset="0"/>
              </a:rPr>
              <a:t> </a:t>
            </a:r>
            <a:r>
              <a:rPr lang="en-US" i="1" err="1">
                <a:latin typeface="Tahoma" panose="020B0604030504040204" pitchFamily="34" charset="0"/>
                <a:ea typeface="Tahoma" panose="020B0604030504040204" pitchFamily="34" charset="0"/>
                <a:cs typeface="Tahoma" panose="020B0604030504040204" pitchFamily="34" charset="0"/>
              </a:rPr>
              <a:t>trúc</a:t>
            </a:r>
            <a:r>
              <a:rPr lang="en-US" i="1">
                <a:latin typeface="Tahoma" panose="020B0604030504040204" pitchFamily="34" charset="0"/>
                <a:ea typeface="Tahoma" panose="020B0604030504040204" pitchFamily="34" charset="0"/>
                <a:cs typeface="Tahoma" panose="020B0604030504040204" pitchFamily="34" charset="0"/>
              </a:rPr>
              <a:t> </a:t>
            </a:r>
            <a:r>
              <a:rPr lang="en-US" i="1" err="1">
                <a:latin typeface="Tahoma" panose="020B0604030504040204" pitchFamily="34" charset="0"/>
                <a:ea typeface="Tahoma" panose="020B0604030504040204" pitchFamily="34" charset="0"/>
                <a:cs typeface="Tahoma" panose="020B0604030504040204" pitchFamily="34" charset="0"/>
              </a:rPr>
              <a:t>dữ</a:t>
            </a:r>
            <a:r>
              <a:rPr lang="en-US" i="1">
                <a:latin typeface="Tahoma" panose="020B0604030504040204" pitchFamily="34" charset="0"/>
                <a:ea typeface="Tahoma" panose="020B0604030504040204" pitchFamily="34" charset="0"/>
                <a:cs typeface="Tahoma" panose="020B0604030504040204" pitchFamily="34" charset="0"/>
              </a:rPr>
              <a:t> </a:t>
            </a:r>
            <a:r>
              <a:rPr lang="en-US" i="1" err="1">
                <a:latin typeface="Tahoma" panose="020B0604030504040204" pitchFamily="34" charset="0"/>
                <a:ea typeface="Tahoma" panose="020B0604030504040204" pitchFamily="34" charset="0"/>
                <a:cs typeface="Tahoma" panose="020B0604030504040204" pitchFamily="34" charset="0"/>
              </a:rPr>
              <a:t>liệu</a:t>
            </a:r>
            <a:r>
              <a:rPr lang="en-US" i="1">
                <a:latin typeface="Tahoma" panose="020B0604030504040204" pitchFamily="34" charset="0"/>
                <a:ea typeface="Tahoma" panose="020B0604030504040204" pitchFamily="34" charset="0"/>
                <a:cs typeface="Tahoma" panose="020B0604030504040204" pitchFamily="34" charset="0"/>
              </a:rPr>
              <a:t> </a:t>
            </a:r>
            <a:r>
              <a:rPr lang="en-US" i="1" err="1">
                <a:latin typeface="Tahoma" panose="020B0604030504040204" pitchFamily="34" charset="0"/>
                <a:ea typeface="Tahoma" panose="020B0604030504040204" pitchFamily="34" charset="0"/>
                <a:cs typeface="Tahoma" panose="020B0604030504040204" pitchFamily="34" charset="0"/>
              </a:rPr>
              <a:t>và</a:t>
            </a:r>
            <a:r>
              <a:rPr lang="en-US" i="1">
                <a:latin typeface="Tahoma" panose="020B0604030504040204" pitchFamily="34" charset="0"/>
                <a:ea typeface="Tahoma" panose="020B0604030504040204" pitchFamily="34" charset="0"/>
                <a:cs typeface="Tahoma" panose="020B0604030504040204" pitchFamily="34" charset="0"/>
              </a:rPr>
              <a:t> </a:t>
            </a:r>
            <a:r>
              <a:rPr lang="en-US" i="1" err="1">
                <a:latin typeface="Tahoma" panose="020B0604030504040204" pitchFamily="34" charset="0"/>
                <a:ea typeface="Tahoma" panose="020B0604030504040204" pitchFamily="34" charset="0"/>
                <a:cs typeface="Tahoma" panose="020B0604030504040204" pitchFamily="34" charset="0"/>
              </a:rPr>
              <a:t>giải</a:t>
            </a:r>
            <a:r>
              <a:rPr lang="en-US" i="1">
                <a:latin typeface="Tahoma" panose="020B0604030504040204" pitchFamily="34" charset="0"/>
                <a:ea typeface="Tahoma" panose="020B0604030504040204" pitchFamily="34" charset="0"/>
                <a:cs typeface="Tahoma" panose="020B0604030504040204" pitchFamily="34" charset="0"/>
              </a:rPr>
              <a:t> </a:t>
            </a:r>
            <a:r>
              <a:rPr lang="en-US" i="1" err="1">
                <a:latin typeface="Tahoma" panose="020B0604030504040204" pitchFamily="34" charset="0"/>
                <a:ea typeface="Tahoma" panose="020B0604030504040204" pitchFamily="34" charset="0"/>
                <a:cs typeface="Tahoma" panose="020B0604030504040204" pitchFamily="34" charset="0"/>
              </a:rPr>
              <a:t>thuật</a:t>
            </a:r>
            <a:r>
              <a:rPr lang="en-US" i="1">
                <a:latin typeface="Tahoma" panose="020B0604030504040204" pitchFamily="34" charset="0"/>
                <a:ea typeface="Tahoma" panose="020B0604030504040204" pitchFamily="34" charset="0"/>
                <a:cs typeface="Tahoma" panose="020B0604030504040204" pitchFamily="34" charset="0"/>
              </a:rPr>
              <a:t>, </a:t>
            </a:r>
            <a:r>
              <a:rPr lang="en-US" i="1" err="1">
                <a:latin typeface="Tahoma" panose="020B0604030504040204" pitchFamily="34" charset="0"/>
                <a:ea typeface="Tahoma" panose="020B0604030504040204" pitchFamily="34" charset="0"/>
                <a:cs typeface="Tahoma" panose="020B0604030504040204" pitchFamily="34" charset="0"/>
              </a:rPr>
              <a:t>nhập</a:t>
            </a:r>
            <a:r>
              <a:rPr lang="en-US" i="1">
                <a:latin typeface="Tahoma" panose="020B0604030504040204" pitchFamily="34" charset="0"/>
                <a:ea typeface="Tahoma" panose="020B0604030504040204" pitchFamily="34" charset="0"/>
                <a:cs typeface="Tahoma" panose="020B0604030504040204" pitchFamily="34" charset="0"/>
              </a:rPr>
              <a:t> </a:t>
            </a:r>
            <a:r>
              <a:rPr lang="en-US" i="1" err="1">
                <a:latin typeface="Tahoma" panose="020B0604030504040204" pitchFamily="34" charset="0"/>
                <a:ea typeface="Tahoma" panose="020B0604030504040204" pitchFamily="34" charset="0"/>
                <a:cs typeface="Tahoma" panose="020B0604030504040204" pitchFamily="34" charset="0"/>
              </a:rPr>
              <a:t>môn</a:t>
            </a:r>
            <a:r>
              <a:rPr lang="en-US" i="1">
                <a:latin typeface="Tahoma" panose="020B0604030504040204" pitchFamily="34" charset="0"/>
                <a:ea typeface="Tahoma" panose="020B0604030504040204" pitchFamily="34" charset="0"/>
                <a:cs typeface="Tahoma" panose="020B0604030504040204" pitchFamily="34" charset="0"/>
              </a:rPr>
              <a:t> </a:t>
            </a:r>
            <a:r>
              <a:rPr lang="en-US" i="1" err="1">
                <a:latin typeface="Tahoma" panose="020B0604030504040204" pitchFamily="34" charset="0"/>
                <a:ea typeface="Tahoma" panose="020B0604030504040204" pitchFamily="34" charset="0"/>
                <a:cs typeface="Tahoma" panose="020B0604030504040204" pitchFamily="34" charset="0"/>
              </a:rPr>
              <a:t>cơ</a:t>
            </a:r>
            <a:r>
              <a:rPr lang="en-US" i="1">
                <a:latin typeface="Tahoma" panose="020B0604030504040204" pitchFamily="34" charset="0"/>
                <a:ea typeface="Tahoma" panose="020B0604030504040204" pitchFamily="34" charset="0"/>
                <a:cs typeface="Tahoma" panose="020B0604030504040204" pitchFamily="34" charset="0"/>
              </a:rPr>
              <a:t> </a:t>
            </a:r>
            <a:r>
              <a:rPr lang="en-US" i="1" err="1">
                <a:latin typeface="Tahoma" panose="020B0604030504040204" pitchFamily="34" charset="0"/>
                <a:ea typeface="Tahoma" panose="020B0604030504040204" pitchFamily="34" charset="0"/>
                <a:cs typeface="Tahoma" panose="020B0604030504040204" pitchFamily="34" charset="0"/>
              </a:rPr>
              <a:t>sở</a:t>
            </a:r>
            <a:r>
              <a:rPr lang="en-US" i="1">
                <a:latin typeface="Tahoma" panose="020B0604030504040204" pitchFamily="34" charset="0"/>
                <a:ea typeface="Tahoma" panose="020B0604030504040204" pitchFamily="34" charset="0"/>
                <a:cs typeface="Tahoma" panose="020B0604030504040204" pitchFamily="34" charset="0"/>
              </a:rPr>
              <a:t> </a:t>
            </a:r>
            <a:r>
              <a:rPr lang="en-US" i="1" err="1">
                <a:latin typeface="Tahoma" panose="020B0604030504040204" pitchFamily="34" charset="0"/>
                <a:ea typeface="Tahoma" panose="020B0604030504040204" pitchFamily="34" charset="0"/>
                <a:cs typeface="Tahoma" panose="020B0604030504040204" pitchFamily="34" charset="0"/>
              </a:rPr>
              <a:t>dữ</a:t>
            </a:r>
            <a:r>
              <a:rPr lang="en-US" i="1">
                <a:latin typeface="Tahoma" panose="020B0604030504040204" pitchFamily="34" charset="0"/>
                <a:ea typeface="Tahoma" panose="020B0604030504040204" pitchFamily="34" charset="0"/>
                <a:cs typeface="Tahoma" panose="020B0604030504040204" pitchFamily="34" charset="0"/>
              </a:rPr>
              <a:t> </a:t>
            </a:r>
            <a:r>
              <a:rPr lang="en-US" i="1" err="1">
                <a:latin typeface="Tahoma" panose="020B0604030504040204" pitchFamily="34" charset="0"/>
                <a:ea typeface="Tahoma" panose="020B0604030504040204" pitchFamily="34" charset="0"/>
                <a:cs typeface="Tahoma" panose="020B0604030504040204" pitchFamily="34" charset="0"/>
              </a:rPr>
              <a:t>liệu</a:t>
            </a:r>
            <a:r>
              <a:rPr lang="en-US" i="1">
                <a:latin typeface="Tahoma" panose="020B0604030504040204" pitchFamily="34" charset="0"/>
                <a:ea typeface="Tahoma" panose="020B0604030504040204" pitchFamily="34" charset="0"/>
                <a:cs typeface="Tahoma" panose="020B0604030504040204" pitchFamily="34" charset="0"/>
              </a:rPr>
              <a:t>, </a:t>
            </a:r>
            <a:r>
              <a:rPr lang="en-US" i="1" err="1">
                <a:latin typeface="Tahoma" panose="020B0604030504040204" pitchFamily="34" charset="0"/>
                <a:ea typeface="Tahoma" panose="020B0604030504040204" pitchFamily="34" charset="0"/>
                <a:cs typeface="Tahoma" panose="020B0604030504040204" pitchFamily="34" charset="0"/>
              </a:rPr>
              <a:t>hệ</a:t>
            </a:r>
            <a:r>
              <a:rPr lang="en-US" i="1">
                <a:latin typeface="Tahoma" panose="020B0604030504040204" pitchFamily="34" charset="0"/>
                <a:ea typeface="Tahoma" panose="020B0604030504040204" pitchFamily="34" charset="0"/>
                <a:cs typeface="Tahoma" panose="020B0604030504040204" pitchFamily="34" charset="0"/>
              </a:rPr>
              <a:t> </a:t>
            </a:r>
            <a:r>
              <a:rPr lang="en-US" i="1" err="1">
                <a:latin typeface="Tahoma" panose="020B0604030504040204" pitchFamily="34" charset="0"/>
                <a:ea typeface="Tahoma" panose="020B0604030504040204" pitchFamily="34" charset="0"/>
                <a:cs typeface="Tahoma" panose="020B0604030504040204" pitchFamily="34" charset="0"/>
              </a:rPr>
              <a:t>quản</a:t>
            </a:r>
            <a:r>
              <a:rPr lang="en-US" i="1">
                <a:latin typeface="Tahoma" panose="020B0604030504040204" pitchFamily="34" charset="0"/>
                <a:ea typeface="Tahoma" panose="020B0604030504040204" pitchFamily="34" charset="0"/>
                <a:cs typeface="Tahoma" panose="020B0604030504040204" pitchFamily="34" charset="0"/>
              </a:rPr>
              <a:t> </a:t>
            </a:r>
            <a:r>
              <a:rPr lang="en-US" i="1" err="1">
                <a:latin typeface="Tahoma" panose="020B0604030504040204" pitchFamily="34" charset="0"/>
                <a:ea typeface="Tahoma" panose="020B0604030504040204" pitchFamily="34" charset="0"/>
                <a:cs typeface="Tahoma" panose="020B0604030504040204" pitchFamily="34" charset="0"/>
              </a:rPr>
              <a:t>trị</a:t>
            </a:r>
            <a:r>
              <a:rPr lang="en-US" i="1">
                <a:latin typeface="Tahoma" panose="020B0604030504040204" pitchFamily="34" charset="0"/>
                <a:ea typeface="Tahoma" panose="020B0604030504040204" pitchFamily="34" charset="0"/>
                <a:cs typeface="Tahoma" panose="020B0604030504040204" pitchFamily="34" charset="0"/>
              </a:rPr>
              <a:t> </a:t>
            </a:r>
            <a:r>
              <a:rPr lang="en-US" i="1" err="1">
                <a:latin typeface="Tahoma" panose="020B0604030504040204" pitchFamily="34" charset="0"/>
                <a:ea typeface="Tahoma" panose="020B0604030504040204" pitchFamily="34" charset="0"/>
                <a:cs typeface="Tahoma" panose="020B0604030504040204" pitchFamily="34" charset="0"/>
              </a:rPr>
              <a:t>cơ</a:t>
            </a:r>
            <a:r>
              <a:rPr lang="en-US" i="1">
                <a:latin typeface="Tahoma" panose="020B0604030504040204" pitchFamily="34" charset="0"/>
                <a:ea typeface="Tahoma" panose="020B0604030504040204" pitchFamily="34" charset="0"/>
                <a:cs typeface="Tahoma" panose="020B0604030504040204" pitchFamily="34" charset="0"/>
              </a:rPr>
              <a:t> </a:t>
            </a:r>
            <a:r>
              <a:rPr lang="en-US" i="1" err="1">
                <a:latin typeface="Tahoma" panose="020B0604030504040204" pitchFamily="34" charset="0"/>
                <a:ea typeface="Tahoma" panose="020B0604030504040204" pitchFamily="34" charset="0"/>
                <a:cs typeface="Tahoma" panose="020B0604030504040204" pitchFamily="34" charset="0"/>
              </a:rPr>
              <a:t>sở</a:t>
            </a:r>
            <a:r>
              <a:rPr lang="en-US" i="1">
                <a:latin typeface="Tahoma" panose="020B0604030504040204" pitchFamily="34" charset="0"/>
                <a:ea typeface="Tahoma" panose="020B0604030504040204" pitchFamily="34" charset="0"/>
                <a:cs typeface="Tahoma" panose="020B0604030504040204" pitchFamily="34" charset="0"/>
              </a:rPr>
              <a:t> </a:t>
            </a:r>
            <a:r>
              <a:rPr lang="en-US" i="1" err="1">
                <a:latin typeface="Tahoma" panose="020B0604030504040204" pitchFamily="34" charset="0"/>
                <a:ea typeface="Tahoma" panose="020B0604030504040204" pitchFamily="34" charset="0"/>
                <a:cs typeface="Tahoma" panose="020B0604030504040204" pitchFamily="34" charset="0"/>
              </a:rPr>
              <a:t>dữ</a:t>
            </a:r>
            <a:r>
              <a:rPr lang="en-US" i="1">
                <a:latin typeface="Tahoma" panose="020B0604030504040204" pitchFamily="34" charset="0"/>
                <a:ea typeface="Tahoma" panose="020B0604030504040204" pitchFamily="34" charset="0"/>
                <a:cs typeface="Tahoma" panose="020B0604030504040204" pitchFamily="34" charset="0"/>
              </a:rPr>
              <a:t> </a:t>
            </a:r>
            <a:r>
              <a:rPr lang="en-US" i="1" err="1">
                <a:latin typeface="Tahoma" panose="020B0604030504040204" pitchFamily="34" charset="0"/>
                <a:ea typeface="Tahoma" panose="020B0604030504040204" pitchFamily="34" charset="0"/>
                <a:cs typeface="Tahoma" panose="020B0604030504040204" pitchFamily="34" charset="0"/>
              </a:rPr>
              <a:t>liệu</a:t>
            </a:r>
            <a:r>
              <a:rPr lang="en-US">
                <a:latin typeface="Tahoma" panose="020B0604030504040204" pitchFamily="34" charset="0"/>
                <a:ea typeface="Tahoma" panose="020B0604030504040204" pitchFamily="34" charset="0"/>
                <a:cs typeface="Tahoma" panose="020B0604030504040204" pitchFamily="34" charset="0"/>
              </a:rPr>
              <a:t>.</a:t>
            </a:r>
          </a:p>
          <a:p>
            <a:pPr lvl="1" algn="just"/>
            <a:r>
              <a:rPr lang="en-US" err="1">
                <a:latin typeface="Tahoma" panose="020B0604030504040204" pitchFamily="34" charset="0"/>
                <a:ea typeface="Tahoma" panose="020B0604030504040204" pitchFamily="34" charset="0"/>
                <a:cs typeface="Tahoma" panose="020B0604030504040204" pitchFamily="34" charset="0"/>
              </a:rPr>
              <a:t>Đã</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có</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khả</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năng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lập</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trình</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bằng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ít</a:t>
            </a:r>
            <a:r>
              <a:rPr lang="en-US">
                <a:latin typeface="Tahoma" panose="020B0604030504040204" pitchFamily="34" charset="0"/>
                <a:ea typeface="Tahoma" panose="020B0604030504040204" pitchFamily="34" charset="0"/>
                <a:cs typeface="Tahoma" panose="020B0604030504040204" pitchFamily="34" charset="0"/>
              </a:rPr>
              <a:t> nhất </a:t>
            </a:r>
            <a:r>
              <a:rPr lang="en-US" b="1" i="1" err="1">
                <a:latin typeface="Tahoma" panose="020B0604030504040204" pitchFamily="34" charset="0"/>
                <a:ea typeface="Tahoma" panose="020B0604030504040204" pitchFamily="34" charset="0"/>
                <a:cs typeface="Tahoma" panose="020B0604030504040204" pitchFamily="34" charset="0"/>
              </a:rPr>
              <a:t>một</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trong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số</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ngôn</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ngữ</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lập</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trình</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như</a:t>
            </a:r>
            <a:r>
              <a:rPr lang="en-US">
                <a:latin typeface="Tahoma" panose="020B0604030504040204" pitchFamily="34" charset="0"/>
                <a:ea typeface="Tahoma" panose="020B0604030504040204" pitchFamily="34" charset="0"/>
                <a:cs typeface="Tahoma" panose="020B0604030504040204" pitchFamily="34" charset="0"/>
              </a:rPr>
              <a:t> </a:t>
            </a:r>
            <a:r>
              <a:rPr lang="en-US" i="1">
                <a:latin typeface="Tahoma" panose="020B0604030504040204" pitchFamily="34" charset="0"/>
                <a:ea typeface="Tahoma" panose="020B0604030504040204" pitchFamily="34" charset="0"/>
                <a:cs typeface="Tahoma" panose="020B0604030504040204" pitchFamily="34" charset="0"/>
              </a:rPr>
              <a:t>C++, Visual Basic 6.0, Visual </a:t>
            </a:r>
            <a:r>
              <a:rPr lang="en-US" i="1" err="1">
                <a:latin typeface="Tahoma" panose="020B0604030504040204" pitchFamily="34" charset="0"/>
                <a:ea typeface="Tahoma" panose="020B0604030504040204" pitchFamily="34" charset="0"/>
                <a:cs typeface="Tahoma" panose="020B0604030504040204" pitchFamily="34" charset="0"/>
              </a:rPr>
              <a:t>Basic.Net</a:t>
            </a:r>
            <a:r>
              <a:rPr lang="en-US" i="1">
                <a:latin typeface="Tahoma" panose="020B0604030504040204" pitchFamily="34" charset="0"/>
                <a:ea typeface="Tahoma" panose="020B0604030504040204" pitchFamily="34" charset="0"/>
                <a:cs typeface="Tahoma" panose="020B0604030504040204" pitchFamily="34" charset="0"/>
              </a:rPr>
              <a:t>, </a:t>
            </a:r>
            <a:r>
              <a:rPr lang="en-US" i="1" err="1">
                <a:latin typeface="Tahoma" panose="020B0604030504040204" pitchFamily="34" charset="0"/>
                <a:ea typeface="Tahoma" panose="020B0604030504040204" pitchFamily="34" charset="0"/>
                <a:cs typeface="Tahoma" panose="020B0604030504040204" pitchFamily="34" charset="0"/>
              </a:rPr>
              <a:t>C#.Net</a:t>
            </a:r>
            <a:r>
              <a:rPr lang="en-US">
                <a:latin typeface="Tahoma" panose="020B0604030504040204" pitchFamily="34" charset="0"/>
                <a:ea typeface="Tahoma" panose="020B0604030504040204" pitchFamily="34" charset="0"/>
                <a:cs typeface="Tahoma" panose="020B0604030504040204" pitchFamily="34" charset="0"/>
              </a:rPr>
              <a:t>...</a:t>
            </a:r>
          </a:p>
          <a:p>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6" name="Slide Number Placeholder 5"/>
          <p:cNvSpPr>
            <a:spLocks noGrp="1"/>
          </p:cNvSpPr>
          <p:nvPr>
            <p:ph type="sldNum" sz="quarter" idx="12"/>
          </p:nvPr>
        </p:nvSpPr>
        <p:spPr/>
        <p:txBody>
          <a:bodyPr/>
          <a:lstStyle/>
          <a:p>
            <a:fld id="{4A9A1257-C5D5-490F-B0E9-D4D6B382C8D6}" type="slidenum">
              <a:rPr lang="en-US"/>
              <a:pPr/>
              <a:t>5</a:t>
            </a:fld>
            <a:endParaRPr lang="en-US"/>
          </a:p>
        </p:txBody>
      </p:sp>
      <p:sp>
        <p:nvSpPr>
          <p:cNvPr id="43010" name="Rectangle 2"/>
          <p:cNvSpPr>
            <a:spLocks noGrp="1" noChangeArrowheads="1"/>
          </p:cNvSpPr>
          <p:nvPr>
            <p:ph type="title"/>
          </p:nvPr>
        </p:nvSpPr>
        <p:spPr/>
        <p:txBody>
          <a:bodyPr/>
          <a:lstStyle/>
          <a:p>
            <a:r>
              <a:rPr lang="en-US"/>
              <a:t>Tổng quan-2</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B78705-2FAE-4EA0-A7A8-23326925A64D}" type="slidenum">
              <a:rPr lang="en-US"/>
              <a:pPr/>
              <a:t>50</a:t>
            </a:fld>
            <a:endParaRPr lang="en-US"/>
          </a:p>
        </p:txBody>
      </p:sp>
      <p:sp>
        <p:nvSpPr>
          <p:cNvPr id="130050" name="Rectangle 2"/>
          <p:cNvSpPr>
            <a:spLocks noGrp="1" noChangeArrowheads="1"/>
          </p:cNvSpPr>
          <p:nvPr>
            <p:ph type="title"/>
          </p:nvPr>
        </p:nvSpPr>
        <p:spPr/>
        <p:txBody>
          <a:bodyPr/>
          <a:lstStyle/>
          <a:p>
            <a:r>
              <a:rPr lang="en-US" sz="4000" b="1"/>
              <a:t>2.1. Quy trình phát triển hệ thống</a:t>
            </a:r>
          </a:p>
        </p:txBody>
      </p:sp>
      <p:sp>
        <p:nvSpPr>
          <p:cNvPr id="130051" name="Rectangle 3"/>
          <p:cNvSpPr>
            <a:spLocks noGrp="1" noChangeArrowheads="1"/>
          </p:cNvSpPr>
          <p:nvPr>
            <p:ph type="body" idx="1"/>
          </p:nvPr>
        </p:nvSpPr>
        <p:spPr/>
        <p:txBody>
          <a:bodyPr/>
          <a:lstStyle/>
          <a:p>
            <a:pPr algn="just">
              <a:lnSpc>
                <a:spcPct val="80000"/>
              </a:lnSpc>
              <a:buFont typeface="Wingdings" pitchFamily="2" charset="2"/>
              <a:buNone/>
            </a:pPr>
            <a:r>
              <a:rPr lang="en-US" sz="2800" b="1"/>
              <a:t>Nguyên lý 9: Chia để trị</a:t>
            </a:r>
            <a:endParaRPr lang="en-US" sz="2800"/>
          </a:p>
          <a:p>
            <a:pPr algn="just">
              <a:lnSpc>
                <a:spcPct val="80000"/>
              </a:lnSpc>
              <a:buFont typeface="Wingdings" pitchFamily="2" charset="2"/>
              <a:buNone/>
            </a:pPr>
            <a:r>
              <a:rPr lang="en-US" sz="2800"/>
              <a:t>	- Chia một hệ thống phức tạp thành nhiều hệ thống con/thành phần đơn giản hơn</a:t>
            </a:r>
          </a:p>
          <a:p>
            <a:pPr algn="just">
              <a:lnSpc>
                <a:spcPct val="80000"/>
              </a:lnSpc>
              <a:buFont typeface="Wingdings" pitchFamily="2" charset="2"/>
              <a:buNone/>
            </a:pPr>
            <a:r>
              <a:rPr lang="en-US" sz="2800"/>
              <a:t>	- Quy trình giải quyết vấn đề có thể được làm đơn giản hóa đối với những vấn đề nhỏ hơn</a:t>
            </a:r>
          </a:p>
          <a:p>
            <a:pPr algn="just">
              <a:lnSpc>
                <a:spcPct val="80000"/>
              </a:lnSpc>
              <a:buFont typeface="Wingdings" pitchFamily="2" charset="2"/>
              <a:buNone/>
            </a:pPr>
            <a:r>
              <a:rPr lang="en-US" sz="2800"/>
              <a:t>	- Các hệ thống con khác nhau ứng với những loại nhân sự khác nhau</a:t>
            </a:r>
          </a:p>
          <a:p>
            <a:pPr algn="just">
              <a:lnSpc>
                <a:spcPct val="80000"/>
              </a:lnSpc>
              <a:buFont typeface="Wingdings" pitchFamily="2" charset="2"/>
              <a:buNone/>
            </a:pPr>
            <a:r>
              <a:rPr lang="en-US" sz="2800" b="1"/>
              <a:t>Nguyên lý 10: Thiết kế hệ thống để có thể phát triển và thay đổi</a:t>
            </a:r>
            <a:endParaRPr lang="en-US" sz="2800"/>
          </a:p>
          <a:p>
            <a:pPr algn="just">
              <a:lnSpc>
                <a:spcPct val="80000"/>
              </a:lnSpc>
              <a:buFont typeface="Wingdings" pitchFamily="2" charset="2"/>
              <a:buNone/>
            </a:pPr>
            <a:r>
              <a:rPr lang="en-US" sz="2800"/>
              <a:t>	- Hệ thống cần được xây dựng sao cho mềm dẻo và dễ thích ứng để có thể thay đổi về sau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146E0FB-0FC3-4756-8854-643FEADE35BF}" type="slidenum">
              <a:rPr lang="en-US"/>
              <a:pPr/>
              <a:t>51</a:t>
            </a:fld>
            <a:endParaRPr lang="en-US"/>
          </a:p>
        </p:txBody>
      </p:sp>
      <p:sp>
        <p:nvSpPr>
          <p:cNvPr id="75778" name="Rectangle 2"/>
          <p:cNvSpPr>
            <a:spLocks noGrp="1" noChangeArrowheads="1"/>
          </p:cNvSpPr>
          <p:nvPr>
            <p:ph type="title"/>
          </p:nvPr>
        </p:nvSpPr>
        <p:spPr>
          <a:xfrm>
            <a:off x="228600" y="273050"/>
            <a:ext cx="8453438" cy="1143000"/>
          </a:xfrm>
        </p:spPr>
        <p:txBody>
          <a:bodyPr/>
          <a:lstStyle/>
          <a:p>
            <a:r>
              <a:rPr lang="en-US" sz="3600" b="1"/>
              <a:t>2.2. Một quy trình phát triển hệ thống</a:t>
            </a:r>
          </a:p>
        </p:txBody>
      </p:sp>
      <p:sp>
        <p:nvSpPr>
          <p:cNvPr id="75779" name="Rectangle 3"/>
          <p:cNvSpPr>
            <a:spLocks noGrp="1" noChangeArrowheads="1"/>
          </p:cNvSpPr>
          <p:nvPr>
            <p:ph type="body" idx="1"/>
          </p:nvPr>
        </p:nvSpPr>
        <p:spPr/>
        <p:txBody>
          <a:bodyPr/>
          <a:lstStyle/>
          <a:p>
            <a:pPr>
              <a:lnSpc>
                <a:spcPct val="90000"/>
              </a:lnSpc>
              <a:buFont typeface="Wingdings" pitchFamily="2" charset="2"/>
              <a:buNone/>
            </a:pPr>
            <a:r>
              <a:rPr lang="en-US" sz="2400" b="1"/>
              <a:t>2.2.1. Động lực của một dự án phát triển hệ thống</a:t>
            </a:r>
            <a:r>
              <a:rPr lang="en-US" sz="2400"/>
              <a:t> </a:t>
            </a:r>
          </a:p>
          <a:p>
            <a:pPr>
              <a:lnSpc>
                <a:spcPct val="90000"/>
              </a:lnSpc>
              <a:buFont typeface="Wingdings" pitchFamily="2" charset="2"/>
              <a:buNone/>
            </a:pPr>
            <a:r>
              <a:rPr lang="en-US" sz="2400"/>
              <a:t>Sự ra đời của hầu hết các dự án đều là sự kết hợp của các yếu tố thuộc 3 nhóm sau:</a:t>
            </a:r>
          </a:p>
          <a:p>
            <a:pPr>
              <a:lnSpc>
                <a:spcPct val="90000"/>
              </a:lnSpc>
              <a:buFont typeface="Wingdings" pitchFamily="2" charset="2"/>
              <a:buNone/>
            </a:pPr>
            <a:r>
              <a:rPr lang="en-US" sz="2400" b="1"/>
              <a:t>	- Vấn đề (</a:t>
            </a:r>
            <a:r>
              <a:rPr lang="en-US" sz="2400"/>
              <a:t>Problem) – một trạng thái khó khăn trong thực tế ngăn cản tổ chức đạt được đầy đủ mục đích, mục tiêu của nó.</a:t>
            </a:r>
          </a:p>
          <a:p>
            <a:pPr>
              <a:lnSpc>
                <a:spcPct val="90000"/>
              </a:lnSpc>
              <a:buFont typeface="Wingdings" pitchFamily="2" charset="2"/>
              <a:buNone/>
            </a:pPr>
            <a:r>
              <a:rPr lang="en-US" sz="2400" b="1"/>
              <a:t>	- Cơ hội </a:t>
            </a:r>
            <a:r>
              <a:rPr lang="en-US" sz="2400"/>
              <a:t>(Opportunity) – một cơ hội để cải thiện tổ chức cho dù không có vấn đề nào được xác định </a:t>
            </a:r>
          </a:p>
          <a:p>
            <a:pPr>
              <a:lnSpc>
                <a:spcPct val="90000"/>
              </a:lnSpc>
              <a:buFont typeface="Wingdings" pitchFamily="2" charset="2"/>
              <a:buNone/>
            </a:pPr>
            <a:r>
              <a:rPr lang="en-US" sz="2400" b="1"/>
              <a:t>	- Chỉ thị </a:t>
            </a:r>
            <a:r>
              <a:rPr lang="en-US" sz="2400"/>
              <a:t>(Directive) – một yêu cầu mới được áp đặt bởi nhà quản lý, chính phủ hoặc bộ phận có ảnh hưởng nào đó từ bên ngoài </a:t>
            </a:r>
          </a:p>
          <a:p>
            <a:pPr>
              <a:lnSpc>
                <a:spcPct val="90000"/>
              </a:lnSpc>
            </a:pPr>
            <a:endParaRPr lang="en-US" sz="2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95FA176-9587-40A9-93EB-B9BDFFC1EEB6}" type="slidenum">
              <a:rPr lang="en-US"/>
              <a:pPr/>
              <a:t>52</a:t>
            </a:fld>
            <a:endParaRPr lang="en-US"/>
          </a:p>
        </p:txBody>
      </p:sp>
      <p:sp>
        <p:nvSpPr>
          <p:cNvPr id="131074" name="Rectangle 2"/>
          <p:cNvSpPr>
            <a:spLocks noGrp="1" noChangeArrowheads="1"/>
          </p:cNvSpPr>
          <p:nvPr>
            <p:ph type="title"/>
          </p:nvPr>
        </p:nvSpPr>
        <p:spPr>
          <a:xfrm>
            <a:off x="381000" y="273050"/>
            <a:ext cx="8301038" cy="1143000"/>
          </a:xfrm>
        </p:spPr>
        <p:txBody>
          <a:bodyPr/>
          <a:lstStyle/>
          <a:p>
            <a:r>
              <a:rPr lang="en-US" sz="3600" b="1"/>
              <a:t>2.2. Một quy trình phát triển hệ thống</a:t>
            </a:r>
          </a:p>
        </p:txBody>
      </p:sp>
      <p:sp>
        <p:nvSpPr>
          <p:cNvPr id="131075" name="Rectangle 3"/>
          <p:cNvSpPr>
            <a:spLocks noGrp="1" noChangeArrowheads="1"/>
          </p:cNvSpPr>
          <p:nvPr>
            <p:ph type="body" idx="1"/>
          </p:nvPr>
        </p:nvSpPr>
        <p:spPr/>
        <p:txBody>
          <a:bodyPr/>
          <a:lstStyle/>
          <a:p>
            <a:pPr>
              <a:lnSpc>
                <a:spcPct val="90000"/>
              </a:lnSpc>
              <a:buFont typeface="Wingdings" pitchFamily="2" charset="2"/>
              <a:buNone/>
            </a:pPr>
            <a:r>
              <a:rPr lang="en-US" sz="2400" b="1"/>
              <a:t>2.2.2. Các giai đoạn của dự án thông thường:</a:t>
            </a:r>
            <a:endParaRPr lang="en-US" sz="2400"/>
          </a:p>
          <a:p>
            <a:pPr>
              <a:lnSpc>
                <a:spcPct val="90000"/>
              </a:lnSpc>
              <a:buFont typeface="Wingdings" pitchFamily="2" charset="2"/>
              <a:buNone/>
            </a:pPr>
            <a:r>
              <a:rPr lang="en-US" sz="2400" b="1"/>
              <a:t>1. Xác định phạm vi</a:t>
            </a:r>
            <a:endParaRPr lang="en-US" sz="2400"/>
          </a:p>
          <a:p>
            <a:pPr>
              <a:lnSpc>
                <a:spcPct val="90000"/>
              </a:lnSpc>
              <a:buFont typeface="Wingdings" pitchFamily="2" charset="2"/>
              <a:buNone/>
            </a:pPr>
            <a:r>
              <a:rPr lang="en-US" sz="2400"/>
              <a:t>- Mục đích: xác định các vấn đề,cơ hội và chỉ thị (problems, opportunities, và directives - POD); đánh giá rủi ro của dự án; thiết lập phạm vi, các yêu cầu và ràng buộc sơ bộ, ngân sách và lịch biểu (</a:t>
            </a:r>
            <a:r>
              <a:rPr lang="en-US" sz="2400" i="1"/>
              <a:t>nghiên cứu sơ bộ</a:t>
            </a:r>
            <a:r>
              <a:rPr lang="en-US" sz="2400"/>
              <a:t>)</a:t>
            </a:r>
          </a:p>
          <a:p>
            <a:pPr>
              <a:lnSpc>
                <a:spcPct val="90000"/>
              </a:lnSpc>
              <a:buFont typeface="Wingdings" pitchFamily="2" charset="2"/>
              <a:buNone/>
            </a:pPr>
            <a:r>
              <a:rPr lang="en-US" sz="2400"/>
              <a:t>- Vấn đề: Liệu dự án có đáng để xem xét– Xác định phạm vi của dự án</a:t>
            </a:r>
          </a:p>
          <a:p>
            <a:pPr>
              <a:lnSpc>
                <a:spcPct val="90000"/>
              </a:lnSpc>
              <a:buFont typeface="Wingdings" pitchFamily="2" charset="2"/>
              <a:buNone/>
            </a:pPr>
            <a:r>
              <a:rPr lang="en-US" sz="2400"/>
              <a:t>- Kết quả: kế hoạch/biểu đồ dự án</a:t>
            </a:r>
          </a:p>
          <a:p>
            <a:pPr>
              <a:lnSpc>
                <a:spcPct val="90000"/>
              </a:lnSpc>
              <a:buFont typeface="Wingdings" pitchFamily="2" charset="2"/>
              <a:buNone/>
            </a:pPr>
            <a:r>
              <a:rPr lang="en-US" sz="2400"/>
              <a:t>- Kiểm tra tính khả thi: Hủy bỏ dự án / Phê chuẩn để tiếp tục / Thu hẹp hoặc mở rộng phạm vi phù hợp với sự thay đổi ngân sách và lịch biểu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0724DAA-6602-4097-B15E-BD6C3EAD2A6E}" type="slidenum">
              <a:rPr lang="en-US"/>
              <a:pPr/>
              <a:t>53</a:t>
            </a:fld>
            <a:endParaRPr lang="en-US"/>
          </a:p>
        </p:txBody>
      </p:sp>
      <p:sp>
        <p:nvSpPr>
          <p:cNvPr id="132099" name="Rectangle 3"/>
          <p:cNvSpPr>
            <a:spLocks noGrp="1" noChangeArrowheads="1"/>
          </p:cNvSpPr>
          <p:nvPr>
            <p:ph type="body" idx="1"/>
          </p:nvPr>
        </p:nvSpPr>
        <p:spPr/>
        <p:txBody>
          <a:bodyPr/>
          <a:lstStyle/>
          <a:p>
            <a:pPr>
              <a:lnSpc>
                <a:spcPct val="90000"/>
              </a:lnSpc>
              <a:buFont typeface="Wingdings" pitchFamily="2" charset="2"/>
              <a:buNone/>
            </a:pPr>
            <a:r>
              <a:rPr lang="en-US" sz="2400" b="1"/>
              <a:t>2.2.2. </a:t>
            </a:r>
            <a:r>
              <a:rPr lang="en-US" sz="2400" b="1" err="1"/>
              <a:t>Các</a:t>
            </a:r>
            <a:r>
              <a:rPr lang="en-US" sz="2400" b="1"/>
              <a:t> </a:t>
            </a:r>
            <a:r>
              <a:rPr lang="en-US" sz="2400" b="1" err="1"/>
              <a:t>giai</a:t>
            </a:r>
            <a:r>
              <a:rPr lang="en-US" sz="2400" b="1"/>
              <a:t> </a:t>
            </a:r>
            <a:r>
              <a:rPr lang="en-US" sz="2400" b="1" err="1"/>
              <a:t>đoạn</a:t>
            </a:r>
            <a:r>
              <a:rPr lang="en-US" sz="2400" b="1"/>
              <a:t> </a:t>
            </a:r>
            <a:r>
              <a:rPr lang="en-US" sz="2400" b="1" err="1"/>
              <a:t>của</a:t>
            </a:r>
            <a:r>
              <a:rPr lang="en-US" sz="2400" b="1"/>
              <a:t> </a:t>
            </a:r>
            <a:r>
              <a:rPr lang="en-US" sz="2400" b="1" err="1"/>
              <a:t>dự</a:t>
            </a:r>
            <a:r>
              <a:rPr lang="en-US" sz="2400" b="1"/>
              <a:t> </a:t>
            </a:r>
            <a:r>
              <a:rPr lang="en-US" sz="2400" b="1" err="1"/>
              <a:t>án</a:t>
            </a:r>
            <a:r>
              <a:rPr lang="en-US" sz="2400" b="1"/>
              <a:t> </a:t>
            </a:r>
            <a:r>
              <a:rPr lang="en-US" sz="2400" b="1" err="1"/>
              <a:t>thông</a:t>
            </a:r>
            <a:r>
              <a:rPr lang="en-US" sz="2400" b="1"/>
              <a:t> </a:t>
            </a:r>
            <a:r>
              <a:rPr lang="en-US" sz="2400" b="1" err="1"/>
              <a:t>thường</a:t>
            </a:r>
            <a:r>
              <a:rPr lang="en-US" sz="2400" b="1"/>
              <a:t>:</a:t>
            </a:r>
          </a:p>
          <a:p>
            <a:pPr>
              <a:lnSpc>
                <a:spcPct val="90000"/>
              </a:lnSpc>
              <a:buFont typeface="Wingdings" pitchFamily="2" charset="2"/>
              <a:buNone/>
            </a:pPr>
            <a:r>
              <a:rPr lang="en-US" sz="2400" b="1"/>
              <a:t>2. </a:t>
            </a:r>
            <a:r>
              <a:rPr lang="en-US" sz="2400" b="1" err="1"/>
              <a:t>Phân</a:t>
            </a:r>
            <a:r>
              <a:rPr lang="en-US" sz="2400" b="1"/>
              <a:t> </a:t>
            </a:r>
            <a:r>
              <a:rPr lang="en-US" sz="2400" b="1" err="1"/>
              <a:t>tích</a:t>
            </a:r>
            <a:r>
              <a:rPr lang="en-US" sz="2400" b="1"/>
              <a:t> </a:t>
            </a:r>
            <a:r>
              <a:rPr lang="en-US" sz="2400" b="1" err="1"/>
              <a:t>vấn</a:t>
            </a:r>
            <a:r>
              <a:rPr lang="en-US" sz="2400" b="1"/>
              <a:t> </a:t>
            </a:r>
            <a:r>
              <a:rPr lang="en-US" sz="2400" b="1" err="1"/>
              <a:t>đề</a:t>
            </a:r>
            <a:endParaRPr lang="en-US" sz="2400"/>
          </a:p>
          <a:p>
            <a:pPr>
              <a:lnSpc>
                <a:spcPct val="90000"/>
              </a:lnSpc>
            </a:pPr>
            <a:r>
              <a:rPr lang="en-US" sz="2400" err="1"/>
              <a:t>Mục</a:t>
            </a:r>
            <a:r>
              <a:rPr lang="en-US" sz="2400"/>
              <a:t> </a:t>
            </a:r>
            <a:r>
              <a:rPr lang="en-US" sz="2400" err="1"/>
              <a:t>đích</a:t>
            </a:r>
            <a:r>
              <a:rPr lang="en-US" sz="2400"/>
              <a:t>: </a:t>
            </a:r>
            <a:r>
              <a:rPr lang="en-US" sz="2400" err="1"/>
              <a:t>nghiên</a:t>
            </a:r>
            <a:r>
              <a:rPr lang="en-US" sz="2400"/>
              <a:t> </a:t>
            </a:r>
            <a:r>
              <a:rPr lang="en-US" sz="2400" err="1"/>
              <a:t>cứu</a:t>
            </a:r>
            <a:r>
              <a:rPr lang="en-US" sz="2400"/>
              <a:t> </a:t>
            </a:r>
            <a:r>
              <a:rPr lang="en-US" sz="2400" err="1"/>
              <a:t>và</a:t>
            </a:r>
            <a:r>
              <a:rPr lang="en-US" sz="2400"/>
              <a:t> </a:t>
            </a:r>
            <a:r>
              <a:rPr lang="en-US" sz="2400" err="1"/>
              <a:t>phân</a:t>
            </a:r>
            <a:r>
              <a:rPr lang="en-US" sz="2400"/>
              <a:t> </a:t>
            </a:r>
            <a:r>
              <a:rPr lang="en-US" sz="2400" err="1"/>
              <a:t>tích</a:t>
            </a:r>
            <a:r>
              <a:rPr lang="en-US" sz="2400"/>
              <a:t> </a:t>
            </a:r>
            <a:r>
              <a:rPr lang="en-US" sz="2400" err="1"/>
              <a:t>hệ</a:t>
            </a:r>
            <a:r>
              <a:rPr lang="en-US" sz="2400"/>
              <a:t> </a:t>
            </a:r>
            <a:r>
              <a:rPr lang="en-US" sz="2400" err="1"/>
              <a:t>thống</a:t>
            </a:r>
            <a:r>
              <a:rPr lang="en-US" sz="2400"/>
              <a:t> </a:t>
            </a:r>
            <a:r>
              <a:rPr lang="en-US" sz="2400" err="1"/>
              <a:t>hiện</a:t>
            </a:r>
            <a:r>
              <a:rPr lang="en-US" sz="2400"/>
              <a:t> </a:t>
            </a:r>
            <a:r>
              <a:rPr lang="en-US" sz="2400" err="1"/>
              <a:t>có</a:t>
            </a:r>
            <a:r>
              <a:rPr lang="en-US" sz="2400"/>
              <a:t> </a:t>
            </a:r>
            <a:r>
              <a:rPr lang="en-US" sz="2400" err="1"/>
              <a:t>từ</a:t>
            </a:r>
            <a:r>
              <a:rPr lang="en-US" sz="2400"/>
              <a:t> </a:t>
            </a:r>
            <a:r>
              <a:rPr lang="en-US" sz="2400" err="1"/>
              <a:t>góc</a:t>
            </a:r>
            <a:r>
              <a:rPr lang="en-US" sz="2400"/>
              <a:t> </a:t>
            </a:r>
            <a:r>
              <a:rPr lang="en-US" sz="2400" err="1"/>
              <a:t>độ</a:t>
            </a:r>
            <a:r>
              <a:rPr lang="en-US" sz="2400"/>
              <a:t> </a:t>
            </a:r>
            <a:r>
              <a:rPr lang="en-US" sz="2400" err="1"/>
              <a:t>của</a:t>
            </a:r>
            <a:r>
              <a:rPr lang="en-US" sz="2400"/>
              <a:t> </a:t>
            </a:r>
            <a:r>
              <a:rPr lang="en-US" sz="2400" err="1"/>
              <a:t>người</a:t>
            </a:r>
            <a:r>
              <a:rPr lang="en-US" sz="2400"/>
              <a:t> </a:t>
            </a:r>
            <a:r>
              <a:rPr lang="en-US" sz="2400" err="1"/>
              <a:t>dùng</a:t>
            </a:r>
            <a:r>
              <a:rPr lang="en-US" sz="2400"/>
              <a:t> </a:t>
            </a:r>
            <a:r>
              <a:rPr lang="en-US" sz="2400" err="1"/>
              <a:t>giống</a:t>
            </a:r>
            <a:r>
              <a:rPr lang="en-US" sz="2400"/>
              <a:t> </a:t>
            </a:r>
            <a:r>
              <a:rPr lang="en-US" sz="2400" err="1"/>
              <a:t>như</a:t>
            </a:r>
            <a:r>
              <a:rPr lang="en-US" sz="2400"/>
              <a:t> </a:t>
            </a:r>
            <a:r>
              <a:rPr lang="en-US" sz="2400" err="1"/>
              <a:t>cách</a:t>
            </a:r>
            <a:r>
              <a:rPr lang="en-US" sz="2400"/>
              <a:t> </a:t>
            </a:r>
            <a:r>
              <a:rPr lang="en-US" sz="2400" err="1"/>
              <a:t>họ</a:t>
            </a:r>
            <a:r>
              <a:rPr lang="en-US" sz="2400"/>
              <a:t> </a:t>
            </a:r>
            <a:r>
              <a:rPr lang="en-US" sz="2400" err="1"/>
              <a:t>nhìn</a:t>
            </a:r>
            <a:r>
              <a:rPr lang="en-US" sz="2400"/>
              <a:t> </a:t>
            </a:r>
            <a:r>
              <a:rPr lang="en-US" sz="2400" err="1"/>
              <a:t>nhận</a:t>
            </a:r>
            <a:r>
              <a:rPr lang="en-US" sz="2400"/>
              <a:t> </a:t>
            </a:r>
            <a:r>
              <a:rPr lang="en-US" sz="2400" err="1"/>
              <a:t>dữ</a:t>
            </a:r>
            <a:r>
              <a:rPr lang="en-US" sz="2400"/>
              <a:t> </a:t>
            </a:r>
            <a:r>
              <a:rPr lang="en-US" sz="2400" err="1"/>
              <a:t>liệu</a:t>
            </a:r>
            <a:r>
              <a:rPr lang="en-US" sz="2400"/>
              <a:t>, </a:t>
            </a:r>
            <a:r>
              <a:rPr lang="en-US" sz="2400" err="1"/>
              <a:t>các</a:t>
            </a:r>
            <a:r>
              <a:rPr lang="en-US" sz="2400"/>
              <a:t> </a:t>
            </a:r>
            <a:r>
              <a:rPr lang="en-US" sz="2400" err="1"/>
              <a:t>quy</a:t>
            </a:r>
            <a:r>
              <a:rPr lang="en-US" sz="2400"/>
              <a:t> </a:t>
            </a:r>
            <a:r>
              <a:rPr lang="en-US" sz="2400" err="1"/>
              <a:t>trình</a:t>
            </a:r>
            <a:r>
              <a:rPr lang="en-US" sz="2400"/>
              <a:t> </a:t>
            </a:r>
            <a:r>
              <a:rPr lang="en-US" sz="2400" err="1"/>
              <a:t>và</a:t>
            </a:r>
            <a:r>
              <a:rPr lang="en-US" sz="2400"/>
              <a:t> </a:t>
            </a:r>
            <a:r>
              <a:rPr lang="en-US" sz="2400" err="1"/>
              <a:t>giao</a:t>
            </a:r>
            <a:r>
              <a:rPr lang="en-US" sz="2400"/>
              <a:t> </a:t>
            </a:r>
            <a:r>
              <a:rPr lang="en-US" sz="2400" err="1"/>
              <a:t>diện</a:t>
            </a:r>
            <a:endParaRPr lang="en-US" sz="2400"/>
          </a:p>
          <a:p>
            <a:pPr>
              <a:lnSpc>
                <a:spcPct val="90000"/>
              </a:lnSpc>
            </a:pPr>
            <a:r>
              <a:rPr lang="en-US" sz="2400" err="1"/>
              <a:t>Vấn</a:t>
            </a:r>
            <a:r>
              <a:rPr lang="en-US" sz="2400"/>
              <a:t> </a:t>
            </a:r>
            <a:r>
              <a:rPr lang="en-US" sz="2400" err="1"/>
              <a:t>đề</a:t>
            </a:r>
            <a:r>
              <a:rPr lang="en-US" sz="2400"/>
              <a:t>: Chi </a:t>
            </a:r>
            <a:r>
              <a:rPr lang="en-US" sz="2400" err="1"/>
              <a:t>phí</a:t>
            </a:r>
            <a:r>
              <a:rPr lang="en-US" sz="2400"/>
              <a:t>/</a:t>
            </a:r>
            <a:r>
              <a:rPr lang="en-US" sz="2400" err="1"/>
              <a:t>lợi</a:t>
            </a:r>
            <a:r>
              <a:rPr lang="en-US" sz="2400"/>
              <a:t> </a:t>
            </a:r>
            <a:r>
              <a:rPr lang="en-US" sz="2400" err="1"/>
              <a:t>ích</a:t>
            </a:r>
            <a:r>
              <a:rPr lang="en-US" sz="2400"/>
              <a:t> </a:t>
            </a:r>
            <a:r>
              <a:rPr lang="en-US" sz="2400" err="1"/>
              <a:t>của</a:t>
            </a:r>
            <a:r>
              <a:rPr lang="en-US" sz="2400"/>
              <a:t> </a:t>
            </a:r>
            <a:r>
              <a:rPr lang="en-US" sz="2400" err="1"/>
              <a:t>việc</a:t>
            </a:r>
            <a:r>
              <a:rPr lang="en-US" sz="2400"/>
              <a:t> </a:t>
            </a:r>
            <a:r>
              <a:rPr lang="en-US" sz="2400" err="1"/>
              <a:t>xây</a:t>
            </a:r>
            <a:r>
              <a:rPr lang="en-US" sz="2400"/>
              <a:t> </a:t>
            </a:r>
            <a:r>
              <a:rPr lang="en-US" sz="2400" err="1"/>
              <a:t>dựng</a:t>
            </a:r>
            <a:r>
              <a:rPr lang="en-US" sz="2400"/>
              <a:t> </a:t>
            </a:r>
            <a:r>
              <a:rPr lang="en-US" sz="2400" err="1"/>
              <a:t>hệ</a:t>
            </a:r>
            <a:r>
              <a:rPr lang="en-US" sz="2400"/>
              <a:t> </a:t>
            </a:r>
            <a:r>
              <a:rPr lang="en-US" sz="2400" err="1"/>
              <a:t>thống</a:t>
            </a:r>
            <a:r>
              <a:rPr lang="en-US" sz="2400"/>
              <a:t> </a:t>
            </a:r>
            <a:r>
              <a:rPr lang="en-US" sz="2400" err="1"/>
              <a:t>mới</a:t>
            </a:r>
            <a:r>
              <a:rPr lang="en-US" sz="2400"/>
              <a:t> </a:t>
            </a:r>
            <a:r>
              <a:rPr lang="en-US" sz="2400" err="1"/>
              <a:t>để</a:t>
            </a:r>
            <a:r>
              <a:rPr lang="en-US" sz="2400"/>
              <a:t> </a:t>
            </a:r>
            <a:r>
              <a:rPr lang="en-US" sz="2400" err="1"/>
              <a:t>giải</a:t>
            </a:r>
            <a:r>
              <a:rPr lang="en-US" sz="2400"/>
              <a:t> </a:t>
            </a:r>
            <a:r>
              <a:rPr lang="en-US" sz="2400" err="1"/>
              <a:t>quyết</a:t>
            </a:r>
            <a:r>
              <a:rPr lang="en-US" sz="2400"/>
              <a:t> </a:t>
            </a:r>
            <a:r>
              <a:rPr lang="en-US" sz="2400" err="1"/>
              <a:t>những</a:t>
            </a:r>
            <a:r>
              <a:rPr lang="en-US" sz="2400"/>
              <a:t> </a:t>
            </a:r>
            <a:r>
              <a:rPr lang="en-US" sz="2400" err="1"/>
              <a:t>vấn</a:t>
            </a:r>
            <a:r>
              <a:rPr lang="en-US" sz="2400"/>
              <a:t> </a:t>
            </a:r>
            <a:r>
              <a:rPr lang="en-US" sz="2400" err="1"/>
              <a:t>đề</a:t>
            </a:r>
            <a:r>
              <a:rPr lang="en-US" sz="2400"/>
              <a:t> </a:t>
            </a:r>
            <a:r>
              <a:rPr lang="en-US" sz="2400" err="1"/>
              <a:t>đó</a:t>
            </a:r>
            <a:endParaRPr lang="en-US" sz="2400"/>
          </a:p>
          <a:p>
            <a:pPr>
              <a:lnSpc>
                <a:spcPct val="90000"/>
              </a:lnSpc>
            </a:pPr>
            <a:r>
              <a:rPr lang="en-US" sz="2400" err="1"/>
              <a:t>Kết</a:t>
            </a:r>
            <a:r>
              <a:rPr lang="en-US" sz="2400"/>
              <a:t> </a:t>
            </a:r>
            <a:r>
              <a:rPr lang="en-US" sz="2400" err="1"/>
              <a:t>quả</a:t>
            </a:r>
            <a:r>
              <a:rPr lang="en-US" sz="2400"/>
              <a:t>: </a:t>
            </a:r>
            <a:r>
              <a:rPr lang="en-US" sz="2400" err="1"/>
              <a:t>các</a:t>
            </a:r>
            <a:r>
              <a:rPr lang="en-US" sz="2400"/>
              <a:t> </a:t>
            </a:r>
            <a:r>
              <a:rPr lang="en-US" sz="2400" err="1"/>
              <a:t>mục</a:t>
            </a:r>
            <a:r>
              <a:rPr lang="en-US" sz="2400"/>
              <a:t> </a:t>
            </a:r>
            <a:r>
              <a:rPr lang="en-US" sz="2400" err="1"/>
              <a:t>tiêu</a:t>
            </a:r>
            <a:r>
              <a:rPr lang="en-US" sz="2400"/>
              <a:t> </a:t>
            </a:r>
            <a:r>
              <a:rPr lang="en-US" sz="2400" err="1"/>
              <a:t>cải</a:t>
            </a:r>
            <a:r>
              <a:rPr lang="en-US" sz="2400"/>
              <a:t> </a:t>
            </a:r>
            <a:r>
              <a:rPr lang="en-US" sz="2400" err="1"/>
              <a:t>thiện</a:t>
            </a:r>
            <a:r>
              <a:rPr lang="en-US" sz="2400"/>
              <a:t> </a:t>
            </a:r>
            <a:r>
              <a:rPr lang="en-US" sz="2400" err="1"/>
              <a:t>hệ</a:t>
            </a:r>
            <a:r>
              <a:rPr lang="en-US" sz="2400"/>
              <a:t> </a:t>
            </a:r>
            <a:r>
              <a:rPr lang="en-US" sz="2400" err="1"/>
              <a:t>thống</a:t>
            </a:r>
            <a:r>
              <a:rPr lang="en-US" sz="2400"/>
              <a:t> (</a:t>
            </a:r>
            <a:r>
              <a:rPr lang="en-US" sz="2400" err="1"/>
              <a:t>các</a:t>
            </a:r>
            <a:r>
              <a:rPr lang="en-US" sz="2400"/>
              <a:t> </a:t>
            </a:r>
            <a:r>
              <a:rPr lang="en-US" sz="2400" err="1"/>
              <a:t>tiêu</a:t>
            </a:r>
            <a:r>
              <a:rPr lang="en-US" sz="2400"/>
              <a:t> </a:t>
            </a:r>
            <a:r>
              <a:rPr lang="en-US" sz="2400" err="1"/>
              <a:t>chuẩn</a:t>
            </a:r>
            <a:r>
              <a:rPr lang="en-US" sz="2400"/>
              <a:t> </a:t>
            </a:r>
            <a:r>
              <a:rPr lang="en-US" sz="2400" err="1"/>
              <a:t>nghiệp</a:t>
            </a:r>
            <a:r>
              <a:rPr lang="en-US" sz="2400"/>
              <a:t> </a:t>
            </a:r>
            <a:r>
              <a:rPr lang="en-US" sz="2400" err="1"/>
              <a:t>vụ</a:t>
            </a:r>
            <a:r>
              <a:rPr lang="en-US" sz="2400"/>
              <a:t> </a:t>
            </a:r>
            <a:r>
              <a:rPr lang="en-US" sz="2400" err="1"/>
              <a:t>để</a:t>
            </a:r>
            <a:r>
              <a:rPr lang="en-US" sz="2400"/>
              <a:t> </a:t>
            </a:r>
            <a:r>
              <a:rPr lang="en-US" sz="2400" err="1"/>
              <a:t>đánh</a:t>
            </a:r>
            <a:r>
              <a:rPr lang="en-US" sz="2400"/>
              <a:t> </a:t>
            </a:r>
            <a:r>
              <a:rPr lang="en-US" sz="2400" err="1"/>
              <a:t>giá</a:t>
            </a:r>
            <a:r>
              <a:rPr lang="en-US" sz="2400"/>
              <a:t> </a:t>
            </a:r>
            <a:r>
              <a:rPr lang="en-US" sz="2400" err="1"/>
              <a:t>hệ</a:t>
            </a:r>
            <a:r>
              <a:rPr lang="en-US" sz="2400"/>
              <a:t> </a:t>
            </a:r>
            <a:r>
              <a:rPr lang="en-US" sz="2400" err="1"/>
              <a:t>thống</a:t>
            </a:r>
            <a:r>
              <a:rPr lang="en-US" sz="2400"/>
              <a:t> </a:t>
            </a:r>
            <a:r>
              <a:rPr lang="en-US" sz="2400" err="1"/>
              <a:t>mới</a:t>
            </a:r>
            <a:r>
              <a:rPr lang="en-US" sz="2400"/>
              <a:t>)</a:t>
            </a:r>
          </a:p>
          <a:p>
            <a:pPr>
              <a:lnSpc>
                <a:spcPct val="90000"/>
              </a:lnSpc>
            </a:pPr>
            <a:r>
              <a:rPr lang="en-US" sz="2400" err="1"/>
              <a:t>Kiểm</a:t>
            </a:r>
            <a:r>
              <a:rPr lang="en-US" sz="2400"/>
              <a:t> </a:t>
            </a:r>
            <a:r>
              <a:rPr lang="en-US" sz="2400" err="1"/>
              <a:t>tra</a:t>
            </a:r>
            <a:r>
              <a:rPr lang="en-US" sz="2400"/>
              <a:t> </a:t>
            </a:r>
            <a:r>
              <a:rPr lang="en-US" sz="2400" err="1"/>
              <a:t>tính</a:t>
            </a:r>
            <a:r>
              <a:rPr lang="en-US" sz="2400"/>
              <a:t> </a:t>
            </a:r>
            <a:r>
              <a:rPr lang="en-US" sz="2400" err="1"/>
              <a:t>khả</a:t>
            </a:r>
            <a:r>
              <a:rPr lang="en-US" sz="2400"/>
              <a:t> </a:t>
            </a:r>
            <a:r>
              <a:rPr lang="en-US" sz="2400" err="1"/>
              <a:t>thi</a:t>
            </a:r>
            <a:r>
              <a:rPr lang="en-US" sz="2400"/>
              <a:t>: </a:t>
            </a:r>
            <a:r>
              <a:rPr lang="en-US" sz="2400" err="1"/>
              <a:t>Hủy</a:t>
            </a:r>
            <a:r>
              <a:rPr lang="en-US" sz="2400"/>
              <a:t> </a:t>
            </a:r>
            <a:r>
              <a:rPr lang="en-US" sz="2400" err="1"/>
              <a:t>bỏ</a:t>
            </a:r>
            <a:r>
              <a:rPr lang="en-US" sz="2400"/>
              <a:t> </a:t>
            </a:r>
            <a:r>
              <a:rPr lang="en-US" sz="2400" err="1"/>
              <a:t>dự</a:t>
            </a:r>
            <a:r>
              <a:rPr lang="en-US" sz="2400"/>
              <a:t> </a:t>
            </a:r>
            <a:r>
              <a:rPr lang="en-US" sz="2400" err="1"/>
              <a:t>án</a:t>
            </a:r>
            <a:r>
              <a:rPr lang="en-US" sz="2400"/>
              <a:t> / </a:t>
            </a:r>
            <a:r>
              <a:rPr lang="en-US" sz="2400" err="1"/>
              <a:t>Phê</a:t>
            </a:r>
            <a:r>
              <a:rPr lang="en-US" sz="2400"/>
              <a:t> </a:t>
            </a:r>
            <a:r>
              <a:rPr lang="en-US" sz="2400" err="1"/>
              <a:t>chuẩn</a:t>
            </a:r>
            <a:r>
              <a:rPr lang="en-US" sz="2400"/>
              <a:t> </a:t>
            </a:r>
            <a:r>
              <a:rPr lang="en-US" sz="2400" err="1"/>
              <a:t>để</a:t>
            </a:r>
            <a:r>
              <a:rPr lang="en-US" sz="2400"/>
              <a:t> </a:t>
            </a:r>
            <a:r>
              <a:rPr lang="en-US" sz="2400" err="1"/>
              <a:t>tiếp</a:t>
            </a:r>
            <a:r>
              <a:rPr lang="en-US" sz="2400"/>
              <a:t> </a:t>
            </a:r>
            <a:r>
              <a:rPr lang="en-US" sz="2400" err="1"/>
              <a:t>tục</a:t>
            </a:r>
            <a:r>
              <a:rPr lang="en-US" sz="2400"/>
              <a:t> / Thu </a:t>
            </a:r>
            <a:r>
              <a:rPr lang="en-US" sz="2400" err="1"/>
              <a:t>hẹp</a:t>
            </a:r>
            <a:r>
              <a:rPr lang="en-US" sz="2400"/>
              <a:t> </a:t>
            </a:r>
            <a:r>
              <a:rPr lang="en-US" sz="2400" err="1"/>
              <a:t>hoặc</a:t>
            </a:r>
            <a:r>
              <a:rPr lang="en-US" sz="2400"/>
              <a:t> </a:t>
            </a:r>
            <a:r>
              <a:rPr lang="en-US" sz="2400" err="1"/>
              <a:t>mở</a:t>
            </a:r>
            <a:r>
              <a:rPr lang="en-US" sz="2400"/>
              <a:t> </a:t>
            </a:r>
            <a:r>
              <a:rPr lang="en-US" sz="2400" err="1"/>
              <a:t>rộng</a:t>
            </a:r>
            <a:r>
              <a:rPr lang="en-US" sz="2400"/>
              <a:t> </a:t>
            </a:r>
            <a:r>
              <a:rPr lang="en-US" sz="2400" err="1"/>
              <a:t>phạm</a:t>
            </a:r>
            <a:r>
              <a:rPr lang="en-US" sz="2400"/>
              <a:t> vi </a:t>
            </a:r>
            <a:r>
              <a:rPr lang="en-US" sz="2400" err="1"/>
              <a:t>phù</a:t>
            </a:r>
            <a:r>
              <a:rPr lang="en-US" sz="2400"/>
              <a:t> </a:t>
            </a:r>
            <a:r>
              <a:rPr lang="en-US" sz="2400" err="1"/>
              <a:t>hợp</a:t>
            </a:r>
            <a:r>
              <a:rPr lang="en-US" sz="2400"/>
              <a:t> </a:t>
            </a:r>
            <a:r>
              <a:rPr lang="en-US" sz="2400" err="1"/>
              <a:t>với</a:t>
            </a:r>
            <a:r>
              <a:rPr lang="en-US" sz="2400"/>
              <a:t> </a:t>
            </a:r>
            <a:r>
              <a:rPr lang="en-US" sz="2400" err="1"/>
              <a:t>sự</a:t>
            </a:r>
            <a:r>
              <a:rPr lang="en-US" sz="2400"/>
              <a:t> </a:t>
            </a:r>
            <a:r>
              <a:rPr lang="en-US" sz="2400" err="1"/>
              <a:t>thay</a:t>
            </a:r>
            <a:r>
              <a:rPr lang="en-US" sz="2400"/>
              <a:t> </a:t>
            </a:r>
            <a:r>
              <a:rPr lang="en-US" sz="2400" err="1"/>
              <a:t>đổi</a:t>
            </a:r>
            <a:r>
              <a:rPr lang="en-US" sz="2400"/>
              <a:t> </a:t>
            </a:r>
            <a:r>
              <a:rPr lang="en-US" sz="2400" err="1"/>
              <a:t>ngân</a:t>
            </a:r>
            <a:r>
              <a:rPr lang="en-US" sz="2400"/>
              <a:t> </a:t>
            </a:r>
            <a:r>
              <a:rPr lang="en-US" sz="2400" err="1"/>
              <a:t>sách</a:t>
            </a:r>
            <a:r>
              <a:rPr lang="en-US" sz="2400"/>
              <a:t> </a:t>
            </a:r>
            <a:r>
              <a:rPr lang="en-US" sz="2400" err="1"/>
              <a:t>và</a:t>
            </a:r>
            <a:r>
              <a:rPr lang="en-US" sz="2400"/>
              <a:t> </a:t>
            </a:r>
            <a:r>
              <a:rPr lang="en-US" sz="2400" err="1"/>
              <a:t>lịch</a:t>
            </a:r>
            <a:r>
              <a:rPr lang="en-US" sz="2400"/>
              <a:t> </a:t>
            </a:r>
            <a:r>
              <a:rPr lang="en-US" sz="2400" err="1"/>
              <a:t>biểu</a:t>
            </a:r>
            <a:r>
              <a:rPr lang="en-US" sz="2400"/>
              <a:t> </a:t>
            </a:r>
          </a:p>
        </p:txBody>
      </p:sp>
      <p:sp>
        <p:nvSpPr>
          <p:cNvPr id="132100" name="Rectangle 4"/>
          <p:cNvSpPr>
            <a:spLocks noChangeArrowheads="1"/>
          </p:cNvSpPr>
          <p:nvPr/>
        </p:nvSpPr>
        <p:spPr bwMode="auto">
          <a:xfrm>
            <a:off x="381000" y="273050"/>
            <a:ext cx="8301038" cy="1143000"/>
          </a:xfrm>
          <a:prstGeom prst="rect">
            <a:avLst/>
          </a:prstGeom>
          <a:noFill/>
          <a:ln w="9525">
            <a:noFill/>
            <a:miter lim="800000"/>
            <a:headEnd/>
            <a:tailEnd/>
          </a:ln>
          <a:effectLst/>
        </p:spPr>
        <p:txBody>
          <a:bodyPr anchor="ctr" anchorCtr="1"/>
          <a:lstStyle/>
          <a:p>
            <a:pPr algn="ctr" eaLnBrk="1" hangingPunct="1"/>
            <a:r>
              <a:rPr lang="en-US" sz="3600">
                <a:solidFill>
                  <a:schemeClr val="tx2"/>
                </a:solidFill>
                <a:effectLst>
                  <a:outerShdw blurRad="38100" dist="38100" dir="2700000" algn="tl">
                    <a:srgbClr val="000000"/>
                  </a:outerShdw>
                </a:effectLst>
              </a:rPr>
              <a:t>2.2. Một quy trình phát triển hệ thống</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2DC0211-0176-4D14-9E68-DB460CDE55A6}" type="slidenum">
              <a:rPr lang="en-US"/>
              <a:pPr/>
              <a:t>54</a:t>
            </a:fld>
            <a:endParaRPr lang="en-US"/>
          </a:p>
        </p:txBody>
      </p:sp>
      <p:sp>
        <p:nvSpPr>
          <p:cNvPr id="133122" name="Rectangle 2"/>
          <p:cNvSpPr>
            <a:spLocks noGrp="1" noChangeArrowheads="1"/>
          </p:cNvSpPr>
          <p:nvPr>
            <p:ph type="body" idx="1"/>
          </p:nvPr>
        </p:nvSpPr>
        <p:spPr/>
        <p:txBody>
          <a:bodyPr/>
          <a:lstStyle/>
          <a:p>
            <a:pPr>
              <a:lnSpc>
                <a:spcPct val="80000"/>
              </a:lnSpc>
              <a:buFont typeface="Wingdings" pitchFamily="2" charset="2"/>
              <a:buNone/>
            </a:pPr>
            <a:r>
              <a:rPr lang="en-US" sz="2400" b="1"/>
              <a:t>2.2.2. </a:t>
            </a:r>
            <a:r>
              <a:rPr lang="en-US" sz="2400" b="1" err="1"/>
              <a:t>Các</a:t>
            </a:r>
            <a:r>
              <a:rPr lang="en-US" sz="2400" b="1"/>
              <a:t> </a:t>
            </a:r>
            <a:r>
              <a:rPr lang="en-US" sz="2400" b="1" err="1"/>
              <a:t>giai</a:t>
            </a:r>
            <a:r>
              <a:rPr lang="en-US" sz="2400" b="1"/>
              <a:t> </a:t>
            </a:r>
            <a:r>
              <a:rPr lang="en-US" sz="2400" b="1" err="1"/>
              <a:t>đoạn</a:t>
            </a:r>
            <a:r>
              <a:rPr lang="en-US" sz="2400" b="1"/>
              <a:t> </a:t>
            </a:r>
            <a:r>
              <a:rPr lang="en-US" sz="2400" b="1" err="1"/>
              <a:t>của</a:t>
            </a:r>
            <a:r>
              <a:rPr lang="en-US" sz="2400" b="1"/>
              <a:t> </a:t>
            </a:r>
            <a:r>
              <a:rPr lang="en-US" sz="2400" b="1" err="1"/>
              <a:t>dự</a:t>
            </a:r>
            <a:r>
              <a:rPr lang="en-US" sz="2400" b="1"/>
              <a:t> </a:t>
            </a:r>
            <a:r>
              <a:rPr lang="en-US" sz="2400" b="1" err="1"/>
              <a:t>án</a:t>
            </a:r>
            <a:r>
              <a:rPr lang="en-US" sz="2400" b="1"/>
              <a:t> </a:t>
            </a:r>
            <a:r>
              <a:rPr lang="en-US" sz="2400" b="1" err="1"/>
              <a:t>thông</a:t>
            </a:r>
            <a:r>
              <a:rPr lang="en-US" sz="2400" b="1"/>
              <a:t> </a:t>
            </a:r>
            <a:r>
              <a:rPr lang="en-US" sz="2400" b="1" err="1"/>
              <a:t>thường</a:t>
            </a:r>
            <a:r>
              <a:rPr lang="en-US" sz="2400" b="1"/>
              <a:t>:</a:t>
            </a:r>
          </a:p>
          <a:p>
            <a:pPr>
              <a:lnSpc>
                <a:spcPct val="80000"/>
              </a:lnSpc>
              <a:buFont typeface="Wingdings" pitchFamily="2" charset="2"/>
              <a:buNone/>
            </a:pPr>
            <a:r>
              <a:rPr lang="en-US" sz="2400" b="1"/>
              <a:t>3. </a:t>
            </a:r>
            <a:r>
              <a:rPr lang="en-US" sz="2400" b="1" err="1"/>
              <a:t>Phân</a:t>
            </a:r>
            <a:r>
              <a:rPr lang="en-US" sz="2400" b="1"/>
              <a:t> </a:t>
            </a:r>
            <a:r>
              <a:rPr lang="en-US" sz="2400" b="1" err="1"/>
              <a:t>tích</a:t>
            </a:r>
            <a:r>
              <a:rPr lang="en-US" sz="2400" b="1"/>
              <a:t> </a:t>
            </a:r>
            <a:r>
              <a:rPr lang="en-US" sz="2400" b="1" err="1"/>
              <a:t>yêu</a:t>
            </a:r>
            <a:r>
              <a:rPr lang="en-US" sz="2400" b="1"/>
              <a:t> </a:t>
            </a:r>
            <a:r>
              <a:rPr lang="en-US" sz="2400" b="1" err="1"/>
              <a:t>cầu</a:t>
            </a:r>
            <a:r>
              <a:rPr lang="en-US" sz="2400" b="1"/>
              <a:t> </a:t>
            </a:r>
          </a:p>
          <a:p>
            <a:pPr>
              <a:lnSpc>
                <a:spcPct val="80000"/>
              </a:lnSpc>
            </a:pPr>
            <a:r>
              <a:rPr lang="en-US" sz="2400" b="1" err="1"/>
              <a:t>Mục</a:t>
            </a:r>
            <a:r>
              <a:rPr lang="en-US" sz="2400" b="1"/>
              <a:t> </a:t>
            </a:r>
            <a:r>
              <a:rPr lang="en-US" sz="2400" b="1" err="1"/>
              <a:t>đích</a:t>
            </a:r>
            <a:r>
              <a:rPr lang="en-US" sz="2400" b="1"/>
              <a:t>: </a:t>
            </a:r>
            <a:r>
              <a:rPr lang="en-US" sz="2400" b="1" err="1"/>
              <a:t>tìm</a:t>
            </a:r>
            <a:r>
              <a:rPr lang="en-US" sz="2400" b="1"/>
              <a:t> </a:t>
            </a:r>
            <a:r>
              <a:rPr lang="en-US" sz="2400" b="1" err="1"/>
              <a:t>hiểu</a:t>
            </a:r>
            <a:r>
              <a:rPr lang="en-US" sz="2400" b="1"/>
              <a:t> </a:t>
            </a:r>
            <a:r>
              <a:rPr lang="en-US" sz="2400" b="1" err="1"/>
              <a:t>các</a:t>
            </a:r>
            <a:r>
              <a:rPr lang="en-US" sz="2400" b="1"/>
              <a:t> </a:t>
            </a:r>
            <a:r>
              <a:rPr lang="en-US" sz="2400" b="1" err="1"/>
              <a:t>nhu</a:t>
            </a:r>
            <a:r>
              <a:rPr lang="en-US" sz="2400" b="1"/>
              <a:t> </a:t>
            </a:r>
            <a:r>
              <a:rPr lang="en-US" sz="2400" b="1" err="1"/>
              <a:t>cầu</a:t>
            </a:r>
            <a:r>
              <a:rPr lang="en-US" sz="2400" b="1"/>
              <a:t> </a:t>
            </a:r>
            <a:r>
              <a:rPr lang="en-US" sz="2400" b="1" err="1"/>
              <a:t>người</a:t>
            </a:r>
            <a:r>
              <a:rPr lang="en-US" sz="2400" b="1"/>
              <a:t> </a:t>
            </a:r>
            <a:r>
              <a:rPr lang="en-US" sz="2400" b="1" err="1"/>
              <a:t>dùng</a:t>
            </a:r>
            <a:r>
              <a:rPr lang="en-US" sz="2400" b="1"/>
              <a:t> </a:t>
            </a:r>
            <a:r>
              <a:rPr lang="en-US" sz="2400" b="1" err="1"/>
              <a:t>cần</a:t>
            </a:r>
            <a:r>
              <a:rPr lang="en-US" sz="2400" b="1"/>
              <a:t> có </a:t>
            </a:r>
            <a:r>
              <a:rPr lang="en-US" sz="2400" b="1" err="1"/>
              <a:t>trong</a:t>
            </a:r>
            <a:r>
              <a:rPr lang="en-US" sz="2400" b="1"/>
              <a:t> </a:t>
            </a:r>
            <a:r>
              <a:rPr lang="en-US" sz="2400" b="1" err="1"/>
              <a:t>hệ</a:t>
            </a:r>
            <a:r>
              <a:rPr lang="en-US" sz="2400" b="1"/>
              <a:t> </a:t>
            </a:r>
            <a:r>
              <a:rPr lang="en-US" sz="2400" b="1" err="1"/>
              <a:t>thống</a:t>
            </a:r>
            <a:r>
              <a:rPr lang="en-US" sz="2400" b="1"/>
              <a:t> </a:t>
            </a:r>
            <a:r>
              <a:rPr lang="en-US" sz="2400" b="1" err="1"/>
              <a:t>mới</a:t>
            </a:r>
            <a:r>
              <a:rPr lang="en-US" sz="2400" b="1"/>
              <a:t> </a:t>
            </a:r>
            <a:r>
              <a:rPr lang="en-US" sz="2400" b="1" err="1"/>
              <a:t>về</a:t>
            </a:r>
            <a:r>
              <a:rPr lang="en-US" sz="2400" b="1"/>
              <a:t> </a:t>
            </a:r>
            <a:r>
              <a:rPr lang="en-US" sz="2400" b="1" err="1"/>
              <a:t>dữ</a:t>
            </a:r>
            <a:r>
              <a:rPr lang="en-US" sz="2400" b="1"/>
              <a:t> </a:t>
            </a:r>
            <a:r>
              <a:rPr lang="en-US" sz="2400" b="1" err="1"/>
              <a:t>liệu</a:t>
            </a:r>
            <a:r>
              <a:rPr lang="en-US" sz="2400" b="1"/>
              <a:t>, </a:t>
            </a:r>
            <a:r>
              <a:rPr lang="en-US" sz="2400" b="1" err="1"/>
              <a:t>các</a:t>
            </a:r>
            <a:r>
              <a:rPr lang="en-US" sz="2400" b="1"/>
              <a:t> </a:t>
            </a:r>
            <a:r>
              <a:rPr lang="en-US" sz="2400" b="1" err="1"/>
              <a:t>quy</a:t>
            </a:r>
            <a:r>
              <a:rPr lang="en-US" sz="2400" b="1"/>
              <a:t> </a:t>
            </a:r>
            <a:r>
              <a:rPr lang="en-US" sz="2400" b="1" err="1"/>
              <a:t>trình</a:t>
            </a:r>
            <a:r>
              <a:rPr lang="en-US" sz="2400" b="1"/>
              <a:t> </a:t>
            </a:r>
            <a:r>
              <a:rPr lang="en-US" sz="2400" b="1" err="1"/>
              <a:t>và</a:t>
            </a:r>
            <a:r>
              <a:rPr lang="en-US" sz="2400" b="1"/>
              <a:t> </a:t>
            </a:r>
            <a:r>
              <a:rPr lang="en-US" sz="2400" b="1" err="1"/>
              <a:t>giao</a:t>
            </a:r>
            <a:r>
              <a:rPr lang="en-US" sz="2400" b="1"/>
              <a:t> </a:t>
            </a:r>
            <a:r>
              <a:rPr lang="en-US" sz="2400" b="1" err="1"/>
              <a:t>diện</a:t>
            </a:r>
            <a:endParaRPr lang="en-US" sz="2400" b="1"/>
          </a:p>
          <a:p>
            <a:pPr>
              <a:lnSpc>
                <a:spcPct val="80000"/>
              </a:lnSpc>
            </a:pPr>
            <a:r>
              <a:rPr lang="en-US" sz="2400" b="1" err="1"/>
              <a:t>Vấn</a:t>
            </a:r>
            <a:r>
              <a:rPr lang="en-US" sz="2400" b="1"/>
              <a:t> </a:t>
            </a:r>
            <a:r>
              <a:rPr lang="en-US" sz="2400" b="1" err="1"/>
              <a:t>đề</a:t>
            </a:r>
            <a:r>
              <a:rPr lang="en-US" sz="2400" b="1"/>
              <a:t>: </a:t>
            </a:r>
            <a:r>
              <a:rPr lang="en-US" sz="2400" b="1" err="1"/>
              <a:t>Xác</a:t>
            </a:r>
            <a:r>
              <a:rPr lang="en-US" sz="2400" b="1"/>
              <a:t> </a:t>
            </a:r>
            <a:r>
              <a:rPr lang="en-US" sz="2400" b="1" err="1"/>
              <a:t>định</a:t>
            </a:r>
            <a:r>
              <a:rPr lang="en-US" sz="2400" b="1"/>
              <a:t> </a:t>
            </a:r>
            <a:r>
              <a:rPr lang="en-US" sz="2400" b="1" err="1"/>
              <a:t>các</a:t>
            </a:r>
            <a:r>
              <a:rPr lang="en-US" sz="2400" b="1"/>
              <a:t> </a:t>
            </a:r>
            <a:r>
              <a:rPr lang="en-US" sz="2400" b="1" err="1"/>
              <a:t>yêu</a:t>
            </a:r>
            <a:r>
              <a:rPr lang="en-US" sz="2400" b="1"/>
              <a:t> </a:t>
            </a:r>
            <a:r>
              <a:rPr lang="en-US" sz="2400" b="1" err="1"/>
              <a:t>cầu</a:t>
            </a:r>
            <a:r>
              <a:rPr lang="en-US" sz="2400" b="1"/>
              <a:t> </a:t>
            </a:r>
            <a:r>
              <a:rPr lang="en-US" sz="2400" b="1" err="1"/>
              <a:t>đối</a:t>
            </a:r>
            <a:r>
              <a:rPr lang="en-US" sz="2400" b="1"/>
              <a:t> </a:t>
            </a:r>
            <a:r>
              <a:rPr lang="en-US" sz="2400" b="1" err="1"/>
              <a:t>với</a:t>
            </a:r>
            <a:r>
              <a:rPr lang="en-US" sz="2400" b="1"/>
              <a:t> </a:t>
            </a:r>
            <a:r>
              <a:rPr lang="en-US" sz="2400" b="1" err="1"/>
              <a:t>hệ</a:t>
            </a:r>
            <a:r>
              <a:rPr lang="en-US" sz="2400" b="1"/>
              <a:t> </a:t>
            </a:r>
            <a:r>
              <a:rPr lang="en-US" sz="2400" b="1" err="1"/>
              <a:t>thống</a:t>
            </a:r>
            <a:r>
              <a:rPr lang="en-US" sz="2400" b="1"/>
              <a:t> </a:t>
            </a:r>
            <a:r>
              <a:rPr lang="en-US" sz="2400" b="1" err="1"/>
              <a:t>mới</a:t>
            </a:r>
            <a:r>
              <a:rPr lang="en-US" sz="2400" b="1"/>
              <a:t> (NHỮNG GÌ CẦN THỰC HIỆN) </a:t>
            </a:r>
            <a:r>
              <a:rPr lang="en-US" sz="2400" b="1" err="1"/>
              <a:t>mà</a:t>
            </a:r>
            <a:r>
              <a:rPr lang="en-US" sz="2400" b="1"/>
              <a:t> </a:t>
            </a:r>
            <a:r>
              <a:rPr lang="en-US" sz="2400" b="1" err="1"/>
              <a:t>không</a:t>
            </a:r>
            <a:r>
              <a:rPr lang="en-US" sz="2400" b="1"/>
              <a:t> </a:t>
            </a:r>
            <a:r>
              <a:rPr lang="en-US" sz="2400" b="1" err="1"/>
              <a:t>cần</a:t>
            </a:r>
            <a:r>
              <a:rPr lang="en-US" sz="2400" b="1"/>
              <a:t> </a:t>
            </a:r>
            <a:r>
              <a:rPr lang="en-US" sz="2400" b="1" err="1"/>
              <a:t>diễn</a:t>
            </a:r>
            <a:r>
              <a:rPr lang="en-US" sz="2400" b="1"/>
              <a:t> </a:t>
            </a:r>
            <a:r>
              <a:rPr lang="en-US" sz="2400" b="1" err="1"/>
              <a:t>giải</a:t>
            </a:r>
            <a:r>
              <a:rPr lang="en-US" sz="2400" b="1"/>
              <a:t> </a:t>
            </a:r>
            <a:r>
              <a:rPr lang="en-US" sz="2400" b="1" err="1"/>
              <a:t>các</a:t>
            </a:r>
            <a:r>
              <a:rPr lang="en-US" sz="2400" b="1"/>
              <a:t> chi </a:t>
            </a:r>
            <a:r>
              <a:rPr lang="en-US" sz="2400" b="1" err="1"/>
              <a:t>tiết</a:t>
            </a:r>
            <a:r>
              <a:rPr lang="en-US" sz="2400" b="1"/>
              <a:t> </a:t>
            </a:r>
            <a:r>
              <a:rPr lang="en-US" sz="2400" b="1" err="1"/>
              <a:t>kỹ</a:t>
            </a:r>
            <a:r>
              <a:rPr lang="en-US" sz="2400" b="1"/>
              <a:t> </a:t>
            </a:r>
            <a:r>
              <a:rPr lang="en-US" sz="2400" b="1" err="1"/>
              <a:t>thuật</a:t>
            </a:r>
            <a:r>
              <a:rPr lang="en-US" sz="2400" b="1"/>
              <a:t> (LÀM NHƯ THẾ NÀO)</a:t>
            </a:r>
          </a:p>
          <a:p>
            <a:pPr>
              <a:lnSpc>
                <a:spcPct val="80000"/>
              </a:lnSpc>
            </a:pPr>
            <a:r>
              <a:rPr lang="en-US" sz="2400" b="1" err="1"/>
              <a:t>Các</a:t>
            </a:r>
            <a:r>
              <a:rPr lang="en-US" sz="2400" b="1"/>
              <a:t> </a:t>
            </a:r>
            <a:r>
              <a:rPr lang="en-US" sz="2400" b="1" err="1"/>
              <a:t>lỗi</a:t>
            </a:r>
            <a:r>
              <a:rPr lang="en-US" sz="2400" b="1"/>
              <a:t> </a:t>
            </a:r>
            <a:r>
              <a:rPr lang="en-US" sz="2400" b="1" err="1"/>
              <a:t>và</a:t>
            </a:r>
            <a:r>
              <a:rPr lang="en-US" sz="2400" b="1"/>
              <a:t> </a:t>
            </a:r>
            <a:r>
              <a:rPr lang="en-US" sz="2400" b="1" err="1"/>
              <a:t>sự</a:t>
            </a:r>
            <a:r>
              <a:rPr lang="en-US" sz="2400" b="1"/>
              <a:t> </a:t>
            </a:r>
            <a:r>
              <a:rPr lang="en-US" sz="2400" b="1" err="1"/>
              <a:t>bỏ</a:t>
            </a:r>
            <a:r>
              <a:rPr lang="en-US" sz="2400" b="1"/>
              <a:t> </a:t>
            </a:r>
            <a:r>
              <a:rPr lang="en-US" sz="2400" b="1" err="1"/>
              <a:t>sót</a:t>
            </a:r>
            <a:r>
              <a:rPr lang="en-US" sz="2400" b="1"/>
              <a:t> </a:t>
            </a:r>
            <a:r>
              <a:rPr lang="en-US" sz="2400" b="1" err="1"/>
              <a:t>trong</a:t>
            </a:r>
            <a:r>
              <a:rPr lang="en-US" sz="2400" b="1"/>
              <a:t> </a:t>
            </a:r>
            <a:r>
              <a:rPr lang="en-US" sz="2400" b="1" err="1"/>
              <a:t>pha</a:t>
            </a:r>
            <a:r>
              <a:rPr lang="en-US" sz="2400" b="1"/>
              <a:t> </a:t>
            </a:r>
            <a:r>
              <a:rPr lang="en-US" sz="2400" b="1" err="1"/>
              <a:t>phân</a:t>
            </a:r>
            <a:r>
              <a:rPr lang="en-US" sz="2400" b="1"/>
              <a:t> </a:t>
            </a:r>
            <a:r>
              <a:rPr lang="en-US" sz="2400" b="1" err="1"/>
              <a:t>tích</a:t>
            </a:r>
            <a:r>
              <a:rPr lang="en-US" sz="2400" b="1"/>
              <a:t> </a:t>
            </a:r>
            <a:r>
              <a:rPr lang="en-US" sz="2400" b="1" err="1"/>
              <a:t>yêu</a:t>
            </a:r>
            <a:r>
              <a:rPr lang="en-US" sz="2400" b="1"/>
              <a:t> </a:t>
            </a:r>
            <a:r>
              <a:rPr lang="en-US" sz="2400" b="1" err="1"/>
              <a:t>cầu</a:t>
            </a:r>
            <a:r>
              <a:rPr lang="en-US" sz="2400" b="1"/>
              <a:t> </a:t>
            </a:r>
            <a:r>
              <a:rPr lang="en-US" sz="2400" b="1" err="1"/>
              <a:t>sẽ</a:t>
            </a:r>
            <a:r>
              <a:rPr lang="en-US" sz="2400" b="1"/>
              <a:t> </a:t>
            </a:r>
            <a:r>
              <a:rPr lang="en-US" sz="2400" b="1" err="1"/>
              <a:t>để</a:t>
            </a:r>
            <a:r>
              <a:rPr lang="en-US" sz="2400" b="1"/>
              <a:t> </a:t>
            </a:r>
            <a:r>
              <a:rPr lang="en-US" sz="2400" b="1" err="1"/>
              <a:t>lại</a:t>
            </a:r>
            <a:r>
              <a:rPr lang="en-US" sz="2400" b="1"/>
              <a:t> </a:t>
            </a:r>
            <a:r>
              <a:rPr lang="en-US" sz="2400" b="1" err="1"/>
              <a:t>hậu</a:t>
            </a:r>
            <a:r>
              <a:rPr lang="en-US" sz="2400" b="1"/>
              <a:t> </a:t>
            </a:r>
            <a:r>
              <a:rPr lang="en-US" sz="2400" b="1" err="1"/>
              <a:t>quả</a:t>
            </a:r>
            <a:r>
              <a:rPr lang="en-US" sz="2400" b="1"/>
              <a:t> </a:t>
            </a:r>
            <a:r>
              <a:rPr lang="en-US" sz="2400" b="1" err="1"/>
              <a:t>là</a:t>
            </a:r>
            <a:r>
              <a:rPr lang="en-US" sz="2400" b="1"/>
              <a:t> </a:t>
            </a:r>
            <a:r>
              <a:rPr lang="en-US" sz="2400" b="1" err="1"/>
              <a:t>sự</a:t>
            </a:r>
            <a:r>
              <a:rPr lang="en-US" sz="2400" b="1"/>
              <a:t> </a:t>
            </a:r>
            <a:r>
              <a:rPr lang="en-US" sz="2400" b="1" err="1"/>
              <a:t>không</a:t>
            </a:r>
            <a:r>
              <a:rPr lang="en-US" sz="2400" b="1"/>
              <a:t> </a:t>
            </a:r>
            <a:r>
              <a:rPr lang="en-US" sz="2400" b="1" err="1"/>
              <a:t>hài</a:t>
            </a:r>
            <a:r>
              <a:rPr lang="en-US" sz="2400" b="1"/>
              <a:t> </a:t>
            </a:r>
            <a:r>
              <a:rPr lang="en-US" sz="2400" b="1" err="1"/>
              <a:t>lòng</a:t>
            </a:r>
            <a:r>
              <a:rPr lang="en-US" sz="2400" b="1"/>
              <a:t> </a:t>
            </a:r>
            <a:r>
              <a:rPr lang="en-US" sz="2400" b="1" err="1"/>
              <a:t>của</a:t>
            </a:r>
            <a:r>
              <a:rPr lang="en-US" sz="2400" b="1"/>
              <a:t> </a:t>
            </a:r>
            <a:r>
              <a:rPr lang="en-US" sz="2400" b="1" err="1"/>
              <a:t>người</a:t>
            </a:r>
            <a:r>
              <a:rPr lang="en-US" sz="2400" b="1"/>
              <a:t> </a:t>
            </a:r>
            <a:r>
              <a:rPr lang="en-US" sz="2400" b="1" err="1"/>
              <a:t>dùng</a:t>
            </a:r>
            <a:r>
              <a:rPr lang="en-US" sz="2400" b="1"/>
              <a:t> </a:t>
            </a:r>
            <a:r>
              <a:rPr lang="en-US" sz="2400" b="1" err="1"/>
              <a:t>về</a:t>
            </a:r>
            <a:r>
              <a:rPr lang="en-US" sz="2400" b="1"/>
              <a:t> </a:t>
            </a:r>
            <a:r>
              <a:rPr lang="en-US" sz="2400" b="1" err="1"/>
              <a:t>hệ</a:t>
            </a:r>
            <a:r>
              <a:rPr lang="en-US" sz="2400" b="1"/>
              <a:t> </a:t>
            </a:r>
            <a:r>
              <a:rPr lang="en-US" sz="2400" b="1" err="1"/>
              <a:t>thống</a:t>
            </a:r>
            <a:r>
              <a:rPr lang="en-US" sz="2400" b="1"/>
              <a:t> </a:t>
            </a:r>
            <a:r>
              <a:rPr lang="en-US" sz="2400" b="1" err="1"/>
              <a:t>cuối</a:t>
            </a:r>
            <a:r>
              <a:rPr lang="en-US" sz="2400" b="1"/>
              <a:t> </a:t>
            </a:r>
            <a:r>
              <a:rPr lang="en-US" sz="2400" b="1" err="1"/>
              <a:t>cùng</a:t>
            </a:r>
            <a:r>
              <a:rPr lang="en-US" sz="2400" b="1"/>
              <a:t> </a:t>
            </a:r>
            <a:r>
              <a:rPr lang="en-US" sz="2400" b="1" err="1"/>
              <a:t>và</a:t>
            </a:r>
            <a:r>
              <a:rPr lang="en-US" sz="2400" b="1"/>
              <a:t> </a:t>
            </a:r>
            <a:r>
              <a:rPr lang="en-US" sz="2400" b="1" err="1"/>
              <a:t>những</a:t>
            </a:r>
            <a:r>
              <a:rPr lang="en-US" sz="2400" b="1"/>
              <a:t> </a:t>
            </a:r>
            <a:r>
              <a:rPr lang="en-US" sz="2400" b="1" err="1"/>
              <a:t>thay</a:t>
            </a:r>
            <a:r>
              <a:rPr lang="en-US" sz="2400" b="1"/>
              <a:t> </a:t>
            </a:r>
            <a:r>
              <a:rPr lang="en-US" sz="2400" b="1" err="1"/>
              <a:t>đổi</a:t>
            </a:r>
            <a:r>
              <a:rPr lang="en-US" sz="2400" b="1"/>
              <a:t> </a:t>
            </a:r>
            <a:r>
              <a:rPr lang="en-US" sz="2400" b="1" err="1"/>
              <a:t>hao</a:t>
            </a:r>
            <a:r>
              <a:rPr lang="en-US" sz="2400" b="1"/>
              <a:t> </a:t>
            </a:r>
            <a:r>
              <a:rPr lang="en-US" sz="2400" b="1" err="1"/>
              <a:t>tổn</a:t>
            </a:r>
            <a:r>
              <a:rPr lang="en-US" sz="2400" b="1"/>
              <a:t> chi </a:t>
            </a:r>
            <a:r>
              <a:rPr lang="en-US" sz="2400" b="1" err="1"/>
              <a:t>phí</a:t>
            </a:r>
            <a:endParaRPr lang="en-US" sz="2400" b="1"/>
          </a:p>
          <a:p>
            <a:pPr>
              <a:lnSpc>
                <a:spcPct val="80000"/>
              </a:lnSpc>
            </a:pPr>
            <a:r>
              <a:rPr lang="en-US" sz="2400" b="1" err="1"/>
              <a:t>Kết</a:t>
            </a:r>
            <a:r>
              <a:rPr lang="en-US" sz="2400" b="1"/>
              <a:t> </a:t>
            </a:r>
            <a:r>
              <a:rPr lang="en-US" sz="2400" b="1" err="1"/>
              <a:t>quả</a:t>
            </a:r>
            <a:r>
              <a:rPr lang="en-US" sz="2400" b="1"/>
              <a:t>: </a:t>
            </a:r>
            <a:r>
              <a:rPr lang="en-US" sz="2400" b="1" err="1"/>
              <a:t>báo</a:t>
            </a:r>
            <a:r>
              <a:rPr lang="en-US" sz="2400" b="1"/>
              <a:t> </a:t>
            </a:r>
            <a:r>
              <a:rPr lang="en-US" sz="2400" b="1" err="1"/>
              <a:t>cáo</a:t>
            </a:r>
            <a:r>
              <a:rPr lang="en-US" sz="2400" b="1"/>
              <a:t> </a:t>
            </a:r>
            <a:r>
              <a:rPr lang="en-US" sz="2400" b="1" err="1"/>
              <a:t>yêu</a:t>
            </a:r>
            <a:r>
              <a:rPr lang="en-US" sz="2400" b="1"/>
              <a:t> </a:t>
            </a:r>
            <a:r>
              <a:rPr lang="en-US" sz="2400" b="1" err="1"/>
              <a:t>cầu</a:t>
            </a:r>
            <a:r>
              <a:rPr lang="en-US" sz="2400" b="1"/>
              <a:t> </a:t>
            </a:r>
            <a:r>
              <a:rPr lang="en-US" sz="2400" b="1" err="1"/>
              <a:t>nghiệp</a:t>
            </a:r>
            <a:r>
              <a:rPr lang="en-US" sz="2400" b="1"/>
              <a:t> </a:t>
            </a:r>
            <a:r>
              <a:rPr lang="en-US" sz="2400" b="1" err="1"/>
              <a:t>vụ</a:t>
            </a:r>
            <a:r>
              <a:rPr lang="en-US" sz="2400"/>
              <a:t> </a:t>
            </a:r>
          </a:p>
        </p:txBody>
      </p:sp>
      <p:sp>
        <p:nvSpPr>
          <p:cNvPr id="133123" name="Rectangle 3"/>
          <p:cNvSpPr>
            <a:spLocks noChangeArrowheads="1"/>
          </p:cNvSpPr>
          <p:nvPr/>
        </p:nvSpPr>
        <p:spPr bwMode="auto">
          <a:xfrm>
            <a:off x="381000" y="273050"/>
            <a:ext cx="8301038" cy="1143000"/>
          </a:xfrm>
          <a:prstGeom prst="rect">
            <a:avLst/>
          </a:prstGeom>
          <a:noFill/>
          <a:ln w="9525">
            <a:noFill/>
            <a:miter lim="800000"/>
            <a:headEnd/>
            <a:tailEnd/>
          </a:ln>
          <a:effectLst/>
        </p:spPr>
        <p:txBody>
          <a:bodyPr anchor="ctr" anchorCtr="1"/>
          <a:lstStyle/>
          <a:p>
            <a:pPr algn="ctr" eaLnBrk="1" hangingPunct="1"/>
            <a:r>
              <a:rPr lang="en-US" sz="3600">
                <a:solidFill>
                  <a:schemeClr val="tx2"/>
                </a:solidFill>
                <a:effectLst>
                  <a:outerShdw blurRad="38100" dist="38100" dir="2700000" algn="tl">
                    <a:srgbClr val="000000"/>
                  </a:outerShdw>
                </a:effectLst>
              </a:rPr>
              <a:t>2.2. Một quy trình phát triển hệ thống</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1087847-C233-457B-8581-3B5E34A6F919}" type="slidenum">
              <a:rPr lang="en-US"/>
              <a:pPr/>
              <a:t>55</a:t>
            </a:fld>
            <a:endParaRPr lang="en-US"/>
          </a:p>
        </p:txBody>
      </p:sp>
      <p:sp>
        <p:nvSpPr>
          <p:cNvPr id="134146" name="Rectangle 2"/>
          <p:cNvSpPr>
            <a:spLocks noGrp="1" noChangeArrowheads="1"/>
          </p:cNvSpPr>
          <p:nvPr>
            <p:ph type="body" idx="1"/>
          </p:nvPr>
        </p:nvSpPr>
        <p:spPr>
          <a:xfrm>
            <a:off x="455613" y="1598613"/>
            <a:ext cx="8226425" cy="4878387"/>
          </a:xfrm>
        </p:spPr>
        <p:txBody>
          <a:bodyPr/>
          <a:lstStyle/>
          <a:p>
            <a:pPr>
              <a:lnSpc>
                <a:spcPct val="80000"/>
              </a:lnSpc>
              <a:buFont typeface="Wingdings" pitchFamily="2" charset="2"/>
              <a:buNone/>
            </a:pPr>
            <a:r>
              <a:rPr lang="en-US" sz="2400" b="1"/>
              <a:t>2.2.2. Các giai đoạn của dự án thông thường:</a:t>
            </a:r>
          </a:p>
          <a:p>
            <a:pPr>
              <a:lnSpc>
                <a:spcPct val="80000"/>
              </a:lnSpc>
              <a:buFont typeface="Wingdings" pitchFamily="2" charset="2"/>
              <a:buNone/>
            </a:pPr>
            <a:r>
              <a:rPr lang="en-US" sz="2400" b="1"/>
              <a:t>4. Thiết kế lôgíc</a:t>
            </a:r>
          </a:p>
          <a:p>
            <a:pPr>
              <a:lnSpc>
                <a:spcPct val="80000"/>
              </a:lnSpc>
            </a:pPr>
            <a:r>
              <a:rPr lang="en-US" sz="2400" b="1"/>
              <a:t>Mục đích: chuyển các yêu cầu nghiệp vụ của người dùng thành mô hình hệ thống mô tả CẦN LÀM GÌ mà không xác định thiết kế kỹ thuật hoặc cài đặt cụ thể của những yêu cầu đó (</a:t>
            </a:r>
            <a:r>
              <a:rPr lang="en-US" sz="2400" b="1" i="1"/>
              <a:t>thiết kế khái niệm</a:t>
            </a:r>
            <a:r>
              <a:rPr lang="en-US" sz="2400" b="1"/>
              <a:t>)</a:t>
            </a:r>
          </a:p>
          <a:p>
            <a:pPr>
              <a:lnSpc>
                <a:spcPct val="80000"/>
              </a:lnSpc>
            </a:pPr>
            <a:r>
              <a:rPr lang="en-US" sz="2400" b="1"/>
              <a:t>Vấn đề: sử dụng mô hình đồ họa của hệ thống để biểu diễn các yêu cầu của người dùng về dữ liệu, các quy trình, giao diện và để đơn giản hóa việc cải thiện sự truyền thông tin giữa các nhân sự</a:t>
            </a:r>
          </a:p>
          <a:p>
            <a:pPr>
              <a:lnSpc>
                <a:spcPct val="80000"/>
              </a:lnSpc>
            </a:pPr>
            <a:r>
              <a:rPr lang="en-US" sz="2400" b="1"/>
              <a:t>Chú ý: việc mô hình hóa hệ thống quá thừa sẽ làm chậm đáng kể tiến trình hướng tới việc cài đặt giải pháp hệ thống dự định</a:t>
            </a:r>
          </a:p>
          <a:p>
            <a:pPr>
              <a:lnSpc>
                <a:spcPct val="80000"/>
              </a:lnSpc>
            </a:pPr>
            <a:r>
              <a:rPr lang="en-US" sz="2400" b="1"/>
              <a:t>Kết quả: Các mô hình hệ thống lôgíc (DFD, ERD...)</a:t>
            </a:r>
            <a:r>
              <a:rPr lang="en-US" sz="2400"/>
              <a:t> </a:t>
            </a:r>
          </a:p>
        </p:txBody>
      </p:sp>
      <p:sp>
        <p:nvSpPr>
          <p:cNvPr id="134147" name="Rectangle 3"/>
          <p:cNvSpPr>
            <a:spLocks noChangeArrowheads="1"/>
          </p:cNvSpPr>
          <p:nvPr/>
        </p:nvSpPr>
        <p:spPr bwMode="auto">
          <a:xfrm>
            <a:off x="381000" y="273050"/>
            <a:ext cx="8301038" cy="1143000"/>
          </a:xfrm>
          <a:prstGeom prst="rect">
            <a:avLst/>
          </a:prstGeom>
          <a:noFill/>
          <a:ln w="9525">
            <a:noFill/>
            <a:miter lim="800000"/>
            <a:headEnd/>
            <a:tailEnd/>
          </a:ln>
          <a:effectLst/>
        </p:spPr>
        <p:txBody>
          <a:bodyPr anchor="ctr" anchorCtr="1"/>
          <a:lstStyle/>
          <a:p>
            <a:pPr algn="ctr" eaLnBrk="1" hangingPunct="1"/>
            <a:r>
              <a:rPr lang="en-US" sz="3600">
                <a:solidFill>
                  <a:schemeClr val="tx2"/>
                </a:solidFill>
                <a:effectLst>
                  <a:outerShdw blurRad="38100" dist="38100" dir="2700000" algn="tl">
                    <a:srgbClr val="000000"/>
                  </a:outerShdw>
                </a:effectLst>
              </a:rPr>
              <a:t>2.2. Một quy trình phát triển hệ thống</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B535901-4306-4EC9-921B-F76793CA582D}" type="slidenum">
              <a:rPr lang="en-US"/>
              <a:pPr/>
              <a:t>56</a:t>
            </a:fld>
            <a:endParaRPr lang="en-US"/>
          </a:p>
        </p:txBody>
      </p:sp>
      <p:sp>
        <p:nvSpPr>
          <p:cNvPr id="135170" name="Rectangle 2"/>
          <p:cNvSpPr>
            <a:spLocks noGrp="1" noChangeArrowheads="1"/>
          </p:cNvSpPr>
          <p:nvPr>
            <p:ph type="body" idx="1"/>
          </p:nvPr>
        </p:nvSpPr>
        <p:spPr>
          <a:xfrm>
            <a:off x="455613" y="1598613"/>
            <a:ext cx="8226425" cy="4878387"/>
          </a:xfrm>
        </p:spPr>
        <p:txBody>
          <a:bodyPr/>
          <a:lstStyle/>
          <a:p>
            <a:pPr>
              <a:lnSpc>
                <a:spcPct val="80000"/>
              </a:lnSpc>
              <a:buFont typeface="Wingdings" pitchFamily="2" charset="2"/>
              <a:buNone/>
            </a:pPr>
            <a:r>
              <a:rPr lang="en-US" sz="1600" b="1"/>
              <a:t>2.2.2. Các giai đoạn của dự án thông thường:</a:t>
            </a:r>
          </a:p>
          <a:p>
            <a:pPr>
              <a:lnSpc>
                <a:spcPct val="80000"/>
              </a:lnSpc>
              <a:buFont typeface="Wingdings" pitchFamily="2" charset="2"/>
              <a:buNone/>
            </a:pPr>
            <a:r>
              <a:rPr lang="en-US" sz="1600" b="1"/>
              <a:t>5. Phân tích quyết định</a:t>
            </a:r>
          </a:p>
          <a:p>
            <a:pPr>
              <a:lnSpc>
                <a:spcPct val="80000"/>
              </a:lnSpc>
            </a:pPr>
            <a:r>
              <a:rPr lang="en-US" sz="1600" b="1"/>
              <a:t>Mục đích: xác định tất cả các giải pháp đề cử, phân tích tính khả thi của từng giải pháp, tiến cử một hệ thống làm giải pháp mục tiêu</a:t>
            </a:r>
          </a:p>
          <a:p>
            <a:pPr>
              <a:lnSpc>
                <a:spcPct val="80000"/>
              </a:lnSpc>
            </a:pPr>
            <a:r>
              <a:rPr lang="en-US" sz="1600" b="1"/>
              <a:t>Vấn đề: phân tích tính khả thi dưới các tiêu chí kỹ thuật, hoạt động, tính kinh tế, lịch biểu (technical, operational, economic, schedule - TOES) và rủi ro</a:t>
            </a:r>
          </a:p>
          <a:p>
            <a:pPr>
              <a:lnSpc>
                <a:spcPct val="80000"/>
              </a:lnSpc>
            </a:pPr>
            <a:r>
              <a:rPr lang="en-US" sz="1600" b="1"/>
              <a:t>Kết quả: đề xuất hệ thống được phê duyệt</a:t>
            </a:r>
          </a:p>
          <a:p>
            <a:pPr>
              <a:lnSpc>
                <a:spcPct val="80000"/>
              </a:lnSpc>
            </a:pPr>
            <a:r>
              <a:rPr lang="en-US" sz="1600" b="1"/>
              <a:t>Kiểm tra tính khả thi: Hủy bỏ dự án / Chấp nhận đề xuất hệ thống với sự thay đổi ngân sách và lịch biểu / Thu hẹp phạm vi của giải pháp được đề xuất với sự thay đổi ngân sách và lịch biểu </a:t>
            </a:r>
          </a:p>
          <a:p>
            <a:pPr>
              <a:lnSpc>
                <a:spcPct val="80000"/>
              </a:lnSpc>
            </a:pPr>
            <a:r>
              <a:rPr lang="en-US" sz="1600" b="1"/>
              <a:t>Các giải pháp đề cử được đánh giá dưới các tiêu chí TOES và rủi ro:</a:t>
            </a:r>
          </a:p>
          <a:p>
            <a:pPr>
              <a:lnSpc>
                <a:spcPct val="80000"/>
              </a:lnSpc>
            </a:pPr>
            <a:r>
              <a:rPr lang="en-US" sz="1600" b="1"/>
              <a:t>Tính khả thi kỹ thuật – Liệu giải pháp có thực tế về kỹ thuật? Liệu nhân sự có đủ thành thạo kỹ thuật để thiết kế và xây dựng giải pháp này?</a:t>
            </a:r>
          </a:p>
          <a:p>
            <a:pPr>
              <a:lnSpc>
                <a:spcPct val="80000"/>
              </a:lnSpc>
            </a:pPr>
            <a:r>
              <a:rPr lang="en-US" sz="1600" b="1"/>
              <a:t>Tính khả thi hoạt động – Liệu giải pháp có đáp ứng hết các yêu cầu của người dùng? Ở mức độ nào? Liệu giải pháp có thay đổi môi trường làm việc của người sử dụng? Người dùng sẽ cảm nhận thế nào về giải pháp đó?</a:t>
            </a:r>
          </a:p>
          <a:p>
            <a:pPr>
              <a:lnSpc>
                <a:spcPct val="80000"/>
              </a:lnSpc>
            </a:pPr>
            <a:r>
              <a:rPr lang="en-US" sz="1600" b="1"/>
              <a:t>Tính khả thi kinh tế – Liệu giải pháp có hiệu quả về chi phí?</a:t>
            </a:r>
          </a:p>
          <a:p>
            <a:pPr>
              <a:lnSpc>
                <a:spcPct val="80000"/>
              </a:lnSpc>
            </a:pPr>
            <a:r>
              <a:rPr lang="en-US" sz="1600" b="1"/>
              <a:t>Tính khả thi lịch biểu – Hệ thống có thể được thiết kế và cài đặt trong một khoảng thời gian chấp nhận được?</a:t>
            </a:r>
          </a:p>
          <a:p>
            <a:pPr>
              <a:lnSpc>
                <a:spcPct val="80000"/>
              </a:lnSpc>
            </a:pPr>
            <a:r>
              <a:rPr lang="en-US" sz="1600" b="1"/>
              <a:t>Rủi ro – Khả năng cài đặt thành công là như thế nào? (Quản lý rủi ro)</a:t>
            </a:r>
            <a:r>
              <a:rPr lang="en-US" sz="1600"/>
              <a:t> </a:t>
            </a:r>
          </a:p>
        </p:txBody>
      </p:sp>
      <p:sp>
        <p:nvSpPr>
          <p:cNvPr id="135171" name="Rectangle 3"/>
          <p:cNvSpPr>
            <a:spLocks noChangeArrowheads="1"/>
          </p:cNvSpPr>
          <p:nvPr/>
        </p:nvSpPr>
        <p:spPr bwMode="auto">
          <a:xfrm>
            <a:off x="381000" y="273050"/>
            <a:ext cx="8301038" cy="1143000"/>
          </a:xfrm>
          <a:prstGeom prst="rect">
            <a:avLst/>
          </a:prstGeom>
          <a:noFill/>
          <a:ln w="9525">
            <a:noFill/>
            <a:miter lim="800000"/>
            <a:headEnd/>
            <a:tailEnd/>
          </a:ln>
          <a:effectLst/>
        </p:spPr>
        <p:txBody>
          <a:bodyPr anchor="ctr" anchorCtr="1"/>
          <a:lstStyle/>
          <a:p>
            <a:pPr algn="ctr" eaLnBrk="1" hangingPunct="1"/>
            <a:r>
              <a:rPr lang="en-US" sz="3600">
                <a:solidFill>
                  <a:schemeClr val="tx2"/>
                </a:solidFill>
                <a:effectLst>
                  <a:outerShdw blurRad="38100" dist="38100" dir="2700000" algn="tl">
                    <a:srgbClr val="000000"/>
                  </a:outerShdw>
                </a:effectLst>
              </a:rPr>
              <a:t>2.2. Một quy trình phát triển hệ thống</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21BCC47-C43E-4C16-B3CD-85296A81CD37}" type="slidenum">
              <a:rPr lang="en-US"/>
              <a:pPr/>
              <a:t>57</a:t>
            </a:fld>
            <a:endParaRPr lang="en-US"/>
          </a:p>
        </p:txBody>
      </p:sp>
      <p:sp>
        <p:nvSpPr>
          <p:cNvPr id="136194" name="Rectangle 2"/>
          <p:cNvSpPr>
            <a:spLocks noGrp="1" noChangeArrowheads="1"/>
          </p:cNvSpPr>
          <p:nvPr>
            <p:ph type="body" idx="1"/>
          </p:nvPr>
        </p:nvSpPr>
        <p:spPr>
          <a:xfrm>
            <a:off x="455613" y="1598613"/>
            <a:ext cx="8226425" cy="4878387"/>
          </a:xfrm>
        </p:spPr>
        <p:txBody>
          <a:bodyPr/>
          <a:lstStyle/>
          <a:p>
            <a:pPr>
              <a:lnSpc>
                <a:spcPct val="90000"/>
              </a:lnSpc>
              <a:buFont typeface="Wingdings" pitchFamily="2" charset="2"/>
              <a:buNone/>
            </a:pPr>
            <a:r>
              <a:rPr lang="en-US" sz="2400" b="1"/>
              <a:t>2.2.2. Các giai đoạn của dự án thông thường:</a:t>
            </a:r>
          </a:p>
          <a:p>
            <a:pPr>
              <a:lnSpc>
                <a:spcPct val="90000"/>
              </a:lnSpc>
              <a:buFont typeface="Wingdings" pitchFamily="2" charset="2"/>
              <a:buNone/>
            </a:pPr>
            <a:r>
              <a:rPr lang="en-US" sz="2400" b="1"/>
              <a:t>6. Thiết kế vật lý</a:t>
            </a:r>
          </a:p>
          <a:p>
            <a:pPr>
              <a:lnSpc>
                <a:spcPct val="90000"/>
              </a:lnSpc>
            </a:pPr>
            <a:r>
              <a:rPr lang="en-US" sz="2400" b="1"/>
              <a:t>Mục đích: chuyển các yêu cầu nghiệp vụ thành các đặc tả thiết kế kỹ thuật cho việc xây dựng</a:t>
            </a:r>
          </a:p>
          <a:p>
            <a:pPr>
              <a:lnSpc>
                <a:spcPct val="90000"/>
              </a:lnSpc>
            </a:pPr>
            <a:r>
              <a:rPr lang="en-US" sz="2400" b="1"/>
              <a:t>Vấn đề: kỹ thuật sẽ được sử dụng như thế nào để xây dựng hệ thống về mặt dữ liệu, các quy trình và giao diện</a:t>
            </a:r>
          </a:p>
          <a:p>
            <a:pPr>
              <a:lnSpc>
                <a:spcPct val="90000"/>
              </a:lnSpc>
            </a:pPr>
            <a:r>
              <a:rPr lang="en-US" sz="2400" b="1"/>
              <a:t>Kết quả: các đặc tả thiết kế hệ thống (thiết kế chi tiết)</a:t>
            </a:r>
          </a:p>
          <a:p>
            <a:pPr>
              <a:lnSpc>
                <a:spcPct val="90000"/>
              </a:lnSpc>
            </a:pPr>
            <a:r>
              <a:rPr lang="en-US" sz="2400" b="1"/>
              <a:t>Kiểm tra tính khả thi: Tiếp tục/ Thu hẹp hoặc mở rộng phạm vi với sự thay đổi ngân sách và lịch biểu</a:t>
            </a:r>
            <a:r>
              <a:rPr lang="en-US" sz="2400"/>
              <a:t> </a:t>
            </a:r>
          </a:p>
        </p:txBody>
      </p:sp>
      <p:sp>
        <p:nvSpPr>
          <p:cNvPr id="136195" name="Rectangle 3"/>
          <p:cNvSpPr>
            <a:spLocks noChangeArrowheads="1"/>
          </p:cNvSpPr>
          <p:nvPr/>
        </p:nvSpPr>
        <p:spPr bwMode="auto">
          <a:xfrm>
            <a:off x="381000" y="273050"/>
            <a:ext cx="8301038" cy="1143000"/>
          </a:xfrm>
          <a:prstGeom prst="rect">
            <a:avLst/>
          </a:prstGeom>
          <a:noFill/>
          <a:ln w="9525">
            <a:noFill/>
            <a:miter lim="800000"/>
            <a:headEnd/>
            <a:tailEnd/>
          </a:ln>
          <a:effectLst/>
        </p:spPr>
        <p:txBody>
          <a:bodyPr anchor="ctr" anchorCtr="1"/>
          <a:lstStyle/>
          <a:p>
            <a:pPr algn="ctr" eaLnBrk="1" hangingPunct="1"/>
            <a:r>
              <a:rPr lang="en-US" sz="3600">
                <a:solidFill>
                  <a:schemeClr val="tx2"/>
                </a:solidFill>
                <a:effectLst>
                  <a:outerShdw blurRad="38100" dist="38100" dir="2700000" algn="tl">
                    <a:srgbClr val="000000"/>
                  </a:outerShdw>
                </a:effectLst>
              </a:rPr>
              <a:t>2.2. Một quy trình phát triển hệ thống</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864B069-B7D1-41A6-88E0-7304929BB801}" type="slidenum">
              <a:rPr lang="en-US"/>
              <a:pPr/>
              <a:t>58</a:t>
            </a:fld>
            <a:endParaRPr lang="en-US"/>
          </a:p>
        </p:txBody>
      </p:sp>
      <p:sp>
        <p:nvSpPr>
          <p:cNvPr id="137218" name="Rectangle 2"/>
          <p:cNvSpPr>
            <a:spLocks noGrp="1" noChangeArrowheads="1"/>
          </p:cNvSpPr>
          <p:nvPr>
            <p:ph type="body" idx="1"/>
          </p:nvPr>
        </p:nvSpPr>
        <p:spPr>
          <a:xfrm>
            <a:off x="455613" y="1598613"/>
            <a:ext cx="8226425" cy="4878387"/>
          </a:xfrm>
        </p:spPr>
        <p:txBody>
          <a:bodyPr/>
          <a:lstStyle/>
          <a:p>
            <a:pPr>
              <a:lnSpc>
                <a:spcPct val="80000"/>
              </a:lnSpc>
              <a:buFont typeface="Wingdings" pitchFamily="2" charset="2"/>
              <a:buNone/>
            </a:pPr>
            <a:r>
              <a:rPr lang="en-US" sz="2800" b="1"/>
              <a:t>2.2.2. Các giai đoạn của dự án thông thường:</a:t>
            </a:r>
          </a:p>
          <a:p>
            <a:pPr>
              <a:lnSpc>
                <a:spcPct val="80000"/>
              </a:lnSpc>
              <a:buFont typeface="Wingdings" pitchFamily="2" charset="2"/>
              <a:buNone/>
            </a:pPr>
            <a:r>
              <a:rPr lang="en-US" sz="2800" b="1"/>
              <a:t>7. Giai đoạn xây dựng</a:t>
            </a:r>
          </a:p>
          <a:p>
            <a:pPr algn="just">
              <a:lnSpc>
                <a:spcPct val="80000"/>
              </a:lnSpc>
            </a:pPr>
            <a:r>
              <a:rPr lang="en-US" sz="2800" b="1"/>
              <a:t>Mục đích: xây dựng và kiểm thử hệ thống đáp ứng các yêu cầu nghiệp vụ và đặc tả thiết kế; cài đặt giao diện kết nối giữa hệ thống hiện có với hệ thống mới</a:t>
            </a:r>
          </a:p>
          <a:p>
            <a:pPr algn="just">
              <a:lnSpc>
                <a:spcPct val="80000"/>
              </a:lnSpc>
            </a:pPr>
            <a:r>
              <a:rPr lang="en-US" sz="2800" b="1"/>
              <a:t>Vấn đề: xây dựng cơ sở dữ liệu, các chương trình ứng dụng giao diện người dùng/hệ thống, cài đặt phần mềm được thuê hoặc mua về</a:t>
            </a:r>
          </a:p>
          <a:p>
            <a:pPr algn="just">
              <a:lnSpc>
                <a:spcPct val="80000"/>
              </a:lnSpc>
            </a:pPr>
            <a:r>
              <a:rPr lang="en-US" sz="2800" b="1"/>
              <a:t>Kết quả: hệ thống được đề xuất trong phạm vi ngân sách và lịch biểu</a:t>
            </a:r>
            <a:r>
              <a:rPr lang="en-US" sz="2800"/>
              <a:t> </a:t>
            </a:r>
          </a:p>
        </p:txBody>
      </p:sp>
      <p:sp>
        <p:nvSpPr>
          <p:cNvPr id="137219" name="Rectangle 3"/>
          <p:cNvSpPr>
            <a:spLocks noChangeArrowheads="1"/>
          </p:cNvSpPr>
          <p:nvPr/>
        </p:nvSpPr>
        <p:spPr bwMode="auto">
          <a:xfrm>
            <a:off x="381000" y="273050"/>
            <a:ext cx="8301038" cy="1143000"/>
          </a:xfrm>
          <a:prstGeom prst="rect">
            <a:avLst/>
          </a:prstGeom>
          <a:noFill/>
          <a:ln w="9525">
            <a:noFill/>
            <a:miter lim="800000"/>
            <a:headEnd/>
            <a:tailEnd/>
          </a:ln>
          <a:effectLst/>
        </p:spPr>
        <p:txBody>
          <a:bodyPr anchor="ctr" anchorCtr="1"/>
          <a:lstStyle/>
          <a:p>
            <a:pPr algn="ctr" eaLnBrk="1" hangingPunct="1"/>
            <a:r>
              <a:rPr lang="en-US" sz="3600">
                <a:solidFill>
                  <a:schemeClr val="tx2"/>
                </a:solidFill>
                <a:effectLst>
                  <a:outerShdw blurRad="38100" dist="38100" dir="2700000" algn="tl">
                    <a:srgbClr val="000000"/>
                  </a:outerShdw>
                </a:effectLst>
              </a:rPr>
              <a:t>2.2. Một quy trình phát triển hệ thống</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3D5220A-64A3-4076-9BB3-0EB564593DA9}" type="slidenum">
              <a:rPr lang="en-US"/>
              <a:pPr/>
              <a:t>59</a:t>
            </a:fld>
            <a:endParaRPr lang="en-US"/>
          </a:p>
        </p:txBody>
      </p:sp>
      <p:sp>
        <p:nvSpPr>
          <p:cNvPr id="139266" name="Rectangle 2"/>
          <p:cNvSpPr>
            <a:spLocks noGrp="1" noChangeArrowheads="1"/>
          </p:cNvSpPr>
          <p:nvPr>
            <p:ph type="body" idx="1"/>
          </p:nvPr>
        </p:nvSpPr>
        <p:spPr>
          <a:xfrm>
            <a:off x="455613" y="1598613"/>
            <a:ext cx="8226425" cy="4878387"/>
          </a:xfrm>
        </p:spPr>
        <p:txBody>
          <a:bodyPr/>
          <a:lstStyle/>
          <a:p>
            <a:pPr>
              <a:buFont typeface="Wingdings" pitchFamily="2" charset="2"/>
              <a:buNone/>
            </a:pPr>
            <a:r>
              <a:rPr lang="en-US" sz="2800" b="1"/>
              <a:t>2.2.2. Các giai đoạn của dự án thông thường:</a:t>
            </a:r>
          </a:p>
          <a:p>
            <a:pPr>
              <a:buFont typeface="Wingdings" pitchFamily="2" charset="2"/>
              <a:buNone/>
            </a:pPr>
            <a:r>
              <a:rPr lang="en-US" sz="2800" b="1"/>
              <a:t>8. Giai đoạn cài đặt</a:t>
            </a:r>
          </a:p>
          <a:p>
            <a:r>
              <a:rPr lang="en-US" sz="2800" b="1"/>
              <a:t>Mục đích: đưa hệ thống thu được vào hoạt động</a:t>
            </a:r>
          </a:p>
          <a:p>
            <a:r>
              <a:rPr lang="en-US" sz="2800" b="1"/>
              <a:t>Vấn đề: huấn luyện người dùng, viết sách hướng dẫn, nạp file, tạo cơ sở dữ liệu, kiểm thử cuối cùng</a:t>
            </a:r>
          </a:p>
          <a:p>
            <a:r>
              <a:rPr lang="en-US" sz="2800" b="1"/>
              <a:t>Kế hoạch chuyển đổi: từ hệ thống cũ sang hệ thống mới</a:t>
            </a:r>
          </a:p>
          <a:p>
            <a:r>
              <a:rPr lang="en-US" sz="2800" b="1"/>
              <a:t>Kết quả: hệ thống sẵn sàng để hoạt động</a:t>
            </a:r>
            <a:r>
              <a:rPr lang="en-US" sz="2800"/>
              <a:t> </a:t>
            </a:r>
          </a:p>
        </p:txBody>
      </p:sp>
      <p:sp>
        <p:nvSpPr>
          <p:cNvPr id="139267" name="Rectangle 3"/>
          <p:cNvSpPr>
            <a:spLocks noChangeArrowheads="1"/>
          </p:cNvSpPr>
          <p:nvPr/>
        </p:nvSpPr>
        <p:spPr bwMode="auto">
          <a:xfrm>
            <a:off x="381000" y="273050"/>
            <a:ext cx="8301038" cy="1143000"/>
          </a:xfrm>
          <a:prstGeom prst="rect">
            <a:avLst/>
          </a:prstGeom>
          <a:noFill/>
          <a:ln w="9525">
            <a:noFill/>
            <a:miter lim="800000"/>
            <a:headEnd/>
            <a:tailEnd/>
          </a:ln>
          <a:effectLst/>
        </p:spPr>
        <p:txBody>
          <a:bodyPr anchor="ctr" anchorCtr="1"/>
          <a:lstStyle/>
          <a:p>
            <a:pPr algn="ctr" eaLnBrk="1" hangingPunct="1"/>
            <a:r>
              <a:rPr lang="en-US" sz="3600">
                <a:solidFill>
                  <a:schemeClr val="tx2"/>
                </a:solidFill>
                <a:effectLst>
                  <a:outerShdw blurRad="38100" dist="38100" dir="2700000" algn="tl">
                    <a:srgbClr val="000000"/>
                  </a:outerShdw>
                </a:effectLst>
              </a:rPr>
              <a:t>2.2. Một quy trình phát triển hệ thống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p:txBody>
          <a:bodyPr/>
          <a:lstStyle/>
          <a:p>
            <a:r>
              <a:rPr lang="en-US" b="1" i="1" err="1">
                <a:latin typeface="Tahoma" panose="020B0604030504040204" pitchFamily="34" charset="0"/>
                <a:ea typeface="Tahoma" panose="020B0604030504040204" pitchFamily="34" charset="0"/>
                <a:cs typeface="Tahoma" panose="020B0604030504040204" pitchFamily="34" charset="0"/>
              </a:rPr>
              <a:t>Tiêu</a:t>
            </a:r>
            <a:r>
              <a:rPr lang="en-US" b="1" i="1">
                <a:latin typeface="Tahoma" panose="020B0604030504040204" pitchFamily="34" charset="0"/>
                <a:ea typeface="Tahoma" panose="020B0604030504040204" pitchFamily="34" charset="0"/>
                <a:cs typeface="Tahoma" panose="020B0604030504040204" pitchFamily="34" charset="0"/>
              </a:rPr>
              <a:t> </a:t>
            </a:r>
            <a:r>
              <a:rPr lang="en-US" b="1" i="1" err="1">
                <a:latin typeface="Tahoma" panose="020B0604030504040204" pitchFamily="34" charset="0"/>
                <a:ea typeface="Tahoma" panose="020B0604030504040204" pitchFamily="34" charset="0"/>
                <a:cs typeface="Tahoma" panose="020B0604030504040204" pitchFamily="34" charset="0"/>
              </a:rPr>
              <a:t>chí</a:t>
            </a:r>
            <a:r>
              <a:rPr lang="en-US" b="1" i="1">
                <a:latin typeface="Tahoma" panose="020B0604030504040204" pitchFamily="34" charset="0"/>
                <a:ea typeface="Tahoma" panose="020B0604030504040204" pitchFamily="34" charset="0"/>
                <a:cs typeface="Tahoma" panose="020B0604030504040204" pitchFamily="34" charset="0"/>
              </a:rPr>
              <a:t> </a:t>
            </a:r>
            <a:r>
              <a:rPr lang="en-US" b="1" i="1" err="1">
                <a:latin typeface="Tahoma" panose="020B0604030504040204" pitchFamily="34" charset="0"/>
                <a:ea typeface="Tahoma" panose="020B0604030504040204" pitchFamily="34" charset="0"/>
                <a:cs typeface="Tahoma" panose="020B0604030504040204" pitchFamily="34" charset="0"/>
              </a:rPr>
              <a:t>đánh</a:t>
            </a:r>
            <a:r>
              <a:rPr lang="en-US" b="1" i="1">
                <a:latin typeface="Tahoma" panose="020B0604030504040204" pitchFamily="34" charset="0"/>
                <a:ea typeface="Tahoma" panose="020B0604030504040204" pitchFamily="34" charset="0"/>
                <a:cs typeface="Tahoma" panose="020B0604030504040204" pitchFamily="34" charset="0"/>
              </a:rPr>
              <a:t> </a:t>
            </a:r>
            <a:r>
              <a:rPr lang="en-US" b="1" i="1" err="1">
                <a:latin typeface="Tahoma" panose="020B0604030504040204" pitchFamily="34" charset="0"/>
                <a:ea typeface="Tahoma" panose="020B0604030504040204" pitchFamily="34" charset="0"/>
                <a:cs typeface="Tahoma" panose="020B0604030504040204" pitchFamily="34" charset="0"/>
              </a:rPr>
              <a:t>giá</a:t>
            </a:r>
            <a:r>
              <a:rPr lang="en-US" b="1" i="1">
                <a:latin typeface="Tahoma" panose="020B0604030504040204" pitchFamily="34" charset="0"/>
                <a:ea typeface="Tahoma" panose="020B0604030504040204" pitchFamily="34" charset="0"/>
                <a:cs typeface="Tahoma" panose="020B0604030504040204" pitchFamily="34" charset="0"/>
              </a:rPr>
              <a:t> </a:t>
            </a:r>
            <a:r>
              <a:rPr lang="en-US" b="1" i="1" err="1">
                <a:latin typeface="Tahoma" panose="020B0604030504040204" pitchFamily="34" charset="0"/>
                <a:ea typeface="Tahoma" panose="020B0604030504040204" pitchFamily="34" charset="0"/>
                <a:cs typeface="Tahoma" panose="020B0604030504040204" pitchFamily="34" charset="0"/>
              </a:rPr>
              <a:t>kết</a:t>
            </a:r>
            <a:r>
              <a:rPr lang="en-US" b="1" i="1">
                <a:latin typeface="Tahoma" panose="020B0604030504040204" pitchFamily="34" charset="0"/>
                <a:ea typeface="Tahoma" panose="020B0604030504040204" pitchFamily="34" charset="0"/>
                <a:cs typeface="Tahoma" panose="020B0604030504040204" pitchFamily="34" charset="0"/>
              </a:rPr>
              <a:t> </a:t>
            </a:r>
            <a:r>
              <a:rPr lang="en-US" b="1" i="1" err="1">
                <a:latin typeface="Tahoma" panose="020B0604030504040204" pitchFamily="34" charset="0"/>
                <a:ea typeface="Tahoma" panose="020B0604030504040204" pitchFamily="34" charset="0"/>
                <a:cs typeface="Tahoma" panose="020B0604030504040204" pitchFamily="34" charset="0"/>
              </a:rPr>
              <a:t>quả</a:t>
            </a:r>
            <a:r>
              <a:rPr lang="en-US" b="1" i="1">
                <a:latin typeface="Tahoma" panose="020B0604030504040204" pitchFamily="34" charset="0"/>
                <a:ea typeface="Tahoma" panose="020B0604030504040204" pitchFamily="34" charset="0"/>
                <a:cs typeface="Tahoma" panose="020B0604030504040204" pitchFamily="34" charset="0"/>
              </a:rPr>
              <a:t> </a:t>
            </a:r>
            <a:r>
              <a:rPr lang="en-US" b="1" i="1" err="1">
                <a:latin typeface="Tahoma" panose="020B0604030504040204" pitchFamily="34" charset="0"/>
                <a:ea typeface="Tahoma" panose="020B0604030504040204" pitchFamily="34" charset="0"/>
                <a:cs typeface="Tahoma" panose="020B0604030504040204" pitchFamily="34" charset="0"/>
              </a:rPr>
              <a:t>học</a:t>
            </a:r>
            <a:r>
              <a:rPr lang="en-US" b="1" i="1">
                <a:latin typeface="Tahoma" panose="020B0604030504040204" pitchFamily="34" charset="0"/>
                <a:ea typeface="Tahoma" panose="020B0604030504040204" pitchFamily="34" charset="0"/>
                <a:cs typeface="Tahoma" panose="020B0604030504040204" pitchFamily="34" charset="0"/>
              </a:rPr>
              <a:t> </a:t>
            </a:r>
            <a:r>
              <a:rPr lang="en-US" b="1" i="1" err="1">
                <a:latin typeface="Tahoma" panose="020B0604030504040204" pitchFamily="34" charset="0"/>
                <a:ea typeface="Tahoma" panose="020B0604030504040204" pitchFamily="34" charset="0"/>
                <a:cs typeface="Tahoma" panose="020B0604030504040204" pitchFamily="34" charset="0"/>
              </a:rPr>
              <a:t>tập</a:t>
            </a:r>
            <a:endParaRPr lang="en-US" b="1" i="1">
              <a:latin typeface="Tahoma" panose="020B0604030504040204" pitchFamily="34" charset="0"/>
              <a:ea typeface="Tahoma" panose="020B0604030504040204" pitchFamily="34" charset="0"/>
              <a:cs typeface="Tahoma" panose="020B0604030504040204" pitchFamily="34" charset="0"/>
            </a:endParaRPr>
          </a:p>
          <a:p>
            <a:pPr lvl="1"/>
            <a:r>
              <a:rPr lang="en-US" err="1">
                <a:latin typeface="Tahoma" panose="020B0604030504040204" pitchFamily="34" charset="0"/>
                <a:ea typeface="Tahoma" panose="020B0604030504040204" pitchFamily="34" charset="0"/>
                <a:cs typeface="Tahoma" panose="020B0604030504040204" pitchFamily="34" charset="0"/>
              </a:rPr>
              <a:t>Điểm</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chuyên</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cần</a:t>
            </a:r>
            <a:endParaRPr lang="en-US">
              <a:latin typeface="Tahoma" panose="020B0604030504040204" pitchFamily="34" charset="0"/>
              <a:ea typeface="Tahoma" panose="020B0604030504040204" pitchFamily="34" charset="0"/>
              <a:cs typeface="Tahoma" panose="020B0604030504040204" pitchFamily="34" charset="0"/>
            </a:endParaRPr>
          </a:p>
          <a:p>
            <a:pPr lvl="1"/>
            <a:r>
              <a:rPr lang="en-US" err="1">
                <a:latin typeface="Tahoma" panose="020B0604030504040204" pitchFamily="34" charset="0"/>
                <a:ea typeface="Tahoma" panose="020B0604030504040204" pitchFamily="34" charset="0"/>
                <a:cs typeface="Tahoma" panose="020B0604030504040204" pitchFamily="34" charset="0"/>
              </a:rPr>
              <a:t>Bài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tập</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thành</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phần</a:t>
            </a:r>
            <a:endParaRPr lang="en-US">
              <a:latin typeface="Tahoma" panose="020B0604030504040204" pitchFamily="34" charset="0"/>
              <a:ea typeface="Tahoma" panose="020B0604030504040204" pitchFamily="34" charset="0"/>
              <a:cs typeface="Tahoma" panose="020B0604030504040204" pitchFamily="34" charset="0"/>
            </a:endParaRPr>
          </a:p>
          <a:p>
            <a:pPr lvl="1"/>
            <a:r>
              <a:rPr lang="en-US" err="1">
                <a:latin typeface="Tahoma" panose="020B0604030504040204" pitchFamily="34" charset="0"/>
                <a:ea typeface="Tahoma" panose="020B0604030504040204" pitchFamily="34" charset="0"/>
                <a:cs typeface="Tahoma" panose="020B0604030504040204" pitchFamily="34" charset="0"/>
              </a:rPr>
              <a:t>Bài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tập</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lớn</a:t>
            </a:r>
            <a:r>
              <a:rPr lang="en-US">
                <a:latin typeface="Tahoma" panose="020B0604030504040204" pitchFamily="34" charset="0"/>
                <a:ea typeface="Tahoma" panose="020B0604030504040204" pitchFamily="34" charset="0"/>
                <a:cs typeface="Tahoma" panose="020B0604030504040204" pitchFamily="34" charset="0"/>
              </a:rPr>
              <a:t> </a:t>
            </a:r>
          </a:p>
          <a:p>
            <a:pPr lvl="1"/>
            <a:r>
              <a:rPr lang="en-US" err="1">
                <a:latin typeface="Tahoma" panose="020B0604030504040204" pitchFamily="34" charset="0"/>
                <a:ea typeface="Tahoma" panose="020B0604030504040204" pitchFamily="34" charset="0"/>
                <a:cs typeface="Tahoma" panose="020B0604030504040204" pitchFamily="34" charset="0"/>
              </a:rPr>
              <a:t>Bài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thi</a:t>
            </a:r>
            <a:endParaRPr lang="en-US">
              <a:latin typeface="Tahoma" panose="020B0604030504040204" pitchFamily="34" charset="0"/>
              <a:ea typeface="Tahoma" panose="020B0604030504040204" pitchFamily="34" charset="0"/>
              <a:cs typeface="Tahoma" panose="020B0604030504040204" pitchFamily="34" charset="0"/>
            </a:endParaRPr>
          </a:p>
          <a:p>
            <a:pPr lvl="1">
              <a:buFontTx/>
              <a:buNone/>
            </a:pP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6" name="Slide Number Placeholder 5"/>
          <p:cNvSpPr>
            <a:spLocks noGrp="1"/>
          </p:cNvSpPr>
          <p:nvPr>
            <p:ph type="sldNum" sz="quarter" idx="12"/>
          </p:nvPr>
        </p:nvSpPr>
        <p:spPr/>
        <p:txBody>
          <a:bodyPr/>
          <a:lstStyle/>
          <a:p>
            <a:fld id="{BC989771-9F7C-4EBE-9F11-F8063087825A}" type="slidenum">
              <a:rPr lang="en-US"/>
              <a:pPr/>
              <a:t>6</a:t>
            </a:fld>
            <a:endParaRPr lang="en-US"/>
          </a:p>
        </p:txBody>
      </p:sp>
      <p:sp>
        <p:nvSpPr>
          <p:cNvPr id="44034" name="Rectangle 2"/>
          <p:cNvSpPr>
            <a:spLocks noGrp="1" noChangeArrowheads="1"/>
          </p:cNvSpPr>
          <p:nvPr>
            <p:ph type="title"/>
          </p:nvPr>
        </p:nvSpPr>
        <p:spPr/>
        <p:txBody>
          <a:bodyPr/>
          <a:lstStyle/>
          <a:p>
            <a:r>
              <a:rPr lang="en-US"/>
              <a:t>Tổng quan-3</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DF7F8FA-A1BD-442C-B816-423A6CAEB8BE}" type="slidenum">
              <a:rPr lang="en-US"/>
              <a:pPr/>
              <a:t>60</a:t>
            </a:fld>
            <a:endParaRPr lang="en-US"/>
          </a:p>
        </p:txBody>
      </p:sp>
      <p:sp>
        <p:nvSpPr>
          <p:cNvPr id="76802" name="Rectangle 2"/>
          <p:cNvSpPr>
            <a:spLocks noGrp="1" noChangeArrowheads="1"/>
          </p:cNvSpPr>
          <p:nvPr>
            <p:ph type="title"/>
          </p:nvPr>
        </p:nvSpPr>
        <p:spPr>
          <a:xfrm>
            <a:off x="228600" y="273050"/>
            <a:ext cx="4648200" cy="1143000"/>
          </a:xfrm>
        </p:spPr>
        <p:txBody>
          <a:bodyPr/>
          <a:lstStyle/>
          <a:p>
            <a:r>
              <a:rPr lang="en-US" sz="2000" b="1"/>
              <a:t>Tóm tắt quy trình phát triển hệ thống</a:t>
            </a:r>
            <a:r>
              <a:rPr lang="en-US" sz="2000"/>
              <a:t> </a:t>
            </a:r>
          </a:p>
        </p:txBody>
      </p:sp>
      <p:sp>
        <p:nvSpPr>
          <p:cNvPr id="76803" name="Rectangle 3"/>
          <p:cNvSpPr>
            <a:spLocks noGrp="1" noChangeArrowheads="1"/>
          </p:cNvSpPr>
          <p:nvPr>
            <p:ph type="body" idx="1"/>
          </p:nvPr>
        </p:nvSpPr>
        <p:spPr>
          <a:xfrm>
            <a:off x="228600" y="1524000"/>
            <a:ext cx="4800600" cy="4800600"/>
          </a:xfrm>
        </p:spPr>
        <p:txBody>
          <a:bodyPr/>
          <a:lstStyle/>
          <a:p>
            <a:pPr>
              <a:lnSpc>
                <a:spcPct val="80000"/>
              </a:lnSpc>
            </a:pPr>
            <a:r>
              <a:rPr lang="en-US" sz="2000"/>
              <a:t>Giai đoạn xác định phạm vi: Vấn đề nào</a:t>
            </a:r>
          </a:p>
          <a:p>
            <a:pPr>
              <a:lnSpc>
                <a:spcPct val="80000"/>
              </a:lnSpc>
            </a:pPr>
            <a:r>
              <a:rPr lang="en-US" sz="2000"/>
              <a:t>Giai đoạn phân tích vấn đề: Các kết quả (Thông tin/Dữ liệu, Các quy trình, Các giao diện)</a:t>
            </a:r>
          </a:p>
          <a:p>
            <a:pPr>
              <a:lnSpc>
                <a:spcPct val="80000"/>
              </a:lnSpc>
            </a:pPr>
            <a:r>
              <a:rPr lang="en-US" sz="2000"/>
              <a:t>Giai đoạn phân tích yêu cầu: Những yêu cầu của người dùng</a:t>
            </a:r>
          </a:p>
          <a:p>
            <a:pPr>
              <a:lnSpc>
                <a:spcPct val="80000"/>
              </a:lnSpc>
            </a:pPr>
            <a:r>
              <a:rPr lang="en-US" sz="2000"/>
              <a:t>Thiết kế lôgíc: Mô hình khái niệm – Cần làm gì</a:t>
            </a:r>
          </a:p>
          <a:p>
            <a:pPr>
              <a:lnSpc>
                <a:spcPct val="80000"/>
              </a:lnSpc>
            </a:pPr>
            <a:r>
              <a:rPr lang="en-US" sz="2000"/>
              <a:t>Giai đoạn phân tích quyết định: Giải pháp nào</a:t>
            </a:r>
          </a:p>
          <a:p>
            <a:pPr>
              <a:lnSpc>
                <a:spcPct val="80000"/>
              </a:lnSpc>
            </a:pPr>
            <a:r>
              <a:rPr lang="en-US" sz="2000"/>
              <a:t>Giai đoạn thiết kế: Mô hình vật lý: Làm thế nào</a:t>
            </a:r>
          </a:p>
          <a:p>
            <a:pPr>
              <a:lnSpc>
                <a:spcPct val="80000"/>
              </a:lnSpc>
            </a:pPr>
            <a:r>
              <a:rPr lang="en-US" sz="2000"/>
              <a:t>Giai đoạn xây dựng: Thực hiện</a:t>
            </a:r>
          </a:p>
          <a:p>
            <a:pPr>
              <a:lnSpc>
                <a:spcPct val="80000"/>
              </a:lnSpc>
            </a:pPr>
            <a:r>
              <a:rPr lang="en-US" sz="2000"/>
              <a:t>Giai đoạn cài đặt: Sử dụng </a:t>
            </a:r>
          </a:p>
        </p:txBody>
      </p:sp>
      <p:pic>
        <p:nvPicPr>
          <p:cNvPr id="76804" name="Picture 4"/>
          <p:cNvPicPr>
            <a:picLocks noChangeAspect="1" noChangeArrowheads="1"/>
          </p:cNvPicPr>
          <p:nvPr/>
        </p:nvPicPr>
        <p:blipFill>
          <a:blip r:embed="rId2"/>
          <a:srcRect/>
          <a:stretch>
            <a:fillRect/>
          </a:stretch>
        </p:blipFill>
        <p:spPr bwMode="auto">
          <a:xfrm>
            <a:off x="5105400" y="533400"/>
            <a:ext cx="4038600" cy="6096000"/>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D7972D5-8824-4AF0-AB08-58C1BDBDE864}" type="slidenum">
              <a:rPr lang="en-US"/>
              <a:pPr/>
              <a:t>61</a:t>
            </a:fld>
            <a:endParaRPr lang="en-US"/>
          </a:p>
        </p:txBody>
      </p:sp>
      <p:sp>
        <p:nvSpPr>
          <p:cNvPr id="140290" name="Rectangle 2"/>
          <p:cNvSpPr>
            <a:spLocks noGrp="1" noChangeArrowheads="1"/>
          </p:cNvSpPr>
          <p:nvPr>
            <p:ph type="title"/>
          </p:nvPr>
        </p:nvSpPr>
        <p:spPr>
          <a:xfrm>
            <a:off x="304800" y="273050"/>
            <a:ext cx="8610600" cy="1143000"/>
          </a:xfrm>
        </p:spPr>
        <p:txBody>
          <a:bodyPr/>
          <a:lstStyle/>
          <a:p>
            <a:r>
              <a:rPr lang="en-US" sz="3600" b="1"/>
              <a:t>2.3. Các chiến lược phát triển hệ thống</a:t>
            </a:r>
            <a:r>
              <a:rPr lang="en-US" sz="4000"/>
              <a:t> </a:t>
            </a:r>
          </a:p>
        </p:txBody>
      </p:sp>
      <p:sp>
        <p:nvSpPr>
          <p:cNvPr id="140291" name="Rectangle 3"/>
          <p:cNvSpPr>
            <a:spLocks noGrp="1" noChangeArrowheads="1"/>
          </p:cNvSpPr>
          <p:nvPr>
            <p:ph type="body" idx="1"/>
          </p:nvPr>
        </p:nvSpPr>
        <p:spPr>
          <a:xfrm>
            <a:off x="455613" y="1598613"/>
            <a:ext cx="8226425" cy="4878387"/>
          </a:xfrm>
        </p:spPr>
        <p:txBody>
          <a:bodyPr/>
          <a:lstStyle/>
          <a:p>
            <a:pPr algn="just">
              <a:lnSpc>
                <a:spcPct val="80000"/>
              </a:lnSpc>
              <a:buFont typeface="Wingdings" pitchFamily="2" charset="2"/>
              <a:buNone/>
            </a:pPr>
            <a:r>
              <a:rPr lang="en-US" sz="2000" b="1"/>
              <a:t>2.3.1. Chiến lược phát triển hướng mô hình</a:t>
            </a:r>
            <a:r>
              <a:rPr lang="en-US" sz="2000"/>
              <a:t>:</a:t>
            </a:r>
          </a:p>
          <a:p>
            <a:pPr algn="just">
              <a:lnSpc>
                <a:spcPct val="80000"/>
              </a:lnSpc>
              <a:buFont typeface="Wingdings" pitchFamily="2" charset="2"/>
              <a:buNone/>
            </a:pPr>
            <a:r>
              <a:rPr lang="en-US" sz="2000" b="1"/>
              <a:t>Model-driven</a:t>
            </a:r>
            <a:r>
              <a:rPr lang="en-US" sz="2000"/>
              <a:t> </a:t>
            </a:r>
            <a:r>
              <a:rPr lang="en-US" sz="2000" b="1"/>
              <a:t>development</a:t>
            </a:r>
            <a:r>
              <a:rPr lang="en-US" sz="2000"/>
              <a:t> – một chiến lược phát triển hệ thống nhấn mạnh vào việc vẽ các mô hình hệ thống để trợ giúp việc trực quan hóa và phân tích các vấn đề, xác định các yêu cầu nghiệp vụ, và thiết kế các hệ thống thông tin. </a:t>
            </a:r>
          </a:p>
          <a:p>
            <a:pPr algn="just">
              <a:lnSpc>
                <a:spcPct val="80000"/>
              </a:lnSpc>
              <a:buFont typeface="Wingdings" pitchFamily="2" charset="2"/>
              <a:buNone/>
            </a:pPr>
            <a:r>
              <a:rPr lang="en-US" sz="2000" b="1"/>
              <a:t>2.3.2. Chiến lược phát triển ứng dụng nhanh</a:t>
            </a:r>
            <a:r>
              <a:rPr lang="en-US" sz="2000"/>
              <a:t> </a:t>
            </a:r>
            <a:endParaRPr lang="en-US" sz="2000" b="1"/>
          </a:p>
          <a:p>
            <a:pPr algn="just">
              <a:lnSpc>
                <a:spcPct val="80000"/>
              </a:lnSpc>
              <a:buFont typeface="Wingdings" pitchFamily="2" charset="2"/>
              <a:buNone/>
            </a:pPr>
            <a:r>
              <a:rPr lang="en-US" sz="2000" b="1"/>
              <a:t>Rapid application development</a:t>
            </a:r>
            <a:r>
              <a:rPr lang="en-US" sz="2000"/>
              <a:t> (RAD) – các kỹ thuật nhấn mạnh sự tham gia của người sử dụng trong việc xây dựng tiến hóa nhanh các bản mẫu hoạt động của một hệ thống để đẩy nhanh quy trình phát triển hệ thống đó. </a:t>
            </a:r>
          </a:p>
          <a:p>
            <a:pPr>
              <a:lnSpc>
                <a:spcPct val="80000"/>
              </a:lnSpc>
              <a:buFont typeface="Wingdings" pitchFamily="2" charset="2"/>
              <a:buNone/>
            </a:pPr>
            <a:r>
              <a:rPr lang="en-US" sz="2000" b="1"/>
              <a:t>2.3.3. Chiến lược cài đặt gói ứng dụng thương mại</a:t>
            </a:r>
            <a:r>
              <a:rPr lang="en-US" sz="2000"/>
              <a:t> </a:t>
            </a:r>
            <a:endParaRPr lang="en-US" sz="2000" b="1"/>
          </a:p>
          <a:p>
            <a:pPr>
              <a:lnSpc>
                <a:spcPct val="80000"/>
              </a:lnSpc>
              <a:buFont typeface="Wingdings" pitchFamily="2" charset="2"/>
              <a:buNone/>
            </a:pPr>
            <a:r>
              <a:rPr lang="en-US" sz="2000" b="1"/>
              <a:t>Commercial application package </a:t>
            </a:r>
            <a:r>
              <a:rPr lang="en-US" sz="2000"/>
              <a:t>– một ứng dụng phần mềm có thể mua về và tùy biến cho phù hợp các yêu cầu nghiệp vụ của một số lượng lớn các tổ chức hoặc một ngành nghề cụ thể. Một thuật ngữ khác là </a:t>
            </a:r>
            <a:r>
              <a:rPr lang="en-US" sz="2000" i="1"/>
              <a:t>hệ thống thương mại dùng ngay</a:t>
            </a:r>
            <a:r>
              <a:rPr lang="en-US" sz="2000"/>
              <a:t> (commercial off-the-shelf (COTS) system). Khi chọn được một gói phần mềm thích hợp, tổ chức không cần viết chương trình mà chỉ cẩn cài đặt nó để sử dụng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B3E0177-6B94-4BF7-8697-45A481D5A175}" type="slidenum">
              <a:rPr lang="en-US"/>
              <a:pPr/>
              <a:t>62</a:t>
            </a:fld>
            <a:endParaRPr lang="en-US"/>
          </a:p>
        </p:txBody>
      </p:sp>
      <p:sp>
        <p:nvSpPr>
          <p:cNvPr id="141314" name="Rectangle 2"/>
          <p:cNvSpPr>
            <a:spLocks noGrp="1" noChangeArrowheads="1"/>
          </p:cNvSpPr>
          <p:nvPr>
            <p:ph type="title"/>
          </p:nvPr>
        </p:nvSpPr>
        <p:spPr/>
        <p:txBody>
          <a:bodyPr/>
          <a:lstStyle/>
          <a:p>
            <a:r>
              <a:rPr lang="en-US" sz="4000" b="1"/>
              <a:t>2.4. Các kỹ thuật và công cụ tự động hóa</a:t>
            </a:r>
            <a:r>
              <a:rPr lang="en-US" sz="4000"/>
              <a:t> </a:t>
            </a:r>
          </a:p>
        </p:txBody>
      </p:sp>
      <p:sp>
        <p:nvSpPr>
          <p:cNvPr id="141315" name="Rectangle 3"/>
          <p:cNvSpPr>
            <a:spLocks noGrp="1" noChangeArrowheads="1"/>
          </p:cNvSpPr>
          <p:nvPr>
            <p:ph type="body" idx="1"/>
          </p:nvPr>
        </p:nvSpPr>
        <p:spPr>
          <a:xfrm>
            <a:off x="455613" y="1598613"/>
            <a:ext cx="8226425" cy="4878387"/>
          </a:xfrm>
        </p:spPr>
        <p:txBody>
          <a:bodyPr/>
          <a:lstStyle/>
          <a:p>
            <a:pPr algn="just">
              <a:lnSpc>
                <a:spcPct val="80000"/>
              </a:lnSpc>
              <a:buFont typeface="Wingdings" pitchFamily="2" charset="2"/>
              <a:buNone/>
            </a:pPr>
            <a:r>
              <a:rPr lang="en-US" sz="1500" b="1"/>
              <a:t>2.4.1. Khái niệm CASE</a:t>
            </a:r>
            <a:r>
              <a:rPr lang="en-US" sz="1500"/>
              <a:t> </a:t>
            </a:r>
            <a:endParaRPr lang="en-US" sz="1500" b="1"/>
          </a:p>
          <a:p>
            <a:pPr algn="just">
              <a:lnSpc>
                <a:spcPct val="80000"/>
              </a:lnSpc>
              <a:buFont typeface="Wingdings" pitchFamily="2" charset="2"/>
              <a:buNone/>
            </a:pPr>
            <a:r>
              <a:rPr lang="en-US" sz="1500" b="1"/>
              <a:t>Computer-Assisted Software Engineering</a:t>
            </a:r>
            <a:r>
              <a:rPr lang="en-US" sz="1500"/>
              <a:t> - là các công cụ phần mềm tự động hóa hỗ trợ việc vẽ và phân tích các mô hình hệ thống và các đặc tả liên quan. Một số công cụ CASE cũng cung cấp khả năng làm bản mẫu và sinh mã. </a:t>
            </a:r>
          </a:p>
          <a:p>
            <a:pPr algn="just">
              <a:lnSpc>
                <a:spcPct val="80000"/>
              </a:lnSpc>
              <a:buFont typeface="Wingdings" pitchFamily="2" charset="2"/>
              <a:buNone/>
            </a:pPr>
            <a:r>
              <a:rPr lang="en-US" sz="1500" b="1"/>
              <a:t>2.4.2. Phân loại CASE</a:t>
            </a:r>
            <a:r>
              <a:rPr lang="en-US" sz="1500"/>
              <a:t> </a:t>
            </a:r>
          </a:p>
          <a:p>
            <a:pPr algn="just">
              <a:lnSpc>
                <a:spcPct val="80000"/>
              </a:lnSpc>
            </a:pPr>
            <a:r>
              <a:rPr lang="en-US" sz="1500"/>
              <a:t>Các công cụ CASE mức cao (còn gọi là front-end CASE) dùng để thực hiện phân tích và thiết kế</a:t>
            </a:r>
          </a:p>
          <a:p>
            <a:pPr algn="just">
              <a:lnSpc>
                <a:spcPct val="80000"/>
              </a:lnSpc>
            </a:pPr>
            <a:r>
              <a:rPr lang="en-US" sz="1500"/>
              <a:t>Các công cụ CASE mức thấp (còn gọi là back-end CASE) dùng để sinh mã từ thiết kế CASE đã có</a:t>
            </a:r>
          </a:p>
          <a:p>
            <a:pPr algn="just">
              <a:lnSpc>
                <a:spcPct val="80000"/>
              </a:lnSpc>
            </a:pPr>
            <a:r>
              <a:rPr lang="en-US" sz="1500"/>
              <a:t>CASE tích hợp, thực hiện cả hai chức năng của CASE mức cao và mức thấp</a:t>
            </a:r>
          </a:p>
          <a:p>
            <a:pPr algn="just">
              <a:lnSpc>
                <a:spcPct val="80000"/>
              </a:lnSpc>
              <a:buFont typeface="Wingdings" pitchFamily="2" charset="2"/>
              <a:buNone/>
            </a:pPr>
            <a:r>
              <a:rPr lang="en-US" sz="1500" b="1"/>
              <a:t>2.4.3. Môi trường phát triển ứng dụng</a:t>
            </a:r>
            <a:r>
              <a:rPr lang="en-US" sz="1500"/>
              <a:t> </a:t>
            </a:r>
            <a:endParaRPr lang="en-US" sz="1500" b="1"/>
          </a:p>
          <a:p>
            <a:pPr algn="just">
              <a:lnSpc>
                <a:spcPct val="80000"/>
              </a:lnSpc>
              <a:buFont typeface="Wingdings" pitchFamily="2" charset="2"/>
              <a:buNone/>
            </a:pPr>
            <a:r>
              <a:rPr lang="en-US" sz="1500" b="1"/>
              <a:t>Application development environments</a:t>
            </a:r>
            <a:r>
              <a:rPr lang="en-US" sz="1500"/>
              <a:t> (ADEs) – một công cụ phát triển phần mềm tích hợp cung cấp tất cả các điều kiện cần thiết để phát triển phần mềm ứng dụng mới với chất lượng và tốc độ lớn nhất. Cách gọi khác là </a:t>
            </a:r>
            <a:r>
              <a:rPr lang="en-US" sz="1500" i="1"/>
              <a:t>môi trường phát triển tích hợp</a:t>
            </a:r>
            <a:r>
              <a:rPr lang="en-US" sz="1500"/>
              <a:t> (</a:t>
            </a:r>
            <a:r>
              <a:rPr lang="en-US" sz="1500" i="1"/>
              <a:t>integrated development environment</a:t>
            </a:r>
            <a:r>
              <a:rPr lang="en-US" sz="1500"/>
              <a:t> - IDE) . 	Các thành phần ADE có thể gồm:</a:t>
            </a:r>
          </a:p>
          <a:p>
            <a:pPr>
              <a:lnSpc>
                <a:spcPct val="80000"/>
              </a:lnSpc>
              <a:buFont typeface="Wingdings" pitchFamily="2" charset="2"/>
              <a:buNone/>
            </a:pPr>
            <a:r>
              <a:rPr lang="en-US" sz="1500"/>
              <a:t>	o Các ngôn ngữ lập trình hoặc trình dịch</a:t>
            </a:r>
          </a:p>
          <a:p>
            <a:pPr>
              <a:lnSpc>
                <a:spcPct val="80000"/>
              </a:lnSpc>
              <a:buFont typeface="Wingdings" pitchFamily="2" charset="2"/>
              <a:buNone/>
            </a:pPr>
            <a:r>
              <a:rPr lang="en-US" sz="1500"/>
              <a:t>	o Các công cụ xây dựng giao diện</a:t>
            </a:r>
          </a:p>
          <a:p>
            <a:pPr>
              <a:lnSpc>
                <a:spcPct val="80000"/>
              </a:lnSpc>
              <a:buFont typeface="Wingdings" pitchFamily="2" charset="2"/>
              <a:buNone/>
            </a:pPr>
            <a:r>
              <a:rPr lang="en-US" sz="1500"/>
              <a:t>	o Phần mềm trung gian</a:t>
            </a:r>
          </a:p>
          <a:p>
            <a:pPr>
              <a:lnSpc>
                <a:spcPct val="80000"/>
              </a:lnSpc>
              <a:buFont typeface="Wingdings" pitchFamily="2" charset="2"/>
              <a:buNone/>
            </a:pPr>
            <a:r>
              <a:rPr lang="en-US" sz="1500"/>
              <a:t>	o Các công cụ kiểm thử</a:t>
            </a:r>
          </a:p>
          <a:p>
            <a:pPr>
              <a:lnSpc>
                <a:spcPct val="80000"/>
              </a:lnSpc>
              <a:buFont typeface="Wingdings" pitchFamily="2" charset="2"/>
              <a:buNone/>
            </a:pPr>
            <a:r>
              <a:rPr lang="en-US" sz="1500"/>
              <a:t>	o Các công cụ quản lý phiên bản</a:t>
            </a:r>
          </a:p>
          <a:p>
            <a:pPr>
              <a:lnSpc>
                <a:spcPct val="80000"/>
              </a:lnSpc>
              <a:buFont typeface="Wingdings" pitchFamily="2" charset="2"/>
              <a:buNone/>
            </a:pPr>
            <a:r>
              <a:rPr lang="en-US" sz="1500"/>
              <a:t>	o Các công cụ tạo Help</a:t>
            </a:r>
          </a:p>
          <a:p>
            <a:pPr>
              <a:lnSpc>
                <a:spcPct val="80000"/>
              </a:lnSpc>
              <a:buFont typeface="Wingdings" pitchFamily="2" charset="2"/>
              <a:buNone/>
            </a:pPr>
            <a:r>
              <a:rPr lang="en-US" sz="1500"/>
              <a:t>	o Các liên kết tới kho chứa </a:t>
            </a:r>
          </a:p>
          <a:p>
            <a:pPr algn="just">
              <a:lnSpc>
                <a:spcPct val="80000"/>
              </a:lnSpc>
              <a:buFont typeface="Wingdings" pitchFamily="2" charset="2"/>
              <a:buNone/>
            </a:pPr>
            <a:endParaRPr lang="en-US" sz="15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DF30DAB-921C-4B44-B903-F75632B70FF0}" type="slidenum">
              <a:rPr lang="en-US"/>
              <a:pPr/>
              <a:t>63</a:t>
            </a:fld>
            <a:endParaRPr lang="en-US"/>
          </a:p>
        </p:txBody>
      </p:sp>
      <p:sp>
        <p:nvSpPr>
          <p:cNvPr id="142338" name="Rectangle 2"/>
          <p:cNvSpPr>
            <a:spLocks noGrp="1" noChangeArrowheads="1"/>
          </p:cNvSpPr>
          <p:nvPr>
            <p:ph type="title"/>
          </p:nvPr>
        </p:nvSpPr>
        <p:spPr/>
        <p:txBody>
          <a:bodyPr/>
          <a:lstStyle/>
          <a:p>
            <a:r>
              <a:rPr lang="en-US" sz="4000" b="1"/>
              <a:t>2.5. Vai trò của những người tham gia phát triển HTTT</a:t>
            </a:r>
            <a:r>
              <a:rPr lang="en-US" sz="4000"/>
              <a:t> </a:t>
            </a:r>
          </a:p>
        </p:txBody>
      </p:sp>
      <p:sp>
        <p:nvSpPr>
          <p:cNvPr id="142339" name="Rectangle 3"/>
          <p:cNvSpPr>
            <a:spLocks noGrp="1" noChangeArrowheads="1"/>
          </p:cNvSpPr>
          <p:nvPr>
            <p:ph type="body" idx="1"/>
          </p:nvPr>
        </p:nvSpPr>
        <p:spPr/>
        <p:txBody>
          <a:bodyPr/>
          <a:lstStyle/>
          <a:p>
            <a:pPr algn="just">
              <a:lnSpc>
                <a:spcPct val="80000"/>
              </a:lnSpc>
              <a:buFont typeface="Wingdings" pitchFamily="2" charset="2"/>
              <a:buNone/>
            </a:pPr>
            <a:r>
              <a:rPr lang="en-US" sz="2400" b="1"/>
              <a:t>2</a:t>
            </a:r>
            <a:r>
              <a:rPr lang="en-US" sz="2400"/>
              <a:t>.</a:t>
            </a:r>
            <a:r>
              <a:rPr lang="en-US" sz="2400" b="1"/>
              <a:t>5.1 Các nhà quản lý HTTT</a:t>
            </a:r>
            <a:endParaRPr lang="en-US" sz="2400"/>
          </a:p>
          <a:p>
            <a:pPr algn="just">
              <a:lnSpc>
                <a:spcPct val="80000"/>
              </a:lnSpc>
              <a:buFont typeface="Wingdings" pitchFamily="2" charset="2"/>
              <a:buNone/>
            </a:pPr>
            <a:r>
              <a:rPr lang="en-US" sz="2400"/>
              <a:t>Các nhà quản lý HTTT có thể tham gia trực tiếp vào quá trình phát triển HTTT nếu một tổ chức nhỏ hoặc họ có mong muốn. Hơn thế nhà quản lý HTTT tham gia vào việc phân phối nguồn lực trước hay thông qua dự án phát triển HTTT. Nhà quản lý HTTT có thể tham dự các cuộc họp xem xét dự án ở những phạm vi có liên quan. </a:t>
            </a:r>
          </a:p>
          <a:p>
            <a:pPr algn="just">
              <a:lnSpc>
                <a:spcPct val="80000"/>
              </a:lnSpc>
              <a:buFont typeface="Wingdings" pitchFamily="2" charset="2"/>
              <a:buNone/>
            </a:pPr>
            <a:r>
              <a:rPr lang="en-US" sz="2400" b="1"/>
              <a:t>2</a:t>
            </a:r>
            <a:r>
              <a:rPr lang="en-US" sz="2400"/>
              <a:t>.</a:t>
            </a:r>
            <a:r>
              <a:rPr lang="en-US" sz="2400" b="1"/>
              <a:t>5.2 Các nhà phân tích hệ thống</a:t>
            </a:r>
            <a:endParaRPr lang="en-US" sz="2400"/>
          </a:p>
          <a:p>
            <a:pPr algn="just">
              <a:lnSpc>
                <a:spcPct val="80000"/>
              </a:lnSpc>
              <a:buFont typeface="Wingdings" pitchFamily="2" charset="2"/>
              <a:buNone/>
            </a:pPr>
            <a:r>
              <a:rPr lang="en-US" sz="2400"/>
              <a:t>Các nhà phân tích hệ thống là người chủ chốt trong quá trình phát triển HTTT. Để trở thành một nhà phân tích hệ thống thực thụ, họ cần ít nhất có bốn kỹ năng: kỹ năng phân tích, kỹ năng kỹ thuật, , kỹ năng quản lý và kỹ năng giao tiếp. </a:t>
            </a:r>
          </a:p>
          <a:p>
            <a:pPr algn="just">
              <a:lnSpc>
                <a:spcPct val="80000"/>
              </a:lnSpc>
              <a:buFont typeface="Wingdings" pitchFamily="2" charset="2"/>
              <a:buNone/>
            </a:pPr>
            <a:endParaRPr lang="en-US" sz="2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63A1898-F6A3-4491-9026-93C77A692289}" type="slidenum">
              <a:rPr lang="en-US"/>
              <a:pPr/>
              <a:t>64</a:t>
            </a:fld>
            <a:endParaRPr lang="en-US"/>
          </a:p>
        </p:txBody>
      </p:sp>
      <p:sp>
        <p:nvSpPr>
          <p:cNvPr id="143362" name="Rectangle 2"/>
          <p:cNvSpPr>
            <a:spLocks noGrp="1" noChangeArrowheads="1"/>
          </p:cNvSpPr>
          <p:nvPr>
            <p:ph type="title"/>
          </p:nvPr>
        </p:nvSpPr>
        <p:spPr/>
        <p:txBody>
          <a:bodyPr/>
          <a:lstStyle/>
          <a:p>
            <a:r>
              <a:rPr lang="en-US" sz="4000" b="1"/>
              <a:t>2.5. Vai trò của những người tham gia phát triển HTTT</a:t>
            </a:r>
          </a:p>
        </p:txBody>
      </p:sp>
      <p:sp>
        <p:nvSpPr>
          <p:cNvPr id="143363" name="Rectangle 3"/>
          <p:cNvSpPr>
            <a:spLocks noGrp="1" noChangeArrowheads="1"/>
          </p:cNvSpPr>
          <p:nvPr>
            <p:ph type="body" idx="1"/>
          </p:nvPr>
        </p:nvSpPr>
        <p:spPr/>
        <p:txBody>
          <a:bodyPr/>
          <a:lstStyle/>
          <a:p>
            <a:pPr algn="just">
              <a:lnSpc>
                <a:spcPct val="80000"/>
              </a:lnSpc>
              <a:buFont typeface="Wingdings" pitchFamily="2" charset="2"/>
              <a:buNone/>
            </a:pPr>
            <a:r>
              <a:rPr lang="en-US" sz="2000" b="1"/>
              <a:t>2</a:t>
            </a:r>
            <a:r>
              <a:rPr lang="en-US" sz="2000"/>
              <a:t>.</a:t>
            </a:r>
            <a:r>
              <a:rPr lang="en-US" sz="2000" b="1"/>
              <a:t>5.3 Các nhà lập trình (lập trình viên)</a:t>
            </a:r>
            <a:endParaRPr lang="en-US" sz="2000"/>
          </a:p>
          <a:p>
            <a:pPr algn="just">
              <a:lnSpc>
                <a:spcPct val="80000"/>
              </a:lnSpc>
              <a:buFont typeface="Wingdings" pitchFamily="2" charset="2"/>
              <a:buNone/>
            </a:pPr>
            <a:r>
              <a:rPr lang="en-US" sz="2000"/>
              <a:t>Các nhà lập trình có nhiệm vụ chuyển các đặc tả thiết kế hệ thống đã cho thành các cấu trúc mà máy tính hiểu được và vận hành được. Việc viết chương trình máy tính đôi khi còn gọi là viết mã hay mã hóa thiết kế. Nhà lập trình cũng viết các tài liệu chương trình và các chương trình kiểm thử </a:t>
            </a:r>
          </a:p>
          <a:p>
            <a:pPr algn="just">
              <a:lnSpc>
                <a:spcPct val="80000"/>
              </a:lnSpc>
              <a:buFont typeface="Wingdings" pitchFamily="2" charset="2"/>
              <a:buNone/>
            </a:pPr>
            <a:r>
              <a:rPr lang="en-US" sz="2000" b="1"/>
              <a:t>2</a:t>
            </a:r>
            <a:r>
              <a:rPr lang="en-US" sz="2000"/>
              <a:t>.</a:t>
            </a:r>
            <a:r>
              <a:rPr lang="en-US" sz="2000" b="1"/>
              <a:t>5.4 Người sử dụng cuối cùng</a:t>
            </a:r>
            <a:endParaRPr lang="en-US" sz="2000"/>
          </a:p>
          <a:p>
            <a:pPr algn="just">
              <a:lnSpc>
                <a:spcPct val="80000"/>
              </a:lnSpc>
              <a:buFont typeface="Wingdings" pitchFamily="2" charset="2"/>
              <a:buNone/>
            </a:pPr>
            <a:r>
              <a:rPr lang="en-US" sz="2000"/>
              <a:t>Những người dùng cuối cùng là các nhân viên nghiệp vụ, họ là các chuyên gia trong lĩnh vực nghiệp vụ của mình. Nhà phân tích cần làm việc với họ để chuyển những hiểu biết nghiệp vụ của họ thành HTTT trợ giúp cho họ. Thông thường người dùng cuối cùng là khách hàng. Đôi khi họ cũng giúp đỡ các đội phát triển như cung cấp các ý kiến chuyên gia về cách thức hoạt động khác nhau. Họ cùng tham gia vào việc kiểm thử hệ thống, đánh giá hệ thống và là người dùng hệ thống sau này. Những đóng góp của họ có ý nghĩa quan trọng đến việc sử dụng hệ thống một cách hiệu quả.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E3727A8-526E-41CC-B5DF-03C222E1C020}" type="slidenum">
              <a:rPr lang="en-US"/>
              <a:pPr/>
              <a:t>65</a:t>
            </a:fld>
            <a:endParaRPr lang="en-US"/>
          </a:p>
        </p:txBody>
      </p:sp>
      <p:sp>
        <p:nvSpPr>
          <p:cNvPr id="144386" name="Rectangle 2"/>
          <p:cNvSpPr>
            <a:spLocks noGrp="1" noChangeArrowheads="1"/>
          </p:cNvSpPr>
          <p:nvPr>
            <p:ph type="title"/>
          </p:nvPr>
        </p:nvSpPr>
        <p:spPr/>
        <p:txBody>
          <a:bodyPr/>
          <a:lstStyle/>
          <a:p>
            <a:r>
              <a:rPr lang="en-US" sz="4000" b="1"/>
              <a:t>2.5. Vai trò của những người tham gia phát triển HTTT</a:t>
            </a:r>
          </a:p>
        </p:txBody>
      </p:sp>
      <p:sp>
        <p:nvSpPr>
          <p:cNvPr id="144387" name="Rectangle 3"/>
          <p:cNvSpPr>
            <a:spLocks noGrp="1" noChangeArrowheads="1"/>
          </p:cNvSpPr>
          <p:nvPr>
            <p:ph type="body" idx="1"/>
          </p:nvPr>
        </p:nvSpPr>
        <p:spPr/>
        <p:txBody>
          <a:bodyPr/>
          <a:lstStyle/>
          <a:p>
            <a:pPr algn="just">
              <a:lnSpc>
                <a:spcPct val="80000"/>
              </a:lnSpc>
              <a:buFont typeface="Wingdings" pitchFamily="2" charset="2"/>
              <a:buNone/>
            </a:pPr>
            <a:r>
              <a:rPr lang="en-US" sz="2000" b="1"/>
              <a:t>2</a:t>
            </a:r>
            <a:r>
              <a:rPr lang="en-US" sz="2000"/>
              <a:t>.</a:t>
            </a:r>
            <a:r>
              <a:rPr lang="en-US" sz="2000" b="1"/>
              <a:t>5.5 Các nhà quản lý nghiệp vụ</a:t>
            </a:r>
            <a:endParaRPr lang="en-US" sz="2000"/>
          </a:p>
          <a:p>
            <a:pPr algn="just">
              <a:lnSpc>
                <a:spcPct val="80000"/>
              </a:lnSpc>
              <a:buFont typeface="Wingdings" pitchFamily="2" charset="2"/>
              <a:buNone/>
            </a:pPr>
            <a:r>
              <a:rPr lang="en-US" sz="2000"/>
              <a:t>Các nhà quản lý có quyền lực trong việc cấp vốn cho các dự án phát triển, phân phối các nguồn lực (người, vật tư, thiết bị) cần thiết để đảm bảo sự thành công của dự án. Năng lực ra quyết định, các hiểu biết về quy trình hoạt động nghiệp vụ của các nhà quản lý có thể lập nên các yêu cầu chung và các ràng buộc cho các dự án phát triển. Trong những tổ chức lớn, các dự án phát triển hệ thống được các ủy ban tư vấn, các nhà lãnh đạo điều hành tham gia quyết định, và họ thường là thành viên của các nhóm lập kế hoạch. Bởi vậy, họ có quyền định hướng cho việc phát triển, đè xuất và thông qua quyết định và giao nhiệm vụ cho các bộ phận thực hiện </a:t>
            </a:r>
          </a:p>
          <a:p>
            <a:pPr algn="just">
              <a:lnSpc>
                <a:spcPct val="80000"/>
              </a:lnSpc>
              <a:buFont typeface="Wingdings" pitchFamily="2" charset="2"/>
              <a:buNone/>
            </a:pPr>
            <a:r>
              <a:rPr lang="en-US" sz="2000" b="1"/>
              <a:t>2</a:t>
            </a:r>
            <a:r>
              <a:rPr lang="en-US" sz="2000"/>
              <a:t>.</a:t>
            </a:r>
            <a:r>
              <a:rPr lang="en-US" sz="2000" b="1"/>
              <a:t>5.6 Các chuyên viên kỹ thuật và các nhà quản lý khác</a:t>
            </a:r>
            <a:endParaRPr lang="en-US" sz="2000"/>
          </a:p>
          <a:p>
            <a:pPr algn="just">
              <a:lnSpc>
                <a:spcPct val="80000"/>
              </a:lnSpc>
              <a:buFont typeface="Wingdings" pitchFamily="2" charset="2"/>
              <a:buNone/>
            </a:pPr>
            <a:r>
              <a:rPr lang="en-US" sz="2000"/>
              <a:t>Đối với một tổ chức lớn, còn có vai trò của người quản trị CSDL, các chuyên gia mạng và truyền thông, bộ phận đào tạo - cán bộ, cán bộ kiểm toán nội bộ. </a:t>
            </a:r>
          </a:p>
          <a:p>
            <a:pPr algn="just">
              <a:lnSpc>
                <a:spcPct val="80000"/>
              </a:lnSpc>
              <a:buFont typeface="Wingdings" pitchFamily="2" charset="2"/>
              <a:buNone/>
            </a:pPr>
            <a:endParaRPr lang="en-US" sz="20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60549A8-E8D3-4A28-9088-1A20B9C910BE}" type="slidenum">
              <a:rPr lang="en-US"/>
              <a:pPr/>
              <a:t>66</a:t>
            </a:fld>
            <a:endParaRPr lang="en-US"/>
          </a:p>
        </p:txBody>
      </p:sp>
      <p:sp>
        <p:nvSpPr>
          <p:cNvPr id="145410" name="Rectangle 2"/>
          <p:cNvSpPr>
            <a:spLocks noGrp="1" noChangeArrowheads="1"/>
          </p:cNvSpPr>
          <p:nvPr>
            <p:ph type="title"/>
          </p:nvPr>
        </p:nvSpPr>
        <p:spPr/>
        <p:txBody>
          <a:bodyPr/>
          <a:lstStyle/>
          <a:p>
            <a:r>
              <a:rPr lang="en-US" sz="4000" b="1"/>
              <a:t>2.6. Xây dựng thành công hệ thống thông tin</a:t>
            </a:r>
            <a:r>
              <a:rPr lang="en-US" sz="4000"/>
              <a:t> </a:t>
            </a:r>
          </a:p>
        </p:txBody>
      </p:sp>
      <p:sp>
        <p:nvSpPr>
          <p:cNvPr id="145411" name="Rectangle 3"/>
          <p:cNvSpPr>
            <a:spLocks noGrp="1" noChangeArrowheads="1"/>
          </p:cNvSpPr>
          <p:nvPr>
            <p:ph type="body" idx="1"/>
          </p:nvPr>
        </p:nvSpPr>
        <p:spPr/>
        <p:txBody>
          <a:bodyPr/>
          <a:lstStyle/>
          <a:p>
            <a:pPr algn="just">
              <a:lnSpc>
                <a:spcPct val="90000"/>
              </a:lnSpc>
              <a:buFont typeface="Wingdings" pitchFamily="2" charset="2"/>
              <a:buNone/>
            </a:pPr>
            <a:r>
              <a:rPr lang="en-US" sz="2400"/>
              <a:t>Một hệ thống thông tin được xem là có hiệu quả nếu nó góp phần nâng cao chất lượng hoạt động quản lý tổng thể của một tổ chức, nó thể hiện trên các mặt:</a:t>
            </a:r>
            <a:endParaRPr lang="en-US" sz="2400" i="1"/>
          </a:p>
          <a:p>
            <a:pPr lvl="1" algn="just">
              <a:lnSpc>
                <a:spcPct val="90000"/>
              </a:lnSpc>
            </a:pPr>
            <a:r>
              <a:rPr lang="en-US" sz="2000" i="1"/>
              <a:t>Đạt được các mục tiêu thiết kế</a:t>
            </a:r>
            <a:r>
              <a:rPr lang="en-US" sz="2000"/>
              <a:t> đầu ra của tổ chức</a:t>
            </a:r>
            <a:endParaRPr lang="en-US" sz="2000" i="1"/>
          </a:p>
          <a:p>
            <a:pPr lvl="1" algn="just">
              <a:lnSpc>
                <a:spcPct val="90000"/>
              </a:lnSpc>
            </a:pPr>
            <a:r>
              <a:rPr lang="en-US" sz="2000" i="1"/>
              <a:t>Chi phí vận hành là chấp nhận được </a:t>
            </a:r>
          </a:p>
          <a:p>
            <a:pPr lvl="1" algn="just">
              <a:lnSpc>
                <a:spcPct val="90000"/>
              </a:lnSpc>
            </a:pPr>
            <a:r>
              <a:rPr lang="en-US" sz="2000" i="1"/>
              <a:t>Tin cậy, đáp ứng được các chuẩn mực </a:t>
            </a:r>
            <a:r>
              <a:rPr lang="en-US" sz="2000"/>
              <a:t>của một HTTT hiện hành. Chẳng hạn: tính sẵn sàng, thời gian làm việc trong ngày, tuần, thời gian thực hiện một dịch vụ, ...</a:t>
            </a:r>
            <a:endParaRPr lang="en-US" sz="2000" i="1"/>
          </a:p>
          <a:p>
            <a:pPr lvl="1" algn="just">
              <a:lnSpc>
                <a:spcPct val="90000"/>
              </a:lnSpc>
            </a:pPr>
            <a:r>
              <a:rPr lang="en-US" sz="2000" i="1"/>
              <a:t>Sản phẩm có giá trị xác đáng</a:t>
            </a:r>
            <a:r>
              <a:rPr lang="en-US" sz="2000"/>
              <a:t>: Thông tin đưa ra là đúng đắn, kịp thời, có ý nghĩa thiết thực đối với hoạt động chức và quản lý, nâng cao chất lượng sản phẩm và dịch vụ của tổ chức, sai sót cho phép.</a:t>
            </a:r>
            <a:endParaRPr lang="en-US" sz="2000" i="1"/>
          </a:p>
          <a:p>
            <a:pPr lvl="1" algn="just">
              <a:lnSpc>
                <a:spcPct val="90000"/>
              </a:lnSpc>
            </a:pPr>
            <a:r>
              <a:rPr lang="en-US" sz="2000" i="1"/>
              <a:t>Dễ học, dễ nhớ và dễ sử dụng</a:t>
            </a:r>
          </a:p>
          <a:p>
            <a:pPr lvl="1" algn="just">
              <a:lnSpc>
                <a:spcPct val="90000"/>
              </a:lnSpc>
            </a:pPr>
            <a:r>
              <a:rPr lang="en-US" sz="2000" i="1"/>
              <a:t>Mềm dẻo, dễ bảo trì.</a:t>
            </a:r>
            <a:r>
              <a:rPr lang="en-US" sz="2000"/>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4260E2-0FB8-4F00-B107-8C501EC03FEE}" type="slidenum">
              <a:rPr lang="en-US"/>
              <a:pPr/>
              <a:t>67</a:t>
            </a:fld>
            <a:endParaRPr lang="en-US"/>
          </a:p>
        </p:txBody>
      </p:sp>
      <p:sp>
        <p:nvSpPr>
          <p:cNvPr id="61442" name="Rectangle 2"/>
          <p:cNvSpPr>
            <a:spLocks noGrp="1" noChangeArrowheads="1"/>
          </p:cNvSpPr>
          <p:nvPr>
            <p:ph type="title"/>
          </p:nvPr>
        </p:nvSpPr>
        <p:spPr/>
        <p:txBody>
          <a:bodyPr/>
          <a:lstStyle/>
          <a:p>
            <a:r>
              <a:rPr lang="en-US">
                <a:hlinkClick r:id="rId2" action="ppaction://hlinkfile"/>
              </a:rPr>
              <a:t>Phần 2</a:t>
            </a:r>
            <a:endParaRPr lang="en-US"/>
          </a:p>
        </p:txBody>
      </p:sp>
      <p:sp>
        <p:nvSpPr>
          <p:cNvPr id="61443" name="Rectangle 3"/>
          <p:cNvSpPr>
            <a:spLocks noGrp="1" noChangeArrowheads="1"/>
          </p:cNvSpPr>
          <p:nvPr>
            <p:ph type="body" idx="1"/>
          </p:nvPr>
        </p:nvSpPr>
        <p:spPr/>
        <p:txBody>
          <a:bodyPr/>
          <a:lstStyle/>
          <a:p>
            <a:pPr algn="just">
              <a:buFontTx/>
              <a:buNone/>
            </a:pPr>
            <a:r>
              <a:rPr lang="en-US"/>
              <a:t>  Phần 2 trình bày các kiến thức cần có trong quá trình phân tích hệ thống, bao gồm các nội dung:</a:t>
            </a:r>
          </a:p>
          <a:p>
            <a:pPr algn="just">
              <a:buFontTx/>
              <a:buNone/>
            </a:pPr>
            <a:r>
              <a:rPr lang="en-US"/>
              <a:t>- Tổng quan về phân tích hệ thống </a:t>
            </a:r>
          </a:p>
          <a:p>
            <a:pPr algn="just">
              <a:buFontTx/>
              <a:buNone/>
            </a:pPr>
            <a:r>
              <a:rPr lang="en-US"/>
              <a:t>- Các phương pháp thu thập thông tin </a:t>
            </a:r>
          </a:p>
          <a:p>
            <a:pPr algn="just">
              <a:buFontTx/>
              <a:buNone/>
            </a:pPr>
            <a:r>
              <a:rPr lang="en-US"/>
              <a:t>- Mô hình hóa chức năng </a:t>
            </a:r>
          </a:p>
          <a:p>
            <a:pPr algn="just">
              <a:buFontTx/>
              <a:buNone/>
            </a:pPr>
            <a:r>
              <a:rPr lang="en-US"/>
              <a:t>- Mô hình hóa dữ liệu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1CAEEEB-6E46-469D-9053-D46C9888C33F}" type="slidenum">
              <a:rPr lang="en-US"/>
              <a:pPr/>
              <a:t>68</a:t>
            </a:fld>
            <a:endParaRPr lang="en-US"/>
          </a:p>
        </p:txBody>
      </p:sp>
      <p:sp>
        <p:nvSpPr>
          <p:cNvPr id="147458" name="Rectangle 2"/>
          <p:cNvSpPr>
            <a:spLocks noGrp="1" noChangeArrowheads="1"/>
          </p:cNvSpPr>
          <p:nvPr>
            <p:ph type="title"/>
          </p:nvPr>
        </p:nvSpPr>
        <p:spPr/>
        <p:txBody>
          <a:bodyPr/>
          <a:lstStyle/>
          <a:p>
            <a:r>
              <a:rPr lang="en-US" b="1"/>
              <a:t>Chương 3. Tổng quan về phân tích hệ thống</a:t>
            </a:r>
            <a:endParaRPr lang="en-US"/>
          </a:p>
        </p:txBody>
      </p:sp>
      <p:sp>
        <p:nvSpPr>
          <p:cNvPr id="147459" name="Rectangle 3"/>
          <p:cNvSpPr>
            <a:spLocks noGrp="1" noChangeArrowheads="1"/>
          </p:cNvSpPr>
          <p:nvPr>
            <p:ph type="body" idx="1"/>
          </p:nvPr>
        </p:nvSpPr>
        <p:spPr/>
        <p:txBody>
          <a:bodyPr/>
          <a:lstStyle/>
          <a:p>
            <a:pPr algn="just">
              <a:buFontTx/>
              <a:buNone/>
            </a:pPr>
            <a:r>
              <a:rPr lang="en-US" err="1"/>
              <a:t>Giới</a:t>
            </a:r>
            <a:r>
              <a:rPr lang="en-US"/>
              <a:t> </a:t>
            </a:r>
            <a:r>
              <a:rPr lang="en-US" err="1"/>
              <a:t>thiệu</a:t>
            </a:r>
            <a:r>
              <a:rPr lang="en-US"/>
              <a:t> </a:t>
            </a:r>
            <a:r>
              <a:rPr lang="en-US" err="1"/>
              <a:t>các</a:t>
            </a:r>
            <a:r>
              <a:rPr lang="en-US"/>
              <a:t> </a:t>
            </a:r>
            <a:r>
              <a:rPr lang="en-US" err="1"/>
              <a:t>khái</a:t>
            </a:r>
            <a:r>
              <a:rPr lang="en-US"/>
              <a:t> </a:t>
            </a:r>
            <a:r>
              <a:rPr lang="en-US" err="1"/>
              <a:t>niệm</a:t>
            </a:r>
            <a:r>
              <a:rPr lang="en-US"/>
              <a:t> </a:t>
            </a:r>
            <a:r>
              <a:rPr lang="en-US" err="1"/>
              <a:t>liên</a:t>
            </a:r>
            <a:r>
              <a:rPr lang="en-US"/>
              <a:t> </a:t>
            </a:r>
            <a:r>
              <a:rPr lang="en-US" err="1"/>
              <a:t>quan</a:t>
            </a:r>
            <a:r>
              <a:rPr lang="en-US"/>
              <a:t> </a:t>
            </a:r>
            <a:r>
              <a:rPr lang="en-US" err="1"/>
              <a:t>tới</a:t>
            </a:r>
            <a:r>
              <a:rPr lang="en-US"/>
              <a:t> </a:t>
            </a:r>
            <a:r>
              <a:rPr lang="en-US" err="1"/>
              <a:t>phân</a:t>
            </a:r>
            <a:r>
              <a:rPr lang="en-US"/>
              <a:t> </a:t>
            </a:r>
            <a:r>
              <a:rPr lang="en-US" err="1"/>
              <a:t>tích</a:t>
            </a:r>
            <a:r>
              <a:rPr lang="en-US"/>
              <a:t> </a:t>
            </a:r>
            <a:r>
              <a:rPr lang="en-US" err="1"/>
              <a:t>hệ</a:t>
            </a:r>
            <a:r>
              <a:rPr lang="en-US"/>
              <a:t> </a:t>
            </a:r>
            <a:r>
              <a:rPr lang="en-US" err="1"/>
              <a:t>thống</a:t>
            </a:r>
            <a:r>
              <a:rPr lang="en-US"/>
              <a:t>, </a:t>
            </a:r>
            <a:r>
              <a:rPr lang="en-US" err="1"/>
              <a:t>cụ</a:t>
            </a:r>
            <a:r>
              <a:rPr lang="en-US"/>
              <a:t> </a:t>
            </a:r>
            <a:r>
              <a:rPr lang="en-US" err="1"/>
              <a:t>thể</a:t>
            </a:r>
            <a:r>
              <a:rPr lang="en-US"/>
              <a:t> </a:t>
            </a:r>
            <a:r>
              <a:rPr lang="en-US" err="1"/>
              <a:t>là</a:t>
            </a:r>
            <a:r>
              <a:rPr lang="en-US"/>
              <a:t> </a:t>
            </a:r>
            <a:r>
              <a:rPr lang="en-US" err="1"/>
              <a:t>các</a:t>
            </a:r>
            <a:r>
              <a:rPr lang="en-US"/>
              <a:t> </a:t>
            </a:r>
            <a:r>
              <a:rPr lang="en-US" err="1"/>
              <a:t>cách</a:t>
            </a:r>
            <a:r>
              <a:rPr lang="en-US"/>
              <a:t> </a:t>
            </a:r>
            <a:r>
              <a:rPr lang="en-US" err="1"/>
              <a:t>tiếp</a:t>
            </a:r>
            <a:r>
              <a:rPr lang="en-US"/>
              <a:t> </a:t>
            </a:r>
            <a:r>
              <a:rPr lang="en-US" err="1"/>
              <a:t>cận</a:t>
            </a:r>
            <a:r>
              <a:rPr lang="en-US"/>
              <a:t> </a:t>
            </a:r>
            <a:r>
              <a:rPr lang="en-US" err="1"/>
              <a:t>phân</a:t>
            </a:r>
            <a:r>
              <a:rPr lang="en-US"/>
              <a:t> </a:t>
            </a:r>
            <a:r>
              <a:rPr lang="en-US" err="1"/>
              <a:t>tích</a:t>
            </a:r>
            <a:r>
              <a:rPr lang="en-US"/>
              <a:t> </a:t>
            </a:r>
            <a:r>
              <a:rPr lang="en-US" err="1"/>
              <a:t>hệ</a:t>
            </a:r>
            <a:r>
              <a:rPr lang="en-US"/>
              <a:t> </a:t>
            </a:r>
            <a:r>
              <a:rPr lang="en-US" err="1"/>
              <a:t>thống</a:t>
            </a:r>
            <a:r>
              <a:rPr lang="en-US"/>
              <a:t>, chi </a:t>
            </a:r>
            <a:r>
              <a:rPr lang="en-US" err="1"/>
              <a:t>tiết</a:t>
            </a:r>
            <a:r>
              <a:rPr lang="en-US"/>
              <a:t> </a:t>
            </a:r>
            <a:r>
              <a:rPr lang="en-US" err="1"/>
              <a:t>các</a:t>
            </a:r>
            <a:r>
              <a:rPr lang="en-US"/>
              <a:t> </a:t>
            </a:r>
            <a:r>
              <a:rPr lang="en-US" err="1"/>
              <a:t>giai</a:t>
            </a:r>
            <a:r>
              <a:rPr lang="en-US"/>
              <a:t> </a:t>
            </a:r>
            <a:r>
              <a:rPr lang="en-US" err="1"/>
              <a:t>đoạn</a:t>
            </a:r>
            <a:r>
              <a:rPr lang="en-US"/>
              <a:t> </a:t>
            </a:r>
            <a:r>
              <a:rPr lang="en-US" err="1"/>
              <a:t>phân</a:t>
            </a:r>
            <a:r>
              <a:rPr lang="en-US"/>
              <a:t> </a:t>
            </a:r>
            <a:r>
              <a:rPr lang="en-US" err="1"/>
              <a:t>tích</a:t>
            </a:r>
            <a:r>
              <a:rPr lang="en-US"/>
              <a:t> </a:t>
            </a:r>
            <a:r>
              <a:rPr lang="en-US" err="1"/>
              <a:t>hệ</a:t>
            </a:r>
            <a:r>
              <a:rPr lang="en-US"/>
              <a:t> </a:t>
            </a:r>
            <a:r>
              <a:rPr lang="en-US" err="1"/>
              <a:t>thống</a:t>
            </a:r>
            <a:r>
              <a:rPr lang="en-US"/>
              <a:t> </a:t>
            </a:r>
            <a:r>
              <a:rPr lang="en-US" err="1"/>
              <a:t>và</a:t>
            </a:r>
            <a:r>
              <a:rPr lang="en-US"/>
              <a:t> </a:t>
            </a:r>
            <a:r>
              <a:rPr lang="en-US" err="1"/>
              <a:t>việc</a:t>
            </a:r>
            <a:r>
              <a:rPr lang="en-US"/>
              <a:t> </a:t>
            </a:r>
            <a:r>
              <a:rPr lang="en-US" err="1"/>
              <a:t>xác</a:t>
            </a:r>
            <a:r>
              <a:rPr lang="en-US"/>
              <a:t> </a:t>
            </a:r>
            <a:r>
              <a:rPr lang="en-US" err="1"/>
              <a:t>định</a:t>
            </a:r>
            <a:r>
              <a:rPr lang="en-US"/>
              <a:t> </a:t>
            </a:r>
            <a:r>
              <a:rPr lang="en-US" err="1"/>
              <a:t>yêu</a:t>
            </a:r>
            <a:r>
              <a:rPr lang="en-US"/>
              <a:t> </a:t>
            </a:r>
            <a:r>
              <a:rPr lang="en-US" err="1"/>
              <a:t>cầu</a:t>
            </a:r>
            <a:r>
              <a:rPr lang="en-US"/>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BD7D2C9-2A7B-441D-B747-BEC68AC97F7D}" type="slidenum">
              <a:rPr lang="en-US"/>
              <a:pPr/>
              <a:t>69</a:t>
            </a:fld>
            <a:endParaRPr lang="en-US"/>
          </a:p>
        </p:txBody>
      </p:sp>
      <p:sp>
        <p:nvSpPr>
          <p:cNvPr id="146434" name="Rectangle 2"/>
          <p:cNvSpPr>
            <a:spLocks noGrp="1" noChangeArrowheads="1"/>
          </p:cNvSpPr>
          <p:nvPr>
            <p:ph type="title"/>
          </p:nvPr>
        </p:nvSpPr>
        <p:spPr/>
        <p:txBody>
          <a:bodyPr/>
          <a:lstStyle/>
          <a:p>
            <a:r>
              <a:rPr lang="en-US" sz="4000" b="1"/>
              <a:t>3.1. Khái niệm phân tích hệ thống</a:t>
            </a:r>
            <a:r>
              <a:rPr lang="en-US" sz="4000"/>
              <a:t> </a:t>
            </a:r>
          </a:p>
        </p:txBody>
      </p:sp>
      <p:sp>
        <p:nvSpPr>
          <p:cNvPr id="146435" name="Rectangle 3"/>
          <p:cNvSpPr>
            <a:spLocks noGrp="1" noChangeArrowheads="1"/>
          </p:cNvSpPr>
          <p:nvPr>
            <p:ph type="body" idx="1"/>
          </p:nvPr>
        </p:nvSpPr>
        <p:spPr/>
        <p:txBody>
          <a:bodyPr/>
          <a:lstStyle/>
          <a:p>
            <a:pPr algn="just">
              <a:buFontTx/>
              <a:buNone/>
            </a:pPr>
            <a:r>
              <a:rPr lang="en-US" b="1" err="1"/>
              <a:t>Phân</a:t>
            </a:r>
            <a:r>
              <a:rPr lang="en-US" b="1"/>
              <a:t> </a:t>
            </a:r>
            <a:r>
              <a:rPr lang="en-US" b="1" err="1"/>
              <a:t>tích</a:t>
            </a:r>
            <a:r>
              <a:rPr lang="en-US" b="1"/>
              <a:t> </a:t>
            </a:r>
            <a:r>
              <a:rPr lang="en-US" b="1" err="1"/>
              <a:t>hệ</a:t>
            </a:r>
            <a:r>
              <a:rPr lang="en-US" b="1"/>
              <a:t> </a:t>
            </a:r>
            <a:r>
              <a:rPr lang="en-US" b="1" err="1"/>
              <a:t>thống</a:t>
            </a:r>
            <a:r>
              <a:rPr lang="en-US" b="1"/>
              <a:t>:</a:t>
            </a:r>
            <a:r>
              <a:rPr lang="en-US"/>
              <a:t> </a:t>
            </a:r>
            <a:r>
              <a:rPr lang="en-US" err="1"/>
              <a:t>là</a:t>
            </a:r>
            <a:r>
              <a:rPr lang="en-US"/>
              <a:t> </a:t>
            </a:r>
            <a:r>
              <a:rPr lang="en-US" err="1"/>
              <a:t>giai</a:t>
            </a:r>
            <a:r>
              <a:rPr lang="en-US"/>
              <a:t> </a:t>
            </a:r>
            <a:r>
              <a:rPr lang="en-US" err="1"/>
              <a:t>đoạn</a:t>
            </a:r>
            <a:r>
              <a:rPr lang="en-US"/>
              <a:t> </a:t>
            </a:r>
            <a:r>
              <a:rPr lang="en-US" err="1"/>
              <a:t>phát</a:t>
            </a:r>
            <a:r>
              <a:rPr lang="en-US"/>
              <a:t> </a:t>
            </a:r>
            <a:r>
              <a:rPr lang="en-US" err="1"/>
              <a:t>triển</a:t>
            </a:r>
            <a:r>
              <a:rPr lang="en-US"/>
              <a:t> </a:t>
            </a:r>
            <a:r>
              <a:rPr lang="en-US" err="1"/>
              <a:t>trong</a:t>
            </a:r>
            <a:r>
              <a:rPr lang="en-US"/>
              <a:t> </a:t>
            </a:r>
            <a:r>
              <a:rPr lang="en-US" err="1"/>
              <a:t>một</a:t>
            </a:r>
            <a:r>
              <a:rPr lang="en-US"/>
              <a:t> </a:t>
            </a:r>
            <a:r>
              <a:rPr lang="en-US" err="1"/>
              <a:t>dự</a:t>
            </a:r>
            <a:r>
              <a:rPr lang="en-US"/>
              <a:t> </a:t>
            </a:r>
            <a:r>
              <a:rPr lang="en-US" err="1"/>
              <a:t>án</a:t>
            </a:r>
            <a:r>
              <a:rPr lang="en-US"/>
              <a:t>, </a:t>
            </a:r>
            <a:r>
              <a:rPr lang="en-US" i="1" err="1"/>
              <a:t>tập</a:t>
            </a:r>
            <a:r>
              <a:rPr lang="en-US" i="1"/>
              <a:t> </a:t>
            </a:r>
            <a:r>
              <a:rPr lang="en-US" i="1" err="1"/>
              <a:t>trung</a:t>
            </a:r>
            <a:r>
              <a:rPr lang="en-US" i="1"/>
              <a:t> </a:t>
            </a:r>
            <a:r>
              <a:rPr lang="en-US" i="1" err="1"/>
              <a:t>vào</a:t>
            </a:r>
            <a:r>
              <a:rPr lang="en-US" i="1"/>
              <a:t> </a:t>
            </a:r>
            <a:r>
              <a:rPr lang="en-US" i="1" err="1"/>
              <a:t>các</a:t>
            </a:r>
            <a:r>
              <a:rPr lang="en-US" i="1"/>
              <a:t> </a:t>
            </a:r>
            <a:r>
              <a:rPr lang="en-US" i="1" err="1"/>
              <a:t>vấn</a:t>
            </a:r>
            <a:r>
              <a:rPr lang="en-US" i="1"/>
              <a:t> </a:t>
            </a:r>
            <a:r>
              <a:rPr lang="en-US" i="1" err="1"/>
              <a:t>đề</a:t>
            </a:r>
            <a:r>
              <a:rPr lang="en-US" i="1"/>
              <a:t> </a:t>
            </a:r>
            <a:r>
              <a:rPr lang="en-US" i="1" err="1"/>
              <a:t>nghiệp</a:t>
            </a:r>
            <a:r>
              <a:rPr lang="en-US" i="1"/>
              <a:t> </a:t>
            </a:r>
            <a:r>
              <a:rPr lang="en-US" i="1" err="1"/>
              <a:t>vụ</a:t>
            </a:r>
            <a:r>
              <a:rPr lang="en-US"/>
              <a:t>, (</a:t>
            </a:r>
            <a:r>
              <a:rPr lang="en-US" err="1"/>
              <a:t>ví</a:t>
            </a:r>
            <a:r>
              <a:rPr lang="en-US"/>
              <a:t> </a:t>
            </a:r>
            <a:r>
              <a:rPr lang="en-US" err="1"/>
              <a:t>dụ</a:t>
            </a:r>
            <a:r>
              <a:rPr lang="en-US"/>
              <a:t> </a:t>
            </a:r>
            <a:r>
              <a:rPr lang="en-US" err="1"/>
              <a:t>như</a:t>
            </a:r>
            <a:r>
              <a:rPr lang="en-US"/>
              <a:t> </a:t>
            </a:r>
            <a:r>
              <a:rPr lang="en-US" err="1"/>
              <a:t>những</a:t>
            </a:r>
            <a:r>
              <a:rPr lang="en-US"/>
              <a:t> </a:t>
            </a:r>
            <a:r>
              <a:rPr lang="en-US" err="1"/>
              <a:t>gì</a:t>
            </a:r>
            <a:r>
              <a:rPr lang="en-US"/>
              <a:t> </a:t>
            </a:r>
            <a:r>
              <a:rPr lang="en-US" err="1"/>
              <a:t>hệ</a:t>
            </a:r>
            <a:r>
              <a:rPr lang="en-US"/>
              <a:t> </a:t>
            </a:r>
            <a:r>
              <a:rPr lang="en-US" err="1"/>
              <a:t>thống</a:t>
            </a:r>
            <a:r>
              <a:rPr lang="en-US"/>
              <a:t> </a:t>
            </a:r>
            <a:r>
              <a:rPr lang="en-US" err="1"/>
              <a:t>phải</a:t>
            </a:r>
            <a:r>
              <a:rPr lang="en-US"/>
              <a:t> </a:t>
            </a:r>
            <a:r>
              <a:rPr lang="en-US" err="1"/>
              <a:t>làm</a:t>
            </a:r>
            <a:r>
              <a:rPr lang="en-US"/>
              <a:t> </a:t>
            </a:r>
            <a:r>
              <a:rPr lang="en-US" err="1"/>
              <a:t>về</a:t>
            </a:r>
            <a:r>
              <a:rPr lang="en-US"/>
              <a:t> </a:t>
            </a:r>
            <a:r>
              <a:rPr lang="en-US" err="1"/>
              <a:t>mặt</a:t>
            </a:r>
            <a:r>
              <a:rPr lang="en-US"/>
              <a:t> </a:t>
            </a:r>
            <a:r>
              <a:rPr lang="en-US" err="1"/>
              <a:t>dữ</a:t>
            </a:r>
            <a:r>
              <a:rPr lang="en-US"/>
              <a:t> </a:t>
            </a:r>
            <a:r>
              <a:rPr lang="en-US" err="1"/>
              <a:t>liệu</a:t>
            </a:r>
            <a:r>
              <a:rPr lang="en-US"/>
              <a:t>), </a:t>
            </a:r>
            <a:r>
              <a:rPr lang="en-US" err="1"/>
              <a:t>các</a:t>
            </a:r>
            <a:r>
              <a:rPr lang="en-US"/>
              <a:t> </a:t>
            </a:r>
            <a:r>
              <a:rPr lang="en-US" err="1"/>
              <a:t>thủ</a:t>
            </a:r>
            <a:r>
              <a:rPr lang="en-US"/>
              <a:t> </a:t>
            </a:r>
            <a:r>
              <a:rPr lang="en-US" err="1"/>
              <a:t>tục</a:t>
            </a:r>
            <a:r>
              <a:rPr lang="en-US"/>
              <a:t> </a:t>
            </a:r>
            <a:r>
              <a:rPr lang="en-US" err="1"/>
              <a:t>xử</a:t>
            </a:r>
            <a:r>
              <a:rPr lang="en-US"/>
              <a:t> </a:t>
            </a:r>
            <a:r>
              <a:rPr lang="en-US" err="1"/>
              <a:t>lý</a:t>
            </a:r>
            <a:r>
              <a:rPr lang="en-US"/>
              <a:t> </a:t>
            </a:r>
            <a:r>
              <a:rPr lang="en-US" err="1"/>
              <a:t>và</a:t>
            </a:r>
            <a:r>
              <a:rPr lang="en-US"/>
              <a:t> </a:t>
            </a:r>
            <a:r>
              <a:rPr lang="en-US" err="1"/>
              <a:t>giao</a:t>
            </a:r>
            <a:r>
              <a:rPr lang="en-US"/>
              <a:t> </a:t>
            </a:r>
            <a:r>
              <a:rPr lang="en-US" err="1"/>
              <a:t>diện</a:t>
            </a:r>
            <a:r>
              <a:rPr lang="en-US"/>
              <a:t>, </a:t>
            </a:r>
            <a:r>
              <a:rPr lang="en-US" i="1" err="1"/>
              <a:t>độc</a:t>
            </a:r>
            <a:r>
              <a:rPr lang="en-US" i="1"/>
              <a:t> </a:t>
            </a:r>
            <a:r>
              <a:rPr lang="en-US" i="1" err="1"/>
              <a:t>lập</a:t>
            </a:r>
            <a:r>
              <a:rPr lang="en-US" i="1"/>
              <a:t> </a:t>
            </a:r>
            <a:r>
              <a:rPr lang="en-US" i="1" err="1"/>
              <a:t>với</a:t>
            </a:r>
            <a:r>
              <a:rPr lang="en-US" i="1"/>
              <a:t> </a:t>
            </a:r>
            <a:r>
              <a:rPr lang="en-US" i="1" err="1"/>
              <a:t>kỹ</a:t>
            </a:r>
            <a:r>
              <a:rPr lang="en-US" i="1"/>
              <a:t> </a:t>
            </a:r>
            <a:r>
              <a:rPr lang="en-US" i="1" err="1"/>
              <a:t>thuật</a:t>
            </a:r>
            <a:r>
              <a:rPr lang="en-US"/>
              <a:t> </a:t>
            </a:r>
            <a:r>
              <a:rPr lang="en-US" err="1"/>
              <a:t>có</a:t>
            </a:r>
            <a:r>
              <a:rPr lang="en-US"/>
              <a:t> </a:t>
            </a:r>
            <a:r>
              <a:rPr lang="en-US" err="1"/>
              <a:t>thể</a:t>
            </a:r>
            <a:r>
              <a:rPr lang="en-US"/>
              <a:t> </a:t>
            </a:r>
            <a:r>
              <a:rPr lang="en-US" err="1"/>
              <a:t>được</a:t>
            </a:r>
            <a:r>
              <a:rPr lang="en-US"/>
              <a:t> </a:t>
            </a:r>
            <a:r>
              <a:rPr lang="en-US" err="1"/>
              <a:t>dùng</a:t>
            </a:r>
            <a:r>
              <a:rPr lang="en-US"/>
              <a:t> </a:t>
            </a:r>
            <a:r>
              <a:rPr lang="en-US" err="1"/>
              <a:t>để</a:t>
            </a:r>
            <a:r>
              <a:rPr lang="en-US"/>
              <a:t> </a:t>
            </a:r>
            <a:r>
              <a:rPr lang="en-US" err="1"/>
              <a:t>cài</a:t>
            </a:r>
            <a:r>
              <a:rPr lang="en-US"/>
              <a:t> </a:t>
            </a:r>
            <a:r>
              <a:rPr lang="en-US" err="1"/>
              <a:t>đặt</a:t>
            </a:r>
            <a:r>
              <a:rPr lang="en-US"/>
              <a:t> </a:t>
            </a:r>
            <a:r>
              <a:rPr lang="en-US" err="1"/>
              <a:t>giải</a:t>
            </a:r>
            <a:r>
              <a:rPr lang="en-US"/>
              <a:t> </a:t>
            </a:r>
            <a:r>
              <a:rPr lang="en-US" err="1"/>
              <a:t>pháp</a:t>
            </a:r>
            <a:r>
              <a:rPr lang="en-US"/>
              <a:t> </a:t>
            </a:r>
            <a:r>
              <a:rPr lang="en-US" err="1"/>
              <a:t>cho</a:t>
            </a:r>
            <a:r>
              <a:rPr lang="en-US"/>
              <a:t> </a:t>
            </a:r>
            <a:r>
              <a:rPr lang="en-US" err="1"/>
              <a:t>vấn</a:t>
            </a:r>
            <a:r>
              <a:rPr lang="en-US"/>
              <a:t> </a:t>
            </a:r>
            <a:r>
              <a:rPr lang="en-US" err="1"/>
              <a:t>đề</a:t>
            </a:r>
            <a:r>
              <a:rPr lang="en-US"/>
              <a:t> </a:t>
            </a:r>
            <a:r>
              <a:rPr lang="en-US" err="1"/>
              <a:t>đó</a:t>
            </a:r>
            <a:r>
              <a:rPr lang="en-US"/>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228600" y="1371600"/>
            <a:ext cx="8915400" cy="5029200"/>
          </a:xfrm>
        </p:spPr>
        <p:txBody>
          <a:bodyPr/>
          <a:lstStyle/>
          <a:p>
            <a:r>
              <a:rPr lang="en-US" sz="2800" err="1">
                <a:latin typeface="Tahoma" panose="020B0604030504040204" pitchFamily="34" charset="0"/>
                <a:ea typeface="Tahoma" panose="020B0604030504040204" pitchFamily="34" charset="0"/>
                <a:cs typeface="Tahoma" panose="020B0604030504040204" pitchFamily="34" charset="0"/>
              </a:rPr>
              <a:t>Tài</a:t>
            </a:r>
            <a:r>
              <a:rPr lang="en-US" sz="2800">
                <a:latin typeface="Tahoma" panose="020B0604030504040204" pitchFamily="34" charset="0"/>
                <a:ea typeface="Tahoma" panose="020B0604030504040204" pitchFamily="34" charset="0"/>
                <a:cs typeface="Tahoma" panose="020B0604030504040204" pitchFamily="34" charset="0"/>
              </a:rPr>
              <a:t> </a:t>
            </a:r>
            <a:r>
              <a:rPr lang="en-US" sz="2800" err="1">
                <a:latin typeface="Tahoma" panose="020B0604030504040204" pitchFamily="34" charset="0"/>
                <a:ea typeface="Tahoma" panose="020B0604030504040204" pitchFamily="34" charset="0"/>
                <a:cs typeface="Tahoma" panose="020B0604030504040204" pitchFamily="34" charset="0"/>
              </a:rPr>
              <a:t>liệu</a:t>
            </a:r>
            <a:r>
              <a:rPr lang="en-US" sz="2800">
                <a:latin typeface="Tahoma" panose="020B0604030504040204" pitchFamily="34" charset="0"/>
                <a:ea typeface="Tahoma" panose="020B0604030504040204" pitchFamily="34" charset="0"/>
                <a:cs typeface="Tahoma" panose="020B0604030504040204" pitchFamily="34" charset="0"/>
              </a:rPr>
              <a:t> </a:t>
            </a:r>
            <a:r>
              <a:rPr lang="en-US" sz="2800" err="1">
                <a:latin typeface="Tahoma" panose="020B0604030504040204" pitchFamily="34" charset="0"/>
                <a:ea typeface="Tahoma" panose="020B0604030504040204" pitchFamily="34" charset="0"/>
                <a:cs typeface="Tahoma" panose="020B0604030504040204" pitchFamily="34" charset="0"/>
              </a:rPr>
              <a:t>tham</a:t>
            </a:r>
            <a:r>
              <a:rPr lang="en-US" sz="2800">
                <a:latin typeface="Tahoma" panose="020B0604030504040204" pitchFamily="34" charset="0"/>
                <a:ea typeface="Tahoma" panose="020B0604030504040204" pitchFamily="34" charset="0"/>
                <a:cs typeface="Tahoma" panose="020B0604030504040204" pitchFamily="34" charset="0"/>
              </a:rPr>
              <a:t> </a:t>
            </a:r>
            <a:r>
              <a:rPr lang="en-US" sz="2800" err="1">
                <a:latin typeface="Tahoma" panose="020B0604030504040204" pitchFamily="34" charset="0"/>
                <a:ea typeface="Tahoma" panose="020B0604030504040204" pitchFamily="34" charset="0"/>
                <a:cs typeface="Tahoma" panose="020B0604030504040204" pitchFamily="34" charset="0"/>
              </a:rPr>
              <a:t>khảo</a:t>
            </a:r>
            <a:endParaRPr lang="en-US" sz="2800">
              <a:latin typeface="Tahoma" panose="020B0604030504040204" pitchFamily="34" charset="0"/>
              <a:ea typeface="Tahoma" panose="020B0604030504040204" pitchFamily="34" charset="0"/>
              <a:cs typeface="Tahoma" panose="020B0604030504040204" pitchFamily="34" charset="0"/>
            </a:endParaRPr>
          </a:p>
          <a:p>
            <a:pPr lvl="1">
              <a:buFontTx/>
              <a:buNone/>
            </a:pPr>
            <a:r>
              <a:rPr lang="en-US" sz="2400">
                <a:latin typeface="Tahoma" panose="020B0604030504040204" pitchFamily="34" charset="0"/>
                <a:ea typeface="Tahoma" panose="020B0604030504040204" pitchFamily="34" charset="0"/>
                <a:cs typeface="Tahoma" panose="020B0604030504040204" pitchFamily="34" charset="0"/>
              </a:rPr>
              <a:t>[1] PGS.TS </a:t>
            </a:r>
            <a:r>
              <a:rPr lang="en-US" sz="2400" err="1">
                <a:latin typeface="Tahoma" panose="020B0604030504040204" pitchFamily="34" charset="0"/>
                <a:ea typeface="Tahoma" panose="020B0604030504040204" pitchFamily="34" charset="0"/>
                <a:cs typeface="Tahoma" panose="020B0604030504040204" pitchFamily="34" charset="0"/>
              </a:rPr>
              <a:t>Nguyễn</a:t>
            </a:r>
            <a:r>
              <a:rPr lang="en-US" sz="2400">
                <a:latin typeface="Tahoma" panose="020B0604030504040204" pitchFamily="34" charset="0"/>
                <a:ea typeface="Tahoma" panose="020B0604030504040204" pitchFamily="34" charset="0"/>
                <a:cs typeface="Tahoma" panose="020B0604030504040204" pitchFamily="34" charset="0"/>
              </a:rPr>
              <a:t> </a:t>
            </a:r>
            <a:r>
              <a:rPr lang="en-US" sz="2400" err="1">
                <a:latin typeface="Tahoma" panose="020B0604030504040204" pitchFamily="34" charset="0"/>
                <a:ea typeface="Tahoma" panose="020B0604030504040204" pitchFamily="34" charset="0"/>
                <a:cs typeface="Tahoma" panose="020B0604030504040204" pitchFamily="34" charset="0"/>
              </a:rPr>
              <a:t>Văn</a:t>
            </a:r>
            <a:r>
              <a:rPr lang="en-US" sz="2400">
                <a:latin typeface="Tahoma" panose="020B0604030504040204" pitchFamily="34" charset="0"/>
                <a:ea typeface="Tahoma" panose="020B0604030504040204" pitchFamily="34" charset="0"/>
                <a:cs typeface="Tahoma" panose="020B0604030504040204" pitchFamily="34" charset="0"/>
              </a:rPr>
              <a:t> </a:t>
            </a:r>
            <a:r>
              <a:rPr lang="en-US" sz="2400" err="1">
                <a:latin typeface="Tahoma" panose="020B0604030504040204" pitchFamily="34" charset="0"/>
                <a:ea typeface="Tahoma" panose="020B0604030504040204" pitchFamily="34" charset="0"/>
                <a:cs typeface="Tahoma" panose="020B0604030504040204" pitchFamily="34" charset="0"/>
              </a:rPr>
              <a:t>Vỵ</a:t>
            </a:r>
            <a:r>
              <a:rPr lang="en-US" sz="2400">
                <a:latin typeface="Tahoma" panose="020B0604030504040204" pitchFamily="34" charset="0"/>
                <a:ea typeface="Tahoma" panose="020B0604030504040204" pitchFamily="34" charset="0"/>
                <a:cs typeface="Tahoma" panose="020B0604030504040204" pitchFamily="34" charset="0"/>
              </a:rPr>
              <a:t> - ĐHQG HN</a:t>
            </a:r>
          </a:p>
          <a:p>
            <a:pPr lvl="1">
              <a:buFontTx/>
              <a:buNone/>
            </a:pPr>
            <a:r>
              <a:rPr lang="en-US" sz="2400" b="1" i="1" err="1">
                <a:latin typeface="Tahoma" panose="020B0604030504040204" pitchFamily="34" charset="0"/>
                <a:ea typeface="Tahoma" panose="020B0604030504040204" pitchFamily="34" charset="0"/>
                <a:cs typeface="Tahoma" panose="020B0604030504040204" pitchFamily="34" charset="0"/>
              </a:rPr>
              <a:t>Phân</a:t>
            </a:r>
            <a:r>
              <a:rPr lang="en-US" sz="2400" b="1" i="1">
                <a:latin typeface="Tahoma" panose="020B0604030504040204" pitchFamily="34" charset="0"/>
                <a:ea typeface="Tahoma" panose="020B0604030504040204" pitchFamily="34" charset="0"/>
                <a:cs typeface="Tahoma" panose="020B0604030504040204" pitchFamily="34" charset="0"/>
              </a:rPr>
              <a:t> </a:t>
            </a:r>
            <a:r>
              <a:rPr lang="en-US" sz="2400" b="1" i="1" err="1">
                <a:latin typeface="Tahoma" panose="020B0604030504040204" pitchFamily="34" charset="0"/>
                <a:ea typeface="Tahoma" panose="020B0604030504040204" pitchFamily="34" charset="0"/>
                <a:cs typeface="Tahoma" panose="020B0604030504040204" pitchFamily="34" charset="0"/>
              </a:rPr>
              <a:t>tích</a:t>
            </a:r>
            <a:r>
              <a:rPr lang="en-US" sz="2400" b="1" i="1">
                <a:latin typeface="Tahoma" panose="020B0604030504040204" pitchFamily="34" charset="0"/>
                <a:ea typeface="Tahoma" panose="020B0604030504040204" pitchFamily="34" charset="0"/>
                <a:cs typeface="Tahoma" panose="020B0604030504040204" pitchFamily="34" charset="0"/>
              </a:rPr>
              <a:t> </a:t>
            </a:r>
            <a:r>
              <a:rPr lang="en-US" sz="2400" b="1" i="1" err="1">
                <a:latin typeface="Tahoma" panose="020B0604030504040204" pitchFamily="34" charset="0"/>
                <a:ea typeface="Tahoma" panose="020B0604030504040204" pitchFamily="34" charset="0"/>
                <a:cs typeface="Tahoma" panose="020B0604030504040204" pitchFamily="34" charset="0"/>
              </a:rPr>
              <a:t>thiết</a:t>
            </a:r>
            <a:r>
              <a:rPr lang="en-US" sz="2400" b="1" i="1">
                <a:latin typeface="Tahoma" panose="020B0604030504040204" pitchFamily="34" charset="0"/>
                <a:ea typeface="Tahoma" panose="020B0604030504040204" pitchFamily="34" charset="0"/>
                <a:cs typeface="Tahoma" panose="020B0604030504040204" pitchFamily="34" charset="0"/>
              </a:rPr>
              <a:t> </a:t>
            </a:r>
            <a:r>
              <a:rPr lang="en-US" sz="2400" b="1" i="1" err="1">
                <a:latin typeface="Tahoma" panose="020B0604030504040204" pitchFamily="34" charset="0"/>
                <a:ea typeface="Tahoma" panose="020B0604030504040204" pitchFamily="34" charset="0"/>
                <a:cs typeface="Tahoma" panose="020B0604030504040204" pitchFamily="34" charset="0"/>
              </a:rPr>
              <a:t>kế</a:t>
            </a:r>
            <a:r>
              <a:rPr lang="en-US" sz="2400" b="1" i="1">
                <a:latin typeface="Tahoma" panose="020B0604030504040204" pitchFamily="34" charset="0"/>
                <a:ea typeface="Tahoma" panose="020B0604030504040204" pitchFamily="34" charset="0"/>
                <a:cs typeface="Tahoma" panose="020B0604030504040204" pitchFamily="34" charset="0"/>
              </a:rPr>
              <a:t> </a:t>
            </a:r>
            <a:r>
              <a:rPr lang="en-US" sz="2400" b="1" i="1" err="1">
                <a:latin typeface="Tahoma" panose="020B0604030504040204" pitchFamily="34" charset="0"/>
                <a:ea typeface="Tahoma" panose="020B0604030504040204" pitchFamily="34" charset="0"/>
                <a:cs typeface="Tahoma" panose="020B0604030504040204" pitchFamily="34" charset="0"/>
              </a:rPr>
              <a:t>các</a:t>
            </a:r>
            <a:r>
              <a:rPr lang="en-US" sz="2400" b="1" i="1">
                <a:latin typeface="Tahoma" panose="020B0604030504040204" pitchFamily="34" charset="0"/>
                <a:ea typeface="Tahoma" panose="020B0604030504040204" pitchFamily="34" charset="0"/>
                <a:cs typeface="Tahoma" panose="020B0604030504040204" pitchFamily="34" charset="0"/>
              </a:rPr>
              <a:t> HTTT </a:t>
            </a:r>
            <a:r>
              <a:rPr lang="en-US" sz="2400" b="1" i="1" err="1">
                <a:latin typeface="Tahoma" panose="020B0604030504040204" pitchFamily="34" charset="0"/>
                <a:ea typeface="Tahoma" panose="020B0604030504040204" pitchFamily="34" charset="0"/>
                <a:cs typeface="Tahoma" panose="020B0604030504040204" pitchFamily="34" charset="0"/>
              </a:rPr>
              <a:t>hiện</a:t>
            </a:r>
            <a:r>
              <a:rPr lang="en-US" sz="2400" b="1" i="1">
                <a:latin typeface="Tahoma" panose="020B0604030504040204" pitchFamily="34" charset="0"/>
                <a:ea typeface="Tahoma" panose="020B0604030504040204" pitchFamily="34" charset="0"/>
                <a:cs typeface="Tahoma" panose="020B0604030504040204" pitchFamily="34" charset="0"/>
              </a:rPr>
              <a:t> </a:t>
            </a:r>
            <a:r>
              <a:rPr lang="en-US" sz="2400" b="1" i="1" err="1">
                <a:latin typeface="Tahoma" panose="020B0604030504040204" pitchFamily="34" charset="0"/>
                <a:ea typeface="Tahoma" panose="020B0604030504040204" pitchFamily="34" charset="0"/>
                <a:cs typeface="Tahoma" panose="020B0604030504040204" pitchFamily="34" charset="0"/>
              </a:rPr>
              <a:t>đại</a:t>
            </a:r>
            <a:r>
              <a:rPr lang="en-US" sz="2400" b="1" i="1">
                <a:latin typeface="Tahoma" panose="020B0604030504040204" pitchFamily="34" charset="0"/>
                <a:ea typeface="Tahoma" panose="020B0604030504040204" pitchFamily="34" charset="0"/>
                <a:cs typeface="Tahoma" panose="020B0604030504040204" pitchFamily="34" charset="0"/>
              </a:rPr>
              <a:t> </a:t>
            </a:r>
            <a:r>
              <a:rPr lang="en-US" sz="2400" b="1" i="1" err="1">
                <a:latin typeface="Tahoma" panose="020B0604030504040204" pitchFamily="34" charset="0"/>
                <a:ea typeface="Tahoma" panose="020B0604030504040204" pitchFamily="34" charset="0"/>
                <a:cs typeface="Tahoma" panose="020B0604030504040204" pitchFamily="34" charset="0"/>
              </a:rPr>
              <a:t>hướng</a:t>
            </a:r>
            <a:r>
              <a:rPr lang="en-US" sz="2400" b="1" i="1">
                <a:latin typeface="Tahoma" panose="020B0604030504040204" pitchFamily="34" charset="0"/>
                <a:ea typeface="Tahoma" panose="020B0604030504040204" pitchFamily="34" charset="0"/>
                <a:cs typeface="Tahoma" panose="020B0604030504040204" pitchFamily="34" charset="0"/>
              </a:rPr>
              <a:t> </a:t>
            </a:r>
            <a:r>
              <a:rPr lang="en-US" sz="2400" b="1" i="1" err="1">
                <a:latin typeface="Tahoma" panose="020B0604030504040204" pitchFamily="34" charset="0"/>
                <a:ea typeface="Tahoma" panose="020B0604030504040204" pitchFamily="34" charset="0"/>
                <a:cs typeface="Tahoma" panose="020B0604030504040204" pitchFamily="34" charset="0"/>
              </a:rPr>
              <a:t>cấu</a:t>
            </a:r>
            <a:r>
              <a:rPr lang="en-US" sz="2400" b="1" i="1">
                <a:latin typeface="Tahoma" panose="020B0604030504040204" pitchFamily="34" charset="0"/>
                <a:ea typeface="Tahoma" panose="020B0604030504040204" pitchFamily="34" charset="0"/>
                <a:cs typeface="Tahoma" panose="020B0604030504040204" pitchFamily="34" charset="0"/>
              </a:rPr>
              <a:t> </a:t>
            </a:r>
            <a:r>
              <a:rPr lang="en-US" sz="2400" b="1" i="1" err="1">
                <a:latin typeface="Tahoma" panose="020B0604030504040204" pitchFamily="34" charset="0"/>
                <a:ea typeface="Tahoma" panose="020B0604030504040204" pitchFamily="34" charset="0"/>
                <a:cs typeface="Tahoma" panose="020B0604030504040204" pitchFamily="34" charset="0"/>
              </a:rPr>
              <a:t>trúc</a:t>
            </a:r>
            <a:r>
              <a:rPr lang="en-US" sz="2400" b="1" i="1">
                <a:latin typeface="Tahoma" panose="020B0604030504040204" pitchFamily="34" charset="0"/>
                <a:ea typeface="Tahoma" panose="020B0604030504040204" pitchFamily="34" charset="0"/>
                <a:cs typeface="Tahoma" panose="020B0604030504040204" pitchFamily="34" charset="0"/>
              </a:rPr>
              <a:t> </a:t>
            </a:r>
            <a:r>
              <a:rPr lang="en-US" sz="2400" b="1" i="1" err="1">
                <a:latin typeface="Tahoma" panose="020B0604030504040204" pitchFamily="34" charset="0"/>
                <a:ea typeface="Tahoma" panose="020B0604030504040204" pitchFamily="34" charset="0"/>
                <a:cs typeface="Tahoma" panose="020B0604030504040204" pitchFamily="34" charset="0"/>
              </a:rPr>
              <a:t>và</a:t>
            </a:r>
            <a:r>
              <a:rPr lang="en-US" sz="2400" b="1" i="1">
                <a:latin typeface="Tahoma" panose="020B0604030504040204" pitchFamily="34" charset="0"/>
                <a:ea typeface="Tahoma" panose="020B0604030504040204" pitchFamily="34" charset="0"/>
                <a:cs typeface="Tahoma" panose="020B0604030504040204" pitchFamily="34" charset="0"/>
              </a:rPr>
              <a:t> </a:t>
            </a:r>
            <a:r>
              <a:rPr lang="en-US" sz="2400" b="1" i="1" err="1">
                <a:latin typeface="Tahoma" panose="020B0604030504040204" pitchFamily="34" charset="0"/>
                <a:ea typeface="Tahoma" panose="020B0604030504040204" pitchFamily="34" charset="0"/>
                <a:cs typeface="Tahoma" panose="020B0604030504040204" pitchFamily="34" charset="0"/>
              </a:rPr>
              <a:t>hướng</a:t>
            </a:r>
            <a:r>
              <a:rPr lang="en-US" sz="2400" b="1" i="1">
                <a:latin typeface="Tahoma" panose="020B0604030504040204" pitchFamily="34" charset="0"/>
                <a:ea typeface="Tahoma" panose="020B0604030504040204" pitchFamily="34" charset="0"/>
                <a:cs typeface="Tahoma" panose="020B0604030504040204" pitchFamily="34" charset="0"/>
              </a:rPr>
              <a:t> </a:t>
            </a:r>
            <a:r>
              <a:rPr lang="en-US" sz="2400" b="1" i="1" err="1">
                <a:latin typeface="Tahoma" panose="020B0604030504040204" pitchFamily="34" charset="0"/>
                <a:ea typeface="Tahoma" panose="020B0604030504040204" pitchFamily="34" charset="0"/>
                <a:cs typeface="Tahoma" panose="020B0604030504040204" pitchFamily="34" charset="0"/>
              </a:rPr>
              <a:t>đối</a:t>
            </a:r>
            <a:r>
              <a:rPr lang="en-US" sz="2400" b="1" i="1">
                <a:latin typeface="Tahoma" panose="020B0604030504040204" pitchFamily="34" charset="0"/>
                <a:ea typeface="Tahoma" panose="020B0604030504040204" pitchFamily="34" charset="0"/>
                <a:cs typeface="Tahoma" panose="020B0604030504040204" pitchFamily="34" charset="0"/>
              </a:rPr>
              <a:t> </a:t>
            </a:r>
            <a:r>
              <a:rPr lang="en-US" sz="2400" b="1" i="1" err="1">
                <a:latin typeface="Tahoma" panose="020B0604030504040204" pitchFamily="34" charset="0"/>
                <a:ea typeface="Tahoma" panose="020B0604030504040204" pitchFamily="34" charset="0"/>
                <a:cs typeface="Tahoma" panose="020B0604030504040204" pitchFamily="34" charset="0"/>
              </a:rPr>
              <a:t>tượng</a:t>
            </a:r>
            <a:endParaRPr lang="en-US" sz="2400" b="1" i="1">
              <a:latin typeface="Tahoma" panose="020B0604030504040204" pitchFamily="34" charset="0"/>
              <a:ea typeface="Tahoma" panose="020B0604030504040204" pitchFamily="34" charset="0"/>
              <a:cs typeface="Tahoma" panose="020B0604030504040204" pitchFamily="34" charset="0"/>
            </a:endParaRPr>
          </a:p>
          <a:p>
            <a:pPr lvl="1">
              <a:buFontTx/>
              <a:buNone/>
            </a:pPr>
            <a:r>
              <a:rPr lang="en-US" sz="2400" i="1" err="1">
                <a:latin typeface="Tahoma" panose="020B0604030504040204" pitchFamily="34" charset="0"/>
                <a:ea typeface="Tahoma" panose="020B0604030504040204" pitchFamily="34" charset="0"/>
                <a:cs typeface="Tahoma" panose="020B0604030504040204" pitchFamily="34" charset="0"/>
              </a:rPr>
              <a:t>Nhà</a:t>
            </a:r>
            <a:r>
              <a:rPr lang="en-US" sz="2400" i="1">
                <a:latin typeface="Tahoma" panose="020B0604030504040204" pitchFamily="34" charset="0"/>
                <a:ea typeface="Tahoma" panose="020B0604030504040204" pitchFamily="34" charset="0"/>
                <a:cs typeface="Tahoma" panose="020B0604030504040204" pitchFamily="34" charset="0"/>
              </a:rPr>
              <a:t> </a:t>
            </a:r>
            <a:r>
              <a:rPr lang="en-US" sz="2400" i="1" err="1">
                <a:latin typeface="Tahoma" panose="020B0604030504040204" pitchFamily="34" charset="0"/>
                <a:ea typeface="Tahoma" panose="020B0604030504040204" pitchFamily="34" charset="0"/>
                <a:cs typeface="Tahoma" panose="020B0604030504040204" pitchFamily="34" charset="0"/>
              </a:rPr>
              <a:t>xuất</a:t>
            </a:r>
            <a:r>
              <a:rPr lang="en-US" sz="2400" i="1">
                <a:latin typeface="Tahoma" panose="020B0604030504040204" pitchFamily="34" charset="0"/>
                <a:ea typeface="Tahoma" panose="020B0604030504040204" pitchFamily="34" charset="0"/>
                <a:cs typeface="Tahoma" panose="020B0604030504040204" pitchFamily="34" charset="0"/>
              </a:rPr>
              <a:t> </a:t>
            </a:r>
            <a:r>
              <a:rPr lang="en-US" sz="2400" i="1" err="1">
                <a:latin typeface="Tahoma" panose="020B0604030504040204" pitchFamily="34" charset="0"/>
                <a:ea typeface="Tahoma" panose="020B0604030504040204" pitchFamily="34" charset="0"/>
                <a:cs typeface="Tahoma" panose="020B0604030504040204" pitchFamily="34" charset="0"/>
              </a:rPr>
              <a:t>bản</a:t>
            </a:r>
            <a:r>
              <a:rPr lang="en-US" sz="2400" i="1">
                <a:latin typeface="Tahoma" panose="020B0604030504040204" pitchFamily="34" charset="0"/>
                <a:ea typeface="Tahoma" panose="020B0604030504040204" pitchFamily="34" charset="0"/>
                <a:cs typeface="Tahoma" panose="020B0604030504040204" pitchFamily="34" charset="0"/>
              </a:rPr>
              <a:t> </a:t>
            </a:r>
            <a:r>
              <a:rPr lang="en-US" sz="2400" i="1" err="1">
                <a:latin typeface="Tahoma" panose="020B0604030504040204" pitchFamily="34" charset="0"/>
                <a:ea typeface="Tahoma" panose="020B0604030504040204" pitchFamily="34" charset="0"/>
                <a:cs typeface="Tahoma" panose="020B0604030504040204" pitchFamily="34" charset="0"/>
              </a:rPr>
              <a:t>Thống</a:t>
            </a:r>
            <a:r>
              <a:rPr lang="en-US" sz="2400" i="1">
                <a:latin typeface="Tahoma" panose="020B0604030504040204" pitchFamily="34" charset="0"/>
                <a:ea typeface="Tahoma" panose="020B0604030504040204" pitchFamily="34" charset="0"/>
                <a:cs typeface="Tahoma" panose="020B0604030504040204" pitchFamily="34" charset="0"/>
              </a:rPr>
              <a:t> </a:t>
            </a:r>
            <a:r>
              <a:rPr lang="en-US" sz="2400" i="1" err="1">
                <a:latin typeface="Tahoma" panose="020B0604030504040204" pitchFamily="34" charset="0"/>
                <a:ea typeface="Tahoma" panose="020B0604030504040204" pitchFamily="34" charset="0"/>
                <a:cs typeface="Tahoma" panose="020B0604030504040204" pitchFamily="34" charset="0"/>
              </a:rPr>
              <a:t>kê</a:t>
            </a:r>
            <a:r>
              <a:rPr lang="en-US" sz="2400" i="1">
                <a:latin typeface="Tahoma" panose="020B0604030504040204" pitchFamily="34" charset="0"/>
                <a:ea typeface="Tahoma" panose="020B0604030504040204" pitchFamily="34" charset="0"/>
                <a:cs typeface="Tahoma" panose="020B0604030504040204" pitchFamily="34" charset="0"/>
              </a:rPr>
              <a:t> – 2002 (43.000đ)</a:t>
            </a:r>
          </a:p>
          <a:p>
            <a:pPr lvl="1">
              <a:buFontTx/>
              <a:buNone/>
            </a:pPr>
            <a:endParaRPr lang="en-US" sz="2400" i="1">
              <a:latin typeface="Tahoma" panose="020B0604030504040204" pitchFamily="34" charset="0"/>
              <a:ea typeface="Tahoma" panose="020B0604030504040204" pitchFamily="34" charset="0"/>
              <a:cs typeface="Tahoma" panose="020B0604030504040204" pitchFamily="34" charset="0"/>
            </a:endParaRPr>
          </a:p>
          <a:p>
            <a:pPr lvl="1">
              <a:buFontTx/>
              <a:buNone/>
            </a:pPr>
            <a:r>
              <a:rPr lang="en-US" sz="2400">
                <a:latin typeface="Tahoma" panose="020B0604030504040204" pitchFamily="34" charset="0"/>
                <a:ea typeface="Tahoma" panose="020B0604030504040204" pitchFamily="34" charset="0"/>
                <a:cs typeface="Tahoma" panose="020B0604030504040204" pitchFamily="34" charset="0"/>
              </a:rPr>
              <a:t>[2] PGS.TS </a:t>
            </a:r>
            <a:r>
              <a:rPr lang="en-US" sz="2400" err="1">
                <a:latin typeface="Tahoma" panose="020B0604030504040204" pitchFamily="34" charset="0"/>
                <a:ea typeface="Tahoma" panose="020B0604030504040204" pitchFamily="34" charset="0"/>
                <a:cs typeface="Tahoma" panose="020B0604030504040204" pitchFamily="34" charset="0"/>
              </a:rPr>
              <a:t>Nguyễn</a:t>
            </a:r>
            <a:r>
              <a:rPr lang="en-US" sz="2400">
                <a:latin typeface="Tahoma" panose="020B0604030504040204" pitchFamily="34" charset="0"/>
                <a:ea typeface="Tahoma" panose="020B0604030504040204" pitchFamily="34" charset="0"/>
                <a:cs typeface="Tahoma" panose="020B0604030504040204" pitchFamily="34" charset="0"/>
              </a:rPr>
              <a:t> </a:t>
            </a:r>
            <a:r>
              <a:rPr lang="en-US" sz="2400" err="1">
                <a:latin typeface="Tahoma" panose="020B0604030504040204" pitchFamily="34" charset="0"/>
                <a:ea typeface="Tahoma" panose="020B0604030504040204" pitchFamily="34" charset="0"/>
                <a:cs typeface="Tahoma" panose="020B0604030504040204" pitchFamily="34" charset="0"/>
              </a:rPr>
              <a:t>Văn</a:t>
            </a:r>
            <a:r>
              <a:rPr lang="en-US" sz="2400">
                <a:latin typeface="Tahoma" panose="020B0604030504040204" pitchFamily="34" charset="0"/>
                <a:ea typeface="Tahoma" panose="020B0604030504040204" pitchFamily="34" charset="0"/>
                <a:cs typeface="Tahoma" panose="020B0604030504040204" pitchFamily="34" charset="0"/>
              </a:rPr>
              <a:t> </a:t>
            </a:r>
            <a:r>
              <a:rPr lang="en-US" sz="2400" err="1">
                <a:latin typeface="Tahoma" panose="020B0604030504040204" pitchFamily="34" charset="0"/>
                <a:ea typeface="Tahoma" panose="020B0604030504040204" pitchFamily="34" charset="0"/>
                <a:cs typeface="Tahoma" panose="020B0604030504040204" pitchFamily="34" charset="0"/>
              </a:rPr>
              <a:t>Ba</a:t>
            </a:r>
            <a:r>
              <a:rPr lang="en-US" sz="2400">
                <a:latin typeface="Tahoma" panose="020B0604030504040204" pitchFamily="34" charset="0"/>
                <a:ea typeface="Tahoma" panose="020B0604030504040204" pitchFamily="34" charset="0"/>
                <a:cs typeface="Tahoma" panose="020B0604030504040204" pitchFamily="34" charset="0"/>
              </a:rPr>
              <a:t> – ĐHBK HN</a:t>
            </a:r>
          </a:p>
          <a:p>
            <a:pPr lvl="1">
              <a:buFontTx/>
              <a:buNone/>
            </a:pPr>
            <a:r>
              <a:rPr lang="en-US" sz="2100" b="1" i="1" err="1">
                <a:latin typeface="Tahoma" panose="020B0604030504040204" pitchFamily="34" charset="0"/>
                <a:ea typeface="Tahoma" panose="020B0604030504040204" pitchFamily="34" charset="0"/>
                <a:cs typeface="Tahoma" panose="020B0604030504040204" pitchFamily="34" charset="0"/>
              </a:rPr>
              <a:t>Phân</a:t>
            </a:r>
            <a:r>
              <a:rPr lang="en-US" sz="2100" b="1" i="1">
                <a:latin typeface="Tahoma" panose="020B0604030504040204" pitchFamily="34" charset="0"/>
                <a:ea typeface="Tahoma" panose="020B0604030504040204" pitchFamily="34" charset="0"/>
                <a:cs typeface="Tahoma" panose="020B0604030504040204" pitchFamily="34" charset="0"/>
              </a:rPr>
              <a:t> </a:t>
            </a:r>
            <a:r>
              <a:rPr lang="en-US" sz="2100" b="1" i="1" err="1">
                <a:latin typeface="Tahoma" panose="020B0604030504040204" pitchFamily="34" charset="0"/>
                <a:ea typeface="Tahoma" panose="020B0604030504040204" pitchFamily="34" charset="0"/>
                <a:cs typeface="Tahoma" panose="020B0604030504040204" pitchFamily="34" charset="0"/>
              </a:rPr>
              <a:t>tích</a:t>
            </a:r>
            <a:r>
              <a:rPr lang="en-US" sz="2100" b="1" i="1">
                <a:latin typeface="Tahoma" panose="020B0604030504040204" pitchFamily="34" charset="0"/>
                <a:ea typeface="Tahoma" panose="020B0604030504040204" pitchFamily="34" charset="0"/>
                <a:cs typeface="Tahoma" panose="020B0604030504040204" pitchFamily="34" charset="0"/>
              </a:rPr>
              <a:t> </a:t>
            </a:r>
            <a:r>
              <a:rPr lang="en-US" sz="2100" b="1" i="1" err="1">
                <a:latin typeface="Tahoma" panose="020B0604030504040204" pitchFamily="34" charset="0"/>
                <a:ea typeface="Tahoma" panose="020B0604030504040204" pitchFamily="34" charset="0"/>
                <a:cs typeface="Tahoma" panose="020B0604030504040204" pitchFamily="34" charset="0"/>
              </a:rPr>
              <a:t>thiết</a:t>
            </a:r>
            <a:r>
              <a:rPr lang="en-US" sz="2100" b="1" i="1">
                <a:latin typeface="Tahoma" panose="020B0604030504040204" pitchFamily="34" charset="0"/>
                <a:ea typeface="Tahoma" panose="020B0604030504040204" pitchFamily="34" charset="0"/>
                <a:cs typeface="Tahoma" panose="020B0604030504040204" pitchFamily="34" charset="0"/>
              </a:rPr>
              <a:t> </a:t>
            </a:r>
            <a:r>
              <a:rPr lang="en-US" sz="2100" b="1" i="1" err="1">
                <a:latin typeface="Tahoma" panose="020B0604030504040204" pitchFamily="34" charset="0"/>
                <a:ea typeface="Tahoma" panose="020B0604030504040204" pitchFamily="34" charset="0"/>
                <a:cs typeface="Tahoma" panose="020B0604030504040204" pitchFamily="34" charset="0"/>
              </a:rPr>
              <a:t>kế</a:t>
            </a:r>
            <a:r>
              <a:rPr lang="en-US" sz="2100" b="1" i="1">
                <a:latin typeface="Tahoma" panose="020B0604030504040204" pitchFamily="34" charset="0"/>
                <a:ea typeface="Tahoma" panose="020B0604030504040204" pitchFamily="34" charset="0"/>
                <a:cs typeface="Tahoma" panose="020B0604030504040204" pitchFamily="34" charset="0"/>
              </a:rPr>
              <a:t> </a:t>
            </a:r>
            <a:r>
              <a:rPr lang="en-US" sz="2100" b="1" i="1" err="1">
                <a:latin typeface="Tahoma" panose="020B0604030504040204" pitchFamily="34" charset="0"/>
                <a:ea typeface="Tahoma" panose="020B0604030504040204" pitchFamily="34" charset="0"/>
                <a:cs typeface="Tahoma" panose="020B0604030504040204" pitchFamily="34" charset="0"/>
              </a:rPr>
              <a:t>các</a:t>
            </a:r>
            <a:r>
              <a:rPr lang="en-US" sz="2100" b="1" i="1">
                <a:latin typeface="Tahoma" panose="020B0604030504040204" pitchFamily="34" charset="0"/>
                <a:ea typeface="Tahoma" panose="020B0604030504040204" pitchFamily="34" charset="0"/>
                <a:cs typeface="Tahoma" panose="020B0604030504040204" pitchFamily="34" charset="0"/>
              </a:rPr>
              <a:t> HTTT- </a:t>
            </a:r>
            <a:r>
              <a:rPr lang="en-US" sz="2100" b="1" i="1" err="1">
                <a:latin typeface="Tahoma" panose="020B0604030504040204" pitchFamily="34" charset="0"/>
                <a:ea typeface="Tahoma" panose="020B0604030504040204" pitchFamily="34" charset="0"/>
                <a:cs typeface="Tahoma" panose="020B0604030504040204" pitchFamily="34" charset="0"/>
              </a:rPr>
              <a:t>Các</a:t>
            </a:r>
            <a:r>
              <a:rPr lang="en-US" sz="2100" b="1" i="1">
                <a:latin typeface="Tahoma" panose="020B0604030504040204" pitchFamily="34" charset="0"/>
                <a:ea typeface="Tahoma" panose="020B0604030504040204" pitchFamily="34" charset="0"/>
                <a:cs typeface="Tahoma" panose="020B0604030504040204" pitchFamily="34" charset="0"/>
              </a:rPr>
              <a:t> </a:t>
            </a:r>
            <a:r>
              <a:rPr lang="en-US" sz="2100" b="1" i="1" err="1">
                <a:latin typeface="Tahoma" panose="020B0604030504040204" pitchFamily="34" charset="0"/>
                <a:ea typeface="Tahoma" panose="020B0604030504040204" pitchFamily="34" charset="0"/>
                <a:cs typeface="Tahoma" panose="020B0604030504040204" pitchFamily="34" charset="0"/>
              </a:rPr>
              <a:t>phương</a:t>
            </a:r>
            <a:r>
              <a:rPr lang="en-US" sz="2100" b="1" i="1">
                <a:latin typeface="Tahoma" panose="020B0604030504040204" pitchFamily="34" charset="0"/>
                <a:ea typeface="Tahoma" panose="020B0604030504040204" pitchFamily="34" charset="0"/>
                <a:cs typeface="Tahoma" panose="020B0604030504040204" pitchFamily="34" charset="0"/>
              </a:rPr>
              <a:t> </a:t>
            </a:r>
            <a:r>
              <a:rPr lang="en-US" sz="2100" b="1" i="1" err="1">
                <a:latin typeface="Tahoma" panose="020B0604030504040204" pitchFamily="34" charset="0"/>
                <a:ea typeface="Tahoma" panose="020B0604030504040204" pitchFamily="34" charset="0"/>
                <a:cs typeface="Tahoma" panose="020B0604030504040204" pitchFamily="34" charset="0"/>
              </a:rPr>
              <a:t>pháp</a:t>
            </a:r>
            <a:r>
              <a:rPr lang="en-US" sz="2100" b="1" i="1">
                <a:latin typeface="Tahoma" panose="020B0604030504040204" pitchFamily="34" charset="0"/>
                <a:ea typeface="Tahoma" panose="020B0604030504040204" pitchFamily="34" charset="0"/>
                <a:cs typeface="Tahoma" panose="020B0604030504040204" pitchFamily="34" charset="0"/>
              </a:rPr>
              <a:t> </a:t>
            </a:r>
            <a:r>
              <a:rPr lang="en-US" sz="2100" b="1" i="1" err="1">
                <a:latin typeface="Tahoma" panose="020B0604030504040204" pitchFamily="34" charset="0"/>
                <a:ea typeface="Tahoma" panose="020B0604030504040204" pitchFamily="34" charset="0"/>
                <a:cs typeface="Tahoma" panose="020B0604030504040204" pitchFamily="34" charset="0"/>
              </a:rPr>
              <a:t>hướng</a:t>
            </a:r>
            <a:r>
              <a:rPr lang="en-US" sz="2100" b="1" i="1">
                <a:latin typeface="Tahoma" panose="020B0604030504040204" pitchFamily="34" charset="0"/>
                <a:ea typeface="Tahoma" panose="020B0604030504040204" pitchFamily="34" charset="0"/>
                <a:cs typeface="Tahoma" panose="020B0604030504040204" pitchFamily="34" charset="0"/>
              </a:rPr>
              <a:t> </a:t>
            </a:r>
            <a:r>
              <a:rPr lang="en-US" sz="2100" b="1" i="1" err="1">
                <a:latin typeface="Tahoma" panose="020B0604030504040204" pitchFamily="34" charset="0"/>
                <a:ea typeface="Tahoma" panose="020B0604030504040204" pitchFamily="34" charset="0"/>
                <a:cs typeface="Tahoma" panose="020B0604030504040204" pitchFamily="34" charset="0"/>
              </a:rPr>
              <a:t>cấu</a:t>
            </a:r>
            <a:r>
              <a:rPr lang="en-US" sz="2100" b="1" i="1">
                <a:latin typeface="Tahoma" panose="020B0604030504040204" pitchFamily="34" charset="0"/>
                <a:ea typeface="Tahoma" panose="020B0604030504040204" pitchFamily="34" charset="0"/>
                <a:cs typeface="Tahoma" panose="020B0604030504040204" pitchFamily="34" charset="0"/>
              </a:rPr>
              <a:t> </a:t>
            </a:r>
            <a:r>
              <a:rPr lang="en-US" sz="2100" b="1" i="1" err="1">
                <a:latin typeface="Tahoma" panose="020B0604030504040204" pitchFamily="34" charset="0"/>
                <a:ea typeface="Tahoma" panose="020B0604030504040204" pitchFamily="34" charset="0"/>
                <a:cs typeface="Tahoma" panose="020B0604030504040204" pitchFamily="34" charset="0"/>
              </a:rPr>
              <a:t>trúc</a:t>
            </a:r>
            <a:r>
              <a:rPr lang="en-US" sz="2400">
                <a:latin typeface="Tahoma" panose="020B0604030504040204" pitchFamily="34" charset="0"/>
                <a:ea typeface="Tahoma" panose="020B0604030504040204" pitchFamily="34" charset="0"/>
                <a:cs typeface="Tahoma" panose="020B0604030504040204" pitchFamily="34" charset="0"/>
              </a:rPr>
              <a:t> </a:t>
            </a:r>
            <a:endParaRPr lang="en-US" sz="2400" b="1" i="1">
              <a:latin typeface="Tahoma" panose="020B0604030504040204" pitchFamily="34" charset="0"/>
              <a:ea typeface="Tahoma" panose="020B0604030504040204" pitchFamily="34" charset="0"/>
              <a:cs typeface="Tahoma" panose="020B0604030504040204" pitchFamily="34" charset="0"/>
            </a:endParaRPr>
          </a:p>
          <a:p>
            <a:pPr lvl="1">
              <a:buFontTx/>
              <a:buNone/>
            </a:pPr>
            <a:r>
              <a:rPr lang="en-US" sz="2200" i="1" err="1">
                <a:latin typeface="Tahoma" panose="020B0604030504040204" pitchFamily="34" charset="0"/>
                <a:ea typeface="Tahoma" panose="020B0604030504040204" pitchFamily="34" charset="0"/>
                <a:cs typeface="Tahoma" panose="020B0604030504040204" pitchFamily="34" charset="0"/>
              </a:rPr>
              <a:t>Nhà</a:t>
            </a:r>
            <a:r>
              <a:rPr lang="en-US" sz="2200" i="1">
                <a:latin typeface="Tahoma" panose="020B0604030504040204" pitchFamily="34" charset="0"/>
                <a:ea typeface="Tahoma" panose="020B0604030504040204" pitchFamily="34" charset="0"/>
                <a:cs typeface="Tahoma" panose="020B0604030504040204" pitchFamily="34" charset="0"/>
              </a:rPr>
              <a:t> </a:t>
            </a:r>
            <a:r>
              <a:rPr lang="en-US" sz="2200" i="1" err="1">
                <a:latin typeface="Tahoma" panose="020B0604030504040204" pitchFamily="34" charset="0"/>
                <a:ea typeface="Tahoma" panose="020B0604030504040204" pitchFamily="34" charset="0"/>
                <a:cs typeface="Tahoma" panose="020B0604030504040204" pitchFamily="34" charset="0"/>
              </a:rPr>
              <a:t>xuất</a:t>
            </a:r>
            <a:r>
              <a:rPr lang="en-US" sz="2200" i="1">
                <a:latin typeface="Tahoma" panose="020B0604030504040204" pitchFamily="34" charset="0"/>
                <a:ea typeface="Tahoma" panose="020B0604030504040204" pitchFamily="34" charset="0"/>
                <a:cs typeface="Tahoma" panose="020B0604030504040204" pitchFamily="34" charset="0"/>
              </a:rPr>
              <a:t> </a:t>
            </a:r>
            <a:r>
              <a:rPr lang="en-US" sz="2200" i="1" err="1">
                <a:latin typeface="Tahoma" panose="020B0604030504040204" pitchFamily="34" charset="0"/>
                <a:ea typeface="Tahoma" panose="020B0604030504040204" pitchFamily="34" charset="0"/>
                <a:cs typeface="Tahoma" panose="020B0604030504040204" pitchFamily="34" charset="0"/>
              </a:rPr>
              <a:t>bản</a:t>
            </a:r>
            <a:r>
              <a:rPr lang="en-US" sz="2200" i="1">
                <a:latin typeface="Tahoma" panose="020B0604030504040204" pitchFamily="34" charset="0"/>
                <a:ea typeface="Tahoma" panose="020B0604030504040204" pitchFamily="34" charset="0"/>
                <a:cs typeface="Tahoma" panose="020B0604030504040204" pitchFamily="34" charset="0"/>
              </a:rPr>
              <a:t> </a:t>
            </a:r>
            <a:r>
              <a:rPr lang="en-US" sz="2200" i="1" err="1">
                <a:latin typeface="Tahoma" panose="020B0604030504040204" pitchFamily="34" charset="0"/>
                <a:ea typeface="Tahoma" panose="020B0604030504040204" pitchFamily="34" charset="0"/>
                <a:cs typeface="Tahoma" panose="020B0604030504040204" pitchFamily="34" charset="0"/>
              </a:rPr>
              <a:t>Đại</a:t>
            </a:r>
            <a:r>
              <a:rPr lang="en-US" sz="2200" i="1">
                <a:latin typeface="Tahoma" panose="020B0604030504040204" pitchFamily="34" charset="0"/>
                <a:ea typeface="Tahoma" panose="020B0604030504040204" pitchFamily="34" charset="0"/>
                <a:cs typeface="Tahoma" panose="020B0604030504040204" pitchFamily="34" charset="0"/>
              </a:rPr>
              <a:t> </a:t>
            </a:r>
            <a:r>
              <a:rPr lang="en-US" sz="2200" i="1" err="1">
                <a:latin typeface="Tahoma" panose="020B0604030504040204" pitchFamily="34" charset="0"/>
                <a:ea typeface="Tahoma" panose="020B0604030504040204" pitchFamily="34" charset="0"/>
                <a:cs typeface="Tahoma" panose="020B0604030504040204" pitchFamily="34" charset="0"/>
              </a:rPr>
              <a:t>học</a:t>
            </a:r>
            <a:r>
              <a:rPr lang="en-US" sz="2200" i="1">
                <a:latin typeface="Tahoma" panose="020B0604030504040204" pitchFamily="34" charset="0"/>
                <a:ea typeface="Tahoma" panose="020B0604030504040204" pitchFamily="34" charset="0"/>
                <a:cs typeface="Tahoma" panose="020B0604030504040204" pitchFamily="34" charset="0"/>
              </a:rPr>
              <a:t> </a:t>
            </a:r>
            <a:r>
              <a:rPr lang="en-US" sz="2200" i="1" err="1">
                <a:latin typeface="Tahoma" panose="020B0604030504040204" pitchFamily="34" charset="0"/>
                <a:ea typeface="Tahoma" panose="020B0604030504040204" pitchFamily="34" charset="0"/>
                <a:cs typeface="Tahoma" panose="020B0604030504040204" pitchFamily="34" charset="0"/>
              </a:rPr>
              <a:t>Quốc</a:t>
            </a:r>
            <a:r>
              <a:rPr lang="en-US" sz="2200" i="1">
                <a:latin typeface="Tahoma" panose="020B0604030504040204" pitchFamily="34" charset="0"/>
                <a:ea typeface="Tahoma" panose="020B0604030504040204" pitchFamily="34" charset="0"/>
                <a:cs typeface="Tahoma" panose="020B0604030504040204" pitchFamily="34" charset="0"/>
              </a:rPr>
              <a:t> </a:t>
            </a:r>
            <a:r>
              <a:rPr lang="en-US" sz="2200" i="1" err="1">
                <a:latin typeface="Tahoma" panose="020B0604030504040204" pitchFamily="34" charset="0"/>
                <a:ea typeface="Tahoma" panose="020B0604030504040204" pitchFamily="34" charset="0"/>
                <a:cs typeface="Tahoma" panose="020B0604030504040204" pitchFamily="34" charset="0"/>
              </a:rPr>
              <a:t>Gia</a:t>
            </a:r>
            <a:r>
              <a:rPr lang="en-US" sz="2200" i="1">
                <a:latin typeface="Tahoma" panose="020B0604030504040204" pitchFamily="34" charset="0"/>
                <a:ea typeface="Tahoma" panose="020B0604030504040204" pitchFamily="34" charset="0"/>
                <a:cs typeface="Tahoma" panose="020B0604030504040204" pitchFamily="34" charset="0"/>
              </a:rPr>
              <a:t> </a:t>
            </a:r>
            <a:r>
              <a:rPr lang="en-US" sz="2200" i="1" err="1">
                <a:latin typeface="Tahoma" panose="020B0604030504040204" pitchFamily="34" charset="0"/>
                <a:ea typeface="Tahoma" panose="020B0604030504040204" pitchFamily="34" charset="0"/>
                <a:cs typeface="Tahoma" panose="020B0604030504040204" pitchFamily="34" charset="0"/>
              </a:rPr>
              <a:t>Hà</a:t>
            </a:r>
            <a:r>
              <a:rPr lang="en-US" sz="2200" i="1">
                <a:latin typeface="Tahoma" panose="020B0604030504040204" pitchFamily="34" charset="0"/>
                <a:ea typeface="Tahoma" panose="020B0604030504040204" pitchFamily="34" charset="0"/>
                <a:cs typeface="Tahoma" panose="020B0604030504040204" pitchFamily="34" charset="0"/>
              </a:rPr>
              <a:t> </a:t>
            </a:r>
            <a:r>
              <a:rPr lang="en-US" sz="2200" i="1" err="1">
                <a:latin typeface="Tahoma" panose="020B0604030504040204" pitchFamily="34" charset="0"/>
                <a:ea typeface="Tahoma" panose="020B0604030504040204" pitchFamily="34" charset="0"/>
                <a:cs typeface="Tahoma" panose="020B0604030504040204" pitchFamily="34" charset="0"/>
              </a:rPr>
              <a:t>Nội</a:t>
            </a:r>
            <a:r>
              <a:rPr lang="en-US" sz="2200" i="1">
                <a:latin typeface="Tahoma" panose="020B0604030504040204" pitchFamily="34" charset="0"/>
                <a:ea typeface="Tahoma" panose="020B0604030504040204" pitchFamily="34" charset="0"/>
                <a:cs typeface="Tahoma" panose="020B0604030504040204" pitchFamily="34" charset="0"/>
              </a:rPr>
              <a:t> - 2004.(30.000đ)</a:t>
            </a:r>
          </a:p>
          <a:p>
            <a:pPr lvl="1">
              <a:buFontTx/>
              <a:buNone/>
            </a:pPr>
            <a:endParaRPr lang="en-US" sz="2400">
              <a:latin typeface="Tahoma" panose="020B0604030504040204" pitchFamily="34" charset="0"/>
              <a:ea typeface="Tahoma" panose="020B0604030504040204" pitchFamily="34" charset="0"/>
              <a:cs typeface="Tahoma" panose="020B0604030504040204" pitchFamily="34" charset="0"/>
            </a:endParaRPr>
          </a:p>
          <a:p>
            <a:pPr lvl="1">
              <a:buFontTx/>
              <a:buNone/>
            </a:pPr>
            <a:r>
              <a:rPr lang="en-US" sz="2400">
                <a:latin typeface="Tahoma" panose="020B0604030504040204" pitchFamily="34" charset="0"/>
                <a:ea typeface="Tahoma" panose="020B0604030504040204" pitchFamily="34" charset="0"/>
                <a:cs typeface="Tahoma" panose="020B0604030504040204" pitchFamily="34" charset="0"/>
              </a:rPr>
              <a:t>[3] </a:t>
            </a:r>
            <a:r>
              <a:rPr lang="en-US" sz="2400" b="1" i="1" err="1">
                <a:latin typeface="Tahoma" panose="020B0604030504040204" pitchFamily="34" charset="0"/>
                <a:ea typeface="Tahoma" panose="020B0604030504040204" pitchFamily="34" charset="0"/>
                <a:cs typeface="Tahoma" panose="020B0604030504040204" pitchFamily="34" charset="0"/>
              </a:rPr>
              <a:t>Ebook</a:t>
            </a:r>
            <a:r>
              <a:rPr lang="en-US" sz="2400">
                <a:latin typeface="Tahoma" panose="020B0604030504040204" pitchFamily="34" charset="0"/>
                <a:ea typeface="Tahoma" panose="020B0604030504040204" pitchFamily="34" charset="0"/>
                <a:cs typeface="Tahoma" panose="020B0604030504040204" pitchFamily="34" charset="0"/>
              </a:rPr>
              <a:t>: ĐHSP HN, ĐH </a:t>
            </a:r>
            <a:r>
              <a:rPr lang="en-US" sz="2400" err="1">
                <a:latin typeface="Tahoma" panose="020B0604030504040204" pitchFamily="34" charset="0"/>
                <a:ea typeface="Tahoma" panose="020B0604030504040204" pitchFamily="34" charset="0"/>
                <a:cs typeface="Tahoma" panose="020B0604030504040204" pitchFamily="34" charset="0"/>
              </a:rPr>
              <a:t>Cần</a:t>
            </a:r>
            <a:r>
              <a:rPr lang="en-US" sz="2400">
                <a:latin typeface="Tahoma" panose="020B0604030504040204" pitchFamily="34" charset="0"/>
                <a:ea typeface="Tahoma" panose="020B0604030504040204" pitchFamily="34" charset="0"/>
                <a:cs typeface="Tahoma" panose="020B0604030504040204" pitchFamily="34" charset="0"/>
              </a:rPr>
              <a:t> </a:t>
            </a:r>
            <a:r>
              <a:rPr lang="en-US" sz="2400" err="1">
                <a:latin typeface="Tahoma" panose="020B0604030504040204" pitchFamily="34" charset="0"/>
                <a:ea typeface="Tahoma" panose="020B0604030504040204" pitchFamily="34" charset="0"/>
                <a:cs typeface="Tahoma" panose="020B0604030504040204" pitchFamily="34" charset="0"/>
              </a:rPr>
              <a:t>Thơ,ĐH</a:t>
            </a:r>
            <a:r>
              <a:rPr lang="en-US" sz="2400">
                <a:latin typeface="Tahoma" panose="020B0604030504040204" pitchFamily="34" charset="0"/>
                <a:ea typeface="Tahoma" panose="020B0604030504040204" pitchFamily="34" charset="0"/>
                <a:cs typeface="Tahoma" panose="020B0604030504040204" pitchFamily="34" charset="0"/>
              </a:rPr>
              <a:t> NN1, </a:t>
            </a:r>
            <a:r>
              <a:rPr lang="en-US" sz="2400" err="1">
                <a:latin typeface="Tahoma" panose="020B0604030504040204" pitchFamily="34" charset="0"/>
                <a:ea typeface="Tahoma" panose="020B0604030504040204" pitchFamily="34" charset="0"/>
                <a:cs typeface="Tahoma" panose="020B0604030504040204" pitchFamily="34" charset="0"/>
              </a:rPr>
              <a:t>AVNet</a:t>
            </a:r>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6" name="Slide Number Placeholder 5"/>
          <p:cNvSpPr>
            <a:spLocks noGrp="1"/>
          </p:cNvSpPr>
          <p:nvPr>
            <p:ph type="sldNum" sz="quarter" idx="12"/>
          </p:nvPr>
        </p:nvSpPr>
        <p:spPr/>
        <p:txBody>
          <a:bodyPr/>
          <a:lstStyle/>
          <a:p>
            <a:fld id="{1C2B44EF-74F5-4132-81A7-10F841C8CB41}" type="slidenum">
              <a:rPr lang="en-US"/>
              <a:pPr/>
              <a:t>7</a:t>
            </a:fld>
            <a:endParaRPr lang="en-US"/>
          </a:p>
        </p:txBody>
      </p:sp>
      <p:sp>
        <p:nvSpPr>
          <p:cNvPr id="45058" name="Rectangle 2"/>
          <p:cNvSpPr>
            <a:spLocks noGrp="1" noChangeArrowheads="1"/>
          </p:cNvSpPr>
          <p:nvPr>
            <p:ph type="title"/>
          </p:nvPr>
        </p:nvSpPr>
        <p:spPr/>
        <p:txBody>
          <a:bodyPr/>
          <a:lstStyle/>
          <a:p>
            <a:r>
              <a:rPr lang="en-US"/>
              <a:t>Tổng quan- 4</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10E05BD-9E31-44CC-9BC2-92460B48B7E0}" type="slidenum">
              <a:rPr lang="en-US"/>
              <a:pPr/>
              <a:t>70</a:t>
            </a:fld>
            <a:endParaRPr lang="en-US"/>
          </a:p>
        </p:txBody>
      </p:sp>
      <p:sp>
        <p:nvSpPr>
          <p:cNvPr id="165890" name="Rectangle 2"/>
          <p:cNvSpPr>
            <a:spLocks noGrp="1" noChangeArrowheads="1"/>
          </p:cNvSpPr>
          <p:nvPr>
            <p:ph type="title"/>
          </p:nvPr>
        </p:nvSpPr>
        <p:spPr/>
        <p:txBody>
          <a:bodyPr/>
          <a:lstStyle/>
          <a:p>
            <a:r>
              <a:rPr lang="en-US" b="1"/>
              <a:t>3.2. Các hướng tiếp cận phân tích hệ thống</a:t>
            </a:r>
            <a:r>
              <a:rPr lang="en-US"/>
              <a:t> </a:t>
            </a:r>
          </a:p>
        </p:txBody>
      </p:sp>
      <p:sp>
        <p:nvSpPr>
          <p:cNvPr id="165891" name="Rectangle 3"/>
          <p:cNvSpPr>
            <a:spLocks noGrp="1" noChangeArrowheads="1"/>
          </p:cNvSpPr>
          <p:nvPr>
            <p:ph type="body" idx="1"/>
          </p:nvPr>
        </p:nvSpPr>
        <p:spPr/>
        <p:txBody>
          <a:bodyPr/>
          <a:lstStyle/>
          <a:p>
            <a:pPr>
              <a:lnSpc>
                <a:spcPct val="80000"/>
              </a:lnSpc>
              <a:buFontTx/>
              <a:buNone/>
            </a:pPr>
            <a:r>
              <a:rPr lang="en-US" sz="1600" b="1"/>
              <a:t>3.2.1. Các tiếp cận phân tích hướng mô hình</a:t>
            </a:r>
            <a:r>
              <a:rPr lang="en-US" sz="1600"/>
              <a:t> </a:t>
            </a:r>
          </a:p>
          <a:p>
            <a:pPr algn="just">
              <a:lnSpc>
                <a:spcPct val="80000"/>
              </a:lnSpc>
              <a:buFontTx/>
              <a:buNone/>
            </a:pPr>
            <a:r>
              <a:rPr lang="en-US" sz="1600"/>
              <a:t>Nhấn mạnh việc vẽ các mô hình hệ thống dạng đồ họa để tài liệu hóa và kiểm tra hệ thống hiện tại cũng như hệ thống được đề xuất. </a:t>
            </a:r>
          </a:p>
          <a:p>
            <a:pPr algn="just">
              <a:lnSpc>
                <a:spcPct val="80000"/>
              </a:lnSpc>
              <a:buFontTx/>
              <a:buNone/>
            </a:pPr>
            <a:r>
              <a:rPr lang="en-US" sz="1600" b="1"/>
              <a:t>Phân tích hướng cấu trúc </a:t>
            </a:r>
            <a:r>
              <a:rPr lang="en-US" sz="1600"/>
              <a:t>(Structured Analysis - SA)</a:t>
            </a:r>
            <a:r>
              <a:rPr lang="en-US" sz="1600" b="1"/>
              <a:t>:</a:t>
            </a:r>
            <a:r>
              <a:rPr lang="en-US" sz="1600"/>
              <a:t> thuộc kiểu phân tích hướng mô hình, là kỹ thuật lấy quá trình làm trung tâm để phân tích một hệ thống đang có và xác định các yêu cầu nghiệp vụ cho một hệ thống mới. Phân tích hướng cấu trúc là một trong các tiếp cận chính thống đầu tiên của việc phân tích hệ thống thông tin. Hiện nay, nó vẫn là một trong các cách tiếp cận được áp dụng phổ biến nhất. Phân tích hướng cấu trúc tập trung vào luồng dữ liệu luân chuyển qua các quy trình nghiệp vụ và phần mềm. Nó được gọi là “lấy quá trình làm trung tâm”. </a:t>
            </a:r>
          </a:p>
          <a:p>
            <a:pPr algn="just">
              <a:lnSpc>
                <a:spcPct val="80000"/>
              </a:lnSpc>
              <a:buFontTx/>
              <a:buNone/>
            </a:pPr>
            <a:r>
              <a:rPr lang="en-US" sz="1600" b="1"/>
              <a:t>Kỹ thuật thông tin</a:t>
            </a:r>
            <a:r>
              <a:rPr lang="en-US" sz="1600"/>
              <a:t> (Inforrmation Engineering - IE): là kỹ thuật hướng mô hình và lấy dữ liệu làm trung tâm, nhưng có tính đến quá trình (rõ ràng ngữ cảnh) để lập kế hoạch, phân tích và thiết kế hệ thống thông tin. IE khác với SA ở chỗ, người phân tích sẽ vẽ mô hình dữ liệu trước. IE minh họa và đồng bộ hóa các quá trình và dữ liệu của hệ thống. </a:t>
            </a:r>
          </a:p>
          <a:p>
            <a:pPr algn="just">
              <a:lnSpc>
                <a:spcPct val="80000"/>
              </a:lnSpc>
              <a:buFontTx/>
              <a:buNone/>
            </a:pPr>
            <a:r>
              <a:rPr lang="en-US" sz="1600" b="1"/>
              <a:t>Phân tích hướng đối tượng </a:t>
            </a:r>
            <a:r>
              <a:rPr lang="en-US" sz="1600"/>
              <a:t>(Object Oriented Analysis - OOA): một kỹ thuật hướng mô hình tích hợp dữ liệu và quá trình liên quan tới việc xây dựng thành các đối tượng. Đây là kỹ thuật mới nhất trong số các hướng tiếp cận. OOA minh họa các đối tượng của hệ thống từ nhiều khung nhìn chẳng hạn như cấu trúc và hành vi. </a:t>
            </a:r>
          </a:p>
          <a:p>
            <a:pPr algn="just">
              <a:lnSpc>
                <a:spcPct val="80000"/>
              </a:lnSpc>
              <a:buFontTx/>
              <a:buNone/>
            </a:pPr>
            <a:endParaRPr lang="en-US" sz="16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F08A4B6-E2CE-400B-BD75-0B500586CA30}" type="slidenum">
              <a:rPr lang="en-US"/>
              <a:pPr/>
              <a:t>71</a:t>
            </a:fld>
            <a:endParaRPr lang="en-US"/>
          </a:p>
        </p:txBody>
      </p:sp>
      <p:sp>
        <p:nvSpPr>
          <p:cNvPr id="166914" name="Rectangle 2"/>
          <p:cNvSpPr>
            <a:spLocks noGrp="1" noChangeArrowheads="1"/>
          </p:cNvSpPr>
          <p:nvPr>
            <p:ph type="title"/>
          </p:nvPr>
        </p:nvSpPr>
        <p:spPr/>
        <p:txBody>
          <a:bodyPr/>
          <a:lstStyle/>
          <a:p>
            <a:r>
              <a:rPr lang="en-US" b="1"/>
              <a:t>3.2. Các hướng tiếp cận phân tích hệ thống</a:t>
            </a:r>
          </a:p>
        </p:txBody>
      </p:sp>
      <p:sp>
        <p:nvSpPr>
          <p:cNvPr id="166915" name="Rectangle 3"/>
          <p:cNvSpPr>
            <a:spLocks noGrp="1" noChangeArrowheads="1"/>
          </p:cNvSpPr>
          <p:nvPr>
            <p:ph type="body" idx="1"/>
          </p:nvPr>
        </p:nvSpPr>
        <p:spPr>
          <a:xfrm>
            <a:off x="457200" y="1676400"/>
            <a:ext cx="8229600" cy="4456113"/>
          </a:xfrm>
        </p:spPr>
        <p:txBody>
          <a:bodyPr/>
          <a:lstStyle/>
          <a:p>
            <a:pPr>
              <a:lnSpc>
                <a:spcPct val="80000"/>
              </a:lnSpc>
              <a:buFontTx/>
              <a:buNone/>
            </a:pPr>
            <a:r>
              <a:rPr lang="en-US" sz="1800" b="1"/>
              <a:t>3.2.2. </a:t>
            </a:r>
            <a:r>
              <a:rPr lang="en-US" sz="1800" b="1" err="1"/>
              <a:t>Các</a:t>
            </a:r>
            <a:r>
              <a:rPr lang="en-US" sz="1800" b="1"/>
              <a:t> </a:t>
            </a:r>
            <a:r>
              <a:rPr lang="en-US" sz="1800" b="1" err="1"/>
              <a:t>tiếp</a:t>
            </a:r>
            <a:r>
              <a:rPr lang="en-US" sz="1800" b="1"/>
              <a:t> </a:t>
            </a:r>
            <a:r>
              <a:rPr lang="en-US" sz="1800" b="1" err="1"/>
              <a:t>cận</a:t>
            </a:r>
            <a:r>
              <a:rPr lang="en-US" sz="1800" b="1"/>
              <a:t> </a:t>
            </a:r>
            <a:r>
              <a:rPr lang="en-US" sz="1800" b="1" err="1"/>
              <a:t>phân</a:t>
            </a:r>
            <a:r>
              <a:rPr lang="en-US" sz="1800" b="1"/>
              <a:t> </a:t>
            </a:r>
            <a:r>
              <a:rPr lang="en-US" sz="1800" b="1" err="1"/>
              <a:t>tích</a:t>
            </a:r>
            <a:r>
              <a:rPr lang="en-US" sz="1800" b="1"/>
              <a:t> </a:t>
            </a:r>
            <a:r>
              <a:rPr lang="en-US" sz="1800" b="1" err="1"/>
              <a:t>hệ</a:t>
            </a:r>
            <a:r>
              <a:rPr lang="en-US" sz="1800" b="1"/>
              <a:t> </a:t>
            </a:r>
            <a:r>
              <a:rPr lang="en-US" sz="1800" b="1" err="1"/>
              <a:t>thống</a:t>
            </a:r>
            <a:r>
              <a:rPr lang="en-US" sz="1800" b="1"/>
              <a:t> </a:t>
            </a:r>
            <a:r>
              <a:rPr lang="en-US" sz="1800" b="1" err="1"/>
              <a:t>nhanh</a:t>
            </a:r>
            <a:endParaRPr lang="en-US" sz="1800" b="1"/>
          </a:p>
          <a:p>
            <a:pPr algn="just">
              <a:lnSpc>
                <a:spcPct val="80000"/>
              </a:lnSpc>
              <a:buFontTx/>
              <a:buNone/>
            </a:pPr>
            <a:r>
              <a:rPr lang="en-US" sz="1800" err="1"/>
              <a:t>Các</a:t>
            </a:r>
            <a:r>
              <a:rPr lang="en-US" sz="1800"/>
              <a:t> </a:t>
            </a:r>
            <a:r>
              <a:rPr lang="en-US" sz="1800" err="1"/>
              <a:t>cách</a:t>
            </a:r>
            <a:r>
              <a:rPr lang="en-US" sz="1800"/>
              <a:t> </a:t>
            </a:r>
            <a:r>
              <a:rPr lang="en-US" sz="1800" err="1"/>
              <a:t>tiếp</a:t>
            </a:r>
            <a:r>
              <a:rPr lang="en-US" sz="1800"/>
              <a:t> </a:t>
            </a:r>
            <a:r>
              <a:rPr lang="en-US" sz="1800" err="1"/>
              <a:t>cận</a:t>
            </a:r>
            <a:r>
              <a:rPr lang="en-US" sz="1800"/>
              <a:t> </a:t>
            </a:r>
            <a:r>
              <a:rPr lang="en-US" sz="1800" err="1"/>
              <a:t>phân</a:t>
            </a:r>
            <a:r>
              <a:rPr lang="en-US" sz="1800"/>
              <a:t> </a:t>
            </a:r>
            <a:r>
              <a:rPr lang="en-US" sz="1800" err="1"/>
              <a:t>tích</a:t>
            </a:r>
            <a:r>
              <a:rPr lang="en-US" sz="1800"/>
              <a:t> </a:t>
            </a:r>
            <a:r>
              <a:rPr lang="en-US" sz="1800" err="1"/>
              <a:t>hệ</a:t>
            </a:r>
            <a:r>
              <a:rPr lang="en-US" sz="1800"/>
              <a:t> </a:t>
            </a:r>
            <a:r>
              <a:rPr lang="en-US" sz="1800" err="1"/>
              <a:t>thống</a:t>
            </a:r>
            <a:r>
              <a:rPr lang="en-US" sz="1800"/>
              <a:t> </a:t>
            </a:r>
            <a:r>
              <a:rPr lang="en-US" sz="1800" err="1"/>
              <a:t>nhanh</a:t>
            </a:r>
            <a:r>
              <a:rPr lang="en-US" sz="1800"/>
              <a:t> </a:t>
            </a:r>
            <a:r>
              <a:rPr lang="en-US" sz="1800" err="1"/>
              <a:t>nhấn</a:t>
            </a:r>
            <a:r>
              <a:rPr lang="en-US" sz="1800"/>
              <a:t> </a:t>
            </a:r>
            <a:r>
              <a:rPr lang="en-US" sz="1800" err="1"/>
              <a:t>mạnh</a:t>
            </a:r>
            <a:r>
              <a:rPr lang="en-US" sz="1800"/>
              <a:t> </a:t>
            </a:r>
            <a:r>
              <a:rPr lang="en-US" sz="1800" err="1"/>
              <a:t>việc</a:t>
            </a:r>
            <a:r>
              <a:rPr lang="en-US" sz="1800"/>
              <a:t> </a:t>
            </a:r>
            <a:r>
              <a:rPr lang="en-US" sz="1800" err="1"/>
              <a:t>xây</a:t>
            </a:r>
            <a:r>
              <a:rPr lang="en-US" sz="1800"/>
              <a:t> </a:t>
            </a:r>
            <a:r>
              <a:rPr lang="en-US" sz="1800" err="1"/>
              <a:t>dựng</a:t>
            </a:r>
            <a:r>
              <a:rPr lang="en-US" sz="1800"/>
              <a:t> </a:t>
            </a:r>
            <a:r>
              <a:rPr lang="en-US" sz="1800" err="1"/>
              <a:t>các</a:t>
            </a:r>
            <a:r>
              <a:rPr lang="en-US" sz="1800"/>
              <a:t> </a:t>
            </a:r>
            <a:r>
              <a:rPr lang="en-US" sz="1800" err="1"/>
              <a:t>bản</a:t>
            </a:r>
            <a:r>
              <a:rPr lang="en-US" sz="1800"/>
              <a:t> </a:t>
            </a:r>
            <a:r>
              <a:rPr lang="en-US" sz="1800" err="1"/>
              <a:t>mẫu</a:t>
            </a:r>
            <a:r>
              <a:rPr lang="en-US" sz="1800"/>
              <a:t> </a:t>
            </a:r>
            <a:r>
              <a:rPr lang="en-US" sz="1800" err="1"/>
              <a:t>để</a:t>
            </a:r>
            <a:r>
              <a:rPr lang="en-US" sz="1800"/>
              <a:t> </a:t>
            </a:r>
            <a:r>
              <a:rPr lang="en-US" sz="1800" err="1"/>
              <a:t>xác</a:t>
            </a:r>
            <a:r>
              <a:rPr lang="en-US" sz="1800"/>
              <a:t> </a:t>
            </a:r>
            <a:r>
              <a:rPr lang="en-US" sz="1800" err="1"/>
              <a:t>định</a:t>
            </a:r>
            <a:r>
              <a:rPr lang="en-US" sz="1800"/>
              <a:t> </a:t>
            </a:r>
            <a:r>
              <a:rPr lang="en-US" sz="1800" err="1"/>
              <a:t>nhanh</a:t>
            </a:r>
            <a:r>
              <a:rPr lang="en-US" sz="1800"/>
              <a:t> </a:t>
            </a:r>
            <a:r>
              <a:rPr lang="en-US" sz="1800" err="1"/>
              <a:t>các</a:t>
            </a:r>
            <a:r>
              <a:rPr lang="en-US" sz="1800"/>
              <a:t> </a:t>
            </a:r>
            <a:r>
              <a:rPr lang="en-US" sz="1800" err="1"/>
              <a:t>yêu</a:t>
            </a:r>
            <a:r>
              <a:rPr lang="en-US" sz="1800"/>
              <a:t> </a:t>
            </a:r>
            <a:r>
              <a:rPr lang="en-US" sz="1800" err="1"/>
              <a:t>cầu</a:t>
            </a:r>
            <a:r>
              <a:rPr lang="en-US" sz="1800"/>
              <a:t> </a:t>
            </a:r>
            <a:r>
              <a:rPr lang="en-US" sz="1800" err="1"/>
              <a:t>nghiệp</a:t>
            </a:r>
            <a:r>
              <a:rPr lang="en-US" sz="1800"/>
              <a:t> </a:t>
            </a:r>
            <a:r>
              <a:rPr lang="en-US" sz="1800" err="1"/>
              <a:t>vụ</a:t>
            </a:r>
            <a:r>
              <a:rPr lang="en-US" sz="1800"/>
              <a:t> </a:t>
            </a:r>
            <a:r>
              <a:rPr lang="en-US" sz="1800" err="1"/>
              <a:t>và</a:t>
            </a:r>
            <a:r>
              <a:rPr lang="en-US" sz="1800"/>
              <a:t> </a:t>
            </a:r>
            <a:r>
              <a:rPr lang="en-US" sz="1800" err="1"/>
              <a:t>của</a:t>
            </a:r>
            <a:r>
              <a:rPr lang="en-US" sz="1800"/>
              <a:t> </a:t>
            </a:r>
            <a:r>
              <a:rPr lang="en-US" sz="1800" err="1"/>
              <a:t>người</a:t>
            </a:r>
            <a:r>
              <a:rPr lang="en-US" sz="1800"/>
              <a:t> </a:t>
            </a:r>
            <a:r>
              <a:rPr lang="en-US" sz="1800" err="1"/>
              <a:t>dùng</a:t>
            </a:r>
            <a:r>
              <a:rPr lang="en-US" sz="1800"/>
              <a:t> </a:t>
            </a:r>
            <a:r>
              <a:rPr lang="en-US" sz="1800" err="1"/>
              <a:t>đối</a:t>
            </a:r>
            <a:r>
              <a:rPr lang="en-US" sz="1800"/>
              <a:t> </a:t>
            </a:r>
            <a:r>
              <a:rPr lang="en-US" sz="1800" err="1"/>
              <a:t>với</a:t>
            </a:r>
            <a:r>
              <a:rPr lang="en-US" sz="1800"/>
              <a:t> </a:t>
            </a:r>
            <a:r>
              <a:rPr lang="en-US" sz="1800" err="1"/>
              <a:t>một</a:t>
            </a:r>
            <a:r>
              <a:rPr lang="en-US" sz="1800"/>
              <a:t> </a:t>
            </a:r>
            <a:r>
              <a:rPr lang="en-US" sz="1800" err="1"/>
              <a:t>hệ</a:t>
            </a:r>
            <a:r>
              <a:rPr lang="en-US" sz="1800"/>
              <a:t> </a:t>
            </a:r>
            <a:r>
              <a:rPr lang="en-US" sz="1800" err="1"/>
              <a:t>thống</a:t>
            </a:r>
            <a:r>
              <a:rPr lang="en-US" sz="1800"/>
              <a:t> </a:t>
            </a:r>
            <a:r>
              <a:rPr lang="en-US" sz="1800" err="1"/>
              <a:t>mới</a:t>
            </a:r>
            <a:endParaRPr lang="en-US" sz="1800"/>
          </a:p>
          <a:p>
            <a:pPr algn="just">
              <a:lnSpc>
                <a:spcPct val="80000"/>
              </a:lnSpc>
              <a:buFontTx/>
              <a:buNone/>
            </a:pPr>
            <a:r>
              <a:rPr lang="en-US" sz="1800" err="1"/>
              <a:t>Làm</a:t>
            </a:r>
            <a:r>
              <a:rPr lang="en-US" sz="1800"/>
              <a:t> </a:t>
            </a:r>
            <a:r>
              <a:rPr lang="en-US" sz="1800" err="1"/>
              <a:t>bản</a:t>
            </a:r>
            <a:r>
              <a:rPr lang="en-US" sz="1800"/>
              <a:t> </a:t>
            </a:r>
            <a:r>
              <a:rPr lang="en-US" sz="1800" err="1"/>
              <a:t>mẫu</a:t>
            </a:r>
            <a:r>
              <a:rPr lang="en-US" sz="1800"/>
              <a:t> </a:t>
            </a:r>
            <a:r>
              <a:rPr lang="en-US" sz="1800" err="1"/>
              <a:t>tìm</a:t>
            </a:r>
            <a:r>
              <a:rPr lang="en-US" sz="1800"/>
              <a:t> </a:t>
            </a:r>
            <a:r>
              <a:rPr lang="en-US" sz="1800" err="1"/>
              <a:t>hiểu</a:t>
            </a:r>
            <a:r>
              <a:rPr lang="en-US" sz="1800"/>
              <a:t> (Discovery prototyping) – </a:t>
            </a:r>
            <a:r>
              <a:rPr lang="en-US" sz="1800" err="1"/>
              <a:t>một</a:t>
            </a:r>
            <a:r>
              <a:rPr lang="en-US" sz="1800"/>
              <a:t> </a:t>
            </a:r>
            <a:r>
              <a:rPr lang="en-US" sz="1800" err="1"/>
              <a:t>kỹ</a:t>
            </a:r>
            <a:r>
              <a:rPr lang="en-US" sz="1800"/>
              <a:t> </a:t>
            </a:r>
            <a:r>
              <a:rPr lang="en-US" sz="1800" err="1"/>
              <a:t>thuật</a:t>
            </a:r>
            <a:r>
              <a:rPr lang="en-US" sz="1800"/>
              <a:t> </a:t>
            </a:r>
            <a:r>
              <a:rPr lang="en-US" sz="1800" err="1"/>
              <a:t>dùng</a:t>
            </a:r>
            <a:r>
              <a:rPr lang="en-US" sz="1800"/>
              <a:t> </a:t>
            </a:r>
            <a:r>
              <a:rPr lang="en-US" sz="1800" err="1"/>
              <a:t>để</a:t>
            </a:r>
            <a:r>
              <a:rPr lang="en-US" sz="1800"/>
              <a:t> </a:t>
            </a:r>
            <a:r>
              <a:rPr lang="en-US" sz="1800" err="1"/>
              <a:t>xác</a:t>
            </a:r>
            <a:r>
              <a:rPr lang="en-US" sz="1800"/>
              <a:t> </a:t>
            </a:r>
            <a:r>
              <a:rPr lang="en-US" sz="1800" err="1"/>
              <a:t>định</a:t>
            </a:r>
            <a:r>
              <a:rPr lang="en-US" sz="1800"/>
              <a:t> </a:t>
            </a:r>
            <a:r>
              <a:rPr lang="en-US" sz="1800" err="1"/>
              <a:t>các</a:t>
            </a:r>
            <a:r>
              <a:rPr lang="en-US" sz="1800"/>
              <a:t> </a:t>
            </a:r>
            <a:r>
              <a:rPr lang="en-US" sz="1800" err="1"/>
              <a:t>yêu</a:t>
            </a:r>
            <a:r>
              <a:rPr lang="en-US" sz="1800"/>
              <a:t> </a:t>
            </a:r>
            <a:r>
              <a:rPr lang="en-US" sz="1800" err="1"/>
              <a:t>cầu</a:t>
            </a:r>
            <a:r>
              <a:rPr lang="en-US" sz="1800"/>
              <a:t> </a:t>
            </a:r>
            <a:r>
              <a:rPr lang="en-US" sz="1800" err="1"/>
              <a:t>nghiệp</a:t>
            </a:r>
            <a:r>
              <a:rPr lang="en-US" sz="1800"/>
              <a:t> </a:t>
            </a:r>
            <a:r>
              <a:rPr lang="en-US" sz="1800" err="1"/>
              <a:t>vụ</a:t>
            </a:r>
            <a:r>
              <a:rPr lang="en-US" sz="1800"/>
              <a:t> </a:t>
            </a:r>
            <a:r>
              <a:rPr lang="en-US" sz="1800" err="1"/>
              <a:t>của</a:t>
            </a:r>
            <a:r>
              <a:rPr lang="en-US" sz="1800"/>
              <a:t> </a:t>
            </a:r>
            <a:r>
              <a:rPr lang="en-US" sz="1800" err="1"/>
              <a:t>người</a:t>
            </a:r>
            <a:r>
              <a:rPr lang="en-US" sz="1800"/>
              <a:t> </a:t>
            </a:r>
            <a:r>
              <a:rPr lang="en-US" sz="1800" err="1"/>
              <a:t>dùng</a:t>
            </a:r>
            <a:r>
              <a:rPr lang="en-US" sz="1800"/>
              <a:t> </a:t>
            </a:r>
            <a:r>
              <a:rPr lang="en-US" sz="1800" err="1"/>
              <a:t>bằng</a:t>
            </a:r>
            <a:r>
              <a:rPr lang="en-US" sz="1800"/>
              <a:t> </a:t>
            </a:r>
            <a:r>
              <a:rPr lang="en-US" sz="1800" err="1"/>
              <a:t>cách</a:t>
            </a:r>
            <a:r>
              <a:rPr lang="en-US" sz="1800"/>
              <a:t> </a:t>
            </a:r>
            <a:r>
              <a:rPr lang="en-US" sz="1800" err="1"/>
              <a:t>để</a:t>
            </a:r>
            <a:r>
              <a:rPr lang="en-US" sz="1800"/>
              <a:t> </a:t>
            </a:r>
            <a:r>
              <a:rPr lang="en-US" sz="1800" err="1"/>
              <a:t>họ</a:t>
            </a:r>
            <a:r>
              <a:rPr lang="en-US" sz="1800"/>
              <a:t> </a:t>
            </a:r>
            <a:r>
              <a:rPr lang="en-US" sz="1800" err="1"/>
              <a:t>phản</a:t>
            </a:r>
            <a:r>
              <a:rPr lang="en-US" sz="1800"/>
              <a:t> </a:t>
            </a:r>
            <a:r>
              <a:rPr lang="en-US" sz="1800" err="1"/>
              <a:t>ứng</a:t>
            </a:r>
            <a:r>
              <a:rPr lang="en-US" sz="1800"/>
              <a:t> </a:t>
            </a:r>
            <a:r>
              <a:rPr lang="en-US" sz="1800" err="1"/>
              <a:t>với</a:t>
            </a:r>
            <a:r>
              <a:rPr lang="en-US" sz="1800"/>
              <a:t> </a:t>
            </a:r>
            <a:r>
              <a:rPr lang="en-US" sz="1800" err="1"/>
              <a:t>một</a:t>
            </a:r>
            <a:r>
              <a:rPr lang="en-US" sz="1800"/>
              <a:t> </a:t>
            </a:r>
            <a:r>
              <a:rPr lang="en-US" sz="1800" err="1"/>
              <a:t>bản</a:t>
            </a:r>
            <a:r>
              <a:rPr lang="en-US" sz="1800"/>
              <a:t> </a:t>
            </a:r>
            <a:r>
              <a:rPr lang="en-US" sz="1800" err="1"/>
              <a:t>cài</a:t>
            </a:r>
            <a:r>
              <a:rPr lang="en-US" sz="1800"/>
              <a:t> </a:t>
            </a:r>
            <a:r>
              <a:rPr lang="en-US" sz="1800" err="1"/>
              <a:t>đặt</a:t>
            </a:r>
            <a:r>
              <a:rPr lang="en-US" sz="1800"/>
              <a:t> </a:t>
            </a:r>
            <a:r>
              <a:rPr lang="en-US" sz="1800" err="1"/>
              <a:t>nhanh-thô</a:t>
            </a:r>
            <a:r>
              <a:rPr lang="en-US" sz="1800"/>
              <a:t> </a:t>
            </a:r>
            <a:r>
              <a:rPr lang="en-US" sz="1800" err="1"/>
              <a:t>của</a:t>
            </a:r>
            <a:r>
              <a:rPr lang="en-US" sz="1800"/>
              <a:t> </a:t>
            </a:r>
            <a:r>
              <a:rPr lang="en-US" sz="1800" err="1"/>
              <a:t>các</a:t>
            </a:r>
            <a:r>
              <a:rPr lang="en-US" sz="1800"/>
              <a:t> </a:t>
            </a:r>
            <a:r>
              <a:rPr lang="en-US" sz="1800" err="1"/>
              <a:t>yêu</a:t>
            </a:r>
            <a:r>
              <a:rPr lang="en-US" sz="1800"/>
              <a:t> </a:t>
            </a:r>
            <a:r>
              <a:rPr lang="en-US" sz="1800" err="1"/>
              <a:t>cầu</a:t>
            </a:r>
            <a:r>
              <a:rPr lang="en-US" sz="1800"/>
              <a:t> </a:t>
            </a:r>
            <a:r>
              <a:rPr lang="en-US" sz="1800" err="1"/>
              <a:t>đó</a:t>
            </a:r>
            <a:endParaRPr lang="en-US" sz="1800"/>
          </a:p>
          <a:p>
            <a:pPr algn="just">
              <a:lnSpc>
                <a:spcPct val="80000"/>
              </a:lnSpc>
              <a:buFontTx/>
              <a:buNone/>
            </a:pPr>
            <a:r>
              <a:rPr lang="en-US" sz="1800" err="1"/>
              <a:t>Phân</a:t>
            </a:r>
            <a:r>
              <a:rPr lang="en-US" sz="1800"/>
              <a:t> </a:t>
            </a:r>
            <a:r>
              <a:rPr lang="en-US" sz="1800" err="1"/>
              <a:t>tích</a:t>
            </a:r>
            <a:r>
              <a:rPr lang="en-US" sz="1800"/>
              <a:t> </a:t>
            </a:r>
            <a:r>
              <a:rPr lang="en-US" sz="1800" err="1"/>
              <a:t>kiến</a:t>
            </a:r>
            <a:r>
              <a:rPr lang="en-US" sz="1800"/>
              <a:t> </a:t>
            </a:r>
            <a:r>
              <a:rPr lang="en-US" sz="1800" err="1"/>
              <a:t>trúc</a:t>
            </a:r>
            <a:r>
              <a:rPr lang="en-US" sz="1800"/>
              <a:t> </a:t>
            </a:r>
            <a:r>
              <a:rPr lang="en-US" sz="1800" err="1"/>
              <a:t>nhanh</a:t>
            </a:r>
            <a:r>
              <a:rPr lang="en-US" sz="1800"/>
              <a:t> (Rapid architected analysis) – </a:t>
            </a:r>
            <a:r>
              <a:rPr lang="en-US" sz="1800" err="1"/>
              <a:t>các</a:t>
            </a:r>
            <a:r>
              <a:rPr lang="en-US" sz="1800"/>
              <a:t> </a:t>
            </a:r>
            <a:r>
              <a:rPr lang="en-US" sz="1800" err="1"/>
              <a:t>mô</a:t>
            </a:r>
            <a:r>
              <a:rPr lang="en-US" sz="1800"/>
              <a:t> </a:t>
            </a:r>
            <a:r>
              <a:rPr lang="en-US" sz="1800" err="1"/>
              <a:t>hình</a:t>
            </a:r>
            <a:r>
              <a:rPr lang="en-US" sz="1800"/>
              <a:t> </a:t>
            </a:r>
            <a:r>
              <a:rPr lang="en-US" sz="1800" err="1"/>
              <a:t>hệ</a:t>
            </a:r>
            <a:r>
              <a:rPr lang="en-US" sz="1800"/>
              <a:t> </a:t>
            </a:r>
            <a:r>
              <a:rPr lang="en-US" sz="1800" err="1"/>
              <a:t>thống</a:t>
            </a:r>
            <a:r>
              <a:rPr lang="en-US" sz="1800"/>
              <a:t> </a:t>
            </a:r>
            <a:r>
              <a:rPr lang="en-US" sz="1800" err="1"/>
              <a:t>dẫn</a:t>
            </a:r>
            <a:r>
              <a:rPr lang="en-US" sz="1800"/>
              <a:t> </a:t>
            </a:r>
            <a:r>
              <a:rPr lang="en-US" sz="1800" err="1"/>
              <a:t>xuất</a:t>
            </a:r>
            <a:r>
              <a:rPr lang="en-US" sz="1800"/>
              <a:t> </a:t>
            </a:r>
            <a:r>
              <a:rPr lang="en-US" sz="1800" err="1"/>
              <a:t>từ</a:t>
            </a:r>
            <a:r>
              <a:rPr lang="en-US" sz="1800"/>
              <a:t> </a:t>
            </a:r>
            <a:r>
              <a:rPr lang="en-US" sz="1800" err="1"/>
              <a:t>hệ</a:t>
            </a:r>
            <a:r>
              <a:rPr lang="en-US" sz="1800"/>
              <a:t> </a:t>
            </a:r>
            <a:r>
              <a:rPr lang="en-US" sz="1800" err="1"/>
              <a:t>thống</a:t>
            </a:r>
            <a:r>
              <a:rPr lang="en-US" sz="1800"/>
              <a:t> </a:t>
            </a:r>
            <a:r>
              <a:rPr lang="en-US" sz="1800" err="1"/>
              <a:t>đang</a:t>
            </a:r>
            <a:r>
              <a:rPr lang="en-US" sz="1800"/>
              <a:t> </a:t>
            </a:r>
            <a:r>
              <a:rPr lang="en-US" sz="1800" err="1"/>
              <a:t>có</a:t>
            </a:r>
            <a:r>
              <a:rPr lang="en-US" sz="1800"/>
              <a:t> </a:t>
            </a:r>
            <a:r>
              <a:rPr lang="en-US" sz="1800" err="1"/>
              <a:t>hoặc</a:t>
            </a:r>
            <a:r>
              <a:rPr lang="en-US" sz="1800"/>
              <a:t> </a:t>
            </a:r>
            <a:r>
              <a:rPr lang="en-US" sz="1800" err="1"/>
              <a:t>từ</a:t>
            </a:r>
            <a:r>
              <a:rPr lang="en-US" sz="1800"/>
              <a:t> </a:t>
            </a:r>
            <a:r>
              <a:rPr lang="en-US" sz="1800" err="1"/>
              <a:t>các</a:t>
            </a:r>
            <a:r>
              <a:rPr lang="en-US" sz="1800"/>
              <a:t> </a:t>
            </a:r>
            <a:r>
              <a:rPr lang="en-US" sz="1800" err="1"/>
              <a:t>bản</a:t>
            </a:r>
            <a:r>
              <a:rPr lang="en-US" sz="1800"/>
              <a:t> </a:t>
            </a:r>
            <a:r>
              <a:rPr lang="en-US" sz="1800" err="1"/>
              <a:t>mẫu</a:t>
            </a:r>
            <a:r>
              <a:rPr lang="en-US" sz="1800"/>
              <a:t> </a:t>
            </a:r>
            <a:r>
              <a:rPr lang="en-US" sz="1800" err="1"/>
              <a:t>tìm</a:t>
            </a:r>
            <a:r>
              <a:rPr lang="en-US" sz="1800"/>
              <a:t> </a:t>
            </a:r>
            <a:r>
              <a:rPr lang="en-US" sz="1800" err="1"/>
              <a:t>hiểu</a:t>
            </a:r>
            <a:endParaRPr lang="en-US" sz="1800"/>
          </a:p>
          <a:p>
            <a:pPr algn="just">
              <a:lnSpc>
                <a:spcPct val="80000"/>
              </a:lnSpc>
              <a:buFontTx/>
              <a:buNone/>
            </a:pPr>
            <a:r>
              <a:rPr lang="en-US" sz="1800" err="1"/>
              <a:t>Sử</a:t>
            </a:r>
            <a:r>
              <a:rPr lang="en-US" sz="1800"/>
              <a:t> </a:t>
            </a:r>
            <a:r>
              <a:rPr lang="en-US" sz="1800" err="1"/>
              <a:t>dụng</a:t>
            </a:r>
            <a:r>
              <a:rPr lang="en-US" sz="1800"/>
              <a:t> </a:t>
            </a:r>
            <a:r>
              <a:rPr lang="en-US" sz="1800" err="1"/>
              <a:t>kỹ</a:t>
            </a:r>
            <a:r>
              <a:rPr lang="en-US" sz="1800"/>
              <a:t> </a:t>
            </a:r>
            <a:r>
              <a:rPr lang="en-US" sz="1800" err="1"/>
              <a:t>thuật</a:t>
            </a:r>
            <a:r>
              <a:rPr lang="en-US" sz="1800"/>
              <a:t> </a:t>
            </a:r>
            <a:r>
              <a:rPr lang="en-US" sz="1800" err="1"/>
              <a:t>đảo</a:t>
            </a:r>
            <a:r>
              <a:rPr lang="en-US" sz="1800"/>
              <a:t> </a:t>
            </a:r>
            <a:r>
              <a:rPr lang="en-US" sz="1800" err="1"/>
              <a:t>ngược</a:t>
            </a:r>
            <a:r>
              <a:rPr lang="en-US" sz="1800"/>
              <a:t> (Reverse engineering) – </a:t>
            </a:r>
            <a:r>
              <a:rPr lang="en-US" sz="1800" err="1"/>
              <a:t>là</a:t>
            </a:r>
            <a:r>
              <a:rPr lang="en-US" sz="1800"/>
              <a:t> </a:t>
            </a:r>
            <a:r>
              <a:rPr lang="en-US" sz="1800" err="1"/>
              <a:t>việc</a:t>
            </a:r>
            <a:r>
              <a:rPr lang="en-US" sz="1800"/>
              <a:t> </a:t>
            </a:r>
            <a:r>
              <a:rPr lang="en-US" sz="1800" err="1"/>
              <a:t>sử</a:t>
            </a:r>
            <a:r>
              <a:rPr lang="en-US" sz="1800"/>
              <a:t> </a:t>
            </a:r>
            <a:r>
              <a:rPr lang="en-US" sz="1800" err="1"/>
              <a:t>dụng</a:t>
            </a:r>
            <a:r>
              <a:rPr lang="en-US" sz="1800"/>
              <a:t> </a:t>
            </a:r>
            <a:r>
              <a:rPr lang="en-US" sz="1800" err="1"/>
              <a:t>công</a:t>
            </a:r>
            <a:r>
              <a:rPr lang="en-US" sz="1800"/>
              <a:t> </a:t>
            </a:r>
            <a:r>
              <a:rPr lang="en-US" sz="1800" err="1"/>
              <a:t>nghệ</a:t>
            </a:r>
            <a:r>
              <a:rPr lang="en-US" sz="1800"/>
              <a:t> </a:t>
            </a:r>
            <a:r>
              <a:rPr lang="en-US" sz="1800" err="1"/>
              <a:t>để</a:t>
            </a:r>
            <a:r>
              <a:rPr lang="en-US" sz="1800"/>
              <a:t> </a:t>
            </a:r>
            <a:r>
              <a:rPr lang="en-US" sz="1800" err="1"/>
              <a:t>đọc</a:t>
            </a:r>
            <a:r>
              <a:rPr lang="en-US" sz="1800"/>
              <a:t> </a:t>
            </a:r>
            <a:r>
              <a:rPr lang="en-US" sz="1800" err="1"/>
              <a:t>mã</a:t>
            </a:r>
            <a:r>
              <a:rPr lang="en-US" sz="1800"/>
              <a:t> </a:t>
            </a:r>
            <a:r>
              <a:rPr lang="en-US" sz="1800" err="1"/>
              <a:t>nguồn</a:t>
            </a:r>
            <a:r>
              <a:rPr lang="en-US" sz="1800"/>
              <a:t> </a:t>
            </a:r>
            <a:r>
              <a:rPr lang="en-US" sz="1800" err="1"/>
              <a:t>của</a:t>
            </a:r>
            <a:r>
              <a:rPr lang="en-US" sz="1800"/>
              <a:t> </a:t>
            </a:r>
            <a:r>
              <a:rPr lang="en-US" sz="1800" err="1"/>
              <a:t>một</a:t>
            </a:r>
            <a:r>
              <a:rPr lang="en-US" sz="1800"/>
              <a:t> </a:t>
            </a:r>
            <a:r>
              <a:rPr lang="en-US" sz="1800" err="1"/>
              <a:t>chương</a:t>
            </a:r>
            <a:r>
              <a:rPr lang="en-US" sz="1800"/>
              <a:t> </a:t>
            </a:r>
            <a:r>
              <a:rPr lang="en-US" sz="1800" err="1"/>
              <a:t>trình</a:t>
            </a:r>
            <a:r>
              <a:rPr lang="en-US" sz="1800"/>
              <a:t> </a:t>
            </a:r>
            <a:r>
              <a:rPr lang="en-US" sz="1800" err="1"/>
              <a:t>ứng</a:t>
            </a:r>
            <a:r>
              <a:rPr lang="en-US" sz="1800"/>
              <a:t> </a:t>
            </a:r>
            <a:r>
              <a:rPr lang="en-US" sz="1800" err="1"/>
              <a:t>dụng</a:t>
            </a:r>
            <a:r>
              <a:rPr lang="en-US" sz="1800"/>
              <a:t>, </a:t>
            </a:r>
            <a:r>
              <a:rPr lang="en-US" sz="1800" err="1"/>
              <a:t>cơ</a:t>
            </a:r>
            <a:r>
              <a:rPr lang="en-US" sz="1800"/>
              <a:t> </a:t>
            </a:r>
            <a:r>
              <a:rPr lang="en-US" sz="1800" err="1"/>
              <a:t>sở</a:t>
            </a:r>
            <a:r>
              <a:rPr lang="en-US" sz="1800"/>
              <a:t> </a:t>
            </a:r>
            <a:r>
              <a:rPr lang="en-US" sz="1800" err="1"/>
              <a:t>dữ</a:t>
            </a:r>
            <a:r>
              <a:rPr lang="en-US" sz="1800"/>
              <a:t> </a:t>
            </a:r>
            <a:r>
              <a:rPr lang="en-US" sz="1800" err="1"/>
              <a:t>liệu</a:t>
            </a:r>
            <a:r>
              <a:rPr lang="en-US" sz="1800"/>
              <a:t> </a:t>
            </a:r>
            <a:r>
              <a:rPr lang="en-US" sz="1800" err="1"/>
              <a:t>và</a:t>
            </a:r>
            <a:r>
              <a:rPr lang="en-US" sz="1800"/>
              <a:t>/</a:t>
            </a:r>
            <a:r>
              <a:rPr lang="en-US" sz="1800" err="1"/>
              <a:t>hoặc</a:t>
            </a:r>
            <a:r>
              <a:rPr lang="en-US" sz="1800"/>
              <a:t> </a:t>
            </a:r>
            <a:r>
              <a:rPr lang="en-US" sz="1800" err="1"/>
              <a:t>giao</a:t>
            </a:r>
            <a:r>
              <a:rPr lang="en-US" sz="1800"/>
              <a:t> </a:t>
            </a:r>
            <a:r>
              <a:rPr lang="en-US" sz="1800" err="1"/>
              <a:t>diện</a:t>
            </a:r>
            <a:r>
              <a:rPr lang="en-US" sz="1800"/>
              <a:t> </a:t>
            </a:r>
            <a:r>
              <a:rPr lang="en-US" sz="1800" err="1"/>
              <a:t>người</a:t>
            </a:r>
            <a:r>
              <a:rPr lang="en-US" sz="1800"/>
              <a:t> </a:t>
            </a:r>
            <a:r>
              <a:rPr lang="en-US" sz="1800" err="1"/>
              <a:t>dùng</a:t>
            </a:r>
            <a:r>
              <a:rPr lang="en-US" sz="1800"/>
              <a:t> </a:t>
            </a:r>
            <a:r>
              <a:rPr lang="en-US" sz="1800" err="1"/>
              <a:t>đang</a:t>
            </a:r>
            <a:r>
              <a:rPr lang="en-US" sz="1800"/>
              <a:t> </a:t>
            </a:r>
            <a:r>
              <a:rPr lang="en-US" sz="1800" err="1"/>
              <a:t>có</a:t>
            </a:r>
            <a:r>
              <a:rPr lang="en-US" sz="1800"/>
              <a:t> </a:t>
            </a:r>
            <a:r>
              <a:rPr lang="en-US" sz="1800" err="1"/>
              <a:t>và</a:t>
            </a:r>
            <a:r>
              <a:rPr lang="en-US" sz="1800"/>
              <a:t> </a:t>
            </a:r>
            <a:r>
              <a:rPr lang="en-US" sz="1800" err="1"/>
              <a:t>tự</a:t>
            </a:r>
            <a:r>
              <a:rPr lang="en-US" sz="1800"/>
              <a:t> </a:t>
            </a:r>
            <a:r>
              <a:rPr lang="en-US" sz="1800" err="1"/>
              <a:t>động</a:t>
            </a:r>
            <a:r>
              <a:rPr lang="en-US" sz="1800"/>
              <a:t> </a:t>
            </a:r>
            <a:r>
              <a:rPr lang="en-US" sz="1800" err="1"/>
              <a:t>sinh</a:t>
            </a:r>
            <a:r>
              <a:rPr lang="en-US" sz="1800"/>
              <a:t> </a:t>
            </a:r>
            <a:r>
              <a:rPr lang="en-US" sz="1800" err="1"/>
              <a:t>ra</a:t>
            </a:r>
            <a:r>
              <a:rPr lang="en-US" sz="1800"/>
              <a:t> </a:t>
            </a:r>
            <a:r>
              <a:rPr lang="en-US" sz="1800" err="1"/>
              <a:t>mô</a:t>
            </a:r>
            <a:r>
              <a:rPr lang="en-US" sz="1800"/>
              <a:t> </a:t>
            </a:r>
            <a:r>
              <a:rPr lang="en-US" sz="1800" err="1"/>
              <a:t>hình</a:t>
            </a:r>
            <a:r>
              <a:rPr lang="en-US" sz="1800"/>
              <a:t> </a:t>
            </a:r>
            <a:r>
              <a:rPr lang="en-US" sz="1800" err="1"/>
              <a:t>hệ</a:t>
            </a:r>
            <a:r>
              <a:rPr lang="en-US" sz="1800"/>
              <a:t> </a:t>
            </a:r>
            <a:r>
              <a:rPr lang="en-US" sz="1800" err="1"/>
              <a:t>thống</a:t>
            </a:r>
            <a:r>
              <a:rPr lang="en-US" sz="1800"/>
              <a:t> </a:t>
            </a:r>
            <a:r>
              <a:rPr lang="en-US" sz="1800" err="1"/>
              <a:t>tương</a:t>
            </a:r>
            <a:r>
              <a:rPr lang="en-US" sz="1800"/>
              <a:t> </a:t>
            </a:r>
            <a:r>
              <a:rPr lang="en-US" sz="1800" err="1"/>
              <a:t>ứng</a:t>
            </a:r>
            <a:r>
              <a:rPr lang="en-US" sz="1800"/>
              <a:t>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1179F3C-F18C-4172-A951-1AFA04BA3506}" type="slidenum">
              <a:rPr lang="en-US"/>
              <a:pPr/>
              <a:t>72</a:t>
            </a:fld>
            <a:endParaRPr lang="en-US"/>
          </a:p>
        </p:txBody>
      </p:sp>
      <p:sp>
        <p:nvSpPr>
          <p:cNvPr id="167938" name="Rectangle 2"/>
          <p:cNvSpPr>
            <a:spLocks noGrp="1" noChangeArrowheads="1"/>
          </p:cNvSpPr>
          <p:nvPr>
            <p:ph type="title"/>
          </p:nvPr>
        </p:nvSpPr>
        <p:spPr/>
        <p:txBody>
          <a:bodyPr/>
          <a:lstStyle/>
          <a:p>
            <a:r>
              <a:rPr lang="en-US" b="1"/>
              <a:t>3.2. Các hướng tiếp cận phân tích hệ thống</a:t>
            </a:r>
          </a:p>
        </p:txBody>
      </p:sp>
      <p:sp>
        <p:nvSpPr>
          <p:cNvPr id="167939" name="Rectangle 3"/>
          <p:cNvSpPr>
            <a:spLocks noGrp="1" noChangeArrowheads="1"/>
          </p:cNvSpPr>
          <p:nvPr>
            <p:ph type="body" idx="1"/>
          </p:nvPr>
        </p:nvSpPr>
        <p:spPr/>
        <p:txBody>
          <a:bodyPr/>
          <a:lstStyle/>
          <a:p>
            <a:pPr>
              <a:lnSpc>
                <a:spcPct val="80000"/>
              </a:lnSpc>
              <a:buFontTx/>
              <a:buNone/>
            </a:pPr>
            <a:r>
              <a:rPr lang="en-US" sz="2000" b="1"/>
              <a:t>3.2.3. Các phương pháp Agile</a:t>
            </a:r>
            <a:r>
              <a:rPr lang="en-US" sz="2000"/>
              <a:t> </a:t>
            </a:r>
          </a:p>
          <a:p>
            <a:pPr>
              <a:lnSpc>
                <a:spcPct val="80000"/>
              </a:lnSpc>
              <a:buFontTx/>
              <a:buNone/>
            </a:pPr>
            <a:r>
              <a:rPr lang="en-US" sz="2000" b="1"/>
              <a:t>Agile method</a:t>
            </a:r>
            <a:r>
              <a:rPr lang="en-US" sz="2000"/>
              <a:t> – sự kết hợp của nhiều cách tiếp cận của việc phân tích và thiết kế các ứng dụng được cho là phù hợp với vấn đề đang được giải quyết và hệ thống đang được phát triển.</a:t>
            </a:r>
          </a:p>
          <a:p>
            <a:pPr>
              <a:lnSpc>
                <a:spcPct val="80000"/>
              </a:lnSpc>
            </a:pPr>
            <a:r>
              <a:rPr lang="en-US" sz="2000"/>
              <a:t>Hầu hết các phương pháp luận mang tính thương mại đều không áp đặt một cách tiếp cận duy nhất (phân tích hướng cấu trúc, IE hay OOA) đối với người phân tích hệ thống.</a:t>
            </a:r>
          </a:p>
          <a:p>
            <a:pPr>
              <a:lnSpc>
                <a:spcPct val="80000"/>
              </a:lnSpc>
            </a:pPr>
            <a:r>
              <a:rPr lang="en-US" sz="2000"/>
              <a:t>Thay vào đó, họ tích hợp tất cả các cách tiếp cận phổ biến thành một tập hợp các phương pháp agile.</a:t>
            </a:r>
          </a:p>
          <a:p>
            <a:pPr>
              <a:lnSpc>
                <a:spcPct val="80000"/>
              </a:lnSpc>
            </a:pPr>
            <a:r>
              <a:rPr lang="en-US" sz="2000"/>
              <a:t>Người phát triển hệ thống có thể lựa chọn linh động từ nhiều công cụ và kỹ thuật để hoàn thành nhiệm vụ một cách tốt nhất.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EEB67CC-11E2-4E1F-84B8-AD8F87618C93}" type="slidenum">
              <a:rPr lang="en-US"/>
              <a:pPr/>
              <a:t>73</a:t>
            </a:fld>
            <a:endParaRPr lang="en-US"/>
          </a:p>
        </p:txBody>
      </p:sp>
      <p:sp>
        <p:nvSpPr>
          <p:cNvPr id="168962" name="Rectangle 2"/>
          <p:cNvSpPr>
            <a:spLocks noGrp="1" noChangeArrowheads="1"/>
          </p:cNvSpPr>
          <p:nvPr>
            <p:ph type="title"/>
          </p:nvPr>
        </p:nvSpPr>
        <p:spPr>
          <a:xfrm>
            <a:off x="149225" y="277813"/>
            <a:ext cx="8770938" cy="1139825"/>
          </a:xfrm>
        </p:spPr>
        <p:txBody>
          <a:bodyPr/>
          <a:lstStyle/>
          <a:p>
            <a:pPr algn="just"/>
            <a:r>
              <a:rPr lang="en-US" sz="3300" b="1"/>
              <a:t>3.3. Các giai đoạn phân tích hệ thống</a:t>
            </a:r>
            <a:r>
              <a:rPr lang="en-US" sz="4000"/>
              <a:t> </a:t>
            </a:r>
          </a:p>
        </p:txBody>
      </p:sp>
      <p:sp>
        <p:nvSpPr>
          <p:cNvPr id="168963" name="Rectangle 3"/>
          <p:cNvSpPr>
            <a:spLocks noGrp="1" noChangeArrowheads="1"/>
          </p:cNvSpPr>
          <p:nvPr>
            <p:ph type="body" idx="1"/>
          </p:nvPr>
        </p:nvSpPr>
        <p:spPr>
          <a:xfrm>
            <a:off x="304800" y="1371600"/>
            <a:ext cx="8610600" cy="5257800"/>
          </a:xfrm>
        </p:spPr>
        <p:txBody>
          <a:bodyPr/>
          <a:lstStyle/>
          <a:p>
            <a:pPr algn="just">
              <a:lnSpc>
                <a:spcPct val="80000"/>
              </a:lnSpc>
              <a:buFontTx/>
              <a:buNone/>
            </a:pPr>
            <a:r>
              <a:rPr lang="en-US" sz="1500" b="1"/>
              <a:t>3.3.1. </a:t>
            </a:r>
            <a:r>
              <a:rPr lang="en-US" sz="1500" b="1" err="1"/>
              <a:t>Giai</a:t>
            </a:r>
            <a:r>
              <a:rPr lang="en-US" sz="1500" b="1"/>
              <a:t> </a:t>
            </a:r>
            <a:r>
              <a:rPr lang="en-US" sz="1500" b="1" err="1"/>
              <a:t>đoạn</a:t>
            </a:r>
            <a:r>
              <a:rPr lang="en-US" sz="1500" b="1"/>
              <a:t> </a:t>
            </a:r>
            <a:r>
              <a:rPr lang="en-US" sz="1500" b="1" err="1"/>
              <a:t>xác</a:t>
            </a:r>
            <a:r>
              <a:rPr lang="en-US" sz="1500" b="1"/>
              <a:t> </a:t>
            </a:r>
            <a:r>
              <a:rPr lang="en-US" sz="1500" b="1" err="1"/>
              <a:t>định</a:t>
            </a:r>
            <a:r>
              <a:rPr lang="en-US" sz="1500" b="1"/>
              <a:t> </a:t>
            </a:r>
            <a:r>
              <a:rPr lang="en-US" sz="1500" b="1" err="1"/>
              <a:t>phạm</a:t>
            </a:r>
            <a:r>
              <a:rPr lang="en-US" sz="1500" b="1"/>
              <a:t> vi</a:t>
            </a:r>
            <a:r>
              <a:rPr lang="en-US" sz="1500"/>
              <a:t> </a:t>
            </a:r>
          </a:p>
          <a:p>
            <a:pPr algn="just">
              <a:lnSpc>
                <a:spcPct val="80000"/>
              </a:lnSpc>
              <a:buFontTx/>
              <a:buNone/>
            </a:pPr>
            <a:r>
              <a:rPr lang="en-US" sz="1500"/>
              <a:t>- </a:t>
            </a:r>
            <a:r>
              <a:rPr lang="en-US" sz="1500" err="1"/>
              <a:t>Bước</a:t>
            </a:r>
            <a:r>
              <a:rPr lang="en-US" sz="1500"/>
              <a:t> 1.1: </a:t>
            </a:r>
            <a:r>
              <a:rPr lang="en-US" sz="1500" err="1"/>
              <a:t>xác</a:t>
            </a:r>
            <a:r>
              <a:rPr lang="en-US" sz="1500"/>
              <a:t> </a:t>
            </a:r>
            <a:r>
              <a:rPr lang="en-US" sz="1500" err="1"/>
              <a:t>định</a:t>
            </a:r>
            <a:r>
              <a:rPr lang="en-US" sz="1500"/>
              <a:t> </a:t>
            </a:r>
            <a:r>
              <a:rPr lang="en-US" sz="1500" err="1"/>
              <a:t>các</a:t>
            </a:r>
            <a:r>
              <a:rPr lang="en-US" sz="1500"/>
              <a:t> </a:t>
            </a:r>
            <a:r>
              <a:rPr lang="en-US" sz="1500" err="1"/>
              <a:t>vấn</a:t>
            </a:r>
            <a:r>
              <a:rPr lang="en-US" sz="1500"/>
              <a:t> </a:t>
            </a:r>
            <a:r>
              <a:rPr lang="en-US" sz="1500" err="1"/>
              <a:t>đề</a:t>
            </a:r>
            <a:r>
              <a:rPr lang="en-US" sz="1500"/>
              <a:t>, </a:t>
            </a:r>
            <a:r>
              <a:rPr lang="en-US" sz="1500" err="1"/>
              <a:t>cơ</a:t>
            </a:r>
            <a:r>
              <a:rPr lang="en-US" sz="1500"/>
              <a:t> </a:t>
            </a:r>
            <a:r>
              <a:rPr lang="en-US" sz="1500" err="1"/>
              <a:t>hội</a:t>
            </a:r>
            <a:r>
              <a:rPr lang="en-US" sz="1500"/>
              <a:t> </a:t>
            </a:r>
            <a:r>
              <a:rPr lang="en-US" sz="1500" err="1"/>
              <a:t>và</a:t>
            </a:r>
            <a:r>
              <a:rPr lang="en-US" sz="1500"/>
              <a:t> </a:t>
            </a:r>
            <a:r>
              <a:rPr lang="en-US" sz="1500" err="1"/>
              <a:t>yếu</a:t>
            </a:r>
            <a:r>
              <a:rPr lang="en-US" sz="1500"/>
              <a:t> </a:t>
            </a:r>
            <a:r>
              <a:rPr lang="en-US" sz="1500" err="1"/>
              <a:t>tố</a:t>
            </a:r>
            <a:r>
              <a:rPr lang="en-US" sz="1500"/>
              <a:t> chi </a:t>
            </a:r>
            <a:r>
              <a:rPr lang="en-US" sz="1500" err="1"/>
              <a:t>phối</a:t>
            </a:r>
            <a:r>
              <a:rPr lang="en-US" sz="1500"/>
              <a:t> </a:t>
            </a:r>
            <a:r>
              <a:rPr lang="en-US" sz="1500" err="1"/>
              <a:t>theo</a:t>
            </a:r>
            <a:r>
              <a:rPr lang="en-US" sz="1500"/>
              <a:t> </a:t>
            </a:r>
            <a:r>
              <a:rPr lang="en-US" sz="1500" err="1"/>
              <a:t>các</a:t>
            </a:r>
            <a:r>
              <a:rPr lang="en-US" sz="1500"/>
              <a:t> </a:t>
            </a:r>
            <a:r>
              <a:rPr lang="en-US" sz="1500" err="1"/>
              <a:t>tiêu</a:t>
            </a:r>
            <a:r>
              <a:rPr lang="en-US" sz="1500"/>
              <a:t> </a:t>
            </a:r>
            <a:r>
              <a:rPr lang="en-US" sz="1500" err="1"/>
              <a:t>chí</a:t>
            </a:r>
            <a:r>
              <a:rPr lang="en-US" sz="1500"/>
              <a:t> </a:t>
            </a:r>
            <a:r>
              <a:rPr lang="en-US" sz="1500" err="1"/>
              <a:t>sau</a:t>
            </a:r>
            <a:r>
              <a:rPr lang="en-US" sz="1500"/>
              <a:t>: </a:t>
            </a:r>
            <a:r>
              <a:rPr lang="en-US" sz="1500" err="1"/>
              <a:t>Tính</a:t>
            </a:r>
            <a:r>
              <a:rPr lang="en-US" sz="1500"/>
              <a:t> </a:t>
            </a:r>
            <a:r>
              <a:rPr lang="en-US" sz="1500" err="1"/>
              <a:t>khẩn</a:t>
            </a:r>
            <a:r>
              <a:rPr lang="en-US" sz="1500"/>
              <a:t> </a:t>
            </a:r>
            <a:r>
              <a:rPr lang="en-US" sz="1500" err="1"/>
              <a:t>cấp</a:t>
            </a:r>
            <a:r>
              <a:rPr lang="en-US" sz="1500"/>
              <a:t>, </a:t>
            </a:r>
            <a:r>
              <a:rPr lang="en-US" sz="1500" err="1"/>
              <a:t>Tính</a:t>
            </a:r>
            <a:r>
              <a:rPr lang="en-US" sz="1500"/>
              <a:t> </a:t>
            </a:r>
            <a:r>
              <a:rPr lang="en-US" sz="1500" err="1"/>
              <a:t>rõ</a:t>
            </a:r>
            <a:r>
              <a:rPr lang="en-US" sz="1500"/>
              <a:t> </a:t>
            </a:r>
            <a:r>
              <a:rPr lang="en-US" sz="1500" err="1"/>
              <a:t>ràng</a:t>
            </a:r>
            <a:r>
              <a:rPr lang="en-US" sz="1500"/>
              <a:t>, </a:t>
            </a:r>
            <a:r>
              <a:rPr lang="en-US" sz="1500" err="1"/>
              <a:t>Tính</a:t>
            </a:r>
            <a:r>
              <a:rPr lang="en-US" sz="1500"/>
              <a:t> </a:t>
            </a:r>
            <a:r>
              <a:rPr lang="en-US" sz="1500" err="1"/>
              <a:t>hữu</a:t>
            </a:r>
            <a:r>
              <a:rPr lang="en-US" sz="1500"/>
              <a:t> </a:t>
            </a:r>
            <a:r>
              <a:rPr lang="en-US" sz="1500" err="1"/>
              <a:t>ích</a:t>
            </a:r>
            <a:r>
              <a:rPr lang="en-US" sz="1500"/>
              <a:t>, </a:t>
            </a:r>
            <a:r>
              <a:rPr lang="en-US" sz="1500" err="1"/>
              <a:t>Tính</a:t>
            </a:r>
            <a:r>
              <a:rPr lang="en-US" sz="1500"/>
              <a:t> </a:t>
            </a:r>
            <a:r>
              <a:rPr lang="en-US" sz="1500" err="1"/>
              <a:t>ưu</a:t>
            </a:r>
            <a:r>
              <a:rPr lang="en-US" sz="1500"/>
              <a:t> </a:t>
            </a:r>
            <a:r>
              <a:rPr lang="en-US" sz="1500" err="1"/>
              <a:t>tiên</a:t>
            </a:r>
            <a:r>
              <a:rPr lang="en-US" sz="1500"/>
              <a:t>, </a:t>
            </a:r>
            <a:r>
              <a:rPr lang="en-US" sz="1500" err="1"/>
              <a:t>Giải</a:t>
            </a:r>
            <a:r>
              <a:rPr lang="en-US" sz="1500"/>
              <a:t> </a:t>
            </a:r>
            <a:r>
              <a:rPr lang="en-US" sz="1500" err="1"/>
              <a:t>pháp</a:t>
            </a:r>
            <a:r>
              <a:rPr lang="en-US" sz="1500"/>
              <a:t> </a:t>
            </a:r>
            <a:r>
              <a:rPr lang="en-US" sz="1500" err="1"/>
              <a:t>khả</a:t>
            </a:r>
            <a:r>
              <a:rPr lang="en-US" sz="1500"/>
              <a:t> thi</a:t>
            </a:r>
          </a:p>
          <a:p>
            <a:pPr algn="just">
              <a:lnSpc>
                <a:spcPct val="80000"/>
              </a:lnSpc>
              <a:buFontTx/>
              <a:buNone/>
            </a:pPr>
            <a:r>
              <a:rPr lang="en-US" sz="1500"/>
              <a:t>- </a:t>
            </a:r>
            <a:r>
              <a:rPr lang="en-US" sz="1500" err="1"/>
              <a:t>Bước</a:t>
            </a:r>
            <a:r>
              <a:rPr lang="en-US" sz="1500"/>
              <a:t> 1.2: </a:t>
            </a:r>
            <a:r>
              <a:rPr lang="en-US" sz="1500" err="1"/>
              <a:t>Thảo</a:t>
            </a:r>
            <a:r>
              <a:rPr lang="en-US" sz="1500"/>
              <a:t> </a:t>
            </a:r>
            <a:r>
              <a:rPr lang="en-US" sz="1500" err="1"/>
              <a:t>luận</a:t>
            </a:r>
            <a:r>
              <a:rPr lang="en-US" sz="1500"/>
              <a:t> </a:t>
            </a:r>
            <a:r>
              <a:rPr lang="en-US" sz="1500" err="1"/>
              <a:t>sơ</a:t>
            </a:r>
            <a:r>
              <a:rPr lang="en-US" sz="1500"/>
              <a:t> </a:t>
            </a:r>
            <a:r>
              <a:rPr lang="en-US" sz="1500" err="1"/>
              <a:t>bộ</a:t>
            </a:r>
            <a:r>
              <a:rPr lang="en-US" sz="1500"/>
              <a:t> </a:t>
            </a:r>
            <a:r>
              <a:rPr lang="en-US" sz="1500" err="1"/>
              <a:t>phạm</a:t>
            </a:r>
            <a:r>
              <a:rPr lang="en-US" sz="1500"/>
              <a:t> vi</a:t>
            </a:r>
          </a:p>
          <a:p>
            <a:pPr algn="just">
              <a:lnSpc>
                <a:spcPct val="80000"/>
              </a:lnSpc>
              <a:buFontTx/>
              <a:buNone/>
            </a:pPr>
            <a:r>
              <a:rPr lang="en-US" sz="1500" err="1"/>
              <a:t>Kết</a:t>
            </a:r>
            <a:r>
              <a:rPr lang="en-US" sz="1500"/>
              <a:t> </a:t>
            </a:r>
            <a:r>
              <a:rPr lang="en-US" sz="1500" err="1"/>
              <a:t>quả</a:t>
            </a:r>
            <a:r>
              <a:rPr lang="en-US" sz="1500"/>
              <a:t>: </a:t>
            </a:r>
            <a:r>
              <a:rPr lang="en-US" sz="1500" err="1"/>
              <a:t>Báo</a:t>
            </a:r>
            <a:r>
              <a:rPr lang="en-US" sz="1500"/>
              <a:t> </a:t>
            </a:r>
            <a:r>
              <a:rPr lang="en-US" sz="1500" err="1"/>
              <a:t>cáo</a:t>
            </a:r>
            <a:r>
              <a:rPr lang="en-US" sz="1500"/>
              <a:t> </a:t>
            </a:r>
            <a:r>
              <a:rPr lang="en-US" sz="1500" err="1"/>
              <a:t>phạm</a:t>
            </a:r>
            <a:r>
              <a:rPr lang="en-US" sz="1500"/>
              <a:t> vi </a:t>
            </a:r>
            <a:r>
              <a:rPr lang="en-US" sz="1500" err="1"/>
              <a:t>dự</a:t>
            </a:r>
            <a:r>
              <a:rPr lang="en-US" sz="1500"/>
              <a:t> </a:t>
            </a:r>
            <a:r>
              <a:rPr lang="en-US" sz="1500" err="1"/>
              <a:t>án</a:t>
            </a:r>
            <a:r>
              <a:rPr lang="en-US" sz="1500"/>
              <a:t> (</a:t>
            </a:r>
            <a:r>
              <a:rPr lang="en-US" sz="1500" err="1"/>
              <a:t>giới</a:t>
            </a:r>
            <a:r>
              <a:rPr lang="en-US" sz="1500"/>
              <a:t> </a:t>
            </a:r>
            <a:r>
              <a:rPr lang="en-US" sz="1500" err="1"/>
              <a:t>hạn</a:t>
            </a:r>
            <a:r>
              <a:rPr lang="en-US" sz="1500"/>
              <a:t> </a:t>
            </a:r>
            <a:r>
              <a:rPr lang="en-US" sz="1500" err="1"/>
              <a:t>của</a:t>
            </a:r>
            <a:r>
              <a:rPr lang="en-US" sz="1500"/>
              <a:t> </a:t>
            </a:r>
            <a:r>
              <a:rPr lang="en-US" sz="1500" err="1"/>
              <a:t>dự</a:t>
            </a:r>
            <a:r>
              <a:rPr lang="en-US" sz="1500"/>
              <a:t> </a:t>
            </a:r>
            <a:r>
              <a:rPr lang="en-US" sz="1500" err="1"/>
              <a:t>án</a:t>
            </a:r>
            <a:r>
              <a:rPr lang="en-US" sz="1500"/>
              <a:t>), </a:t>
            </a:r>
            <a:r>
              <a:rPr lang="en-US" sz="1500" err="1"/>
              <a:t>Những</a:t>
            </a:r>
            <a:r>
              <a:rPr lang="en-US" sz="1500"/>
              <a:t> </a:t>
            </a:r>
            <a:r>
              <a:rPr lang="en-US" sz="1500" err="1"/>
              <a:t>loại</a:t>
            </a:r>
            <a:r>
              <a:rPr lang="en-US" sz="1500"/>
              <a:t> </a:t>
            </a:r>
            <a:r>
              <a:rPr lang="en-US" sz="1500" err="1"/>
              <a:t>dữ</a:t>
            </a:r>
            <a:r>
              <a:rPr lang="en-US" sz="1500"/>
              <a:t> </a:t>
            </a:r>
            <a:r>
              <a:rPr lang="en-US" sz="1500" err="1"/>
              <a:t>liệu</a:t>
            </a:r>
            <a:r>
              <a:rPr lang="en-US" sz="1500"/>
              <a:t> </a:t>
            </a:r>
            <a:r>
              <a:rPr lang="en-US" sz="1500" err="1"/>
              <a:t>nào</a:t>
            </a:r>
            <a:r>
              <a:rPr lang="en-US" sz="1500"/>
              <a:t> </a:t>
            </a:r>
            <a:r>
              <a:rPr lang="en-US" sz="1500" err="1"/>
              <a:t>cần</a:t>
            </a:r>
            <a:r>
              <a:rPr lang="en-US" sz="1500"/>
              <a:t> </a:t>
            </a:r>
            <a:r>
              <a:rPr lang="en-US" sz="1500" err="1"/>
              <a:t>nghiên</a:t>
            </a:r>
            <a:r>
              <a:rPr lang="en-US" sz="1500"/>
              <a:t> </a:t>
            </a:r>
            <a:r>
              <a:rPr lang="en-US" sz="1500" err="1"/>
              <a:t>cứu</a:t>
            </a:r>
            <a:r>
              <a:rPr lang="en-US" sz="1500"/>
              <a:t>, </a:t>
            </a:r>
            <a:r>
              <a:rPr lang="en-US" sz="1500" err="1"/>
              <a:t>Những</a:t>
            </a:r>
            <a:r>
              <a:rPr lang="en-US" sz="1500"/>
              <a:t> </a:t>
            </a:r>
            <a:r>
              <a:rPr lang="en-US" sz="1500" err="1"/>
              <a:t>quy</a:t>
            </a:r>
            <a:r>
              <a:rPr lang="en-US" sz="1500"/>
              <a:t> </a:t>
            </a:r>
            <a:r>
              <a:rPr lang="en-US" sz="1500" err="1"/>
              <a:t>trình</a:t>
            </a:r>
            <a:r>
              <a:rPr lang="en-US" sz="1500"/>
              <a:t> </a:t>
            </a:r>
            <a:r>
              <a:rPr lang="en-US" sz="1500" err="1"/>
              <a:t>nghiệp</a:t>
            </a:r>
            <a:r>
              <a:rPr lang="en-US" sz="1500"/>
              <a:t> </a:t>
            </a:r>
            <a:r>
              <a:rPr lang="en-US" sz="1500" err="1"/>
              <a:t>vụ</a:t>
            </a:r>
            <a:r>
              <a:rPr lang="en-US" sz="1500"/>
              <a:t> </a:t>
            </a:r>
            <a:r>
              <a:rPr lang="en-US" sz="1500" err="1"/>
              <a:t>nào</a:t>
            </a:r>
            <a:r>
              <a:rPr lang="en-US" sz="1500"/>
              <a:t> </a:t>
            </a:r>
            <a:r>
              <a:rPr lang="en-US" sz="1500" err="1"/>
              <a:t>cần</a:t>
            </a:r>
            <a:r>
              <a:rPr lang="en-US" sz="1500"/>
              <a:t> </a:t>
            </a:r>
            <a:r>
              <a:rPr lang="en-US" sz="1500" err="1"/>
              <a:t>đưa</a:t>
            </a:r>
            <a:r>
              <a:rPr lang="en-US" sz="1500"/>
              <a:t> </a:t>
            </a:r>
            <a:r>
              <a:rPr lang="en-US" sz="1500" err="1"/>
              <a:t>vào</a:t>
            </a:r>
            <a:r>
              <a:rPr lang="en-US" sz="1500"/>
              <a:t>, </a:t>
            </a:r>
            <a:r>
              <a:rPr lang="en-US" sz="1500" err="1"/>
              <a:t>Hệ</a:t>
            </a:r>
            <a:r>
              <a:rPr lang="en-US" sz="1500"/>
              <a:t> </a:t>
            </a:r>
            <a:r>
              <a:rPr lang="en-US" sz="1500" err="1"/>
              <a:t>thống</a:t>
            </a:r>
            <a:r>
              <a:rPr lang="en-US" sz="1500"/>
              <a:t> </a:t>
            </a:r>
            <a:r>
              <a:rPr lang="en-US" sz="1500" err="1"/>
              <a:t>giao</a:t>
            </a:r>
            <a:r>
              <a:rPr lang="en-US" sz="1500"/>
              <a:t> </a:t>
            </a:r>
            <a:r>
              <a:rPr lang="en-US" sz="1500" err="1"/>
              <a:t>tiếp</a:t>
            </a:r>
            <a:r>
              <a:rPr lang="en-US" sz="1500"/>
              <a:t> </a:t>
            </a:r>
            <a:r>
              <a:rPr lang="en-US" sz="1500" err="1"/>
              <a:t>như</a:t>
            </a:r>
            <a:r>
              <a:rPr lang="en-US" sz="1500"/>
              <a:t> </a:t>
            </a:r>
            <a:r>
              <a:rPr lang="en-US" sz="1500" err="1"/>
              <a:t>thế</a:t>
            </a:r>
            <a:r>
              <a:rPr lang="en-US" sz="1500"/>
              <a:t> </a:t>
            </a:r>
            <a:r>
              <a:rPr lang="en-US" sz="1500" err="1"/>
              <a:t>nào</a:t>
            </a:r>
            <a:r>
              <a:rPr lang="en-US" sz="1500"/>
              <a:t> </a:t>
            </a:r>
            <a:r>
              <a:rPr lang="en-US" sz="1500" err="1"/>
              <a:t>với</a:t>
            </a:r>
            <a:r>
              <a:rPr lang="en-US" sz="1500"/>
              <a:t> </a:t>
            </a:r>
            <a:r>
              <a:rPr lang="en-US" sz="1500" err="1"/>
              <a:t>người</a:t>
            </a:r>
            <a:r>
              <a:rPr lang="en-US" sz="1500"/>
              <a:t> </a:t>
            </a:r>
            <a:r>
              <a:rPr lang="en-US" sz="1500" err="1"/>
              <a:t>dùng</a:t>
            </a:r>
            <a:r>
              <a:rPr lang="en-US" sz="1500"/>
              <a:t> </a:t>
            </a:r>
            <a:r>
              <a:rPr lang="en-US" sz="1500" err="1"/>
              <a:t>và</a:t>
            </a:r>
            <a:r>
              <a:rPr lang="en-US" sz="1500"/>
              <a:t> </a:t>
            </a:r>
            <a:r>
              <a:rPr lang="en-US" sz="1500" err="1"/>
              <a:t>các</a:t>
            </a:r>
            <a:r>
              <a:rPr lang="en-US" sz="1500"/>
              <a:t> </a:t>
            </a:r>
            <a:r>
              <a:rPr lang="en-US" sz="1500" err="1"/>
              <a:t>hệ</a:t>
            </a:r>
            <a:r>
              <a:rPr lang="en-US" sz="1500"/>
              <a:t> </a:t>
            </a:r>
            <a:r>
              <a:rPr lang="en-US" sz="1500" err="1"/>
              <a:t>thống</a:t>
            </a:r>
            <a:r>
              <a:rPr lang="en-US" sz="1500"/>
              <a:t> </a:t>
            </a:r>
            <a:r>
              <a:rPr lang="en-US" sz="1500" err="1"/>
              <a:t>khác</a:t>
            </a:r>
            <a:endParaRPr lang="en-US" sz="1500"/>
          </a:p>
          <a:p>
            <a:pPr algn="just">
              <a:lnSpc>
                <a:spcPct val="80000"/>
              </a:lnSpc>
              <a:buFontTx/>
              <a:buNone/>
            </a:pPr>
            <a:r>
              <a:rPr lang="en-US" sz="1500" err="1"/>
              <a:t>Chú</a:t>
            </a:r>
            <a:r>
              <a:rPr lang="en-US" sz="1500"/>
              <a:t> ý: </a:t>
            </a:r>
            <a:r>
              <a:rPr lang="en-US" sz="1500" err="1"/>
              <a:t>nếu</a:t>
            </a:r>
            <a:r>
              <a:rPr lang="en-US" sz="1500"/>
              <a:t> </a:t>
            </a:r>
            <a:r>
              <a:rPr lang="en-US" sz="1500" err="1"/>
              <a:t>sau</a:t>
            </a:r>
            <a:r>
              <a:rPr lang="en-US" sz="1500"/>
              <a:t> </a:t>
            </a:r>
            <a:r>
              <a:rPr lang="en-US" sz="1500" err="1"/>
              <a:t>này</a:t>
            </a:r>
            <a:r>
              <a:rPr lang="en-US" sz="1500"/>
              <a:t> </a:t>
            </a:r>
            <a:r>
              <a:rPr lang="en-US" sz="1500" err="1"/>
              <a:t>phạm</a:t>
            </a:r>
            <a:r>
              <a:rPr lang="en-US" sz="1500"/>
              <a:t> vi </a:t>
            </a:r>
            <a:r>
              <a:rPr lang="en-US" sz="1500" err="1"/>
              <a:t>thay</a:t>
            </a:r>
            <a:r>
              <a:rPr lang="en-US" sz="1500"/>
              <a:t> </a:t>
            </a:r>
            <a:r>
              <a:rPr lang="en-US" sz="1500" err="1"/>
              <a:t>đổi</a:t>
            </a:r>
            <a:r>
              <a:rPr lang="en-US" sz="1500"/>
              <a:t> </a:t>
            </a:r>
            <a:r>
              <a:rPr lang="en-US" sz="1500" err="1"/>
              <a:t>thì</a:t>
            </a:r>
            <a:r>
              <a:rPr lang="en-US" sz="1500"/>
              <a:t> </a:t>
            </a:r>
            <a:r>
              <a:rPr lang="en-US" sz="1500" err="1"/>
              <a:t>ngân</a:t>
            </a:r>
            <a:r>
              <a:rPr lang="en-US" sz="1500"/>
              <a:t> </a:t>
            </a:r>
            <a:r>
              <a:rPr lang="en-US" sz="1500" err="1"/>
              <a:t>sách</a:t>
            </a:r>
            <a:r>
              <a:rPr lang="en-US" sz="1500"/>
              <a:t> </a:t>
            </a:r>
            <a:r>
              <a:rPr lang="en-US" sz="1500" err="1"/>
              <a:t>và</a:t>
            </a:r>
            <a:r>
              <a:rPr lang="en-US" sz="1500"/>
              <a:t> </a:t>
            </a:r>
            <a:r>
              <a:rPr lang="en-US" sz="1500" err="1"/>
              <a:t>lịch</a:t>
            </a:r>
            <a:r>
              <a:rPr lang="en-US" sz="1500"/>
              <a:t> </a:t>
            </a:r>
            <a:r>
              <a:rPr lang="en-US" sz="1500" err="1"/>
              <a:t>biểu</a:t>
            </a:r>
            <a:r>
              <a:rPr lang="en-US" sz="1500"/>
              <a:t> </a:t>
            </a:r>
            <a:r>
              <a:rPr lang="en-US" sz="1500" err="1"/>
              <a:t>cũng</a:t>
            </a:r>
            <a:r>
              <a:rPr lang="en-US" sz="1500"/>
              <a:t> </a:t>
            </a:r>
            <a:r>
              <a:rPr lang="en-US" sz="1500" err="1"/>
              <a:t>nên</a:t>
            </a:r>
            <a:r>
              <a:rPr lang="en-US" sz="1500"/>
              <a:t> </a:t>
            </a:r>
            <a:r>
              <a:rPr lang="en-US" sz="1500" err="1"/>
              <a:t>được</a:t>
            </a:r>
            <a:r>
              <a:rPr lang="en-US" sz="1500"/>
              <a:t> </a:t>
            </a:r>
            <a:r>
              <a:rPr lang="en-US" sz="1500" err="1"/>
              <a:t>thay</a:t>
            </a:r>
            <a:r>
              <a:rPr lang="en-US" sz="1500"/>
              <a:t> </a:t>
            </a:r>
            <a:r>
              <a:rPr lang="en-US" sz="1500" err="1"/>
              <a:t>đổi</a:t>
            </a:r>
            <a:r>
              <a:rPr lang="en-US" sz="1500"/>
              <a:t> </a:t>
            </a:r>
            <a:r>
              <a:rPr lang="en-US" sz="1500" err="1"/>
              <a:t>phù</a:t>
            </a:r>
            <a:r>
              <a:rPr lang="en-US" sz="1500"/>
              <a:t> </a:t>
            </a:r>
            <a:r>
              <a:rPr lang="en-US" sz="1500" err="1"/>
              <a:t>hợp</a:t>
            </a:r>
            <a:endParaRPr lang="en-US" sz="1500"/>
          </a:p>
          <a:p>
            <a:pPr algn="just">
              <a:lnSpc>
                <a:spcPct val="80000"/>
              </a:lnSpc>
              <a:buFontTx/>
              <a:buNone/>
            </a:pPr>
            <a:r>
              <a:rPr lang="en-US" sz="1500"/>
              <a:t>- </a:t>
            </a:r>
            <a:r>
              <a:rPr lang="en-US" sz="1500" err="1"/>
              <a:t>Bước</a:t>
            </a:r>
            <a:r>
              <a:rPr lang="en-US" sz="1500"/>
              <a:t> 1.3: </a:t>
            </a:r>
            <a:r>
              <a:rPr lang="en-US" sz="1500" err="1"/>
              <a:t>Đánh</a:t>
            </a:r>
            <a:r>
              <a:rPr lang="en-US" sz="1500"/>
              <a:t> </a:t>
            </a:r>
            <a:r>
              <a:rPr lang="en-US" sz="1500" err="1"/>
              <a:t>giá</a:t>
            </a:r>
            <a:r>
              <a:rPr lang="en-US" sz="1500"/>
              <a:t> </a:t>
            </a:r>
            <a:r>
              <a:rPr lang="en-US" sz="1500" err="1"/>
              <a:t>tính</a:t>
            </a:r>
            <a:r>
              <a:rPr lang="en-US" sz="1500"/>
              <a:t> </a:t>
            </a:r>
            <a:r>
              <a:rPr lang="en-US" sz="1500" err="1"/>
              <a:t>khả</a:t>
            </a:r>
            <a:r>
              <a:rPr lang="en-US" sz="1500"/>
              <a:t> thi </a:t>
            </a:r>
            <a:r>
              <a:rPr lang="en-US" sz="1500" err="1"/>
              <a:t>của</a:t>
            </a:r>
            <a:r>
              <a:rPr lang="en-US" sz="1500"/>
              <a:t> </a:t>
            </a:r>
            <a:r>
              <a:rPr lang="en-US" sz="1500" err="1"/>
              <a:t>dự</a:t>
            </a:r>
            <a:r>
              <a:rPr lang="en-US" sz="1500"/>
              <a:t> </a:t>
            </a:r>
            <a:r>
              <a:rPr lang="en-US" sz="1500" err="1"/>
              <a:t>án</a:t>
            </a:r>
            <a:r>
              <a:rPr lang="en-US" sz="1500"/>
              <a:t>: “</a:t>
            </a:r>
            <a:r>
              <a:rPr lang="en-US" sz="1500" err="1"/>
              <a:t>Liệu</a:t>
            </a:r>
            <a:r>
              <a:rPr lang="en-US" sz="1500"/>
              <a:t> </a:t>
            </a:r>
            <a:r>
              <a:rPr lang="en-US" sz="1500" err="1"/>
              <a:t>dự</a:t>
            </a:r>
            <a:r>
              <a:rPr lang="en-US" sz="1500"/>
              <a:t> </a:t>
            </a:r>
            <a:r>
              <a:rPr lang="en-US" sz="1500" err="1"/>
              <a:t>án</a:t>
            </a:r>
            <a:r>
              <a:rPr lang="en-US" sz="1500"/>
              <a:t> </a:t>
            </a:r>
            <a:r>
              <a:rPr lang="en-US" sz="1500" err="1"/>
              <a:t>này</a:t>
            </a:r>
            <a:r>
              <a:rPr lang="en-US" sz="1500"/>
              <a:t> </a:t>
            </a:r>
            <a:r>
              <a:rPr lang="en-US" sz="1500" err="1"/>
              <a:t>có</a:t>
            </a:r>
            <a:r>
              <a:rPr lang="en-US" sz="1500"/>
              <a:t> </a:t>
            </a:r>
            <a:r>
              <a:rPr lang="en-US" sz="1500" err="1"/>
              <a:t>đáng</a:t>
            </a:r>
            <a:r>
              <a:rPr lang="en-US" sz="1500"/>
              <a:t> </a:t>
            </a:r>
            <a:r>
              <a:rPr lang="en-US" sz="1500" err="1"/>
              <a:t>được</a:t>
            </a:r>
            <a:r>
              <a:rPr lang="en-US" sz="1500"/>
              <a:t> </a:t>
            </a:r>
            <a:r>
              <a:rPr lang="en-US" sz="1500" err="1"/>
              <a:t>xem</a:t>
            </a:r>
            <a:r>
              <a:rPr lang="en-US" sz="1500"/>
              <a:t> </a:t>
            </a:r>
            <a:r>
              <a:rPr lang="en-US" sz="1500" err="1"/>
              <a:t>xét</a:t>
            </a:r>
            <a:r>
              <a:rPr lang="en-US" sz="1500"/>
              <a:t> ?”</a:t>
            </a:r>
          </a:p>
          <a:p>
            <a:pPr algn="just">
              <a:lnSpc>
                <a:spcPct val="80000"/>
              </a:lnSpc>
              <a:buFontTx/>
              <a:buNone/>
            </a:pPr>
            <a:r>
              <a:rPr lang="en-US" sz="1500" err="1"/>
              <a:t>Phân</a:t>
            </a:r>
            <a:r>
              <a:rPr lang="en-US" sz="1500"/>
              <a:t> </a:t>
            </a:r>
            <a:r>
              <a:rPr lang="en-US" sz="1500" err="1"/>
              <a:t>tích</a:t>
            </a:r>
            <a:r>
              <a:rPr lang="en-US" sz="1500"/>
              <a:t> chi </a:t>
            </a:r>
            <a:r>
              <a:rPr lang="en-US" sz="1500" err="1"/>
              <a:t>phí</a:t>
            </a:r>
            <a:r>
              <a:rPr lang="en-US" sz="1500"/>
              <a:t>/lợi </a:t>
            </a:r>
            <a:r>
              <a:rPr lang="en-US" sz="1500" err="1"/>
              <a:t>ích</a:t>
            </a:r>
            <a:r>
              <a:rPr lang="en-US" sz="1500"/>
              <a:t>, </a:t>
            </a:r>
            <a:r>
              <a:rPr lang="en-US" sz="1500" err="1"/>
              <a:t>Quyết</a:t>
            </a:r>
            <a:r>
              <a:rPr lang="en-US" sz="1500"/>
              <a:t> </a:t>
            </a:r>
            <a:r>
              <a:rPr lang="en-US" sz="1500" err="1"/>
              <a:t>định</a:t>
            </a:r>
            <a:r>
              <a:rPr lang="en-US" sz="1500"/>
              <a:t>, </a:t>
            </a:r>
            <a:r>
              <a:rPr lang="en-US" sz="1500" err="1"/>
              <a:t>Phê</a:t>
            </a:r>
            <a:r>
              <a:rPr lang="en-US" sz="1500"/>
              <a:t> </a:t>
            </a:r>
            <a:r>
              <a:rPr lang="en-US" sz="1500" err="1"/>
              <a:t>duyệt</a:t>
            </a:r>
            <a:r>
              <a:rPr lang="en-US" sz="1500"/>
              <a:t> </a:t>
            </a:r>
            <a:r>
              <a:rPr lang="en-US" sz="1500" err="1"/>
              <a:t>dự</a:t>
            </a:r>
            <a:r>
              <a:rPr lang="en-US" sz="1500"/>
              <a:t> </a:t>
            </a:r>
            <a:r>
              <a:rPr lang="en-US" sz="1500" err="1"/>
              <a:t>án</a:t>
            </a:r>
            <a:r>
              <a:rPr lang="en-US" sz="1500"/>
              <a:t>/</a:t>
            </a:r>
            <a:r>
              <a:rPr lang="en-US" sz="1500" err="1"/>
              <a:t>Hủy</a:t>
            </a:r>
            <a:r>
              <a:rPr lang="en-US" sz="1500"/>
              <a:t> </a:t>
            </a:r>
            <a:r>
              <a:rPr lang="en-US" sz="1500" err="1"/>
              <a:t>bỏ</a:t>
            </a:r>
            <a:r>
              <a:rPr lang="en-US" sz="1500"/>
              <a:t> </a:t>
            </a:r>
            <a:r>
              <a:rPr lang="en-US" sz="1500" err="1"/>
              <a:t>dự</a:t>
            </a:r>
            <a:r>
              <a:rPr lang="en-US" sz="1500"/>
              <a:t> </a:t>
            </a:r>
            <a:r>
              <a:rPr lang="en-US" sz="1500" err="1"/>
              <a:t>án</a:t>
            </a:r>
            <a:r>
              <a:rPr lang="en-US" sz="1500"/>
              <a:t>, </a:t>
            </a:r>
            <a:r>
              <a:rPr lang="en-US" sz="1500" err="1"/>
              <a:t>Xem</a:t>
            </a:r>
            <a:r>
              <a:rPr lang="en-US" sz="1500"/>
              <a:t> </a:t>
            </a:r>
            <a:r>
              <a:rPr lang="en-US" sz="1500" err="1"/>
              <a:t>xét</a:t>
            </a:r>
            <a:r>
              <a:rPr lang="en-US" sz="1500"/>
              <a:t> </a:t>
            </a:r>
            <a:r>
              <a:rPr lang="en-US" sz="1500" err="1"/>
              <a:t>lại</a:t>
            </a:r>
            <a:r>
              <a:rPr lang="en-US" sz="1500"/>
              <a:t> </a:t>
            </a:r>
            <a:r>
              <a:rPr lang="en-US" sz="1500" err="1"/>
              <a:t>phạm</a:t>
            </a:r>
            <a:r>
              <a:rPr lang="en-US" sz="1500"/>
              <a:t> vi </a:t>
            </a:r>
            <a:r>
              <a:rPr lang="en-US" sz="1500" err="1"/>
              <a:t>dự</a:t>
            </a:r>
            <a:r>
              <a:rPr lang="en-US" sz="1500"/>
              <a:t> </a:t>
            </a:r>
            <a:r>
              <a:rPr lang="en-US" sz="1500" err="1"/>
              <a:t>án</a:t>
            </a:r>
            <a:r>
              <a:rPr lang="en-US" sz="1500"/>
              <a:t> (</a:t>
            </a:r>
            <a:r>
              <a:rPr lang="en-US" sz="1500" err="1"/>
              <a:t>với</a:t>
            </a:r>
            <a:r>
              <a:rPr lang="en-US" sz="1500"/>
              <a:t> </a:t>
            </a:r>
            <a:r>
              <a:rPr lang="en-US" sz="1500" err="1"/>
              <a:t>ngân</a:t>
            </a:r>
            <a:r>
              <a:rPr lang="en-US" sz="1500"/>
              <a:t> </a:t>
            </a:r>
            <a:r>
              <a:rPr lang="en-US" sz="1500" err="1"/>
              <a:t>sách</a:t>
            </a:r>
            <a:r>
              <a:rPr lang="en-US" sz="1500"/>
              <a:t> </a:t>
            </a:r>
            <a:r>
              <a:rPr lang="en-US" sz="1500" err="1"/>
              <a:t>và</a:t>
            </a:r>
            <a:r>
              <a:rPr lang="en-US" sz="1500"/>
              <a:t> </a:t>
            </a:r>
            <a:r>
              <a:rPr lang="en-US" sz="1500" err="1"/>
              <a:t>lịch</a:t>
            </a:r>
            <a:r>
              <a:rPr lang="en-US" sz="1500"/>
              <a:t> </a:t>
            </a:r>
            <a:r>
              <a:rPr lang="en-US" sz="1500" err="1"/>
              <a:t>biểu</a:t>
            </a:r>
            <a:r>
              <a:rPr lang="en-US" sz="1500"/>
              <a:t> </a:t>
            </a:r>
            <a:r>
              <a:rPr lang="en-US" sz="1500" err="1"/>
              <a:t>đã</a:t>
            </a:r>
            <a:r>
              <a:rPr lang="en-US" sz="1500"/>
              <a:t> </a:t>
            </a:r>
            <a:r>
              <a:rPr lang="en-US" sz="1500" err="1"/>
              <a:t>được</a:t>
            </a:r>
            <a:r>
              <a:rPr lang="en-US" sz="1500"/>
              <a:t> </a:t>
            </a:r>
            <a:r>
              <a:rPr lang="en-US" sz="1500" err="1"/>
              <a:t>điều</a:t>
            </a:r>
            <a:r>
              <a:rPr lang="en-US" sz="1500"/>
              <a:t> </a:t>
            </a:r>
            <a:r>
              <a:rPr lang="en-US" sz="1500" err="1"/>
              <a:t>chỉnh</a:t>
            </a:r>
            <a:r>
              <a:rPr lang="en-US" sz="1500"/>
              <a:t>)</a:t>
            </a:r>
          </a:p>
          <a:p>
            <a:pPr algn="just">
              <a:lnSpc>
                <a:spcPct val="80000"/>
              </a:lnSpc>
              <a:buFontTx/>
              <a:buNone/>
            </a:pPr>
            <a:r>
              <a:rPr lang="en-US" sz="1500"/>
              <a:t>- </a:t>
            </a:r>
            <a:r>
              <a:rPr lang="en-US" sz="1500" err="1"/>
              <a:t>Bước</a:t>
            </a:r>
            <a:r>
              <a:rPr lang="en-US" sz="1500"/>
              <a:t> 1.4: </a:t>
            </a:r>
            <a:r>
              <a:rPr lang="en-US" sz="1500" err="1"/>
              <a:t>lập</a:t>
            </a:r>
            <a:r>
              <a:rPr lang="en-US" sz="1500"/>
              <a:t> </a:t>
            </a:r>
            <a:r>
              <a:rPr lang="en-US" sz="1500" err="1"/>
              <a:t>biểu</a:t>
            </a:r>
            <a:r>
              <a:rPr lang="en-US" sz="1500"/>
              <a:t> </a:t>
            </a:r>
            <a:r>
              <a:rPr lang="en-US" sz="1500" err="1"/>
              <a:t>và</a:t>
            </a:r>
            <a:r>
              <a:rPr lang="en-US" sz="1500"/>
              <a:t> </a:t>
            </a:r>
            <a:r>
              <a:rPr lang="en-US" sz="1500" err="1"/>
              <a:t>lập</a:t>
            </a:r>
            <a:r>
              <a:rPr lang="en-US" sz="1500"/>
              <a:t> </a:t>
            </a:r>
            <a:r>
              <a:rPr lang="en-US" sz="1500" err="1"/>
              <a:t>kế</a:t>
            </a:r>
            <a:r>
              <a:rPr lang="en-US" sz="1500"/>
              <a:t> </a:t>
            </a:r>
            <a:r>
              <a:rPr lang="en-US" sz="1500" err="1"/>
              <a:t>hoạch</a:t>
            </a:r>
            <a:r>
              <a:rPr lang="en-US" sz="1500"/>
              <a:t> </a:t>
            </a:r>
            <a:r>
              <a:rPr lang="en-US" sz="1500" err="1"/>
              <a:t>ngân</a:t>
            </a:r>
            <a:r>
              <a:rPr lang="en-US" sz="1500"/>
              <a:t> </a:t>
            </a:r>
            <a:r>
              <a:rPr lang="en-US" sz="1500" err="1"/>
              <a:t>sách</a:t>
            </a:r>
            <a:r>
              <a:rPr lang="en-US" sz="1500"/>
              <a:t> </a:t>
            </a:r>
            <a:r>
              <a:rPr lang="en-US" sz="1500" err="1"/>
              <a:t>cho</a:t>
            </a:r>
            <a:r>
              <a:rPr lang="en-US" sz="1500"/>
              <a:t> </a:t>
            </a:r>
            <a:r>
              <a:rPr lang="en-US" sz="1500" err="1"/>
              <a:t>dự</a:t>
            </a:r>
            <a:r>
              <a:rPr lang="en-US" sz="1500"/>
              <a:t> </a:t>
            </a:r>
            <a:r>
              <a:rPr lang="en-US" sz="1500" err="1"/>
              <a:t>án</a:t>
            </a:r>
            <a:endParaRPr lang="en-US" sz="1500"/>
          </a:p>
          <a:p>
            <a:pPr algn="just">
              <a:lnSpc>
                <a:spcPct val="80000"/>
              </a:lnSpc>
              <a:buFontTx/>
              <a:buNone/>
            </a:pPr>
            <a:r>
              <a:rPr lang="en-US" sz="1500" err="1"/>
              <a:t>Kết</a:t>
            </a:r>
            <a:r>
              <a:rPr lang="en-US" sz="1500"/>
              <a:t> </a:t>
            </a:r>
            <a:r>
              <a:rPr lang="en-US" sz="1500" err="1"/>
              <a:t>quả</a:t>
            </a:r>
            <a:r>
              <a:rPr lang="en-US" sz="1500"/>
              <a:t>: </a:t>
            </a:r>
            <a:r>
              <a:rPr lang="en-US" sz="1500" err="1"/>
              <a:t>báo</a:t>
            </a:r>
            <a:r>
              <a:rPr lang="en-US" sz="1500"/>
              <a:t> </a:t>
            </a:r>
            <a:r>
              <a:rPr lang="en-US" sz="1500" err="1"/>
              <a:t>cáo</a:t>
            </a:r>
            <a:r>
              <a:rPr lang="en-US" sz="1500"/>
              <a:t> </a:t>
            </a:r>
            <a:r>
              <a:rPr lang="en-US" sz="1500" err="1"/>
              <a:t>dự</a:t>
            </a:r>
            <a:r>
              <a:rPr lang="en-US" sz="1500"/>
              <a:t> </a:t>
            </a:r>
            <a:r>
              <a:rPr lang="en-US" sz="1500" err="1"/>
              <a:t>án</a:t>
            </a:r>
            <a:r>
              <a:rPr lang="en-US" sz="1500"/>
              <a:t>, </a:t>
            </a:r>
            <a:r>
              <a:rPr lang="en-US" sz="1500" err="1"/>
              <a:t>Lập</a:t>
            </a:r>
            <a:r>
              <a:rPr lang="en-US" sz="1500"/>
              <a:t> </a:t>
            </a:r>
            <a:r>
              <a:rPr lang="en-US" sz="1500" err="1"/>
              <a:t>kế</a:t>
            </a:r>
            <a:r>
              <a:rPr lang="en-US" sz="1500"/>
              <a:t> </a:t>
            </a:r>
            <a:r>
              <a:rPr lang="en-US" sz="1500" err="1"/>
              <a:t>hoạch</a:t>
            </a:r>
            <a:r>
              <a:rPr lang="en-US" sz="1500"/>
              <a:t> </a:t>
            </a:r>
            <a:r>
              <a:rPr lang="en-US" sz="1500" err="1"/>
              <a:t>chủ</a:t>
            </a:r>
            <a:r>
              <a:rPr lang="en-US" sz="1500"/>
              <a:t> </a:t>
            </a:r>
            <a:r>
              <a:rPr lang="en-US" sz="1500" err="1"/>
              <a:t>đạo</a:t>
            </a:r>
            <a:r>
              <a:rPr lang="en-US" sz="1500"/>
              <a:t> </a:t>
            </a:r>
            <a:r>
              <a:rPr lang="en-US" sz="1500" err="1"/>
              <a:t>cho</a:t>
            </a:r>
            <a:r>
              <a:rPr lang="en-US" sz="1500"/>
              <a:t> </a:t>
            </a:r>
            <a:r>
              <a:rPr lang="en-US" sz="1500" err="1"/>
              <a:t>toàn</a:t>
            </a:r>
            <a:r>
              <a:rPr lang="en-US" sz="1500"/>
              <a:t> </a:t>
            </a:r>
            <a:r>
              <a:rPr lang="en-US" sz="1500" err="1"/>
              <a:t>bộ</a:t>
            </a:r>
            <a:r>
              <a:rPr lang="en-US" sz="1500"/>
              <a:t> </a:t>
            </a:r>
            <a:r>
              <a:rPr lang="en-US" sz="1500" err="1"/>
              <a:t>dự</a:t>
            </a:r>
            <a:r>
              <a:rPr lang="en-US" sz="1500"/>
              <a:t> </a:t>
            </a:r>
            <a:r>
              <a:rPr lang="en-US" sz="1500" err="1"/>
              <a:t>án</a:t>
            </a:r>
            <a:r>
              <a:rPr lang="en-US" sz="1500"/>
              <a:t>: </a:t>
            </a:r>
            <a:r>
              <a:rPr lang="en-US" sz="1500" err="1"/>
              <a:t>lập</a:t>
            </a:r>
            <a:r>
              <a:rPr lang="en-US" sz="1500"/>
              <a:t> </a:t>
            </a:r>
            <a:r>
              <a:rPr lang="en-US" sz="1500" err="1"/>
              <a:t>biểu</a:t>
            </a:r>
            <a:r>
              <a:rPr lang="en-US" sz="1500"/>
              <a:t> </a:t>
            </a:r>
            <a:r>
              <a:rPr lang="en-US" sz="1500" err="1"/>
              <a:t>và</a:t>
            </a:r>
            <a:r>
              <a:rPr lang="en-US" sz="1500"/>
              <a:t> </a:t>
            </a:r>
            <a:r>
              <a:rPr lang="en-US" sz="1500" err="1"/>
              <a:t>phân</a:t>
            </a:r>
            <a:r>
              <a:rPr lang="en-US" sz="1500"/>
              <a:t> </a:t>
            </a:r>
            <a:r>
              <a:rPr lang="en-US" sz="1500" err="1"/>
              <a:t>bố</a:t>
            </a:r>
            <a:r>
              <a:rPr lang="en-US" sz="1500"/>
              <a:t> </a:t>
            </a:r>
            <a:r>
              <a:rPr lang="en-US" sz="1500" err="1"/>
              <a:t>tài</a:t>
            </a:r>
            <a:r>
              <a:rPr lang="en-US" sz="1500"/>
              <a:t> </a:t>
            </a:r>
            <a:r>
              <a:rPr lang="en-US" sz="1500" err="1"/>
              <a:t>nguyên</a:t>
            </a:r>
            <a:r>
              <a:rPr lang="en-US" sz="1500"/>
              <a:t>, </a:t>
            </a:r>
            <a:r>
              <a:rPr lang="en-US" sz="1500" err="1"/>
              <a:t>Lập</a:t>
            </a:r>
            <a:r>
              <a:rPr lang="en-US" sz="1500"/>
              <a:t> </a:t>
            </a:r>
            <a:r>
              <a:rPr lang="en-US" sz="1500" err="1"/>
              <a:t>kế</a:t>
            </a:r>
            <a:r>
              <a:rPr lang="en-US" sz="1500"/>
              <a:t> </a:t>
            </a:r>
            <a:r>
              <a:rPr lang="en-US" sz="1500" err="1"/>
              <a:t>hoạch</a:t>
            </a:r>
            <a:r>
              <a:rPr lang="en-US" sz="1500"/>
              <a:t> chi </a:t>
            </a:r>
            <a:r>
              <a:rPr lang="en-US" sz="1500" err="1"/>
              <a:t>tiết</a:t>
            </a:r>
            <a:r>
              <a:rPr lang="en-US" sz="1500"/>
              <a:t> </a:t>
            </a:r>
            <a:r>
              <a:rPr lang="en-US" sz="1500" err="1"/>
              <a:t>và</a:t>
            </a:r>
            <a:r>
              <a:rPr lang="en-US" sz="1500"/>
              <a:t> </a:t>
            </a:r>
            <a:r>
              <a:rPr lang="en-US" sz="1500" err="1"/>
              <a:t>lập</a:t>
            </a:r>
            <a:r>
              <a:rPr lang="en-US" sz="1500"/>
              <a:t> </a:t>
            </a:r>
            <a:r>
              <a:rPr lang="en-US" sz="1500" err="1"/>
              <a:t>biểu</a:t>
            </a:r>
            <a:r>
              <a:rPr lang="en-US" sz="1500"/>
              <a:t> </a:t>
            </a:r>
            <a:r>
              <a:rPr lang="en-US" sz="1500" err="1"/>
              <a:t>để</a:t>
            </a:r>
            <a:r>
              <a:rPr lang="en-US" sz="1500"/>
              <a:t> </a:t>
            </a:r>
            <a:r>
              <a:rPr lang="en-US" sz="1500" err="1"/>
              <a:t>hoàn</a:t>
            </a:r>
            <a:r>
              <a:rPr lang="en-US" sz="1500"/>
              <a:t> </a:t>
            </a:r>
            <a:r>
              <a:rPr lang="en-US" sz="1500" err="1"/>
              <a:t>thiện</a:t>
            </a:r>
            <a:r>
              <a:rPr lang="en-US" sz="1500"/>
              <a:t> </a:t>
            </a:r>
            <a:r>
              <a:rPr lang="en-US" sz="1500" err="1"/>
              <a:t>giai</a:t>
            </a:r>
            <a:r>
              <a:rPr lang="en-US" sz="1500"/>
              <a:t> </a:t>
            </a:r>
            <a:r>
              <a:rPr lang="en-US" sz="1500" err="1"/>
              <a:t>đoạn</a:t>
            </a:r>
            <a:r>
              <a:rPr lang="en-US" sz="1500"/>
              <a:t> </a:t>
            </a:r>
            <a:r>
              <a:rPr lang="en-US" sz="1500" err="1"/>
              <a:t>kế</a:t>
            </a:r>
            <a:r>
              <a:rPr lang="en-US" sz="1500"/>
              <a:t> </a:t>
            </a:r>
            <a:r>
              <a:rPr lang="en-US" sz="1500" err="1"/>
              <a:t>tiếp</a:t>
            </a:r>
            <a:endParaRPr lang="en-US" sz="1500"/>
          </a:p>
          <a:p>
            <a:pPr algn="just">
              <a:lnSpc>
                <a:spcPct val="80000"/>
              </a:lnSpc>
              <a:buFontTx/>
              <a:buNone/>
            </a:pPr>
            <a:r>
              <a:rPr lang="en-US" sz="1500"/>
              <a:t>- Bước1.5: </a:t>
            </a:r>
            <a:r>
              <a:rPr lang="en-US" sz="1500" err="1"/>
              <a:t>Trình</a:t>
            </a:r>
            <a:r>
              <a:rPr lang="en-US" sz="1500"/>
              <a:t> </a:t>
            </a:r>
            <a:r>
              <a:rPr lang="en-US" sz="1500" err="1"/>
              <a:t>bày</a:t>
            </a:r>
            <a:r>
              <a:rPr lang="en-US" sz="1500"/>
              <a:t> </a:t>
            </a:r>
            <a:r>
              <a:rPr lang="en-US" sz="1500" err="1"/>
              <a:t>dự</a:t>
            </a:r>
            <a:r>
              <a:rPr lang="en-US" sz="1500"/>
              <a:t> </a:t>
            </a:r>
            <a:r>
              <a:rPr lang="en-US" sz="1500" err="1"/>
              <a:t>án</a:t>
            </a:r>
            <a:r>
              <a:rPr lang="en-US" sz="1500"/>
              <a:t> </a:t>
            </a:r>
            <a:r>
              <a:rPr lang="en-US" sz="1500" err="1"/>
              <a:t>và</a:t>
            </a:r>
            <a:r>
              <a:rPr lang="en-US" sz="1500"/>
              <a:t> </a:t>
            </a:r>
            <a:r>
              <a:rPr lang="en-US" sz="1500" err="1"/>
              <a:t>kế</a:t>
            </a:r>
            <a:r>
              <a:rPr lang="en-US" sz="1500"/>
              <a:t> </a:t>
            </a:r>
            <a:r>
              <a:rPr lang="en-US" sz="1500" err="1"/>
              <a:t>hoạch</a:t>
            </a:r>
            <a:endParaRPr lang="en-US" sz="1500"/>
          </a:p>
          <a:p>
            <a:pPr algn="just">
              <a:lnSpc>
                <a:spcPct val="80000"/>
              </a:lnSpc>
              <a:buFontTx/>
              <a:buNone/>
            </a:pPr>
            <a:r>
              <a:rPr lang="en-US" sz="1500" err="1"/>
              <a:t>Trình</a:t>
            </a:r>
            <a:r>
              <a:rPr lang="en-US" sz="1500"/>
              <a:t> </a:t>
            </a:r>
            <a:r>
              <a:rPr lang="en-US" sz="1500" err="1"/>
              <a:t>bày</a:t>
            </a:r>
            <a:r>
              <a:rPr lang="en-US" sz="1500"/>
              <a:t> </a:t>
            </a:r>
            <a:r>
              <a:rPr lang="en-US" sz="1500" err="1"/>
              <a:t>và</a:t>
            </a:r>
            <a:r>
              <a:rPr lang="en-US" sz="1500"/>
              <a:t> </a:t>
            </a:r>
            <a:r>
              <a:rPr lang="en-US" sz="1500" err="1"/>
              <a:t>bảo</a:t>
            </a:r>
            <a:r>
              <a:rPr lang="en-US" sz="1500"/>
              <a:t> </a:t>
            </a:r>
            <a:r>
              <a:rPr lang="en-US" sz="1500" err="1"/>
              <a:t>vệ</a:t>
            </a:r>
            <a:r>
              <a:rPr lang="en-US" sz="1500"/>
              <a:t> </a:t>
            </a:r>
            <a:r>
              <a:rPr lang="en-US" sz="1500" err="1"/>
              <a:t>dự</a:t>
            </a:r>
            <a:r>
              <a:rPr lang="en-US" sz="1500"/>
              <a:t> </a:t>
            </a:r>
            <a:r>
              <a:rPr lang="en-US" sz="1500" err="1"/>
              <a:t>án</a:t>
            </a:r>
            <a:r>
              <a:rPr lang="en-US" sz="1500"/>
              <a:t>, </a:t>
            </a:r>
            <a:r>
              <a:rPr lang="en-US" sz="1500" err="1"/>
              <a:t>kế</a:t>
            </a:r>
            <a:r>
              <a:rPr lang="en-US" sz="1500"/>
              <a:t> </a:t>
            </a:r>
            <a:r>
              <a:rPr lang="en-US" sz="1500" err="1"/>
              <a:t>hoạch</a:t>
            </a:r>
            <a:r>
              <a:rPr lang="en-US" sz="1500"/>
              <a:t> </a:t>
            </a:r>
            <a:r>
              <a:rPr lang="en-US" sz="1500" err="1"/>
              <a:t>trước</a:t>
            </a:r>
            <a:r>
              <a:rPr lang="en-US" sz="1500"/>
              <a:t> </a:t>
            </a:r>
            <a:r>
              <a:rPr lang="en-US" sz="1500" err="1"/>
              <a:t>hội</a:t>
            </a:r>
            <a:r>
              <a:rPr lang="en-US" sz="1500"/>
              <a:t> </a:t>
            </a:r>
            <a:r>
              <a:rPr lang="en-US" sz="1500" err="1"/>
              <a:t>đồng</a:t>
            </a:r>
            <a:r>
              <a:rPr lang="en-US" sz="1500"/>
              <a:t> </a:t>
            </a:r>
            <a:r>
              <a:rPr lang="en-US" sz="1500" err="1"/>
              <a:t>thẩm</a:t>
            </a:r>
            <a:r>
              <a:rPr lang="en-US" sz="1500"/>
              <a:t> </a:t>
            </a:r>
            <a:r>
              <a:rPr lang="en-US" sz="1500" err="1"/>
              <a:t>định</a:t>
            </a:r>
            <a:endParaRPr lang="en-US" sz="1500"/>
          </a:p>
          <a:p>
            <a:pPr algn="just">
              <a:lnSpc>
                <a:spcPct val="80000"/>
              </a:lnSpc>
              <a:buFontTx/>
              <a:buNone/>
            </a:pPr>
            <a:r>
              <a:rPr lang="en-US" sz="1500" err="1"/>
              <a:t>Khởi</a:t>
            </a:r>
            <a:r>
              <a:rPr lang="en-US" sz="1500"/>
              <a:t> </a:t>
            </a:r>
            <a:r>
              <a:rPr lang="en-US" sz="1500" err="1"/>
              <a:t>đầu</a:t>
            </a:r>
            <a:r>
              <a:rPr lang="en-US" sz="1500"/>
              <a:t> </a:t>
            </a:r>
            <a:r>
              <a:rPr lang="en-US" sz="1500" err="1"/>
              <a:t>chính</a:t>
            </a:r>
            <a:r>
              <a:rPr lang="en-US" sz="1500"/>
              <a:t> </a:t>
            </a:r>
            <a:r>
              <a:rPr lang="en-US" sz="1500" err="1"/>
              <a:t>thức</a:t>
            </a:r>
            <a:r>
              <a:rPr lang="en-US" sz="1500"/>
              <a:t> </a:t>
            </a:r>
            <a:r>
              <a:rPr lang="en-US" sz="1500" err="1"/>
              <a:t>dự</a:t>
            </a:r>
            <a:r>
              <a:rPr lang="en-US" sz="1500"/>
              <a:t> </a:t>
            </a:r>
            <a:r>
              <a:rPr lang="en-US" sz="1500" err="1"/>
              <a:t>án</a:t>
            </a:r>
            <a:r>
              <a:rPr lang="en-US" sz="1500"/>
              <a:t> </a:t>
            </a:r>
            <a:r>
              <a:rPr lang="en-US" sz="1500" err="1"/>
              <a:t>và</a:t>
            </a:r>
            <a:r>
              <a:rPr lang="en-US" sz="1500"/>
              <a:t> </a:t>
            </a:r>
            <a:r>
              <a:rPr lang="en-US" sz="1500" err="1"/>
              <a:t>thông</a:t>
            </a:r>
            <a:r>
              <a:rPr lang="en-US" sz="1500"/>
              <a:t> </a:t>
            </a:r>
            <a:r>
              <a:rPr lang="en-US" sz="1500" err="1"/>
              <a:t>báo</a:t>
            </a:r>
            <a:r>
              <a:rPr lang="en-US" sz="1500"/>
              <a:t> </a:t>
            </a:r>
            <a:r>
              <a:rPr lang="en-US" sz="1500" err="1"/>
              <a:t>về</a:t>
            </a:r>
            <a:r>
              <a:rPr lang="en-US" sz="1500"/>
              <a:t> </a:t>
            </a:r>
            <a:r>
              <a:rPr lang="en-US" sz="1500" err="1"/>
              <a:t>dự</a:t>
            </a:r>
            <a:r>
              <a:rPr lang="en-US" sz="1500"/>
              <a:t> </a:t>
            </a:r>
            <a:r>
              <a:rPr lang="en-US" sz="1500" err="1"/>
              <a:t>án</a:t>
            </a:r>
            <a:r>
              <a:rPr lang="en-US" sz="1500"/>
              <a:t>, </a:t>
            </a:r>
            <a:r>
              <a:rPr lang="en-US" sz="1500" err="1"/>
              <a:t>các</a:t>
            </a:r>
            <a:r>
              <a:rPr lang="en-US" sz="1500"/>
              <a:t> </a:t>
            </a:r>
            <a:r>
              <a:rPr lang="en-US" sz="1500" err="1"/>
              <a:t>mục</a:t>
            </a:r>
            <a:r>
              <a:rPr lang="en-US" sz="1500"/>
              <a:t> </a:t>
            </a:r>
            <a:r>
              <a:rPr lang="en-US" sz="1500" err="1"/>
              <a:t>tiêu</a:t>
            </a:r>
            <a:r>
              <a:rPr lang="en-US" sz="1500"/>
              <a:t> </a:t>
            </a:r>
            <a:r>
              <a:rPr lang="en-US" sz="1500" err="1"/>
              <a:t>và</a:t>
            </a:r>
            <a:r>
              <a:rPr lang="en-US" sz="1500"/>
              <a:t> </a:t>
            </a:r>
            <a:r>
              <a:rPr lang="en-US" sz="1500" err="1"/>
              <a:t>lịch</a:t>
            </a:r>
            <a:r>
              <a:rPr lang="en-US" sz="1500"/>
              <a:t> </a:t>
            </a:r>
            <a:r>
              <a:rPr lang="en-US" sz="1500" err="1"/>
              <a:t>biểu</a:t>
            </a:r>
            <a:endParaRPr lang="en-US" sz="1500"/>
          </a:p>
          <a:p>
            <a:pPr algn="just">
              <a:lnSpc>
                <a:spcPct val="80000"/>
              </a:lnSpc>
              <a:buFontTx/>
              <a:buNone/>
            </a:pPr>
            <a:r>
              <a:rPr lang="en-US" sz="1500" err="1"/>
              <a:t>Kết</a:t>
            </a:r>
            <a:r>
              <a:rPr lang="en-US" sz="1500"/>
              <a:t> </a:t>
            </a:r>
            <a:r>
              <a:rPr lang="en-US" sz="1500" err="1"/>
              <a:t>quả</a:t>
            </a:r>
            <a:r>
              <a:rPr lang="en-US" sz="1500"/>
              <a:t>: </a:t>
            </a:r>
            <a:r>
              <a:rPr lang="en-US" sz="1500" err="1"/>
              <a:t>báo</a:t>
            </a:r>
            <a:r>
              <a:rPr lang="en-US" sz="1500"/>
              <a:t> </a:t>
            </a:r>
            <a:r>
              <a:rPr lang="en-US" sz="1500" err="1"/>
              <a:t>cáo</a:t>
            </a:r>
            <a:r>
              <a:rPr lang="en-US" sz="1500"/>
              <a:t> </a:t>
            </a:r>
            <a:r>
              <a:rPr lang="en-US" sz="1500" err="1"/>
              <a:t>dự</a:t>
            </a:r>
            <a:r>
              <a:rPr lang="en-US" sz="1500"/>
              <a:t> </a:t>
            </a:r>
            <a:r>
              <a:rPr lang="en-US" sz="1500" err="1"/>
              <a:t>án</a:t>
            </a:r>
            <a:r>
              <a:rPr lang="en-US" sz="1500"/>
              <a:t> (</a:t>
            </a:r>
            <a:r>
              <a:rPr lang="en-US" sz="1500" err="1"/>
              <a:t>nhân</a:t>
            </a:r>
            <a:r>
              <a:rPr lang="en-US" sz="1500"/>
              <a:t> </a:t>
            </a:r>
            <a:r>
              <a:rPr lang="en-US" sz="1500" err="1"/>
              <a:t>sự</a:t>
            </a:r>
            <a:r>
              <a:rPr lang="en-US" sz="1500"/>
              <a:t>, </a:t>
            </a:r>
            <a:r>
              <a:rPr lang="en-US" sz="1500" err="1"/>
              <a:t>các</a:t>
            </a:r>
            <a:r>
              <a:rPr lang="en-US" sz="1500"/>
              <a:t> </a:t>
            </a:r>
            <a:r>
              <a:rPr lang="en-US" sz="1500" err="1"/>
              <a:t>vấn</a:t>
            </a:r>
            <a:r>
              <a:rPr lang="en-US" sz="1500"/>
              <a:t> </a:t>
            </a:r>
            <a:r>
              <a:rPr lang="en-US" sz="1500" err="1"/>
              <a:t>đề</a:t>
            </a:r>
            <a:r>
              <a:rPr lang="en-US" sz="1500"/>
              <a:t>, </a:t>
            </a:r>
            <a:r>
              <a:rPr lang="en-US" sz="1500" err="1"/>
              <a:t>phạm</a:t>
            </a:r>
            <a:r>
              <a:rPr lang="en-US" sz="1500"/>
              <a:t> vi, </a:t>
            </a:r>
            <a:r>
              <a:rPr lang="en-US" sz="1500" err="1"/>
              <a:t>phương</a:t>
            </a:r>
            <a:r>
              <a:rPr lang="en-US" sz="1500"/>
              <a:t> </a:t>
            </a:r>
            <a:r>
              <a:rPr lang="en-US" sz="1500" err="1"/>
              <a:t>pháp</a:t>
            </a:r>
            <a:r>
              <a:rPr lang="en-US" sz="1500"/>
              <a:t> </a:t>
            </a:r>
            <a:r>
              <a:rPr lang="en-US" sz="1500" err="1"/>
              <a:t>luận</a:t>
            </a:r>
            <a:r>
              <a:rPr lang="en-US" sz="1500"/>
              <a:t>, </a:t>
            </a:r>
            <a:r>
              <a:rPr lang="en-US" sz="1500" err="1"/>
              <a:t>chỉ</a:t>
            </a:r>
            <a:r>
              <a:rPr lang="en-US" sz="1500"/>
              <a:t> </a:t>
            </a:r>
            <a:r>
              <a:rPr lang="en-US" sz="1500" err="1"/>
              <a:t>thị</a:t>
            </a:r>
            <a:r>
              <a:rPr lang="en-US" sz="1500"/>
              <a:t> </a:t>
            </a:r>
            <a:r>
              <a:rPr lang="en-US" sz="1500" err="1"/>
              <a:t>về</a:t>
            </a:r>
            <a:r>
              <a:rPr lang="en-US" sz="1500"/>
              <a:t> </a:t>
            </a:r>
            <a:r>
              <a:rPr lang="en-US" sz="1500" err="1"/>
              <a:t>các</a:t>
            </a:r>
            <a:r>
              <a:rPr lang="en-US" sz="1500"/>
              <a:t> </a:t>
            </a:r>
            <a:r>
              <a:rPr lang="en-US" sz="1500" err="1"/>
              <a:t>công</a:t>
            </a:r>
            <a:r>
              <a:rPr lang="en-US" sz="1500"/>
              <a:t> </a:t>
            </a:r>
            <a:r>
              <a:rPr lang="en-US" sz="1500" err="1"/>
              <a:t>việc</a:t>
            </a:r>
            <a:r>
              <a:rPr lang="en-US" sz="1500"/>
              <a:t> </a:t>
            </a:r>
            <a:r>
              <a:rPr lang="en-US" sz="1500" err="1"/>
              <a:t>phải</a:t>
            </a:r>
            <a:r>
              <a:rPr lang="en-US" sz="1500"/>
              <a:t> </a:t>
            </a:r>
            <a:r>
              <a:rPr lang="en-US" sz="1500" err="1"/>
              <a:t>hoàn</a:t>
            </a:r>
            <a:r>
              <a:rPr lang="en-US" sz="1500"/>
              <a:t> </a:t>
            </a:r>
            <a:r>
              <a:rPr lang="en-US" sz="1500" err="1"/>
              <a:t>thành</a:t>
            </a:r>
            <a:r>
              <a:rPr lang="en-US" sz="1500"/>
              <a:t>, </a:t>
            </a:r>
            <a:r>
              <a:rPr lang="en-US" sz="1500" err="1"/>
              <a:t>các</a:t>
            </a:r>
            <a:r>
              <a:rPr lang="en-US" sz="1500"/>
              <a:t> </a:t>
            </a:r>
            <a:r>
              <a:rPr lang="en-US" sz="1500" err="1"/>
              <a:t>kết</a:t>
            </a:r>
            <a:r>
              <a:rPr lang="en-US" sz="1500"/>
              <a:t> </a:t>
            </a:r>
            <a:r>
              <a:rPr lang="en-US" sz="1500" err="1"/>
              <a:t>quả</a:t>
            </a:r>
            <a:r>
              <a:rPr lang="en-US" sz="1500"/>
              <a:t>, </a:t>
            </a:r>
            <a:r>
              <a:rPr lang="en-US" sz="1500" err="1"/>
              <a:t>các</a:t>
            </a:r>
            <a:r>
              <a:rPr lang="en-US" sz="1500"/>
              <a:t> </a:t>
            </a:r>
            <a:r>
              <a:rPr lang="en-US" sz="1500" err="1"/>
              <a:t>chuẩn</a:t>
            </a:r>
            <a:r>
              <a:rPr lang="en-US" sz="1500"/>
              <a:t> </a:t>
            </a:r>
            <a:r>
              <a:rPr lang="en-US" sz="1500" err="1"/>
              <a:t>chất</a:t>
            </a:r>
            <a:r>
              <a:rPr lang="en-US" sz="1500"/>
              <a:t> </a:t>
            </a:r>
            <a:r>
              <a:rPr lang="en-US" sz="1500" err="1"/>
              <a:t>lượng</a:t>
            </a:r>
            <a:r>
              <a:rPr lang="en-US" sz="1500"/>
              <a:t>, </a:t>
            </a:r>
            <a:r>
              <a:rPr lang="en-US" sz="1500" err="1"/>
              <a:t>lịch</a:t>
            </a:r>
            <a:r>
              <a:rPr lang="en-US" sz="1500"/>
              <a:t> </a:t>
            </a:r>
            <a:r>
              <a:rPr lang="en-US" sz="1500" err="1"/>
              <a:t>biểu</a:t>
            </a:r>
            <a:r>
              <a:rPr lang="en-US" sz="1500"/>
              <a:t>, </a:t>
            </a:r>
            <a:r>
              <a:rPr lang="en-US" sz="1500" err="1"/>
              <a:t>ngân</a:t>
            </a:r>
            <a:r>
              <a:rPr lang="en-US" sz="1500"/>
              <a:t> </a:t>
            </a:r>
            <a:r>
              <a:rPr lang="en-US" sz="1500" err="1"/>
              <a:t>sách</a:t>
            </a:r>
            <a:r>
              <a:rPr lang="en-US" sz="15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8963">
                                            <p:txEl>
                                              <p:pRg st="1" end="1"/>
                                            </p:txEl>
                                          </p:spTgt>
                                        </p:tgtEl>
                                        <p:attrNameLst>
                                          <p:attrName>style.visibility</p:attrName>
                                        </p:attrNameLst>
                                      </p:cBhvr>
                                      <p:to>
                                        <p:strVal val="visible"/>
                                      </p:to>
                                    </p:set>
                                    <p:anim calcmode="lin" valueType="num">
                                      <p:cBhvr additive="base">
                                        <p:cTn id="7" dur="500" fill="hold"/>
                                        <p:tgtEl>
                                          <p:spTgt spid="1689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89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8963">
                                            <p:txEl>
                                              <p:pRg st="2" end="2"/>
                                            </p:txEl>
                                          </p:spTgt>
                                        </p:tgtEl>
                                        <p:attrNameLst>
                                          <p:attrName>style.visibility</p:attrName>
                                        </p:attrNameLst>
                                      </p:cBhvr>
                                      <p:to>
                                        <p:strVal val="visible"/>
                                      </p:to>
                                    </p:set>
                                    <p:anim calcmode="lin" valueType="num">
                                      <p:cBhvr additive="base">
                                        <p:cTn id="13" dur="500" fill="hold"/>
                                        <p:tgtEl>
                                          <p:spTgt spid="1689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896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8963">
                                            <p:txEl>
                                              <p:pRg st="3" end="3"/>
                                            </p:txEl>
                                          </p:spTgt>
                                        </p:tgtEl>
                                        <p:attrNameLst>
                                          <p:attrName>style.visibility</p:attrName>
                                        </p:attrNameLst>
                                      </p:cBhvr>
                                      <p:to>
                                        <p:strVal val="visible"/>
                                      </p:to>
                                    </p:set>
                                    <p:anim calcmode="lin" valueType="num">
                                      <p:cBhvr additive="base">
                                        <p:cTn id="17" dur="500" fill="hold"/>
                                        <p:tgtEl>
                                          <p:spTgt spid="16896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896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8963">
                                            <p:txEl>
                                              <p:pRg st="4" end="4"/>
                                            </p:txEl>
                                          </p:spTgt>
                                        </p:tgtEl>
                                        <p:attrNameLst>
                                          <p:attrName>style.visibility</p:attrName>
                                        </p:attrNameLst>
                                      </p:cBhvr>
                                      <p:to>
                                        <p:strVal val="visible"/>
                                      </p:to>
                                    </p:set>
                                    <p:anim calcmode="lin" valueType="num">
                                      <p:cBhvr additive="base">
                                        <p:cTn id="21" dur="500" fill="hold"/>
                                        <p:tgtEl>
                                          <p:spTgt spid="16896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89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8963">
                                            <p:txEl>
                                              <p:pRg st="5" end="5"/>
                                            </p:txEl>
                                          </p:spTgt>
                                        </p:tgtEl>
                                        <p:attrNameLst>
                                          <p:attrName>style.visibility</p:attrName>
                                        </p:attrNameLst>
                                      </p:cBhvr>
                                      <p:to>
                                        <p:strVal val="visible"/>
                                      </p:to>
                                    </p:set>
                                    <p:anim calcmode="lin" valueType="num">
                                      <p:cBhvr additive="base">
                                        <p:cTn id="27" dur="500" fill="hold"/>
                                        <p:tgtEl>
                                          <p:spTgt spid="16896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896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8963">
                                            <p:txEl>
                                              <p:pRg st="6" end="6"/>
                                            </p:txEl>
                                          </p:spTgt>
                                        </p:tgtEl>
                                        <p:attrNameLst>
                                          <p:attrName>style.visibility</p:attrName>
                                        </p:attrNameLst>
                                      </p:cBhvr>
                                      <p:to>
                                        <p:strVal val="visible"/>
                                      </p:to>
                                    </p:set>
                                    <p:anim calcmode="lin" valueType="num">
                                      <p:cBhvr additive="base">
                                        <p:cTn id="31" dur="500" fill="hold"/>
                                        <p:tgtEl>
                                          <p:spTgt spid="16896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896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8963">
                                            <p:txEl>
                                              <p:pRg st="7" end="7"/>
                                            </p:txEl>
                                          </p:spTgt>
                                        </p:tgtEl>
                                        <p:attrNameLst>
                                          <p:attrName>style.visibility</p:attrName>
                                        </p:attrNameLst>
                                      </p:cBhvr>
                                      <p:to>
                                        <p:strVal val="visible"/>
                                      </p:to>
                                    </p:set>
                                    <p:anim calcmode="lin" valueType="num">
                                      <p:cBhvr additive="base">
                                        <p:cTn id="37" dur="500" fill="hold"/>
                                        <p:tgtEl>
                                          <p:spTgt spid="16896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896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8963">
                                            <p:txEl>
                                              <p:pRg st="8" end="8"/>
                                            </p:txEl>
                                          </p:spTgt>
                                        </p:tgtEl>
                                        <p:attrNameLst>
                                          <p:attrName>style.visibility</p:attrName>
                                        </p:attrNameLst>
                                      </p:cBhvr>
                                      <p:to>
                                        <p:strVal val="visible"/>
                                      </p:to>
                                    </p:set>
                                    <p:anim calcmode="lin" valueType="num">
                                      <p:cBhvr additive="base">
                                        <p:cTn id="41" dur="500" fill="hold"/>
                                        <p:tgtEl>
                                          <p:spTgt spid="16896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6896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68963">
                                            <p:txEl>
                                              <p:pRg st="9" end="9"/>
                                            </p:txEl>
                                          </p:spTgt>
                                        </p:tgtEl>
                                        <p:attrNameLst>
                                          <p:attrName>style.visibility</p:attrName>
                                        </p:attrNameLst>
                                      </p:cBhvr>
                                      <p:to>
                                        <p:strVal val="visible"/>
                                      </p:to>
                                    </p:set>
                                    <p:anim calcmode="lin" valueType="num">
                                      <p:cBhvr additive="base">
                                        <p:cTn id="47" dur="500" fill="hold"/>
                                        <p:tgtEl>
                                          <p:spTgt spid="16896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896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68963">
                                            <p:txEl>
                                              <p:pRg st="10" end="10"/>
                                            </p:txEl>
                                          </p:spTgt>
                                        </p:tgtEl>
                                        <p:attrNameLst>
                                          <p:attrName>style.visibility</p:attrName>
                                        </p:attrNameLst>
                                      </p:cBhvr>
                                      <p:to>
                                        <p:strVal val="visible"/>
                                      </p:to>
                                    </p:set>
                                    <p:anim calcmode="lin" valueType="num">
                                      <p:cBhvr additive="base">
                                        <p:cTn id="51" dur="500" fill="hold"/>
                                        <p:tgtEl>
                                          <p:spTgt spid="16896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6896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68963">
                                            <p:txEl>
                                              <p:pRg st="11" end="11"/>
                                            </p:txEl>
                                          </p:spTgt>
                                        </p:tgtEl>
                                        <p:attrNameLst>
                                          <p:attrName>style.visibility</p:attrName>
                                        </p:attrNameLst>
                                      </p:cBhvr>
                                      <p:to>
                                        <p:strVal val="visible"/>
                                      </p:to>
                                    </p:set>
                                    <p:anim calcmode="lin" valueType="num">
                                      <p:cBhvr additive="base">
                                        <p:cTn id="55" dur="500" fill="hold"/>
                                        <p:tgtEl>
                                          <p:spTgt spid="16896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6896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68963">
                                            <p:txEl>
                                              <p:pRg st="12" end="12"/>
                                            </p:txEl>
                                          </p:spTgt>
                                        </p:tgtEl>
                                        <p:attrNameLst>
                                          <p:attrName>style.visibility</p:attrName>
                                        </p:attrNameLst>
                                      </p:cBhvr>
                                      <p:to>
                                        <p:strVal val="visible"/>
                                      </p:to>
                                    </p:set>
                                    <p:anim calcmode="lin" valueType="num">
                                      <p:cBhvr additive="base">
                                        <p:cTn id="59" dur="500" fill="hold"/>
                                        <p:tgtEl>
                                          <p:spTgt spid="16896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6896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ABF7358-A46A-4CFD-988F-833F4CFA3775}" type="slidenum">
              <a:rPr lang="en-US"/>
              <a:pPr/>
              <a:t>74</a:t>
            </a:fld>
            <a:endParaRPr lang="en-US"/>
          </a:p>
        </p:txBody>
      </p:sp>
      <p:sp>
        <p:nvSpPr>
          <p:cNvPr id="171010" name="Rectangle 2"/>
          <p:cNvSpPr>
            <a:spLocks noGrp="1" noChangeArrowheads="1"/>
          </p:cNvSpPr>
          <p:nvPr>
            <p:ph type="title"/>
          </p:nvPr>
        </p:nvSpPr>
        <p:spPr>
          <a:xfrm>
            <a:off x="304800" y="0"/>
            <a:ext cx="8382000" cy="1139825"/>
          </a:xfrm>
        </p:spPr>
        <p:txBody>
          <a:bodyPr/>
          <a:lstStyle/>
          <a:p>
            <a:r>
              <a:rPr lang="en-US" sz="3600" b="1"/>
              <a:t>3.3. Các giai đoạn phân tích hệ thống</a:t>
            </a:r>
          </a:p>
        </p:txBody>
      </p:sp>
      <p:sp>
        <p:nvSpPr>
          <p:cNvPr id="171011" name="Rectangle 3"/>
          <p:cNvSpPr>
            <a:spLocks noGrp="1" noChangeArrowheads="1"/>
          </p:cNvSpPr>
          <p:nvPr>
            <p:ph type="body" idx="1"/>
          </p:nvPr>
        </p:nvSpPr>
        <p:spPr>
          <a:xfrm>
            <a:off x="457200" y="1143000"/>
            <a:ext cx="8458200" cy="4530725"/>
          </a:xfrm>
        </p:spPr>
        <p:txBody>
          <a:bodyPr/>
          <a:lstStyle/>
          <a:p>
            <a:pPr algn="just">
              <a:lnSpc>
                <a:spcPct val="80000"/>
              </a:lnSpc>
              <a:buFontTx/>
              <a:buNone/>
            </a:pPr>
            <a:r>
              <a:rPr lang="en-US" sz="1200" b="1"/>
              <a:t>3.3.2. </a:t>
            </a:r>
            <a:r>
              <a:rPr lang="en-US" sz="1200" b="1" err="1"/>
              <a:t>Giai</a:t>
            </a:r>
            <a:r>
              <a:rPr lang="en-US" sz="1200" b="1"/>
              <a:t> </a:t>
            </a:r>
            <a:r>
              <a:rPr lang="en-US" sz="1200" b="1" err="1"/>
              <a:t>đoạn</a:t>
            </a:r>
            <a:r>
              <a:rPr lang="en-US" sz="1200" b="1"/>
              <a:t> </a:t>
            </a:r>
            <a:r>
              <a:rPr lang="en-US" sz="1200" b="1" err="1"/>
              <a:t>phân</a:t>
            </a:r>
            <a:r>
              <a:rPr lang="en-US" sz="1200" b="1"/>
              <a:t> </a:t>
            </a:r>
            <a:r>
              <a:rPr lang="en-US" sz="1200" b="1" err="1"/>
              <a:t>tích</a:t>
            </a:r>
            <a:r>
              <a:rPr lang="en-US" sz="1200" b="1"/>
              <a:t> </a:t>
            </a:r>
            <a:r>
              <a:rPr lang="en-US" sz="1200" b="1" err="1"/>
              <a:t>vấn</a:t>
            </a:r>
            <a:r>
              <a:rPr lang="en-US" sz="1200" b="1"/>
              <a:t> </a:t>
            </a:r>
            <a:r>
              <a:rPr lang="en-US" sz="1200" b="1" err="1"/>
              <a:t>đề</a:t>
            </a:r>
            <a:r>
              <a:rPr lang="en-US" sz="1200"/>
              <a:t> </a:t>
            </a:r>
          </a:p>
          <a:p>
            <a:pPr algn="just">
              <a:lnSpc>
                <a:spcPct val="80000"/>
              </a:lnSpc>
              <a:buFontTx/>
              <a:buNone/>
            </a:pPr>
            <a:r>
              <a:rPr lang="en-US" sz="1200"/>
              <a:t>- </a:t>
            </a:r>
            <a:r>
              <a:rPr lang="en-US" sz="1200" err="1"/>
              <a:t>Bước</a:t>
            </a:r>
            <a:r>
              <a:rPr lang="en-US" sz="1200"/>
              <a:t> 2.1: </a:t>
            </a:r>
            <a:r>
              <a:rPr lang="en-US" sz="1200" err="1"/>
              <a:t>Nghiên</a:t>
            </a:r>
            <a:r>
              <a:rPr lang="en-US" sz="1200"/>
              <a:t> </a:t>
            </a:r>
            <a:r>
              <a:rPr lang="en-US" sz="1200" err="1"/>
              <a:t>cứu</a:t>
            </a:r>
            <a:r>
              <a:rPr lang="en-US" sz="1200"/>
              <a:t> </a:t>
            </a:r>
            <a:r>
              <a:rPr lang="en-US" sz="1200" err="1"/>
              <a:t>lĩnh</a:t>
            </a:r>
            <a:r>
              <a:rPr lang="en-US" sz="1200"/>
              <a:t> </a:t>
            </a:r>
            <a:r>
              <a:rPr lang="en-US" sz="1200" err="1"/>
              <a:t>vực</a:t>
            </a:r>
            <a:r>
              <a:rPr lang="en-US" sz="1200"/>
              <a:t> </a:t>
            </a:r>
            <a:r>
              <a:rPr lang="en-US" sz="1200" err="1"/>
              <a:t>vấn</a:t>
            </a:r>
            <a:r>
              <a:rPr lang="en-US" sz="1200"/>
              <a:t> </a:t>
            </a:r>
            <a:r>
              <a:rPr lang="en-US" sz="1200" err="1"/>
              <a:t>đề</a:t>
            </a:r>
            <a:r>
              <a:rPr lang="en-US" sz="1200"/>
              <a:t>: </a:t>
            </a:r>
            <a:r>
              <a:rPr lang="en-US" sz="1200" err="1"/>
              <a:t>Tìm</a:t>
            </a:r>
            <a:r>
              <a:rPr lang="en-US" sz="1200"/>
              <a:t> </a:t>
            </a:r>
            <a:r>
              <a:rPr lang="en-US" sz="1200" err="1"/>
              <a:t>hiểu</a:t>
            </a:r>
            <a:r>
              <a:rPr lang="en-US" sz="1200"/>
              <a:t> </a:t>
            </a:r>
            <a:r>
              <a:rPr lang="en-US" sz="1200" err="1"/>
              <a:t>lĩnh</a:t>
            </a:r>
            <a:r>
              <a:rPr lang="en-US" sz="1200"/>
              <a:t> </a:t>
            </a:r>
            <a:r>
              <a:rPr lang="en-US" sz="1200" err="1"/>
              <a:t>vực</a:t>
            </a:r>
            <a:r>
              <a:rPr lang="en-US" sz="1200"/>
              <a:t> </a:t>
            </a:r>
            <a:r>
              <a:rPr lang="en-US" sz="1200" err="1"/>
              <a:t>của</a:t>
            </a:r>
            <a:r>
              <a:rPr lang="en-US" sz="1200"/>
              <a:t> </a:t>
            </a:r>
            <a:r>
              <a:rPr lang="en-US" sz="1200" err="1"/>
              <a:t>vấn</a:t>
            </a:r>
            <a:r>
              <a:rPr lang="en-US" sz="1200"/>
              <a:t> </a:t>
            </a:r>
            <a:r>
              <a:rPr lang="en-US" sz="1200" err="1"/>
              <a:t>đề</a:t>
            </a:r>
            <a:r>
              <a:rPr lang="en-US" sz="1200"/>
              <a:t> </a:t>
            </a:r>
            <a:r>
              <a:rPr lang="en-US" sz="1200" err="1"/>
              <a:t>và</a:t>
            </a:r>
            <a:r>
              <a:rPr lang="en-US" sz="1200"/>
              <a:t> </a:t>
            </a:r>
            <a:r>
              <a:rPr lang="en-US" sz="1200" err="1"/>
              <a:t>các</a:t>
            </a:r>
            <a:r>
              <a:rPr lang="en-US" sz="1200"/>
              <a:t> </a:t>
            </a:r>
            <a:r>
              <a:rPr lang="en-US" sz="1200" err="1"/>
              <a:t>thuật</a:t>
            </a:r>
            <a:r>
              <a:rPr lang="en-US" sz="1200"/>
              <a:t> </a:t>
            </a:r>
            <a:r>
              <a:rPr lang="en-US" sz="1200" err="1"/>
              <a:t>ngữ</a:t>
            </a:r>
            <a:r>
              <a:rPr lang="en-US" sz="1200"/>
              <a:t> </a:t>
            </a:r>
            <a:r>
              <a:rPr lang="en-US" sz="1200" err="1"/>
              <a:t>nghiệp</a:t>
            </a:r>
            <a:r>
              <a:rPr lang="en-US" sz="1200"/>
              <a:t> </a:t>
            </a:r>
            <a:r>
              <a:rPr lang="en-US" sz="1200" err="1"/>
              <a:t>vụ</a:t>
            </a:r>
            <a:endParaRPr lang="en-US" sz="1200"/>
          </a:p>
          <a:p>
            <a:pPr algn="just">
              <a:lnSpc>
                <a:spcPct val="80000"/>
              </a:lnSpc>
              <a:buFontTx/>
              <a:buNone/>
            </a:pPr>
            <a:r>
              <a:rPr lang="en-US" sz="1200" err="1"/>
              <a:t>Dữ</a:t>
            </a:r>
            <a:r>
              <a:rPr lang="en-US" sz="1200"/>
              <a:t> </a:t>
            </a:r>
            <a:r>
              <a:rPr lang="en-US" sz="1200" err="1"/>
              <a:t>liệu</a:t>
            </a:r>
            <a:r>
              <a:rPr lang="en-US" sz="1200"/>
              <a:t>: </a:t>
            </a:r>
            <a:r>
              <a:rPr lang="en-US" sz="1200" err="1"/>
              <a:t>dữ</a:t>
            </a:r>
            <a:r>
              <a:rPr lang="en-US" sz="1200"/>
              <a:t> </a:t>
            </a:r>
            <a:r>
              <a:rPr lang="en-US" sz="1200" err="1"/>
              <a:t>liệu</a:t>
            </a:r>
            <a:r>
              <a:rPr lang="en-US" sz="1200"/>
              <a:t> </a:t>
            </a:r>
            <a:r>
              <a:rPr lang="en-US" sz="1200" err="1"/>
              <a:t>đang</a:t>
            </a:r>
            <a:r>
              <a:rPr lang="en-US" sz="1200"/>
              <a:t> </a:t>
            </a:r>
            <a:r>
              <a:rPr lang="en-US" sz="1200" err="1"/>
              <a:t>được</a:t>
            </a:r>
            <a:r>
              <a:rPr lang="en-US" sz="1200"/>
              <a:t> </a:t>
            </a:r>
            <a:r>
              <a:rPr lang="en-US" sz="1200" err="1"/>
              <a:t>lưu</a:t>
            </a:r>
            <a:r>
              <a:rPr lang="en-US" sz="1200"/>
              <a:t> </a:t>
            </a:r>
            <a:r>
              <a:rPr lang="en-US" sz="1200" err="1"/>
              <a:t>trữ</a:t>
            </a:r>
            <a:r>
              <a:rPr lang="en-US" sz="1200"/>
              <a:t>, </a:t>
            </a:r>
            <a:r>
              <a:rPr lang="en-US" sz="1200" err="1"/>
              <a:t>các</a:t>
            </a:r>
            <a:r>
              <a:rPr lang="en-US" sz="1200"/>
              <a:t> </a:t>
            </a:r>
            <a:r>
              <a:rPr lang="en-US" sz="1200" err="1"/>
              <a:t>thuật</a:t>
            </a:r>
            <a:r>
              <a:rPr lang="en-US" sz="1200"/>
              <a:t> </a:t>
            </a:r>
            <a:r>
              <a:rPr lang="en-US" sz="1200" err="1"/>
              <a:t>ngữ</a:t>
            </a:r>
            <a:r>
              <a:rPr lang="en-US" sz="1200"/>
              <a:t> </a:t>
            </a:r>
            <a:r>
              <a:rPr lang="en-US" sz="1200" err="1"/>
              <a:t>nghiệp</a:t>
            </a:r>
            <a:r>
              <a:rPr lang="en-US" sz="1200"/>
              <a:t> </a:t>
            </a:r>
            <a:r>
              <a:rPr lang="en-US" sz="1200" err="1"/>
              <a:t>vụ</a:t>
            </a:r>
            <a:endParaRPr lang="en-US" sz="1200"/>
          </a:p>
          <a:p>
            <a:pPr algn="just">
              <a:lnSpc>
                <a:spcPct val="80000"/>
              </a:lnSpc>
              <a:buFontTx/>
              <a:buNone/>
            </a:pPr>
            <a:r>
              <a:rPr lang="en-US" sz="1200" err="1"/>
              <a:t>Các</a:t>
            </a:r>
            <a:r>
              <a:rPr lang="en-US" sz="1200"/>
              <a:t> </a:t>
            </a:r>
            <a:r>
              <a:rPr lang="en-US" sz="1200" err="1"/>
              <a:t>quá</a:t>
            </a:r>
            <a:r>
              <a:rPr lang="en-US" sz="1200"/>
              <a:t> </a:t>
            </a:r>
            <a:r>
              <a:rPr lang="en-US" sz="1200" err="1"/>
              <a:t>trình</a:t>
            </a:r>
            <a:r>
              <a:rPr lang="en-US" sz="1200"/>
              <a:t>: </a:t>
            </a:r>
            <a:r>
              <a:rPr lang="en-US" sz="1200" err="1"/>
              <a:t>các</a:t>
            </a:r>
            <a:r>
              <a:rPr lang="en-US" sz="1200"/>
              <a:t> </a:t>
            </a:r>
            <a:r>
              <a:rPr lang="en-US" sz="1200" err="1"/>
              <a:t>sự</a:t>
            </a:r>
            <a:r>
              <a:rPr lang="en-US" sz="1200"/>
              <a:t> </a:t>
            </a:r>
            <a:r>
              <a:rPr lang="en-US" sz="1200" err="1"/>
              <a:t>kiện</a:t>
            </a:r>
            <a:r>
              <a:rPr lang="en-US" sz="1200"/>
              <a:t> </a:t>
            </a:r>
            <a:r>
              <a:rPr lang="en-US" sz="1200" err="1"/>
              <a:t>nghiệp</a:t>
            </a:r>
            <a:r>
              <a:rPr lang="en-US" sz="1200"/>
              <a:t> </a:t>
            </a:r>
            <a:r>
              <a:rPr lang="en-US" sz="1200" err="1"/>
              <a:t>vụ</a:t>
            </a:r>
            <a:r>
              <a:rPr lang="en-US" sz="1200"/>
              <a:t> </a:t>
            </a:r>
            <a:r>
              <a:rPr lang="en-US" sz="1200" err="1"/>
              <a:t>hiện</a:t>
            </a:r>
            <a:r>
              <a:rPr lang="en-US" sz="1200"/>
              <a:t> </a:t>
            </a:r>
            <a:r>
              <a:rPr lang="en-US" sz="1200" err="1"/>
              <a:t>có</a:t>
            </a:r>
            <a:endParaRPr lang="en-US" sz="1200"/>
          </a:p>
          <a:p>
            <a:pPr algn="just">
              <a:lnSpc>
                <a:spcPct val="80000"/>
              </a:lnSpc>
              <a:buFontTx/>
              <a:buNone/>
            </a:pPr>
            <a:r>
              <a:rPr lang="en-US" sz="1200" err="1"/>
              <a:t>Các</a:t>
            </a:r>
            <a:r>
              <a:rPr lang="en-US" sz="1200"/>
              <a:t> </a:t>
            </a:r>
            <a:r>
              <a:rPr lang="en-US" sz="1200" err="1"/>
              <a:t>giao</a:t>
            </a:r>
            <a:r>
              <a:rPr lang="en-US" sz="1200"/>
              <a:t> </a:t>
            </a:r>
            <a:r>
              <a:rPr lang="en-US" sz="1200" err="1"/>
              <a:t>diện</a:t>
            </a:r>
            <a:r>
              <a:rPr lang="en-US" sz="1200"/>
              <a:t>: </a:t>
            </a:r>
            <a:r>
              <a:rPr lang="en-US" sz="1200" err="1"/>
              <a:t>các</a:t>
            </a:r>
            <a:r>
              <a:rPr lang="en-US" sz="1200"/>
              <a:t> </a:t>
            </a:r>
            <a:r>
              <a:rPr lang="en-US" sz="1200" err="1"/>
              <a:t>vị</a:t>
            </a:r>
            <a:r>
              <a:rPr lang="en-US" sz="1200"/>
              <a:t> </a:t>
            </a:r>
            <a:r>
              <a:rPr lang="en-US" sz="1200" err="1"/>
              <a:t>trí</a:t>
            </a:r>
            <a:r>
              <a:rPr lang="en-US" sz="1200"/>
              <a:t> </a:t>
            </a:r>
            <a:r>
              <a:rPr lang="en-US" sz="1200" err="1"/>
              <a:t>và</a:t>
            </a:r>
            <a:r>
              <a:rPr lang="en-US" sz="1200"/>
              <a:t> </a:t>
            </a:r>
            <a:r>
              <a:rPr lang="en-US" sz="1200" err="1"/>
              <a:t>nguời</a:t>
            </a:r>
            <a:r>
              <a:rPr lang="en-US" sz="1200"/>
              <a:t> </a:t>
            </a:r>
            <a:r>
              <a:rPr lang="en-US" sz="1200" err="1"/>
              <a:t>dùng</a:t>
            </a:r>
            <a:r>
              <a:rPr lang="en-US" sz="1200"/>
              <a:t> </a:t>
            </a:r>
            <a:r>
              <a:rPr lang="en-US" sz="1200" err="1"/>
              <a:t>hiện</a:t>
            </a:r>
            <a:r>
              <a:rPr lang="en-US" sz="1200"/>
              <a:t> </a:t>
            </a:r>
            <a:r>
              <a:rPr lang="en-US" sz="1200" err="1"/>
              <a:t>tại</a:t>
            </a:r>
            <a:endParaRPr lang="en-US" sz="1200"/>
          </a:p>
          <a:p>
            <a:pPr algn="just">
              <a:lnSpc>
                <a:spcPct val="80000"/>
              </a:lnSpc>
              <a:buFontTx/>
              <a:buNone/>
            </a:pPr>
            <a:r>
              <a:rPr lang="en-US" sz="1200" err="1"/>
              <a:t>Kết</a:t>
            </a:r>
            <a:r>
              <a:rPr lang="en-US" sz="1200"/>
              <a:t> </a:t>
            </a:r>
            <a:r>
              <a:rPr lang="en-US" sz="1200" err="1"/>
              <a:t>quả</a:t>
            </a:r>
            <a:r>
              <a:rPr lang="en-US" sz="1200"/>
              <a:t>: </a:t>
            </a:r>
            <a:r>
              <a:rPr lang="en-US" sz="1200" err="1"/>
              <a:t>xác</a:t>
            </a:r>
            <a:r>
              <a:rPr lang="en-US" sz="1200"/>
              <a:t> </a:t>
            </a:r>
            <a:r>
              <a:rPr lang="en-US" sz="1200" err="1"/>
              <a:t>định</a:t>
            </a:r>
            <a:r>
              <a:rPr lang="en-US" sz="1200"/>
              <a:t> </a:t>
            </a:r>
            <a:r>
              <a:rPr lang="en-US" sz="1200" err="1"/>
              <a:t>về</a:t>
            </a:r>
            <a:r>
              <a:rPr lang="en-US" sz="1200"/>
              <a:t> </a:t>
            </a:r>
            <a:r>
              <a:rPr lang="en-US" sz="1200" err="1"/>
              <a:t>lĩnh</a:t>
            </a:r>
            <a:r>
              <a:rPr lang="en-US" sz="1200"/>
              <a:t> </a:t>
            </a:r>
            <a:r>
              <a:rPr lang="en-US" sz="1200" err="1"/>
              <a:t>vực</a:t>
            </a:r>
            <a:r>
              <a:rPr lang="en-US" sz="1200"/>
              <a:t> </a:t>
            </a:r>
            <a:r>
              <a:rPr lang="en-US" sz="1200" err="1"/>
              <a:t>hệ</a:t>
            </a:r>
            <a:r>
              <a:rPr lang="en-US" sz="1200"/>
              <a:t> </a:t>
            </a:r>
            <a:r>
              <a:rPr lang="en-US" sz="1200" err="1"/>
              <a:t>thống</a:t>
            </a:r>
            <a:r>
              <a:rPr lang="en-US" sz="1200"/>
              <a:t> / </a:t>
            </a:r>
            <a:r>
              <a:rPr lang="en-US" sz="1200" err="1"/>
              <a:t>các</a:t>
            </a:r>
            <a:r>
              <a:rPr lang="en-US" sz="1200"/>
              <a:t> </a:t>
            </a:r>
            <a:r>
              <a:rPr lang="en-US" sz="1200" err="1"/>
              <a:t>mô</a:t>
            </a:r>
            <a:r>
              <a:rPr lang="en-US" sz="1200"/>
              <a:t> </a:t>
            </a:r>
            <a:r>
              <a:rPr lang="en-US" sz="1200" err="1"/>
              <a:t>hình</a:t>
            </a:r>
            <a:r>
              <a:rPr lang="en-US" sz="1200"/>
              <a:t> </a:t>
            </a:r>
            <a:r>
              <a:rPr lang="en-US" sz="1200" err="1"/>
              <a:t>của</a:t>
            </a:r>
            <a:r>
              <a:rPr lang="en-US" sz="1200"/>
              <a:t> </a:t>
            </a:r>
            <a:r>
              <a:rPr lang="en-US" sz="1200" err="1"/>
              <a:t>các</a:t>
            </a:r>
            <a:r>
              <a:rPr lang="en-US" sz="1200"/>
              <a:t> </a:t>
            </a:r>
            <a:r>
              <a:rPr lang="en-US" sz="1200" err="1"/>
              <a:t>hệ</a:t>
            </a:r>
            <a:r>
              <a:rPr lang="en-US" sz="1200"/>
              <a:t> </a:t>
            </a:r>
            <a:r>
              <a:rPr lang="en-US" sz="1200" err="1"/>
              <a:t>thống</a:t>
            </a:r>
            <a:r>
              <a:rPr lang="en-US" sz="1200"/>
              <a:t> </a:t>
            </a:r>
            <a:r>
              <a:rPr lang="en-US" sz="1200" err="1"/>
              <a:t>hiện</a:t>
            </a:r>
            <a:r>
              <a:rPr lang="en-US" sz="1200"/>
              <a:t> </a:t>
            </a:r>
            <a:r>
              <a:rPr lang="en-US" sz="1200" err="1"/>
              <a:t>có</a:t>
            </a:r>
            <a:endParaRPr lang="en-US" sz="1200"/>
          </a:p>
          <a:p>
            <a:pPr algn="just">
              <a:lnSpc>
                <a:spcPct val="80000"/>
              </a:lnSpc>
              <a:buFontTx/>
              <a:buNone/>
            </a:pPr>
            <a:r>
              <a:rPr lang="en-US" sz="1200"/>
              <a:t>- </a:t>
            </a:r>
            <a:r>
              <a:rPr lang="en-US" sz="1200" err="1"/>
              <a:t>Bước</a:t>
            </a:r>
            <a:r>
              <a:rPr lang="en-US" sz="1200"/>
              <a:t> 2.2: </a:t>
            </a:r>
            <a:r>
              <a:rPr lang="en-US" sz="1200" err="1"/>
              <a:t>Phân</a:t>
            </a:r>
            <a:r>
              <a:rPr lang="en-US" sz="1200"/>
              <a:t> </a:t>
            </a:r>
            <a:r>
              <a:rPr lang="en-US" sz="1200" err="1"/>
              <a:t>tích</a:t>
            </a:r>
            <a:r>
              <a:rPr lang="en-US" sz="1200"/>
              <a:t> </a:t>
            </a:r>
            <a:r>
              <a:rPr lang="en-US" sz="1200" err="1"/>
              <a:t>các</a:t>
            </a:r>
            <a:r>
              <a:rPr lang="en-US" sz="1200"/>
              <a:t> </a:t>
            </a:r>
            <a:r>
              <a:rPr lang="en-US" sz="1200" err="1"/>
              <a:t>vấn</a:t>
            </a:r>
            <a:r>
              <a:rPr lang="en-US" sz="1200"/>
              <a:t> </a:t>
            </a:r>
            <a:r>
              <a:rPr lang="en-US" sz="1200" err="1"/>
              <a:t>đề</a:t>
            </a:r>
            <a:r>
              <a:rPr lang="en-US" sz="1200"/>
              <a:t> </a:t>
            </a:r>
            <a:r>
              <a:rPr lang="en-US" sz="1200" err="1"/>
              <a:t>và</a:t>
            </a:r>
            <a:r>
              <a:rPr lang="en-US" sz="1200"/>
              <a:t> </a:t>
            </a:r>
            <a:r>
              <a:rPr lang="en-US" sz="1200" err="1"/>
              <a:t>cơ</a:t>
            </a:r>
            <a:r>
              <a:rPr lang="en-US" sz="1200"/>
              <a:t> </a:t>
            </a:r>
            <a:r>
              <a:rPr lang="en-US" sz="1200" err="1"/>
              <a:t>hội</a:t>
            </a:r>
            <a:r>
              <a:rPr lang="en-US" sz="1200"/>
              <a:t>: </a:t>
            </a:r>
            <a:r>
              <a:rPr lang="en-US" sz="1200" err="1"/>
              <a:t>Nghiên</a:t>
            </a:r>
            <a:r>
              <a:rPr lang="en-US" sz="1200"/>
              <a:t> </a:t>
            </a:r>
            <a:r>
              <a:rPr lang="en-US" sz="1200" err="1"/>
              <a:t>cứu</a:t>
            </a:r>
            <a:r>
              <a:rPr lang="en-US" sz="1200"/>
              <a:t> </a:t>
            </a:r>
            <a:r>
              <a:rPr lang="en-US" sz="1200" err="1"/>
              <a:t>các</a:t>
            </a:r>
            <a:r>
              <a:rPr lang="en-US" sz="1200"/>
              <a:t> </a:t>
            </a:r>
            <a:r>
              <a:rPr lang="en-US" sz="1200" err="1"/>
              <a:t>nguyên</a:t>
            </a:r>
            <a:r>
              <a:rPr lang="en-US" sz="1200"/>
              <a:t> </a:t>
            </a:r>
            <a:r>
              <a:rPr lang="en-US" sz="1200" err="1"/>
              <a:t>nhân</a:t>
            </a:r>
            <a:r>
              <a:rPr lang="en-US" sz="1200"/>
              <a:t> </a:t>
            </a:r>
            <a:r>
              <a:rPr lang="en-US" sz="1200" err="1"/>
              <a:t>và</a:t>
            </a:r>
            <a:r>
              <a:rPr lang="en-US" sz="1200"/>
              <a:t> </a:t>
            </a:r>
            <a:r>
              <a:rPr lang="en-US" sz="1200" err="1"/>
              <a:t>hệ</a:t>
            </a:r>
            <a:r>
              <a:rPr lang="en-US" sz="1200"/>
              <a:t> </a:t>
            </a:r>
            <a:r>
              <a:rPr lang="en-US" sz="1200" err="1"/>
              <a:t>quả</a:t>
            </a:r>
            <a:r>
              <a:rPr lang="en-US" sz="1200"/>
              <a:t> </a:t>
            </a:r>
            <a:r>
              <a:rPr lang="en-US" sz="1200" err="1"/>
              <a:t>của</a:t>
            </a:r>
            <a:r>
              <a:rPr lang="en-US" sz="1200"/>
              <a:t> </a:t>
            </a:r>
            <a:r>
              <a:rPr lang="en-US" sz="1200" err="1"/>
              <a:t>từng</a:t>
            </a:r>
            <a:r>
              <a:rPr lang="en-US" sz="1200"/>
              <a:t> </a:t>
            </a:r>
            <a:r>
              <a:rPr lang="en-US" sz="1200" err="1"/>
              <a:t>vấn</a:t>
            </a:r>
            <a:r>
              <a:rPr lang="en-US" sz="1200"/>
              <a:t> </a:t>
            </a:r>
            <a:r>
              <a:rPr lang="en-US" sz="1200" err="1"/>
              <a:t>đề</a:t>
            </a:r>
            <a:r>
              <a:rPr lang="en-US" sz="1200"/>
              <a:t> (</a:t>
            </a:r>
            <a:r>
              <a:rPr lang="en-US" sz="1200" err="1"/>
              <a:t>chú</a:t>
            </a:r>
            <a:r>
              <a:rPr lang="en-US" sz="1200"/>
              <a:t> ý: </a:t>
            </a:r>
            <a:r>
              <a:rPr lang="en-US" sz="1200" err="1"/>
              <a:t>một</a:t>
            </a:r>
            <a:r>
              <a:rPr lang="en-US" sz="1200"/>
              <a:t> </a:t>
            </a:r>
            <a:r>
              <a:rPr lang="en-US" sz="1200" err="1"/>
              <a:t>hệ</a:t>
            </a:r>
            <a:r>
              <a:rPr lang="en-US" sz="1200"/>
              <a:t> </a:t>
            </a:r>
            <a:r>
              <a:rPr lang="en-US" sz="1200" err="1"/>
              <a:t>quả</a:t>
            </a:r>
            <a:r>
              <a:rPr lang="en-US" sz="1200"/>
              <a:t> </a:t>
            </a:r>
            <a:r>
              <a:rPr lang="en-US" sz="1200" err="1"/>
              <a:t>có</a:t>
            </a:r>
            <a:r>
              <a:rPr lang="en-US" sz="1200"/>
              <a:t> </a:t>
            </a:r>
            <a:r>
              <a:rPr lang="en-US" sz="1200" err="1"/>
              <a:t>thể</a:t>
            </a:r>
            <a:r>
              <a:rPr lang="en-US" sz="1200"/>
              <a:t> </a:t>
            </a:r>
            <a:r>
              <a:rPr lang="en-US" sz="1200" err="1"/>
              <a:t>lại</a:t>
            </a:r>
            <a:r>
              <a:rPr lang="en-US" sz="1200"/>
              <a:t> </a:t>
            </a:r>
            <a:r>
              <a:rPr lang="en-US" sz="1200" err="1"/>
              <a:t>là</a:t>
            </a:r>
            <a:r>
              <a:rPr lang="en-US" sz="1200"/>
              <a:t> </a:t>
            </a:r>
            <a:r>
              <a:rPr lang="en-US" sz="1200" err="1"/>
              <a:t>nguyên</a:t>
            </a:r>
            <a:r>
              <a:rPr lang="en-US" sz="1200"/>
              <a:t> </a:t>
            </a:r>
            <a:r>
              <a:rPr lang="en-US" sz="1200" err="1"/>
              <a:t>nhân</a:t>
            </a:r>
            <a:r>
              <a:rPr lang="en-US" sz="1200"/>
              <a:t> </a:t>
            </a:r>
            <a:r>
              <a:rPr lang="en-US" sz="1200" err="1"/>
              <a:t>của</a:t>
            </a:r>
            <a:r>
              <a:rPr lang="en-US" sz="1200"/>
              <a:t> </a:t>
            </a:r>
            <a:r>
              <a:rPr lang="en-US" sz="1200" err="1"/>
              <a:t>những</a:t>
            </a:r>
            <a:r>
              <a:rPr lang="en-US" sz="1200"/>
              <a:t> </a:t>
            </a:r>
            <a:r>
              <a:rPr lang="en-US" sz="1200" err="1"/>
              <a:t>vấn</a:t>
            </a:r>
            <a:r>
              <a:rPr lang="en-US" sz="1200"/>
              <a:t> </a:t>
            </a:r>
            <a:r>
              <a:rPr lang="en-US" sz="1200" err="1"/>
              <a:t>đề</a:t>
            </a:r>
            <a:r>
              <a:rPr lang="en-US" sz="1200"/>
              <a:t> </a:t>
            </a:r>
            <a:r>
              <a:rPr lang="en-US" sz="1200" err="1"/>
              <a:t>khác</a:t>
            </a:r>
            <a:r>
              <a:rPr lang="en-US" sz="1200"/>
              <a:t>)</a:t>
            </a:r>
          </a:p>
          <a:p>
            <a:pPr algn="just">
              <a:lnSpc>
                <a:spcPct val="80000"/>
              </a:lnSpc>
              <a:buFontTx/>
              <a:buNone/>
            </a:pPr>
            <a:r>
              <a:rPr lang="en-US" sz="1200" err="1"/>
              <a:t>Kết</a:t>
            </a:r>
            <a:r>
              <a:rPr lang="en-US" sz="1200"/>
              <a:t> </a:t>
            </a:r>
            <a:r>
              <a:rPr lang="en-US" sz="1200" err="1"/>
              <a:t>quả</a:t>
            </a:r>
            <a:r>
              <a:rPr lang="en-US" sz="1200"/>
              <a:t>: </a:t>
            </a:r>
            <a:r>
              <a:rPr lang="en-US" sz="1200" err="1"/>
              <a:t>các</a:t>
            </a:r>
            <a:r>
              <a:rPr lang="en-US" sz="1200"/>
              <a:t> </a:t>
            </a:r>
            <a:r>
              <a:rPr lang="en-US" sz="1200" err="1"/>
              <a:t>báo</a:t>
            </a:r>
            <a:r>
              <a:rPr lang="en-US" sz="1200"/>
              <a:t> </a:t>
            </a:r>
            <a:r>
              <a:rPr lang="en-US" sz="1200" err="1"/>
              <a:t>cáo</a:t>
            </a:r>
            <a:r>
              <a:rPr lang="en-US" sz="1200"/>
              <a:t> </a:t>
            </a:r>
            <a:r>
              <a:rPr lang="en-US" sz="1200" err="1"/>
              <a:t>vấn</a:t>
            </a:r>
            <a:r>
              <a:rPr lang="en-US" sz="1200"/>
              <a:t> </a:t>
            </a:r>
            <a:r>
              <a:rPr lang="en-US" sz="1200" err="1"/>
              <a:t>đề</a:t>
            </a:r>
            <a:r>
              <a:rPr lang="en-US" sz="1200"/>
              <a:t> </a:t>
            </a:r>
            <a:r>
              <a:rPr lang="en-US" sz="1200" err="1"/>
              <a:t>được</a:t>
            </a:r>
            <a:r>
              <a:rPr lang="en-US" sz="1200"/>
              <a:t> </a:t>
            </a:r>
            <a:r>
              <a:rPr lang="en-US" sz="1200" err="1"/>
              <a:t>cập</a:t>
            </a:r>
            <a:r>
              <a:rPr lang="en-US" sz="1200"/>
              <a:t> </a:t>
            </a:r>
            <a:r>
              <a:rPr lang="en-US" sz="1200" err="1"/>
              <a:t>nhật</a:t>
            </a:r>
            <a:r>
              <a:rPr lang="en-US" sz="1200"/>
              <a:t> </a:t>
            </a:r>
            <a:r>
              <a:rPr lang="en-US" sz="1200" err="1"/>
              <a:t>và</a:t>
            </a:r>
            <a:r>
              <a:rPr lang="en-US" sz="1200"/>
              <a:t> </a:t>
            </a:r>
            <a:r>
              <a:rPr lang="en-US" sz="1200" err="1"/>
              <a:t>các</a:t>
            </a:r>
            <a:r>
              <a:rPr lang="en-US" sz="1200"/>
              <a:t> </a:t>
            </a:r>
            <a:r>
              <a:rPr lang="en-US" sz="1200" err="1"/>
              <a:t>phân</a:t>
            </a:r>
            <a:r>
              <a:rPr lang="en-US" sz="1200"/>
              <a:t> </a:t>
            </a:r>
            <a:r>
              <a:rPr lang="en-US" sz="1200" err="1"/>
              <a:t>tích</a:t>
            </a:r>
            <a:r>
              <a:rPr lang="en-US" sz="1200"/>
              <a:t> </a:t>
            </a:r>
            <a:r>
              <a:rPr lang="en-US" sz="1200" err="1"/>
              <a:t>nguyên</a:t>
            </a:r>
            <a:r>
              <a:rPr lang="en-US" sz="1200"/>
              <a:t> </a:t>
            </a:r>
            <a:r>
              <a:rPr lang="en-US" sz="1200" err="1"/>
              <a:t>nhân-hệ</a:t>
            </a:r>
            <a:r>
              <a:rPr lang="en-US" sz="1200"/>
              <a:t> </a:t>
            </a:r>
            <a:r>
              <a:rPr lang="en-US" sz="1200" err="1"/>
              <a:t>quả</a:t>
            </a:r>
            <a:r>
              <a:rPr lang="en-US" sz="1200"/>
              <a:t> </a:t>
            </a:r>
            <a:r>
              <a:rPr lang="en-US" sz="1200" err="1"/>
              <a:t>của</a:t>
            </a:r>
            <a:r>
              <a:rPr lang="en-US" sz="1200"/>
              <a:t> </a:t>
            </a:r>
            <a:r>
              <a:rPr lang="en-US" sz="1200" err="1"/>
              <a:t>từng</a:t>
            </a:r>
            <a:r>
              <a:rPr lang="en-US" sz="1200"/>
              <a:t> </a:t>
            </a:r>
            <a:r>
              <a:rPr lang="en-US" sz="1200" err="1"/>
              <a:t>vấn</a:t>
            </a:r>
            <a:r>
              <a:rPr lang="en-US" sz="1200"/>
              <a:t> </a:t>
            </a:r>
            <a:r>
              <a:rPr lang="en-US" sz="1200" err="1"/>
              <a:t>đề</a:t>
            </a:r>
            <a:r>
              <a:rPr lang="en-US" sz="1200"/>
              <a:t> </a:t>
            </a:r>
            <a:r>
              <a:rPr lang="en-US" sz="1200" err="1"/>
              <a:t>và</a:t>
            </a:r>
            <a:r>
              <a:rPr lang="en-US" sz="1200"/>
              <a:t> </a:t>
            </a:r>
            <a:r>
              <a:rPr lang="en-US" sz="1200" err="1"/>
              <a:t>cơ</a:t>
            </a:r>
            <a:r>
              <a:rPr lang="en-US" sz="1200"/>
              <a:t> </a:t>
            </a:r>
            <a:r>
              <a:rPr lang="en-US" sz="1200" err="1"/>
              <a:t>hội</a:t>
            </a:r>
            <a:endParaRPr lang="en-US" sz="1200"/>
          </a:p>
          <a:p>
            <a:pPr algn="just">
              <a:lnSpc>
                <a:spcPct val="80000"/>
              </a:lnSpc>
              <a:buFontTx/>
              <a:buNone/>
            </a:pPr>
            <a:r>
              <a:rPr lang="en-US" sz="1200"/>
              <a:t>- </a:t>
            </a:r>
            <a:r>
              <a:rPr lang="en-US" sz="1200" err="1"/>
              <a:t>Bước</a:t>
            </a:r>
            <a:r>
              <a:rPr lang="en-US" sz="1200"/>
              <a:t> 2.3: </a:t>
            </a:r>
            <a:r>
              <a:rPr lang="en-US" sz="1200" err="1"/>
              <a:t>Phân</a:t>
            </a:r>
            <a:r>
              <a:rPr lang="en-US" sz="1200"/>
              <a:t> </a:t>
            </a:r>
            <a:r>
              <a:rPr lang="en-US" sz="1200" err="1"/>
              <a:t>tích</a:t>
            </a:r>
            <a:r>
              <a:rPr lang="en-US" sz="1200"/>
              <a:t> </a:t>
            </a:r>
            <a:r>
              <a:rPr lang="en-US" sz="1200" err="1"/>
              <a:t>các</a:t>
            </a:r>
            <a:r>
              <a:rPr lang="en-US" sz="1200"/>
              <a:t> </a:t>
            </a:r>
            <a:r>
              <a:rPr lang="en-US" sz="1200" err="1"/>
              <a:t>quá</a:t>
            </a:r>
            <a:r>
              <a:rPr lang="en-US" sz="1200"/>
              <a:t> </a:t>
            </a:r>
            <a:r>
              <a:rPr lang="en-US" sz="1200" err="1"/>
              <a:t>trình</a:t>
            </a:r>
            <a:r>
              <a:rPr lang="en-US" sz="1200"/>
              <a:t> </a:t>
            </a:r>
            <a:r>
              <a:rPr lang="en-US" sz="1200" err="1"/>
              <a:t>nghiệp</a:t>
            </a:r>
            <a:r>
              <a:rPr lang="en-US" sz="1200"/>
              <a:t> </a:t>
            </a:r>
            <a:r>
              <a:rPr lang="en-US" sz="1200" err="1"/>
              <a:t>vụ</a:t>
            </a:r>
            <a:r>
              <a:rPr lang="en-US" sz="1200"/>
              <a:t> (</a:t>
            </a:r>
            <a:r>
              <a:rPr lang="en-US" sz="1200" err="1"/>
              <a:t>chỉ</a:t>
            </a:r>
            <a:r>
              <a:rPr lang="en-US" sz="1200"/>
              <a:t> </a:t>
            </a:r>
            <a:r>
              <a:rPr lang="en-US" sz="1200" err="1"/>
              <a:t>danh</a:t>
            </a:r>
            <a:r>
              <a:rPr lang="en-US" sz="1200"/>
              <a:t> </a:t>
            </a:r>
            <a:r>
              <a:rPr lang="en-US" sz="1200" err="1"/>
              <a:t>cho</a:t>
            </a:r>
            <a:r>
              <a:rPr lang="en-US" sz="1200"/>
              <a:t> </a:t>
            </a:r>
            <a:r>
              <a:rPr lang="en-US" sz="1200" err="1"/>
              <a:t>việc</a:t>
            </a:r>
            <a:r>
              <a:rPr lang="en-US" sz="1200"/>
              <a:t> </a:t>
            </a:r>
            <a:r>
              <a:rPr lang="en-US" sz="1200" err="1"/>
              <a:t>tái</a:t>
            </a:r>
            <a:r>
              <a:rPr lang="en-US" sz="1200"/>
              <a:t> </a:t>
            </a:r>
            <a:r>
              <a:rPr lang="en-US" sz="1200" err="1"/>
              <a:t>cấu</a:t>
            </a:r>
            <a:r>
              <a:rPr lang="en-US" sz="1200"/>
              <a:t> </a:t>
            </a:r>
            <a:r>
              <a:rPr lang="en-US" sz="1200" err="1"/>
              <a:t>trúc</a:t>
            </a:r>
            <a:r>
              <a:rPr lang="en-US" sz="1200"/>
              <a:t> </a:t>
            </a:r>
            <a:r>
              <a:rPr lang="en-US" sz="1200" err="1"/>
              <a:t>quy</a:t>
            </a:r>
            <a:r>
              <a:rPr lang="en-US" sz="1200"/>
              <a:t> </a:t>
            </a:r>
            <a:r>
              <a:rPr lang="en-US" sz="1200" err="1"/>
              <a:t>trình</a:t>
            </a:r>
            <a:r>
              <a:rPr lang="en-US" sz="1200"/>
              <a:t> </a:t>
            </a:r>
            <a:r>
              <a:rPr lang="en-US" sz="1200" err="1"/>
              <a:t>nghiệp</a:t>
            </a:r>
            <a:r>
              <a:rPr lang="en-US" sz="1200"/>
              <a:t> </a:t>
            </a:r>
            <a:r>
              <a:rPr lang="en-US" sz="1200" err="1"/>
              <a:t>vụ</a:t>
            </a:r>
            <a:r>
              <a:rPr lang="en-US" sz="1200"/>
              <a:t>): </a:t>
            </a:r>
            <a:r>
              <a:rPr lang="en-US" sz="1200" err="1"/>
              <a:t>Đánh</a:t>
            </a:r>
            <a:r>
              <a:rPr lang="en-US" sz="1200"/>
              <a:t> </a:t>
            </a:r>
            <a:r>
              <a:rPr lang="en-US" sz="1200" err="1"/>
              <a:t>giá</a:t>
            </a:r>
            <a:r>
              <a:rPr lang="en-US" sz="1200"/>
              <a:t> </a:t>
            </a:r>
            <a:r>
              <a:rPr lang="en-US" sz="1200" err="1"/>
              <a:t>giá</a:t>
            </a:r>
            <a:r>
              <a:rPr lang="en-US" sz="1200"/>
              <a:t> </a:t>
            </a:r>
            <a:r>
              <a:rPr lang="en-US" sz="1200" err="1"/>
              <a:t>trị</a:t>
            </a:r>
            <a:r>
              <a:rPr lang="en-US" sz="1200"/>
              <a:t> </a:t>
            </a:r>
            <a:r>
              <a:rPr lang="en-US" sz="1200" err="1"/>
              <a:t>gia</a:t>
            </a:r>
            <a:r>
              <a:rPr lang="en-US" sz="1200"/>
              <a:t> </a:t>
            </a:r>
            <a:r>
              <a:rPr lang="en-US" sz="1200" err="1"/>
              <a:t>tăng</a:t>
            </a:r>
            <a:r>
              <a:rPr lang="en-US" sz="1200"/>
              <a:t> </a:t>
            </a:r>
            <a:r>
              <a:rPr lang="en-US" sz="1200" err="1"/>
              <a:t>hoặc</a:t>
            </a:r>
            <a:r>
              <a:rPr lang="en-US" sz="1200"/>
              <a:t> </a:t>
            </a:r>
            <a:r>
              <a:rPr lang="en-US" sz="1200" err="1"/>
              <a:t>giảm</a:t>
            </a:r>
            <a:r>
              <a:rPr lang="en-US" sz="1200"/>
              <a:t> </a:t>
            </a:r>
            <a:r>
              <a:rPr lang="en-US" sz="1200" err="1"/>
              <a:t>bớt</a:t>
            </a:r>
            <a:r>
              <a:rPr lang="en-US" sz="1200"/>
              <a:t> </a:t>
            </a:r>
            <a:r>
              <a:rPr lang="en-US" sz="1200" err="1"/>
              <a:t>của</a:t>
            </a:r>
            <a:r>
              <a:rPr lang="en-US" sz="1200"/>
              <a:t> </a:t>
            </a:r>
            <a:r>
              <a:rPr lang="en-US" sz="1200" err="1"/>
              <a:t>các</a:t>
            </a:r>
            <a:r>
              <a:rPr lang="en-US" sz="1200"/>
              <a:t> </a:t>
            </a:r>
            <a:r>
              <a:rPr lang="en-US" sz="1200" err="1"/>
              <a:t>quá</a:t>
            </a:r>
            <a:r>
              <a:rPr lang="en-US" sz="1200"/>
              <a:t> </a:t>
            </a:r>
            <a:r>
              <a:rPr lang="en-US" sz="1200" err="1"/>
              <a:t>trình</a:t>
            </a:r>
            <a:r>
              <a:rPr lang="en-US" sz="1200"/>
              <a:t> </a:t>
            </a:r>
            <a:r>
              <a:rPr lang="en-US" sz="1200" err="1"/>
              <a:t>đối</a:t>
            </a:r>
            <a:r>
              <a:rPr lang="en-US" sz="1200"/>
              <a:t> </a:t>
            </a:r>
            <a:r>
              <a:rPr lang="en-US" sz="1200" err="1"/>
              <a:t>với</a:t>
            </a:r>
            <a:r>
              <a:rPr lang="en-US" sz="1200"/>
              <a:t> </a:t>
            </a:r>
            <a:r>
              <a:rPr lang="en-US" sz="1200" err="1"/>
              <a:t>toàn</a:t>
            </a:r>
            <a:r>
              <a:rPr lang="en-US" sz="1200"/>
              <a:t> </a:t>
            </a:r>
            <a:r>
              <a:rPr lang="en-US" sz="1200" err="1"/>
              <a:t>bộ</a:t>
            </a:r>
            <a:r>
              <a:rPr lang="en-US" sz="1200"/>
              <a:t> </a:t>
            </a:r>
            <a:r>
              <a:rPr lang="en-US" sz="1200" err="1"/>
              <a:t>tổ</a:t>
            </a:r>
            <a:r>
              <a:rPr lang="en-US" sz="1200"/>
              <a:t> </a:t>
            </a:r>
            <a:r>
              <a:rPr lang="en-US" sz="1200" err="1"/>
              <a:t>chức</a:t>
            </a:r>
            <a:r>
              <a:rPr lang="en-US" sz="1200"/>
              <a:t>. </a:t>
            </a:r>
            <a:r>
              <a:rPr lang="en-US" sz="1200" err="1"/>
              <a:t>Số</a:t>
            </a:r>
            <a:r>
              <a:rPr lang="en-US" sz="1200"/>
              <a:t> </a:t>
            </a:r>
            <a:r>
              <a:rPr lang="en-US" sz="1200" err="1"/>
              <a:t>lượng</a:t>
            </a:r>
            <a:r>
              <a:rPr lang="en-US" sz="1200"/>
              <a:t> </a:t>
            </a:r>
            <a:r>
              <a:rPr lang="en-US" sz="1200" err="1"/>
              <a:t>đầu</a:t>
            </a:r>
            <a:r>
              <a:rPr lang="en-US" sz="1200"/>
              <a:t> </a:t>
            </a:r>
            <a:r>
              <a:rPr lang="en-US" sz="1200" err="1"/>
              <a:t>vào</a:t>
            </a:r>
            <a:r>
              <a:rPr lang="en-US" sz="1200"/>
              <a:t>, </a:t>
            </a:r>
            <a:r>
              <a:rPr lang="en-US" sz="1200" err="1"/>
              <a:t>thời</a:t>
            </a:r>
            <a:r>
              <a:rPr lang="en-US" sz="1200"/>
              <a:t> </a:t>
            </a:r>
            <a:r>
              <a:rPr lang="en-US" sz="1200" err="1"/>
              <a:t>gian</a:t>
            </a:r>
            <a:r>
              <a:rPr lang="en-US" sz="1200"/>
              <a:t> </a:t>
            </a:r>
            <a:r>
              <a:rPr lang="en-US" sz="1200" err="1"/>
              <a:t>đáp</a:t>
            </a:r>
            <a:r>
              <a:rPr lang="en-US" sz="1200"/>
              <a:t> </a:t>
            </a:r>
            <a:r>
              <a:rPr lang="en-US" sz="1200" err="1"/>
              <a:t>ứng</a:t>
            </a:r>
            <a:r>
              <a:rPr lang="en-US" sz="1200"/>
              <a:t>, </a:t>
            </a:r>
            <a:r>
              <a:rPr lang="en-US" sz="1200" err="1"/>
              <a:t>các</a:t>
            </a:r>
            <a:r>
              <a:rPr lang="en-US" sz="1200"/>
              <a:t> </a:t>
            </a:r>
            <a:r>
              <a:rPr lang="en-US" sz="1200" err="1"/>
              <a:t>khâu</a:t>
            </a:r>
            <a:r>
              <a:rPr lang="en-US" sz="1200"/>
              <a:t> </a:t>
            </a:r>
            <a:r>
              <a:rPr lang="en-US" sz="1200" err="1"/>
              <a:t>đình</a:t>
            </a:r>
            <a:r>
              <a:rPr lang="en-US" sz="1200"/>
              <a:t> </a:t>
            </a:r>
            <a:r>
              <a:rPr lang="en-US" sz="1200" err="1"/>
              <a:t>trệ</a:t>
            </a:r>
            <a:r>
              <a:rPr lang="en-US" sz="1200"/>
              <a:t>, chi </a:t>
            </a:r>
            <a:r>
              <a:rPr lang="en-US" sz="1200" err="1"/>
              <a:t>phí</a:t>
            </a:r>
            <a:r>
              <a:rPr lang="en-US" sz="1200"/>
              <a:t>, </a:t>
            </a:r>
            <a:r>
              <a:rPr lang="en-US" sz="1200" err="1"/>
              <a:t>giá</a:t>
            </a:r>
            <a:r>
              <a:rPr lang="en-US" sz="1200"/>
              <a:t> </a:t>
            </a:r>
            <a:r>
              <a:rPr lang="en-US" sz="1200" err="1"/>
              <a:t>trị</a:t>
            </a:r>
            <a:r>
              <a:rPr lang="en-US" sz="1200"/>
              <a:t> </a:t>
            </a:r>
            <a:r>
              <a:rPr lang="en-US" sz="1200" err="1"/>
              <a:t>gia</a:t>
            </a:r>
            <a:r>
              <a:rPr lang="en-US" sz="1200"/>
              <a:t> </a:t>
            </a:r>
            <a:r>
              <a:rPr lang="en-US" sz="1200" err="1"/>
              <a:t>tăng</a:t>
            </a:r>
            <a:r>
              <a:rPr lang="en-US" sz="1200"/>
              <a:t>, </a:t>
            </a:r>
            <a:r>
              <a:rPr lang="en-US" sz="1200" err="1"/>
              <a:t>các</a:t>
            </a:r>
            <a:r>
              <a:rPr lang="en-US" sz="1200"/>
              <a:t> </a:t>
            </a:r>
            <a:r>
              <a:rPr lang="en-US" sz="1200" err="1"/>
              <a:t>hệ</a:t>
            </a:r>
            <a:r>
              <a:rPr lang="en-US" sz="1200"/>
              <a:t> </a:t>
            </a:r>
            <a:r>
              <a:rPr lang="en-US" sz="1200" err="1"/>
              <a:t>quả</a:t>
            </a:r>
            <a:r>
              <a:rPr lang="en-US" sz="1200"/>
              <a:t> </a:t>
            </a:r>
            <a:r>
              <a:rPr lang="en-US" sz="1200" err="1"/>
              <a:t>của</a:t>
            </a:r>
            <a:r>
              <a:rPr lang="en-US" sz="1200"/>
              <a:t> </a:t>
            </a:r>
            <a:r>
              <a:rPr lang="en-US" sz="1200" err="1"/>
              <a:t>việc</a:t>
            </a:r>
            <a:r>
              <a:rPr lang="en-US" sz="1200"/>
              <a:t> </a:t>
            </a:r>
            <a:r>
              <a:rPr lang="en-US" sz="1200" err="1"/>
              <a:t>loại</a:t>
            </a:r>
            <a:r>
              <a:rPr lang="en-US" sz="1200"/>
              <a:t> </a:t>
            </a:r>
            <a:r>
              <a:rPr lang="en-US" sz="1200" err="1"/>
              <a:t>bỏ</a:t>
            </a:r>
            <a:r>
              <a:rPr lang="en-US" sz="1200"/>
              <a:t> </a:t>
            </a:r>
            <a:r>
              <a:rPr lang="en-US" sz="1200" err="1"/>
              <a:t>hoặc</a:t>
            </a:r>
            <a:r>
              <a:rPr lang="en-US" sz="1200"/>
              <a:t> </a:t>
            </a:r>
            <a:r>
              <a:rPr lang="en-US" sz="1200" err="1"/>
              <a:t>hợp</a:t>
            </a:r>
            <a:r>
              <a:rPr lang="en-US" sz="1200"/>
              <a:t> </a:t>
            </a:r>
            <a:r>
              <a:rPr lang="en-US" sz="1200" err="1"/>
              <a:t>lý</a:t>
            </a:r>
            <a:r>
              <a:rPr lang="en-US" sz="1200"/>
              <a:t> </a:t>
            </a:r>
            <a:r>
              <a:rPr lang="en-US" sz="1200" err="1"/>
              <a:t>hóa</a:t>
            </a:r>
            <a:r>
              <a:rPr lang="en-US" sz="1200"/>
              <a:t> </a:t>
            </a:r>
            <a:r>
              <a:rPr lang="en-US" sz="1200" err="1"/>
              <a:t>quá</a:t>
            </a:r>
            <a:r>
              <a:rPr lang="en-US" sz="1200"/>
              <a:t> </a:t>
            </a:r>
            <a:r>
              <a:rPr lang="en-US" sz="1200" err="1"/>
              <a:t>trình</a:t>
            </a:r>
            <a:endParaRPr lang="en-US" sz="1200"/>
          </a:p>
          <a:p>
            <a:pPr algn="just">
              <a:lnSpc>
                <a:spcPct val="80000"/>
              </a:lnSpc>
              <a:buFontTx/>
              <a:buNone/>
            </a:pPr>
            <a:r>
              <a:rPr lang="en-US" sz="1200" err="1"/>
              <a:t>Kết</a:t>
            </a:r>
            <a:r>
              <a:rPr lang="en-US" sz="1200"/>
              <a:t> </a:t>
            </a:r>
            <a:r>
              <a:rPr lang="en-US" sz="1200" err="1"/>
              <a:t>quả</a:t>
            </a:r>
            <a:r>
              <a:rPr lang="en-US" sz="1200"/>
              <a:t>: </a:t>
            </a:r>
            <a:r>
              <a:rPr lang="en-US" sz="1200" err="1"/>
              <a:t>các</a:t>
            </a:r>
            <a:r>
              <a:rPr lang="en-US" sz="1200"/>
              <a:t> </a:t>
            </a:r>
            <a:r>
              <a:rPr lang="en-US" sz="1200" err="1"/>
              <a:t>mô</a:t>
            </a:r>
            <a:r>
              <a:rPr lang="en-US" sz="1200"/>
              <a:t> </a:t>
            </a:r>
            <a:r>
              <a:rPr lang="en-US" sz="1200" err="1"/>
              <a:t>hình</a:t>
            </a:r>
            <a:r>
              <a:rPr lang="en-US" sz="1200"/>
              <a:t> </a:t>
            </a:r>
            <a:r>
              <a:rPr lang="en-US" sz="1200" err="1"/>
              <a:t>quá</a:t>
            </a:r>
            <a:r>
              <a:rPr lang="en-US" sz="1200"/>
              <a:t> </a:t>
            </a:r>
            <a:r>
              <a:rPr lang="en-US" sz="1200" err="1"/>
              <a:t>trình</a:t>
            </a:r>
            <a:r>
              <a:rPr lang="en-US" sz="1200"/>
              <a:t> </a:t>
            </a:r>
            <a:r>
              <a:rPr lang="en-US" sz="1200" err="1"/>
              <a:t>nghiệp</a:t>
            </a:r>
            <a:r>
              <a:rPr lang="en-US" sz="1200"/>
              <a:t> </a:t>
            </a:r>
            <a:r>
              <a:rPr lang="en-US" sz="1200" err="1"/>
              <a:t>vụ</a:t>
            </a:r>
            <a:r>
              <a:rPr lang="en-US" sz="1200"/>
              <a:t> </a:t>
            </a:r>
            <a:r>
              <a:rPr lang="en-US" sz="1200" err="1"/>
              <a:t>hiện</a:t>
            </a:r>
            <a:r>
              <a:rPr lang="en-US" sz="1200"/>
              <a:t> </a:t>
            </a:r>
            <a:r>
              <a:rPr lang="en-US" sz="1200" err="1"/>
              <a:t>tại</a:t>
            </a:r>
            <a:endParaRPr lang="en-US" sz="1200"/>
          </a:p>
          <a:p>
            <a:pPr algn="just">
              <a:lnSpc>
                <a:spcPct val="80000"/>
              </a:lnSpc>
              <a:buFontTx/>
              <a:buNone/>
            </a:pPr>
            <a:r>
              <a:rPr lang="en-US" sz="1200"/>
              <a:t>- </a:t>
            </a:r>
            <a:r>
              <a:rPr lang="en-US" sz="1200" err="1"/>
              <a:t>Bước</a:t>
            </a:r>
            <a:r>
              <a:rPr lang="en-US" sz="1200"/>
              <a:t> 2.4: </a:t>
            </a:r>
            <a:r>
              <a:rPr lang="en-US" sz="1200" err="1"/>
              <a:t>Xác</a:t>
            </a:r>
            <a:r>
              <a:rPr lang="en-US" sz="1200"/>
              <a:t> </a:t>
            </a:r>
            <a:r>
              <a:rPr lang="en-US" sz="1200" err="1"/>
              <a:t>lập</a:t>
            </a:r>
            <a:r>
              <a:rPr lang="en-US" sz="1200"/>
              <a:t> </a:t>
            </a:r>
            <a:r>
              <a:rPr lang="en-US" sz="1200" err="1"/>
              <a:t>các</a:t>
            </a:r>
            <a:r>
              <a:rPr lang="en-US" sz="1200"/>
              <a:t> </a:t>
            </a:r>
            <a:r>
              <a:rPr lang="en-US" sz="1200" err="1"/>
              <a:t>mục</a:t>
            </a:r>
            <a:r>
              <a:rPr lang="en-US" sz="1200"/>
              <a:t> </a:t>
            </a:r>
            <a:r>
              <a:rPr lang="en-US" sz="1200" err="1"/>
              <a:t>tiêu</a:t>
            </a:r>
            <a:r>
              <a:rPr lang="en-US" sz="1200"/>
              <a:t> </a:t>
            </a:r>
            <a:r>
              <a:rPr lang="en-US" sz="1200" err="1"/>
              <a:t>cải</a:t>
            </a:r>
            <a:r>
              <a:rPr lang="en-US" sz="1200"/>
              <a:t> </a:t>
            </a:r>
            <a:r>
              <a:rPr lang="en-US" sz="1200" err="1"/>
              <a:t>thiện</a:t>
            </a:r>
            <a:r>
              <a:rPr lang="en-US" sz="1200"/>
              <a:t> </a:t>
            </a:r>
            <a:r>
              <a:rPr lang="en-US" sz="1200" err="1"/>
              <a:t>hệ</a:t>
            </a:r>
            <a:r>
              <a:rPr lang="en-US" sz="1200"/>
              <a:t> </a:t>
            </a:r>
            <a:r>
              <a:rPr lang="en-US" sz="1200" err="1"/>
              <a:t>thống</a:t>
            </a:r>
            <a:r>
              <a:rPr lang="en-US" sz="1200"/>
              <a:t>: </a:t>
            </a:r>
            <a:r>
              <a:rPr lang="en-US" sz="1200" err="1"/>
              <a:t>Xác</a:t>
            </a:r>
            <a:r>
              <a:rPr lang="en-US" sz="1200"/>
              <a:t> </a:t>
            </a:r>
            <a:r>
              <a:rPr lang="en-US" sz="1200" err="1"/>
              <a:t>định</a:t>
            </a:r>
            <a:r>
              <a:rPr lang="en-US" sz="1200"/>
              <a:t> </a:t>
            </a:r>
            <a:r>
              <a:rPr lang="en-US" sz="1200" err="1"/>
              <a:t>các</a:t>
            </a:r>
            <a:r>
              <a:rPr lang="en-US" sz="1200"/>
              <a:t> </a:t>
            </a:r>
            <a:r>
              <a:rPr lang="en-US" sz="1200" err="1"/>
              <a:t>mục</a:t>
            </a:r>
            <a:r>
              <a:rPr lang="en-US" sz="1200"/>
              <a:t> </a:t>
            </a:r>
            <a:r>
              <a:rPr lang="en-US" sz="1200" err="1"/>
              <a:t>tiêu</a:t>
            </a:r>
            <a:r>
              <a:rPr lang="en-US" sz="1200"/>
              <a:t> </a:t>
            </a:r>
            <a:r>
              <a:rPr lang="en-US" sz="1200" err="1"/>
              <a:t>cụ</a:t>
            </a:r>
            <a:r>
              <a:rPr lang="en-US" sz="1200"/>
              <a:t> </a:t>
            </a:r>
            <a:r>
              <a:rPr lang="en-US" sz="1200" err="1"/>
              <a:t>thể</a:t>
            </a:r>
            <a:r>
              <a:rPr lang="en-US" sz="1200"/>
              <a:t> </a:t>
            </a:r>
            <a:r>
              <a:rPr lang="en-US" sz="1200" err="1"/>
              <a:t>cải</a:t>
            </a:r>
            <a:r>
              <a:rPr lang="en-US" sz="1200"/>
              <a:t> </a:t>
            </a:r>
            <a:r>
              <a:rPr lang="en-US" sz="1200" err="1"/>
              <a:t>thiện</a:t>
            </a:r>
            <a:r>
              <a:rPr lang="en-US" sz="1200"/>
              <a:t> </a:t>
            </a:r>
            <a:r>
              <a:rPr lang="en-US" sz="1200" err="1"/>
              <a:t>hệ</a:t>
            </a:r>
            <a:r>
              <a:rPr lang="en-US" sz="1200"/>
              <a:t> </a:t>
            </a:r>
            <a:r>
              <a:rPr lang="en-US" sz="1200" err="1"/>
              <a:t>thống</a:t>
            </a:r>
            <a:r>
              <a:rPr lang="en-US" sz="1200"/>
              <a:t> </a:t>
            </a:r>
            <a:r>
              <a:rPr lang="en-US" sz="1200" err="1"/>
              <a:t>và</a:t>
            </a:r>
            <a:r>
              <a:rPr lang="en-US" sz="1200"/>
              <a:t> </a:t>
            </a:r>
            <a:r>
              <a:rPr lang="en-US" sz="1200" err="1"/>
              <a:t>các</a:t>
            </a:r>
            <a:r>
              <a:rPr lang="en-US" sz="1200"/>
              <a:t> </a:t>
            </a:r>
            <a:r>
              <a:rPr lang="en-US" sz="1200" err="1"/>
              <a:t>ràng</a:t>
            </a:r>
            <a:r>
              <a:rPr lang="en-US" sz="1200"/>
              <a:t> </a:t>
            </a:r>
            <a:r>
              <a:rPr lang="en-US" sz="1200" err="1"/>
              <a:t>buộc</a:t>
            </a:r>
            <a:r>
              <a:rPr lang="en-US" sz="1200"/>
              <a:t> </a:t>
            </a:r>
            <a:r>
              <a:rPr lang="en-US" sz="1200" err="1"/>
              <a:t>đối</a:t>
            </a:r>
            <a:r>
              <a:rPr lang="en-US" sz="1200"/>
              <a:t> </a:t>
            </a:r>
            <a:r>
              <a:rPr lang="en-US" sz="1200" err="1"/>
              <a:t>với</a:t>
            </a:r>
            <a:r>
              <a:rPr lang="en-US" sz="1200"/>
              <a:t> </a:t>
            </a:r>
            <a:r>
              <a:rPr lang="en-US" sz="1200" err="1"/>
              <a:t>mỗi</a:t>
            </a:r>
            <a:r>
              <a:rPr lang="en-US" sz="1200"/>
              <a:t> </a:t>
            </a:r>
            <a:r>
              <a:rPr lang="en-US" sz="1200" err="1"/>
              <a:t>vấn</a:t>
            </a:r>
            <a:r>
              <a:rPr lang="en-US" sz="1200"/>
              <a:t> </a:t>
            </a:r>
            <a:r>
              <a:rPr lang="en-US" sz="1200" err="1"/>
              <a:t>đề</a:t>
            </a:r>
            <a:r>
              <a:rPr lang="en-US" sz="1200"/>
              <a:t>. </a:t>
            </a:r>
            <a:r>
              <a:rPr lang="en-US" sz="1200" err="1"/>
              <a:t>Các</a:t>
            </a:r>
            <a:r>
              <a:rPr lang="en-US" sz="1200"/>
              <a:t> </a:t>
            </a:r>
            <a:r>
              <a:rPr lang="en-US" sz="1200" err="1"/>
              <a:t>mục</a:t>
            </a:r>
            <a:r>
              <a:rPr lang="en-US" sz="1200"/>
              <a:t> </a:t>
            </a:r>
            <a:r>
              <a:rPr lang="en-US" sz="1200" err="1"/>
              <a:t>tiêu</a:t>
            </a:r>
            <a:r>
              <a:rPr lang="en-US" sz="1200"/>
              <a:t> </a:t>
            </a:r>
            <a:r>
              <a:rPr lang="en-US" sz="1200" err="1"/>
              <a:t>phải</a:t>
            </a:r>
            <a:r>
              <a:rPr lang="en-US" sz="1200"/>
              <a:t> </a:t>
            </a:r>
            <a:r>
              <a:rPr lang="en-US" sz="1200" err="1"/>
              <a:t>chính</a:t>
            </a:r>
            <a:r>
              <a:rPr lang="en-US" sz="1200"/>
              <a:t> </a:t>
            </a:r>
            <a:r>
              <a:rPr lang="en-US" sz="1200" err="1"/>
              <a:t>xác</a:t>
            </a:r>
            <a:r>
              <a:rPr lang="en-US" sz="1200"/>
              <a:t>, </a:t>
            </a:r>
            <a:r>
              <a:rPr lang="en-US" sz="1200" err="1"/>
              <a:t>có</a:t>
            </a:r>
            <a:r>
              <a:rPr lang="en-US" sz="1200"/>
              <a:t> </a:t>
            </a:r>
            <a:r>
              <a:rPr lang="en-US" sz="1200" err="1"/>
              <a:t>thể</a:t>
            </a:r>
            <a:r>
              <a:rPr lang="en-US" sz="1200"/>
              <a:t> </a:t>
            </a:r>
            <a:r>
              <a:rPr lang="en-US" sz="1200" err="1"/>
              <a:t>đo</a:t>
            </a:r>
            <a:r>
              <a:rPr lang="en-US" sz="1200"/>
              <a:t> </a:t>
            </a:r>
            <a:r>
              <a:rPr lang="en-US" sz="1200" err="1"/>
              <a:t>được</a:t>
            </a:r>
            <a:r>
              <a:rPr lang="en-US" sz="1200"/>
              <a:t>, </a:t>
            </a:r>
            <a:r>
              <a:rPr lang="en-US" sz="1200" err="1"/>
              <a:t>Các</a:t>
            </a:r>
            <a:r>
              <a:rPr lang="en-US" sz="1200"/>
              <a:t> </a:t>
            </a:r>
            <a:r>
              <a:rPr lang="en-US" sz="1200" err="1"/>
              <a:t>ràng</a:t>
            </a:r>
            <a:r>
              <a:rPr lang="en-US" sz="1200"/>
              <a:t> </a:t>
            </a:r>
            <a:r>
              <a:rPr lang="en-US" sz="1200" err="1"/>
              <a:t>buộc</a:t>
            </a:r>
            <a:r>
              <a:rPr lang="en-US" sz="1200"/>
              <a:t> </a:t>
            </a:r>
            <a:r>
              <a:rPr lang="en-US" sz="1200" err="1"/>
              <a:t>về</a:t>
            </a:r>
            <a:r>
              <a:rPr lang="en-US" sz="1200"/>
              <a:t> </a:t>
            </a:r>
            <a:r>
              <a:rPr lang="en-US" sz="1200" err="1"/>
              <a:t>lịch</a:t>
            </a:r>
            <a:r>
              <a:rPr lang="en-US" sz="1200"/>
              <a:t> </a:t>
            </a:r>
            <a:r>
              <a:rPr lang="en-US" sz="1200" err="1"/>
              <a:t>biểu</a:t>
            </a:r>
            <a:r>
              <a:rPr lang="en-US" sz="1200"/>
              <a:t>, chi </a:t>
            </a:r>
            <a:r>
              <a:rPr lang="en-US" sz="1200" err="1"/>
              <a:t>phí</a:t>
            </a:r>
            <a:r>
              <a:rPr lang="en-US" sz="1200"/>
              <a:t>, </a:t>
            </a:r>
            <a:r>
              <a:rPr lang="en-US" sz="1200" err="1"/>
              <a:t>công</a:t>
            </a:r>
            <a:r>
              <a:rPr lang="en-US" sz="1200"/>
              <a:t> </a:t>
            </a:r>
            <a:r>
              <a:rPr lang="en-US" sz="1200" err="1"/>
              <a:t>nghệ</a:t>
            </a:r>
            <a:r>
              <a:rPr lang="en-US" sz="1200"/>
              <a:t> </a:t>
            </a:r>
            <a:r>
              <a:rPr lang="en-US" sz="1200" err="1"/>
              <a:t>và</a:t>
            </a:r>
            <a:r>
              <a:rPr lang="en-US" sz="1200"/>
              <a:t> </a:t>
            </a:r>
            <a:r>
              <a:rPr lang="en-US" sz="1200" err="1"/>
              <a:t>chính</a:t>
            </a:r>
            <a:r>
              <a:rPr lang="en-US" sz="1200"/>
              <a:t> </a:t>
            </a:r>
            <a:r>
              <a:rPr lang="en-US" sz="1200" err="1"/>
              <a:t>sách</a:t>
            </a:r>
            <a:endParaRPr lang="en-US" sz="1200"/>
          </a:p>
          <a:p>
            <a:pPr algn="just">
              <a:lnSpc>
                <a:spcPct val="80000"/>
              </a:lnSpc>
              <a:buFontTx/>
              <a:buNone/>
            </a:pPr>
            <a:r>
              <a:rPr lang="en-US" sz="1200" err="1"/>
              <a:t>Kết</a:t>
            </a:r>
            <a:r>
              <a:rPr lang="en-US" sz="1200"/>
              <a:t> </a:t>
            </a:r>
            <a:r>
              <a:rPr lang="en-US" sz="1200" err="1"/>
              <a:t>quả</a:t>
            </a:r>
            <a:r>
              <a:rPr lang="en-US" sz="1200"/>
              <a:t>: </a:t>
            </a:r>
            <a:r>
              <a:rPr lang="en-US" sz="1200" err="1"/>
              <a:t>các</a:t>
            </a:r>
            <a:r>
              <a:rPr lang="en-US" sz="1200"/>
              <a:t> </a:t>
            </a:r>
            <a:r>
              <a:rPr lang="en-US" sz="1200" err="1"/>
              <a:t>mục</a:t>
            </a:r>
            <a:r>
              <a:rPr lang="en-US" sz="1200"/>
              <a:t> </a:t>
            </a:r>
            <a:r>
              <a:rPr lang="en-US" sz="1200" err="1"/>
              <a:t>tiêu</a:t>
            </a:r>
            <a:r>
              <a:rPr lang="en-US" sz="1200"/>
              <a:t> </a:t>
            </a:r>
            <a:r>
              <a:rPr lang="en-US" sz="1200" err="1"/>
              <a:t>cải</a:t>
            </a:r>
            <a:r>
              <a:rPr lang="en-US" sz="1200"/>
              <a:t> </a:t>
            </a:r>
            <a:r>
              <a:rPr lang="en-US" sz="1200" err="1"/>
              <a:t>thiện</a:t>
            </a:r>
            <a:r>
              <a:rPr lang="en-US" sz="1200"/>
              <a:t> </a:t>
            </a:r>
            <a:r>
              <a:rPr lang="en-US" sz="1200" err="1"/>
              <a:t>hệ</a:t>
            </a:r>
            <a:r>
              <a:rPr lang="en-US" sz="1200"/>
              <a:t> </a:t>
            </a:r>
            <a:r>
              <a:rPr lang="en-US" sz="1200" err="1"/>
              <a:t>thống</a:t>
            </a:r>
            <a:r>
              <a:rPr lang="en-US" sz="1200"/>
              <a:t> </a:t>
            </a:r>
            <a:r>
              <a:rPr lang="en-US" sz="1200" err="1"/>
              <a:t>và</a:t>
            </a:r>
            <a:r>
              <a:rPr lang="en-US" sz="1200"/>
              <a:t> </a:t>
            </a:r>
            <a:r>
              <a:rPr lang="en-US" sz="1200" err="1"/>
              <a:t>báo</a:t>
            </a:r>
            <a:r>
              <a:rPr lang="en-US" sz="1200"/>
              <a:t> </a:t>
            </a:r>
            <a:r>
              <a:rPr lang="en-US" sz="1200" err="1"/>
              <a:t>cáo</a:t>
            </a:r>
            <a:r>
              <a:rPr lang="en-US" sz="1200"/>
              <a:t> </a:t>
            </a:r>
            <a:r>
              <a:rPr lang="en-US" sz="1200" err="1"/>
              <a:t>đề</a:t>
            </a:r>
            <a:r>
              <a:rPr lang="en-US" sz="1200"/>
              <a:t> </a:t>
            </a:r>
            <a:r>
              <a:rPr lang="en-US" sz="1200" err="1"/>
              <a:t>xuất</a:t>
            </a:r>
            <a:endParaRPr lang="en-US" sz="1200"/>
          </a:p>
          <a:p>
            <a:pPr algn="just">
              <a:lnSpc>
                <a:spcPct val="80000"/>
              </a:lnSpc>
              <a:buFontTx/>
              <a:buNone/>
            </a:pPr>
            <a:r>
              <a:rPr lang="en-US" sz="1200"/>
              <a:t>- </a:t>
            </a:r>
            <a:r>
              <a:rPr lang="en-US" sz="1200" err="1"/>
              <a:t>Bước</a:t>
            </a:r>
            <a:r>
              <a:rPr lang="en-US" sz="1200"/>
              <a:t> 2.5: </a:t>
            </a:r>
            <a:r>
              <a:rPr lang="en-US" sz="1200" err="1"/>
              <a:t>Cập</a:t>
            </a:r>
            <a:r>
              <a:rPr lang="en-US" sz="1200"/>
              <a:t> </a:t>
            </a:r>
            <a:r>
              <a:rPr lang="en-US" sz="1200" err="1"/>
              <a:t>nhật</a:t>
            </a:r>
            <a:r>
              <a:rPr lang="en-US" sz="1200"/>
              <a:t> </a:t>
            </a:r>
            <a:r>
              <a:rPr lang="en-US" sz="1200" err="1"/>
              <a:t>kế</a:t>
            </a:r>
            <a:r>
              <a:rPr lang="en-US" sz="1200"/>
              <a:t> </a:t>
            </a:r>
            <a:r>
              <a:rPr lang="en-US" sz="1200" err="1"/>
              <a:t>hoạch</a:t>
            </a:r>
            <a:r>
              <a:rPr lang="en-US" sz="1200"/>
              <a:t> </a:t>
            </a:r>
            <a:r>
              <a:rPr lang="en-US" sz="1200" err="1"/>
              <a:t>dự</a:t>
            </a:r>
            <a:r>
              <a:rPr lang="en-US" sz="1200"/>
              <a:t> </a:t>
            </a:r>
            <a:r>
              <a:rPr lang="en-US" sz="1200" err="1"/>
              <a:t>án</a:t>
            </a:r>
            <a:endParaRPr lang="en-US" sz="1200"/>
          </a:p>
          <a:p>
            <a:pPr algn="just">
              <a:lnSpc>
                <a:spcPct val="80000"/>
              </a:lnSpc>
              <a:buFontTx/>
              <a:buNone/>
            </a:pPr>
            <a:r>
              <a:rPr lang="en-US" sz="1200" err="1"/>
              <a:t>Cập</a:t>
            </a:r>
            <a:r>
              <a:rPr lang="en-US" sz="1200"/>
              <a:t> </a:t>
            </a:r>
            <a:r>
              <a:rPr lang="en-US" sz="1200" err="1"/>
              <a:t>nhật</a:t>
            </a:r>
            <a:r>
              <a:rPr lang="en-US" sz="1200"/>
              <a:t> </a:t>
            </a:r>
            <a:r>
              <a:rPr lang="en-US" sz="1200" err="1"/>
              <a:t>dự</a:t>
            </a:r>
            <a:r>
              <a:rPr lang="en-US" sz="1200"/>
              <a:t> </a:t>
            </a:r>
            <a:r>
              <a:rPr lang="en-US" sz="1200" err="1"/>
              <a:t>án:Thu</a:t>
            </a:r>
            <a:r>
              <a:rPr lang="en-US" sz="1200"/>
              <a:t> </a:t>
            </a:r>
            <a:r>
              <a:rPr lang="en-US" sz="1200" err="1"/>
              <a:t>hẹp</a:t>
            </a:r>
            <a:r>
              <a:rPr lang="en-US" sz="1200"/>
              <a:t> </a:t>
            </a:r>
            <a:r>
              <a:rPr lang="en-US" sz="1200" err="1"/>
              <a:t>phạm</a:t>
            </a:r>
            <a:r>
              <a:rPr lang="en-US" sz="1200"/>
              <a:t> vi, </a:t>
            </a:r>
            <a:r>
              <a:rPr lang="en-US" sz="1200" err="1"/>
              <a:t>chỉ</a:t>
            </a:r>
            <a:r>
              <a:rPr lang="en-US" sz="1200"/>
              <a:t> </a:t>
            </a:r>
            <a:r>
              <a:rPr lang="en-US" sz="1200" err="1"/>
              <a:t>giữ</a:t>
            </a:r>
            <a:r>
              <a:rPr lang="en-US" sz="1200"/>
              <a:t> </a:t>
            </a:r>
            <a:r>
              <a:rPr lang="en-US" sz="1200" err="1"/>
              <a:t>những</a:t>
            </a:r>
            <a:r>
              <a:rPr lang="en-US" sz="1200"/>
              <a:t> </a:t>
            </a:r>
            <a:r>
              <a:rPr lang="en-US" sz="1200" err="1"/>
              <a:t>mục</a:t>
            </a:r>
            <a:r>
              <a:rPr lang="en-US" sz="1200"/>
              <a:t> </a:t>
            </a:r>
            <a:r>
              <a:rPr lang="en-US" sz="1200" err="1"/>
              <a:t>tiêu</a:t>
            </a:r>
            <a:r>
              <a:rPr lang="en-US" sz="1200"/>
              <a:t> </a:t>
            </a:r>
            <a:r>
              <a:rPr lang="en-US" sz="1200" err="1"/>
              <a:t>ưu</a:t>
            </a:r>
            <a:r>
              <a:rPr lang="en-US" sz="1200"/>
              <a:t> </a:t>
            </a:r>
            <a:r>
              <a:rPr lang="en-US" sz="1200" err="1"/>
              <a:t>tiên</a:t>
            </a:r>
            <a:r>
              <a:rPr lang="en-US" sz="1200"/>
              <a:t> cao </a:t>
            </a:r>
            <a:r>
              <a:rPr lang="en-US" sz="1200" err="1"/>
              <a:t>để</a:t>
            </a:r>
            <a:r>
              <a:rPr lang="en-US" sz="1200"/>
              <a:t> </a:t>
            </a:r>
            <a:r>
              <a:rPr lang="en-US" sz="1200" err="1"/>
              <a:t>phù</a:t>
            </a:r>
            <a:r>
              <a:rPr lang="en-US" sz="1200"/>
              <a:t> </a:t>
            </a:r>
            <a:r>
              <a:rPr lang="en-US" sz="1200" err="1"/>
              <a:t>hợp</a:t>
            </a:r>
            <a:r>
              <a:rPr lang="en-US" sz="1200"/>
              <a:t> </a:t>
            </a:r>
            <a:r>
              <a:rPr lang="en-US" sz="1200" err="1"/>
              <a:t>với</a:t>
            </a:r>
            <a:r>
              <a:rPr lang="en-US" sz="1200"/>
              <a:t> </a:t>
            </a:r>
            <a:r>
              <a:rPr lang="en-US" sz="1200" err="1"/>
              <a:t>thời</a:t>
            </a:r>
            <a:r>
              <a:rPr lang="en-US" sz="1200"/>
              <a:t> </a:t>
            </a:r>
            <a:r>
              <a:rPr lang="en-US" sz="1200" err="1"/>
              <a:t>hạn</a:t>
            </a:r>
            <a:r>
              <a:rPr lang="en-US" sz="1200"/>
              <a:t>/</a:t>
            </a:r>
            <a:r>
              <a:rPr lang="en-US" sz="1200" err="1"/>
              <a:t>ngân</a:t>
            </a:r>
            <a:r>
              <a:rPr lang="en-US" sz="1200"/>
              <a:t> </a:t>
            </a:r>
            <a:r>
              <a:rPr lang="en-US" sz="1200" err="1"/>
              <a:t>sách</a:t>
            </a:r>
            <a:r>
              <a:rPr lang="en-US" sz="1200"/>
              <a:t>. </a:t>
            </a:r>
            <a:r>
              <a:rPr lang="en-US" sz="1200" err="1"/>
              <a:t>Mở</a:t>
            </a:r>
            <a:r>
              <a:rPr lang="en-US" sz="1200"/>
              <a:t> </a:t>
            </a:r>
            <a:r>
              <a:rPr lang="en-US" sz="1200" err="1"/>
              <a:t>rộng</a:t>
            </a:r>
            <a:r>
              <a:rPr lang="en-US" sz="1200"/>
              <a:t> </a:t>
            </a:r>
            <a:r>
              <a:rPr lang="en-US" sz="1200" err="1"/>
              <a:t>phạm</a:t>
            </a:r>
            <a:r>
              <a:rPr lang="en-US" sz="1200"/>
              <a:t> vi </a:t>
            </a:r>
            <a:r>
              <a:rPr lang="en-US" sz="1200" err="1"/>
              <a:t>và</a:t>
            </a:r>
            <a:r>
              <a:rPr lang="en-US" sz="1200"/>
              <a:t> </a:t>
            </a:r>
            <a:r>
              <a:rPr lang="en-US" sz="1200" err="1"/>
              <a:t>điều</a:t>
            </a:r>
            <a:r>
              <a:rPr lang="en-US" sz="1200"/>
              <a:t> </a:t>
            </a:r>
            <a:r>
              <a:rPr lang="en-US" sz="1200" err="1"/>
              <a:t>chỉnh</a:t>
            </a:r>
            <a:r>
              <a:rPr lang="en-US" sz="1200"/>
              <a:t> </a:t>
            </a:r>
            <a:r>
              <a:rPr lang="en-US" sz="1200" err="1"/>
              <a:t>lịch</a:t>
            </a:r>
            <a:r>
              <a:rPr lang="en-US" sz="1200"/>
              <a:t> </a:t>
            </a:r>
            <a:r>
              <a:rPr lang="en-US" sz="1200" err="1"/>
              <a:t>biểu</a:t>
            </a:r>
            <a:r>
              <a:rPr lang="en-US" sz="1200"/>
              <a:t> </a:t>
            </a:r>
            <a:r>
              <a:rPr lang="en-US" sz="1200" err="1"/>
              <a:t>và</a:t>
            </a:r>
            <a:r>
              <a:rPr lang="en-US" sz="1200"/>
              <a:t> </a:t>
            </a:r>
            <a:r>
              <a:rPr lang="en-US" sz="1200" err="1"/>
              <a:t>ngân</a:t>
            </a:r>
            <a:r>
              <a:rPr lang="en-US" sz="1200"/>
              <a:t> </a:t>
            </a:r>
            <a:r>
              <a:rPr lang="en-US" sz="1200" err="1"/>
              <a:t>sách</a:t>
            </a:r>
            <a:r>
              <a:rPr lang="en-US" sz="1200"/>
              <a:t> </a:t>
            </a:r>
            <a:r>
              <a:rPr lang="en-US" sz="1200" err="1"/>
              <a:t>phù</a:t>
            </a:r>
            <a:r>
              <a:rPr lang="en-US" sz="1200"/>
              <a:t> </a:t>
            </a:r>
            <a:r>
              <a:rPr lang="en-US" sz="1200" err="1"/>
              <a:t>hợp</a:t>
            </a:r>
            <a:endParaRPr lang="en-US" sz="1200"/>
          </a:p>
          <a:p>
            <a:pPr algn="just">
              <a:lnSpc>
                <a:spcPct val="80000"/>
              </a:lnSpc>
              <a:buFontTx/>
              <a:buNone/>
            </a:pPr>
            <a:r>
              <a:rPr lang="en-US" sz="1200" err="1"/>
              <a:t>Kết</a:t>
            </a:r>
            <a:r>
              <a:rPr lang="en-US" sz="1200"/>
              <a:t> </a:t>
            </a:r>
            <a:r>
              <a:rPr lang="en-US" sz="1200" err="1"/>
              <a:t>quả</a:t>
            </a:r>
            <a:r>
              <a:rPr lang="en-US" sz="1200"/>
              <a:t>: </a:t>
            </a:r>
            <a:r>
              <a:rPr lang="en-US" sz="1200" err="1"/>
              <a:t>kế</a:t>
            </a:r>
            <a:r>
              <a:rPr lang="en-US" sz="1200"/>
              <a:t> </a:t>
            </a:r>
            <a:r>
              <a:rPr lang="en-US" sz="1200" err="1"/>
              <a:t>hoạch</a:t>
            </a:r>
            <a:r>
              <a:rPr lang="en-US" sz="1200"/>
              <a:t> </a:t>
            </a:r>
            <a:r>
              <a:rPr lang="en-US" sz="1200" err="1"/>
              <a:t>dự</a:t>
            </a:r>
            <a:r>
              <a:rPr lang="en-US" sz="1200"/>
              <a:t> </a:t>
            </a:r>
            <a:r>
              <a:rPr lang="en-US" sz="1200" err="1"/>
              <a:t>án</a:t>
            </a:r>
            <a:r>
              <a:rPr lang="en-US" sz="1200"/>
              <a:t> </a:t>
            </a:r>
            <a:r>
              <a:rPr lang="en-US" sz="1200" err="1"/>
              <a:t>đã</a:t>
            </a:r>
            <a:r>
              <a:rPr lang="en-US" sz="1200"/>
              <a:t> </a:t>
            </a:r>
            <a:r>
              <a:rPr lang="en-US" sz="1200" err="1"/>
              <a:t>được</a:t>
            </a:r>
            <a:r>
              <a:rPr lang="en-US" sz="1200"/>
              <a:t> </a:t>
            </a:r>
            <a:r>
              <a:rPr lang="en-US" sz="1200" err="1"/>
              <a:t>cập</a:t>
            </a:r>
            <a:r>
              <a:rPr lang="en-US" sz="1200"/>
              <a:t> </a:t>
            </a:r>
            <a:r>
              <a:rPr lang="en-US" sz="1200" err="1"/>
              <a:t>nhật</a:t>
            </a:r>
            <a:endParaRPr lang="en-US" sz="1200"/>
          </a:p>
          <a:p>
            <a:pPr algn="just">
              <a:lnSpc>
                <a:spcPct val="80000"/>
              </a:lnSpc>
              <a:buFontTx/>
              <a:buNone/>
            </a:pPr>
            <a:r>
              <a:rPr lang="en-US" sz="1200"/>
              <a:t>- </a:t>
            </a:r>
            <a:r>
              <a:rPr lang="en-US" sz="1200" err="1"/>
              <a:t>Bước</a:t>
            </a:r>
            <a:r>
              <a:rPr lang="en-US" sz="1200"/>
              <a:t> 2.6: </a:t>
            </a:r>
            <a:r>
              <a:rPr lang="en-US" sz="1200" err="1"/>
              <a:t>trình</a:t>
            </a:r>
            <a:r>
              <a:rPr lang="en-US" sz="1200"/>
              <a:t> </a:t>
            </a:r>
            <a:r>
              <a:rPr lang="en-US" sz="1200" err="1"/>
              <a:t>bày</a:t>
            </a:r>
            <a:r>
              <a:rPr lang="en-US" sz="1200"/>
              <a:t> </a:t>
            </a:r>
            <a:r>
              <a:rPr lang="en-US" sz="1200" err="1"/>
              <a:t>các</a:t>
            </a:r>
            <a:r>
              <a:rPr lang="en-US" sz="1200"/>
              <a:t> </a:t>
            </a:r>
            <a:r>
              <a:rPr lang="en-US" sz="1200" err="1"/>
              <a:t>nhận</a:t>
            </a:r>
            <a:r>
              <a:rPr lang="en-US" sz="1200"/>
              <a:t> </a:t>
            </a:r>
            <a:r>
              <a:rPr lang="en-US" sz="1200" err="1"/>
              <a:t>xét</a:t>
            </a:r>
            <a:r>
              <a:rPr lang="en-US" sz="1200"/>
              <a:t> </a:t>
            </a:r>
            <a:r>
              <a:rPr lang="en-US" sz="1200" err="1"/>
              <a:t>và</a:t>
            </a:r>
            <a:r>
              <a:rPr lang="en-US" sz="1200"/>
              <a:t> </a:t>
            </a:r>
            <a:r>
              <a:rPr lang="en-US" sz="1200" err="1"/>
              <a:t>đề</a:t>
            </a:r>
            <a:r>
              <a:rPr lang="en-US" sz="1200"/>
              <a:t> </a:t>
            </a:r>
            <a:r>
              <a:rPr lang="en-US" sz="1200" err="1"/>
              <a:t>xuất</a:t>
            </a:r>
            <a:endParaRPr lang="en-US" sz="1200"/>
          </a:p>
          <a:p>
            <a:pPr algn="just">
              <a:lnSpc>
                <a:spcPct val="80000"/>
              </a:lnSpc>
              <a:buFontTx/>
              <a:buNone/>
            </a:pPr>
            <a:r>
              <a:rPr lang="en-US" sz="1200" err="1"/>
              <a:t>Kết</a:t>
            </a:r>
            <a:r>
              <a:rPr lang="en-US" sz="1200"/>
              <a:t> </a:t>
            </a:r>
            <a:r>
              <a:rPr lang="en-US" sz="1200" err="1"/>
              <a:t>quả</a:t>
            </a:r>
            <a:r>
              <a:rPr lang="en-US" sz="1200"/>
              <a:t>: </a:t>
            </a:r>
            <a:r>
              <a:rPr lang="en-US" sz="1200" err="1"/>
              <a:t>các</a:t>
            </a:r>
            <a:r>
              <a:rPr lang="en-US" sz="1200"/>
              <a:t> </a:t>
            </a:r>
            <a:r>
              <a:rPr lang="en-US" sz="1200" err="1"/>
              <a:t>mục</a:t>
            </a:r>
            <a:r>
              <a:rPr lang="en-US" sz="1200"/>
              <a:t> </a:t>
            </a:r>
            <a:r>
              <a:rPr lang="en-US" sz="1200" err="1"/>
              <a:t>tiêu</a:t>
            </a:r>
            <a:r>
              <a:rPr lang="en-US" sz="1200"/>
              <a:t> </a:t>
            </a:r>
            <a:r>
              <a:rPr lang="en-US" sz="1200" err="1"/>
              <a:t>cải</a:t>
            </a:r>
            <a:r>
              <a:rPr lang="en-US" sz="1200"/>
              <a:t> </a:t>
            </a:r>
            <a:r>
              <a:rPr lang="en-US" sz="1200" err="1"/>
              <a:t>thiện</a:t>
            </a:r>
            <a:r>
              <a:rPr lang="en-US" sz="1200"/>
              <a:t> </a:t>
            </a:r>
            <a:r>
              <a:rPr lang="en-US" sz="1200" err="1"/>
              <a:t>hệ</a:t>
            </a:r>
            <a:r>
              <a:rPr lang="en-US" sz="1200"/>
              <a:t> </a:t>
            </a:r>
            <a:r>
              <a:rPr lang="en-US" sz="1200" err="1"/>
              <a:t>thống</a:t>
            </a:r>
            <a:endParaRPr lang="en-US" sz="1200"/>
          </a:p>
          <a:p>
            <a:pPr algn="just">
              <a:lnSpc>
                <a:spcPct val="80000"/>
              </a:lnSpc>
              <a:buFontTx/>
              <a:buNone/>
            </a:pPr>
            <a:r>
              <a:rPr lang="en-US" sz="1200" err="1"/>
              <a:t>Quyết</a:t>
            </a:r>
            <a:r>
              <a:rPr lang="en-US" sz="1200"/>
              <a:t> </a:t>
            </a:r>
            <a:r>
              <a:rPr lang="en-US" sz="1200" err="1"/>
              <a:t>định</a:t>
            </a:r>
            <a:r>
              <a:rPr lang="en-US" sz="1200"/>
              <a:t>: </a:t>
            </a:r>
            <a:r>
              <a:rPr lang="en-US" sz="1200" err="1"/>
              <a:t>tiếp</a:t>
            </a:r>
            <a:r>
              <a:rPr lang="en-US" sz="1200"/>
              <a:t> </a:t>
            </a:r>
            <a:r>
              <a:rPr lang="en-US" sz="1200" err="1"/>
              <a:t>tục</a:t>
            </a:r>
            <a:r>
              <a:rPr lang="en-US" sz="1200"/>
              <a:t>/</a:t>
            </a:r>
            <a:r>
              <a:rPr lang="en-US" sz="1200" err="1"/>
              <a:t>điều</a:t>
            </a:r>
            <a:r>
              <a:rPr lang="en-US" sz="1200"/>
              <a:t> </a:t>
            </a:r>
            <a:r>
              <a:rPr lang="en-US" sz="1200" err="1"/>
              <a:t>chỉnh</a:t>
            </a:r>
            <a:r>
              <a:rPr lang="en-US" sz="1200"/>
              <a:t>/</a:t>
            </a:r>
            <a:r>
              <a:rPr lang="en-US" sz="1200" err="1"/>
              <a:t>hủy</a:t>
            </a:r>
            <a:r>
              <a:rPr lang="en-US" sz="1200"/>
              <a:t> </a:t>
            </a:r>
            <a:r>
              <a:rPr lang="en-US" sz="1200" err="1"/>
              <a:t>bỏ</a:t>
            </a:r>
            <a:r>
              <a:rPr lang="en-US" sz="1200"/>
              <a:t> </a:t>
            </a:r>
            <a:r>
              <a:rPr lang="en-US" sz="1200" err="1"/>
              <a:t>dự</a:t>
            </a:r>
            <a:r>
              <a:rPr lang="en-US" sz="1200"/>
              <a:t> </a:t>
            </a:r>
            <a:r>
              <a:rPr lang="en-US" sz="1200" err="1"/>
              <a:t>án</a:t>
            </a:r>
            <a:r>
              <a:rPr lang="en-US" sz="1200"/>
              <a:t> </a:t>
            </a:r>
            <a:r>
              <a:rPr lang="en-US" sz="1200" err="1"/>
              <a:t>hiện</a:t>
            </a:r>
            <a:r>
              <a:rPr lang="en-US" sz="1200"/>
              <a:t> </a:t>
            </a:r>
            <a:r>
              <a:rPr lang="en-US" sz="1200" err="1"/>
              <a:t>tại</a:t>
            </a:r>
            <a:r>
              <a:rPr lang="en-US" sz="12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1011">
                                            <p:txEl>
                                              <p:pRg st="1" end="1"/>
                                            </p:txEl>
                                          </p:spTgt>
                                        </p:tgtEl>
                                        <p:attrNameLst>
                                          <p:attrName>style.visibility</p:attrName>
                                        </p:attrNameLst>
                                      </p:cBhvr>
                                      <p:to>
                                        <p:strVal val="visible"/>
                                      </p:to>
                                    </p:set>
                                    <p:anim calcmode="lin" valueType="num">
                                      <p:cBhvr additive="base">
                                        <p:cTn id="7" dur="500" fill="hold"/>
                                        <p:tgtEl>
                                          <p:spTgt spid="1710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101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1011">
                                            <p:txEl>
                                              <p:pRg st="2" end="2"/>
                                            </p:txEl>
                                          </p:spTgt>
                                        </p:tgtEl>
                                        <p:attrNameLst>
                                          <p:attrName>style.visibility</p:attrName>
                                        </p:attrNameLst>
                                      </p:cBhvr>
                                      <p:to>
                                        <p:strVal val="visible"/>
                                      </p:to>
                                    </p:set>
                                    <p:anim calcmode="lin" valueType="num">
                                      <p:cBhvr additive="base">
                                        <p:cTn id="11" dur="500" fill="hold"/>
                                        <p:tgtEl>
                                          <p:spTgt spid="17101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101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1011">
                                            <p:txEl>
                                              <p:pRg st="3" end="3"/>
                                            </p:txEl>
                                          </p:spTgt>
                                        </p:tgtEl>
                                        <p:attrNameLst>
                                          <p:attrName>style.visibility</p:attrName>
                                        </p:attrNameLst>
                                      </p:cBhvr>
                                      <p:to>
                                        <p:strVal val="visible"/>
                                      </p:to>
                                    </p:set>
                                    <p:anim calcmode="lin" valueType="num">
                                      <p:cBhvr additive="base">
                                        <p:cTn id="15" dur="500" fill="hold"/>
                                        <p:tgtEl>
                                          <p:spTgt spid="17101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1011">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1011">
                                            <p:txEl>
                                              <p:pRg st="4" end="4"/>
                                            </p:txEl>
                                          </p:spTgt>
                                        </p:tgtEl>
                                        <p:attrNameLst>
                                          <p:attrName>style.visibility</p:attrName>
                                        </p:attrNameLst>
                                      </p:cBhvr>
                                      <p:to>
                                        <p:strVal val="visible"/>
                                      </p:to>
                                    </p:set>
                                    <p:anim calcmode="lin" valueType="num">
                                      <p:cBhvr additive="base">
                                        <p:cTn id="19" dur="500" fill="hold"/>
                                        <p:tgtEl>
                                          <p:spTgt spid="1710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1011">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1011">
                                            <p:txEl>
                                              <p:pRg st="5" end="5"/>
                                            </p:txEl>
                                          </p:spTgt>
                                        </p:tgtEl>
                                        <p:attrNameLst>
                                          <p:attrName>style.visibility</p:attrName>
                                        </p:attrNameLst>
                                      </p:cBhvr>
                                      <p:to>
                                        <p:strVal val="visible"/>
                                      </p:to>
                                    </p:set>
                                    <p:anim calcmode="lin" valueType="num">
                                      <p:cBhvr additive="base">
                                        <p:cTn id="23" dur="500" fill="hold"/>
                                        <p:tgtEl>
                                          <p:spTgt spid="17101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10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71011">
                                            <p:txEl>
                                              <p:pRg st="6" end="6"/>
                                            </p:txEl>
                                          </p:spTgt>
                                        </p:tgtEl>
                                        <p:attrNameLst>
                                          <p:attrName>style.visibility</p:attrName>
                                        </p:attrNameLst>
                                      </p:cBhvr>
                                      <p:to>
                                        <p:strVal val="visible"/>
                                      </p:to>
                                    </p:set>
                                    <p:anim calcmode="lin" valueType="num">
                                      <p:cBhvr additive="base">
                                        <p:cTn id="29" dur="500" fill="hold"/>
                                        <p:tgtEl>
                                          <p:spTgt spid="171011">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71011">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71011">
                                            <p:txEl>
                                              <p:pRg st="7" end="7"/>
                                            </p:txEl>
                                          </p:spTgt>
                                        </p:tgtEl>
                                        <p:attrNameLst>
                                          <p:attrName>style.visibility</p:attrName>
                                        </p:attrNameLst>
                                      </p:cBhvr>
                                      <p:to>
                                        <p:strVal val="visible"/>
                                      </p:to>
                                    </p:set>
                                    <p:anim calcmode="lin" valueType="num">
                                      <p:cBhvr additive="base">
                                        <p:cTn id="33" dur="500" fill="hold"/>
                                        <p:tgtEl>
                                          <p:spTgt spid="171011">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710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71011">
                                            <p:txEl>
                                              <p:pRg st="8" end="8"/>
                                            </p:txEl>
                                          </p:spTgt>
                                        </p:tgtEl>
                                        <p:attrNameLst>
                                          <p:attrName>style.visibility</p:attrName>
                                        </p:attrNameLst>
                                      </p:cBhvr>
                                      <p:to>
                                        <p:strVal val="visible"/>
                                      </p:to>
                                    </p:set>
                                    <p:anim calcmode="lin" valueType="num">
                                      <p:cBhvr additive="base">
                                        <p:cTn id="39" dur="500" fill="hold"/>
                                        <p:tgtEl>
                                          <p:spTgt spid="171011">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71011">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71011">
                                            <p:txEl>
                                              <p:pRg st="9" end="9"/>
                                            </p:txEl>
                                          </p:spTgt>
                                        </p:tgtEl>
                                        <p:attrNameLst>
                                          <p:attrName>style.visibility</p:attrName>
                                        </p:attrNameLst>
                                      </p:cBhvr>
                                      <p:to>
                                        <p:strVal val="visible"/>
                                      </p:to>
                                    </p:set>
                                    <p:anim calcmode="lin" valueType="num">
                                      <p:cBhvr additive="base">
                                        <p:cTn id="43" dur="500" fill="hold"/>
                                        <p:tgtEl>
                                          <p:spTgt spid="171011">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10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71011">
                                            <p:txEl>
                                              <p:pRg st="10" end="10"/>
                                            </p:txEl>
                                          </p:spTgt>
                                        </p:tgtEl>
                                        <p:attrNameLst>
                                          <p:attrName>style.visibility</p:attrName>
                                        </p:attrNameLst>
                                      </p:cBhvr>
                                      <p:to>
                                        <p:strVal val="visible"/>
                                      </p:to>
                                    </p:set>
                                    <p:anim calcmode="lin" valueType="num">
                                      <p:cBhvr additive="base">
                                        <p:cTn id="49" dur="500" fill="hold"/>
                                        <p:tgtEl>
                                          <p:spTgt spid="171011">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71011">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71011">
                                            <p:txEl>
                                              <p:pRg st="11" end="11"/>
                                            </p:txEl>
                                          </p:spTgt>
                                        </p:tgtEl>
                                        <p:attrNameLst>
                                          <p:attrName>style.visibility</p:attrName>
                                        </p:attrNameLst>
                                      </p:cBhvr>
                                      <p:to>
                                        <p:strVal val="visible"/>
                                      </p:to>
                                    </p:set>
                                    <p:anim calcmode="lin" valueType="num">
                                      <p:cBhvr additive="base">
                                        <p:cTn id="53" dur="500" fill="hold"/>
                                        <p:tgtEl>
                                          <p:spTgt spid="171011">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7101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71011">
                                            <p:txEl>
                                              <p:pRg st="12" end="12"/>
                                            </p:txEl>
                                          </p:spTgt>
                                        </p:tgtEl>
                                        <p:attrNameLst>
                                          <p:attrName>style.visibility</p:attrName>
                                        </p:attrNameLst>
                                      </p:cBhvr>
                                      <p:to>
                                        <p:strVal val="visible"/>
                                      </p:to>
                                    </p:set>
                                    <p:anim calcmode="lin" valueType="num">
                                      <p:cBhvr additive="base">
                                        <p:cTn id="59" dur="500" fill="hold"/>
                                        <p:tgtEl>
                                          <p:spTgt spid="171011">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71011">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71011">
                                            <p:txEl>
                                              <p:pRg st="13" end="13"/>
                                            </p:txEl>
                                          </p:spTgt>
                                        </p:tgtEl>
                                        <p:attrNameLst>
                                          <p:attrName>style.visibility</p:attrName>
                                        </p:attrNameLst>
                                      </p:cBhvr>
                                      <p:to>
                                        <p:strVal val="visible"/>
                                      </p:to>
                                    </p:set>
                                    <p:anim calcmode="lin" valueType="num">
                                      <p:cBhvr additive="base">
                                        <p:cTn id="63" dur="500" fill="hold"/>
                                        <p:tgtEl>
                                          <p:spTgt spid="171011">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71011">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71011">
                                            <p:txEl>
                                              <p:pRg st="14" end="14"/>
                                            </p:txEl>
                                          </p:spTgt>
                                        </p:tgtEl>
                                        <p:attrNameLst>
                                          <p:attrName>style.visibility</p:attrName>
                                        </p:attrNameLst>
                                      </p:cBhvr>
                                      <p:to>
                                        <p:strVal val="visible"/>
                                      </p:to>
                                    </p:set>
                                    <p:anim calcmode="lin" valueType="num">
                                      <p:cBhvr additive="base">
                                        <p:cTn id="67" dur="500" fill="hold"/>
                                        <p:tgtEl>
                                          <p:spTgt spid="171011">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71011">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71011">
                                            <p:txEl>
                                              <p:pRg st="15" end="15"/>
                                            </p:txEl>
                                          </p:spTgt>
                                        </p:tgtEl>
                                        <p:attrNameLst>
                                          <p:attrName>style.visibility</p:attrName>
                                        </p:attrNameLst>
                                      </p:cBhvr>
                                      <p:to>
                                        <p:strVal val="visible"/>
                                      </p:to>
                                    </p:set>
                                    <p:anim calcmode="lin" valueType="num">
                                      <p:cBhvr additive="base">
                                        <p:cTn id="73" dur="500" fill="hold"/>
                                        <p:tgtEl>
                                          <p:spTgt spid="171011">
                                            <p:txEl>
                                              <p:pRg st="15" end="1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71011">
                                            <p:txEl>
                                              <p:pRg st="15" end="15"/>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71011">
                                            <p:txEl>
                                              <p:pRg st="16" end="16"/>
                                            </p:txEl>
                                          </p:spTgt>
                                        </p:tgtEl>
                                        <p:attrNameLst>
                                          <p:attrName>style.visibility</p:attrName>
                                        </p:attrNameLst>
                                      </p:cBhvr>
                                      <p:to>
                                        <p:strVal val="visible"/>
                                      </p:to>
                                    </p:set>
                                    <p:anim calcmode="lin" valueType="num">
                                      <p:cBhvr additive="base">
                                        <p:cTn id="77" dur="500" fill="hold"/>
                                        <p:tgtEl>
                                          <p:spTgt spid="171011">
                                            <p:txEl>
                                              <p:pRg st="16" end="16"/>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71011">
                                            <p:txEl>
                                              <p:pRg st="16" end="16"/>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71011">
                                            <p:txEl>
                                              <p:pRg st="17" end="17"/>
                                            </p:txEl>
                                          </p:spTgt>
                                        </p:tgtEl>
                                        <p:attrNameLst>
                                          <p:attrName>style.visibility</p:attrName>
                                        </p:attrNameLst>
                                      </p:cBhvr>
                                      <p:to>
                                        <p:strVal val="visible"/>
                                      </p:to>
                                    </p:set>
                                    <p:anim calcmode="lin" valueType="num">
                                      <p:cBhvr additive="base">
                                        <p:cTn id="81" dur="500" fill="hold"/>
                                        <p:tgtEl>
                                          <p:spTgt spid="171011">
                                            <p:txEl>
                                              <p:pRg st="17" end="17"/>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71011">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F79140-EB3C-40BF-90B6-64FA435A68EA}" type="slidenum">
              <a:rPr lang="en-US"/>
              <a:pPr/>
              <a:t>75</a:t>
            </a:fld>
            <a:endParaRPr lang="en-US"/>
          </a:p>
        </p:txBody>
      </p:sp>
      <p:sp>
        <p:nvSpPr>
          <p:cNvPr id="172034" name="Rectangle 2"/>
          <p:cNvSpPr>
            <a:spLocks noGrp="1" noChangeArrowheads="1"/>
          </p:cNvSpPr>
          <p:nvPr>
            <p:ph type="title"/>
          </p:nvPr>
        </p:nvSpPr>
        <p:spPr>
          <a:xfrm>
            <a:off x="304800" y="0"/>
            <a:ext cx="8382000" cy="1139825"/>
          </a:xfrm>
        </p:spPr>
        <p:txBody>
          <a:bodyPr/>
          <a:lstStyle/>
          <a:p>
            <a:r>
              <a:rPr lang="en-US" sz="3600" b="1"/>
              <a:t>3.3. </a:t>
            </a:r>
            <a:r>
              <a:rPr lang="en-US" sz="3600" b="1" err="1"/>
              <a:t>Các</a:t>
            </a:r>
            <a:r>
              <a:rPr lang="en-US" sz="3600" b="1"/>
              <a:t> </a:t>
            </a:r>
            <a:r>
              <a:rPr lang="en-US" sz="3600" b="1" err="1"/>
              <a:t>giai</a:t>
            </a:r>
            <a:r>
              <a:rPr lang="en-US" sz="3600" b="1"/>
              <a:t> </a:t>
            </a:r>
            <a:r>
              <a:rPr lang="en-US" sz="3600" b="1" err="1"/>
              <a:t>đoạn</a:t>
            </a:r>
            <a:r>
              <a:rPr lang="en-US" sz="3600" b="1"/>
              <a:t> </a:t>
            </a:r>
            <a:r>
              <a:rPr lang="en-US" sz="3600" b="1" err="1"/>
              <a:t>phân</a:t>
            </a:r>
            <a:r>
              <a:rPr lang="en-US" sz="3600" b="1"/>
              <a:t> </a:t>
            </a:r>
            <a:r>
              <a:rPr lang="en-US" sz="3600" b="1" err="1"/>
              <a:t>tích</a:t>
            </a:r>
            <a:r>
              <a:rPr lang="en-US" sz="3600" b="1"/>
              <a:t> </a:t>
            </a:r>
            <a:r>
              <a:rPr lang="en-US" sz="3600" b="1" err="1"/>
              <a:t>hệ</a:t>
            </a:r>
            <a:r>
              <a:rPr lang="en-US" sz="3600" b="1"/>
              <a:t> </a:t>
            </a:r>
            <a:r>
              <a:rPr lang="en-US" sz="3600" b="1" err="1"/>
              <a:t>thống</a:t>
            </a:r>
            <a:endParaRPr lang="en-US" sz="3600" b="1"/>
          </a:p>
        </p:txBody>
      </p:sp>
      <p:sp>
        <p:nvSpPr>
          <p:cNvPr id="172035" name="Rectangle 3"/>
          <p:cNvSpPr>
            <a:spLocks noGrp="1" noChangeArrowheads="1"/>
          </p:cNvSpPr>
          <p:nvPr>
            <p:ph type="body" idx="1"/>
          </p:nvPr>
        </p:nvSpPr>
        <p:spPr>
          <a:xfrm>
            <a:off x="457200" y="1143000"/>
            <a:ext cx="8458200" cy="4530725"/>
          </a:xfrm>
        </p:spPr>
        <p:txBody>
          <a:bodyPr/>
          <a:lstStyle/>
          <a:p>
            <a:pPr>
              <a:lnSpc>
                <a:spcPct val="80000"/>
              </a:lnSpc>
              <a:buFontTx/>
              <a:buNone/>
            </a:pPr>
            <a:r>
              <a:rPr lang="en-US" sz="1500" b="1"/>
              <a:t>3.3.3. Giai đoạn phân tích yêu cầu</a:t>
            </a:r>
            <a:r>
              <a:rPr lang="en-US" sz="1500"/>
              <a:t> </a:t>
            </a:r>
          </a:p>
          <a:p>
            <a:pPr>
              <a:lnSpc>
                <a:spcPct val="80000"/>
              </a:lnSpc>
              <a:buFontTx/>
              <a:buNone/>
            </a:pPr>
            <a:r>
              <a:rPr lang="en-US" sz="1500"/>
              <a:t>- Bước 3.1: xác định các yêu cầu hệ thống </a:t>
            </a:r>
          </a:p>
          <a:p>
            <a:pPr>
              <a:lnSpc>
                <a:spcPct val="80000"/>
              </a:lnSpc>
              <a:buFontTx/>
              <a:buNone/>
            </a:pPr>
            <a:r>
              <a:rPr lang="en-US" sz="1500"/>
              <a:t>Các yêu cầu chức năng: các hoạt động và dịch vụ cung cấp bởi hệ thống: các chức năng nghiệp vụ, các đầu vào, đầu ra, dữ liệu được lưu trữ.</a:t>
            </a:r>
          </a:p>
          <a:p>
            <a:pPr>
              <a:lnSpc>
                <a:spcPct val="80000"/>
              </a:lnSpc>
              <a:buFontTx/>
              <a:buNone/>
            </a:pPr>
            <a:r>
              <a:rPr lang="en-US" sz="1500"/>
              <a:t>Các yêu cầu phi chức năng: các đặc trưng, đặc điểm xác địng một hệ thống thỏa đáng: hiệu suất, tài liệu, ngân sách, tính dễ học và sử dụng, tiết kiệm chi phí, tiết kiệm thời gian, an toàn.</a:t>
            </a:r>
          </a:p>
          <a:p>
            <a:pPr>
              <a:lnSpc>
                <a:spcPct val="80000"/>
              </a:lnSpc>
              <a:buFontTx/>
              <a:buNone/>
            </a:pPr>
            <a:r>
              <a:rPr lang="en-US" sz="1500"/>
              <a:t>Kết quả: phác thảo các yêu cầu chức năng và phi chức năng: các mục tiêu cải thiện và đầu vào, đầu ra, các quá trình, dữ liệu được lưu trữ liên quan để đạt được mục tiêu</a:t>
            </a:r>
          </a:p>
          <a:p>
            <a:pPr>
              <a:lnSpc>
                <a:spcPct val="80000"/>
              </a:lnSpc>
              <a:buFontTx/>
              <a:buNone/>
            </a:pPr>
            <a:r>
              <a:rPr lang="en-US" sz="1500"/>
              <a:t>- Bước 3.2: Phân mức ưu tiên cho các yêu cầu</a:t>
            </a:r>
          </a:p>
          <a:p>
            <a:pPr>
              <a:lnSpc>
                <a:spcPct val="80000"/>
              </a:lnSpc>
              <a:buFontTx/>
              <a:buNone/>
            </a:pPr>
            <a:r>
              <a:rPr lang="en-US" sz="1500"/>
              <a:t>Các yêu cầu mang tính bắt buộc có ưu tiên cao hơn các yêu cầu khác</a:t>
            </a:r>
          </a:p>
          <a:p>
            <a:pPr>
              <a:lnSpc>
                <a:spcPct val="80000"/>
              </a:lnSpc>
              <a:buFontTx/>
              <a:buNone/>
            </a:pPr>
            <a:r>
              <a:rPr lang="en-US" sz="1500"/>
              <a:t>Time boxing: đưa ra hệ thống dưới dạng một tập các phiên bản kế tiếp nhau trong một khoảng thời gian. Phiên bản đầu tiên đáp ứng cac yêu cầu thiết yếu và có mức ưu tiên cao nhất.</a:t>
            </a:r>
          </a:p>
          <a:p>
            <a:pPr>
              <a:lnSpc>
                <a:spcPct val="80000"/>
              </a:lnSpc>
              <a:buFontTx/>
              <a:buNone/>
            </a:pPr>
            <a:r>
              <a:rPr lang="en-US" sz="1500"/>
              <a:t>- Bước 3.3: Cập nhật kế hoạch dự án</a:t>
            </a:r>
          </a:p>
          <a:p>
            <a:pPr>
              <a:lnSpc>
                <a:spcPct val="80000"/>
              </a:lnSpc>
              <a:buFontTx/>
              <a:buNone/>
            </a:pPr>
            <a:r>
              <a:rPr lang="en-US" sz="1500"/>
              <a:t>Nếu các yêu cầu vượt quá phiên bản đầu tiên: thu hẹp phạm vi hoặc tăng ngân sách</a:t>
            </a:r>
          </a:p>
          <a:p>
            <a:pPr>
              <a:lnSpc>
                <a:spcPct val="80000"/>
              </a:lnSpc>
              <a:buFontTx/>
              <a:buNone/>
            </a:pPr>
            <a:r>
              <a:rPr lang="en-US" sz="1500"/>
              <a:t>Kết quả: các yêu cầu hệ thống đã được thống nhất (các yêu cầu và mức ưu tiên đã được bổ sung)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2035">
                                            <p:txEl>
                                              <p:pRg st="1" end="1"/>
                                            </p:txEl>
                                          </p:spTgt>
                                        </p:tgtEl>
                                        <p:attrNameLst>
                                          <p:attrName>style.visibility</p:attrName>
                                        </p:attrNameLst>
                                      </p:cBhvr>
                                      <p:to>
                                        <p:strVal val="visible"/>
                                      </p:to>
                                    </p:set>
                                    <p:anim calcmode="lin" valueType="num">
                                      <p:cBhvr additive="base">
                                        <p:cTn id="7" dur="500" fill="hold"/>
                                        <p:tgtEl>
                                          <p:spTgt spid="1720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203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2035">
                                            <p:txEl>
                                              <p:pRg st="2" end="2"/>
                                            </p:txEl>
                                          </p:spTgt>
                                        </p:tgtEl>
                                        <p:attrNameLst>
                                          <p:attrName>style.visibility</p:attrName>
                                        </p:attrNameLst>
                                      </p:cBhvr>
                                      <p:to>
                                        <p:strVal val="visible"/>
                                      </p:to>
                                    </p:set>
                                    <p:anim calcmode="lin" valueType="num">
                                      <p:cBhvr additive="base">
                                        <p:cTn id="11" dur="500" fill="hold"/>
                                        <p:tgtEl>
                                          <p:spTgt spid="17203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203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2035">
                                            <p:txEl>
                                              <p:pRg st="3" end="3"/>
                                            </p:txEl>
                                          </p:spTgt>
                                        </p:tgtEl>
                                        <p:attrNameLst>
                                          <p:attrName>style.visibility</p:attrName>
                                        </p:attrNameLst>
                                      </p:cBhvr>
                                      <p:to>
                                        <p:strVal val="visible"/>
                                      </p:to>
                                    </p:set>
                                    <p:anim calcmode="lin" valueType="num">
                                      <p:cBhvr additive="base">
                                        <p:cTn id="15" dur="500" fill="hold"/>
                                        <p:tgtEl>
                                          <p:spTgt spid="17203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203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2035">
                                            <p:txEl>
                                              <p:pRg st="4" end="4"/>
                                            </p:txEl>
                                          </p:spTgt>
                                        </p:tgtEl>
                                        <p:attrNameLst>
                                          <p:attrName>style.visibility</p:attrName>
                                        </p:attrNameLst>
                                      </p:cBhvr>
                                      <p:to>
                                        <p:strVal val="visible"/>
                                      </p:to>
                                    </p:set>
                                    <p:anim calcmode="lin" valueType="num">
                                      <p:cBhvr additive="base">
                                        <p:cTn id="19" dur="500" fill="hold"/>
                                        <p:tgtEl>
                                          <p:spTgt spid="17203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20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2035">
                                            <p:txEl>
                                              <p:pRg st="5" end="5"/>
                                            </p:txEl>
                                          </p:spTgt>
                                        </p:tgtEl>
                                        <p:attrNameLst>
                                          <p:attrName>style.visibility</p:attrName>
                                        </p:attrNameLst>
                                      </p:cBhvr>
                                      <p:to>
                                        <p:strVal val="visible"/>
                                      </p:to>
                                    </p:set>
                                    <p:anim calcmode="lin" valueType="num">
                                      <p:cBhvr additive="base">
                                        <p:cTn id="25" dur="500" fill="hold"/>
                                        <p:tgtEl>
                                          <p:spTgt spid="17203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2035">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72035">
                                            <p:txEl>
                                              <p:pRg st="6" end="6"/>
                                            </p:txEl>
                                          </p:spTgt>
                                        </p:tgtEl>
                                        <p:attrNameLst>
                                          <p:attrName>style.visibility</p:attrName>
                                        </p:attrNameLst>
                                      </p:cBhvr>
                                      <p:to>
                                        <p:strVal val="visible"/>
                                      </p:to>
                                    </p:set>
                                    <p:anim calcmode="lin" valueType="num">
                                      <p:cBhvr additive="base">
                                        <p:cTn id="29" dur="500" fill="hold"/>
                                        <p:tgtEl>
                                          <p:spTgt spid="17203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72035">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72035">
                                            <p:txEl>
                                              <p:pRg st="7" end="7"/>
                                            </p:txEl>
                                          </p:spTgt>
                                        </p:tgtEl>
                                        <p:attrNameLst>
                                          <p:attrName>style.visibility</p:attrName>
                                        </p:attrNameLst>
                                      </p:cBhvr>
                                      <p:to>
                                        <p:strVal val="visible"/>
                                      </p:to>
                                    </p:set>
                                    <p:anim calcmode="lin" valueType="num">
                                      <p:cBhvr additive="base">
                                        <p:cTn id="33" dur="500" fill="hold"/>
                                        <p:tgtEl>
                                          <p:spTgt spid="172035">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7203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72035">
                                            <p:txEl>
                                              <p:pRg st="8" end="8"/>
                                            </p:txEl>
                                          </p:spTgt>
                                        </p:tgtEl>
                                        <p:attrNameLst>
                                          <p:attrName>style.visibility</p:attrName>
                                        </p:attrNameLst>
                                      </p:cBhvr>
                                      <p:to>
                                        <p:strVal val="visible"/>
                                      </p:to>
                                    </p:set>
                                    <p:anim calcmode="lin" valueType="num">
                                      <p:cBhvr additive="base">
                                        <p:cTn id="39" dur="500" fill="hold"/>
                                        <p:tgtEl>
                                          <p:spTgt spid="17203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72035">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72035">
                                            <p:txEl>
                                              <p:pRg st="9" end="9"/>
                                            </p:txEl>
                                          </p:spTgt>
                                        </p:tgtEl>
                                        <p:attrNameLst>
                                          <p:attrName>style.visibility</p:attrName>
                                        </p:attrNameLst>
                                      </p:cBhvr>
                                      <p:to>
                                        <p:strVal val="visible"/>
                                      </p:to>
                                    </p:set>
                                    <p:anim calcmode="lin" valueType="num">
                                      <p:cBhvr additive="base">
                                        <p:cTn id="43" dur="500" fill="hold"/>
                                        <p:tgtEl>
                                          <p:spTgt spid="17203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2035">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2035">
                                            <p:txEl>
                                              <p:pRg st="10" end="10"/>
                                            </p:txEl>
                                          </p:spTgt>
                                        </p:tgtEl>
                                        <p:attrNameLst>
                                          <p:attrName>style.visibility</p:attrName>
                                        </p:attrNameLst>
                                      </p:cBhvr>
                                      <p:to>
                                        <p:strVal val="visible"/>
                                      </p:to>
                                    </p:set>
                                    <p:anim calcmode="lin" valueType="num">
                                      <p:cBhvr additive="base">
                                        <p:cTn id="47" dur="500" fill="hold"/>
                                        <p:tgtEl>
                                          <p:spTgt spid="172035">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7203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43887" cy="735012"/>
          </a:xfrm>
        </p:spPr>
        <p:txBody>
          <a:bodyPr/>
          <a:lstStyle/>
          <a:p>
            <a:r>
              <a:rPr lang="en-US" sz="3600" b="1"/>
              <a:t>3.3. </a:t>
            </a:r>
            <a:r>
              <a:rPr lang="en-US" sz="3600" b="1" err="1"/>
              <a:t>Các</a:t>
            </a:r>
            <a:r>
              <a:rPr lang="en-US" sz="3600" b="1"/>
              <a:t> </a:t>
            </a:r>
            <a:r>
              <a:rPr lang="en-US" sz="3600" b="1" err="1"/>
              <a:t>giai</a:t>
            </a:r>
            <a:r>
              <a:rPr lang="en-US" sz="3600" b="1"/>
              <a:t> </a:t>
            </a:r>
            <a:r>
              <a:rPr lang="en-US" sz="3600" b="1" err="1"/>
              <a:t>đoạn</a:t>
            </a:r>
            <a:r>
              <a:rPr lang="en-US" sz="3600" b="1"/>
              <a:t> </a:t>
            </a:r>
            <a:r>
              <a:rPr lang="en-US" sz="3600" b="1" err="1"/>
              <a:t>phân</a:t>
            </a:r>
            <a:r>
              <a:rPr lang="en-US" sz="3600" b="1"/>
              <a:t> </a:t>
            </a:r>
            <a:r>
              <a:rPr lang="en-US" sz="3600" b="1" err="1"/>
              <a:t>tích</a:t>
            </a:r>
            <a:r>
              <a:rPr lang="en-US" sz="3600" b="1"/>
              <a:t> </a:t>
            </a:r>
            <a:r>
              <a:rPr lang="en-US" sz="3600" b="1" err="1"/>
              <a:t>hệ</a:t>
            </a:r>
            <a:r>
              <a:rPr lang="en-US" sz="3600" b="1"/>
              <a:t> </a:t>
            </a:r>
            <a:r>
              <a:rPr lang="en-US" sz="3600" b="1" err="1"/>
              <a:t>thống</a:t>
            </a:r>
            <a:endParaRPr lang="en-US" sz="3600"/>
          </a:p>
        </p:txBody>
      </p:sp>
      <p:sp>
        <p:nvSpPr>
          <p:cNvPr id="3" name="Content Placeholder 2"/>
          <p:cNvSpPr>
            <a:spLocks noGrp="1"/>
          </p:cNvSpPr>
          <p:nvPr>
            <p:ph idx="1"/>
          </p:nvPr>
        </p:nvSpPr>
        <p:spPr>
          <a:xfrm>
            <a:off x="457200" y="1219200"/>
            <a:ext cx="8229600" cy="5181600"/>
          </a:xfrm>
        </p:spPr>
        <p:txBody>
          <a:bodyPr/>
          <a:lstStyle/>
          <a:p>
            <a:pPr>
              <a:buNone/>
            </a:pPr>
            <a:r>
              <a:rPr lang="en-US" sz="2000" b="1"/>
              <a:t>3.3.4 </a:t>
            </a:r>
            <a:r>
              <a:rPr lang="en-US" sz="2000" b="1" err="1"/>
              <a:t>Giai</a:t>
            </a:r>
            <a:r>
              <a:rPr lang="en-US" sz="2000" b="1"/>
              <a:t> </a:t>
            </a:r>
            <a:r>
              <a:rPr lang="en-US" sz="2000" b="1" err="1"/>
              <a:t>đoạn</a:t>
            </a:r>
            <a:r>
              <a:rPr lang="en-US" sz="2000" b="1"/>
              <a:t> </a:t>
            </a:r>
            <a:r>
              <a:rPr lang="en-US" sz="2000" b="1" err="1"/>
              <a:t>mô</a:t>
            </a:r>
            <a:r>
              <a:rPr lang="en-US" sz="2000" b="1"/>
              <a:t> </a:t>
            </a:r>
            <a:r>
              <a:rPr lang="en-US" sz="2000" b="1" err="1"/>
              <a:t>hình</a:t>
            </a:r>
            <a:r>
              <a:rPr lang="en-US" sz="2000" b="1"/>
              <a:t> </a:t>
            </a:r>
            <a:r>
              <a:rPr lang="en-US" sz="2000" b="1" err="1"/>
              <a:t>hóa</a:t>
            </a:r>
            <a:r>
              <a:rPr lang="en-US" sz="2000" b="1"/>
              <a:t> </a:t>
            </a:r>
            <a:r>
              <a:rPr lang="en-US" sz="2000" b="1" err="1"/>
              <a:t>lôgíc</a:t>
            </a:r>
            <a:r>
              <a:rPr lang="en-US" sz="2000"/>
              <a:t> </a:t>
            </a:r>
          </a:p>
          <a:p>
            <a:r>
              <a:rPr lang="en-US" sz="1600" err="1"/>
              <a:t>Bước</a:t>
            </a:r>
            <a:r>
              <a:rPr lang="en-US" sz="1600"/>
              <a:t> 4.1: </a:t>
            </a:r>
            <a:r>
              <a:rPr lang="en-US" sz="1600" err="1"/>
              <a:t>Phân</a:t>
            </a:r>
            <a:r>
              <a:rPr lang="en-US" sz="1600"/>
              <a:t> </a:t>
            </a:r>
            <a:r>
              <a:rPr lang="en-US" sz="1600" err="1"/>
              <a:t>tích</a:t>
            </a:r>
            <a:r>
              <a:rPr lang="en-US" sz="1600"/>
              <a:t> </a:t>
            </a:r>
            <a:r>
              <a:rPr lang="en-US" sz="1600" err="1"/>
              <a:t>các</a:t>
            </a:r>
            <a:r>
              <a:rPr lang="en-US" sz="1600"/>
              <a:t> </a:t>
            </a:r>
            <a:r>
              <a:rPr lang="en-US" sz="1600" err="1"/>
              <a:t>yêu</a:t>
            </a:r>
            <a:r>
              <a:rPr lang="en-US" sz="1600"/>
              <a:t> </a:t>
            </a:r>
            <a:r>
              <a:rPr lang="en-US" sz="1600" err="1"/>
              <a:t>cầu</a:t>
            </a:r>
            <a:r>
              <a:rPr lang="en-US" sz="1600"/>
              <a:t> </a:t>
            </a:r>
            <a:r>
              <a:rPr lang="en-US" sz="1600" err="1"/>
              <a:t>mang</a:t>
            </a:r>
            <a:r>
              <a:rPr lang="en-US" sz="1600"/>
              <a:t> </a:t>
            </a:r>
            <a:r>
              <a:rPr lang="en-US" sz="1600" err="1"/>
              <a:t>tính</a:t>
            </a:r>
            <a:r>
              <a:rPr lang="en-US" sz="1600"/>
              <a:t> </a:t>
            </a:r>
            <a:r>
              <a:rPr lang="en-US" sz="1600" err="1"/>
              <a:t>chức</a:t>
            </a:r>
            <a:r>
              <a:rPr lang="en-US" sz="1600"/>
              <a:t> </a:t>
            </a:r>
            <a:r>
              <a:rPr lang="en-US" sz="1600" err="1"/>
              <a:t>năng</a:t>
            </a:r>
            <a:r>
              <a:rPr lang="en-US" sz="1600"/>
              <a:t> </a:t>
            </a:r>
          </a:p>
          <a:p>
            <a:pPr>
              <a:buNone/>
            </a:pPr>
            <a:r>
              <a:rPr lang="en-US" sz="1600"/>
              <a:t>	</a:t>
            </a:r>
            <a:r>
              <a:rPr lang="en-US" sz="1600" err="1"/>
              <a:t>Các</a:t>
            </a:r>
            <a:r>
              <a:rPr lang="en-US" sz="1600"/>
              <a:t> </a:t>
            </a:r>
            <a:r>
              <a:rPr lang="en-US" sz="1600" err="1"/>
              <a:t>mô</a:t>
            </a:r>
            <a:r>
              <a:rPr lang="en-US" sz="1600"/>
              <a:t> </a:t>
            </a:r>
            <a:r>
              <a:rPr lang="en-US" sz="1600" err="1"/>
              <a:t>hình</a:t>
            </a:r>
            <a:r>
              <a:rPr lang="en-US" sz="1600"/>
              <a:t> </a:t>
            </a:r>
            <a:r>
              <a:rPr lang="en-US" sz="1600" err="1"/>
              <a:t>hệ</a:t>
            </a:r>
            <a:r>
              <a:rPr lang="en-US" sz="1600"/>
              <a:t> </a:t>
            </a:r>
            <a:r>
              <a:rPr lang="en-US" sz="1600" err="1"/>
              <a:t>thống</a:t>
            </a:r>
            <a:r>
              <a:rPr lang="en-US" sz="1600"/>
              <a:t> </a:t>
            </a:r>
            <a:r>
              <a:rPr lang="en-US" sz="1600" err="1"/>
              <a:t>lôgíc</a:t>
            </a:r>
            <a:r>
              <a:rPr lang="en-US" sz="1600"/>
              <a:t>: </a:t>
            </a:r>
            <a:r>
              <a:rPr lang="en-US" sz="1600" err="1"/>
              <a:t>hệ</a:t>
            </a:r>
            <a:r>
              <a:rPr lang="en-US" sz="1600"/>
              <a:t> </a:t>
            </a:r>
            <a:r>
              <a:rPr lang="en-US" sz="1600" err="1"/>
              <a:t>thống</a:t>
            </a:r>
            <a:r>
              <a:rPr lang="en-US" sz="1600"/>
              <a:t> </a:t>
            </a:r>
            <a:r>
              <a:rPr lang="en-US" sz="1600" err="1"/>
              <a:t>phải</a:t>
            </a:r>
            <a:r>
              <a:rPr lang="en-US" sz="1600"/>
              <a:t> </a:t>
            </a:r>
            <a:r>
              <a:rPr lang="en-US" sz="1600" err="1"/>
              <a:t>làm</a:t>
            </a:r>
            <a:r>
              <a:rPr lang="en-US" sz="1600"/>
              <a:t> </a:t>
            </a:r>
            <a:r>
              <a:rPr lang="en-US" sz="1600" err="1"/>
              <a:t>gì</a:t>
            </a:r>
            <a:r>
              <a:rPr lang="en-US" sz="1600"/>
              <a:t> (</a:t>
            </a:r>
            <a:r>
              <a:rPr lang="en-US" sz="1600" err="1"/>
              <a:t>chứ</a:t>
            </a:r>
            <a:r>
              <a:rPr lang="en-US" sz="1600"/>
              <a:t> </a:t>
            </a:r>
            <a:r>
              <a:rPr lang="en-US" sz="1600" err="1"/>
              <a:t>không</a:t>
            </a:r>
            <a:r>
              <a:rPr lang="en-US" sz="1600"/>
              <a:t> </a:t>
            </a:r>
            <a:r>
              <a:rPr lang="en-US" sz="1600" err="1"/>
              <a:t>phải</a:t>
            </a:r>
            <a:r>
              <a:rPr lang="en-US" sz="1600"/>
              <a:t> </a:t>
            </a:r>
            <a:r>
              <a:rPr lang="en-US" sz="1600" err="1"/>
              <a:t>làm</a:t>
            </a:r>
            <a:r>
              <a:rPr lang="en-US" sz="1600"/>
              <a:t> </a:t>
            </a:r>
            <a:r>
              <a:rPr lang="en-US" sz="1600" err="1"/>
              <a:t>như</a:t>
            </a:r>
            <a:r>
              <a:rPr lang="en-US" sz="1600"/>
              <a:t> </a:t>
            </a:r>
            <a:r>
              <a:rPr lang="en-US" sz="1600" err="1"/>
              <a:t>thế</a:t>
            </a:r>
            <a:r>
              <a:rPr lang="en-US" sz="1600"/>
              <a:t> </a:t>
            </a:r>
            <a:r>
              <a:rPr lang="en-US" sz="1600" err="1"/>
              <a:t>nào</a:t>
            </a:r>
            <a:r>
              <a:rPr lang="en-US" sz="1600"/>
              <a:t>)</a:t>
            </a:r>
          </a:p>
          <a:p>
            <a:pPr>
              <a:buNone/>
            </a:pPr>
            <a:r>
              <a:rPr lang="en-US" sz="1600"/>
              <a:t>	</a:t>
            </a:r>
            <a:r>
              <a:rPr lang="en-US" sz="1600" err="1"/>
              <a:t>Việc</a:t>
            </a:r>
            <a:r>
              <a:rPr lang="en-US" sz="1600"/>
              <a:t> </a:t>
            </a:r>
            <a:r>
              <a:rPr lang="en-US" sz="1600" err="1"/>
              <a:t>tách</a:t>
            </a:r>
            <a:r>
              <a:rPr lang="en-US" sz="1600"/>
              <a:t> </a:t>
            </a:r>
            <a:r>
              <a:rPr lang="en-US" sz="1600" err="1"/>
              <a:t>biệt</a:t>
            </a:r>
            <a:r>
              <a:rPr lang="en-US" sz="1600"/>
              <a:t> </a:t>
            </a:r>
            <a:r>
              <a:rPr lang="en-US" sz="1600" err="1"/>
              <a:t>phần</a:t>
            </a:r>
            <a:r>
              <a:rPr lang="en-US" sz="1600"/>
              <a:t> </a:t>
            </a:r>
            <a:r>
              <a:rPr lang="en-US" sz="1600" err="1"/>
              <a:t>nghiệp</a:t>
            </a:r>
            <a:r>
              <a:rPr lang="en-US" sz="1600"/>
              <a:t> </a:t>
            </a:r>
            <a:r>
              <a:rPr lang="en-US" sz="1600" err="1"/>
              <a:t>vụ</a:t>
            </a:r>
            <a:r>
              <a:rPr lang="en-US" sz="1600"/>
              <a:t> </a:t>
            </a:r>
            <a:r>
              <a:rPr lang="en-US" sz="1600" err="1"/>
              <a:t>với</a:t>
            </a:r>
            <a:r>
              <a:rPr lang="en-US" sz="1600"/>
              <a:t> </a:t>
            </a:r>
            <a:r>
              <a:rPr lang="en-US" sz="1600" err="1"/>
              <a:t>các</a:t>
            </a:r>
            <a:r>
              <a:rPr lang="en-US" sz="1600"/>
              <a:t> </a:t>
            </a:r>
            <a:r>
              <a:rPr lang="en-US" sz="1600" err="1"/>
              <a:t>giải</a:t>
            </a:r>
            <a:r>
              <a:rPr lang="en-US" sz="1600"/>
              <a:t> </a:t>
            </a:r>
            <a:r>
              <a:rPr lang="en-US" sz="1600" err="1"/>
              <a:t>pháp</a:t>
            </a:r>
            <a:r>
              <a:rPr lang="en-US" sz="1600"/>
              <a:t> </a:t>
            </a:r>
            <a:r>
              <a:rPr lang="en-US" sz="1600" err="1"/>
              <a:t>kỹ</a:t>
            </a:r>
            <a:r>
              <a:rPr lang="en-US" sz="1600"/>
              <a:t> </a:t>
            </a:r>
            <a:r>
              <a:rPr lang="en-US" sz="1600" err="1"/>
              <a:t>thuật</a:t>
            </a:r>
            <a:r>
              <a:rPr lang="en-US" sz="1600"/>
              <a:t> </a:t>
            </a:r>
            <a:r>
              <a:rPr lang="en-US" sz="1600" err="1"/>
              <a:t>sẽ</a:t>
            </a:r>
            <a:r>
              <a:rPr lang="en-US" sz="1600"/>
              <a:t> </a:t>
            </a:r>
            <a:r>
              <a:rPr lang="en-US" sz="1600" err="1"/>
              <a:t>giúp</a:t>
            </a:r>
            <a:r>
              <a:rPr lang="en-US" sz="1600"/>
              <a:t> </a:t>
            </a:r>
            <a:r>
              <a:rPr lang="en-US" sz="1600" err="1"/>
              <a:t>cho</a:t>
            </a:r>
            <a:r>
              <a:rPr lang="en-US" sz="1600"/>
              <a:t> </a:t>
            </a:r>
            <a:r>
              <a:rPr lang="en-US" sz="1600" err="1"/>
              <a:t>việc</a:t>
            </a:r>
            <a:r>
              <a:rPr lang="en-US" sz="1600"/>
              <a:t> </a:t>
            </a:r>
            <a:r>
              <a:rPr lang="en-US" sz="1600" err="1"/>
              <a:t>xem</a:t>
            </a:r>
            <a:r>
              <a:rPr lang="en-US" sz="1600"/>
              <a:t> </a:t>
            </a:r>
            <a:r>
              <a:rPr lang="en-US" sz="1600" err="1"/>
              <a:t>xét</a:t>
            </a:r>
            <a:r>
              <a:rPr lang="en-US" sz="1600"/>
              <a:t> </a:t>
            </a:r>
            <a:r>
              <a:rPr lang="en-US" sz="1600" err="1"/>
              <a:t>các</a:t>
            </a:r>
            <a:r>
              <a:rPr lang="en-US" sz="1600"/>
              <a:t> </a:t>
            </a:r>
            <a:r>
              <a:rPr lang="en-US" sz="1600" err="1"/>
              <a:t>cách</a:t>
            </a:r>
            <a:r>
              <a:rPr lang="en-US" sz="1600"/>
              <a:t> </a:t>
            </a:r>
            <a:r>
              <a:rPr lang="en-US" sz="1600" err="1"/>
              <a:t>thức</a:t>
            </a:r>
            <a:r>
              <a:rPr lang="en-US" sz="1600"/>
              <a:t> </a:t>
            </a:r>
            <a:r>
              <a:rPr lang="en-US" sz="1600" err="1"/>
              <a:t>khác</a:t>
            </a:r>
            <a:r>
              <a:rPr lang="en-US" sz="1600"/>
              <a:t> </a:t>
            </a:r>
            <a:r>
              <a:rPr lang="en-US" sz="1600" err="1"/>
              <a:t>nhau</a:t>
            </a:r>
            <a:r>
              <a:rPr lang="en-US" sz="1600"/>
              <a:t> </a:t>
            </a:r>
            <a:r>
              <a:rPr lang="en-US" sz="1600" err="1"/>
              <a:t>để</a:t>
            </a:r>
            <a:r>
              <a:rPr lang="en-US" sz="1600"/>
              <a:t> </a:t>
            </a:r>
            <a:r>
              <a:rPr lang="en-US" sz="1600" err="1"/>
              <a:t>cải</a:t>
            </a:r>
            <a:r>
              <a:rPr lang="en-US" sz="1600"/>
              <a:t> </a:t>
            </a:r>
            <a:r>
              <a:rPr lang="en-US" sz="1600" err="1"/>
              <a:t>thiện</a:t>
            </a:r>
            <a:r>
              <a:rPr lang="en-US" sz="1600"/>
              <a:t> </a:t>
            </a:r>
            <a:r>
              <a:rPr lang="en-US" sz="1600" err="1"/>
              <a:t>các</a:t>
            </a:r>
            <a:r>
              <a:rPr lang="en-US" sz="1600"/>
              <a:t> </a:t>
            </a:r>
            <a:r>
              <a:rPr lang="en-US" sz="1600" err="1"/>
              <a:t>quá</a:t>
            </a:r>
            <a:r>
              <a:rPr lang="en-US" sz="1600"/>
              <a:t> </a:t>
            </a:r>
            <a:r>
              <a:rPr lang="en-US" sz="1600" err="1"/>
              <a:t>trình</a:t>
            </a:r>
            <a:r>
              <a:rPr lang="en-US" sz="1600"/>
              <a:t> </a:t>
            </a:r>
            <a:r>
              <a:rPr lang="en-US" sz="1600" err="1"/>
              <a:t>nghiệp</a:t>
            </a:r>
            <a:r>
              <a:rPr lang="en-US" sz="1600"/>
              <a:t> </a:t>
            </a:r>
            <a:r>
              <a:rPr lang="en-US" sz="1600" err="1"/>
              <a:t>vụ</a:t>
            </a:r>
            <a:r>
              <a:rPr lang="en-US" sz="1600"/>
              <a:t> </a:t>
            </a:r>
            <a:r>
              <a:rPr lang="en-US" sz="1600" err="1"/>
              <a:t>và</a:t>
            </a:r>
            <a:r>
              <a:rPr lang="en-US" sz="1600"/>
              <a:t> </a:t>
            </a:r>
            <a:r>
              <a:rPr lang="en-US" sz="1600" err="1"/>
              <a:t>các</a:t>
            </a:r>
            <a:r>
              <a:rPr lang="en-US" sz="1600"/>
              <a:t> </a:t>
            </a:r>
            <a:r>
              <a:rPr lang="en-US" sz="1600" err="1"/>
              <a:t>khả</a:t>
            </a:r>
            <a:r>
              <a:rPr lang="en-US" sz="1600"/>
              <a:t> </a:t>
            </a:r>
            <a:r>
              <a:rPr lang="en-US" sz="1600" err="1"/>
              <a:t>năng</a:t>
            </a:r>
            <a:r>
              <a:rPr lang="en-US" sz="1600"/>
              <a:t> </a:t>
            </a:r>
            <a:r>
              <a:rPr lang="en-US" sz="1600" err="1"/>
              <a:t>lựa</a:t>
            </a:r>
            <a:r>
              <a:rPr lang="en-US" sz="1600"/>
              <a:t> </a:t>
            </a:r>
            <a:r>
              <a:rPr lang="en-US" sz="1600" err="1"/>
              <a:t>chọn</a:t>
            </a:r>
            <a:r>
              <a:rPr lang="en-US" sz="1600"/>
              <a:t> </a:t>
            </a:r>
            <a:r>
              <a:rPr lang="en-US" sz="1600" err="1"/>
              <a:t>giải</a:t>
            </a:r>
            <a:r>
              <a:rPr lang="en-US" sz="1600"/>
              <a:t> </a:t>
            </a:r>
            <a:r>
              <a:rPr lang="en-US" sz="1600" err="1"/>
              <a:t>pháp</a:t>
            </a:r>
            <a:r>
              <a:rPr lang="en-US" sz="1600"/>
              <a:t> </a:t>
            </a:r>
            <a:r>
              <a:rPr lang="en-US" sz="1600" err="1"/>
              <a:t>kỹ</a:t>
            </a:r>
            <a:r>
              <a:rPr lang="en-US" sz="1600"/>
              <a:t> </a:t>
            </a:r>
            <a:r>
              <a:rPr lang="en-US" sz="1600" err="1"/>
              <a:t>thuật</a:t>
            </a:r>
            <a:r>
              <a:rPr lang="en-US" sz="1600"/>
              <a:t>.</a:t>
            </a:r>
          </a:p>
          <a:p>
            <a:pPr>
              <a:buNone/>
            </a:pPr>
            <a:r>
              <a:rPr lang="en-US" sz="1600"/>
              <a:t>	</a:t>
            </a:r>
            <a:r>
              <a:rPr lang="en-US" sz="1600" err="1"/>
              <a:t>Xây</a:t>
            </a:r>
            <a:r>
              <a:rPr lang="en-US" sz="1600"/>
              <a:t> </a:t>
            </a:r>
            <a:r>
              <a:rPr lang="en-US" sz="1600" err="1"/>
              <a:t>dựng</a:t>
            </a:r>
            <a:r>
              <a:rPr lang="en-US" sz="1600"/>
              <a:t> </a:t>
            </a:r>
            <a:r>
              <a:rPr lang="en-US" sz="1600" err="1"/>
              <a:t>các</a:t>
            </a:r>
            <a:r>
              <a:rPr lang="en-US" sz="1600"/>
              <a:t> </a:t>
            </a:r>
            <a:r>
              <a:rPr lang="en-US" sz="1600" err="1"/>
              <a:t>bản</a:t>
            </a:r>
            <a:r>
              <a:rPr lang="en-US" sz="1600"/>
              <a:t> </a:t>
            </a:r>
            <a:r>
              <a:rPr lang="en-US" sz="1600" err="1"/>
              <a:t>mẫu</a:t>
            </a:r>
            <a:r>
              <a:rPr lang="en-US" sz="1600"/>
              <a:t> </a:t>
            </a:r>
            <a:r>
              <a:rPr lang="en-US" sz="1600" err="1"/>
              <a:t>để</a:t>
            </a:r>
            <a:r>
              <a:rPr lang="en-US" sz="1600"/>
              <a:t> </a:t>
            </a:r>
            <a:r>
              <a:rPr lang="en-US" sz="1600" err="1"/>
              <a:t>xác</a:t>
            </a:r>
            <a:r>
              <a:rPr lang="en-US" sz="1600"/>
              <a:t> </a:t>
            </a:r>
            <a:r>
              <a:rPr lang="en-US" sz="1600" err="1"/>
              <a:t>lập</a:t>
            </a:r>
            <a:r>
              <a:rPr lang="en-US" sz="1600"/>
              <a:t> </a:t>
            </a:r>
            <a:r>
              <a:rPr lang="en-US" sz="1600" err="1"/>
              <a:t>các</a:t>
            </a:r>
            <a:r>
              <a:rPr lang="en-US" sz="1600"/>
              <a:t> </a:t>
            </a:r>
            <a:r>
              <a:rPr lang="en-US" sz="1600" err="1"/>
              <a:t>yêu</a:t>
            </a:r>
            <a:r>
              <a:rPr lang="en-US" sz="1600"/>
              <a:t> </a:t>
            </a:r>
            <a:r>
              <a:rPr lang="en-US" sz="1600" err="1"/>
              <a:t>cầu</a:t>
            </a:r>
            <a:r>
              <a:rPr lang="en-US" sz="1600"/>
              <a:t> </a:t>
            </a:r>
            <a:r>
              <a:rPr lang="en-US" sz="1600" err="1"/>
              <a:t>giao</a:t>
            </a:r>
            <a:r>
              <a:rPr lang="en-US" sz="1600"/>
              <a:t> </a:t>
            </a:r>
            <a:r>
              <a:rPr lang="en-US" sz="1600" err="1"/>
              <a:t>diện</a:t>
            </a:r>
            <a:r>
              <a:rPr lang="en-US" sz="1600"/>
              <a:t> </a:t>
            </a:r>
            <a:r>
              <a:rPr lang="en-US" sz="1600" err="1"/>
              <a:t>người</a:t>
            </a:r>
            <a:r>
              <a:rPr lang="en-US" sz="1600"/>
              <a:t> </a:t>
            </a:r>
            <a:r>
              <a:rPr lang="en-US" sz="1600" err="1"/>
              <a:t>dùng</a:t>
            </a:r>
            <a:endParaRPr lang="en-US" sz="1600"/>
          </a:p>
          <a:p>
            <a:pPr>
              <a:buNone/>
            </a:pPr>
            <a:r>
              <a:rPr lang="en-US" sz="1600" err="1"/>
              <a:t>Kết</a:t>
            </a:r>
            <a:r>
              <a:rPr lang="en-US" sz="1600"/>
              <a:t> </a:t>
            </a:r>
            <a:r>
              <a:rPr lang="en-US" sz="1600" err="1"/>
              <a:t>quả</a:t>
            </a:r>
            <a:r>
              <a:rPr lang="en-US" sz="1600"/>
              <a:t>: </a:t>
            </a:r>
            <a:r>
              <a:rPr lang="en-US" sz="1600" err="1"/>
              <a:t>các</a:t>
            </a:r>
            <a:r>
              <a:rPr lang="en-US" sz="1600"/>
              <a:t> </a:t>
            </a:r>
            <a:r>
              <a:rPr lang="en-US" sz="1600" err="1"/>
              <a:t>mô</a:t>
            </a:r>
            <a:r>
              <a:rPr lang="en-US" sz="1600"/>
              <a:t> </a:t>
            </a:r>
            <a:r>
              <a:rPr lang="en-US" sz="1600" err="1"/>
              <a:t>hình</a:t>
            </a:r>
            <a:r>
              <a:rPr lang="en-US" sz="1600"/>
              <a:t> </a:t>
            </a:r>
            <a:r>
              <a:rPr lang="en-US" sz="1600" err="1"/>
              <a:t>dữ</a:t>
            </a:r>
            <a:r>
              <a:rPr lang="en-US" sz="1600"/>
              <a:t> </a:t>
            </a:r>
            <a:r>
              <a:rPr lang="en-US" sz="1600" err="1"/>
              <a:t>liệu</a:t>
            </a:r>
            <a:r>
              <a:rPr lang="en-US" sz="1600"/>
              <a:t> (ERD), </a:t>
            </a:r>
            <a:r>
              <a:rPr lang="en-US" sz="1600" err="1"/>
              <a:t>các</a:t>
            </a:r>
            <a:r>
              <a:rPr lang="en-US" sz="1600"/>
              <a:t> </a:t>
            </a:r>
            <a:r>
              <a:rPr lang="en-US" sz="1600" err="1"/>
              <a:t>mô</a:t>
            </a:r>
            <a:r>
              <a:rPr lang="en-US" sz="1600"/>
              <a:t> </a:t>
            </a:r>
            <a:r>
              <a:rPr lang="en-US" sz="1600" err="1"/>
              <a:t>hình</a:t>
            </a:r>
            <a:r>
              <a:rPr lang="en-US" sz="1600"/>
              <a:t> </a:t>
            </a:r>
            <a:r>
              <a:rPr lang="en-US" sz="1600" err="1"/>
              <a:t>quá</a:t>
            </a:r>
            <a:r>
              <a:rPr lang="en-US" sz="1600"/>
              <a:t> </a:t>
            </a:r>
            <a:r>
              <a:rPr lang="en-US" sz="1600" err="1"/>
              <a:t>trình</a:t>
            </a:r>
            <a:r>
              <a:rPr lang="en-US" sz="1600"/>
              <a:t> (DFD), </a:t>
            </a:r>
            <a:r>
              <a:rPr lang="en-US" sz="1600" err="1"/>
              <a:t>các</a:t>
            </a:r>
            <a:r>
              <a:rPr lang="en-US" sz="1600"/>
              <a:t> </a:t>
            </a:r>
            <a:r>
              <a:rPr lang="en-US" sz="1600" err="1"/>
              <a:t>mô</a:t>
            </a:r>
            <a:r>
              <a:rPr lang="en-US" sz="1600"/>
              <a:t> </a:t>
            </a:r>
            <a:r>
              <a:rPr lang="en-US" sz="1600" err="1"/>
              <a:t>hình</a:t>
            </a:r>
            <a:r>
              <a:rPr lang="en-US" sz="1600"/>
              <a:t> </a:t>
            </a:r>
            <a:r>
              <a:rPr lang="en-US" sz="1600" err="1"/>
              <a:t>giao</a:t>
            </a:r>
            <a:r>
              <a:rPr lang="en-US" sz="1600"/>
              <a:t> </a:t>
            </a:r>
            <a:r>
              <a:rPr lang="en-US" sz="1600" err="1"/>
              <a:t>diện</a:t>
            </a:r>
            <a:r>
              <a:rPr lang="en-US" sz="1600"/>
              <a:t> (</a:t>
            </a:r>
            <a:r>
              <a:rPr lang="en-US" sz="1600" err="1"/>
              <a:t>biểu</a:t>
            </a:r>
            <a:r>
              <a:rPr lang="en-US" sz="1600"/>
              <a:t> </a:t>
            </a:r>
            <a:r>
              <a:rPr lang="en-US" sz="1600" err="1"/>
              <a:t>đồ</a:t>
            </a:r>
            <a:r>
              <a:rPr lang="en-US" sz="1600"/>
              <a:t> </a:t>
            </a:r>
            <a:r>
              <a:rPr lang="en-US" sz="1600" err="1"/>
              <a:t>ngữ</a:t>
            </a:r>
            <a:r>
              <a:rPr lang="en-US" sz="1600"/>
              <a:t> </a:t>
            </a:r>
            <a:r>
              <a:rPr lang="en-US" sz="1600" err="1"/>
              <a:t>cảnh</a:t>
            </a:r>
            <a:r>
              <a:rPr lang="en-US" sz="1600"/>
              <a:t>, </a:t>
            </a:r>
            <a:r>
              <a:rPr lang="en-US" sz="1600" err="1"/>
              <a:t>biểu</a:t>
            </a:r>
            <a:r>
              <a:rPr lang="en-US" sz="1600"/>
              <a:t> </a:t>
            </a:r>
            <a:r>
              <a:rPr lang="en-US" sz="1600" err="1"/>
              <a:t>đồ</a:t>
            </a:r>
            <a:r>
              <a:rPr lang="en-US" sz="1600"/>
              <a:t> Use case), </a:t>
            </a:r>
            <a:r>
              <a:rPr lang="en-US" sz="1600" err="1"/>
              <a:t>các</a:t>
            </a:r>
            <a:r>
              <a:rPr lang="en-US" sz="1600"/>
              <a:t> </a:t>
            </a:r>
            <a:r>
              <a:rPr lang="en-US" sz="1600" err="1"/>
              <a:t>mô</a:t>
            </a:r>
            <a:r>
              <a:rPr lang="en-US" sz="1600"/>
              <a:t> </a:t>
            </a:r>
            <a:r>
              <a:rPr lang="en-US" sz="1600" err="1"/>
              <a:t>hình</a:t>
            </a:r>
            <a:r>
              <a:rPr lang="en-US" sz="1600"/>
              <a:t> </a:t>
            </a:r>
            <a:r>
              <a:rPr lang="en-US" sz="1600" err="1"/>
              <a:t>đối</a:t>
            </a:r>
            <a:r>
              <a:rPr lang="en-US" sz="1600"/>
              <a:t> </a:t>
            </a:r>
            <a:r>
              <a:rPr lang="en-US" sz="1600" err="1"/>
              <a:t>tượng</a:t>
            </a:r>
            <a:r>
              <a:rPr lang="en-US" sz="1600"/>
              <a:t> (</a:t>
            </a:r>
            <a:r>
              <a:rPr lang="en-US" sz="1600" err="1"/>
              <a:t>các</a:t>
            </a:r>
            <a:r>
              <a:rPr lang="en-US" sz="1600"/>
              <a:t> </a:t>
            </a:r>
            <a:r>
              <a:rPr lang="en-US" sz="1600" err="1"/>
              <a:t>biểu</a:t>
            </a:r>
            <a:r>
              <a:rPr lang="en-US" sz="1600"/>
              <a:t> </a:t>
            </a:r>
            <a:r>
              <a:rPr lang="en-US" sz="1600" err="1"/>
              <a:t>đồ</a:t>
            </a:r>
            <a:r>
              <a:rPr lang="en-US" sz="1600"/>
              <a:t> UML) </a:t>
            </a:r>
            <a:r>
              <a:rPr lang="en-US" sz="1600" err="1"/>
              <a:t>của</a:t>
            </a:r>
            <a:r>
              <a:rPr lang="en-US" sz="1600"/>
              <a:t> </a:t>
            </a:r>
            <a:r>
              <a:rPr lang="en-US" sz="1600" err="1"/>
              <a:t>hệ</a:t>
            </a:r>
            <a:r>
              <a:rPr lang="en-US" sz="1600"/>
              <a:t> </a:t>
            </a:r>
            <a:r>
              <a:rPr lang="en-US" sz="1600" err="1"/>
              <a:t>thống</a:t>
            </a:r>
            <a:r>
              <a:rPr lang="en-US" sz="1600"/>
              <a:t> </a:t>
            </a:r>
            <a:r>
              <a:rPr lang="en-US" sz="1600" err="1"/>
              <a:t>được</a:t>
            </a:r>
            <a:r>
              <a:rPr lang="en-US" sz="1600"/>
              <a:t> </a:t>
            </a:r>
            <a:r>
              <a:rPr lang="en-US" sz="1600" err="1"/>
              <a:t>đề</a:t>
            </a:r>
            <a:r>
              <a:rPr lang="en-US" sz="1600"/>
              <a:t> </a:t>
            </a:r>
            <a:r>
              <a:rPr lang="en-US" sz="1600" err="1"/>
              <a:t>xuất</a:t>
            </a:r>
            <a:r>
              <a:rPr lang="en-US" sz="1600"/>
              <a:t>.</a:t>
            </a:r>
          </a:p>
          <a:p>
            <a:r>
              <a:rPr lang="en-US" sz="1600" err="1"/>
              <a:t>Bước</a:t>
            </a:r>
            <a:r>
              <a:rPr lang="en-US" sz="1600"/>
              <a:t> 4.2: </a:t>
            </a:r>
            <a:r>
              <a:rPr lang="en-US" sz="1600" err="1"/>
              <a:t>Kiểm</a:t>
            </a:r>
            <a:r>
              <a:rPr lang="en-US" sz="1600"/>
              <a:t> </a:t>
            </a:r>
            <a:r>
              <a:rPr lang="en-US" sz="1600" err="1"/>
              <a:t>tra</a:t>
            </a:r>
            <a:r>
              <a:rPr lang="en-US" sz="1600"/>
              <a:t> </a:t>
            </a:r>
            <a:r>
              <a:rPr lang="en-US" sz="1600" err="1"/>
              <a:t>các</a:t>
            </a:r>
            <a:r>
              <a:rPr lang="en-US" sz="1600"/>
              <a:t> </a:t>
            </a:r>
            <a:r>
              <a:rPr lang="en-US" sz="1600" err="1"/>
              <a:t>yêu</a:t>
            </a:r>
            <a:r>
              <a:rPr lang="en-US" sz="1600"/>
              <a:t> </a:t>
            </a:r>
            <a:r>
              <a:rPr lang="en-US" sz="1600" err="1"/>
              <a:t>cầu</a:t>
            </a:r>
            <a:r>
              <a:rPr lang="en-US" sz="1600"/>
              <a:t> </a:t>
            </a:r>
            <a:r>
              <a:rPr lang="en-US" sz="1600" err="1"/>
              <a:t>mang</a:t>
            </a:r>
            <a:r>
              <a:rPr lang="en-US" sz="1600"/>
              <a:t> </a:t>
            </a:r>
            <a:r>
              <a:rPr lang="en-US" sz="1600" err="1"/>
              <a:t>tính</a:t>
            </a:r>
            <a:r>
              <a:rPr lang="en-US" sz="1600"/>
              <a:t> </a:t>
            </a:r>
            <a:r>
              <a:rPr lang="en-US" sz="1600" err="1"/>
              <a:t>chức</a:t>
            </a:r>
            <a:r>
              <a:rPr lang="en-US" sz="1600"/>
              <a:t> </a:t>
            </a:r>
            <a:r>
              <a:rPr lang="en-US" sz="1600" err="1"/>
              <a:t>năng</a:t>
            </a:r>
            <a:endParaRPr lang="en-US" sz="1600"/>
          </a:p>
          <a:p>
            <a:pPr>
              <a:buNone/>
            </a:pPr>
            <a:r>
              <a:rPr lang="en-US" sz="1600"/>
              <a:t>	</a:t>
            </a:r>
            <a:r>
              <a:rPr lang="en-US" sz="1600" err="1"/>
              <a:t>Kiểm</a:t>
            </a:r>
            <a:r>
              <a:rPr lang="en-US" sz="1600"/>
              <a:t> </a:t>
            </a:r>
            <a:r>
              <a:rPr lang="en-US" sz="1600" err="1"/>
              <a:t>tra</a:t>
            </a:r>
            <a:r>
              <a:rPr lang="en-US" sz="1600"/>
              <a:t> </a:t>
            </a:r>
            <a:r>
              <a:rPr lang="en-US" sz="1600" err="1"/>
              <a:t>tính</a:t>
            </a:r>
            <a:r>
              <a:rPr lang="en-US" sz="1600"/>
              <a:t> </a:t>
            </a:r>
            <a:r>
              <a:rPr lang="en-US" sz="1600" err="1"/>
              <a:t>đầy</a:t>
            </a:r>
            <a:r>
              <a:rPr lang="en-US" sz="1600"/>
              <a:t> </a:t>
            </a:r>
            <a:r>
              <a:rPr lang="en-US" sz="1600" err="1"/>
              <a:t>đủ</a:t>
            </a:r>
            <a:r>
              <a:rPr lang="en-US" sz="1600"/>
              <a:t>, </a:t>
            </a:r>
            <a:r>
              <a:rPr lang="en-US" sz="1600" err="1"/>
              <a:t>xem</a:t>
            </a:r>
            <a:r>
              <a:rPr lang="en-US" sz="1600"/>
              <a:t> </a:t>
            </a:r>
            <a:r>
              <a:rPr lang="en-US" sz="1600" err="1"/>
              <a:t>xét</a:t>
            </a:r>
            <a:r>
              <a:rPr lang="en-US" sz="1600"/>
              <a:t> </a:t>
            </a:r>
            <a:r>
              <a:rPr lang="en-US" sz="1600" err="1"/>
              <a:t>lại</a:t>
            </a:r>
            <a:r>
              <a:rPr lang="en-US" sz="1600"/>
              <a:t>, </a:t>
            </a:r>
            <a:r>
              <a:rPr lang="en-US" sz="1600" err="1"/>
              <a:t>thực</a:t>
            </a:r>
            <a:r>
              <a:rPr lang="en-US" sz="1600"/>
              <a:t> </a:t>
            </a:r>
            <a:r>
              <a:rPr lang="en-US" sz="1600" err="1"/>
              <a:t>hiện</a:t>
            </a:r>
            <a:r>
              <a:rPr lang="en-US" sz="1600"/>
              <a:t> </a:t>
            </a:r>
            <a:r>
              <a:rPr lang="en-US" sz="1600" err="1"/>
              <a:t>các</a:t>
            </a:r>
            <a:r>
              <a:rPr lang="en-US" sz="1600"/>
              <a:t> </a:t>
            </a:r>
            <a:r>
              <a:rPr lang="en-US" sz="1600" err="1"/>
              <a:t>thay</a:t>
            </a:r>
            <a:r>
              <a:rPr lang="en-US" sz="1600"/>
              <a:t> </a:t>
            </a:r>
            <a:r>
              <a:rPr lang="en-US" sz="1600" err="1"/>
              <a:t>đổi</a:t>
            </a:r>
            <a:r>
              <a:rPr lang="en-US" sz="1600"/>
              <a:t> </a:t>
            </a:r>
            <a:r>
              <a:rPr lang="en-US" sz="1600" err="1"/>
              <a:t>và</a:t>
            </a:r>
            <a:r>
              <a:rPr lang="en-US" sz="1600"/>
              <a:t> </a:t>
            </a:r>
            <a:r>
              <a:rPr lang="en-US" sz="1600" err="1"/>
              <a:t>bổ</a:t>
            </a:r>
            <a:r>
              <a:rPr lang="en-US" sz="1600"/>
              <a:t> sung </a:t>
            </a:r>
            <a:r>
              <a:rPr lang="en-US" sz="1600" err="1"/>
              <a:t>đối</a:t>
            </a:r>
            <a:r>
              <a:rPr lang="en-US" sz="1600"/>
              <a:t> </a:t>
            </a:r>
            <a:r>
              <a:rPr lang="en-US" sz="1600" err="1"/>
              <a:t>với</a:t>
            </a:r>
            <a:r>
              <a:rPr lang="en-US" sz="1600"/>
              <a:t> </a:t>
            </a:r>
            <a:r>
              <a:rPr lang="en-US" sz="1600" err="1"/>
              <a:t>các</a:t>
            </a:r>
            <a:r>
              <a:rPr lang="en-US" sz="1600"/>
              <a:t> </a:t>
            </a:r>
            <a:r>
              <a:rPr lang="en-US" sz="1600" err="1"/>
              <a:t>mô</a:t>
            </a:r>
            <a:r>
              <a:rPr lang="en-US" sz="1600"/>
              <a:t> </a:t>
            </a:r>
            <a:r>
              <a:rPr lang="en-US" sz="1600" err="1"/>
              <a:t>hình</a:t>
            </a:r>
            <a:r>
              <a:rPr lang="en-US" sz="1600"/>
              <a:t> </a:t>
            </a:r>
            <a:r>
              <a:rPr lang="en-US" sz="1600" err="1"/>
              <a:t>hệ</a:t>
            </a:r>
            <a:r>
              <a:rPr lang="en-US" sz="1600"/>
              <a:t> </a:t>
            </a:r>
            <a:r>
              <a:rPr lang="en-US" sz="1600" err="1"/>
              <a:t>thống</a:t>
            </a:r>
            <a:r>
              <a:rPr lang="en-US" sz="1600"/>
              <a:t> </a:t>
            </a:r>
            <a:r>
              <a:rPr lang="en-US" sz="1600" err="1"/>
              <a:t>và</a:t>
            </a:r>
            <a:r>
              <a:rPr lang="en-US" sz="1600"/>
              <a:t> </a:t>
            </a:r>
            <a:r>
              <a:rPr lang="en-US" sz="1600" err="1"/>
              <a:t>các</a:t>
            </a:r>
            <a:r>
              <a:rPr lang="en-US" sz="1600"/>
              <a:t> </a:t>
            </a:r>
            <a:r>
              <a:rPr lang="en-US" sz="1600" err="1"/>
              <a:t>bản</a:t>
            </a:r>
            <a:r>
              <a:rPr lang="en-US" sz="1600"/>
              <a:t> </a:t>
            </a:r>
            <a:r>
              <a:rPr lang="en-US" sz="1600" err="1"/>
              <a:t>mẫu</a:t>
            </a:r>
            <a:r>
              <a:rPr lang="en-US" sz="1600"/>
              <a:t> </a:t>
            </a:r>
            <a:r>
              <a:rPr lang="en-US" sz="1600" err="1"/>
              <a:t>để</a:t>
            </a:r>
            <a:r>
              <a:rPr lang="en-US" sz="1600"/>
              <a:t> </a:t>
            </a:r>
            <a:r>
              <a:rPr lang="en-US" sz="1600" err="1"/>
              <a:t>đảm</a:t>
            </a:r>
            <a:r>
              <a:rPr lang="en-US" sz="1600"/>
              <a:t> </a:t>
            </a:r>
            <a:r>
              <a:rPr lang="en-US" sz="1600" err="1"/>
              <a:t>bảo</a:t>
            </a:r>
            <a:r>
              <a:rPr lang="en-US" sz="1600"/>
              <a:t> </a:t>
            </a:r>
            <a:r>
              <a:rPr lang="en-US" sz="1600" err="1"/>
              <a:t>rằng</a:t>
            </a:r>
            <a:r>
              <a:rPr lang="en-US" sz="1600"/>
              <a:t> </a:t>
            </a:r>
            <a:r>
              <a:rPr lang="en-US" sz="1600" err="1"/>
              <a:t>các</a:t>
            </a:r>
            <a:r>
              <a:rPr lang="en-US" sz="1600"/>
              <a:t> </a:t>
            </a:r>
            <a:r>
              <a:rPr lang="en-US" sz="1600" err="1"/>
              <a:t>yêu</a:t>
            </a:r>
            <a:r>
              <a:rPr lang="en-US" sz="1600"/>
              <a:t> </a:t>
            </a:r>
            <a:r>
              <a:rPr lang="en-US" sz="1600" err="1"/>
              <a:t>cầu</a:t>
            </a:r>
            <a:r>
              <a:rPr lang="en-US" sz="1600"/>
              <a:t> </a:t>
            </a:r>
            <a:r>
              <a:rPr lang="en-US" sz="1600" err="1"/>
              <a:t>đã</a:t>
            </a:r>
            <a:r>
              <a:rPr lang="en-US" sz="1600"/>
              <a:t> </a:t>
            </a:r>
            <a:r>
              <a:rPr lang="en-US" sz="1600" err="1"/>
              <a:t>được</a:t>
            </a:r>
            <a:r>
              <a:rPr lang="en-US" sz="1600"/>
              <a:t> </a:t>
            </a:r>
            <a:r>
              <a:rPr lang="en-US" sz="1600" err="1"/>
              <a:t>xác</a:t>
            </a:r>
            <a:r>
              <a:rPr lang="en-US" sz="1600"/>
              <a:t> </a:t>
            </a:r>
            <a:r>
              <a:rPr lang="en-US" sz="1600" err="1"/>
              <a:t>định</a:t>
            </a:r>
            <a:r>
              <a:rPr lang="en-US" sz="1600"/>
              <a:t> </a:t>
            </a:r>
            <a:r>
              <a:rPr lang="en-US" sz="1600" err="1"/>
              <a:t>thỏa</a:t>
            </a:r>
            <a:r>
              <a:rPr lang="en-US" sz="1600"/>
              <a:t> </a:t>
            </a:r>
            <a:r>
              <a:rPr lang="en-US" sz="1600" err="1"/>
              <a:t>đáng</a:t>
            </a:r>
            <a:r>
              <a:rPr lang="en-US" sz="1600"/>
              <a:t>.</a:t>
            </a:r>
          </a:p>
          <a:p>
            <a:pPr>
              <a:buNone/>
            </a:pPr>
            <a:r>
              <a:rPr lang="en-US" sz="1600"/>
              <a:t>	</a:t>
            </a:r>
            <a:r>
              <a:rPr lang="en-US" sz="1600" err="1"/>
              <a:t>Liên</a:t>
            </a:r>
            <a:r>
              <a:rPr lang="en-US" sz="1600"/>
              <a:t> </a:t>
            </a:r>
            <a:r>
              <a:rPr lang="en-US" sz="1600" err="1"/>
              <a:t>kết</a:t>
            </a:r>
            <a:r>
              <a:rPr lang="en-US" sz="1600"/>
              <a:t> </a:t>
            </a:r>
            <a:r>
              <a:rPr lang="en-US" sz="1600" err="1"/>
              <a:t>các</a:t>
            </a:r>
            <a:r>
              <a:rPr lang="en-US" sz="1600"/>
              <a:t> </a:t>
            </a:r>
            <a:r>
              <a:rPr lang="en-US" sz="1600" err="1"/>
              <a:t>yêu</a:t>
            </a:r>
            <a:r>
              <a:rPr lang="en-US" sz="1600"/>
              <a:t> </a:t>
            </a:r>
            <a:r>
              <a:rPr lang="en-US" sz="1600" err="1"/>
              <a:t>cầu</a:t>
            </a:r>
            <a:r>
              <a:rPr lang="en-US" sz="1600"/>
              <a:t> phi </a:t>
            </a:r>
            <a:r>
              <a:rPr lang="en-US" sz="1600" err="1"/>
              <a:t>chức</a:t>
            </a:r>
            <a:r>
              <a:rPr lang="en-US" sz="1600"/>
              <a:t> </a:t>
            </a:r>
            <a:r>
              <a:rPr lang="en-US" sz="1600" err="1"/>
              <a:t>năng</a:t>
            </a:r>
            <a:r>
              <a:rPr lang="en-US" sz="1600"/>
              <a:t> </a:t>
            </a:r>
            <a:r>
              <a:rPr lang="en-US" sz="1600" err="1"/>
              <a:t>với</a:t>
            </a:r>
            <a:r>
              <a:rPr lang="en-US" sz="1600"/>
              <a:t> </a:t>
            </a:r>
            <a:r>
              <a:rPr lang="en-US" sz="1600" err="1"/>
              <a:t>các</a:t>
            </a:r>
            <a:r>
              <a:rPr lang="en-US" sz="1600"/>
              <a:t> </a:t>
            </a:r>
            <a:r>
              <a:rPr lang="en-US" sz="1600" err="1"/>
              <a:t>yêu</a:t>
            </a:r>
            <a:r>
              <a:rPr lang="en-US" sz="1600"/>
              <a:t> </a:t>
            </a:r>
            <a:r>
              <a:rPr lang="en-US" sz="1600" err="1"/>
              <a:t>cầu</a:t>
            </a:r>
            <a:r>
              <a:rPr lang="en-US" sz="1600"/>
              <a:t> </a:t>
            </a:r>
            <a:r>
              <a:rPr lang="en-US" sz="1600" err="1"/>
              <a:t>mang</a:t>
            </a:r>
            <a:r>
              <a:rPr lang="en-US" sz="1600"/>
              <a:t> </a:t>
            </a:r>
            <a:r>
              <a:rPr lang="en-US" sz="1600" err="1"/>
              <a:t>tính</a:t>
            </a:r>
            <a:r>
              <a:rPr lang="en-US" sz="1600"/>
              <a:t> </a:t>
            </a:r>
            <a:r>
              <a:rPr lang="en-US" sz="1600" err="1"/>
              <a:t>chức</a:t>
            </a:r>
            <a:r>
              <a:rPr lang="en-US" sz="1600"/>
              <a:t> </a:t>
            </a:r>
            <a:r>
              <a:rPr lang="en-US" sz="1600" err="1"/>
              <a:t>năng</a:t>
            </a:r>
            <a:r>
              <a:rPr lang="en-US" sz="1600"/>
              <a:t>.</a:t>
            </a:r>
          </a:p>
        </p:txBody>
      </p:sp>
      <p:sp>
        <p:nvSpPr>
          <p:cNvPr id="4" name="Slide Number Placeholder 3"/>
          <p:cNvSpPr>
            <a:spLocks noGrp="1"/>
          </p:cNvSpPr>
          <p:nvPr>
            <p:ph type="sldNum" sz="quarter" idx="12"/>
          </p:nvPr>
        </p:nvSpPr>
        <p:spPr/>
        <p:txBody>
          <a:bodyPr/>
          <a:lstStyle/>
          <a:p>
            <a:fld id="{26E70A57-5F54-47EC-B38E-6278D2A0F1F4}"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268C551-2715-4BC0-AA47-60F18CF07721}" type="slidenum">
              <a:rPr lang="en-US"/>
              <a:pPr/>
              <a:t>77</a:t>
            </a:fld>
            <a:endParaRPr lang="en-US"/>
          </a:p>
        </p:txBody>
      </p:sp>
      <p:sp>
        <p:nvSpPr>
          <p:cNvPr id="173058" name="Rectangle 2"/>
          <p:cNvSpPr>
            <a:spLocks noGrp="1" noChangeArrowheads="1"/>
          </p:cNvSpPr>
          <p:nvPr>
            <p:ph type="title"/>
          </p:nvPr>
        </p:nvSpPr>
        <p:spPr>
          <a:xfrm>
            <a:off x="304800" y="0"/>
            <a:ext cx="8382000" cy="1139825"/>
          </a:xfrm>
        </p:spPr>
        <p:txBody>
          <a:bodyPr/>
          <a:lstStyle/>
          <a:p>
            <a:r>
              <a:rPr lang="en-US" sz="3600" b="1"/>
              <a:t>3.3. Các giai đoạn phân tích hệ thống</a:t>
            </a:r>
          </a:p>
        </p:txBody>
      </p:sp>
      <p:sp>
        <p:nvSpPr>
          <p:cNvPr id="173059" name="Rectangle 3"/>
          <p:cNvSpPr>
            <a:spLocks noGrp="1" noChangeArrowheads="1"/>
          </p:cNvSpPr>
          <p:nvPr>
            <p:ph type="body" idx="1"/>
          </p:nvPr>
        </p:nvSpPr>
        <p:spPr>
          <a:xfrm>
            <a:off x="457200" y="1143000"/>
            <a:ext cx="8458200" cy="5486400"/>
          </a:xfrm>
        </p:spPr>
        <p:txBody>
          <a:bodyPr/>
          <a:lstStyle/>
          <a:p>
            <a:pPr algn="just">
              <a:lnSpc>
                <a:spcPct val="80000"/>
              </a:lnSpc>
              <a:buFontTx/>
              <a:buNone/>
            </a:pPr>
            <a:r>
              <a:rPr lang="en-US" sz="1400" b="1"/>
              <a:t>3.3.5. </a:t>
            </a:r>
            <a:r>
              <a:rPr lang="en-US" sz="1400" b="1" err="1"/>
              <a:t>Giai</a:t>
            </a:r>
            <a:r>
              <a:rPr lang="en-US" sz="1400" b="1"/>
              <a:t> </a:t>
            </a:r>
            <a:r>
              <a:rPr lang="en-US" sz="1400" b="1" err="1"/>
              <a:t>đoạn</a:t>
            </a:r>
            <a:r>
              <a:rPr lang="en-US" sz="1400" b="1"/>
              <a:t> </a:t>
            </a:r>
            <a:r>
              <a:rPr lang="en-US" sz="1400" b="1" err="1"/>
              <a:t>phân</a:t>
            </a:r>
            <a:r>
              <a:rPr lang="en-US" sz="1400" b="1"/>
              <a:t> </a:t>
            </a:r>
            <a:r>
              <a:rPr lang="en-US" sz="1400" b="1" err="1"/>
              <a:t>tích</a:t>
            </a:r>
            <a:r>
              <a:rPr lang="en-US" sz="1400" b="1"/>
              <a:t> </a:t>
            </a:r>
            <a:r>
              <a:rPr lang="en-US" sz="1400" b="1" err="1"/>
              <a:t>quyết</a:t>
            </a:r>
            <a:r>
              <a:rPr lang="en-US" sz="1400" b="1"/>
              <a:t> </a:t>
            </a:r>
            <a:r>
              <a:rPr lang="en-US" sz="1400" b="1" err="1"/>
              <a:t>định</a:t>
            </a:r>
            <a:r>
              <a:rPr lang="en-US" sz="1400"/>
              <a:t> </a:t>
            </a:r>
          </a:p>
          <a:p>
            <a:pPr algn="just">
              <a:lnSpc>
                <a:spcPct val="80000"/>
              </a:lnSpc>
              <a:buFontTx/>
              <a:buNone/>
            </a:pPr>
            <a:r>
              <a:rPr lang="en-US" sz="1400"/>
              <a:t>- </a:t>
            </a:r>
            <a:r>
              <a:rPr lang="en-US" sz="1400" err="1"/>
              <a:t>Là</a:t>
            </a:r>
            <a:r>
              <a:rPr lang="en-US" sz="1400"/>
              <a:t> </a:t>
            </a:r>
            <a:r>
              <a:rPr lang="en-US" sz="1400" err="1"/>
              <a:t>giai</a:t>
            </a:r>
            <a:r>
              <a:rPr lang="en-US" sz="1400"/>
              <a:t> </a:t>
            </a:r>
            <a:r>
              <a:rPr lang="en-US" sz="1400" err="1"/>
              <a:t>đoạn</a:t>
            </a:r>
            <a:r>
              <a:rPr lang="en-US" sz="1400"/>
              <a:t> </a:t>
            </a:r>
            <a:r>
              <a:rPr lang="en-US" sz="1400" err="1"/>
              <a:t>chuyển</a:t>
            </a:r>
            <a:r>
              <a:rPr lang="en-US" sz="1400"/>
              <a:t> </a:t>
            </a:r>
            <a:r>
              <a:rPr lang="en-US" sz="1400" err="1"/>
              <a:t>tiếp</a:t>
            </a:r>
            <a:r>
              <a:rPr lang="en-US" sz="1400"/>
              <a:t> </a:t>
            </a:r>
            <a:r>
              <a:rPr lang="en-US" sz="1400" err="1"/>
              <a:t>giữa</a:t>
            </a:r>
            <a:r>
              <a:rPr lang="en-US" sz="1400"/>
              <a:t> </a:t>
            </a:r>
            <a:r>
              <a:rPr lang="en-US" sz="1400" err="1"/>
              <a:t>phân</a:t>
            </a:r>
            <a:r>
              <a:rPr lang="en-US" sz="1400"/>
              <a:t> </a:t>
            </a:r>
            <a:r>
              <a:rPr lang="en-US" sz="1400" err="1"/>
              <a:t>tích</a:t>
            </a:r>
            <a:r>
              <a:rPr lang="en-US" sz="1400"/>
              <a:t> </a:t>
            </a:r>
            <a:r>
              <a:rPr lang="en-US" sz="1400" err="1"/>
              <a:t>hệ</a:t>
            </a:r>
            <a:r>
              <a:rPr lang="en-US" sz="1400"/>
              <a:t> </a:t>
            </a:r>
            <a:r>
              <a:rPr lang="en-US" sz="1400" err="1"/>
              <a:t>thống</a:t>
            </a:r>
            <a:r>
              <a:rPr lang="en-US" sz="1400"/>
              <a:t> </a:t>
            </a:r>
            <a:r>
              <a:rPr lang="en-US" sz="1400" err="1"/>
              <a:t>và</a:t>
            </a:r>
            <a:r>
              <a:rPr lang="en-US" sz="1400"/>
              <a:t> </a:t>
            </a:r>
            <a:r>
              <a:rPr lang="en-US" sz="1400" err="1"/>
              <a:t>thiết</a:t>
            </a:r>
            <a:r>
              <a:rPr lang="en-US" sz="1400"/>
              <a:t> </a:t>
            </a:r>
            <a:r>
              <a:rPr lang="en-US" sz="1400" err="1"/>
              <a:t>kế</a:t>
            </a:r>
            <a:r>
              <a:rPr lang="en-US" sz="1400"/>
              <a:t> </a:t>
            </a:r>
            <a:r>
              <a:rPr lang="en-US" sz="1400" err="1"/>
              <a:t>hệ</a:t>
            </a:r>
            <a:r>
              <a:rPr lang="en-US" sz="1400"/>
              <a:t> </a:t>
            </a:r>
            <a:r>
              <a:rPr lang="en-US" sz="1400" err="1"/>
              <a:t>thống</a:t>
            </a:r>
            <a:r>
              <a:rPr lang="en-US" sz="1400"/>
              <a:t> </a:t>
            </a:r>
          </a:p>
          <a:p>
            <a:pPr algn="just">
              <a:lnSpc>
                <a:spcPct val="80000"/>
              </a:lnSpc>
              <a:buFontTx/>
              <a:buNone/>
            </a:pPr>
            <a:r>
              <a:rPr lang="en-US" sz="1400"/>
              <a:t>- </a:t>
            </a:r>
            <a:r>
              <a:rPr lang="en-US" sz="1400" err="1"/>
              <a:t>Bước</a:t>
            </a:r>
            <a:r>
              <a:rPr lang="en-US" sz="1400"/>
              <a:t> 5.1: : </a:t>
            </a:r>
            <a:r>
              <a:rPr lang="en-US" sz="1400" err="1"/>
              <a:t>xác</a:t>
            </a:r>
            <a:r>
              <a:rPr lang="en-US" sz="1400"/>
              <a:t> </a:t>
            </a:r>
            <a:r>
              <a:rPr lang="en-US" sz="1400" err="1"/>
              <a:t>định</a:t>
            </a:r>
            <a:r>
              <a:rPr lang="en-US" sz="1400"/>
              <a:t> </a:t>
            </a:r>
            <a:r>
              <a:rPr lang="en-US" sz="1400" err="1"/>
              <a:t>các</a:t>
            </a:r>
            <a:r>
              <a:rPr lang="en-US" sz="1400"/>
              <a:t> </a:t>
            </a:r>
            <a:r>
              <a:rPr lang="en-US" sz="1400" err="1"/>
              <a:t>giải</a:t>
            </a:r>
            <a:r>
              <a:rPr lang="en-US" sz="1400"/>
              <a:t> </a:t>
            </a:r>
            <a:r>
              <a:rPr lang="en-US" sz="1400" err="1"/>
              <a:t>pháp</a:t>
            </a:r>
            <a:r>
              <a:rPr lang="en-US" sz="1400"/>
              <a:t> </a:t>
            </a:r>
            <a:r>
              <a:rPr lang="en-US" sz="1400" err="1"/>
              <a:t>đề</a:t>
            </a:r>
            <a:r>
              <a:rPr lang="en-US" sz="1400"/>
              <a:t> </a:t>
            </a:r>
            <a:r>
              <a:rPr lang="en-US" sz="1400" err="1"/>
              <a:t>cử</a:t>
            </a:r>
            <a:r>
              <a:rPr lang="en-US" sz="1400"/>
              <a:t>, </a:t>
            </a:r>
            <a:r>
              <a:rPr lang="en-US" sz="1400" err="1"/>
              <a:t>Xác</a:t>
            </a:r>
            <a:r>
              <a:rPr lang="en-US" sz="1400"/>
              <a:t> </a:t>
            </a:r>
            <a:r>
              <a:rPr lang="en-US" sz="1400" err="1"/>
              <a:t>định</a:t>
            </a:r>
            <a:r>
              <a:rPr lang="en-US" sz="1400"/>
              <a:t> </a:t>
            </a:r>
            <a:r>
              <a:rPr lang="en-US" sz="1400" err="1"/>
              <a:t>tất</a:t>
            </a:r>
            <a:r>
              <a:rPr lang="en-US" sz="1400"/>
              <a:t> </a:t>
            </a:r>
            <a:r>
              <a:rPr lang="en-US" sz="1400" err="1"/>
              <a:t>cả</a:t>
            </a:r>
            <a:r>
              <a:rPr lang="en-US" sz="1400"/>
              <a:t> </a:t>
            </a:r>
            <a:r>
              <a:rPr lang="en-US" sz="1400" err="1"/>
              <a:t>các</a:t>
            </a:r>
            <a:r>
              <a:rPr lang="en-US" sz="1400"/>
              <a:t> </a:t>
            </a:r>
            <a:r>
              <a:rPr lang="en-US" sz="1400" err="1"/>
              <a:t>giải</a:t>
            </a:r>
            <a:r>
              <a:rPr lang="en-US" sz="1400"/>
              <a:t> </a:t>
            </a:r>
            <a:r>
              <a:rPr lang="en-US" sz="1400" err="1"/>
              <a:t>pháp</a:t>
            </a:r>
            <a:r>
              <a:rPr lang="en-US" sz="1400"/>
              <a:t> </a:t>
            </a:r>
            <a:r>
              <a:rPr lang="en-US" sz="1400" err="1"/>
              <a:t>đề</a:t>
            </a:r>
            <a:r>
              <a:rPr lang="en-US" sz="1400"/>
              <a:t> </a:t>
            </a:r>
            <a:r>
              <a:rPr lang="en-US" sz="1400" err="1"/>
              <a:t>cử</a:t>
            </a:r>
            <a:r>
              <a:rPr lang="en-US" sz="1400"/>
              <a:t> </a:t>
            </a:r>
            <a:r>
              <a:rPr lang="en-US" sz="1400" err="1"/>
              <a:t>có</a:t>
            </a:r>
            <a:r>
              <a:rPr lang="en-US" sz="1400"/>
              <a:t> </a:t>
            </a:r>
            <a:r>
              <a:rPr lang="en-US" sz="1400" err="1"/>
              <a:t>thể</a:t>
            </a:r>
            <a:r>
              <a:rPr lang="en-US" sz="1400"/>
              <a:t> </a:t>
            </a:r>
            <a:r>
              <a:rPr lang="en-US" sz="1400" err="1"/>
              <a:t>có</a:t>
            </a:r>
            <a:endParaRPr lang="en-US" sz="1400"/>
          </a:p>
          <a:p>
            <a:pPr algn="just">
              <a:lnSpc>
                <a:spcPct val="80000"/>
              </a:lnSpc>
              <a:buFontTx/>
              <a:buNone/>
            </a:pPr>
            <a:r>
              <a:rPr lang="en-US" sz="1400" err="1"/>
              <a:t>Kết</a:t>
            </a:r>
            <a:r>
              <a:rPr lang="en-US" sz="1400"/>
              <a:t> </a:t>
            </a:r>
            <a:r>
              <a:rPr lang="en-US" sz="1400" err="1"/>
              <a:t>quả</a:t>
            </a:r>
            <a:r>
              <a:rPr lang="en-US" sz="1400"/>
              <a:t>: ma </a:t>
            </a:r>
            <a:r>
              <a:rPr lang="en-US" sz="1400" err="1"/>
              <a:t>trận</a:t>
            </a:r>
            <a:r>
              <a:rPr lang="en-US" sz="1400"/>
              <a:t> </a:t>
            </a:r>
            <a:r>
              <a:rPr lang="en-US" sz="1400" err="1"/>
              <a:t>các</a:t>
            </a:r>
            <a:r>
              <a:rPr lang="en-US" sz="1400"/>
              <a:t> </a:t>
            </a:r>
            <a:r>
              <a:rPr lang="en-US" sz="1400" err="1"/>
              <a:t>hệ</a:t>
            </a:r>
            <a:r>
              <a:rPr lang="en-US" sz="1400"/>
              <a:t> </a:t>
            </a:r>
            <a:r>
              <a:rPr lang="en-US" sz="1400" err="1"/>
              <a:t>thống</a:t>
            </a:r>
            <a:r>
              <a:rPr lang="en-US" sz="1400"/>
              <a:t> (</a:t>
            </a:r>
            <a:r>
              <a:rPr lang="en-US" sz="1400" err="1"/>
              <a:t>giải</a:t>
            </a:r>
            <a:r>
              <a:rPr lang="en-US" sz="1400"/>
              <a:t> </a:t>
            </a:r>
            <a:r>
              <a:rPr lang="en-US" sz="1400" err="1"/>
              <a:t>pháp</a:t>
            </a:r>
            <a:r>
              <a:rPr lang="en-US" sz="1400"/>
              <a:t>) </a:t>
            </a:r>
            <a:r>
              <a:rPr lang="en-US" sz="1400" err="1"/>
              <a:t>đề</a:t>
            </a:r>
            <a:r>
              <a:rPr lang="en-US" sz="1400"/>
              <a:t> </a:t>
            </a:r>
            <a:r>
              <a:rPr lang="en-US" sz="1400" err="1"/>
              <a:t>cử</a:t>
            </a:r>
            <a:endParaRPr lang="en-US" sz="1400"/>
          </a:p>
          <a:p>
            <a:pPr algn="just">
              <a:lnSpc>
                <a:spcPct val="80000"/>
              </a:lnSpc>
              <a:buFontTx/>
              <a:buNone/>
            </a:pPr>
            <a:r>
              <a:rPr lang="en-US" sz="1400"/>
              <a:t>- </a:t>
            </a:r>
            <a:r>
              <a:rPr lang="en-US" sz="1400" err="1"/>
              <a:t>Bước</a:t>
            </a:r>
            <a:r>
              <a:rPr lang="en-US" sz="1400"/>
              <a:t> 5.2: </a:t>
            </a:r>
            <a:r>
              <a:rPr lang="en-US" sz="1400" err="1"/>
              <a:t>Phân</a:t>
            </a:r>
            <a:r>
              <a:rPr lang="en-US" sz="1400"/>
              <a:t> </a:t>
            </a:r>
            <a:r>
              <a:rPr lang="en-US" sz="1400" err="1"/>
              <a:t>tích</a:t>
            </a:r>
            <a:r>
              <a:rPr lang="en-US" sz="1400"/>
              <a:t> </a:t>
            </a:r>
            <a:r>
              <a:rPr lang="en-US" sz="1400" err="1"/>
              <a:t>các</a:t>
            </a:r>
            <a:r>
              <a:rPr lang="en-US" sz="1400"/>
              <a:t> </a:t>
            </a:r>
            <a:r>
              <a:rPr lang="en-US" sz="1400" err="1"/>
              <a:t>giải</a:t>
            </a:r>
            <a:r>
              <a:rPr lang="en-US" sz="1400"/>
              <a:t> </a:t>
            </a:r>
            <a:r>
              <a:rPr lang="en-US" sz="1400" err="1"/>
              <a:t>pháp</a:t>
            </a:r>
            <a:r>
              <a:rPr lang="en-US" sz="1400"/>
              <a:t> </a:t>
            </a:r>
            <a:r>
              <a:rPr lang="en-US" sz="1400" err="1"/>
              <a:t>đề</a:t>
            </a:r>
            <a:r>
              <a:rPr lang="en-US" sz="1400"/>
              <a:t> </a:t>
            </a:r>
            <a:r>
              <a:rPr lang="en-US" sz="1400" err="1"/>
              <a:t>cử</a:t>
            </a:r>
            <a:r>
              <a:rPr lang="en-US" sz="1400"/>
              <a:t>: </a:t>
            </a:r>
            <a:r>
              <a:rPr lang="en-US" sz="1400" err="1"/>
              <a:t>Việc</a:t>
            </a:r>
            <a:r>
              <a:rPr lang="en-US" sz="1400"/>
              <a:t> </a:t>
            </a:r>
            <a:r>
              <a:rPr lang="en-US" sz="1400" err="1"/>
              <a:t>phân</a:t>
            </a:r>
            <a:r>
              <a:rPr lang="en-US" sz="1400"/>
              <a:t> </a:t>
            </a:r>
            <a:r>
              <a:rPr lang="en-US" sz="1400" err="1"/>
              <a:t>tích</a:t>
            </a:r>
            <a:r>
              <a:rPr lang="en-US" sz="1400"/>
              <a:t> </a:t>
            </a:r>
            <a:r>
              <a:rPr lang="en-US" sz="1400" err="1"/>
              <a:t>tính</a:t>
            </a:r>
            <a:r>
              <a:rPr lang="en-US" sz="1400"/>
              <a:t> </a:t>
            </a:r>
            <a:r>
              <a:rPr lang="en-US" sz="1400" err="1"/>
              <a:t>khả</a:t>
            </a:r>
            <a:r>
              <a:rPr lang="en-US" sz="1400"/>
              <a:t> </a:t>
            </a:r>
            <a:r>
              <a:rPr lang="en-US" sz="1400" err="1"/>
              <a:t>thi</a:t>
            </a:r>
            <a:r>
              <a:rPr lang="en-US" sz="1400"/>
              <a:t> </a:t>
            </a:r>
            <a:r>
              <a:rPr lang="en-US" sz="1400" err="1"/>
              <a:t>được</a:t>
            </a:r>
            <a:r>
              <a:rPr lang="en-US" sz="1400"/>
              <a:t> </a:t>
            </a:r>
            <a:r>
              <a:rPr lang="en-US" sz="1400" err="1"/>
              <a:t>thực</a:t>
            </a:r>
            <a:r>
              <a:rPr lang="en-US" sz="1400"/>
              <a:t> </a:t>
            </a:r>
            <a:r>
              <a:rPr lang="en-US" sz="1400" err="1"/>
              <a:t>hiện</a:t>
            </a:r>
            <a:r>
              <a:rPr lang="en-US" sz="1400"/>
              <a:t> </a:t>
            </a:r>
            <a:r>
              <a:rPr lang="en-US" sz="1400" err="1"/>
              <a:t>với</a:t>
            </a:r>
            <a:r>
              <a:rPr lang="en-US" sz="1400"/>
              <a:t> </a:t>
            </a:r>
            <a:r>
              <a:rPr lang="en-US" sz="1400" err="1"/>
              <a:t>từng</a:t>
            </a:r>
            <a:r>
              <a:rPr lang="en-US" sz="1400"/>
              <a:t> </a:t>
            </a:r>
            <a:r>
              <a:rPr lang="en-US" sz="1400" err="1"/>
              <a:t>đề</a:t>
            </a:r>
            <a:r>
              <a:rPr lang="en-US" sz="1400"/>
              <a:t> </a:t>
            </a:r>
            <a:r>
              <a:rPr lang="en-US" sz="1400" err="1"/>
              <a:t>cử</a:t>
            </a:r>
            <a:r>
              <a:rPr lang="en-US" sz="1400"/>
              <a:t> </a:t>
            </a:r>
            <a:r>
              <a:rPr lang="en-US" sz="1400" err="1"/>
              <a:t>mà</a:t>
            </a:r>
            <a:r>
              <a:rPr lang="en-US" sz="1400"/>
              <a:t> </a:t>
            </a:r>
            <a:r>
              <a:rPr lang="en-US" sz="1400" err="1"/>
              <a:t>không</a:t>
            </a:r>
            <a:r>
              <a:rPr lang="en-US" sz="1400"/>
              <a:t> </a:t>
            </a:r>
            <a:r>
              <a:rPr lang="en-US" sz="1400" err="1"/>
              <a:t>quan</a:t>
            </a:r>
            <a:r>
              <a:rPr lang="en-US" sz="1400"/>
              <a:t> </a:t>
            </a:r>
            <a:r>
              <a:rPr lang="en-US" sz="1400" err="1"/>
              <a:t>tâm</a:t>
            </a:r>
            <a:r>
              <a:rPr lang="en-US" sz="1400"/>
              <a:t> </a:t>
            </a:r>
            <a:r>
              <a:rPr lang="en-US" sz="1400" err="1"/>
              <a:t>tới</a:t>
            </a:r>
            <a:r>
              <a:rPr lang="en-US" sz="1400"/>
              <a:t> </a:t>
            </a:r>
            <a:r>
              <a:rPr lang="en-US" sz="1400" err="1"/>
              <a:t>tính</a:t>
            </a:r>
            <a:r>
              <a:rPr lang="en-US" sz="1400"/>
              <a:t> </a:t>
            </a:r>
            <a:r>
              <a:rPr lang="en-US" sz="1400" err="1"/>
              <a:t>khả</a:t>
            </a:r>
            <a:r>
              <a:rPr lang="en-US" sz="1400"/>
              <a:t> </a:t>
            </a:r>
            <a:r>
              <a:rPr lang="en-US" sz="1400" err="1"/>
              <a:t>thi</a:t>
            </a:r>
            <a:r>
              <a:rPr lang="en-US" sz="1400"/>
              <a:t> </a:t>
            </a:r>
            <a:r>
              <a:rPr lang="en-US" sz="1400" err="1"/>
              <a:t>của</a:t>
            </a:r>
            <a:r>
              <a:rPr lang="en-US" sz="1400"/>
              <a:t> </a:t>
            </a:r>
            <a:r>
              <a:rPr lang="en-US" sz="1400" err="1"/>
              <a:t>các</a:t>
            </a:r>
            <a:r>
              <a:rPr lang="en-US" sz="1400"/>
              <a:t> </a:t>
            </a:r>
            <a:r>
              <a:rPr lang="en-US" sz="1400" err="1"/>
              <a:t>đề</a:t>
            </a:r>
            <a:r>
              <a:rPr lang="en-US" sz="1400"/>
              <a:t> </a:t>
            </a:r>
            <a:r>
              <a:rPr lang="en-US" sz="1400" err="1"/>
              <a:t>cử</a:t>
            </a:r>
            <a:r>
              <a:rPr lang="en-US" sz="1400"/>
              <a:t> </a:t>
            </a:r>
            <a:r>
              <a:rPr lang="en-US" sz="1400" err="1"/>
              <a:t>khác</a:t>
            </a:r>
            <a:endParaRPr lang="en-US" sz="1400"/>
          </a:p>
          <a:p>
            <a:pPr algn="just">
              <a:lnSpc>
                <a:spcPct val="80000"/>
              </a:lnSpc>
              <a:buFontTx/>
              <a:buNone/>
            </a:pPr>
            <a:r>
              <a:rPr lang="en-US" sz="1400"/>
              <a:t>o </a:t>
            </a:r>
            <a:r>
              <a:rPr lang="en-US" sz="1400" err="1"/>
              <a:t>Các</a:t>
            </a:r>
            <a:r>
              <a:rPr lang="en-US" sz="1400"/>
              <a:t> </a:t>
            </a:r>
            <a:r>
              <a:rPr lang="en-US" sz="1400" err="1"/>
              <a:t>tính</a:t>
            </a:r>
            <a:r>
              <a:rPr lang="en-US" sz="1400"/>
              <a:t> </a:t>
            </a:r>
            <a:r>
              <a:rPr lang="en-US" sz="1400" err="1"/>
              <a:t>khả</a:t>
            </a:r>
            <a:r>
              <a:rPr lang="en-US" sz="1400"/>
              <a:t> </a:t>
            </a:r>
            <a:r>
              <a:rPr lang="en-US" sz="1400" err="1"/>
              <a:t>thi</a:t>
            </a:r>
            <a:r>
              <a:rPr lang="en-US" sz="1400"/>
              <a:t> </a:t>
            </a:r>
            <a:r>
              <a:rPr lang="en-US" sz="1400" err="1"/>
              <a:t>về</a:t>
            </a:r>
            <a:r>
              <a:rPr lang="en-US" sz="1400"/>
              <a:t> </a:t>
            </a:r>
            <a:r>
              <a:rPr lang="en-US" sz="1400" err="1"/>
              <a:t>kỹ</a:t>
            </a:r>
            <a:r>
              <a:rPr lang="en-US" sz="1400"/>
              <a:t> </a:t>
            </a:r>
            <a:r>
              <a:rPr lang="en-US" sz="1400" err="1"/>
              <a:t>thuật</a:t>
            </a:r>
            <a:r>
              <a:rPr lang="en-US" sz="1400"/>
              <a:t>, </a:t>
            </a:r>
            <a:r>
              <a:rPr lang="en-US" sz="1400" err="1"/>
              <a:t>tính</a:t>
            </a:r>
            <a:r>
              <a:rPr lang="en-US" sz="1400"/>
              <a:t> </a:t>
            </a:r>
            <a:r>
              <a:rPr lang="en-US" sz="1400" err="1"/>
              <a:t>sẵn</a:t>
            </a:r>
            <a:r>
              <a:rPr lang="en-US" sz="1400"/>
              <a:t> </a:t>
            </a:r>
            <a:r>
              <a:rPr lang="en-US" sz="1400" err="1"/>
              <a:t>sàng</a:t>
            </a:r>
            <a:r>
              <a:rPr lang="en-US" sz="1400"/>
              <a:t> </a:t>
            </a:r>
            <a:r>
              <a:rPr lang="en-US" sz="1400" err="1"/>
              <a:t>hoạt</a:t>
            </a:r>
            <a:r>
              <a:rPr lang="en-US" sz="1400"/>
              <a:t> </a:t>
            </a:r>
            <a:r>
              <a:rPr lang="en-US" sz="1400" err="1"/>
              <a:t>động</a:t>
            </a:r>
            <a:r>
              <a:rPr lang="en-US" sz="1400"/>
              <a:t>, </a:t>
            </a:r>
            <a:r>
              <a:rPr lang="en-US" sz="1400" err="1"/>
              <a:t>tính</a:t>
            </a:r>
            <a:r>
              <a:rPr lang="en-US" sz="1400"/>
              <a:t> </a:t>
            </a:r>
            <a:r>
              <a:rPr lang="en-US" sz="1400" err="1"/>
              <a:t>kinh</a:t>
            </a:r>
            <a:r>
              <a:rPr lang="en-US" sz="1400"/>
              <a:t> </a:t>
            </a:r>
            <a:r>
              <a:rPr lang="en-US" sz="1400" err="1"/>
              <a:t>tế</a:t>
            </a:r>
            <a:r>
              <a:rPr lang="en-US" sz="1400"/>
              <a:t>, </a:t>
            </a:r>
            <a:r>
              <a:rPr lang="en-US" sz="1400" err="1"/>
              <a:t>lịch</a:t>
            </a:r>
            <a:r>
              <a:rPr lang="en-US" sz="1400"/>
              <a:t> </a:t>
            </a:r>
            <a:r>
              <a:rPr lang="en-US" sz="1400" err="1"/>
              <a:t>biểu</a:t>
            </a:r>
            <a:endParaRPr lang="en-US" sz="1400" b="1"/>
          </a:p>
          <a:p>
            <a:pPr algn="just">
              <a:lnSpc>
                <a:spcPct val="80000"/>
              </a:lnSpc>
              <a:buFontTx/>
              <a:buNone/>
            </a:pPr>
            <a:r>
              <a:rPr lang="en-US" sz="1400" b="1"/>
              <a:t>- </a:t>
            </a:r>
            <a:r>
              <a:rPr lang="en-US" sz="1400" b="1" err="1"/>
              <a:t>Phân</a:t>
            </a:r>
            <a:r>
              <a:rPr lang="en-US" sz="1400" b="1"/>
              <a:t> </a:t>
            </a:r>
            <a:r>
              <a:rPr lang="en-US" sz="1400" b="1" err="1"/>
              <a:t>tích</a:t>
            </a:r>
            <a:r>
              <a:rPr lang="en-US" sz="1400" b="1"/>
              <a:t> </a:t>
            </a:r>
            <a:r>
              <a:rPr lang="en-US" sz="1400" b="1" err="1"/>
              <a:t>tính</a:t>
            </a:r>
            <a:r>
              <a:rPr lang="en-US" sz="1400" b="1"/>
              <a:t> </a:t>
            </a:r>
            <a:r>
              <a:rPr lang="en-US" sz="1400" b="1" err="1"/>
              <a:t>khả</a:t>
            </a:r>
            <a:r>
              <a:rPr lang="en-US" sz="1400" b="1"/>
              <a:t> </a:t>
            </a:r>
            <a:r>
              <a:rPr lang="en-US" sz="1400" b="1" err="1"/>
              <a:t>thi</a:t>
            </a:r>
            <a:r>
              <a:rPr lang="en-US" sz="1400" b="1"/>
              <a:t>:</a:t>
            </a:r>
          </a:p>
          <a:p>
            <a:pPr algn="just">
              <a:lnSpc>
                <a:spcPct val="80000"/>
              </a:lnSpc>
              <a:buFontTx/>
              <a:buNone/>
            </a:pPr>
            <a:r>
              <a:rPr lang="en-US" sz="1400" b="1"/>
              <a:t>o </a:t>
            </a:r>
            <a:r>
              <a:rPr lang="en-US" sz="1400" b="1" err="1"/>
              <a:t>Tính</a:t>
            </a:r>
            <a:r>
              <a:rPr lang="en-US" sz="1400" b="1"/>
              <a:t> </a:t>
            </a:r>
            <a:r>
              <a:rPr lang="en-US" sz="1400" b="1" err="1"/>
              <a:t>khả</a:t>
            </a:r>
            <a:r>
              <a:rPr lang="en-US" sz="1400" b="1"/>
              <a:t> </a:t>
            </a:r>
            <a:r>
              <a:rPr lang="en-US" sz="1400" b="1" err="1"/>
              <a:t>thi</a:t>
            </a:r>
            <a:r>
              <a:rPr lang="en-US" sz="1400" b="1"/>
              <a:t> </a:t>
            </a:r>
            <a:r>
              <a:rPr lang="en-US" sz="1400" b="1" err="1"/>
              <a:t>về</a:t>
            </a:r>
            <a:r>
              <a:rPr lang="en-US" sz="1400" b="1"/>
              <a:t> </a:t>
            </a:r>
            <a:r>
              <a:rPr lang="en-US" sz="1400" b="1" err="1"/>
              <a:t>kỹ</a:t>
            </a:r>
            <a:r>
              <a:rPr lang="en-US" sz="1400" b="1"/>
              <a:t> </a:t>
            </a:r>
            <a:r>
              <a:rPr lang="en-US" sz="1400" b="1" err="1"/>
              <a:t>thuật</a:t>
            </a:r>
            <a:r>
              <a:rPr lang="en-US" sz="1400" b="1"/>
              <a:t>. </a:t>
            </a:r>
            <a:r>
              <a:rPr lang="en-US" sz="1400" err="1"/>
              <a:t>Liệu</a:t>
            </a:r>
            <a:r>
              <a:rPr lang="en-US" sz="1400"/>
              <a:t> </a:t>
            </a:r>
            <a:r>
              <a:rPr lang="en-US" sz="1400" err="1"/>
              <a:t>giải</a:t>
            </a:r>
            <a:r>
              <a:rPr lang="en-US" sz="1400"/>
              <a:t> </a:t>
            </a:r>
            <a:r>
              <a:rPr lang="en-US" sz="1400" err="1"/>
              <a:t>pháp</a:t>
            </a:r>
            <a:r>
              <a:rPr lang="en-US" sz="1400"/>
              <a:t> </a:t>
            </a:r>
            <a:r>
              <a:rPr lang="en-US" sz="1400" err="1"/>
              <a:t>có</a:t>
            </a:r>
            <a:r>
              <a:rPr lang="en-US" sz="1400"/>
              <a:t> </a:t>
            </a:r>
            <a:r>
              <a:rPr lang="en-US" sz="1400" err="1"/>
              <a:t>phù</a:t>
            </a:r>
            <a:r>
              <a:rPr lang="en-US" sz="1400"/>
              <a:t> </a:t>
            </a:r>
            <a:r>
              <a:rPr lang="en-US" sz="1400" err="1"/>
              <a:t>hợp</a:t>
            </a:r>
            <a:r>
              <a:rPr lang="en-US" sz="1400"/>
              <a:t> </a:t>
            </a:r>
            <a:r>
              <a:rPr lang="en-US" sz="1400" err="1"/>
              <a:t>với</a:t>
            </a:r>
            <a:r>
              <a:rPr lang="en-US" sz="1400"/>
              <a:t> </a:t>
            </a:r>
            <a:r>
              <a:rPr lang="en-US" sz="1400" err="1"/>
              <a:t>thực</a:t>
            </a:r>
            <a:r>
              <a:rPr lang="en-US" sz="1400"/>
              <a:t> </a:t>
            </a:r>
            <a:r>
              <a:rPr lang="en-US" sz="1400" err="1"/>
              <a:t>tế</a:t>
            </a:r>
            <a:r>
              <a:rPr lang="en-US" sz="1400"/>
              <a:t> </a:t>
            </a:r>
            <a:r>
              <a:rPr lang="en-US" sz="1400" err="1"/>
              <a:t>công</a:t>
            </a:r>
            <a:r>
              <a:rPr lang="en-US" sz="1400"/>
              <a:t> </a:t>
            </a:r>
            <a:r>
              <a:rPr lang="en-US" sz="1400" err="1"/>
              <a:t>nghệ</a:t>
            </a:r>
            <a:r>
              <a:rPr lang="en-US" sz="1400"/>
              <a:t>? </a:t>
            </a:r>
            <a:r>
              <a:rPr lang="en-US" sz="1400" err="1"/>
              <a:t>Liệu</a:t>
            </a:r>
            <a:r>
              <a:rPr lang="en-US" sz="1400"/>
              <a:t> </a:t>
            </a:r>
            <a:r>
              <a:rPr lang="en-US" sz="1400" err="1"/>
              <a:t>đội</a:t>
            </a:r>
            <a:r>
              <a:rPr lang="en-US" sz="1400"/>
              <a:t> </a:t>
            </a:r>
            <a:r>
              <a:rPr lang="en-US" sz="1400" err="1"/>
              <a:t>ngũ</a:t>
            </a:r>
            <a:r>
              <a:rPr lang="en-US" sz="1400"/>
              <a:t> </a:t>
            </a:r>
            <a:r>
              <a:rPr lang="en-US" sz="1400" err="1"/>
              <a:t>dự</a:t>
            </a:r>
            <a:r>
              <a:rPr lang="en-US" sz="1400"/>
              <a:t> </a:t>
            </a:r>
            <a:r>
              <a:rPr lang="en-US" sz="1400" err="1"/>
              <a:t>án</a:t>
            </a:r>
            <a:r>
              <a:rPr lang="en-US" sz="1400"/>
              <a:t> </a:t>
            </a:r>
            <a:r>
              <a:rPr lang="en-US" sz="1400" err="1"/>
              <a:t>có</a:t>
            </a:r>
            <a:r>
              <a:rPr lang="en-US" sz="1400"/>
              <a:t> </a:t>
            </a:r>
            <a:r>
              <a:rPr lang="en-US" sz="1400" err="1"/>
              <a:t>chuyên</a:t>
            </a:r>
            <a:r>
              <a:rPr lang="en-US" sz="1400"/>
              <a:t> </a:t>
            </a:r>
            <a:r>
              <a:rPr lang="en-US" sz="1400" err="1"/>
              <a:t>gia</a:t>
            </a:r>
            <a:r>
              <a:rPr lang="en-US" sz="1400"/>
              <a:t> </a:t>
            </a:r>
            <a:r>
              <a:rPr lang="en-US" sz="1400" err="1"/>
              <a:t>kỹ</a:t>
            </a:r>
            <a:r>
              <a:rPr lang="en-US" sz="1400"/>
              <a:t> </a:t>
            </a:r>
            <a:r>
              <a:rPr lang="en-US" sz="1400" err="1"/>
              <a:t>thuật</a:t>
            </a:r>
            <a:r>
              <a:rPr lang="en-US" sz="1400"/>
              <a:t> </a:t>
            </a:r>
            <a:r>
              <a:rPr lang="en-US" sz="1400" err="1"/>
              <a:t>để</a:t>
            </a:r>
            <a:r>
              <a:rPr lang="en-US" sz="1400"/>
              <a:t> </a:t>
            </a:r>
            <a:r>
              <a:rPr lang="en-US" sz="1400" err="1"/>
              <a:t>thiết</a:t>
            </a:r>
            <a:r>
              <a:rPr lang="en-US" sz="1400"/>
              <a:t> </a:t>
            </a:r>
            <a:r>
              <a:rPr lang="en-US" sz="1400" err="1"/>
              <a:t>kế</a:t>
            </a:r>
            <a:r>
              <a:rPr lang="en-US" sz="1400"/>
              <a:t> </a:t>
            </a:r>
            <a:r>
              <a:rPr lang="en-US" sz="1400" err="1"/>
              <a:t>và</a:t>
            </a:r>
            <a:r>
              <a:rPr lang="en-US" sz="1400"/>
              <a:t> </a:t>
            </a:r>
            <a:r>
              <a:rPr lang="en-US" sz="1400" err="1"/>
              <a:t>xây</a:t>
            </a:r>
            <a:r>
              <a:rPr lang="en-US" sz="1400"/>
              <a:t> </a:t>
            </a:r>
            <a:r>
              <a:rPr lang="en-US" sz="1400" err="1"/>
              <a:t>dựng</a:t>
            </a:r>
            <a:r>
              <a:rPr lang="en-US" sz="1400"/>
              <a:t> </a:t>
            </a:r>
            <a:r>
              <a:rPr lang="en-US" sz="1400" err="1"/>
              <a:t>giải</a:t>
            </a:r>
            <a:r>
              <a:rPr lang="en-US" sz="1400"/>
              <a:t> </a:t>
            </a:r>
            <a:r>
              <a:rPr lang="en-US" sz="1400" err="1"/>
              <a:t>pháp</a:t>
            </a:r>
            <a:r>
              <a:rPr lang="en-US" sz="1400"/>
              <a:t>?</a:t>
            </a:r>
            <a:endParaRPr lang="en-US" sz="1400" b="1"/>
          </a:p>
          <a:p>
            <a:pPr algn="just">
              <a:lnSpc>
                <a:spcPct val="80000"/>
              </a:lnSpc>
              <a:buFontTx/>
              <a:buNone/>
            </a:pPr>
            <a:r>
              <a:rPr lang="en-US" sz="1400" b="1"/>
              <a:t>o </a:t>
            </a:r>
            <a:r>
              <a:rPr lang="en-US" sz="1400" b="1" err="1"/>
              <a:t>Tính</a:t>
            </a:r>
            <a:r>
              <a:rPr lang="en-US" sz="1400" b="1"/>
              <a:t> </a:t>
            </a:r>
            <a:r>
              <a:rPr lang="en-US" sz="1400" b="1" err="1"/>
              <a:t>khả</a:t>
            </a:r>
            <a:r>
              <a:rPr lang="en-US" sz="1400" b="1"/>
              <a:t> </a:t>
            </a:r>
            <a:r>
              <a:rPr lang="en-US" sz="1400" b="1" err="1"/>
              <a:t>thi</a:t>
            </a:r>
            <a:r>
              <a:rPr lang="en-US" sz="1400" b="1"/>
              <a:t> </a:t>
            </a:r>
            <a:r>
              <a:rPr lang="en-US" sz="1400" b="1" err="1"/>
              <a:t>về</a:t>
            </a:r>
            <a:r>
              <a:rPr lang="en-US" sz="1400" b="1"/>
              <a:t> </a:t>
            </a:r>
            <a:r>
              <a:rPr lang="en-US" sz="1400" b="1" err="1"/>
              <a:t>hoạt</a:t>
            </a:r>
            <a:r>
              <a:rPr lang="en-US" sz="1400" b="1"/>
              <a:t> </a:t>
            </a:r>
            <a:r>
              <a:rPr lang="en-US" sz="1400" b="1" err="1"/>
              <a:t>động</a:t>
            </a:r>
            <a:r>
              <a:rPr lang="en-US" sz="1400" b="1"/>
              <a:t>. </a:t>
            </a:r>
            <a:r>
              <a:rPr lang="en-US" sz="1400" err="1"/>
              <a:t>Liệu</a:t>
            </a:r>
            <a:r>
              <a:rPr lang="en-US" sz="1400"/>
              <a:t> </a:t>
            </a:r>
            <a:r>
              <a:rPr lang="en-US" sz="1400" err="1"/>
              <a:t>giải</a:t>
            </a:r>
            <a:r>
              <a:rPr lang="en-US" sz="1400"/>
              <a:t> </a:t>
            </a:r>
            <a:r>
              <a:rPr lang="en-US" sz="1400" err="1"/>
              <a:t>pháp</a:t>
            </a:r>
            <a:r>
              <a:rPr lang="en-US" sz="1400"/>
              <a:t> </a:t>
            </a:r>
            <a:r>
              <a:rPr lang="en-US" sz="1400" err="1"/>
              <a:t>có</a:t>
            </a:r>
            <a:r>
              <a:rPr lang="en-US" sz="1400"/>
              <a:t> </a:t>
            </a:r>
            <a:r>
              <a:rPr lang="en-US" sz="1400" err="1"/>
              <a:t>thực</a:t>
            </a:r>
            <a:r>
              <a:rPr lang="en-US" sz="1400"/>
              <a:t> </a:t>
            </a:r>
            <a:r>
              <a:rPr lang="en-US" sz="1400" err="1"/>
              <a:t>hiện</a:t>
            </a:r>
            <a:r>
              <a:rPr lang="en-US" sz="1400"/>
              <a:t> </a:t>
            </a:r>
            <a:r>
              <a:rPr lang="en-US" sz="1400" err="1"/>
              <a:t>được</a:t>
            </a:r>
            <a:r>
              <a:rPr lang="en-US" sz="1400"/>
              <a:t> </a:t>
            </a:r>
            <a:r>
              <a:rPr lang="en-US" sz="1400" err="1"/>
              <a:t>yêu</a:t>
            </a:r>
            <a:r>
              <a:rPr lang="en-US" sz="1400"/>
              <a:t> </a:t>
            </a:r>
            <a:r>
              <a:rPr lang="en-US" sz="1400" err="1"/>
              <a:t>cầu</a:t>
            </a:r>
            <a:r>
              <a:rPr lang="en-US" sz="1400"/>
              <a:t> </a:t>
            </a:r>
            <a:r>
              <a:rPr lang="en-US" sz="1400" err="1"/>
              <a:t>của</a:t>
            </a:r>
            <a:r>
              <a:rPr lang="en-US" sz="1400"/>
              <a:t> </a:t>
            </a:r>
            <a:r>
              <a:rPr lang="en-US" sz="1400" err="1"/>
              <a:t>người</a:t>
            </a:r>
            <a:r>
              <a:rPr lang="en-US" sz="1400"/>
              <a:t> </a:t>
            </a:r>
            <a:r>
              <a:rPr lang="en-US" sz="1400" err="1"/>
              <a:t>dùng</a:t>
            </a:r>
            <a:r>
              <a:rPr lang="en-US" sz="1400"/>
              <a:t>? Ở </a:t>
            </a:r>
            <a:r>
              <a:rPr lang="en-US" sz="1400" err="1"/>
              <a:t>mức</a:t>
            </a:r>
            <a:r>
              <a:rPr lang="en-US" sz="1400"/>
              <a:t> </a:t>
            </a:r>
            <a:r>
              <a:rPr lang="en-US" sz="1400" err="1"/>
              <a:t>độ</a:t>
            </a:r>
            <a:r>
              <a:rPr lang="en-US" sz="1400"/>
              <a:t> </a:t>
            </a:r>
            <a:r>
              <a:rPr lang="en-US" sz="1400" err="1"/>
              <a:t>nào</a:t>
            </a:r>
            <a:r>
              <a:rPr lang="en-US" sz="1400"/>
              <a:t>? </a:t>
            </a:r>
            <a:r>
              <a:rPr lang="en-US" sz="1400" err="1"/>
              <a:t>Giải</a:t>
            </a:r>
            <a:r>
              <a:rPr lang="en-US" sz="1400"/>
              <a:t> </a:t>
            </a:r>
            <a:r>
              <a:rPr lang="en-US" sz="1400" err="1"/>
              <a:t>pháp</a:t>
            </a:r>
            <a:r>
              <a:rPr lang="en-US" sz="1400"/>
              <a:t> </a:t>
            </a:r>
            <a:r>
              <a:rPr lang="en-US" sz="1400" err="1"/>
              <a:t>sẽ</a:t>
            </a:r>
            <a:r>
              <a:rPr lang="en-US" sz="1400"/>
              <a:t> </a:t>
            </a:r>
            <a:r>
              <a:rPr lang="en-US" sz="1400" err="1"/>
              <a:t>thay</a:t>
            </a:r>
            <a:r>
              <a:rPr lang="en-US" sz="1400"/>
              <a:t> </a:t>
            </a:r>
            <a:r>
              <a:rPr lang="en-US" sz="1400" err="1"/>
              <a:t>đổi</a:t>
            </a:r>
            <a:r>
              <a:rPr lang="en-US" sz="1400"/>
              <a:t> </a:t>
            </a:r>
            <a:r>
              <a:rPr lang="en-US" sz="1400" err="1"/>
              <a:t>môi</a:t>
            </a:r>
            <a:r>
              <a:rPr lang="en-US" sz="1400"/>
              <a:t> </a:t>
            </a:r>
            <a:r>
              <a:rPr lang="en-US" sz="1400" err="1"/>
              <a:t>trường</a:t>
            </a:r>
            <a:r>
              <a:rPr lang="en-US" sz="1400"/>
              <a:t> </a:t>
            </a:r>
            <a:r>
              <a:rPr lang="en-US" sz="1400" err="1"/>
              <a:t>làm</a:t>
            </a:r>
            <a:r>
              <a:rPr lang="en-US" sz="1400"/>
              <a:t> </a:t>
            </a:r>
            <a:r>
              <a:rPr lang="en-US" sz="1400" err="1"/>
              <a:t>việc</a:t>
            </a:r>
            <a:r>
              <a:rPr lang="en-US" sz="1400"/>
              <a:t> </a:t>
            </a:r>
            <a:r>
              <a:rPr lang="en-US" sz="1400" err="1"/>
              <a:t>của</a:t>
            </a:r>
            <a:r>
              <a:rPr lang="en-US" sz="1400"/>
              <a:t> </a:t>
            </a:r>
            <a:r>
              <a:rPr lang="en-US" sz="1400" err="1"/>
              <a:t>người</a:t>
            </a:r>
            <a:r>
              <a:rPr lang="en-US" sz="1400"/>
              <a:t> </a:t>
            </a:r>
            <a:r>
              <a:rPr lang="en-US" sz="1400" err="1"/>
              <a:t>dùng</a:t>
            </a:r>
            <a:r>
              <a:rPr lang="en-US" sz="1400"/>
              <a:t> </a:t>
            </a:r>
            <a:r>
              <a:rPr lang="en-US" sz="1400" err="1"/>
              <a:t>như</a:t>
            </a:r>
            <a:r>
              <a:rPr lang="en-US" sz="1400"/>
              <a:t> </a:t>
            </a:r>
            <a:r>
              <a:rPr lang="en-US" sz="1400" err="1"/>
              <a:t>thế</a:t>
            </a:r>
            <a:r>
              <a:rPr lang="en-US" sz="1400"/>
              <a:t> </a:t>
            </a:r>
            <a:r>
              <a:rPr lang="en-US" sz="1400" err="1"/>
              <a:t>nào</a:t>
            </a:r>
            <a:r>
              <a:rPr lang="en-US" sz="1400"/>
              <a:t>? </a:t>
            </a:r>
            <a:r>
              <a:rPr lang="en-US" sz="1400" err="1"/>
              <a:t>Người</a:t>
            </a:r>
            <a:r>
              <a:rPr lang="en-US" sz="1400"/>
              <a:t> </a:t>
            </a:r>
            <a:r>
              <a:rPr lang="en-US" sz="1400" err="1"/>
              <a:t>dùng</a:t>
            </a:r>
            <a:r>
              <a:rPr lang="en-US" sz="1400"/>
              <a:t> </a:t>
            </a:r>
            <a:r>
              <a:rPr lang="en-US" sz="1400" err="1"/>
              <a:t>sẽ</a:t>
            </a:r>
            <a:r>
              <a:rPr lang="en-US" sz="1400"/>
              <a:t> </a:t>
            </a:r>
            <a:r>
              <a:rPr lang="en-US" sz="1400" err="1"/>
              <a:t>cảm</a:t>
            </a:r>
            <a:r>
              <a:rPr lang="en-US" sz="1400"/>
              <a:t> </a:t>
            </a:r>
            <a:r>
              <a:rPr lang="en-US" sz="1400" err="1"/>
              <a:t>thấy</a:t>
            </a:r>
            <a:r>
              <a:rPr lang="en-US" sz="1400"/>
              <a:t> </a:t>
            </a:r>
            <a:r>
              <a:rPr lang="en-US" sz="1400" err="1"/>
              <a:t>như</a:t>
            </a:r>
            <a:r>
              <a:rPr lang="en-US" sz="1400"/>
              <a:t> </a:t>
            </a:r>
            <a:r>
              <a:rPr lang="en-US" sz="1400" err="1"/>
              <a:t>thế</a:t>
            </a:r>
            <a:r>
              <a:rPr lang="en-US" sz="1400"/>
              <a:t> </a:t>
            </a:r>
            <a:r>
              <a:rPr lang="en-US" sz="1400" err="1"/>
              <a:t>nào</a:t>
            </a:r>
            <a:r>
              <a:rPr lang="en-US" sz="1400"/>
              <a:t> </a:t>
            </a:r>
            <a:r>
              <a:rPr lang="en-US" sz="1400" err="1"/>
              <a:t>về</a:t>
            </a:r>
            <a:r>
              <a:rPr lang="en-US" sz="1400"/>
              <a:t> </a:t>
            </a:r>
            <a:r>
              <a:rPr lang="en-US" sz="1400" err="1"/>
              <a:t>giải</a:t>
            </a:r>
            <a:r>
              <a:rPr lang="en-US" sz="1400"/>
              <a:t> </a:t>
            </a:r>
            <a:r>
              <a:rPr lang="en-US" sz="1400" err="1"/>
              <a:t>pháp</a:t>
            </a:r>
            <a:r>
              <a:rPr lang="en-US" sz="1400"/>
              <a:t> </a:t>
            </a:r>
            <a:r>
              <a:rPr lang="en-US" sz="1400" err="1"/>
              <a:t>như</a:t>
            </a:r>
            <a:r>
              <a:rPr lang="en-US" sz="1400"/>
              <a:t> </a:t>
            </a:r>
            <a:r>
              <a:rPr lang="en-US" sz="1400" err="1"/>
              <a:t>vậy</a:t>
            </a:r>
            <a:r>
              <a:rPr lang="en-US" sz="1400"/>
              <a:t>?</a:t>
            </a:r>
            <a:endParaRPr lang="en-US" sz="1400" b="1"/>
          </a:p>
          <a:p>
            <a:pPr algn="just">
              <a:lnSpc>
                <a:spcPct val="80000"/>
              </a:lnSpc>
              <a:buFontTx/>
              <a:buNone/>
            </a:pPr>
            <a:r>
              <a:rPr lang="en-US" sz="1400" b="1"/>
              <a:t>o </a:t>
            </a:r>
            <a:r>
              <a:rPr lang="en-US" sz="1400" b="1" err="1"/>
              <a:t>Tính</a:t>
            </a:r>
            <a:r>
              <a:rPr lang="en-US" sz="1400" b="1"/>
              <a:t> </a:t>
            </a:r>
            <a:r>
              <a:rPr lang="en-US" sz="1400" b="1" err="1"/>
              <a:t>khả</a:t>
            </a:r>
            <a:r>
              <a:rPr lang="en-US" sz="1400" b="1"/>
              <a:t> </a:t>
            </a:r>
            <a:r>
              <a:rPr lang="en-US" sz="1400" b="1" err="1"/>
              <a:t>thi</a:t>
            </a:r>
            <a:r>
              <a:rPr lang="en-US" sz="1400" b="1"/>
              <a:t> </a:t>
            </a:r>
            <a:r>
              <a:rPr lang="en-US" sz="1400" b="1" err="1"/>
              <a:t>về</a:t>
            </a:r>
            <a:r>
              <a:rPr lang="en-US" sz="1400" b="1"/>
              <a:t> </a:t>
            </a:r>
            <a:r>
              <a:rPr lang="en-US" sz="1400" b="1" err="1"/>
              <a:t>kinh</a:t>
            </a:r>
            <a:r>
              <a:rPr lang="en-US" sz="1400" b="1"/>
              <a:t> </a:t>
            </a:r>
            <a:r>
              <a:rPr lang="en-US" sz="1400" b="1" err="1"/>
              <a:t>tế</a:t>
            </a:r>
            <a:r>
              <a:rPr lang="en-US" sz="1400" b="1"/>
              <a:t>. </a:t>
            </a:r>
            <a:r>
              <a:rPr lang="en-US" sz="1400" err="1"/>
              <a:t>Liệu</a:t>
            </a:r>
            <a:r>
              <a:rPr lang="en-US" sz="1400"/>
              <a:t> </a:t>
            </a:r>
            <a:r>
              <a:rPr lang="en-US" sz="1400" err="1"/>
              <a:t>giải</a:t>
            </a:r>
            <a:r>
              <a:rPr lang="en-US" sz="1400"/>
              <a:t> </a:t>
            </a:r>
            <a:r>
              <a:rPr lang="en-US" sz="1400" err="1"/>
              <a:t>pháp</a:t>
            </a:r>
            <a:r>
              <a:rPr lang="en-US" sz="1400"/>
              <a:t> </a:t>
            </a:r>
            <a:r>
              <a:rPr lang="en-US" sz="1400" err="1"/>
              <a:t>có</a:t>
            </a:r>
            <a:r>
              <a:rPr lang="en-US" sz="1400"/>
              <a:t> chi </a:t>
            </a:r>
            <a:r>
              <a:rPr lang="en-US" sz="1400" err="1"/>
              <a:t>phí</a:t>
            </a:r>
            <a:r>
              <a:rPr lang="en-US" sz="1400"/>
              <a:t> </a:t>
            </a:r>
            <a:r>
              <a:rPr lang="en-US" sz="1400" err="1"/>
              <a:t>hiệu</a:t>
            </a:r>
            <a:r>
              <a:rPr lang="en-US" sz="1400"/>
              <a:t> </a:t>
            </a:r>
            <a:r>
              <a:rPr lang="en-US" sz="1400" err="1"/>
              <a:t>quả</a:t>
            </a:r>
            <a:r>
              <a:rPr lang="en-US" sz="1400"/>
              <a:t>?</a:t>
            </a:r>
            <a:endParaRPr lang="en-US" sz="1400" b="1"/>
          </a:p>
          <a:p>
            <a:pPr algn="just">
              <a:lnSpc>
                <a:spcPct val="80000"/>
              </a:lnSpc>
              <a:buFontTx/>
              <a:buNone/>
            </a:pPr>
            <a:r>
              <a:rPr lang="en-US" sz="1400" b="1"/>
              <a:t>o </a:t>
            </a:r>
            <a:r>
              <a:rPr lang="en-US" sz="1400" b="1" err="1"/>
              <a:t>Tính</a:t>
            </a:r>
            <a:r>
              <a:rPr lang="en-US" sz="1400" b="1"/>
              <a:t> </a:t>
            </a:r>
            <a:r>
              <a:rPr lang="en-US" sz="1400" b="1" err="1"/>
              <a:t>khả</a:t>
            </a:r>
            <a:r>
              <a:rPr lang="en-US" sz="1400" b="1"/>
              <a:t> </a:t>
            </a:r>
            <a:r>
              <a:rPr lang="en-US" sz="1400" b="1" err="1"/>
              <a:t>thi</a:t>
            </a:r>
            <a:r>
              <a:rPr lang="en-US" sz="1400" b="1"/>
              <a:t> </a:t>
            </a:r>
            <a:r>
              <a:rPr lang="en-US" sz="1400" b="1" err="1"/>
              <a:t>lịch</a:t>
            </a:r>
            <a:r>
              <a:rPr lang="en-US" sz="1400" b="1"/>
              <a:t> </a:t>
            </a:r>
            <a:r>
              <a:rPr lang="en-US" sz="1400" b="1" err="1"/>
              <a:t>biểu</a:t>
            </a:r>
            <a:r>
              <a:rPr lang="en-US" sz="1400" b="1"/>
              <a:t>. </a:t>
            </a:r>
            <a:r>
              <a:rPr lang="en-US" sz="1400" err="1"/>
              <a:t>Liệu</a:t>
            </a:r>
            <a:r>
              <a:rPr lang="en-US" sz="1400"/>
              <a:t> </a:t>
            </a:r>
            <a:r>
              <a:rPr lang="en-US" sz="1400" err="1"/>
              <a:t>giải</a:t>
            </a:r>
            <a:r>
              <a:rPr lang="en-US" sz="1400"/>
              <a:t> </a:t>
            </a:r>
            <a:r>
              <a:rPr lang="en-US" sz="1400" err="1"/>
              <a:t>pháp</a:t>
            </a:r>
            <a:r>
              <a:rPr lang="en-US" sz="1400"/>
              <a:t> </a:t>
            </a:r>
            <a:r>
              <a:rPr lang="en-US" sz="1400" err="1"/>
              <a:t>có</a:t>
            </a:r>
            <a:r>
              <a:rPr lang="en-US" sz="1400"/>
              <a:t> </a:t>
            </a:r>
            <a:r>
              <a:rPr lang="en-US" sz="1400" err="1"/>
              <a:t>thể</a:t>
            </a:r>
            <a:r>
              <a:rPr lang="en-US" sz="1400"/>
              <a:t> </a:t>
            </a:r>
            <a:r>
              <a:rPr lang="en-US" sz="1400" err="1"/>
              <a:t>được</a:t>
            </a:r>
            <a:r>
              <a:rPr lang="en-US" sz="1400"/>
              <a:t> </a:t>
            </a:r>
            <a:r>
              <a:rPr lang="en-US" sz="1400" err="1"/>
              <a:t>thiết</a:t>
            </a:r>
            <a:r>
              <a:rPr lang="en-US" sz="1400"/>
              <a:t> </a:t>
            </a:r>
            <a:r>
              <a:rPr lang="en-US" sz="1400" err="1"/>
              <a:t>kế</a:t>
            </a:r>
            <a:r>
              <a:rPr lang="en-US" sz="1400"/>
              <a:t> </a:t>
            </a:r>
            <a:r>
              <a:rPr lang="en-US" sz="1400" err="1"/>
              <a:t>và</a:t>
            </a:r>
            <a:r>
              <a:rPr lang="en-US" sz="1400"/>
              <a:t> </a:t>
            </a:r>
            <a:r>
              <a:rPr lang="en-US" sz="1400" err="1"/>
              <a:t>xây</a:t>
            </a:r>
            <a:r>
              <a:rPr lang="en-US" sz="1400"/>
              <a:t> </a:t>
            </a:r>
            <a:r>
              <a:rPr lang="en-US" sz="1400" err="1"/>
              <a:t>dựng</a:t>
            </a:r>
            <a:r>
              <a:rPr lang="en-US" sz="1400"/>
              <a:t> </a:t>
            </a:r>
            <a:r>
              <a:rPr lang="en-US" sz="1400" err="1"/>
              <a:t>trong</a:t>
            </a:r>
            <a:r>
              <a:rPr lang="en-US" sz="1400"/>
              <a:t> </a:t>
            </a:r>
            <a:r>
              <a:rPr lang="en-US" sz="1400" err="1"/>
              <a:t>một</a:t>
            </a:r>
            <a:r>
              <a:rPr lang="en-US" sz="1400"/>
              <a:t> </a:t>
            </a:r>
            <a:r>
              <a:rPr lang="en-US" sz="1400" err="1"/>
              <a:t>khoảng</a:t>
            </a:r>
            <a:r>
              <a:rPr lang="en-US" sz="1400"/>
              <a:t> </a:t>
            </a:r>
            <a:r>
              <a:rPr lang="en-US" sz="1400" err="1"/>
              <a:t>thời</a:t>
            </a:r>
            <a:r>
              <a:rPr lang="en-US" sz="1400"/>
              <a:t> </a:t>
            </a:r>
            <a:r>
              <a:rPr lang="en-US" sz="1400" err="1"/>
              <a:t>gian</a:t>
            </a:r>
            <a:r>
              <a:rPr lang="en-US" sz="1400"/>
              <a:t> </a:t>
            </a:r>
            <a:r>
              <a:rPr lang="en-US" sz="1400" err="1"/>
              <a:t>chấp</a:t>
            </a:r>
            <a:r>
              <a:rPr lang="en-US" sz="1400"/>
              <a:t> </a:t>
            </a:r>
            <a:r>
              <a:rPr lang="en-US" sz="1400" err="1"/>
              <a:t>nhận</a:t>
            </a:r>
            <a:r>
              <a:rPr lang="en-US" sz="1400"/>
              <a:t> </a:t>
            </a:r>
            <a:r>
              <a:rPr lang="en-US" sz="1400" err="1"/>
              <a:t>được</a:t>
            </a:r>
            <a:r>
              <a:rPr lang="en-US" sz="1400"/>
              <a:t> hay </a:t>
            </a:r>
            <a:r>
              <a:rPr lang="en-US" sz="1400" err="1"/>
              <a:t>không</a:t>
            </a:r>
            <a:r>
              <a:rPr lang="en-US" sz="1400"/>
              <a:t>?</a:t>
            </a:r>
          </a:p>
          <a:p>
            <a:pPr algn="just">
              <a:lnSpc>
                <a:spcPct val="80000"/>
              </a:lnSpc>
              <a:buFontTx/>
              <a:buNone/>
            </a:pPr>
            <a:r>
              <a:rPr lang="en-US" sz="1400"/>
              <a:t>- </a:t>
            </a:r>
            <a:r>
              <a:rPr lang="en-US" sz="1400" err="1"/>
              <a:t>Bước</a:t>
            </a:r>
            <a:r>
              <a:rPr lang="en-US" sz="1400"/>
              <a:t> 5.3: So </a:t>
            </a:r>
            <a:r>
              <a:rPr lang="en-US" sz="1400" err="1"/>
              <a:t>sánh</a:t>
            </a:r>
            <a:r>
              <a:rPr lang="en-US" sz="1400"/>
              <a:t> </a:t>
            </a:r>
            <a:r>
              <a:rPr lang="en-US" sz="1400" err="1"/>
              <a:t>các</a:t>
            </a:r>
            <a:r>
              <a:rPr lang="en-US" sz="1400"/>
              <a:t> </a:t>
            </a:r>
            <a:r>
              <a:rPr lang="en-US" sz="1400" err="1"/>
              <a:t>giải</a:t>
            </a:r>
            <a:r>
              <a:rPr lang="en-US" sz="1400"/>
              <a:t> </a:t>
            </a:r>
            <a:r>
              <a:rPr lang="en-US" sz="1400" err="1"/>
              <a:t>pháp</a:t>
            </a:r>
            <a:r>
              <a:rPr lang="en-US" sz="1400"/>
              <a:t> </a:t>
            </a:r>
            <a:r>
              <a:rPr lang="en-US" sz="1400" err="1"/>
              <a:t>đề</a:t>
            </a:r>
            <a:r>
              <a:rPr lang="en-US" sz="1400"/>
              <a:t> </a:t>
            </a:r>
            <a:r>
              <a:rPr lang="en-US" sz="1400" err="1"/>
              <a:t>cử</a:t>
            </a:r>
            <a:r>
              <a:rPr lang="en-US" sz="1400"/>
              <a:t>: </a:t>
            </a:r>
            <a:r>
              <a:rPr lang="en-US" sz="1400" err="1"/>
              <a:t>Chọn</a:t>
            </a:r>
            <a:r>
              <a:rPr lang="en-US" sz="1400"/>
              <a:t> </a:t>
            </a:r>
            <a:r>
              <a:rPr lang="en-US" sz="1400" err="1"/>
              <a:t>giải</a:t>
            </a:r>
            <a:r>
              <a:rPr lang="en-US" sz="1400"/>
              <a:t> </a:t>
            </a:r>
            <a:r>
              <a:rPr lang="en-US" sz="1400" err="1"/>
              <a:t>pháp</a:t>
            </a:r>
            <a:r>
              <a:rPr lang="en-US" sz="1400"/>
              <a:t> </a:t>
            </a:r>
            <a:r>
              <a:rPr lang="en-US" sz="1400" err="1"/>
              <a:t>đề</a:t>
            </a:r>
            <a:r>
              <a:rPr lang="en-US" sz="1400"/>
              <a:t> </a:t>
            </a:r>
            <a:r>
              <a:rPr lang="en-US" sz="1400" err="1"/>
              <a:t>cử</a:t>
            </a:r>
            <a:r>
              <a:rPr lang="en-US" sz="1400"/>
              <a:t> </a:t>
            </a:r>
            <a:r>
              <a:rPr lang="en-US" sz="1400" err="1"/>
              <a:t>có</a:t>
            </a:r>
            <a:r>
              <a:rPr lang="en-US" sz="1400"/>
              <a:t> </a:t>
            </a:r>
            <a:r>
              <a:rPr lang="en-US" sz="1400" err="1"/>
              <a:t>sự</a:t>
            </a:r>
            <a:r>
              <a:rPr lang="en-US" sz="1400"/>
              <a:t> </a:t>
            </a:r>
            <a:r>
              <a:rPr lang="en-US" sz="1400" err="1"/>
              <a:t>kết</a:t>
            </a:r>
            <a:r>
              <a:rPr lang="en-US" sz="1400"/>
              <a:t> </a:t>
            </a:r>
            <a:r>
              <a:rPr lang="en-US" sz="1400" err="1"/>
              <a:t>hợp</a:t>
            </a:r>
            <a:r>
              <a:rPr lang="en-US" sz="1400"/>
              <a:t> “</a:t>
            </a:r>
            <a:r>
              <a:rPr lang="en-US" sz="1400" err="1"/>
              <a:t>toàn</a:t>
            </a:r>
            <a:r>
              <a:rPr lang="en-US" sz="1400"/>
              <a:t> </a:t>
            </a:r>
            <a:r>
              <a:rPr lang="en-US" sz="1400" err="1"/>
              <a:t>diện</a:t>
            </a:r>
            <a:r>
              <a:rPr lang="en-US" sz="1400"/>
              <a:t> </a:t>
            </a:r>
            <a:r>
              <a:rPr lang="en-US" sz="1400" err="1"/>
              <a:t>tốt</a:t>
            </a:r>
            <a:r>
              <a:rPr lang="en-US" sz="1400"/>
              <a:t> </a:t>
            </a:r>
            <a:r>
              <a:rPr lang="en-US" sz="1400" err="1"/>
              <a:t>nhất</a:t>
            </a:r>
            <a:r>
              <a:rPr lang="en-US" sz="1400"/>
              <a:t>” </a:t>
            </a:r>
            <a:r>
              <a:rPr lang="en-US" sz="1400" err="1"/>
              <a:t>của</a:t>
            </a:r>
            <a:r>
              <a:rPr lang="en-US" sz="1400"/>
              <a:t> </a:t>
            </a:r>
            <a:r>
              <a:rPr lang="en-US" sz="1400" err="1"/>
              <a:t>các</a:t>
            </a:r>
            <a:r>
              <a:rPr lang="en-US" sz="1400"/>
              <a:t> </a:t>
            </a:r>
            <a:r>
              <a:rPr lang="en-US" sz="1400" err="1"/>
              <a:t>tính</a:t>
            </a:r>
            <a:r>
              <a:rPr lang="en-US" sz="1400"/>
              <a:t> </a:t>
            </a:r>
            <a:r>
              <a:rPr lang="en-US" sz="1400" err="1"/>
              <a:t>khả</a:t>
            </a:r>
            <a:r>
              <a:rPr lang="en-US" sz="1400"/>
              <a:t> </a:t>
            </a:r>
            <a:r>
              <a:rPr lang="en-US" sz="1400" err="1"/>
              <a:t>thi</a:t>
            </a:r>
            <a:r>
              <a:rPr lang="en-US" sz="1400"/>
              <a:t> </a:t>
            </a:r>
            <a:r>
              <a:rPr lang="en-US" sz="1400" err="1"/>
              <a:t>về</a:t>
            </a:r>
            <a:r>
              <a:rPr lang="en-US" sz="1400"/>
              <a:t> </a:t>
            </a:r>
            <a:r>
              <a:rPr lang="en-US" sz="1400" err="1"/>
              <a:t>kỹ</a:t>
            </a:r>
            <a:r>
              <a:rPr lang="en-US" sz="1400"/>
              <a:t> </a:t>
            </a:r>
            <a:r>
              <a:rPr lang="en-US" sz="1400" err="1"/>
              <a:t>thuật</a:t>
            </a:r>
            <a:r>
              <a:rPr lang="en-US" sz="1400"/>
              <a:t>, </a:t>
            </a:r>
            <a:r>
              <a:rPr lang="en-US" sz="1400" err="1"/>
              <a:t>hoạt</a:t>
            </a:r>
            <a:r>
              <a:rPr lang="en-US" sz="1400"/>
              <a:t> </a:t>
            </a:r>
            <a:r>
              <a:rPr lang="en-US" sz="1400" err="1"/>
              <a:t>động</a:t>
            </a:r>
            <a:r>
              <a:rPr lang="en-US" sz="1400"/>
              <a:t>, </a:t>
            </a:r>
            <a:r>
              <a:rPr lang="en-US" sz="1400" err="1"/>
              <a:t>kinh</a:t>
            </a:r>
            <a:r>
              <a:rPr lang="en-US" sz="1400"/>
              <a:t> </a:t>
            </a:r>
            <a:r>
              <a:rPr lang="en-US" sz="1400" err="1"/>
              <a:t>tế</a:t>
            </a:r>
            <a:r>
              <a:rPr lang="en-US" sz="1400"/>
              <a:t> </a:t>
            </a:r>
            <a:r>
              <a:rPr lang="en-US" sz="1400" err="1"/>
              <a:t>và</a:t>
            </a:r>
            <a:r>
              <a:rPr lang="en-US" sz="1400"/>
              <a:t> </a:t>
            </a:r>
            <a:r>
              <a:rPr lang="en-US" sz="1400" err="1"/>
              <a:t>lịch</a:t>
            </a:r>
            <a:r>
              <a:rPr lang="en-US" sz="1400"/>
              <a:t> </a:t>
            </a:r>
            <a:r>
              <a:rPr lang="en-US" sz="1400" err="1"/>
              <a:t>biểu</a:t>
            </a:r>
            <a:r>
              <a:rPr lang="en-US" sz="1400"/>
              <a:t>. Ma </a:t>
            </a:r>
            <a:r>
              <a:rPr lang="en-US" sz="1400" err="1"/>
              <a:t>trận</a:t>
            </a:r>
            <a:r>
              <a:rPr lang="en-US" sz="1400"/>
              <a:t> </a:t>
            </a:r>
            <a:r>
              <a:rPr lang="en-US" sz="1400" err="1"/>
              <a:t>tính</a:t>
            </a:r>
            <a:r>
              <a:rPr lang="en-US" sz="1400"/>
              <a:t> </a:t>
            </a:r>
            <a:r>
              <a:rPr lang="en-US" sz="1400" err="1"/>
              <a:t>khả</a:t>
            </a:r>
            <a:r>
              <a:rPr lang="en-US" sz="1400"/>
              <a:t> </a:t>
            </a:r>
            <a:r>
              <a:rPr lang="en-US" sz="1400" err="1"/>
              <a:t>thi</a:t>
            </a:r>
            <a:r>
              <a:rPr lang="en-US" sz="1400"/>
              <a:t> </a:t>
            </a:r>
          </a:p>
          <a:p>
            <a:pPr algn="just">
              <a:lnSpc>
                <a:spcPct val="80000"/>
              </a:lnSpc>
              <a:buFontTx/>
              <a:buNone/>
            </a:pPr>
            <a:r>
              <a:rPr lang="en-US" sz="1400" err="1"/>
              <a:t>Kết</a:t>
            </a:r>
            <a:r>
              <a:rPr lang="en-US" sz="1400"/>
              <a:t> </a:t>
            </a:r>
            <a:r>
              <a:rPr lang="en-US" sz="1400" err="1"/>
              <a:t>quả</a:t>
            </a:r>
            <a:r>
              <a:rPr lang="en-US" sz="1400"/>
              <a:t>: </a:t>
            </a:r>
            <a:r>
              <a:rPr lang="en-US" sz="1400" err="1"/>
              <a:t>giả</a:t>
            </a:r>
            <a:r>
              <a:rPr lang="en-US" sz="1400"/>
              <a:t> </a:t>
            </a:r>
            <a:r>
              <a:rPr lang="en-US" sz="1400" err="1"/>
              <a:t>pháp</a:t>
            </a:r>
            <a:r>
              <a:rPr lang="en-US" sz="1400"/>
              <a:t> </a:t>
            </a:r>
            <a:r>
              <a:rPr lang="en-US" sz="1400" err="1"/>
              <a:t>được</a:t>
            </a:r>
            <a:r>
              <a:rPr lang="en-US" sz="1400"/>
              <a:t> </a:t>
            </a:r>
            <a:r>
              <a:rPr lang="en-US" sz="1400" err="1"/>
              <a:t>đề</a:t>
            </a:r>
            <a:r>
              <a:rPr lang="en-US" sz="1400"/>
              <a:t> </a:t>
            </a:r>
            <a:r>
              <a:rPr lang="en-US" sz="1400" err="1"/>
              <a:t>xuất</a:t>
            </a:r>
            <a:endParaRPr lang="en-US" sz="1400"/>
          </a:p>
          <a:p>
            <a:pPr algn="just">
              <a:lnSpc>
                <a:spcPct val="80000"/>
              </a:lnSpc>
              <a:buFontTx/>
              <a:buNone/>
            </a:pPr>
            <a:r>
              <a:rPr lang="en-US" sz="1400"/>
              <a:t>- </a:t>
            </a:r>
            <a:r>
              <a:rPr lang="en-US" sz="1400" err="1"/>
              <a:t>Bước</a:t>
            </a:r>
            <a:r>
              <a:rPr lang="en-US" sz="1400"/>
              <a:t> 5.4: </a:t>
            </a:r>
            <a:r>
              <a:rPr lang="en-US" sz="1400" err="1"/>
              <a:t>Cập</a:t>
            </a:r>
            <a:r>
              <a:rPr lang="en-US" sz="1400"/>
              <a:t> </a:t>
            </a:r>
            <a:r>
              <a:rPr lang="en-US" sz="1400" err="1"/>
              <a:t>nhật</a:t>
            </a:r>
            <a:r>
              <a:rPr lang="en-US" sz="1400"/>
              <a:t> </a:t>
            </a:r>
            <a:r>
              <a:rPr lang="en-US" sz="1400" err="1"/>
              <a:t>kế</a:t>
            </a:r>
            <a:r>
              <a:rPr lang="en-US" sz="1400"/>
              <a:t> </a:t>
            </a:r>
            <a:r>
              <a:rPr lang="en-US" sz="1400" err="1"/>
              <a:t>hoạch</a:t>
            </a:r>
            <a:r>
              <a:rPr lang="en-US" sz="1400"/>
              <a:t> </a:t>
            </a:r>
            <a:r>
              <a:rPr lang="en-US" sz="1400" err="1"/>
              <a:t>dự</a:t>
            </a:r>
            <a:r>
              <a:rPr lang="en-US" sz="1400"/>
              <a:t> </a:t>
            </a:r>
            <a:r>
              <a:rPr lang="en-US" sz="1400" err="1"/>
              <a:t>án</a:t>
            </a:r>
            <a:endParaRPr lang="en-US" sz="1400"/>
          </a:p>
          <a:p>
            <a:pPr algn="just">
              <a:lnSpc>
                <a:spcPct val="80000"/>
              </a:lnSpc>
              <a:buFontTx/>
              <a:buNone/>
            </a:pPr>
            <a:r>
              <a:rPr lang="en-US" sz="1400" err="1"/>
              <a:t>Đầu</a:t>
            </a:r>
            <a:r>
              <a:rPr lang="en-US" sz="1400"/>
              <a:t> </a:t>
            </a:r>
            <a:r>
              <a:rPr lang="en-US" sz="1400" err="1"/>
              <a:t>vào</a:t>
            </a:r>
            <a:r>
              <a:rPr lang="en-US" sz="1400"/>
              <a:t>: </a:t>
            </a:r>
            <a:r>
              <a:rPr lang="en-US" sz="1400" err="1"/>
              <a:t>giải</a:t>
            </a:r>
            <a:r>
              <a:rPr lang="en-US" sz="1400"/>
              <a:t> </a:t>
            </a:r>
            <a:r>
              <a:rPr lang="en-US" sz="1400" err="1"/>
              <a:t>pháp</a:t>
            </a:r>
            <a:r>
              <a:rPr lang="en-US" sz="1400"/>
              <a:t> </a:t>
            </a:r>
            <a:r>
              <a:rPr lang="en-US" sz="1400" err="1"/>
              <a:t>đề</a:t>
            </a:r>
            <a:r>
              <a:rPr lang="en-US" sz="1400"/>
              <a:t> </a:t>
            </a:r>
            <a:r>
              <a:rPr lang="en-US" sz="1400" err="1"/>
              <a:t>xuất</a:t>
            </a:r>
            <a:endParaRPr lang="en-US" sz="1400"/>
          </a:p>
          <a:p>
            <a:pPr algn="just">
              <a:lnSpc>
                <a:spcPct val="80000"/>
              </a:lnSpc>
              <a:buFontTx/>
              <a:buNone/>
            </a:pPr>
            <a:r>
              <a:rPr lang="en-US" sz="1400" err="1"/>
              <a:t>Xem</a:t>
            </a:r>
            <a:r>
              <a:rPr lang="en-US" sz="1400"/>
              <a:t> </a:t>
            </a:r>
            <a:r>
              <a:rPr lang="en-US" sz="1400" err="1"/>
              <a:t>xét</a:t>
            </a:r>
            <a:r>
              <a:rPr lang="en-US" sz="1400"/>
              <a:t> </a:t>
            </a:r>
            <a:r>
              <a:rPr lang="en-US" sz="1400" err="1"/>
              <a:t>và</a:t>
            </a:r>
            <a:r>
              <a:rPr lang="en-US" sz="1400"/>
              <a:t> </a:t>
            </a:r>
            <a:r>
              <a:rPr lang="en-US" sz="1400" err="1"/>
              <a:t>cập</a:t>
            </a:r>
            <a:r>
              <a:rPr lang="en-US" sz="1400"/>
              <a:t> </a:t>
            </a:r>
            <a:r>
              <a:rPr lang="en-US" sz="1400" err="1"/>
              <a:t>nhật</a:t>
            </a:r>
            <a:r>
              <a:rPr lang="en-US" sz="1400"/>
              <a:t> </a:t>
            </a:r>
            <a:r>
              <a:rPr lang="en-US" sz="1400" err="1"/>
              <a:t>lịch</a:t>
            </a:r>
            <a:r>
              <a:rPr lang="en-US" sz="1400"/>
              <a:t> </a:t>
            </a:r>
            <a:r>
              <a:rPr lang="en-US" sz="1400" err="1"/>
              <a:t>biểu</a:t>
            </a:r>
            <a:r>
              <a:rPr lang="en-US" sz="1400"/>
              <a:t> </a:t>
            </a:r>
            <a:r>
              <a:rPr lang="en-US" sz="1400" err="1"/>
              <a:t>mới</a:t>
            </a:r>
            <a:r>
              <a:rPr lang="en-US" sz="1400"/>
              <a:t> </a:t>
            </a:r>
            <a:r>
              <a:rPr lang="en-US" sz="1400" err="1"/>
              <a:t>nhất</a:t>
            </a:r>
            <a:r>
              <a:rPr lang="en-US" sz="1400"/>
              <a:t> </a:t>
            </a:r>
            <a:r>
              <a:rPr lang="en-US" sz="1400" err="1"/>
              <a:t>của</a:t>
            </a:r>
            <a:r>
              <a:rPr lang="en-US" sz="1400"/>
              <a:t> </a:t>
            </a:r>
            <a:r>
              <a:rPr lang="en-US" sz="1400" err="1"/>
              <a:t>dự</a:t>
            </a:r>
            <a:r>
              <a:rPr lang="en-US" sz="1400"/>
              <a:t> </a:t>
            </a:r>
            <a:r>
              <a:rPr lang="en-US" sz="1400" err="1"/>
              <a:t>án</a:t>
            </a:r>
            <a:r>
              <a:rPr lang="en-US" sz="1400"/>
              <a:t> </a:t>
            </a:r>
            <a:r>
              <a:rPr lang="en-US" sz="1400" err="1"/>
              <a:t>và</a:t>
            </a:r>
            <a:r>
              <a:rPr lang="en-US" sz="1400"/>
              <a:t> </a:t>
            </a:r>
            <a:r>
              <a:rPr lang="en-US" sz="1400" err="1"/>
              <a:t>phân</a:t>
            </a:r>
            <a:r>
              <a:rPr lang="en-US" sz="1400"/>
              <a:t> </a:t>
            </a:r>
            <a:r>
              <a:rPr lang="en-US" sz="1400" err="1"/>
              <a:t>bố</a:t>
            </a:r>
            <a:r>
              <a:rPr lang="en-US" sz="1400"/>
              <a:t> </a:t>
            </a:r>
            <a:r>
              <a:rPr lang="en-US" sz="1400" err="1"/>
              <a:t>tài</a:t>
            </a:r>
            <a:r>
              <a:rPr lang="en-US" sz="1400"/>
              <a:t> </a:t>
            </a:r>
            <a:r>
              <a:rPr lang="en-US" sz="1400" err="1"/>
              <a:t>nguyên</a:t>
            </a:r>
            <a:endParaRPr lang="en-US" sz="1400"/>
          </a:p>
          <a:p>
            <a:pPr algn="just">
              <a:lnSpc>
                <a:spcPct val="80000"/>
              </a:lnSpc>
              <a:buFontTx/>
              <a:buNone/>
            </a:pPr>
            <a:r>
              <a:rPr lang="en-US" sz="1400" err="1"/>
              <a:t>Kết</a:t>
            </a:r>
            <a:r>
              <a:rPr lang="en-US" sz="1400"/>
              <a:t> </a:t>
            </a:r>
            <a:r>
              <a:rPr lang="en-US" sz="1400" err="1"/>
              <a:t>quả</a:t>
            </a:r>
            <a:r>
              <a:rPr lang="en-US" sz="1400"/>
              <a:t>: </a:t>
            </a:r>
            <a:r>
              <a:rPr lang="en-US" sz="1400" err="1"/>
              <a:t>cập</a:t>
            </a:r>
            <a:r>
              <a:rPr lang="en-US" sz="1400"/>
              <a:t> </a:t>
            </a:r>
            <a:r>
              <a:rPr lang="en-US" sz="1400" err="1"/>
              <a:t>nhật</a:t>
            </a:r>
            <a:r>
              <a:rPr lang="en-US" sz="1400"/>
              <a:t> </a:t>
            </a:r>
            <a:r>
              <a:rPr lang="en-US" sz="1400" err="1"/>
              <a:t>kế</a:t>
            </a:r>
            <a:r>
              <a:rPr lang="en-US" sz="1400"/>
              <a:t> </a:t>
            </a:r>
            <a:r>
              <a:rPr lang="en-US" sz="1400" err="1"/>
              <a:t>hoạch</a:t>
            </a:r>
            <a:r>
              <a:rPr lang="en-US" sz="1400"/>
              <a:t> </a:t>
            </a:r>
            <a:r>
              <a:rPr lang="en-US" sz="1400" err="1"/>
              <a:t>dự</a:t>
            </a:r>
            <a:r>
              <a:rPr lang="en-US" sz="1400"/>
              <a:t> </a:t>
            </a:r>
            <a:r>
              <a:rPr lang="en-US" sz="1400" err="1"/>
              <a:t>án</a:t>
            </a:r>
            <a:endParaRPr lang="en-US" sz="1400"/>
          </a:p>
          <a:p>
            <a:pPr algn="just">
              <a:lnSpc>
                <a:spcPct val="80000"/>
              </a:lnSpc>
              <a:buFontTx/>
              <a:buNone/>
            </a:pPr>
            <a:r>
              <a:rPr lang="en-US" sz="1400"/>
              <a:t>- </a:t>
            </a:r>
            <a:r>
              <a:rPr lang="en-US" sz="1400" err="1"/>
              <a:t>Bước</a:t>
            </a:r>
            <a:r>
              <a:rPr lang="en-US" sz="1400"/>
              <a:t> 5.5: </a:t>
            </a:r>
            <a:r>
              <a:rPr lang="en-US" sz="1400" err="1"/>
              <a:t>đề</a:t>
            </a:r>
            <a:r>
              <a:rPr lang="en-US" sz="1400"/>
              <a:t> </a:t>
            </a:r>
            <a:r>
              <a:rPr lang="en-US" sz="1400" err="1"/>
              <a:t>xuất</a:t>
            </a:r>
            <a:r>
              <a:rPr lang="en-US" sz="1400"/>
              <a:t> </a:t>
            </a:r>
            <a:r>
              <a:rPr lang="en-US" sz="1400" err="1"/>
              <a:t>một</a:t>
            </a:r>
            <a:r>
              <a:rPr lang="en-US" sz="1400"/>
              <a:t> </a:t>
            </a:r>
            <a:r>
              <a:rPr lang="en-US" sz="1400" err="1"/>
              <a:t>giải</a:t>
            </a:r>
            <a:r>
              <a:rPr lang="en-US" sz="1400"/>
              <a:t> </a:t>
            </a:r>
            <a:r>
              <a:rPr lang="en-US" sz="1400" err="1"/>
              <a:t>pháp</a:t>
            </a:r>
            <a:endParaRPr lang="en-US" sz="1400"/>
          </a:p>
          <a:p>
            <a:pPr algn="just">
              <a:lnSpc>
                <a:spcPct val="80000"/>
              </a:lnSpc>
              <a:buFontTx/>
              <a:buNone/>
            </a:pPr>
            <a:r>
              <a:rPr lang="en-US" sz="1400" err="1"/>
              <a:t>Kết</a:t>
            </a:r>
            <a:r>
              <a:rPr lang="en-US" sz="1400"/>
              <a:t> </a:t>
            </a:r>
            <a:r>
              <a:rPr lang="en-US" sz="1400" err="1"/>
              <a:t>quả</a:t>
            </a:r>
            <a:r>
              <a:rPr lang="en-US" sz="1400"/>
              <a:t>: </a:t>
            </a:r>
            <a:r>
              <a:rPr lang="en-US" sz="1400" err="1"/>
              <a:t>đề</a:t>
            </a:r>
            <a:r>
              <a:rPr lang="en-US" sz="1400"/>
              <a:t> </a:t>
            </a:r>
            <a:r>
              <a:rPr lang="en-US" sz="1400" err="1"/>
              <a:t>xuất</a:t>
            </a:r>
            <a:r>
              <a:rPr lang="en-US" sz="1400"/>
              <a:t> </a:t>
            </a:r>
            <a:r>
              <a:rPr lang="en-US" sz="1400" err="1"/>
              <a:t>dự</a:t>
            </a:r>
            <a:r>
              <a:rPr lang="en-US" sz="1400"/>
              <a:t> </a:t>
            </a:r>
            <a:r>
              <a:rPr lang="en-US" sz="1400" err="1"/>
              <a:t>án</a:t>
            </a:r>
            <a:r>
              <a:rPr lang="en-US" sz="14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3059">
                                            <p:txEl>
                                              <p:pRg st="1" end="1"/>
                                            </p:txEl>
                                          </p:spTgt>
                                        </p:tgtEl>
                                        <p:attrNameLst>
                                          <p:attrName>style.visibility</p:attrName>
                                        </p:attrNameLst>
                                      </p:cBhvr>
                                      <p:to>
                                        <p:strVal val="visible"/>
                                      </p:to>
                                    </p:set>
                                    <p:anim calcmode="lin" valueType="num">
                                      <p:cBhvr additive="base">
                                        <p:cTn id="7" dur="500" fill="hold"/>
                                        <p:tgtEl>
                                          <p:spTgt spid="1730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0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3059">
                                            <p:txEl>
                                              <p:pRg st="2" end="2"/>
                                            </p:txEl>
                                          </p:spTgt>
                                        </p:tgtEl>
                                        <p:attrNameLst>
                                          <p:attrName>style.visibility</p:attrName>
                                        </p:attrNameLst>
                                      </p:cBhvr>
                                      <p:to>
                                        <p:strVal val="visible"/>
                                      </p:to>
                                    </p:set>
                                    <p:anim calcmode="lin" valueType="num">
                                      <p:cBhvr additive="base">
                                        <p:cTn id="13" dur="500" fill="hold"/>
                                        <p:tgtEl>
                                          <p:spTgt spid="1730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059">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3059">
                                            <p:txEl>
                                              <p:pRg st="3" end="3"/>
                                            </p:txEl>
                                          </p:spTgt>
                                        </p:tgtEl>
                                        <p:attrNameLst>
                                          <p:attrName>style.visibility</p:attrName>
                                        </p:attrNameLst>
                                      </p:cBhvr>
                                      <p:to>
                                        <p:strVal val="visible"/>
                                      </p:to>
                                    </p:set>
                                    <p:anim calcmode="lin" valueType="num">
                                      <p:cBhvr additive="base">
                                        <p:cTn id="17" dur="500" fill="hold"/>
                                        <p:tgtEl>
                                          <p:spTgt spid="17305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30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73059">
                                            <p:txEl>
                                              <p:pRg st="4" end="4"/>
                                            </p:txEl>
                                          </p:spTgt>
                                        </p:tgtEl>
                                        <p:attrNameLst>
                                          <p:attrName>style.visibility</p:attrName>
                                        </p:attrNameLst>
                                      </p:cBhvr>
                                      <p:to>
                                        <p:strVal val="visible"/>
                                      </p:to>
                                    </p:set>
                                    <p:anim calcmode="lin" valueType="num">
                                      <p:cBhvr additive="base">
                                        <p:cTn id="23" dur="500" fill="hold"/>
                                        <p:tgtEl>
                                          <p:spTgt spid="17305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305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3059">
                                            <p:txEl>
                                              <p:pRg st="5" end="5"/>
                                            </p:txEl>
                                          </p:spTgt>
                                        </p:tgtEl>
                                        <p:attrNameLst>
                                          <p:attrName>style.visibility</p:attrName>
                                        </p:attrNameLst>
                                      </p:cBhvr>
                                      <p:to>
                                        <p:strVal val="visible"/>
                                      </p:to>
                                    </p:set>
                                    <p:anim calcmode="lin" valueType="num">
                                      <p:cBhvr additive="base">
                                        <p:cTn id="27" dur="500" fill="hold"/>
                                        <p:tgtEl>
                                          <p:spTgt spid="17305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305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3059">
                                            <p:txEl>
                                              <p:pRg st="6" end="6"/>
                                            </p:txEl>
                                          </p:spTgt>
                                        </p:tgtEl>
                                        <p:attrNameLst>
                                          <p:attrName>style.visibility</p:attrName>
                                        </p:attrNameLst>
                                      </p:cBhvr>
                                      <p:to>
                                        <p:strVal val="visible"/>
                                      </p:to>
                                    </p:set>
                                    <p:anim calcmode="lin" valueType="num">
                                      <p:cBhvr additive="base">
                                        <p:cTn id="31" dur="500" fill="hold"/>
                                        <p:tgtEl>
                                          <p:spTgt spid="17305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3059">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73059">
                                            <p:txEl>
                                              <p:pRg st="7" end="7"/>
                                            </p:txEl>
                                          </p:spTgt>
                                        </p:tgtEl>
                                        <p:attrNameLst>
                                          <p:attrName>style.visibility</p:attrName>
                                        </p:attrNameLst>
                                      </p:cBhvr>
                                      <p:to>
                                        <p:strVal val="visible"/>
                                      </p:to>
                                    </p:set>
                                    <p:anim calcmode="lin" valueType="num">
                                      <p:cBhvr additive="base">
                                        <p:cTn id="35" dur="500" fill="hold"/>
                                        <p:tgtEl>
                                          <p:spTgt spid="17305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3059">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73059">
                                            <p:txEl>
                                              <p:pRg st="8" end="8"/>
                                            </p:txEl>
                                          </p:spTgt>
                                        </p:tgtEl>
                                        <p:attrNameLst>
                                          <p:attrName>style.visibility</p:attrName>
                                        </p:attrNameLst>
                                      </p:cBhvr>
                                      <p:to>
                                        <p:strVal val="visible"/>
                                      </p:to>
                                    </p:set>
                                    <p:anim calcmode="lin" valueType="num">
                                      <p:cBhvr additive="base">
                                        <p:cTn id="39" dur="500" fill="hold"/>
                                        <p:tgtEl>
                                          <p:spTgt spid="173059">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73059">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73059">
                                            <p:txEl>
                                              <p:pRg st="9" end="9"/>
                                            </p:txEl>
                                          </p:spTgt>
                                        </p:tgtEl>
                                        <p:attrNameLst>
                                          <p:attrName>style.visibility</p:attrName>
                                        </p:attrNameLst>
                                      </p:cBhvr>
                                      <p:to>
                                        <p:strVal val="visible"/>
                                      </p:to>
                                    </p:set>
                                    <p:anim calcmode="lin" valueType="num">
                                      <p:cBhvr additive="base">
                                        <p:cTn id="43" dur="500" fill="hold"/>
                                        <p:tgtEl>
                                          <p:spTgt spid="173059">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3059">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3059">
                                            <p:txEl>
                                              <p:pRg st="10" end="10"/>
                                            </p:txEl>
                                          </p:spTgt>
                                        </p:tgtEl>
                                        <p:attrNameLst>
                                          <p:attrName>style.visibility</p:attrName>
                                        </p:attrNameLst>
                                      </p:cBhvr>
                                      <p:to>
                                        <p:strVal val="visible"/>
                                      </p:to>
                                    </p:set>
                                    <p:anim calcmode="lin" valueType="num">
                                      <p:cBhvr additive="base">
                                        <p:cTn id="47" dur="500" fill="hold"/>
                                        <p:tgtEl>
                                          <p:spTgt spid="173059">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7305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73059">
                                            <p:txEl>
                                              <p:pRg st="11" end="11"/>
                                            </p:txEl>
                                          </p:spTgt>
                                        </p:tgtEl>
                                        <p:attrNameLst>
                                          <p:attrName>style.visibility</p:attrName>
                                        </p:attrNameLst>
                                      </p:cBhvr>
                                      <p:to>
                                        <p:strVal val="visible"/>
                                      </p:to>
                                    </p:set>
                                    <p:anim calcmode="lin" valueType="num">
                                      <p:cBhvr additive="base">
                                        <p:cTn id="53" dur="500" fill="hold"/>
                                        <p:tgtEl>
                                          <p:spTgt spid="173059">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73059">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73059">
                                            <p:txEl>
                                              <p:pRg st="12" end="12"/>
                                            </p:txEl>
                                          </p:spTgt>
                                        </p:tgtEl>
                                        <p:attrNameLst>
                                          <p:attrName>style.visibility</p:attrName>
                                        </p:attrNameLst>
                                      </p:cBhvr>
                                      <p:to>
                                        <p:strVal val="visible"/>
                                      </p:to>
                                    </p:set>
                                    <p:anim calcmode="lin" valueType="num">
                                      <p:cBhvr additive="base">
                                        <p:cTn id="57" dur="500" fill="hold"/>
                                        <p:tgtEl>
                                          <p:spTgt spid="173059">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7305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73059">
                                            <p:txEl>
                                              <p:pRg st="13" end="13"/>
                                            </p:txEl>
                                          </p:spTgt>
                                        </p:tgtEl>
                                        <p:attrNameLst>
                                          <p:attrName>style.visibility</p:attrName>
                                        </p:attrNameLst>
                                      </p:cBhvr>
                                      <p:to>
                                        <p:strVal val="visible"/>
                                      </p:to>
                                    </p:set>
                                    <p:anim calcmode="lin" valueType="num">
                                      <p:cBhvr additive="base">
                                        <p:cTn id="63" dur="500" fill="hold"/>
                                        <p:tgtEl>
                                          <p:spTgt spid="173059">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73059">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73059">
                                            <p:txEl>
                                              <p:pRg st="14" end="14"/>
                                            </p:txEl>
                                          </p:spTgt>
                                        </p:tgtEl>
                                        <p:attrNameLst>
                                          <p:attrName>style.visibility</p:attrName>
                                        </p:attrNameLst>
                                      </p:cBhvr>
                                      <p:to>
                                        <p:strVal val="visible"/>
                                      </p:to>
                                    </p:set>
                                    <p:anim calcmode="lin" valueType="num">
                                      <p:cBhvr additive="base">
                                        <p:cTn id="67" dur="500" fill="hold"/>
                                        <p:tgtEl>
                                          <p:spTgt spid="173059">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73059">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73059">
                                            <p:txEl>
                                              <p:pRg st="15" end="15"/>
                                            </p:txEl>
                                          </p:spTgt>
                                        </p:tgtEl>
                                        <p:attrNameLst>
                                          <p:attrName>style.visibility</p:attrName>
                                        </p:attrNameLst>
                                      </p:cBhvr>
                                      <p:to>
                                        <p:strVal val="visible"/>
                                      </p:to>
                                    </p:set>
                                    <p:anim calcmode="lin" valueType="num">
                                      <p:cBhvr additive="base">
                                        <p:cTn id="71" dur="500" fill="hold"/>
                                        <p:tgtEl>
                                          <p:spTgt spid="173059">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73059">
                                            <p:txEl>
                                              <p:pRg st="15" end="15"/>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73059">
                                            <p:txEl>
                                              <p:pRg st="16" end="16"/>
                                            </p:txEl>
                                          </p:spTgt>
                                        </p:tgtEl>
                                        <p:attrNameLst>
                                          <p:attrName>style.visibility</p:attrName>
                                        </p:attrNameLst>
                                      </p:cBhvr>
                                      <p:to>
                                        <p:strVal val="visible"/>
                                      </p:to>
                                    </p:set>
                                    <p:anim calcmode="lin" valueType="num">
                                      <p:cBhvr additive="base">
                                        <p:cTn id="75" dur="500" fill="hold"/>
                                        <p:tgtEl>
                                          <p:spTgt spid="173059">
                                            <p:txEl>
                                              <p:pRg st="16" end="1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173059">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173059">
                                            <p:txEl>
                                              <p:pRg st="17" end="17"/>
                                            </p:txEl>
                                          </p:spTgt>
                                        </p:tgtEl>
                                        <p:attrNameLst>
                                          <p:attrName>style.visibility</p:attrName>
                                        </p:attrNameLst>
                                      </p:cBhvr>
                                      <p:to>
                                        <p:strVal val="visible"/>
                                      </p:to>
                                    </p:set>
                                    <p:anim calcmode="lin" valueType="num">
                                      <p:cBhvr additive="base">
                                        <p:cTn id="81" dur="500" fill="hold"/>
                                        <p:tgtEl>
                                          <p:spTgt spid="173059">
                                            <p:txEl>
                                              <p:pRg st="17" end="17"/>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73059">
                                            <p:txEl>
                                              <p:pRg st="17" end="17"/>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73059">
                                            <p:txEl>
                                              <p:pRg st="18" end="18"/>
                                            </p:txEl>
                                          </p:spTgt>
                                        </p:tgtEl>
                                        <p:attrNameLst>
                                          <p:attrName>style.visibility</p:attrName>
                                        </p:attrNameLst>
                                      </p:cBhvr>
                                      <p:to>
                                        <p:strVal val="visible"/>
                                      </p:to>
                                    </p:set>
                                    <p:anim calcmode="lin" valueType="num">
                                      <p:cBhvr additive="base">
                                        <p:cTn id="85" dur="500" fill="hold"/>
                                        <p:tgtEl>
                                          <p:spTgt spid="173059">
                                            <p:txEl>
                                              <p:pRg st="18" end="18"/>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73059">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C6B81D9-EA79-4923-9278-959F27BE1E1F}" type="slidenum">
              <a:rPr lang="en-US"/>
              <a:pPr/>
              <a:t>78</a:t>
            </a:fld>
            <a:endParaRPr lang="en-US"/>
          </a:p>
        </p:txBody>
      </p:sp>
      <p:sp>
        <p:nvSpPr>
          <p:cNvPr id="174082" name="Rectangle 2"/>
          <p:cNvSpPr>
            <a:spLocks noGrp="1" noChangeArrowheads="1"/>
          </p:cNvSpPr>
          <p:nvPr>
            <p:ph type="title"/>
          </p:nvPr>
        </p:nvSpPr>
        <p:spPr>
          <a:xfrm>
            <a:off x="330200" y="138113"/>
            <a:ext cx="8458200" cy="1139825"/>
          </a:xfrm>
        </p:spPr>
        <p:txBody>
          <a:bodyPr/>
          <a:lstStyle/>
          <a:p>
            <a:r>
              <a:rPr lang="en-US" sz="3200" b="1"/>
              <a:t>3.4. Xác định các yêu cầu của người dùng</a:t>
            </a:r>
            <a:r>
              <a:rPr lang="en-US" sz="4000"/>
              <a:t> </a:t>
            </a:r>
          </a:p>
        </p:txBody>
      </p:sp>
      <p:sp>
        <p:nvSpPr>
          <p:cNvPr id="174083" name="Rectangle 3"/>
          <p:cNvSpPr>
            <a:spLocks noGrp="1" noChangeArrowheads="1"/>
          </p:cNvSpPr>
          <p:nvPr>
            <p:ph type="body" idx="1"/>
          </p:nvPr>
        </p:nvSpPr>
        <p:spPr>
          <a:xfrm>
            <a:off x="304800" y="1600200"/>
            <a:ext cx="8534400" cy="4953000"/>
          </a:xfrm>
        </p:spPr>
        <p:txBody>
          <a:bodyPr/>
          <a:lstStyle/>
          <a:p>
            <a:pPr algn="just">
              <a:lnSpc>
                <a:spcPct val="80000"/>
              </a:lnSpc>
              <a:buFontTx/>
              <a:buNone/>
            </a:pPr>
            <a:r>
              <a:rPr lang="en-US" sz="1400" b="1"/>
              <a:t>3.4.1. Giới thiệu</a:t>
            </a:r>
            <a:r>
              <a:rPr lang="en-US" sz="1400"/>
              <a:t> </a:t>
            </a:r>
          </a:p>
          <a:p>
            <a:pPr algn="just">
              <a:lnSpc>
                <a:spcPct val="80000"/>
              </a:lnSpc>
              <a:buFontTx/>
              <a:buNone/>
            </a:pPr>
            <a:r>
              <a:rPr lang="en-US" sz="1400" b="1"/>
              <a:t>Vai trò của việc xác định yêu cầu:</a:t>
            </a:r>
            <a:r>
              <a:rPr lang="en-US" sz="1400"/>
              <a:t> </a:t>
            </a:r>
          </a:p>
          <a:p>
            <a:pPr algn="just">
              <a:lnSpc>
                <a:spcPct val="80000"/>
              </a:lnSpc>
              <a:buFontTx/>
              <a:buNone/>
            </a:pPr>
            <a:r>
              <a:rPr lang="en-US" sz="1400"/>
              <a:t>o </a:t>
            </a:r>
            <a:r>
              <a:rPr lang="en-US" sz="1400" b="1"/>
              <a:t>Yêu cầu hệ thống</a:t>
            </a:r>
            <a:r>
              <a:rPr lang="en-US" sz="1400"/>
              <a:t> (yêu cầu nghiệp vụ) là một mô tả các nhu cầu và mong muốn đối với một hệ thống thông tin. Một yêu cầu có thể mô tả các chức năng, đặc trưng (thuộc tính) và các ràng buộc.</a:t>
            </a:r>
          </a:p>
          <a:p>
            <a:pPr algn="just">
              <a:lnSpc>
                <a:spcPct val="80000"/>
              </a:lnSpc>
              <a:buFontTx/>
              <a:buNone/>
            </a:pPr>
            <a:r>
              <a:rPr lang="en-US" sz="1400"/>
              <a:t>o </a:t>
            </a:r>
            <a:r>
              <a:rPr lang="en-US" sz="1400" b="1"/>
              <a:t>Các yêu cầu mang tính chức năng:</a:t>
            </a:r>
            <a:r>
              <a:rPr lang="en-US" sz="1400"/>
              <a:t> các chức năng hoặc đặc trưng có thể có trong một hệ thống thông tin để nó thỏa mãn nhu cầu nghiệp vụ và có thể chấp nhận được đối với người dùng</a:t>
            </a:r>
          </a:p>
          <a:p>
            <a:pPr algn="just">
              <a:lnSpc>
                <a:spcPct val="80000"/>
              </a:lnSpc>
              <a:buFontTx/>
              <a:buNone/>
            </a:pPr>
            <a:r>
              <a:rPr lang="en-US" sz="1400"/>
              <a:t>o </a:t>
            </a:r>
            <a:r>
              <a:rPr lang="en-US" sz="1400" b="1"/>
              <a:t>Các yêu cầu phi chức năng: </a:t>
            </a:r>
            <a:r>
              <a:rPr lang="en-US" sz="1400"/>
              <a:t>các đặc trưng, đặc điểm và thuộc tính của các hệ thống cũng như bất kỳ các ràng buộc nào có thể giới hạn ranh giới của giải pháp được đề xuất. </a:t>
            </a:r>
          </a:p>
          <a:p>
            <a:pPr algn="just">
              <a:lnSpc>
                <a:spcPct val="80000"/>
              </a:lnSpc>
              <a:buFontTx/>
              <a:buNone/>
            </a:pPr>
            <a:r>
              <a:rPr lang="en-US" sz="1400" b="1"/>
              <a:t>Hậu quả của yêu cầu không chính xác</a:t>
            </a:r>
            <a:r>
              <a:rPr lang="en-US" sz="1400"/>
              <a:t> :</a:t>
            </a:r>
          </a:p>
          <a:p>
            <a:pPr algn="just">
              <a:lnSpc>
                <a:spcPct val="80000"/>
              </a:lnSpc>
              <a:buFontTx/>
              <a:buNone/>
            </a:pPr>
            <a:endParaRPr lang="en-US" sz="1400"/>
          </a:p>
          <a:p>
            <a:pPr algn="just">
              <a:lnSpc>
                <a:spcPct val="80000"/>
              </a:lnSpc>
              <a:buFontTx/>
              <a:buNone/>
            </a:pPr>
            <a:r>
              <a:rPr lang="en-US" sz="1400" b="1"/>
              <a:t>Các tiêu chuẩn xác định yêu cầu hệ thống</a:t>
            </a:r>
            <a:r>
              <a:rPr lang="en-US" sz="1400"/>
              <a:t> </a:t>
            </a:r>
          </a:p>
          <a:p>
            <a:pPr algn="just">
              <a:lnSpc>
                <a:spcPct val="80000"/>
              </a:lnSpc>
              <a:buFontTx/>
              <a:buNone/>
            </a:pPr>
            <a:r>
              <a:rPr lang="en-US" sz="1400" b="1"/>
              <a:t>o</a:t>
            </a:r>
            <a:r>
              <a:rPr lang="en-US" sz="1400"/>
              <a:t> </a:t>
            </a:r>
            <a:r>
              <a:rPr lang="en-US" sz="1400" b="1"/>
              <a:t>Nhất quán</a:t>
            </a:r>
            <a:r>
              <a:rPr lang="en-US" sz="1400"/>
              <a:t> – các yêu cầu không mâu thuẫn hay nhập nhằng lẫn nhau.</a:t>
            </a:r>
          </a:p>
          <a:p>
            <a:pPr algn="just">
              <a:lnSpc>
                <a:spcPct val="80000"/>
              </a:lnSpc>
              <a:buFontTx/>
              <a:buNone/>
            </a:pPr>
            <a:r>
              <a:rPr lang="en-US" sz="1400"/>
              <a:t>o </a:t>
            </a:r>
            <a:r>
              <a:rPr lang="en-US" sz="1400" b="1"/>
              <a:t>Toàn diện</a:t>
            </a:r>
            <a:r>
              <a:rPr lang="en-US" sz="1400"/>
              <a:t>– các yêu cầu mô tả mọi đầu vào và đáp ứng có thể có của hệ thống.</a:t>
            </a:r>
          </a:p>
          <a:p>
            <a:pPr algn="just">
              <a:lnSpc>
                <a:spcPct val="80000"/>
              </a:lnSpc>
              <a:buFontTx/>
              <a:buNone/>
            </a:pPr>
            <a:r>
              <a:rPr lang="en-US" sz="1400"/>
              <a:t>o </a:t>
            </a:r>
            <a:r>
              <a:rPr lang="en-US" sz="1400" b="1"/>
              <a:t>Khả thi</a:t>
            </a:r>
            <a:r>
              <a:rPr lang="en-US" sz="1400"/>
              <a:t> – các yêu cầu có thể được thoả mãn dựa trên các tài nguyên và ràng buộc sẵn có.</a:t>
            </a:r>
          </a:p>
          <a:p>
            <a:pPr algn="just">
              <a:lnSpc>
                <a:spcPct val="80000"/>
              </a:lnSpc>
              <a:buFontTx/>
              <a:buNone/>
            </a:pPr>
            <a:r>
              <a:rPr lang="en-US" sz="1400"/>
              <a:t>o </a:t>
            </a:r>
            <a:r>
              <a:rPr lang="en-US" sz="1400" b="1"/>
              <a:t>Cần thiết</a:t>
            </a:r>
            <a:r>
              <a:rPr lang="en-US" sz="1400"/>
              <a:t> – các yêu cầu là thực sự cần thiết và đáp ứng mục đích của hệ thống.</a:t>
            </a:r>
          </a:p>
          <a:p>
            <a:pPr algn="just">
              <a:lnSpc>
                <a:spcPct val="80000"/>
              </a:lnSpc>
              <a:buFontTx/>
              <a:buNone/>
            </a:pPr>
            <a:r>
              <a:rPr lang="en-US" sz="1400"/>
              <a:t>o </a:t>
            </a:r>
            <a:r>
              <a:rPr lang="en-US" sz="1400" b="1"/>
              <a:t>Chính xác</a:t>
            </a:r>
            <a:r>
              <a:rPr lang="en-US" sz="1400"/>
              <a:t> – các yêu cầu được phát biểu chính xác.</a:t>
            </a:r>
          </a:p>
          <a:p>
            <a:pPr algn="just">
              <a:lnSpc>
                <a:spcPct val="80000"/>
              </a:lnSpc>
              <a:buFontTx/>
              <a:buNone/>
            </a:pPr>
            <a:r>
              <a:rPr lang="en-US" sz="1400"/>
              <a:t>o </a:t>
            </a:r>
            <a:r>
              <a:rPr lang="en-US" sz="1400" b="1"/>
              <a:t>Dễ theo dõi</a:t>
            </a:r>
            <a:r>
              <a:rPr lang="en-US" sz="1400"/>
              <a:t> – các yêu cầu ánh xạ trực tiếp tới các chức năng và đặc trưng của hệ thống.</a:t>
            </a:r>
          </a:p>
          <a:p>
            <a:pPr algn="just">
              <a:lnSpc>
                <a:spcPct val="80000"/>
              </a:lnSpc>
              <a:buFontTx/>
              <a:buNone/>
            </a:pPr>
            <a:r>
              <a:rPr lang="en-US" sz="1400"/>
              <a:t>o </a:t>
            </a:r>
            <a:r>
              <a:rPr lang="en-US" sz="1400" b="1"/>
              <a:t>Có thể kiểm tra</a:t>
            </a:r>
            <a:r>
              <a:rPr lang="en-US" sz="1400"/>
              <a:t>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551F347-B871-420B-9C88-D5F5899661BC}" type="slidenum">
              <a:rPr lang="en-US"/>
              <a:pPr/>
              <a:t>79</a:t>
            </a:fld>
            <a:endParaRPr lang="en-US"/>
          </a:p>
        </p:txBody>
      </p:sp>
      <p:sp>
        <p:nvSpPr>
          <p:cNvPr id="169987" name="Rectangle 3"/>
          <p:cNvSpPr>
            <a:spLocks noGrp="1" noChangeArrowheads="1"/>
          </p:cNvSpPr>
          <p:nvPr>
            <p:ph type="body" idx="1"/>
          </p:nvPr>
        </p:nvSpPr>
        <p:spPr>
          <a:xfrm>
            <a:off x="457200" y="1371600"/>
            <a:ext cx="8229600" cy="5029200"/>
          </a:xfrm>
        </p:spPr>
        <p:txBody>
          <a:bodyPr/>
          <a:lstStyle/>
          <a:p>
            <a:pPr>
              <a:lnSpc>
                <a:spcPct val="80000"/>
              </a:lnSpc>
              <a:buFontTx/>
              <a:buNone/>
            </a:pPr>
            <a:r>
              <a:rPr lang="en-US" sz="1800" b="1"/>
              <a:t>3.4.2. Quy trình xác định yêu cầu</a:t>
            </a:r>
            <a:r>
              <a:rPr lang="en-US" sz="1800"/>
              <a:t> </a:t>
            </a:r>
          </a:p>
          <a:p>
            <a:pPr>
              <a:lnSpc>
                <a:spcPct val="80000"/>
              </a:lnSpc>
            </a:pPr>
            <a:r>
              <a:rPr lang="en-US" sz="1800" u="sng"/>
              <a:t>Phân tích yêu cầu</a:t>
            </a:r>
            <a:r>
              <a:rPr lang="en-US" sz="1800"/>
              <a:t>:  Phân tích các yêu cầu để giải quyết các vấn đề về:</a:t>
            </a:r>
          </a:p>
          <a:p>
            <a:pPr>
              <a:lnSpc>
                <a:spcPct val="80000"/>
              </a:lnSpc>
              <a:buFontTx/>
              <a:buNone/>
            </a:pPr>
            <a:r>
              <a:rPr lang="en-US" sz="1800"/>
              <a:t>-Các yêu cầu bị thiếu</a:t>
            </a:r>
          </a:p>
          <a:p>
            <a:pPr>
              <a:lnSpc>
                <a:spcPct val="80000"/>
              </a:lnSpc>
              <a:buFontTx/>
              <a:buNone/>
            </a:pPr>
            <a:r>
              <a:rPr lang="en-US" sz="1800"/>
              <a:t>-Các yêu cầu mâu thuẫn nhau</a:t>
            </a:r>
          </a:p>
          <a:p>
            <a:pPr>
              <a:lnSpc>
                <a:spcPct val="80000"/>
              </a:lnSpc>
              <a:buFontTx/>
              <a:buNone/>
            </a:pPr>
            <a:r>
              <a:rPr lang="en-US" sz="1800"/>
              <a:t>-Các yêu cầu không khả thi</a:t>
            </a:r>
          </a:p>
          <a:p>
            <a:pPr>
              <a:lnSpc>
                <a:spcPct val="80000"/>
              </a:lnSpc>
              <a:buFontTx/>
              <a:buNone/>
            </a:pPr>
            <a:r>
              <a:rPr lang="en-US" sz="1800"/>
              <a:t>-Các yêu cầu trùng lặp</a:t>
            </a:r>
          </a:p>
          <a:p>
            <a:pPr>
              <a:lnSpc>
                <a:spcPct val="80000"/>
              </a:lnSpc>
              <a:buFontTx/>
              <a:buNone/>
            </a:pPr>
            <a:r>
              <a:rPr lang="en-US" sz="1800"/>
              <a:t>-Các yêu cầu mơ hồ</a:t>
            </a:r>
          </a:p>
          <a:p>
            <a:pPr>
              <a:lnSpc>
                <a:spcPct val="80000"/>
              </a:lnSpc>
            </a:pPr>
            <a:r>
              <a:rPr lang="en-US" sz="1800"/>
              <a:t>Chính thức hóa các yêu cầu (lập tài liệu yêu cầu):</a:t>
            </a:r>
          </a:p>
          <a:p>
            <a:pPr>
              <a:lnSpc>
                <a:spcPct val="80000"/>
              </a:lnSpc>
              <a:buFontTx/>
              <a:buNone/>
            </a:pPr>
            <a:r>
              <a:rPr lang="en-US" sz="1800"/>
              <a:t>-Lập tài liệu xác định các yêu cầu</a:t>
            </a:r>
          </a:p>
          <a:p>
            <a:pPr>
              <a:lnSpc>
                <a:spcPct val="80000"/>
              </a:lnSpc>
              <a:buFontTx/>
              <a:buNone/>
            </a:pPr>
            <a:r>
              <a:rPr lang="en-US" sz="1800"/>
              <a:t>-Truyền đạt tới các nhân sự tham gia</a:t>
            </a:r>
          </a:p>
          <a:p>
            <a:pPr>
              <a:lnSpc>
                <a:spcPct val="80000"/>
              </a:lnSpc>
              <a:buFontTx/>
              <a:buNone/>
            </a:pPr>
            <a:r>
              <a:rPr lang="en-US" sz="1800"/>
              <a:t>-Một tài liệu xác định yêu cầu bao gồm:</a:t>
            </a:r>
          </a:p>
          <a:p>
            <a:pPr>
              <a:lnSpc>
                <a:spcPct val="80000"/>
              </a:lnSpc>
              <a:buFontTx/>
              <a:buNone/>
            </a:pPr>
            <a:r>
              <a:rPr lang="en-US" sz="1800"/>
              <a:t>	o Các chức năng, dịch vụ mà hệ thống nên cung cấp.</a:t>
            </a:r>
          </a:p>
          <a:p>
            <a:pPr>
              <a:lnSpc>
                <a:spcPct val="80000"/>
              </a:lnSpc>
              <a:buFontTx/>
              <a:buNone/>
            </a:pPr>
            <a:r>
              <a:rPr lang="en-US" sz="1800"/>
              <a:t>	o Các yêu cầu phi chức năng bao gồm các thuộc tính, đặc điểm và đặc trưng của hệ thống.</a:t>
            </a:r>
          </a:p>
          <a:p>
            <a:pPr>
              <a:lnSpc>
                <a:spcPct val="80000"/>
              </a:lnSpc>
              <a:buFontTx/>
              <a:buNone/>
            </a:pPr>
            <a:r>
              <a:rPr lang="en-US" sz="1800"/>
              <a:t>	o Các ràng buộc giới hạn sự phát triển của hệ thống hoặc theo đó hệ thống phải hoạt động</a:t>
            </a:r>
          </a:p>
          <a:p>
            <a:pPr>
              <a:lnSpc>
                <a:spcPct val="80000"/>
              </a:lnSpc>
              <a:buFontTx/>
              <a:buNone/>
            </a:pPr>
            <a:r>
              <a:rPr lang="en-US" sz="1800"/>
              <a:t>	o Thông tin về các hệ thống khác mà hệ thống phải giao tiếp </a:t>
            </a:r>
          </a:p>
          <a:p>
            <a:pPr>
              <a:lnSpc>
                <a:spcPct val="80000"/>
              </a:lnSpc>
            </a:pPr>
            <a:r>
              <a:rPr lang="en-US" sz="1800"/>
              <a:t>Quản lý yêu cầu: là quá trình quản lý các thay đổi đối với các yêu cầu </a:t>
            </a:r>
          </a:p>
        </p:txBody>
      </p:sp>
      <p:sp>
        <p:nvSpPr>
          <p:cNvPr id="169988" name="Rectangle 4"/>
          <p:cNvSpPr>
            <a:spLocks noGrp="1" noChangeArrowheads="1"/>
          </p:cNvSpPr>
          <p:nvPr>
            <p:ph type="title"/>
          </p:nvPr>
        </p:nvSpPr>
        <p:spPr>
          <a:xfrm>
            <a:off x="304800" y="277813"/>
            <a:ext cx="8382000" cy="1139825"/>
          </a:xfrm>
        </p:spPr>
        <p:txBody>
          <a:bodyPr/>
          <a:lstStyle/>
          <a:p>
            <a:r>
              <a:rPr lang="en-US" sz="3200" b="1"/>
              <a:t>3.4. Xác định các yêu cầu của người dùng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9987">
                                            <p:txEl>
                                              <p:pRg st="1" end="1"/>
                                            </p:txEl>
                                          </p:spTgt>
                                        </p:tgtEl>
                                        <p:attrNameLst>
                                          <p:attrName>style.visibility</p:attrName>
                                        </p:attrNameLst>
                                      </p:cBhvr>
                                      <p:to>
                                        <p:strVal val="visible"/>
                                      </p:to>
                                    </p:set>
                                    <p:anim calcmode="lin" valueType="num">
                                      <p:cBhvr additive="base">
                                        <p:cTn id="7" dur="500" fill="hold"/>
                                        <p:tgtEl>
                                          <p:spTgt spid="1699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998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9987">
                                            <p:txEl>
                                              <p:pRg st="2" end="2"/>
                                            </p:txEl>
                                          </p:spTgt>
                                        </p:tgtEl>
                                        <p:attrNameLst>
                                          <p:attrName>style.visibility</p:attrName>
                                        </p:attrNameLst>
                                      </p:cBhvr>
                                      <p:to>
                                        <p:strVal val="visible"/>
                                      </p:to>
                                    </p:set>
                                    <p:anim calcmode="lin" valueType="num">
                                      <p:cBhvr additive="base">
                                        <p:cTn id="11" dur="500" fill="hold"/>
                                        <p:tgtEl>
                                          <p:spTgt spid="16998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998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9987">
                                            <p:txEl>
                                              <p:pRg st="3" end="3"/>
                                            </p:txEl>
                                          </p:spTgt>
                                        </p:tgtEl>
                                        <p:attrNameLst>
                                          <p:attrName>style.visibility</p:attrName>
                                        </p:attrNameLst>
                                      </p:cBhvr>
                                      <p:to>
                                        <p:strVal val="visible"/>
                                      </p:to>
                                    </p:set>
                                    <p:anim calcmode="lin" valueType="num">
                                      <p:cBhvr additive="base">
                                        <p:cTn id="15" dur="500" fill="hold"/>
                                        <p:tgtEl>
                                          <p:spTgt spid="16998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9987">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9987">
                                            <p:txEl>
                                              <p:pRg st="4" end="4"/>
                                            </p:txEl>
                                          </p:spTgt>
                                        </p:tgtEl>
                                        <p:attrNameLst>
                                          <p:attrName>style.visibility</p:attrName>
                                        </p:attrNameLst>
                                      </p:cBhvr>
                                      <p:to>
                                        <p:strVal val="visible"/>
                                      </p:to>
                                    </p:set>
                                    <p:anim calcmode="lin" valueType="num">
                                      <p:cBhvr additive="base">
                                        <p:cTn id="19" dur="500" fill="hold"/>
                                        <p:tgtEl>
                                          <p:spTgt spid="16998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9987">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9987">
                                            <p:txEl>
                                              <p:pRg st="5" end="5"/>
                                            </p:txEl>
                                          </p:spTgt>
                                        </p:tgtEl>
                                        <p:attrNameLst>
                                          <p:attrName>style.visibility</p:attrName>
                                        </p:attrNameLst>
                                      </p:cBhvr>
                                      <p:to>
                                        <p:strVal val="visible"/>
                                      </p:to>
                                    </p:set>
                                    <p:anim calcmode="lin" valueType="num">
                                      <p:cBhvr additive="base">
                                        <p:cTn id="23" dur="500" fill="hold"/>
                                        <p:tgtEl>
                                          <p:spTgt spid="16998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9987">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9987">
                                            <p:txEl>
                                              <p:pRg st="6" end="6"/>
                                            </p:txEl>
                                          </p:spTgt>
                                        </p:tgtEl>
                                        <p:attrNameLst>
                                          <p:attrName>style.visibility</p:attrName>
                                        </p:attrNameLst>
                                      </p:cBhvr>
                                      <p:to>
                                        <p:strVal val="visible"/>
                                      </p:to>
                                    </p:set>
                                    <p:anim calcmode="lin" valueType="num">
                                      <p:cBhvr additive="base">
                                        <p:cTn id="27" dur="500" fill="hold"/>
                                        <p:tgtEl>
                                          <p:spTgt spid="169987">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99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69987">
                                            <p:txEl>
                                              <p:pRg st="7" end="7"/>
                                            </p:txEl>
                                          </p:spTgt>
                                        </p:tgtEl>
                                        <p:attrNameLst>
                                          <p:attrName>style.visibility</p:attrName>
                                        </p:attrNameLst>
                                      </p:cBhvr>
                                      <p:to>
                                        <p:strVal val="visible"/>
                                      </p:to>
                                    </p:set>
                                    <p:anim calcmode="lin" valueType="num">
                                      <p:cBhvr additive="base">
                                        <p:cTn id="33" dur="500" fill="hold"/>
                                        <p:tgtEl>
                                          <p:spTgt spid="169987">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9987">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9987">
                                            <p:txEl>
                                              <p:pRg st="8" end="8"/>
                                            </p:txEl>
                                          </p:spTgt>
                                        </p:tgtEl>
                                        <p:attrNameLst>
                                          <p:attrName>style.visibility</p:attrName>
                                        </p:attrNameLst>
                                      </p:cBhvr>
                                      <p:to>
                                        <p:strVal val="visible"/>
                                      </p:to>
                                    </p:set>
                                    <p:anim calcmode="lin" valueType="num">
                                      <p:cBhvr additive="base">
                                        <p:cTn id="37" dur="500" fill="hold"/>
                                        <p:tgtEl>
                                          <p:spTgt spid="16998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9987">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9987">
                                            <p:txEl>
                                              <p:pRg st="9" end="9"/>
                                            </p:txEl>
                                          </p:spTgt>
                                        </p:tgtEl>
                                        <p:attrNameLst>
                                          <p:attrName>style.visibility</p:attrName>
                                        </p:attrNameLst>
                                      </p:cBhvr>
                                      <p:to>
                                        <p:strVal val="visible"/>
                                      </p:to>
                                    </p:set>
                                    <p:anim calcmode="lin" valueType="num">
                                      <p:cBhvr additive="base">
                                        <p:cTn id="41" dur="500" fill="hold"/>
                                        <p:tgtEl>
                                          <p:spTgt spid="169987">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69987">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69987">
                                            <p:txEl>
                                              <p:pRg st="10" end="10"/>
                                            </p:txEl>
                                          </p:spTgt>
                                        </p:tgtEl>
                                        <p:attrNameLst>
                                          <p:attrName>style.visibility</p:attrName>
                                        </p:attrNameLst>
                                      </p:cBhvr>
                                      <p:to>
                                        <p:strVal val="visible"/>
                                      </p:to>
                                    </p:set>
                                    <p:anim calcmode="lin" valueType="num">
                                      <p:cBhvr additive="base">
                                        <p:cTn id="45" dur="500" fill="hold"/>
                                        <p:tgtEl>
                                          <p:spTgt spid="169987">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69987">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69987">
                                            <p:txEl>
                                              <p:pRg st="11" end="11"/>
                                            </p:txEl>
                                          </p:spTgt>
                                        </p:tgtEl>
                                        <p:attrNameLst>
                                          <p:attrName>style.visibility</p:attrName>
                                        </p:attrNameLst>
                                      </p:cBhvr>
                                      <p:to>
                                        <p:strVal val="visible"/>
                                      </p:to>
                                    </p:set>
                                    <p:anim calcmode="lin" valueType="num">
                                      <p:cBhvr additive="base">
                                        <p:cTn id="49" dur="500" fill="hold"/>
                                        <p:tgtEl>
                                          <p:spTgt spid="169987">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69987">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69987">
                                            <p:txEl>
                                              <p:pRg st="12" end="12"/>
                                            </p:txEl>
                                          </p:spTgt>
                                        </p:tgtEl>
                                        <p:attrNameLst>
                                          <p:attrName>style.visibility</p:attrName>
                                        </p:attrNameLst>
                                      </p:cBhvr>
                                      <p:to>
                                        <p:strVal val="visible"/>
                                      </p:to>
                                    </p:set>
                                    <p:anim calcmode="lin" valueType="num">
                                      <p:cBhvr additive="base">
                                        <p:cTn id="53" dur="500" fill="hold"/>
                                        <p:tgtEl>
                                          <p:spTgt spid="169987">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69987">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69987">
                                            <p:txEl>
                                              <p:pRg st="13" end="13"/>
                                            </p:txEl>
                                          </p:spTgt>
                                        </p:tgtEl>
                                        <p:attrNameLst>
                                          <p:attrName>style.visibility</p:attrName>
                                        </p:attrNameLst>
                                      </p:cBhvr>
                                      <p:to>
                                        <p:strVal val="visible"/>
                                      </p:to>
                                    </p:set>
                                    <p:anim calcmode="lin" valueType="num">
                                      <p:cBhvr additive="base">
                                        <p:cTn id="57" dur="500" fill="hold"/>
                                        <p:tgtEl>
                                          <p:spTgt spid="169987">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69987">
                                            <p:txEl>
                                              <p:pRg st="13" end="1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69987">
                                            <p:txEl>
                                              <p:pRg st="14" end="14"/>
                                            </p:txEl>
                                          </p:spTgt>
                                        </p:tgtEl>
                                        <p:attrNameLst>
                                          <p:attrName>style.visibility</p:attrName>
                                        </p:attrNameLst>
                                      </p:cBhvr>
                                      <p:to>
                                        <p:strVal val="visible"/>
                                      </p:to>
                                    </p:set>
                                    <p:anim calcmode="lin" valueType="num">
                                      <p:cBhvr additive="base">
                                        <p:cTn id="61" dur="500" fill="hold"/>
                                        <p:tgtEl>
                                          <p:spTgt spid="169987">
                                            <p:txEl>
                                              <p:pRg st="14" end="1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69987">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69987">
                                            <p:txEl>
                                              <p:pRg st="15" end="15"/>
                                            </p:txEl>
                                          </p:spTgt>
                                        </p:tgtEl>
                                        <p:attrNameLst>
                                          <p:attrName>style.visibility</p:attrName>
                                        </p:attrNameLst>
                                      </p:cBhvr>
                                      <p:to>
                                        <p:strVal val="visible"/>
                                      </p:to>
                                    </p:set>
                                    <p:anim calcmode="lin" valueType="num">
                                      <p:cBhvr additive="base">
                                        <p:cTn id="67" dur="500" fill="hold"/>
                                        <p:tgtEl>
                                          <p:spTgt spid="169987">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69987">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lstStyle/>
          <a:p>
            <a:pPr>
              <a:lnSpc>
                <a:spcPct val="90000"/>
              </a:lnSpc>
            </a:pPr>
            <a:r>
              <a:rPr lang="en-US" err="1">
                <a:latin typeface="Tahoma" panose="020B0604030504040204" pitchFamily="34" charset="0"/>
                <a:ea typeface="Tahoma" panose="020B0604030504040204" pitchFamily="34" charset="0"/>
                <a:cs typeface="Tahoma" panose="020B0604030504040204" pitchFamily="34" charset="0"/>
              </a:rPr>
              <a:t>Tóm</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tắt</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nội</a:t>
            </a:r>
            <a:r>
              <a:rPr lang="en-US">
                <a:latin typeface="Tahoma" panose="020B0604030504040204" pitchFamily="34" charset="0"/>
                <a:ea typeface="Tahoma" panose="020B0604030504040204" pitchFamily="34" charset="0"/>
                <a:cs typeface="Tahoma" panose="020B0604030504040204" pitchFamily="34" charset="0"/>
              </a:rPr>
              <a:t> dung</a:t>
            </a:r>
          </a:p>
          <a:p>
            <a:pPr lvl="1" algn="just">
              <a:lnSpc>
                <a:spcPct val="90000"/>
              </a:lnSpc>
            </a:pPr>
            <a:r>
              <a:rPr lang="en-US" err="1">
                <a:latin typeface="Tahoma" panose="020B0604030504040204" pitchFamily="34" charset="0"/>
                <a:ea typeface="Tahoma" panose="020B0604030504040204" pitchFamily="34" charset="0"/>
                <a:cs typeface="Tahoma" panose="020B0604030504040204" pitchFamily="34" charset="0"/>
              </a:rPr>
              <a:t>Phần</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thứ</a:t>
            </a:r>
            <a:r>
              <a:rPr lang="en-US">
                <a:latin typeface="Tahoma" panose="020B0604030504040204" pitchFamily="34" charset="0"/>
                <a:ea typeface="Tahoma" panose="020B0604030504040204" pitchFamily="34" charset="0"/>
                <a:cs typeface="Tahoma" panose="020B0604030504040204" pitchFamily="34" charset="0"/>
              </a:rPr>
              <a:t> nhất </a:t>
            </a:r>
            <a:r>
              <a:rPr lang="en-US" err="1">
                <a:latin typeface="Tahoma" panose="020B0604030504040204" pitchFamily="34" charset="0"/>
                <a:ea typeface="Tahoma" panose="020B0604030504040204" pitchFamily="34" charset="0"/>
                <a:cs typeface="Tahoma" panose="020B0604030504040204" pitchFamily="34" charset="0"/>
              </a:rPr>
              <a:t>tập</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trung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giới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thiệu</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các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khái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niệm</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công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cụ</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kỹ</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thuật</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và</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ứng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dụng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của</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hệ</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thống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thông</a:t>
            </a:r>
            <a:r>
              <a:rPr lang="en-US">
                <a:latin typeface="Tahoma" panose="020B0604030504040204" pitchFamily="34" charset="0"/>
                <a:ea typeface="Tahoma" panose="020B0604030504040204" pitchFamily="34" charset="0"/>
                <a:cs typeface="Tahoma" panose="020B0604030504040204" pitchFamily="34" charset="0"/>
              </a:rPr>
              <a:t> tin, </a:t>
            </a:r>
            <a:r>
              <a:rPr lang="en-US" err="1">
                <a:latin typeface="Tahoma" panose="020B0604030504040204" pitchFamily="34" charset="0"/>
                <a:ea typeface="Tahoma" panose="020B0604030504040204" pitchFamily="34" charset="0"/>
                <a:cs typeface="Tahoma" panose="020B0604030504040204" pitchFamily="34" charset="0"/>
              </a:rPr>
              <a:t>đặc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biệt</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là</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hệ</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thống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thông</a:t>
            </a:r>
            <a:r>
              <a:rPr lang="en-US">
                <a:latin typeface="Tahoma" panose="020B0604030504040204" pitchFamily="34" charset="0"/>
                <a:ea typeface="Tahoma" panose="020B0604030504040204" pitchFamily="34" charset="0"/>
                <a:cs typeface="Tahoma" panose="020B0604030504040204" pitchFamily="34" charset="0"/>
              </a:rPr>
              <a:t> tin </a:t>
            </a:r>
            <a:r>
              <a:rPr lang="en-US" err="1">
                <a:latin typeface="Tahoma" panose="020B0604030504040204" pitchFamily="34" charset="0"/>
                <a:ea typeface="Tahoma" panose="020B0604030504040204" pitchFamily="34" charset="0"/>
                <a:cs typeface="Tahoma" panose="020B0604030504040204" pitchFamily="34" charset="0"/>
              </a:rPr>
              <a:t>quản</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lý</a:t>
            </a:r>
            <a:r>
              <a:rPr lang="en-US">
                <a:latin typeface="Tahoma" panose="020B0604030504040204" pitchFamily="34" charset="0"/>
                <a:ea typeface="Tahoma" panose="020B0604030504040204" pitchFamily="34" charset="0"/>
                <a:cs typeface="Tahoma" panose="020B0604030504040204" pitchFamily="34" charset="0"/>
              </a:rPr>
              <a:t>. </a:t>
            </a:r>
          </a:p>
          <a:p>
            <a:pPr lvl="1" algn="just">
              <a:lnSpc>
                <a:spcPct val="90000"/>
              </a:lnSpc>
            </a:pPr>
            <a:r>
              <a:rPr lang="en-US" err="1">
                <a:latin typeface="Tahoma" panose="020B0604030504040204" pitchFamily="34" charset="0"/>
                <a:ea typeface="Tahoma" panose="020B0604030504040204" pitchFamily="34" charset="0"/>
                <a:cs typeface="Tahoma" panose="020B0604030504040204" pitchFamily="34" charset="0"/>
              </a:rPr>
              <a:t>Phần</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thứ</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hai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giới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thiệu</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các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khái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niệm</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phương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pháp</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phân</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tích</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hệ</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thống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đặc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biệt</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là</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phương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pháp</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hướng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cấu</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trúc</a:t>
            </a:r>
            <a:r>
              <a:rPr lang="en-US">
                <a:latin typeface="Tahoma" panose="020B0604030504040204" pitchFamily="34" charset="0"/>
                <a:ea typeface="Tahoma" panose="020B0604030504040204" pitchFamily="34" charset="0"/>
                <a:cs typeface="Tahoma" panose="020B0604030504040204" pitchFamily="34" charset="0"/>
              </a:rPr>
              <a:t>. </a:t>
            </a:r>
          </a:p>
          <a:p>
            <a:pPr lvl="1" algn="just">
              <a:lnSpc>
                <a:spcPct val="90000"/>
              </a:lnSpc>
            </a:pPr>
            <a:r>
              <a:rPr lang="en-US" err="1">
                <a:latin typeface="Tahoma" panose="020B0604030504040204" pitchFamily="34" charset="0"/>
                <a:ea typeface="Tahoma" panose="020B0604030504040204" pitchFamily="34" charset="0"/>
                <a:cs typeface="Tahoma" panose="020B0604030504040204" pitchFamily="34" charset="0"/>
              </a:rPr>
              <a:t>Phần</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thứ</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ba</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gồm</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những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kiến</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thức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liên</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quan</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tới</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việc</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thiết</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kế</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và</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xây</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dựng</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hệ</a:t>
            </a:r>
            <a:r>
              <a:rPr lang="en-US">
                <a:latin typeface="Tahoma" panose="020B0604030504040204" pitchFamily="34" charset="0"/>
                <a:ea typeface="Tahoma" panose="020B0604030504040204" pitchFamily="34" charset="0"/>
                <a:cs typeface="Tahoma" panose="020B0604030504040204" pitchFamily="34" charset="0"/>
              </a:rPr>
              <a:t> </a:t>
            </a:r>
            <a:r>
              <a:rPr lang="en-US" err="1">
                <a:latin typeface="Tahoma" panose="020B0604030504040204" pitchFamily="34" charset="0"/>
                <a:ea typeface="Tahoma" panose="020B0604030504040204" pitchFamily="34" charset="0"/>
                <a:cs typeface="Tahoma" panose="020B0604030504040204" pitchFamily="34" charset="0"/>
              </a:rPr>
              <a:t>thống</a:t>
            </a:r>
            <a:endParaRPr lang="en-US">
              <a:latin typeface="Tahoma" panose="020B0604030504040204" pitchFamily="34" charset="0"/>
              <a:ea typeface="Tahoma" panose="020B0604030504040204" pitchFamily="34" charset="0"/>
              <a:cs typeface="Tahoma" panose="020B0604030504040204" pitchFamily="34" charset="0"/>
            </a:endParaRPr>
          </a:p>
          <a:p>
            <a:pPr>
              <a:lnSpc>
                <a:spcPct val="90000"/>
              </a:lnSpc>
            </a:pP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6" name="Slide Number Placeholder 5"/>
          <p:cNvSpPr>
            <a:spLocks noGrp="1"/>
          </p:cNvSpPr>
          <p:nvPr>
            <p:ph type="sldNum" sz="quarter" idx="12"/>
          </p:nvPr>
        </p:nvSpPr>
        <p:spPr/>
        <p:txBody>
          <a:bodyPr/>
          <a:lstStyle/>
          <a:p>
            <a:fld id="{7EA661E7-B2A3-4F4C-8E43-A500D9CECA4D}" type="slidenum">
              <a:rPr lang="en-US"/>
              <a:pPr/>
              <a:t>8</a:t>
            </a:fld>
            <a:endParaRPr lang="en-US"/>
          </a:p>
        </p:txBody>
      </p:sp>
      <p:sp>
        <p:nvSpPr>
          <p:cNvPr id="46082" name="Rectangle 2"/>
          <p:cNvSpPr>
            <a:spLocks noGrp="1" noChangeArrowheads="1"/>
          </p:cNvSpPr>
          <p:nvPr>
            <p:ph type="title"/>
          </p:nvPr>
        </p:nvSpPr>
        <p:spPr/>
        <p:txBody>
          <a:bodyPr/>
          <a:lstStyle/>
          <a:p>
            <a:r>
              <a:rPr lang="en-US" err="1"/>
              <a:t>Tổng</a:t>
            </a:r>
            <a:r>
              <a:rPr lang="en-US"/>
              <a:t> quan-5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anim calcmode="lin" valueType="num">
                                      <p:cBhvr additive="base">
                                        <p:cTn id="7" dur="500" fill="hold"/>
                                        <p:tgtEl>
                                          <p:spTgt spid="4608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0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6083">
                                            <p:txEl>
                                              <p:pRg st="2" end="2"/>
                                            </p:txEl>
                                          </p:spTgt>
                                        </p:tgtEl>
                                        <p:attrNameLst>
                                          <p:attrName>style.visibility</p:attrName>
                                        </p:attrNameLst>
                                      </p:cBhvr>
                                      <p:to>
                                        <p:strVal val="visible"/>
                                      </p:to>
                                    </p:set>
                                    <p:anim calcmode="lin" valueType="num">
                                      <p:cBhvr additive="base">
                                        <p:cTn id="13" dur="500" fill="hold"/>
                                        <p:tgtEl>
                                          <p:spTgt spid="4608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60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anim calcmode="lin" valueType="num">
                                      <p:cBhvr additive="base">
                                        <p:cTn id="19" dur="500" fill="hold"/>
                                        <p:tgtEl>
                                          <p:spTgt spid="460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B8ED423-7A0C-4509-98EC-618416FD1FF7}" type="slidenum">
              <a:rPr lang="en-US"/>
              <a:pPr/>
              <a:t>80</a:t>
            </a:fld>
            <a:endParaRPr lang="en-US"/>
          </a:p>
        </p:txBody>
      </p:sp>
      <p:sp>
        <p:nvSpPr>
          <p:cNvPr id="175106" name="Rectangle 2"/>
          <p:cNvSpPr>
            <a:spLocks noGrp="1" noChangeArrowheads="1"/>
          </p:cNvSpPr>
          <p:nvPr>
            <p:ph type="title"/>
          </p:nvPr>
        </p:nvSpPr>
        <p:spPr>
          <a:xfrm>
            <a:off x="228600" y="277813"/>
            <a:ext cx="8458200" cy="1139825"/>
          </a:xfrm>
        </p:spPr>
        <p:txBody>
          <a:bodyPr/>
          <a:lstStyle/>
          <a:p>
            <a:r>
              <a:rPr lang="en-US" sz="3200" b="1"/>
              <a:t>3.4. Xác định các yêu cầu của người dùng</a:t>
            </a:r>
            <a:r>
              <a:rPr lang="en-US" sz="4000" b="1"/>
              <a:t> </a:t>
            </a:r>
            <a:endParaRPr lang="en-US" sz="4000"/>
          </a:p>
        </p:txBody>
      </p:sp>
      <p:sp>
        <p:nvSpPr>
          <p:cNvPr id="175107" name="Rectangle 3"/>
          <p:cNvSpPr>
            <a:spLocks noGrp="1" noChangeArrowheads="1"/>
          </p:cNvSpPr>
          <p:nvPr>
            <p:ph type="body" idx="1"/>
          </p:nvPr>
        </p:nvSpPr>
        <p:spPr/>
        <p:txBody>
          <a:bodyPr/>
          <a:lstStyle/>
          <a:p>
            <a:pPr>
              <a:lnSpc>
                <a:spcPct val="80000"/>
              </a:lnSpc>
            </a:pPr>
            <a:r>
              <a:rPr lang="en-US" sz="2400" b="1"/>
              <a:t>3.4.3. Các phương pháp tìm hiểu thực tế</a:t>
            </a:r>
          </a:p>
          <a:p>
            <a:pPr>
              <a:lnSpc>
                <a:spcPct val="80000"/>
              </a:lnSpc>
              <a:buFontTx/>
              <a:buNone/>
            </a:pPr>
            <a:r>
              <a:rPr lang="en-US" sz="2400" b="1"/>
              <a:t>o Lấy mẫu của các cơ sở dữ liệu, biểu mẫu và tài liệu hiện có</a:t>
            </a:r>
          </a:p>
          <a:p>
            <a:pPr>
              <a:lnSpc>
                <a:spcPct val="80000"/>
              </a:lnSpc>
              <a:buFontTx/>
              <a:buNone/>
            </a:pPr>
            <a:r>
              <a:rPr lang="en-US" sz="2400" b="1"/>
              <a:t>o Nghiên cứu và thăm địa điểm của tổ chức. </a:t>
            </a:r>
          </a:p>
          <a:p>
            <a:pPr>
              <a:lnSpc>
                <a:spcPct val="80000"/>
              </a:lnSpc>
              <a:buFontTx/>
              <a:buNone/>
            </a:pPr>
            <a:r>
              <a:rPr lang="en-US" sz="2400" b="1"/>
              <a:t>o Quan sát môi trường làm việc</a:t>
            </a:r>
          </a:p>
          <a:p>
            <a:pPr>
              <a:lnSpc>
                <a:spcPct val="80000"/>
              </a:lnSpc>
              <a:buFontTx/>
              <a:buNone/>
            </a:pPr>
            <a:r>
              <a:rPr lang="en-US" sz="2400" b="1"/>
              <a:t>o Lập phiếu hỏi</a:t>
            </a:r>
          </a:p>
          <a:p>
            <a:pPr>
              <a:lnSpc>
                <a:spcPct val="80000"/>
              </a:lnSpc>
              <a:buFontTx/>
              <a:buNone/>
            </a:pPr>
            <a:r>
              <a:rPr lang="en-US" sz="2400" b="1"/>
              <a:t>o Phỏng vấn</a:t>
            </a:r>
          </a:p>
          <a:p>
            <a:pPr algn="just">
              <a:lnSpc>
                <a:spcPct val="80000"/>
              </a:lnSpc>
              <a:buFontTx/>
              <a:buNone/>
            </a:pPr>
            <a:r>
              <a:rPr lang="en-US" sz="2400" b="1"/>
              <a:t>o Làm bản mẫu thăm dò: </a:t>
            </a:r>
            <a:r>
              <a:rPr lang="en-US" sz="1800"/>
              <a:t>(Discovery prototyping) – là hoạt động xây dựng một mô hình làm việc hoặc mô hình minh họa quy mô nhỏ đối với các yêu cầu của người dùng để phát hiện hoặc kiểm tra các yêu cầu đó</a:t>
            </a:r>
            <a:r>
              <a:rPr lang="en-US"/>
              <a:t> </a:t>
            </a:r>
            <a:endParaRPr lang="en-US" sz="2400" b="1"/>
          </a:p>
          <a:p>
            <a:pPr algn="just">
              <a:lnSpc>
                <a:spcPct val="80000"/>
              </a:lnSpc>
              <a:buFontTx/>
              <a:buNone/>
            </a:pPr>
            <a:r>
              <a:rPr lang="en-US" sz="2400" b="1"/>
              <a:t>o Lập kế hoạch yêu cầu kết hợp</a:t>
            </a:r>
            <a:r>
              <a:rPr lang="en-US" sz="2400"/>
              <a:t> </a:t>
            </a:r>
            <a:r>
              <a:rPr lang="en-US" sz="1800"/>
              <a:t>(Joint requirements planning - JRP) – một quá trình trong đó các cuộc họp nhóm làm việc được tổ chức chặt chẽ (có chương trình rõ ràng và những đại diện quan trọng) nhằm mục đích phân tích các vấn đề và xác định các yêu cầu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568BA36-F58C-4C74-83E8-AEF0C8CEC796}" type="slidenum">
              <a:rPr lang="en-US"/>
              <a:pPr/>
              <a:t>81</a:t>
            </a:fld>
            <a:endParaRPr lang="en-US"/>
          </a:p>
        </p:txBody>
      </p:sp>
      <p:sp>
        <p:nvSpPr>
          <p:cNvPr id="200706" name="Rectangle 2"/>
          <p:cNvSpPr>
            <a:spLocks noGrp="1" noChangeArrowheads="1"/>
          </p:cNvSpPr>
          <p:nvPr>
            <p:ph type="title"/>
          </p:nvPr>
        </p:nvSpPr>
        <p:spPr/>
        <p:txBody>
          <a:bodyPr/>
          <a:lstStyle/>
          <a:p>
            <a:r>
              <a:rPr lang="en-US" b="1"/>
              <a:t>Chương 4. Các phương pháp thu thập thông tin</a:t>
            </a:r>
            <a:r>
              <a:rPr lang="en-US"/>
              <a:t> </a:t>
            </a:r>
          </a:p>
        </p:txBody>
      </p:sp>
      <p:sp>
        <p:nvSpPr>
          <p:cNvPr id="200707" name="Rectangle 3"/>
          <p:cNvSpPr>
            <a:spLocks noGrp="1" noChangeArrowheads="1"/>
          </p:cNvSpPr>
          <p:nvPr>
            <p:ph type="body" idx="1"/>
          </p:nvPr>
        </p:nvSpPr>
        <p:spPr/>
        <p:txBody>
          <a:bodyPr/>
          <a:lstStyle/>
          <a:p>
            <a:pPr algn="just">
              <a:lnSpc>
                <a:spcPct val="90000"/>
              </a:lnSpc>
            </a:pPr>
            <a:r>
              <a:rPr lang="en-US"/>
              <a:t>Giới thiệu các phương pháp để khảo sát thực tế nhằm thu thập các thông tin phục vụ cho việc phân tích hệ thống: </a:t>
            </a:r>
          </a:p>
          <a:p>
            <a:pPr lvl="1">
              <a:lnSpc>
                <a:spcPct val="90000"/>
              </a:lnSpc>
            </a:pPr>
            <a:r>
              <a:rPr lang="en-US"/>
              <a:t>Phỏng vấn </a:t>
            </a:r>
          </a:p>
          <a:p>
            <a:pPr lvl="1">
              <a:lnSpc>
                <a:spcPct val="90000"/>
              </a:lnSpc>
            </a:pPr>
            <a:r>
              <a:rPr lang="en-US"/>
              <a:t>Sử dụng phiếu hỏi </a:t>
            </a:r>
          </a:p>
          <a:p>
            <a:pPr lvl="1">
              <a:lnSpc>
                <a:spcPct val="90000"/>
              </a:lnSpc>
            </a:pPr>
            <a:r>
              <a:rPr lang="en-US"/>
              <a:t>Lấy mẫu </a:t>
            </a:r>
          </a:p>
          <a:p>
            <a:pPr lvl="1">
              <a:lnSpc>
                <a:spcPct val="90000"/>
              </a:lnSpc>
            </a:pPr>
            <a:r>
              <a:rPr lang="en-US"/>
              <a:t>Phân tích tài liệu định lượng/định tính </a:t>
            </a:r>
          </a:p>
          <a:p>
            <a:pPr lvl="1">
              <a:lnSpc>
                <a:spcPct val="90000"/>
              </a:lnSpc>
            </a:pPr>
            <a:r>
              <a:rPr lang="en-US"/>
              <a:t>Quan sát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56823A2-DA58-434C-83DA-C6987FC05D0F}" type="slidenum">
              <a:rPr lang="en-US"/>
              <a:pPr/>
              <a:t>82</a:t>
            </a:fld>
            <a:endParaRPr lang="en-US"/>
          </a:p>
        </p:txBody>
      </p:sp>
      <p:sp>
        <p:nvSpPr>
          <p:cNvPr id="201730" name="Rectangle 2"/>
          <p:cNvSpPr>
            <a:spLocks noGrp="1" noChangeArrowheads="1"/>
          </p:cNvSpPr>
          <p:nvPr>
            <p:ph type="title"/>
          </p:nvPr>
        </p:nvSpPr>
        <p:spPr>
          <a:xfrm>
            <a:off x="442913" y="103188"/>
            <a:ext cx="8243887" cy="811212"/>
          </a:xfrm>
        </p:spPr>
        <p:txBody>
          <a:bodyPr/>
          <a:lstStyle/>
          <a:p>
            <a:pPr algn="l"/>
            <a:r>
              <a:rPr lang="en-US" sz="4000"/>
              <a:t>4.1. Phương pháp phỏng vấn</a:t>
            </a:r>
            <a:r>
              <a:rPr lang="en-US"/>
              <a:t> </a:t>
            </a:r>
          </a:p>
        </p:txBody>
      </p:sp>
      <p:sp>
        <p:nvSpPr>
          <p:cNvPr id="201731" name="Rectangle 3"/>
          <p:cNvSpPr>
            <a:spLocks noGrp="1" noChangeArrowheads="1"/>
          </p:cNvSpPr>
          <p:nvPr>
            <p:ph type="body" idx="1"/>
          </p:nvPr>
        </p:nvSpPr>
        <p:spPr>
          <a:xfrm>
            <a:off x="457200" y="1143000"/>
            <a:ext cx="8229600" cy="5410200"/>
          </a:xfrm>
        </p:spPr>
        <p:txBody>
          <a:bodyPr/>
          <a:lstStyle/>
          <a:p>
            <a:pPr algn="just">
              <a:lnSpc>
                <a:spcPct val="80000"/>
              </a:lnSpc>
              <a:buFontTx/>
              <a:buNone/>
            </a:pPr>
            <a:r>
              <a:rPr lang="en-US" sz="2000"/>
              <a:t>- Là một phương pháp quan trọng để thu thập dữ liệu về các yêu cầu của hệ thống thông tin </a:t>
            </a:r>
          </a:p>
          <a:p>
            <a:pPr algn="just">
              <a:lnSpc>
                <a:spcPct val="80000"/>
              </a:lnSpc>
              <a:buFontTx/>
              <a:buNone/>
            </a:pPr>
            <a:r>
              <a:rPr lang="en-US" sz="2000"/>
              <a:t>- Phỏng vấn nhằm phát hiện thông tin về: </a:t>
            </a:r>
          </a:p>
          <a:p>
            <a:pPr algn="just">
              <a:lnSpc>
                <a:spcPct val="80000"/>
              </a:lnSpc>
            </a:pPr>
            <a:r>
              <a:rPr lang="en-US" sz="2000"/>
              <a:t>Các ý kiến của người được phỏng vấn </a:t>
            </a:r>
          </a:p>
          <a:p>
            <a:pPr algn="just">
              <a:lnSpc>
                <a:spcPct val="80000"/>
              </a:lnSpc>
            </a:pPr>
            <a:r>
              <a:rPr lang="en-US" sz="2000"/>
              <a:t>Cảm giác của người được phỏng vấn </a:t>
            </a:r>
          </a:p>
          <a:p>
            <a:pPr algn="just">
              <a:lnSpc>
                <a:spcPct val="80000"/>
              </a:lnSpc>
            </a:pPr>
            <a:r>
              <a:rPr lang="en-US" sz="2000"/>
              <a:t>Trạng thái hiện tại của hệ thống </a:t>
            </a:r>
          </a:p>
          <a:p>
            <a:pPr algn="just">
              <a:lnSpc>
                <a:spcPct val="80000"/>
              </a:lnSpc>
            </a:pPr>
            <a:r>
              <a:rPr lang="en-US" sz="2000"/>
              <a:t>Các mục tiêu của con người và tổ chức </a:t>
            </a:r>
          </a:p>
          <a:p>
            <a:pPr algn="just">
              <a:lnSpc>
                <a:spcPct val="80000"/>
              </a:lnSpc>
            </a:pPr>
            <a:r>
              <a:rPr lang="en-US" sz="2000"/>
              <a:t>Các thủ tục nghiệp vụ không chính thức</a:t>
            </a:r>
          </a:p>
          <a:p>
            <a:pPr>
              <a:lnSpc>
                <a:spcPct val="80000"/>
              </a:lnSpc>
              <a:buFontTx/>
              <a:buNone/>
            </a:pPr>
            <a:r>
              <a:rPr lang="en-US" sz="2000"/>
              <a:t>- Lập kế hoạch phỏng vấn gồm các bước: </a:t>
            </a:r>
          </a:p>
          <a:p>
            <a:pPr>
              <a:lnSpc>
                <a:spcPct val="80000"/>
              </a:lnSpc>
            </a:pPr>
            <a:r>
              <a:rPr lang="en-US" sz="2000"/>
              <a:t>Đọc các tài liệu cơ bản </a:t>
            </a:r>
          </a:p>
          <a:p>
            <a:pPr>
              <a:lnSpc>
                <a:spcPct val="80000"/>
              </a:lnSpc>
            </a:pPr>
            <a:r>
              <a:rPr lang="en-US" sz="2000"/>
              <a:t>Thiết lập các mục tiêu phỏng vấn </a:t>
            </a:r>
          </a:p>
          <a:p>
            <a:pPr>
              <a:lnSpc>
                <a:spcPct val="80000"/>
              </a:lnSpc>
            </a:pPr>
            <a:r>
              <a:rPr lang="en-US" sz="2000"/>
              <a:t>Xác định người đi phỏng vấn </a:t>
            </a:r>
          </a:p>
          <a:p>
            <a:pPr>
              <a:lnSpc>
                <a:spcPct val="80000"/>
              </a:lnSpc>
            </a:pPr>
            <a:r>
              <a:rPr lang="en-US" sz="2000"/>
              <a:t>Chuẩn bị người được phỏng vấn </a:t>
            </a:r>
          </a:p>
          <a:p>
            <a:pPr>
              <a:lnSpc>
                <a:spcPct val="80000"/>
              </a:lnSpc>
            </a:pPr>
            <a:r>
              <a:rPr lang="en-US" sz="2000"/>
              <a:t>Quyết định cấu trúc và kiểu câu hỏi  </a:t>
            </a:r>
          </a:p>
          <a:p>
            <a:pPr>
              <a:lnSpc>
                <a:spcPct val="80000"/>
              </a:lnSpc>
              <a:buFontTx/>
              <a:buNone/>
            </a:pPr>
            <a:r>
              <a:rPr lang="en-US" sz="2000"/>
              <a:t>-Có hai kiểu câu hỏi phỏng vấn cơ bản: </a:t>
            </a:r>
          </a:p>
          <a:p>
            <a:pPr>
              <a:lnSpc>
                <a:spcPct val="80000"/>
              </a:lnSpc>
            </a:pPr>
            <a:r>
              <a:rPr lang="en-US" sz="2000"/>
              <a:t>Câu hỏi mở </a:t>
            </a:r>
          </a:p>
          <a:p>
            <a:pPr>
              <a:lnSpc>
                <a:spcPct val="80000"/>
              </a:lnSpc>
            </a:pPr>
            <a:r>
              <a:rPr lang="en-US" sz="2000"/>
              <a:t>Câu hỏi đóng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606BF818-D4F7-4E00-BB06-EF0D87CD3F20}" type="slidenum">
              <a:rPr lang="en-US"/>
              <a:pPr/>
              <a:t>83</a:t>
            </a:fld>
            <a:endParaRPr lang="en-US"/>
          </a:p>
        </p:txBody>
      </p:sp>
      <p:sp>
        <p:nvSpPr>
          <p:cNvPr id="202754" name="Rectangle 2"/>
          <p:cNvSpPr>
            <a:spLocks noGrp="1" noChangeArrowheads="1"/>
          </p:cNvSpPr>
          <p:nvPr>
            <p:ph type="title"/>
          </p:nvPr>
        </p:nvSpPr>
        <p:spPr>
          <a:xfrm>
            <a:off x="442913" y="103188"/>
            <a:ext cx="8243887" cy="658812"/>
          </a:xfrm>
        </p:spPr>
        <p:txBody>
          <a:bodyPr/>
          <a:lstStyle/>
          <a:p>
            <a:r>
              <a:rPr lang="en-US" sz="4000"/>
              <a:t>4.1. Phương pháp phỏng vấn</a:t>
            </a:r>
          </a:p>
        </p:txBody>
      </p:sp>
      <p:pic>
        <p:nvPicPr>
          <p:cNvPr id="202756" name="img27_3" descr="img27_3"/>
          <p:cNvPicPr>
            <a:picLocks noGrp="1" noChangeAspect="1" noChangeArrowheads="1"/>
          </p:cNvPicPr>
          <p:nvPr>
            <p:ph type="body" idx="1"/>
          </p:nvPr>
        </p:nvPicPr>
        <p:blipFill>
          <a:blip r:embed="rId2"/>
          <a:srcRect/>
          <a:stretch>
            <a:fillRect/>
          </a:stretch>
        </p:blipFill>
        <p:spPr>
          <a:xfrm>
            <a:off x="1600200" y="2133600"/>
            <a:ext cx="5791200" cy="4359275"/>
          </a:xfrm>
          <a:ln/>
        </p:spPr>
      </p:pic>
      <p:sp>
        <p:nvSpPr>
          <p:cNvPr id="202757" name="Rectangle 5"/>
          <p:cNvSpPr>
            <a:spLocks noChangeArrowheads="1"/>
          </p:cNvSpPr>
          <p:nvPr/>
        </p:nvSpPr>
        <p:spPr bwMode="auto">
          <a:xfrm>
            <a:off x="1752600" y="6491288"/>
            <a:ext cx="5680075" cy="366712"/>
          </a:xfrm>
          <a:prstGeom prst="rect">
            <a:avLst/>
          </a:prstGeom>
          <a:noFill/>
          <a:ln w="9525">
            <a:noFill/>
            <a:miter lim="800000"/>
            <a:headEnd/>
            <a:tailEnd/>
          </a:ln>
          <a:effectLst/>
        </p:spPr>
        <p:txBody>
          <a:bodyPr wrap="none" anchor="ctr">
            <a:spAutoFit/>
          </a:bodyPr>
          <a:lstStyle/>
          <a:p>
            <a:pPr eaLnBrk="1" hangingPunct="1"/>
            <a:r>
              <a:rPr lang="en-US" b="0"/>
              <a:t>So sánh câu hỏi mở và câu hỏi đóng trong phỏng vấn</a:t>
            </a:r>
            <a:r>
              <a:rPr lang="en-US"/>
              <a:t> </a:t>
            </a:r>
          </a:p>
        </p:txBody>
      </p:sp>
      <p:sp>
        <p:nvSpPr>
          <p:cNvPr id="202758" name="Text Box 6"/>
          <p:cNvSpPr txBox="1">
            <a:spLocks noChangeArrowheads="1"/>
          </p:cNvSpPr>
          <p:nvPr/>
        </p:nvSpPr>
        <p:spPr bwMode="auto">
          <a:xfrm>
            <a:off x="1600200" y="1524000"/>
            <a:ext cx="1600200" cy="366713"/>
          </a:xfrm>
          <a:prstGeom prst="rect">
            <a:avLst/>
          </a:prstGeom>
          <a:noFill/>
          <a:ln w="9525">
            <a:noFill/>
            <a:miter lim="800000"/>
            <a:headEnd/>
            <a:tailEnd/>
          </a:ln>
          <a:effectLst/>
        </p:spPr>
        <p:txBody>
          <a:bodyPr>
            <a:spAutoFit/>
          </a:bodyPr>
          <a:lstStyle/>
          <a:p>
            <a:pPr>
              <a:spcBef>
                <a:spcPct val="50000"/>
              </a:spcBef>
            </a:pPr>
            <a:r>
              <a:rPr lang="en-US">
                <a:solidFill>
                  <a:schemeClr val="bg1"/>
                </a:solidFill>
              </a:rPr>
              <a:t>Câu hỏi mở</a:t>
            </a:r>
          </a:p>
        </p:txBody>
      </p:sp>
      <p:sp>
        <p:nvSpPr>
          <p:cNvPr id="202759" name="Text Box 7"/>
          <p:cNvSpPr txBox="1">
            <a:spLocks noChangeArrowheads="1"/>
          </p:cNvSpPr>
          <p:nvPr/>
        </p:nvSpPr>
        <p:spPr bwMode="auto">
          <a:xfrm>
            <a:off x="5791200" y="1538288"/>
            <a:ext cx="1714500" cy="366712"/>
          </a:xfrm>
          <a:prstGeom prst="rect">
            <a:avLst/>
          </a:prstGeom>
          <a:noFill/>
          <a:ln w="9525">
            <a:noFill/>
            <a:miter lim="800000"/>
            <a:headEnd/>
            <a:tailEnd/>
          </a:ln>
          <a:effectLst/>
        </p:spPr>
        <p:txBody>
          <a:bodyPr>
            <a:spAutoFit/>
          </a:bodyPr>
          <a:lstStyle/>
          <a:p>
            <a:pPr>
              <a:spcBef>
                <a:spcPct val="50000"/>
              </a:spcBef>
            </a:pPr>
            <a:r>
              <a:rPr lang="en-US">
                <a:solidFill>
                  <a:schemeClr val="bg1"/>
                </a:solidFill>
              </a:rPr>
              <a:t>Câu hỏi đóng</a:t>
            </a:r>
          </a:p>
        </p:txBody>
      </p:sp>
      <p:sp>
        <p:nvSpPr>
          <p:cNvPr id="202760" name="Rectangle 8"/>
          <p:cNvSpPr>
            <a:spLocks noChangeArrowheads="1"/>
          </p:cNvSpPr>
          <p:nvPr/>
        </p:nvSpPr>
        <p:spPr bwMode="auto">
          <a:xfrm>
            <a:off x="838200" y="1143000"/>
            <a:ext cx="6553200" cy="915988"/>
          </a:xfrm>
          <a:prstGeom prst="rect">
            <a:avLst/>
          </a:prstGeom>
          <a:noFill/>
          <a:ln w="9525">
            <a:noFill/>
            <a:miter lim="800000"/>
            <a:headEnd/>
            <a:tailEnd/>
          </a:ln>
          <a:effectLst/>
        </p:spPr>
        <p:txBody>
          <a:bodyPr>
            <a:spAutoFit/>
          </a:bodyPr>
          <a:lstStyle/>
          <a:p>
            <a:r>
              <a:rPr lang="en-US" b="0"/>
              <a:t>-Có hai kiểu câu hỏi phỏng vấn cơ bản: </a:t>
            </a:r>
          </a:p>
          <a:p>
            <a:r>
              <a:rPr lang="en-US" b="0"/>
              <a:t>Câu hỏi mở </a:t>
            </a:r>
          </a:p>
          <a:p>
            <a:r>
              <a:rPr lang="en-US" b="0"/>
              <a:t>Câu hỏi đóng</a:t>
            </a:r>
          </a:p>
        </p:txBody>
      </p:sp>
      <p:sp>
        <p:nvSpPr>
          <p:cNvPr id="202761" name="Text Box 9"/>
          <p:cNvSpPr txBox="1">
            <a:spLocks noChangeArrowheads="1"/>
          </p:cNvSpPr>
          <p:nvPr/>
        </p:nvSpPr>
        <p:spPr bwMode="auto">
          <a:xfrm>
            <a:off x="1676400" y="2057400"/>
            <a:ext cx="1524000" cy="366713"/>
          </a:xfrm>
          <a:prstGeom prst="rect">
            <a:avLst/>
          </a:prstGeom>
          <a:noFill/>
          <a:ln w="9525">
            <a:noFill/>
            <a:miter lim="800000"/>
            <a:headEnd/>
            <a:tailEnd/>
          </a:ln>
          <a:effectLst/>
        </p:spPr>
        <p:txBody>
          <a:bodyPr>
            <a:spAutoFit/>
          </a:bodyPr>
          <a:lstStyle/>
          <a:p>
            <a:pPr>
              <a:spcBef>
                <a:spcPct val="50000"/>
              </a:spcBef>
            </a:pPr>
            <a:r>
              <a:rPr lang="en-US">
                <a:solidFill>
                  <a:schemeClr val="bg1"/>
                </a:solidFill>
              </a:rPr>
              <a:t>Câu hỏi mở</a:t>
            </a:r>
          </a:p>
        </p:txBody>
      </p:sp>
      <p:sp>
        <p:nvSpPr>
          <p:cNvPr id="202762" name="Text Box 10"/>
          <p:cNvSpPr txBox="1">
            <a:spLocks noChangeArrowheads="1"/>
          </p:cNvSpPr>
          <p:nvPr/>
        </p:nvSpPr>
        <p:spPr bwMode="auto">
          <a:xfrm>
            <a:off x="5791200" y="2071688"/>
            <a:ext cx="1676400" cy="366712"/>
          </a:xfrm>
          <a:prstGeom prst="rect">
            <a:avLst/>
          </a:prstGeom>
          <a:noFill/>
          <a:ln w="9525">
            <a:noFill/>
            <a:miter lim="800000"/>
            <a:headEnd/>
            <a:tailEnd/>
          </a:ln>
          <a:effectLst/>
        </p:spPr>
        <p:txBody>
          <a:bodyPr>
            <a:spAutoFit/>
          </a:bodyPr>
          <a:lstStyle/>
          <a:p>
            <a:pPr>
              <a:spcBef>
                <a:spcPct val="50000"/>
              </a:spcBef>
            </a:pPr>
            <a:r>
              <a:rPr lang="en-US">
                <a:solidFill>
                  <a:schemeClr val="bg1"/>
                </a:solidFill>
              </a:rPr>
              <a:t>Câu hỏi đóng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2756"/>
                                        </p:tgtEl>
                                        <p:attrNameLst>
                                          <p:attrName>style.visibility</p:attrName>
                                        </p:attrNameLst>
                                      </p:cBhvr>
                                      <p:to>
                                        <p:strVal val="visible"/>
                                      </p:to>
                                    </p:set>
                                    <p:anim calcmode="lin" valueType="num">
                                      <p:cBhvr additive="base">
                                        <p:cTn id="7" dur="500" fill="hold"/>
                                        <p:tgtEl>
                                          <p:spTgt spid="202756"/>
                                        </p:tgtEl>
                                        <p:attrNameLst>
                                          <p:attrName>ppt_x</p:attrName>
                                        </p:attrNameLst>
                                      </p:cBhvr>
                                      <p:tavLst>
                                        <p:tav tm="0">
                                          <p:val>
                                            <p:strVal val="#ppt_x"/>
                                          </p:val>
                                        </p:tav>
                                        <p:tav tm="100000">
                                          <p:val>
                                            <p:strVal val="#ppt_x"/>
                                          </p:val>
                                        </p:tav>
                                      </p:tavLst>
                                    </p:anim>
                                    <p:anim calcmode="lin" valueType="num">
                                      <p:cBhvr additive="base">
                                        <p:cTn id="8" dur="500" fill="hold"/>
                                        <p:tgtEl>
                                          <p:spTgt spid="202756"/>
                                        </p:tgtEl>
                                        <p:attrNameLst>
                                          <p:attrName>ppt_y</p:attrName>
                                        </p:attrNameLst>
                                      </p:cBhvr>
                                      <p:tavLst>
                                        <p:tav tm="0">
                                          <p:val>
                                            <p:strVal val="1+#ppt_h/2"/>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202757"/>
                                        </p:tgtEl>
                                        <p:attrNameLst>
                                          <p:attrName>style.visibility</p:attrName>
                                        </p:attrNameLst>
                                      </p:cBhvr>
                                      <p:to>
                                        <p:strVal val="visible"/>
                                      </p:to>
                                    </p:set>
                                    <p:animEffect transition="in" filter="blinds(horizontal)">
                                      <p:cBhvr>
                                        <p:cTn id="11" dur="500"/>
                                        <p:tgtEl>
                                          <p:spTgt spid="202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7"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4D69A07-C513-400D-81EA-8443FB097190}" type="slidenum">
              <a:rPr lang="en-US"/>
              <a:pPr/>
              <a:t>84</a:t>
            </a:fld>
            <a:endParaRPr lang="en-US"/>
          </a:p>
        </p:txBody>
      </p:sp>
      <p:sp>
        <p:nvSpPr>
          <p:cNvPr id="203778" name="Rectangle 2"/>
          <p:cNvSpPr>
            <a:spLocks noGrp="1" noChangeArrowheads="1"/>
          </p:cNvSpPr>
          <p:nvPr>
            <p:ph type="title"/>
          </p:nvPr>
        </p:nvSpPr>
        <p:spPr>
          <a:xfrm>
            <a:off x="442913" y="103188"/>
            <a:ext cx="8243887" cy="887412"/>
          </a:xfrm>
        </p:spPr>
        <p:txBody>
          <a:bodyPr/>
          <a:lstStyle/>
          <a:p>
            <a:r>
              <a:rPr lang="en-US"/>
              <a:t>4.1.1. Dạng câu hỏi mở </a:t>
            </a:r>
          </a:p>
        </p:txBody>
      </p:sp>
      <p:sp>
        <p:nvSpPr>
          <p:cNvPr id="203779" name="Rectangle 3"/>
          <p:cNvSpPr>
            <a:spLocks noGrp="1" noChangeArrowheads="1"/>
          </p:cNvSpPr>
          <p:nvPr>
            <p:ph type="body" idx="1"/>
          </p:nvPr>
        </p:nvSpPr>
        <p:spPr>
          <a:xfrm>
            <a:off x="609600" y="1366838"/>
            <a:ext cx="8229600" cy="5334000"/>
          </a:xfrm>
        </p:spPr>
        <p:txBody>
          <a:bodyPr/>
          <a:lstStyle/>
          <a:p>
            <a:pPr>
              <a:lnSpc>
                <a:spcPct val="80000"/>
              </a:lnSpc>
            </a:pPr>
            <a:r>
              <a:rPr lang="en-US" sz="1600" err="1"/>
              <a:t>Các</a:t>
            </a:r>
            <a:r>
              <a:rPr lang="en-US" sz="1600"/>
              <a:t> </a:t>
            </a:r>
            <a:r>
              <a:rPr lang="en-US" sz="1600" err="1"/>
              <a:t>câu</a:t>
            </a:r>
            <a:r>
              <a:rPr lang="en-US" sz="1600"/>
              <a:t> </a:t>
            </a:r>
            <a:r>
              <a:rPr lang="en-US" sz="1600" err="1"/>
              <a:t>hỏi</a:t>
            </a:r>
            <a:r>
              <a:rPr lang="en-US" sz="1600"/>
              <a:t> </a:t>
            </a:r>
            <a:r>
              <a:rPr lang="en-US" sz="1600" err="1"/>
              <a:t>phỏng</a:t>
            </a:r>
            <a:r>
              <a:rPr lang="en-US" sz="1600"/>
              <a:t> </a:t>
            </a:r>
            <a:r>
              <a:rPr lang="en-US" sz="1600" err="1"/>
              <a:t>vấn</a:t>
            </a:r>
            <a:r>
              <a:rPr lang="en-US" sz="1600"/>
              <a:t> </a:t>
            </a:r>
            <a:r>
              <a:rPr lang="en-US" sz="1600" err="1"/>
              <a:t>mở</a:t>
            </a:r>
            <a:r>
              <a:rPr lang="en-US" sz="1600"/>
              <a:t> </a:t>
            </a:r>
            <a:r>
              <a:rPr lang="en-US" sz="1600" err="1"/>
              <a:t>cho</a:t>
            </a:r>
            <a:r>
              <a:rPr lang="en-US" sz="1600"/>
              <a:t> </a:t>
            </a:r>
            <a:r>
              <a:rPr lang="en-US" sz="1600" err="1"/>
              <a:t>phép</a:t>
            </a:r>
            <a:r>
              <a:rPr lang="en-US" sz="1600"/>
              <a:t> </a:t>
            </a:r>
            <a:r>
              <a:rPr lang="en-US" sz="1600" err="1"/>
              <a:t>những</a:t>
            </a:r>
            <a:r>
              <a:rPr lang="en-US" sz="1600"/>
              <a:t> </a:t>
            </a:r>
            <a:r>
              <a:rPr lang="en-US" sz="1600" err="1"/>
              <a:t>người</a:t>
            </a:r>
            <a:r>
              <a:rPr lang="en-US" sz="1600"/>
              <a:t> </a:t>
            </a:r>
            <a:r>
              <a:rPr lang="en-US" sz="1600" err="1"/>
              <a:t>được</a:t>
            </a:r>
            <a:r>
              <a:rPr lang="en-US" sz="1600"/>
              <a:t> </a:t>
            </a:r>
            <a:r>
              <a:rPr lang="en-US" sz="1600" err="1"/>
              <a:t>phỏng</a:t>
            </a:r>
            <a:r>
              <a:rPr lang="en-US" sz="1600"/>
              <a:t> </a:t>
            </a:r>
            <a:r>
              <a:rPr lang="en-US" sz="1600" err="1"/>
              <a:t>vấn</a:t>
            </a:r>
            <a:r>
              <a:rPr lang="en-US" sz="1600"/>
              <a:t> </a:t>
            </a:r>
            <a:r>
              <a:rPr lang="en-US" sz="1600" err="1"/>
              <a:t>trả</a:t>
            </a:r>
            <a:r>
              <a:rPr lang="en-US" sz="1600"/>
              <a:t> </a:t>
            </a:r>
            <a:r>
              <a:rPr lang="en-US" sz="1600" err="1"/>
              <a:t>lời</a:t>
            </a:r>
            <a:r>
              <a:rPr lang="en-US" sz="1600"/>
              <a:t> </a:t>
            </a:r>
            <a:r>
              <a:rPr lang="en-US" sz="1600" err="1"/>
              <a:t>những</a:t>
            </a:r>
            <a:r>
              <a:rPr lang="en-US" sz="1600"/>
              <a:t> </a:t>
            </a:r>
            <a:r>
              <a:rPr lang="en-US" sz="1600" err="1"/>
              <a:t>gì</a:t>
            </a:r>
            <a:r>
              <a:rPr lang="en-US" sz="1600"/>
              <a:t> </a:t>
            </a:r>
            <a:r>
              <a:rPr lang="en-US" sz="1600" err="1"/>
              <a:t>họ</a:t>
            </a:r>
            <a:r>
              <a:rPr lang="en-US" sz="1600"/>
              <a:t> </a:t>
            </a:r>
            <a:r>
              <a:rPr lang="en-US" sz="1600" err="1"/>
              <a:t>mong</a:t>
            </a:r>
            <a:r>
              <a:rPr lang="en-US" sz="1600"/>
              <a:t> </a:t>
            </a:r>
            <a:r>
              <a:rPr lang="en-US" sz="1600" err="1"/>
              <a:t>muốn</a:t>
            </a:r>
            <a:r>
              <a:rPr lang="en-US" sz="1600"/>
              <a:t> </a:t>
            </a:r>
            <a:r>
              <a:rPr lang="en-US" sz="1600" err="1"/>
              <a:t>và</a:t>
            </a:r>
            <a:r>
              <a:rPr lang="en-US" sz="1600"/>
              <a:t> </a:t>
            </a:r>
            <a:r>
              <a:rPr lang="en-US" sz="1600" err="1"/>
              <a:t>mức</a:t>
            </a:r>
            <a:r>
              <a:rPr lang="en-US" sz="1600"/>
              <a:t> </a:t>
            </a:r>
            <a:r>
              <a:rPr lang="en-US" sz="1600" err="1"/>
              <a:t>độ</a:t>
            </a:r>
            <a:r>
              <a:rPr lang="en-US" sz="1600"/>
              <a:t> </a:t>
            </a:r>
            <a:r>
              <a:rPr lang="en-US" sz="1600" err="1"/>
              <a:t>mong</a:t>
            </a:r>
            <a:r>
              <a:rPr lang="en-US" sz="1600"/>
              <a:t> </a:t>
            </a:r>
            <a:r>
              <a:rPr lang="en-US" sz="1600" err="1"/>
              <a:t>muốn</a:t>
            </a:r>
            <a:r>
              <a:rPr lang="en-US" sz="1600"/>
              <a:t> </a:t>
            </a:r>
            <a:r>
              <a:rPr lang="en-US" sz="1600" err="1"/>
              <a:t>của</a:t>
            </a:r>
            <a:r>
              <a:rPr lang="en-US" sz="1600"/>
              <a:t> </a:t>
            </a:r>
            <a:r>
              <a:rPr lang="en-US" sz="1600" err="1"/>
              <a:t>họ</a:t>
            </a:r>
            <a:r>
              <a:rPr lang="en-US" sz="1600"/>
              <a:t> </a:t>
            </a:r>
          </a:p>
          <a:p>
            <a:pPr>
              <a:lnSpc>
                <a:spcPct val="80000"/>
              </a:lnSpc>
            </a:pPr>
            <a:r>
              <a:rPr lang="en-US" sz="1600" err="1"/>
              <a:t>Các</a:t>
            </a:r>
            <a:r>
              <a:rPr lang="en-US" sz="1600"/>
              <a:t> </a:t>
            </a:r>
            <a:r>
              <a:rPr lang="en-US" sz="1600" err="1"/>
              <a:t>câu</a:t>
            </a:r>
            <a:r>
              <a:rPr lang="en-US" sz="1600"/>
              <a:t> </a:t>
            </a:r>
            <a:r>
              <a:rPr lang="en-US" sz="1600" err="1"/>
              <a:t>hỏi</a:t>
            </a:r>
            <a:r>
              <a:rPr lang="en-US" sz="1600"/>
              <a:t> </a:t>
            </a:r>
            <a:r>
              <a:rPr lang="en-US" sz="1600" err="1"/>
              <a:t>mở</a:t>
            </a:r>
            <a:r>
              <a:rPr lang="en-US" sz="1600"/>
              <a:t> </a:t>
            </a:r>
            <a:r>
              <a:rPr lang="en-US" sz="1600" err="1"/>
              <a:t>phù</a:t>
            </a:r>
            <a:r>
              <a:rPr lang="en-US" sz="1600"/>
              <a:t> </a:t>
            </a:r>
            <a:r>
              <a:rPr lang="en-US" sz="1600" err="1"/>
              <a:t>hợp</a:t>
            </a:r>
            <a:r>
              <a:rPr lang="en-US" sz="1600"/>
              <a:t> </a:t>
            </a:r>
            <a:r>
              <a:rPr lang="en-US" sz="1600" err="1"/>
              <a:t>khi</a:t>
            </a:r>
            <a:r>
              <a:rPr lang="en-US" sz="1600"/>
              <a:t> </a:t>
            </a:r>
            <a:r>
              <a:rPr lang="en-US" sz="1600" err="1"/>
              <a:t>người</a:t>
            </a:r>
            <a:r>
              <a:rPr lang="en-US" sz="1600"/>
              <a:t> </a:t>
            </a:r>
            <a:r>
              <a:rPr lang="en-US" sz="1600" err="1"/>
              <a:t>phân</a:t>
            </a:r>
            <a:r>
              <a:rPr lang="en-US" sz="1600"/>
              <a:t> </a:t>
            </a:r>
            <a:r>
              <a:rPr lang="en-US" sz="1600" err="1"/>
              <a:t>tích</a:t>
            </a:r>
            <a:r>
              <a:rPr lang="en-US" sz="1600"/>
              <a:t> </a:t>
            </a:r>
            <a:r>
              <a:rPr lang="en-US" sz="1600" err="1"/>
              <a:t>quan</a:t>
            </a:r>
            <a:r>
              <a:rPr lang="en-US" sz="1600"/>
              <a:t> </a:t>
            </a:r>
            <a:r>
              <a:rPr lang="en-US" sz="1600" err="1"/>
              <a:t>tâm</a:t>
            </a:r>
            <a:r>
              <a:rPr lang="en-US" sz="1600"/>
              <a:t> </a:t>
            </a:r>
            <a:r>
              <a:rPr lang="en-US" sz="1600" err="1"/>
              <a:t>tới</a:t>
            </a:r>
            <a:r>
              <a:rPr lang="en-US" sz="1600"/>
              <a:t> </a:t>
            </a:r>
            <a:r>
              <a:rPr lang="en-US" sz="1600" err="1"/>
              <a:t>độ</a:t>
            </a:r>
            <a:r>
              <a:rPr lang="en-US" sz="1600"/>
              <a:t> </a:t>
            </a:r>
            <a:r>
              <a:rPr lang="en-US" sz="1600" err="1"/>
              <a:t>rộng</a:t>
            </a:r>
            <a:r>
              <a:rPr lang="en-US" sz="1600"/>
              <a:t> </a:t>
            </a:r>
            <a:r>
              <a:rPr lang="en-US" sz="1600" err="1"/>
              <a:t>và</a:t>
            </a:r>
            <a:r>
              <a:rPr lang="en-US" sz="1600"/>
              <a:t> </a:t>
            </a:r>
            <a:r>
              <a:rPr lang="en-US" sz="1600" err="1"/>
              <a:t>sâu</a:t>
            </a:r>
            <a:r>
              <a:rPr lang="en-US" sz="1600"/>
              <a:t> </a:t>
            </a:r>
            <a:r>
              <a:rPr lang="en-US" sz="1600" err="1"/>
              <a:t>của</a:t>
            </a:r>
            <a:r>
              <a:rPr lang="en-US" sz="1600"/>
              <a:t> </a:t>
            </a:r>
            <a:r>
              <a:rPr lang="en-US" sz="1600" err="1"/>
              <a:t>câu</a:t>
            </a:r>
            <a:r>
              <a:rPr lang="en-US" sz="1600"/>
              <a:t> </a:t>
            </a:r>
            <a:r>
              <a:rPr lang="en-US" sz="1600" err="1"/>
              <a:t>trả</a:t>
            </a:r>
            <a:r>
              <a:rPr lang="en-US" sz="1600"/>
              <a:t> </a:t>
            </a:r>
            <a:r>
              <a:rPr lang="en-US" sz="1600" err="1"/>
              <a:t>lời</a:t>
            </a:r>
            <a:endParaRPr lang="en-US" sz="1600"/>
          </a:p>
          <a:p>
            <a:pPr>
              <a:lnSpc>
                <a:spcPct val="80000"/>
              </a:lnSpc>
            </a:pPr>
            <a:r>
              <a:rPr lang="en-US" sz="1600" err="1"/>
              <a:t>Ưu</a:t>
            </a:r>
            <a:r>
              <a:rPr lang="en-US" sz="1600"/>
              <a:t> </a:t>
            </a:r>
            <a:r>
              <a:rPr lang="en-US" sz="1600" err="1"/>
              <a:t>điểm</a:t>
            </a:r>
            <a:r>
              <a:rPr lang="en-US" sz="1600"/>
              <a:t>: </a:t>
            </a:r>
          </a:p>
          <a:p>
            <a:pPr>
              <a:lnSpc>
                <a:spcPct val="80000"/>
              </a:lnSpc>
              <a:buFontTx/>
              <a:buNone/>
            </a:pPr>
            <a:r>
              <a:rPr lang="en-US" sz="1600"/>
              <a:t>o </a:t>
            </a:r>
            <a:r>
              <a:rPr lang="en-US" sz="1600" err="1"/>
              <a:t>Làm</a:t>
            </a:r>
            <a:r>
              <a:rPr lang="en-US" sz="1600"/>
              <a:t> </a:t>
            </a:r>
            <a:r>
              <a:rPr lang="en-US" sz="1600" err="1"/>
              <a:t>cho</a:t>
            </a:r>
            <a:r>
              <a:rPr lang="en-US" sz="1600"/>
              <a:t> </a:t>
            </a:r>
            <a:r>
              <a:rPr lang="en-US" sz="1600" err="1"/>
              <a:t>người</a:t>
            </a:r>
            <a:r>
              <a:rPr lang="en-US" sz="1600"/>
              <a:t> </a:t>
            </a:r>
            <a:r>
              <a:rPr lang="en-US" sz="1600" err="1"/>
              <a:t>được</a:t>
            </a:r>
            <a:r>
              <a:rPr lang="en-US" sz="1600"/>
              <a:t> </a:t>
            </a:r>
            <a:r>
              <a:rPr lang="en-US" sz="1600" err="1"/>
              <a:t>phỏng</a:t>
            </a:r>
            <a:r>
              <a:rPr lang="en-US" sz="1600"/>
              <a:t> </a:t>
            </a:r>
            <a:r>
              <a:rPr lang="en-US" sz="1600" err="1"/>
              <a:t>vấn</a:t>
            </a:r>
            <a:r>
              <a:rPr lang="en-US" sz="1600"/>
              <a:t> </a:t>
            </a:r>
            <a:r>
              <a:rPr lang="en-US" sz="1600" err="1"/>
              <a:t>cảm</a:t>
            </a:r>
            <a:r>
              <a:rPr lang="en-US" sz="1600"/>
              <a:t> </a:t>
            </a:r>
            <a:r>
              <a:rPr lang="en-US" sz="1600" err="1"/>
              <a:t>thấy</a:t>
            </a:r>
            <a:r>
              <a:rPr lang="en-US" sz="1600"/>
              <a:t> </a:t>
            </a:r>
            <a:r>
              <a:rPr lang="en-US" sz="1600" err="1"/>
              <a:t>thoải</a:t>
            </a:r>
            <a:r>
              <a:rPr lang="en-US" sz="1600"/>
              <a:t> </a:t>
            </a:r>
            <a:r>
              <a:rPr lang="en-US" sz="1600" err="1"/>
              <a:t>mái</a:t>
            </a:r>
            <a:endParaRPr lang="en-US" sz="1600"/>
          </a:p>
          <a:p>
            <a:pPr>
              <a:lnSpc>
                <a:spcPct val="80000"/>
              </a:lnSpc>
              <a:buFontTx/>
              <a:buNone/>
            </a:pPr>
            <a:r>
              <a:rPr lang="en-US" sz="1600"/>
              <a:t>o Cho </a:t>
            </a:r>
            <a:r>
              <a:rPr lang="en-US" sz="1600" err="1"/>
              <a:t>phép</a:t>
            </a:r>
            <a:r>
              <a:rPr lang="en-US" sz="1600"/>
              <a:t> </a:t>
            </a:r>
            <a:r>
              <a:rPr lang="en-US" sz="1600" err="1"/>
              <a:t>người</a:t>
            </a:r>
            <a:r>
              <a:rPr lang="en-US" sz="1600"/>
              <a:t> </a:t>
            </a:r>
            <a:r>
              <a:rPr lang="en-US" sz="1600" err="1"/>
              <a:t>phỏng</a:t>
            </a:r>
            <a:r>
              <a:rPr lang="en-US" sz="1600"/>
              <a:t> </a:t>
            </a:r>
            <a:r>
              <a:rPr lang="en-US" sz="1600" err="1"/>
              <a:t>vấn</a:t>
            </a:r>
            <a:r>
              <a:rPr lang="en-US" sz="1600"/>
              <a:t> </a:t>
            </a:r>
            <a:r>
              <a:rPr lang="en-US" sz="1600" err="1"/>
              <a:t>tập</a:t>
            </a:r>
            <a:r>
              <a:rPr lang="en-US" sz="1600"/>
              <a:t> </a:t>
            </a:r>
            <a:r>
              <a:rPr lang="en-US" sz="1600" err="1"/>
              <a:t>trung</a:t>
            </a:r>
            <a:r>
              <a:rPr lang="en-US" sz="1600"/>
              <a:t> </a:t>
            </a:r>
            <a:r>
              <a:rPr lang="en-US" sz="1600" err="1"/>
              <a:t>vào</a:t>
            </a:r>
            <a:r>
              <a:rPr lang="en-US" sz="1600"/>
              <a:t> </a:t>
            </a:r>
            <a:r>
              <a:rPr lang="en-US" sz="1600" err="1"/>
              <a:t>cách</a:t>
            </a:r>
            <a:r>
              <a:rPr lang="en-US" sz="1600"/>
              <a:t> </a:t>
            </a:r>
            <a:r>
              <a:rPr lang="en-US" sz="1600" err="1"/>
              <a:t>biểu</a:t>
            </a:r>
            <a:r>
              <a:rPr lang="en-US" sz="1600"/>
              <a:t> </a:t>
            </a:r>
            <a:r>
              <a:rPr lang="en-US" sz="1600" err="1"/>
              <a:t>đạt</a:t>
            </a:r>
            <a:r>
              <a:rPr lang="en-US" sz="1600"/>
              <a:t> </a:t>
            </a:r>
            <a:r>
              <a:rPr lang="en-US" sz="1600" err="1"/>
              <a:t>của</a:t>
            </a:r>
            <a:r>
              <a:rPr lang="en-US" sz="1600"/>
              <a:t> </a:t>
            </a:r>
            <a:r>
              <a:rPr lang="en-US" sz="1600" err="1"/>
              <a:t>người</a:t>
            </a:r>
            <a:r>
              <a:rPr lang="en-US" sz="1600"/>
              <a:t> </a:t>
            </a:r>
            <a:r>
              <a:rPr lang="en-US" sz="1600" err="1"/>
              <a:t>được</a:t>
            </a:r>
            <a:r>
              <a:rPr lang="en-US" sz="1600"/>
              <a:t> </a:t>
            </a:r>
            <a:r>
              <a:rPr lang="en-US" sz="1600" err="1"/>
              <a:t>phỏng</a:t>
            </a:r>
            <a:r>
              <a:rPr lang="en-US" sz="1600"/>
              <a:t> </a:t>
            </a:r>
            <a:r>
              <a:rPr lang="en-US" sz="1600" err="1"/>
              <a:t>vấn</a:t>
            </a:r>
            <a:r>
              <a:rPr lang="en-US" sz="1600"/>
              <a:t>:</a:t>
            </a:r>
          </a:p>
          <a:p>
            <a:pPr>
              <a:lnSpc>
                <a:spcPct val="80000"/>
              </a:lnSpc>
              <a:buFontTx/>
              <a:buNone/>
            </a:pPr>
            <a:r>
              <a:rPr lang="en-US" sz="1600"/>
              <a:t>o </a:t>
            </a:r>
            <a:r>
              <a:rPr lang="en-US" sz="1600" err="1"/>
              <a:t>Phản</a:t>
            </a:r>
            <a:r>
              <a:rPr lang="en-US" sz="1600"/>
              <a:t> </a:t>
            </a:r>
            <a:r>
              <a:rPr lang="en-US" sz="1600" err="1"/>
              <a:t>ánh</a:t>
            </a:r>
            <a:r>
              <a:rPr lang="en-US" sz="1600"/>
              <a:t> </a:t>
            </a:r>
            <a:r>
              <a:rPr lang="en-US" sz="1600" err="1"/>
              <a:t>trình</a:t>
            </a:r>
            <a:r>
              <a:rPr lang="en-US" sz="1600"/>
              <a:t> </a:t>
            </a:r>
            <a:r>
              <a:rPr lang="en-US" sz="1600" err="1"/>
              <a:t>độ</a:t>
            </a:r>
            <a:r>
              <a:rPr lang="en-US" sz="1600"/>
              <a:t> </a:t>
            </a:r>
            <a:r>
              <a:rPr lang="en-US" sz="1600" err="1"/>
              <a:t>văn</a:t>
            </a:r>
            <a:r>
              <a:rPr lang="en-US" sz="1600"/>
              <a:t> </a:t>
            </a:r>
            <a:r>
              <a:rPr lang="en-US" sz="1600" err="1"/>
              <a:t>hóa</a:t>
            </a:r>
            <a:r>
              <a:rPr lang="en-US" sz="1600"/>
              <a:t>, </a:t>
            </a:r>
            <a:r>
              <a:rPr lang="en-US" sz="1600" err="1"/>
              <a:t>các</a:t>
            </a:r>
            <a:r>
              <a:rPr lang="en-US" sz="1600"/>
              <a:t> </a:t>
            </a:r>
            <a:r>
              <a:rPr lang="en-US" sz="1600" err="1"/>
              <a:t>giá</a:t>
            </a:r>
            <a:r>
              <a:rPr lang="en-US" sz="1600"/>
              <a:t> </a:t>
            </a:r>
            <a:r>
              <a:rPr lang="en-US" sz="1600" err="1"/>
              <a:t>trị</a:t>
            </a:r>
            <a:r>
              <a:rPr lang="en-US" sz="1600"/>
              <a:t>, </a:t>
            </a:r>
            <a:r>
              <a:rPr lang="en-US" sz="1600" err="1"/>
              <a:t>thái</a:t>
            </a:r>
            <a:r>
              <a:rPr lang="en-US" sz="1600"/>
              <a:t> </a:t>
            </a:r>
            <a:r>
              <a:rPr lang="en-US" sz="1600" err="1"/>
              <a:t>độ</a:t>
            </a:r>
            <a:r>
              <a:rPr lang="en-US" sz="1600"/>
              <a:t> </a:t>
            </a:r>
            <a:r>
              <a:rPr lang="en-US" sz="1600" err="1"/>
              <a:t>và</a:t>
            </a:r>
            <a:r>
              <a:rPr lang="en-US" sz="1600"/>
              <a:t> </a:t>
            </a:r>
            <a:r>
              <a:rPr lang="en-US" sz="1600" err="1"/>
              <a:t>niềm</a:t>
            </a:r>
            <a:r>
              <a:rPr lang="en-US" sz="1600"/>
              <a:t> tin</a:t>
            </a:r>
          </a:p>
          <a:p>
            <a:pPr>
              <a:lnSpc>
                <a:spcPct val="80000"/>
              </a:lnSpc>
              <a:buFontTx/>
              <a:buNone/>
            </a:pPr>
            <a:r>
              <a:rPr lang="en-US" sz="1600"/>
              <a:t>o </a:t>
            </a:r>
            <a:r>
              <a:rPr lang="en-US" sz="1600" err="1"/>
              <a:t>Cung</a:t>
            </a:r>
            <a:r>
              <a:rPr lang="en-US" sz="1600"/>
              <a:t> </a:t>
            </a:r>
            <a:r>
              <a:rPr lang="en-US" sz="1600" err="1"/>
              <a:t>cấp</a:t>
            </a:r>
            <a:r>
              <a:rPr lang="en-US" sz="1600"/>
              <a:t> </a:t>
            </a:r>
            <a:r>
              <a:rPr lang="en-US" sz="1600" err="1"/>
              <a:t>mức</a:t>
            </a:r>
            <a:r>
              <a:rPr lang="en-US" sz="1600"/>
              <a:t> </a:t>
            </a:r>
            <a:r>
              <a:rPr lang="en-US" sz="1600" err="1"/>
              <a:t>độ</a:t>
            </a:r>
            <a:r>
              <a:rPr lang="en-US" sz="1600"/>
              <a:t> chi </a:t>
            </a:r>
            <a:r>
              <a:rPr lang="en-US" sz="1600" err="1"/>
              <a:t>tiết</a:t>
            </a:r>
            <a:r>
              <a:rPr lang="en-US" sz="1600"/>
              <a:t> </a:t>
            </a:r>
            <a:r>
              <a:rPr lang="en-US" sz="1600" err="1"/>
              <a:t>cao</a:t>
            </a:r>
            <a:endParaRPr lang="en-US" sz="1600"/>
          </a:p>
          <a:p>
            <a:pPr>
              <a:lnSpc>
                <a:spcPct val="80000"/>
              </a:lnSpc>
              <a:buFontTx/>
              <a:buNone/>
            </a:pPr>
            <a:r>
              <a:rPr lang="en-US" sz="1600"/>
              <a:t>o </a:t>
            </a:r>
            <a:r>
              <a:rPr lang="en-US" sz="1600" err="1"/>
              <a:t>Phát</a:t>
            </a:r>
            <a:r>
              <a:rPr lang="en-US" sz="1600"/>
              <a:t> </a:t>
            </a:r>
            <a:r>
              <a:rPr lang="en-US" sz="1600" err="1"/>
              <a:t>hiện</a:t>
            </a:r>
            <a:r>
              <a:rPr lang="en-US" sz="1600"/>
              <a:t> </a:t>
            </a:r>
            <a:r>
              <a:rPr lang="en-US" sz="1600" err="1"/>
              <a:t>các</a:t>
            </a:r>
            <a:r>
              <a:rPr lang="en-US" sz="1600"/>
              <a:t> </a:t>
            </a:r>
            <a:r>
              <a:rPr lang="en-US" sz="1600" err="1"/>
              <a:t>câu</a:t>
            </a:r>
            <a:r>
              <a:rPr lang="en-US" sz="1600"/>
              <a:t> </a:t>
            </a:r>
            <a:r>
              <a:rPr lang="en-US" sz="1600" err="1"/>
              <a:t>hỏi</a:t>
            </a:r>
            <a:r>
              <a:rPr lang="en-US" sz="1600"/>
              <a:t> </a:t>
            </a:r>
            <a:r>
              <a:rPr lang="en-US" sz="1600" err="1"/>
              <a:t>mới</a:t>
            </a:r>
            <a:r>
              <a:rPr lang="en-US" sz="1600"/>
              <a:t> </a:t>
            </a:r>
            <a:r>
              <a:rPr lang="en-US" sz="1600" err="1"/>
              <a:t>mà</a:t>
            </a:r>
            <a:r>
              <a:rPr lang="en-US" sz="1600"/>
              <a:t> </a:t>
            </a:r>
            <a:r>
              <a:rPr lang="en-US" sz="1600" err="1"/>
              <a:t>chưa</a:t>
            </a:r>
            <a:r>
              <a:rPr lang="en-US" sz="1600"/>
              <a:t> </a:t>
            </a:r>
            <a:r>
              <a:rPr lang="en-US" sz="1600" err="1"/>
              <a:t>được</a:t>
            </a:r>
            <a:r>
              <a:rPr lang="en-US" sz="1600"/>
              <a:t> </a:t>
            </a:r>
            <a:r>
              <a:rPr lang="en-US" sz="1600" err="1"/>
              <a:t>khai</a:t>
            </a:r>
            <a:r>
              <a:rPr lang="en-US" sz="1600"/>
              <a:t> </a:t>
            </a:r>
            <a:r>
              <a:rPr lang="en-US" sz="1600" err="1"/>
              <a:t>thác</a:t>
            </a:r>
            <a:endParaRPr lang="en-US" sz="1600"/>
          </a:p>
          <a:p>
            <a:pPr>
              <a:lnSpc>
                <a:spcPct val="80000"/>
              </a:lnSpc>
              <a:buFontTx/>
              <a:buNone/>
            </a:pPr>
            <a:r>
              <a:rPr lang="en-US" sz="1600"/>
              <a:t>o </a:t>
            </a:r>
            <a:r>
              <a:rPr lang="en-US" sz="1600" err="1"/>
              <a:t>Làm</a:t>
            </a:r>
            <a:r>
              <a:rPr lang="en-US" sz="1600"/>
              <a:t> </a:t>
            </a:r>
            <a:r>
              <a:rPr lang="en-US" sz="1600" err="1"/>
              <a:t>cho</a:t>
            </a:r>
            <a:r>
              <a:rPr lang="en-US" sz="1600"/>
              <a:t> </a:t>
            </a:r>
            <a:r>
              <a:rPr lang="en-US" sz="1600" err="1"/>
              <a:t>người</a:t>
            </a:r>
            <a:r>
              <a:rPr lang="en-US" sz="1600"/>
              <a:t> </a:t>
            </a:r>
            <a:r>
              <a:rPr lang="en-US" sz="1600" err="1"/>
              <a:t>được</a:t>
            </a:r>
            <a:r>
              <a:rPr lang="en-US" sz="1600"/>
              <a:t> </a:t>
            </a:r>
            <a:r>
              <a:rPr lang="en-US" sz="1600" err="1"/>
              <a:t>phỏng</a:t>
            </a:r>
            <a:r>
              <a:rPr lang="en-US" sz="1600"/>
              <a:t> </a:t>
            </a:r>
            <a:r>
              <a:rPr lang="en-US" sz="1600" err="1"/>
              <a:t>vấn</a:t>
            </a:r>
            <a:r>
              <a:rPr lang="en-US" sz="1600"/>
              <a:t> </a:t>
            </a:r>
            <a:r>
              <a:rPr lang="en-US" sz="1600" err="1"/>
              <a:t>thấy</a:t>
            </a:r>
            <a:r>
              <a:rPr lang="en-US" sz="1600"/>
              <a:t> </a:t>
            </a:r>
            <a:r>
              <a:rPr lang="en-US" sz="1600" err="1"/>
              <a:t>thú</a:t>
            </a:r>
            <a:r>
              <a:rPr lang="en-US" sz="1600"/>
              <a:t> </a:t>
            </a:r>
            <a:r>
              <a:rPr lang="en-US" sz="1600" err="1"/>
              <a:t>vị</a:t>
            </a:r>
            <a:r>
              <a:rPr lang="en-US" sz="1600"/>
              <a:t> </a:t>
            </a:r>
            <a:r>
              <a:rPr lang="en-US" sz="1600" err="1"/>
              <a:t>hơn</a:t>
            </a:r>
            <a:endParaRPr lang="en-US" sz="1600"/>
          </a:p>
          <a:p>
            <a:pPr>
              <a:lnSpc>
                <a:spcPct val="80000"/>
              </a:lnSpc>
              <a:buFontTx/>
              <a:buNone/>
            </a:pPr>
            <a:r>
              <a:rPr lang="en-US" sz="1600"/>
              <a:t>o Cho </a:t>
            </a:r>
            <a:r>
              <a:rPr lang="en-US" sz="1600" err="1"/>
              <a:t>phép</a:t>
            </a:r>
            <a:r>
              <a:rPr lang="en-US" sz="1600"/>
              <a:t> </a:t>
            </a:r>
            <a:r>
              <a:rPr lang="en-US" sz="1600" err="1"/>
              <a:t>tính</a:t>
            </a:r>
            <a:r>
              <a:rPr lang="en-US" sz="1600"/>
              <a:t> </a:t>
            </a:r>
            <a:r>
              <a:rPr lang="en-US" sz="1600" err="1"/>
              <a:t>tự</a:t>
            </a:r>
            <a:r>
              <a:rPr lang="en-US" sz="1600"/>
              <a:t> </a:t>
            </a:r>
            <a:r>
              <a:rPr lang="en-US" sz="1600" err="1"/>
              <a:t>nhiên</a:t>
            </a:r>
            <a:r>
              <a:rPr lang="en-US" sz="1600"/>
              <a:t> </a:t>
            </a:r>
            <a:r>
              <a:rPr lang="en-US" sz="1600" err="1"/>
              <a:t>cao</a:t>
            </a:r>
            <a:r>
              <a:rPr lang="en-US" sz="1600"/>
              <a:t> </a:t>
            </a:r>
            <a:r>
              <a:rPr lang="en-US" sz="1600" err="1"/>
              <a:t>hơn</a:t>
            </a:r>
            <a:endParaRPr lang="en-US" sz="1600"/>
          </a:p>
          <a:p>
            <a:pPr>
              <a:lnSpc>
                <a:spcPct val="80000"/>
              </a:lnSpc>
              <a:buFontTx/>
              <a:buNone/>
            </a:pPr>
            <a:r>
              <a:rPr lang="en-US" sz="1600"/>
              <a:t>o </a:t>
            </a:r>
            <a:r>
              <a:rPr lang="en-US" sz="1600" err="1"/>
              <a:t>Giúp</a:t>
            </a:r>
            <a:r>
              <a:rPr lang="en-US" sz="1600"/>
              <a:t> </a:t>
            </a:r>
            <a:r>
              <a:rPr lang="en-US" sz="1600" err="1"/>
              <a:t>người</a:t>
            </a:r>
            <a:r>
              <a:rPr lang="en-US" sz="1600"/>
              <a:t> </a:t>
            </a:r>
            <a:r>
              <a:rPr lang="en-US" sz="1600" err="1"/>
              <a:t>phỏng</a:t>
            </a:r>
            <a:r>
              <a:rPr lang="en-US" sz="1600"/>
              <a:t> </a:t>
            </a:r>
            <a:r>
              <a:rPr lang="en-US" sz="1600" err="1"/>
              <a:t>vấn</a:t>
            </a:r>
            <a:r>
              <a:rPr lang="en-US" sz="1600"/>
              <a:t> </a:t>
            </a:r>
            <a:r>
              <a:rPr lang="en-US" sz="1600" err="1"/>
              <a:t>dễ</a:t>
            </a:r>
            <a:r>
              <a:rPr lang="en-US" sz="1600"/>
              <a:t> </a:t>
            </a:r>
            <a:r>
              <a:rPr lang="en-US" sz="1600" err="1"/>
              <a:t>điều</a:t>
            </a:r>
            <a:r>
              <a:rPr lang="en-US" sz="1600"/>
              <a:t> </a:t>
            </a:r>
            <a:r>
              <a:rPr lang="en-US" sz="1600" err="1"/>
              <a:t>chỉnh</a:t>
            </a:r>
            <a:r>
              <a:rPr lang="en-US" sz="1600"/>
              <a:t> </a:t>
            </a:r>
            <a:r>
              <a:rPr lang="en-US" sz="1600" err="1"/>
              <a:t>nhịp</a:t>
            </a:r>
            <a:r>
              <a:rPr lang="en-US" sz="1600"/>
              <a:t> </a:t>
            </a:r>
            <a:r>
              <a:rPr lang="en-US" sz="1600" err="1"/>
              <a:t>độ</a:t>
            </a:r>
            <a:r>
              <a:rPr lang="en-US" sz="1600"/>
              <a:t> </a:t>
            </a:r>
            <a:r>
              <a:rPr lang="en-US" sz="1600" err="1"/>
              <a:t>hơn</a:t>
            </a:r>
            <a:endParaRPr lang="en-US" sz="1600"/>
          </a:p>
          <a:p>
            <a:pPr>
              <a:lnSpc>
                <a:spcPct val="80000"/>
              </a:lnSpc>
              <a:buFontTx/>
              <a:buNone/>
            </a:pPr>
            <a:r>
              <a:rPr lang="en-US" sz="1600"/>
              <a:t>o </a:t>
            </a:r>
            <a:r>
              <a:rPr lang="en-US" sz="1600" err="1"/>
              <a:t>Hữu</a:t>
            </a:r>
            <a:r>
              <a:rPr lang="en-US" sz="1600"/>
              <a:t> </a:t>
            </a:r>
            <a:r>
              <a:rPr lang="en-US" sz="1600" err="1"/>
              <a:t>ích</a:t>
            </a:r>
            <a:r>
              <a:rPr lang="en-US" sz="1600"/>
              <a:t> </a:t>
            </a:r>
            <a:r>
              <a:rPr lang="en-US" sz="1600" err="1"/>
              <a:t>khi</a:t>
            </a:r>
            <a:r>
              <a:rPr lang="en-US" sz="1600"/>
              <a:t> </a:t>
            </a:r>
            <a:r>
              <a:rPr lang="en-US" sz="1600" err="1"/>
              <a:t>người</a:t>
            </a:r>
            <a:r>
              <a:rPr lang="en-US" sz="1600"/>
              <a:t> </a:t>
            </a:r>
            <a:r>
              <a:rPr lang="en-US" sz="1600" err="1"/>
              <a:t>phỏng</a:t>
            </a:r>
            <a:r>
              <a:rPr lang="en-US" sz="1600"/>
              <a:t> </a:t>
            </a:r>
            <a:r>
              <a:rPr lang="en-US" sz="1600" err="1"/>
              <a:t>vấn</a:t>
            </a:r>
            <a:r>
              <a:rPr lang="en-US" sz="1600"/>
              <a:t> </a:t>
            </a:r>
            <a:r>
              <a:rPr lang="en-US" sz="1600" err="1"/>
              <a:t>không</a:t>
            </a:r>
            <a:r>
              <a:rPr lang="en-US" sz="1600"/>
              <a:t> </a:t>
            </a:r>
            <a:r>
              <a:rPr lang="en-US" sz="1600" err="1"/>
              <a:t>chuẩn</a:t>
            </a:r>
            <a:r>
              <a:rPr lang="en-US" sz="1600"/>
              <a:t> </a:t>
            </a:r>
            <a:r>
              <a:rPr lang="en-US" sz="1600" err="1"/>
              <a:t>bị</a:t>
            </a:r>
            <a:r>
              <a:rPr lang="en-US" sz="1600"/>
              <a:t> </a:t>
            </a:r>
            <a:r>
              <a:rPr lang="en-US" sz="1600" err="1"/>
              <a:t>trước</a:t>
            </a:r>
            <a:r>
              <a:rPr lang="en-US" sz="1600"/>
              <a:t> </a:t>
            </a:r>
          </a:p>
          <a:p>
            <a:pPr>
              <a:lnSpc>
                <a:spcPct val="80000"/>
              </a:lnSpc>
            </a:pPr>
            <a:r>
              <a:rPr lang="en-US" sz="1600" err="1"/>
              <a:t>Nhược</a:t>
            </a:r>
            <a:r>
              <a:rPr lang="en-US" sz="1600"/>
              <a:t> </a:t>
            </a:r>
            <a:r>
              <a:rPr lang="en-US" sz="1600" err="1"/>
              <a:t>điểm</a:t>
            </a:r>
            <a:r>
              <a:rPr lang="en-US" sz="1600"/>
              <a:t>:</a:t>
            </a:r>
          </a:p>
          <a:p>
            <a:pPr>
              <a:lnSpc>
                <a:spcPct val="80000"/>
              </a:lnSpc>
              <a:buFontTx/>
              <a:buNone/>
            </a:pPr>
            <a:r>
              <a:rPr lang="en-US" sz="1600"/>
              <a:t>o </a:t>
            </a:r>
            <a:r>
              <a:rPr lang="en-US" sz="1600" err="1"/>
              <a:t>Có</a:t>
            </a:r>
            <a:r>
              <a:rPr lang="en-US" sz="1600"/>
              <a:t> </a:t>
            </a:r>
            <a:r>
              <a:rPr lang="en-US" sz="1600" err="1"/>
              <a:t>thể</a:t>
            </a:r>
            <a:r>
              <a:rPr lang="en-US" sz="1600"/>
              <a:t> </a:t>
            </a:r>
            <a:r>
              <a:rPr lang="en-US" sz="1600" err="1"/>
              <a:t>thu</a:t>
            </a:r>
            <a:r>
              <a:rPr lang="en-US" sz="1600"/>
              <a:t> </a:t>
            </a:r>
            <a:r>
              <a:rPr lang="en-US" sz="1600" err="1"/>
              <a:t>được</a:t>
            </a:r>
            <a:r>
              <a:rPr lang="en-US" sz="1600"/>
              <a:t> </a:t>
            </a:r>
            <a:r>
              <a:rPr lang="en-US" sz="1600" err="1"/>
              <a:t>quá</a:t>
            </a:r>
            <a:r>
              <a:rPr lang="en-US" sz="1600"/>
              <a:t> </a:t>
            </a:r>
            <a:r>
              <a:rPr lang="en-US" sz="1600" err="1"/>
              <a:t>nhiều</a:t>
            </a:r>
            <a:r>
              <a:rPr lang="en-US" sz="1600"/>
              <a:t> chi </a:t>
            </a:r>
            <a:r>
              <a:rPr lang="en-US" sz="1600" err="1"/>
              <a:t>tiết</a:t>
            </a:r>
            <a:r>
              <a:rPr lang="en-US" sz="1600"/>
              <a:t> </a:t>
            </a:r>
            <a:r>
              <a:rPr lang="en-US" sz="1600" err="1"/>
              <a:t>không</a:t>
            </a:r>
            <a:r>
              <a:rPr lang="en-US" sz="1600"/>
              <a:t> </a:t>
            </a:r>
            <a:r>
              <a:rPr lang="en-US" sz="1600" err="1"/>
              <a:t>liên</a:t>
            </a:r>
            <a:r>
              <a:rPr lang="en-US" sz="1600"/>
              <a:t> </a:t>
            </a:r>
            <a:r>
              <a:rPr lang="en-US" sz="1600" err="1"/>
              <a:t>quan</a:t>
            </a:r>
            <a:endParaRPr lang="en-US" sz="1600"/>
          </a:p>
          <a:p>
            <a:pPr>
              <a:lnSpc>
                <a:spcPct val="80000"/>
              </a:lnSpc>
              <a:buFontTx/>
              <a:buNone/>
            </a:pPr>
            <a:r>
              <a:rPr lang="en-US" sz="1600"/>
              <a:t>o </a:t>
            </a:r>
            <a:r>
              <a:rPr lang="en-US" sz="1600" err="1"/>
              <a:t>Có</a:t>
            </a:r>
            <a:r>
              <a:rPr lang="en-US" sz="1600"/>
              <a:t> </a:t>
            </a:r>
            <a:r>
              <a:rPr lang="en-US" sz="1600" err="1"/>
              <a:t>thể</a:t>
            </a:r>
            <a:r>
              <a:rPr lang="en-US" sz="1600"/>
              <a:t> </a:t>
            </a:r>
            <a:r>
              <a:rPr lang="en-US" sz="1600" err="1"/>
              <a:t>mất</a:t>
            </a:r>
            <a:r>
              <a:rPr lang="en-US" sz="1600"/>
              <a:t> </a:t>
            </a:r>
            <a:r>
              <a:rPr lang="en-US" sz="1600" err="1"/>
              <a:t>đi</a:t>
            </a:r>
            <a:r>
              <a:rPr lang="en-US" sz="1600"/>
              <a:t> </a:t>
            </a:r>
            <a:r>
              <a:rPr lang="en-US" sz="1600" err="1"/>
              <a:t>tính</a:t>
            </a:r>
            <a:r>
              <a:rPr lang="en-US" sz="1600"/>
              <a:t> </a:t>
            </a:r>
            <a:r>
              <a:rPr lang="en-US" sz="1600" err="1"/>
              <a:t>điều</a:t>
            </a:r>
            <a:r>
              <a:rPr lang="en-US" sz="1600"/>
              <a:t> </a:t>
            </a:r>
            <a:r>
              <a:rPr lang="en-US" sz="1600" err="1"/>
              <a:t>khiển</a:t>
            </a:r>
            <a:r>
              <a:rPr lang="en-US" sz="1600"/>
              <a:t> </a:t>
            </a:r>
            <a:r>
              <a:rPr lang="en-US" sz="1600" err="1"/>
              <a:t>cuộc</a:t>
            </a:r>
            <a:r>
              <a:rPr lang="en-US" sz="1600"/>
              <a:t> </a:t>
            </a:r>
            <a:r>
              <a:rPr lang="en-US" sz="1600" err="1"/>
              <a:t>phỏng</a:t>
            </a:r>
            <a:r>
              <a:rPr lang="en-US" sz="1600"/>
              <a:t> </a:t>
            </a:r>
            <a:r>
              <a:rPr lang="en-US" sz="1600" err="1"/>
              <a:t>vấn</a:t>
            </a:r>
            <a:endParaRPr lang="en-US" sz="1600"/>
          </a:p>
          <a:p>
            <a:pPr>
              <a:lnSpc>
                <a:spcPct val="80000"/>
              </a:lnSpc>
              <a:buFontTx/>
              <a:buNone/>
            </a:pPr>
            <a:r>
              <a:rPr lang="en-US" sz="1600"/>
              <a:t>o </a:t>
            </a:r>
            <a:r>
              <a:rPr lang="en-US" sz="1600" err="1"/>
              <a:t>Có</a:t>
            </a:r>
            <a:r>
              <a:rPr lang="en-US" sz="1600"/>
              <a:t> </a:t>
            </a:r>
            <a:r>
              <a:rPr lang="en-US" sz="1600" err="1"/>
              <a:t>thể</a:t>
            </a:r>
            <a:r>
              <a:rPr lang="en-US" sz="1600"/>
              <a:t> </a:t>
            </a:r>
            <a:r>
              <a:rPr lang="en-US" sz="1600" err="1"/>
              <a:t>mất</a:t>
            </a:r>
            <a:r>
              <a:rPr lang="en-US" sz="1600"/>
              <a:t> </a:t>
            </a:r>
            <a:r>
              <a:rPr lang="en-US" sz="1600" err="1"/>
              <a:t>quá</a:t>
            </a:r>
            <a:r>
              <a:rPr lang="en-US" sz="1600"/>
              <a:t> </a:t>
            </a:r>
            <a:r>
              <a:rPr lang="en-US" sz="1600" err="1"/>
              <a:t>nhiều</a:t>
            </a:r>
            <a:r>
              <a:rPr lang="en-US" sz="1600"/>
              <a:t> </a:t>
            </a:r>
            <a:r>
              <a:rPr lang="en-US" sz="1600" err="1"/>
              <a:t>thời</a:t>
            </a:r>
            <a:r>
              <a:rPr lang="en-US" sz="1600"/>
              <a:t> </a:t>
            </a:r>
            <a:r>
              <a:rPr lang="en-US" sz="1600" err="1"/>
              <a:t>gian</a:t>
            </a:r>
            <a:r>
              <a:rPr lang="en-US" sz="1600"/>
              <a:t> </a:t>
            </a:r>
            <a:r>
              <a:rPr lang="en-US" sz="1600" err="1"/>
              <a:t>để</a:t>
            </a:r>
            <a:r>
              <a:rPr lang="en-US" sz="1600"/>
              <a:t> </a:t>
            </a:r>
            <a:r>
              <a:rPr lang="en-US" sz="1600" err="1"/>
              <a:t>thu</a:t>
            </a:r>
            <a:r>
              <a:rPr lang="en-US" sz="1600"/>
              <a:t> </a:t>
            </a:r>
            <a:r>
              <a:rPr lang="en-US" sz="1600" err="1"/>
              <a:t>được</a:t>
            </a:r>
            <a:r>
              <a:rPr lang="en-US" sz="1600"/>
              <a:t> </a:t>
            </a:r>
            <a:r>
              <a:rPr lang="en-US" sz="1600" err="1"/>
              <a:t>thông</a:t>
            </a:r>
            <a:r>
              <a:rPr lang="en-US" sz="1600"/>
              <a:t> tin </a:t>
            </a:r>
            <a:r>
              <a:rPr lang="en-US" sz="1600" err="1"/>
              <a:t>có</a:t>
            </a:r>
            <a:r>
              <a:rPr lang="en-US" sz="1600"/>
              <a:t> </a:t>
            </a:r>
            <a:r>
              <a:rPr lang="en-US" sz="1600" err="1"/>
              <a:t>ích</a:t>
            </a:r>
            <a:endParaRPr lang="en-US" sz="1600"/>
          </a:p>
          <a:p>
            <a:pPr>
              <a:lnSpc>
                <a:spcPct val="80000"/>
              </a:lnSpc>
              <a:buFontTx/>
              <a:buNone/>
            </a:pPr>
            <a:r>
              <a:rPr lang="en-US" sz="1600"/>
              <a:t>o </a:t>
            </a:r>
            <a:r>
              <a:rPr lang="en-US" sz="1600" err="1"/>
              <a:t>Có</a:t>
            </a:r>
            <a:r>
              <a:rPr lang="en-US" sz="1600"/>
              <a:t> </a:t>
            </a:r>
            <a:r>
              <a:rPr lang="en-US" sz="1600" err="1"/>
              <a:t>khả</a:t>
            </a:r>
            <a:r>
              <a:rPr lang="en-US" sz="1600"/>
              <a:t> </a:t>
            </a:r>
            <a:r>
              <a:rPr lang="en-US" sz="1600" err="1"/>
              <a:t>năng</a:t>
            </a:r>
            <a:r>
              <a:rPr lang="en-US" sz="1600"/>
              <a:t> </a:t>
            </a:r>
            <a:r>
              <a:rPr lang="en-US" sz="1600" err="1"/>
              <a:t>thể</a:t>
            </a:r>
            <a:r>
              <a:rPr lang="en-US" sz="1600"/>
              <a:t> </a:t>
            </a:r>
            <a:r>
              <a:rPr lang="en-US" sz="1600" err="1"/>
              <a:t>hiện</a:t>
            </a:r>
            <a:r>
              <a:rPr lang="en-US" sz="1600"/>
              <a:t> </a:t>
            </a:r>
            <a:r>
              <a:rPr lang="en-US" sz="1600" err="1"/>
              <a:t>rằng</a:t>
            </a:r>
            <a:r>
              <a:rPr lang="en-US" sz="1600"/>
              <a:t> </a:t>
            </a:r>
            <a:r>
              <a:rPr lang="en-US" sz="1600" err="1"/>
              <a:t>người</a:t>
            </a:r>
            <a:r>
              <a:rPr lang="en-US" sz="1600"/>
              <a:t> </a:t>
            </a:r>
            <a:r>
              <a:rPr lang="en-US" sz="1600" err="1"/>
              <a:t>phỏng</a:t>
            </a:r>
            <a:r>
              <a:rPr lang="en-US" sz="1600"/>
              <a:t> </a:t>
            </a:r>
            <a:r>
              <a:rPr lang="en-US" sz="1600" err="1"/>
              <a:t>vấn</a:t>
            </a:r>
            <a:r>
              <a:rPr lang="en-US" sz="1600"/>
              <a:t> </a:t>
            </a:r>
            <a:r>
              <a:rPr lang="en-US" sz="1600" err="1"/>
              <a:t>không</a:t>
            </a:r>
            <a:r>
              <a:rPr lang="en-US" sz="1600"/>
              <a:t> </a:t>
            </a:r>
            <a:r>
              <a:rPr lang="en-US" sz="1600" err="1"/>
              <a:t>chuẩn</a:t>
            </a:r>
            <a:r>
              <a:rPr lang="en-US" sz="1600"/>
              <a:t> </a:t>
            </a:r>
            <a:r>
              <a:rPr lang="en-US" sz="1600" err="1"/>
              <a:t>bị</a:t>
            </a:r>
            <a:r>
              <a:rPr lang="en-US" sz="1600"/>
              <a:t>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DC165B5-66FE-4EA6-BA3D-E237274BE21D}" type="slidenum">
              <a:rPr lang="en-US"/>
              <a:pPr/>
              <a:t>85</a:t>
            </a:fld>
            <a:endParaRPr lang="en-US"/>
          </a:p>
        </p:txBody>
      </p:sp>
      <p:sp>
        <p:nvSpPr>
          <p:cNvPr id="204802" name="Rectangle 2"/>
          <p:cNvSpPr>
            <a:spLocks noGrp="1" noChangeArrowheads="1"/>
          </p:cNvSpPr>
          <p:nvPr>
            <p:ph type="title"/>
          </p:nvPr>
        </p:nvSpPr>
        <p:spPr>
          <a:xfrm>
            <a:off x="442913" y="103188"/>
            <a:ext cx="8243887" cy="811212"/>
          </a:xfrm>
        </p:spPr>
        <p:txBody>
          <a:bodyPr/>
          <a:lstStyle/>
          <a:p>
            <a:pPr algn="just"/>
            <a:r>
              <a:rPr lang="en-US"/>
              <a:t>4.1.2. Dạng câu hỏi đóng </a:t>
            </a:r>
          </a:p>
        </p:txBody>
      </p:sp>
      <p:sp>
        <p:nvSpPr>
          <p:cNvPr id="204803" name="Rectangle 3"/>
          <p:cNvSpPr>
            <a:spLocks noGrp="1" noChangeArrowheads="1"/>
          </p:cNvSpPr>
          <p:nvPr>
            <p:ph type="body" idx="1"/>
          </p:nvPr>
        </p:nvSpPr>
        <p:spPr>
          <a:xfrm>
            <a:off x="457200" y="1143000"/>
            <a:ext cx="8229600" cy="4913313"/>
          </a:xfrm>
        </p:spPr>
        <p:txBody>
          <a:bodyPr/>
          <a:lstStyle/>
          <a:p>
            <a:pPr algn="just">
              <a:lnSpc>
                <a:spcPct val="80000"/>
              </a:lnSpc>
            </a:pPr>
            <a:r>
              <a:rPr lang="en-US" sz="1800" err="1"/>
              <a:t>Câu</a:t>
            </a:r>
            <a:r>
              <a:rPr lang="en-US" sz="1800"/>
              <a:t> </a:t>
            </a:r>
            <a:r>
              <a:rPr lang="en-US" sz="1800" err="1"/>
              <a:t>hỏi</a:t>
            </a:r>
            <a:r>
              <a:rPr lang="en-US" sz="1800"/>
              <a:t> </a:t>
            </a:r>
            <a:r>
              <a:rPr lang="en-US" sz="1800" err="1"/>
              <a:t>đóng</a:t>
            </a:r>
            <a:r>
              <a:rPr lang="en-US" sz="1800"/>
              <a:t> </a:t>
            </a:r>
            <a:r>
              <a:rPr lang="en-US" sz="1800" err="1"/>
              <a:t>hạn</a:t>
            </a:r>
            <a:r>
              <a:rPr lang="en-US" sz="1800"/>
              <a:t> </a:t>
            </a:r>
            <a:r>
              <a:rPr lang="en-US" sz="1800" err="1"/>
              <a:t>chế</a:t>
            </a:r>
            <a:r>
              <a:rPr lang="en-US" sz="1800"/>
              <a:t> </a:t>
            </a:r>
            <a:r>
              <a:rPr lang="en-US" sz="1800" err="1"/>
              <a:t>số</a:t>
            </a:r>
            <a:r>
              <a:rPr lang="en-US" sz="1800"/>
              <a:t> </a:t>
            </a:r>
            <a:r>
              <a:rPr lang="en-US" sz="1800" err="1"/>
              <a:t>câu</a:t>
            </a:r>
            <a:r>
              <a:rPr lang="en-US" sz="1800"/>
              <a:t> </a:t>
            </a:r>
            <a:r>
              <a:rPr lang="en-US" sz="1800" err="1"/>
              <a:t>trả</a:t>
            </a:r>
            <a:r>
              <a:rPr lang="en-US" sz="1800"/>
              <a:t> </a:t>
            </a:r>
            <a:r>
              <a:rPr lang="en-US" sz="1800" err="1"/>
              <a:t>lời</a:t>
            </a:r>
            <a:r>
              <a:rPr lang="en-US" sz="1800"/>
              <a:t> </a:t>
            </a:r>
            <a:r>
              <a:rPr lang="en-US" sz="1800" err="1"/>
              <a:t>có</a:t>
            </a:r>
            <a:r>
              <a:rPr lang="en-US" sz="1800"/>
              <a:t> </a:t>
            </a:r>
            <a:r>
              <a:rPr lang="en-US" sz="1800" err="1"/>
              <a:t>thể</a:t>
            </a:r>
            <a:r>
              <a:rPr lang="en-US" sz="1800"/>
              <a:t> </a:t>
            </a:r>
            <a:r>
              <a:rPr lang="en-US" sz="1800" err="1"/>
              <a:t>có</a:t>
            </a:r>
            <a:r>
              <a:rPr lang="en-US" sz="1800"/>
              <a:t> </a:t>
            </a:r>
          </a:p>
          <a:p>
            <a:pPr algn="just">
              <a:lnSpc>
                <a:spcPct val="80000"/>
              </a:lnSpc>
            </a:pPr>
            <a:r>
              <a:rPr lang="en-US" sz="1800" err="1"/>
              <a:t>Câu</a:t>
            </a:r>
            <a:r>
              <a:rPr lang="en-US" sz="1800"/>
              <a:t> </a:t>
            </a:r>
            <a:r>
              <a:rPr lang="en-US" sz="1800" err="1"/>
              <a:t>hỏi</a:t>
            </a:r>
            <a:r>
              <a:rPr lang="en-US" sz="1800"/>
              <a:t> </a:t>
            </a:r>
            <a:r>
              <a:rPr lang="en-US" sz="1800" err="1"/>
              <a:t>đóng</a:t>
            </a:r>
            <a:r>
              <a:rPr lang="en-US" sz="1800"/>
              <a:t> </a:t>
            </a:r>
            <a:r>
              <a:rPr lang="en-US" sz="1800" err="1"/>
              <a:t>phù</a:t>
            </a:r>
            <a:r>
              <a:rPr lang="en-US" sz="1800"/>
              <a:t> </a:t>
            </a:r>
            <a:r>
              <a:rPr lang="en-US" sz="1800" err="1"/>
              <a:t>hợp</a:t>
            </a:r>
            <a:r>
              <a:rPr lang="en-US" sz="1800"/>
              <a:t> </a:t>
            </a:r>
            <a:r>
              <a:rPr lang="en-US" sz="1800" err="1"/>
              <a:t>để</a:t>
            </a:r>
            <a:r>
              <a:rPr lang="en-US" sz="1800"/>
              <a:t> </a:t>
            </a:r>
            <a:r>
              <a:rPr lang="en-US" sz="1800" err="1"/>
              <a:t>tạo</a:t>
            </a:r>
            <a:r>
              <a:rPr lang="en-US" sz="1800"/>
              <a:t> </a:t>
            </a:r>
            <a:r>
              <a:rPr lang="en-US" sz="1800" err="1"/>
              <a:t>ra</a:t>
            </a:r>
            <a:r>
              <a:rPr lang="en-US" sz="1800"/>
              <a:t> </a:t>
            </a:r>
            <a:r>
              <a:rPr lang="en-US" sz="1800" err="1"/>
              <a:t>dữ</a:t>
            </a:r>
            <a:r>
              <a:rPr lang="en-US" sz="1800"/>
              <a:t> </a:t>
            </a:r>
            <a:r>
              <a:rPr lang="en-US" sz="1800" err="1"/>
              <a:t>liệu</a:t>
            </a:r>
            <a:r>
              <a:rPr lang="en-US" sz="1800"/>
              <a:t> </a:t>
            </a:r>
            <a:r>
              <a:rPr lang="en-US" sz="1800" err="1"/>
              <a:t>đáng</a:t>
            </a:r>
            <a:r>
              <a:rPr lang="en-US" sz="1800"/>
              <a:t> tin </a:t>
            </a:r>
            <a:r>
              <a:rPr lang="en-US" sz="1800" err="1"/>
              <a:t>cậy</a:t>
            </a:r>
            <a:r>
              <a:rPr lang="en-US" sz="1800"/>
              <a:t> </a:t>
            </a:r>
            <a:r>
              <a:rPr lang="en-US" sz="1800" err="1"/>
              <a:t>và</a:t>
            </a:r>
            <a:r>
              <a:rPr lang="en-US" sz="1800"/>
              <a:t> </a:t>
            </a:r>
            <a:r>
              <a:rPr lang="en-US" sz="1800" err="1"/>
              <a:t>chính</a:t>
            </a:r>
            <a:r>
              <a:rPr lang="en-US" sz="1800"/>
              <a:t> </a:t>
            </a:r>
            <a:r>
              <a:rPr lang="en-US" sz="1800" err="1"/>
              <a:t>xác</a:t>
            </a:r>
            <a:r>
              <a:rPr lang="en-US" sz="1800"/>
              <a:t>, </a:t>
            </a:r>
            <a:r>
              <a:rPr lang="en-US" sz="1800" err="1"/>
              <a:t>dễ</a:t>
            </a:r>
            <a:r>
              <a:rPr lang="en-US" sz="1800"/>
              <a:t> </a:t>
            </a:r>
            <a:r>
              <a:rPr lang="en-US" sz="1800" err="1"/>
              <a:t>dàng</a:t>
            </a:r>
            <a:r>
              <a:rPr lang="en-US" sz="1800"/>
              <a:t> </a:t>
            </a:r>
            <a:r>
              <a:rPr lang="en-US" sz="1800" err="1"/>
              <a:t>để</a:t>
            </a:r>
            <a:r>
              <a:rPr lang="en-US" sz="1800"/>
              <a:t> </a:t>
            </a:r>
            <a:r>
              <a:rPr lang="en-US" sz="1800" err="1"/>
              <a:t>phân</a:t>
            </a:r>
            <a:r>
              <a:rPr lang="en-US" sz="1800"/>
              <a:t> </a:t>
            </a:r>
            <a:r>
              <a:rPr lang="en-US" sz="1800" err="1"/>
              <a:t>tích</a:t>
            </a:r>
            <a:r>
              <a:rPr lang="en-US" sz="1800"/>
              <a:t> </a:t>
            </a:r>
          </a:p>
          <a:p>
            <a:pPr algn="just">
              <a:lnSpc>
                <a:spcPct val="80000"/>
              </a:lnSpc>
            </a:pPr>
            <a:r>
              <a:rPr lang="en-US" sz="1800" err="1"/>
              <a:t>Phương</a:t>
            </a:r>
            <a:r>
              <a:rPr lang="en-US" sz="1800"/>
              <a:t> </a:t>
            </a:r>
            <a:r>
              <a:rPr lang="en-US" sz="1800" err="1"/>
              <a:t>pháp</a:t>
            </a:r>
            <a:r>
              <a:rPr lang="en-US" sz="1800"/>
              <a:t> </a:t>
            </a:r>
            <a:r>
              <a:rPr lang="en-US" sz="1800" err="1"/>
              <a:t>luận</a:t>
            </a:r>
            <a:r>
              <a:rPr lang="en-US" sz="1800"/>
              <a:t> </a:t>
            </a:r>
            <a:r>
              <a:rPr lang="en-US" sz="1800" err="1"/>
              <a:t>hiệu</a:t>
            </a:r>
            <a:r>
              <a:rPr lang="en-US" sz="1800"/>
              <a:t> </a:t>
            </a:r>
            <a:r>
              <a:rPr lang="en-US" sz="1800" err="1"/>
              <a:t>quả</a:t>
            </a:r>
            <a:r>
              <a:rPr lang="en-US" sz="1800"/>
              <a:t> </a:t>
            </a:r>
            <a:r>
              <a:rPr lang="en-US" sz="1800" err="1"/>
              <a:t>và</a:t>
            </a:r>
            <a:r>
              <a:rPr lang="en-US" sz="1800"/>
              <a:t> </a:t>
            </a:r>
            <a:r>
              <a:rPr lang="en-US" sz="1800" err="1"/>
              <a:t>đòi</a:t>
            </a:r>
            <a:r>
              <a:rPr lang="en-US" sz="1800"/>
              <a:t> </a:t>
            </a:r>
            <a:r>
              <a:rPr lang="en-US" sz="1800" err="1"/>
              <a:t>hỏi</a:t>
            </a:r>
            <a:r>
              <a:rPr lang="en-US" sz="1800"/>
              <a:t> </a:t>
            </a:r>
            <a:r>
              <a:rPr lang="en-US" sz="1800" err="1"/>
              <a:t>ít</a:t>
            </a:r>
            <a:r>
              <a:rPr lang="en-US" sz="1800"/>
              <a:t> </a:t>
            </a:r>
            <a:r>
              <a:rPr lang="en-US" sz="1800" err="1"/>
              <a:t>kỹ</a:t>
            </a:r>
            <a:r>
              <a:rPr lang="en-US" sz="1800"/>
              <a:t> </a:t>
            </a:r>
            <a:r>
              <a:rPr lang="en-US" sz="1800" err="1"/>
              <a:t>năng</a:t>
            </a:r>
            <a:r>
              <a:rPr lang="en-US" sz="1800"/>
              <a:t> </a:t>
            </a:r>
            <a:r>
              <a:rPr lang="en-US" sz="1800" err="1"/>
              <a:t>đối</a:t>
            </a:r>
            <a:r>
              <a:rPr lang="en-US" sz="1800"/>
              <a:t> </a:t>
            </a:r>
            <a:r>
              <a:rPr lang="en-US" sz="1800" err="1"/>
              <a:t>với</a:t>
            </a:r>
            <a:r>
              <a:rPr lang="en-US" sz="1800"/>
              <a:t> </a:t>
            </a:r>
            <a:r>
              <a:rPr lang="en-US" sz="1800" err="1"/>
              <a:t>người</a:t>
            </a:r>
            <a:r>
              <a:rPr lang="en-US" sz="1800"/>
              <a:t> </a:t>
            </a:r>
            <a:r>
              <a:rPr lang="en-US" sz="1800" err="1"/>
              <a:t>phỏng</a:t>
            </a:r>
            <a:r>
              <a:rPr lang="en-US" sz="1800"/>
              <a:t> </a:t>
            </a:r>
            <a:r>
              <a:rPr lang="en-US" sz="1800" err="1"/>
              <a:t>vấn</a:t>
            </a:r>
            <a:r>
              <a:rPr lang="en-US" sz="1800"/>
              <a:t> </a:t>
            </a:r>
          </a:p>
          <a:p>
            <a:pPr algn="just">
              <a:lnSpc>
                <a:spcPct val="80000"/>
              </a:lnSpc>
            </a:pPr>
            <a:r>
              <a:rPr lang="en-US" sz="1800" err="1"/>
              <a:t>Ưu</a:t>
            </a:r>
            <a:r>
              <a:rPr lang="en-US" sz="1800"/>
              <a:t> </a:t>
            </a:r>
            <a:r>
              <a:rPr lang="en-US" sz="1800" err="1"/>
              <a:t>điểm</a:t>
            </a:r>
            <a:r>
              <a:rPr lang="en-US" sz="1800"/>
              <a:t>: </a:t>
            </a:r>
          </a:p>
          <a:p>
            <a:pPr algn="just">
              <a:lnSpc>
                <a:spcPct val="80000"/>
              </a:lnSpc>
              <a:buFontTx/>
              <a:buNone/>
            </a:pPr>
            <a:r>
              <a:rPr lang="en-US" sz="1800"/>
              <a:t>o </a:t>
            </a:r>
            <a:r>
              <a:rPr lang="en-US" sz="1800" err="1"/>
              <a:t>Tiết</a:t>
            </a:r>
            <a:r>
              <a:rPr lang="en-US" sz="1800"/>
              <a:t> </a:t>
            </a:r>
            <a:r>
              <a:rPr lang="en-US" sz="1800" err="1"/>
              <a:t>kiệm</a:t>
            </a:r>
            <a:r>
              <a:rPr lang="en-US" sz="1800"/>
              <a:t> </a:t>
            </a:r>
            <a:r>
              <a:rPr lang="en-US" sz="1800" err="1"/>
              <a:t>thời</a:t>
            </a:r>
            <a:r>
              <a:rPr lang="en-US" sz="1800"/>
              <a:t> </a:t>
            </a:r>
            <a:r>
              <a:rPr lang="en-US" sz="1800" err="1"/>
              <a:t>gian</a:t>
            </a:r>
            <a:r>
              <a:rPr lang="en-US" sz="1800"/>
              <a:t> </a:t>
            </a:r>
            <a:r>
              <a:rPr lang="en-US" sz="1800" err="1"/>
              <a:t>phỏng</a:t>
            </a:r>
            <a:r>
              <a:rPr lang="en-US" sz="1800"/>
              <a:t> </a:t>
            </a:r>
            <a:r>
              <a:rPr lang="en-US" sz="1800" err="1"/>
              <a:t>vấn</a:t>
            </a:r>
            <a:endParaRPr lang="en-US" sz="1800"/>
          </a:p>
          <a:p>
            <a:pPr algn="just">
              <a:lnSpc>
                <a:spcPct val="80000"/>
              </a:lnSpc>
              <a:buFontTx/>
              <a:buNone/>
            </a:pPr>
            <a:r>
              <a:rPr lang="en-US" sz="1800"/>
              <a:t>o </a:t>
            </a:r>
            <a:r>
              <a:rPr lang="en-US" sz="1800" err="1"/>
              <a:t>Dễ</a:t>
            </a:r>
            <a:r>
              <a:rPr lang="en-US" sz="1800"/>
              <a:t> </a:t>
            </a:r>
            <a:r>
              <a:rPr lang="en-US" sz="1800" err="1"/>
              <a:t>dàng</a:t>
            </a:r>
            <a:r>
              <a:rPr lang="en-US" sz="1800"/>
              <a:t> so </a:t>
            </a:r>
            <a:r>
              <a:rPr lang="en-US" sz="1800" err="1"/>
              <a:t>sánh</a:t>
            </a:r>
            <a:r>
              <a:rPr lang="en-US" sz="1800"/>
              <a:t> </a:t>
            </a:r>
            <a:r>
              <a:rPr lang="en-US" sz="1800" err="1"/>
              <a:t>giữa</a:t>
            </a:r>
            <a:r>
              <a:rPr lang="en-US" sz="1800"/>
              <a:t> </a:t>
            </a:r>
            <a:r>
              <a:rPr lang="en-US" sz="1800" err="1"/>
              <a:t>các</a:t>
            </a:r>
            <a:r>
              <a:rPr lang="en-US" sz="1800"/>
              <a:t> </a:t>
            </a:r>
            <a:r>
              <a:rPr lang="en-US" sz="1800" err="1"/>
              <a:t>lần</a:t>
            </a:r>
            <a:r>
              <a:rPr lang="en-US" sz="1800"/>
              <a:t> </a:t>
            </a:r>
            <a:r>
              <a:rPr lang="en-US" sz="1800" err="1"/>
              <a:t>phỏng</a:t>
            </a:r>
            <a:r>
              <a:rPr lang="en-US" sz="1800"/>
              <a:t> </a:t>
            </a:r>
            <a:r>
              <a:rPr lang="en-US" sz="1800" err="1"/>
              <a:t>vấn</a:t>
            </a:r>
            <a:endParaRPr lang="en-US" sz="1800"/>
          </a:p>
          <a:p>
            <a:pPr algn="just">
              <a:lnSpc>
                <a:spcPct val="80000"/>
              </a:lnSpc>
              <a:buFontTx/>
              <a:buNone/>
            </a:pPr>
            <a:r>
              <a:rPr lang="en-US" sz="1800"/>
              <a:t>o </a:t>
            </a:r>
            <a:r>
              <a:rPr lang="en-US" sz="1800" err="1"/>
              <a:t>Dễ</a:t>
            </a:r>
            <a:r>
              <a:rPr lang="en-US" sz="1800"/>
              <a:t> </a:t>
            </a:r>
            <a:r>
              <a:rPr lang="en-US" sz="1800" err="1"/>
              <a:t>đạt</a:t>
            </a:r>
            <a:r>
              <a:rPr lang="en-US" sz="1800"/>
              <a:t> </a:t>
            </a:r>
            <a:r>
              <a:rPr lang="en-US" sz="1800" err="1"/>
              <a:t>đúng</a:t>
            </a:r>
            <a:r>
              <a:rPr lang="en-US" sz="1800"/>
              <a:t> </a:t>
            </a:r>
            <a:r>
              <a:rPr lang="en-US" sz="1800" err="1"/>
              <a:t>mục</a:t>
            </a:r>
            <a:r>
              <a:rPr lang="en-US" sz="1800"/>
              <a:t> </a:t>
            </a:r>
            <a:r>
              <a:rPr lang="en-US" sz="1800" err="1"/>
              <a:t>đích</a:t>
            </a:r>
            <a:endParaRPr lang="en-US" sz="1800"/>
          </a:p>
          <a:p>
            <a:pPr algn="just">
              <a:lnSpc>
                <a:spcPct val="80000"/>
              </a:lnSpc>
              <a:buFontTx/>
              <a:buNone/>
            </a:pPr>
            <a:r>
              <a:rPr lang="en-US" sz="1800"/>
              <a:t>o </a:t>
            </a:r>
            <a:r>
              <a:rPr lang="en-US" sz="1800" err="1"/>
              <a:t>Kiểm</a:t>
            </a:r>
            <a:r>
              <a:rPr lang="en-US" sz="1800"/>
              <a:t> </a:t>
            </a:r>
            <a:r>
              <a:rPr lang="en-US" sz="1800" err="1"/>
              <a:t>soát</a:t>
            </a:r>
            <a:r>
              <a:rPr lang="en-US" sz="1800"/>
              <a:t> </a:t>
            </a:r>
            <a:r>
              <a:rPr lang="en-US" sz="1800" err="1"/>
              <a:t>được</a:t>
            </a:r>
            <a:r>
              <a:rPr lang="en-US" sz="1800"/>
              <a:t> </a:t>
            </a:r>
            <a:r>
              <a:rPr lang="en-US" sz="1800" err="1"/>
              <a:t>cuộc</a:t>
            </a:r>
            <a:r>
              <a:rPr lang="en-US" sz="1800"/>
              <a:t> </a:t>
            </a:r>
            <a:r>
              <a:rPr lang="en-US" sz="1800" err="1"/>
              <a:t>phỏng</a:t>
            </a:r>
            <a:r>
              <a:rPr lang="en-US" sz="1800"/>
              <a:t> </a:t>
            </a:r>
            <a:r>
              <a:rPr lang="en-US" sz="1800" err="1"/>
              <a:t>vấn</a:t>
            </a:r>
            <a:endParaRPr lang="en-US" sz="1800"/>
          </a:p>
          <a:p>
            <a:pPr algn="just">
              <a:lnSpc>
                <a:spcPct val="80000"/>
              </a:lnSpc>
              <a:buFontTx/>
              <a:buNone/>
            </a:pPr>
            <a:r>
              <a:rPr lang="en-US" sz="1800"/>
              <a:t>o </a:t>
            </a:r>
            <a:r>
              <a:rPr lang="en-US" sz="1800" err="1"/>
              <a:t>Bao</a:t>
            </a:r>
            <a:r>
              <a:rPr lang="en-US" sz="1800"/>
              <a:t> </a:t>
            </a:r>
            <a:r>
              <a:rPr lang="en-US" sz="1800" err="1"/>
              <a:t>phủ</a:t>
            </a:r>
            <a:r>
              <a:rPr lang="en-US" sz="1800"/>
              <a:t> </a:t>
            </a:r>
            <a:r>
              <a:rPr lang="en-US" sz="1800" err="1"/>
              <a:t>một</a:t>
            </a:r>
            <a:r>
              <a:rPr lang="en-US" sz="1800"/>
              <a:t> </a:t>
            </a:r>
            <a:r>
              <a:rPr lang="en-US" sz="1800" err="1"/>
              <a:t>phạm</a:t>
            </a:r>
            <a:r>
              <a:rPr lang="en-US" sz="1800"/>
              <a:t> vi </a:t>
            </a:r>
            <a:r>
              <a:rPr lang="en-US" sz="1800" err="1"/>
              <a:t>rộng</a:t>
            </a:r>
            <a:r>
              <a:rPr lang="en-US" sz="1800"/>
              <a:t> </a:t>
            </a:r>
            <a:r>
              <a:rPr lang="en-US" sz="1800" err="1"/>
              <a:t>lớn</a:t>
            </a:r>
            <a:r>
              <a:rPr lang="en-US" sz="1800"/>
              <a:t> </a:t>
            </a:r>
            <a:r>
              <a:rPr lang="en-US" sz="1800" err="1"/>
              <a:t>một</a:t>
            </a:r>
            <a:r>
              <a:rPr lang="en-US" sz="1800"/>
              <a:t> </a:t>
            </a:r>
            <a:r>
              <a:rPr lang="en-US" sz="1800" err="1"/>
              <a:t>cách</a:t>
            </a:r>
            <a:r>
              <a:rPr lang="en-US" sz="1800"/>
              <a:t> </a:t>
            </a:r>
            <a:r>
              <a:rPr lang="en-US" sz="1800" err="1"/>
              <a:t>nhanh</a:t>
            </a:r>
            <a:r>
              <a:rPr lang="en-US" sz="1800"/>
              <a:t> </a:t>
            </a:r>
            <a:r>
              <a:rPr lang="en-US" sz="1800" err="1"/>
              <a:t>chóng</a:t>
            </a:r>
            <a:endParaRPr lang="en-US" sz="1800"/>
          </a:p>
          <a:p>
            <a:pPr algn="just">
              <a:lnSpc>
                <a:spcPct val="80000"/>
              </a:lnSpc>
              <a:buFontTx/>
              <a:buNone/>
            </a:pPr>
            <a:r>
              <a:rPr lang="en-US" sz="1800"/>
              <a:t>o Thu </a:t>
            </a:r>
            <a:r>
              <a:rPr lang="en-US" sz="1800" err="1"/>
              <a:t>hoạch</a:t>
            </a:r>
            <a:r>
              <a:rPr lang="en-US" sz="1800"/>
              <a:t> </a:t>
            </a:r>
            <a:r>
              <a:rPr lang="en-US" sz="1800" err="1"/>
              <a:t>được</a:t>
            </a:r>
            <a:r>
              <a:rPr lang="en-US" sz="1800"/>
              <a:t> </a:t>
            </a:r>
            <a:r>
              <a:rPr lang="en-US" sz="1800" err="1"/>
              <a:t>các</a:t>
            </a:r>
            <a:r>
              <a:rPr lang="en-US" sz="1800"/>
              <a:t> </a:t>
            </a:r>
            <a:r>
              <a:rPr lang="en-US" sz="1800" err="1"/>
              <a:t>dữ</a:t>
            </a:r>
            <a:r>
              <a:rPr lang="en-US" sz="1800"/>
              <a:t> </a:t>
            </a:r>
            <a:r>
              <a:rPr lang="en-US" sz="1800" err="1"/>
              <a:t>liệu</a:t>
            </a:r>
            <a:r>
              <a:rPr lang="en-US" sz="1800"/>
              <a:t> </a:t>
            </a:r>
            <a:r>
              <a:rPr lang="en-US" sz="1800" err="1"/>
              <a:t>liên</a:t>
            </a:r>
            <a:r>
              <a:rPr lang="en-US" sz="1800"/>
              <a:t> </a:t>
            </a:r>
            <a:r>
              <a:rPr lang="en-US" sz="1800" err="1"/>
              <a:t>quan</a:t>
            </a:r>
            <a:endParaRPr lang="en-US" sz="1800"/>
          </a:p>
          <a:p>
            <a:pPr algn="just">
              <a:lnSpc>
                <a:spcPct val="80000"/>
              </a:lnSpc>
            </a:pPr>
            <a:r>
              <a:rPr lang="en-US" sz="1800" err="1"/>
              <a:t>Nhược</a:t>
            </a:r>
            <a:r>
              <a:rPr lang="en-US" sz="1800"/>
              <a:t> </a:t>
            </a:r>
            <a:r>
              <a:rPr lang="en-US" sz="1800" err="1"/>
              <a:t>điểm</a:t>
            </a:r>
            <a:r>
              <a:rPr lang="en-US" sz="1800"/>
              <a:t>: </a:t>
            </a:r>
          </a:p>
          <a:p>
            <a:pPr algn="just">
              <a:lnSpc>
                <a:spcPct val="80000"/>
              </a:lnSpc>
              <a:buFontTx/>
              <a:buNone/>
            </a:pPr>
            <a:r>
              <a:rPr lang="en-US" sz="1800"/>
              <a:t>o </a:t>
            </a:r>
            <a:r>
              <a:rPr lang="en-US" sz="1800" err="1"/>
              <a:t>Nhàm</a:t>
            </a:r>
            <a:r>
              <a:rPr lang="en-US" sz="1800"/>
              <a:t> </a:t>
            </a:r>
            <a:r>
              <a:rPr lang="en-US" sz="1800" err="1"/>
              <a:t>chán</a:t>
            </a:r>
            <a:r>
              <a:rPr lang="en-US" sz="1800"/>
              <a:t> </a:t>
            </a:r>
            <a:r>
              <a:rPr lang="en-US" sz="1800" err="1"/>
              <a:t>đối</a:t>
            </a:r>
            <a:r>
              <a:rPr lang="en-US" sz="1800"/>
              <a:t> </a:t>
            </a:r>
            <a:r>
              <a:rPr lang="en-US" sz="1800" err="1"/>
              <a:t>với</a:t>
            </a:r>
            <a:r>
              <a:rPr lang="en-US" sz="1800"/>
              <a:t> </a:t>
            </a:r>
            <a:r>
              <a:rPr lang="en-US" sz="1800" err="1"/>
              <a:t>người</a:t>
            </a:r>
            <a:r>
              <a:rPr lang="en-US" sz="1800"/>
              <a:t> </a:t>
            </a:r>
            <a:r>
              <a:rPr lang="en-US" sz="1800" err="1"/>
              <a:t>được</a:t>
            </a:r>
            <a:r>
              <a:rPr lang="en-US" sz="1800"/>
              <a:t> </a:t>
            </a:r>
            <a:r>
              <a:rPr lang="en-US" sz="1800" err="1"/>
              <a:t>phỏng</a:t>
            </a:r>
            <a:r>
              <a:rPr lang="en-US" sz="1800"/>
              <a:t> </a:t>
            </a:r>
            <a:r>
              <a:rPr lang="en-US" sz="1800" err="1"/>
              <a:t>vấn</a:t>
            </a:r>
            <a:endParaRPr lang="en-US" sz="1800"/>
          </a:p>
          <a:p>
            <a:pPr algn="just">
              <a:lnSpc>
                <a:spcPct val="80000"/>
              </a:lnSpc>
              <a:buFontTx/>
              <a:buNone/>
            </a:pPr>
            <a:r>
              <a:rPr lang="en-US" sz="1800"/>
              <a:t>o </a:t>
            </a:r>
            <a:r>
              <a:rPr lang="en-US" sz="1800" err="1"/>
              <a:t>Khó</a:t>
            </a:r>
            <a:r>
              <a:rPr lang="en-US" sz="1800"/>
              <a:t> </a:t>
            </a:r>
            <a:r>
              <a:rPr lang="en-US" sz="1800" err="1"/>
              <a:t>thu</a:t>
            </a:r>
            <a:r>
              <a:rPr lang="en-US" sz="1800"/>
              <a:t> </a:t>
            </a:r>
            <a:r>
              <a:rPr lang="en-US" sz="1800" err="1"/>
              <a:t>được</a:t>
            </a:r>
            <a:r>
              <a:rPr lang="en-US" sz="1800"/>
              <a:t> </a:t>
            </a:r>
            <a:r>
              <a:rPr lang="en-US" sz="1800" err="1"/>
              <a:t>nhiều</a:t>
            </a:r>
            <a:r>
              <a:rPr lang="en-US" sz="1800"/>
              <a:t> chi </a:t>
            </a:r>
            <a:r>
              <a:rPr lang="en-US" sz="1800" err="1"/>
              <a:t>tiết</a:t>
            </a:r>
            <a:endParaRPr lang="en-US" sz="1800"/>
          </a:p>
          <a:p>
            <a:pPr algn="just">
              <a:lnSpc>
                <a:spcPct val="80000"/>
              </a:lnSpc>
              <a:buFontTx/>
              <a:buNone/>
            </a:pPr>
            <a:r>
              <a:rPr lang="en-US" sz="1800"/>
              <a:t>o </a:t>
            </a:r>
            <a:r>
              <a:rPr lang="en-US" sz="1800" err="1"/>
              <a:t>Có</a:t>
            </a:r>
            <a:r>
              <a:rPr lang="en-US" sz="1800"/>
              <a:t> </a:t>
            </a:r>
            <a:r>
              <a:rPr lang="en-US" sz="1800" err="1"/>
              <a:t>thể</a:t>
            </a:r>
            <a:r>
              <a:rPr lang="en-US" sz="1800"/>
              <a:t> </a:t>
            </a:r>
            <a:r>
              <a:rPr lang="en-US" sz="1800" err="1"/>
              <a:t>mất</a:t>
            </a:r>
            <a:r>
              <a:rPr lang="en-US" sz="1800"/>
              <a:t> </a:t>
            </a:r>
            <a:r>
              <a:rPr lang="en-US" sz="1800" err="1"/>
              <a:t>đi</a:t>
            </a:r>
            <a:r>
              <a:rPr lang="en-US" sz="1800"/>
              <a:t> </a:t>
            </a:r>
            <a:r>
              <a:rPr lang="en-US" sz="1800" err="1"/>
              <a:t>các</a:t>
            </a:r>
            <a:r>
              <a:rPr lang="en-US" sz="1800"/>
              <a:t> ý </a:t>
            </a:r>
            <a:r>
              <a:rPr lang="en-US" sz="1800" err="1"/>
              <a:t>tưởng</a:t>
            </a:r>
            <a:r>
              <a:rPr lang="en-US" sz="1800"/>
              <a:t> </a:t>
            </a:r>
            <a:r>
              <a:rPr lang="en-US" sz="1800" err="1"/>
              <a:t>chính</a:t>
            </a:r>
            <a:endParaRPr lang="en-US" sz="1800"/>
          </a:p>
          <a:p>
            <a:pPr algn="just">
              <a:lnSpc>
                <a:spcPct val="80000"/>
              </a:lnSpc>
              <a:buFontTx/>
              <a:buNone/>
            </a:pPr>
            <a:r>
              <a:rPr lang="en-US" sz="1800"/>
              <a:t>o </a:t>
            </a:r>
            <a:r>
              <a:rPr lang="en-US" sz="1800" err="1"/>
              <a:t>Khó</a:t>
            </a:r>
            <a:r>
              <a:rPr lang="en-US" sz="1800"/>
              <a:t> </a:t>
            </a:r>
            <a:r>
              <a:rPr lang="en-US" sz="1800" err="1"/>
              <a:t>tạo</a:t>
            </a:r>
            <a:r>
              <a:rPr lang="en-US" sz="1800"/>
              <a:t> </a:t>
            </a:r>
            <a:r>
              <a:rPr lang="en-US" sz="1800" err="1"/>
              <a:t>được</a:t>
            </a:r>
            <a:r>
              <a:rPr lang="en-US" sz="1800"/>
              <a:t> </a:t>
            </a:r>
            <a:r>
              <a:rPr lang="en-US" sz="1800" err="1"/>
              <a:t>mối</a:t>
            </a:r>
            <a:r>
              <a:rPr lang="en-US" sz="1800"/>
              <a:t> </a:t>
            </a:r>
            <a:r>
              <a:rPr lang="en-US" sz="1800" err="1"/>
              <a:t>giao</a:t>
            </a:r>
            <a:r>
              <a:rPr lang="en-US" sz="1800"/>
              <a:t> </a:t>
            </a:r>
            <a:r>
              <a:rPr lang="en-US" sz="1800" err="1"/>
              <a:t>tiếp</a:t>
            </a:r>
            <a:r>
              <a:rPr lang="en-US" sz="1800"/>
              <a:t> </a:t>
            </a:r>
            <a:r>
              <a:rPr lang="en-US" sz="1800" err="1"/>
              <a:t>tốt</a:t>
            </a:r>
            <a:r>
              <a:rPr lang="en-US" sz="1800"/>
              <a:t> </a:t>
            </a:r>
            <a:r>
              <a:rPr lang="en-US" sz="1800" err="1"/>
              <a:t>giữa</a:t>
            </a:r>
            <a:r>
              <a:rPr lang="en-US" sz="1800"/>
              <a:t> </a:t>
            </a:r>
            <a:r>
              <a:rPr lang="en-US" sz="1800" err="1"/>
              <a:t>người</a:t>
            </a:r>
            <a:r>
              <a:rPr lang="en-US" sz="1800"/>
              <a:t> </a:t>
            </a:r>
            <a:r>
              <a:rPr lang="en-US" sz="1800" err="1"/>
              <a:t>phỏng</a:t>
            </a:r>
            <a:r>
              <a:rPr lang="en-US" sz="1800"/>
              <a:t> </a:t>
            </a:r>
            <a:r>
              <a:rPr lang="en-US" sz="1800" err="1"/>
              <a:t>vấn</a:t>
            </a:r>
            <a:r>
              <a:rPr lang="en-US" sz="1800"/>
              <a:t> </a:t>
            </a:r>
            <a:r>
              <a:rPr lang="en-US" sz="1800" err="1"/>
              <a:t>và</a:t>
            </a:r>
            <a:r>
              <a:rPr lang="en-US" sz="1800"/>
              <a:t> </a:t>
            </a:r>
            <a:r>
              <a:rPr lang="en-US" sz="1800" err="1"/>
              <a:t>người</a:t>
            </a:r>
            <a:r>
              <a:rPr lang="en-US" sz="1800"/>
              <a:t> </a:t>
            </a:r>
            <a:r>
              <a:rPr lang="en-US" sz="1800" err="1"/>
              <a:t>được</a:t>
            </a:r>
            <a:r>
              <a:rPr lang="en-US" sz="1800"/>
              <a:t> </a:t>
            </a:r>
            <a:r>
              <a:rPr lang="en-US" sz="1800" err="1"/>
              <a:t>phỏng</a:t>
            </a:r>
            <a:r>
              <a:rPr lang="en-US" sz="1800"/>
              <a:t> </a:t>
            </a:r>
            <a:r>
              <a:rPr lang="en-US" sz="1800" err="1"/>
              <a:t>vấn</a:t>
            </a:r>
            <a:r>
              <a:rPr lang="en-US" sz="1800"/>
              <a:t>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42C119C-4635-4AC1-A6C8-2B1CAD47BC65}" type="slidenum">
              <a:rPr lang="en-US"/>
              <a:pPr/>
              <a:t>86</a:t>
            </a:fld>
            <a:endParaRPr lang="en-US"/>
          </a:p>
        </p:txBody>
      </p:sp>
      <p:sp>
        <p:nvSpPr>
          <p:cNvPr id="205826" name="Rectangle 2"/>
          <p:cNvSpPr>
            <a:spLocks noGrp="1" noChangeArrowheads="1"/>
          </p:cNvSpPr>
          <p:nvPr>
            <p:ph type="title"/>
          </p:nvPr>
        </p:nvSpPr>
        <p:spPr>
          <a:xfrm>
            <a:off x="442913" y="103188"/>
            <a:ext cx="8243887" cy="658812"/>
          </a:xfrm>
        </p:spPr>
        <p:txBody>
          <a:bodyPr/>
          <a:lstStyle/>
          <a:p>
            <a:r>
              <a:rPr lang="en-US" sz="3600"/>
              <a:t>4.1.3. Các dạng câu hỏi khác</a:t>
            </a:r>
            <a:r>
              <a:rPr lang="en-US" sz="4000"/>
              <a:t> </a:t>
            </a:r>
          </a:p>
        </p:txBody>
      </p:sp>
      <p:sp>
        <p:nvSpPr>
          <p:cNvPr id="205827" name="Rectangle 3"/>
          <p:cNvSpPr>
            <a:spLocks noGrp="1" noChangeArrowheads="1"/>
          </p:cNvSpPr>
          <p:nvPr>
            <p:ph type="body" idx="1"/>
          </p:nvPr>
        </p:nvSpPr>
        <p:spPr>
          <a:xfrm>
            <a:off x="457200" y="914400"/>
            <a:ext cx="8229600" cy="5141913"/>
          </a:xfrm>
        </p:spPr>
        <p:txBody>
          <a:bodyPr/>
          <a:lstStyle/>
          <a:p>
            <a:pPr algn="just">
              <a:lnSpc>
                <a:spcPct val="90000"/>
              </a:lnSpc>
            </a:pPr>
            <a:r>
              <a:rPr lang="en-US" sz="2400" err="1"/>
              <a:t>Các</a:t>
            </a:r>
            <a:r>
              <a:rPr lang="en-US" sz="2400"/>
              <a:t> </a:t>
            </a:r>
            <a:r>
              <a:rPr lang="en-US" sz="2400" err="1"/>
              <a:t>câu</a:t>
            </a:r>
            <a:r>
              <a:rPr lang="en-US" sz="2400"/>
              <a:t> </a:t>
            </a:r>
            <a:r>
              <a:rPr lang="en-US" sz="2400" err="1"/>
              <a:t>hỏi</a:t>
            </a:r>
            <a:r>
              <a:rPr lang="en-US" sz="2400"/>
              <a:t> </a:t>
            </a:r>
            <a:r>
              <a:rPr lang="en-US" sz="2400" err="1"/>
              <a:t>lưỡng</a:t>
            </a:r>
            <a:r>
              <a:rPr lang="en-US" sz="2400"/>
              <a:t> </a:t>
            </a:r>
            <a:r>
              <a:rPr lang="en-US" sz="2400" err="1"/>
              <a:t>cực</a:t>
            </a:r>
            <a:r>
              <a:rPr lang="en-US" sz="2400"/>
              <a:t>: </a:t>
            </a:r>
          </a:p>
          <a:p>
            <a:pPr algn="just">
              <a:lnSpc>
                <a:spcPct val="90000"/>
              </a:lnSpc>
              <a:buFontTx/>
              <a:buNone/>
            </a:pPr>
            <a:r>
              <a:rPr lang="en-US" sz="2400"/>
              <a:t>- </a:t>
            </a:r>
            <a:r>
              <a:rPr lang="en-US" sz="2400" err="1"/>
              <a:t>Là</a:t>
            </a:r>
            <a:r>
              <a:rPr lang="en-US" sz="2400"/>
              <a:t> </a:t>
            </a:r>
            <a:r>
              <a:rPr lang="en-US" sz="2400" err="1"/>
              <a:t>những</a:t>
            </a:r>
            <a:r>
              <a:rPr lang="en-US" sz="2400"/>
              <a:t> </a:t>
            </a:r>
            <a:r>
              <a:rPr lang="en-US" sz="2400" err="1"/>
              <a:t>câu</a:t>
            </a:r>
            <a:r>
              <a:rPr lang="en-US" sz="2400"/>
              <a:t> </a:t>
            </a:r>
            <a:r>
              <a:rPr lang="en-US" sz="2400" err="1"/>
              <a:t>hỏi</a:t>
            </a:r>
            <a:r>
              <a:rPr lang="en-US" sz="2400"/>
              <a:t> </a:t>
            </a:r>
            <a:r>
              <a:rPr lang="en-US" sz="2400" err="1"/>
              <a:t>có</a:t>
            </a:r>
            <a:r>
              <a:rPr lang="en-US" sz="2400"/>
              <a:t> </a:t>
            </a:r>
            <a:r>
              <a:rPr lang="en-US" sz="2400" err="1"/>
              <a:t>thể</a:t>
            </a:r>
            <a:r>
              <a:rPr lang="en-US" sz="2400"/>
              <a:t> </a:t>
            </a:r>
            <a:r>
              <a:rPr lang="en-US" sz="2400" err="1"/>
              <a:t>trả</a:t>
            </a:r>
            <a:r>
              <a:rPr lang="en-US" sz="2400"/>
              <a:t> </a:t>
            </a:r>
            <a:r>
              <a:rPr lang="en-US" sz="2400" err="1"/>
              <a:t>lời</a:t>
            </a:r>
            <a:r>
              <a:rPr lang="en-US" sz="2400"/>
              <a:t> </a:t>
            </a:r>
            <a:r>
              <a:rPr lang="en-US" sz="2400" err="1"/>
              <a:t>với</a:t>
            </a:r>
            <a:r>
              <a:rPr lang="en-US" sz="2400"/>
              <a:t> </a:t>
            </a:r>
            <a:r>
              <a:rPr lang="en-US" sz="2400" err="1"/>
              <a:t>các</a:t>
            </a:r>
            <a:r>
              <a:rPr lang="en-US" sz="2400"/>
              <a:t> </a:t>
            </a:r>
            <a:r>
              <a:rPr lang="en-US" sz="2400" err="1"/>
              <a:t>từ</a:t>
            </a:r>
            <a:r>
              <a:rPr lang="en-US" sz="2400"/>
              <a:t> “</a:t>
            </a:r>
            <a:r>
              <a:rPr lang="en-US" sz="2400" err="1"/>
              <a:t>có</a:t>
            </a:r>
            <a:r>
              <a:rPr lang="en-US" sz="2400"/>
              <a:t>” </a:t>
            </a:r>
            <a:r>
              <a:rPr lang="en-US" sz="2400" err="1"/>
              <a:t>hoặc</a:t>
            </a:r>
            <a:r>
              <a:rPr lang="en-US" sz="2400"/>
              <a:t> “</a:t>
            </a:r>
            <a:r>
              <a:rPr lang="en-US" sz="2400" err="1"/>
              <a:t>không</a:t>
            </a:r>
            <a:r>
              <a:rPr lang="en-US" sz="2400"/>
              <a:t>” </a:t>
            </a:r>
            <a:r>
              <a:rPr lang="en-US" sz="2400" err="1"/>
              <a:t>hoặc</a:t>
            </a:r>
            <a:r>
              <a:rPr lang="en-US" sz="2400"/>
              <a:t> “</a:t>
            </a:r>
            <a:r>
              <a:rPr lang="en-US" sz="2400" err="1"/>
              <a:t>đồng</a:t>
            </a:r>
            <a:r>
              <a:rPr lang="en-US" sz="2400"/>
              <a:t> ý” </a:t>
            </a:r>
            <a:r>
              <a:rPr lang="en-US" sz="2400" err="1"/>
              <a:t>hoặc</a:t>
            </a:r>
            <a:r>
              <a:rPr lang="en-US" sz="2400"/>
              <a:t> “</a:t>
            </a:r>
            <a:r>
              <a:rPr lang="en-US" sz="2400" err="1"/>
              <a:t>không</a:t>
            </a:r>
            <a:r>
              <a:rPr lang="en-US" sz="2400"/>
              <a:t> </a:t>
            </a:r>
            <a:r>
              <a:rPr lang="en-US" sz="2400" err="1"/>
              <a:t>đồng</a:t>
            </a:r>
            <a:r>
              <a:rPr lang="en-US" sz="2400"/>
              <a:t> ý” </a:t>
            </a:r>
          </a:p>
          <a:p>
            <a:pPr algn="just">
              <a:lnSpc>
                <a:spcPct val="90000"/>
              </a:lnSpc>
              <a:buFontTx/>
              <a:buNone/>
            </a:pPr>
            <a:r>
              <a:rPr lang="en-US" sz="2400"/>
              <a:t>- </a:t>
            </a:r>
            <a:r>
              <a:rPr lang="en-US" sz="2400" err="1"/>
              <a:t>Các</a:t>
            </a:r>
            <a:r>
              <a:rPr lang="en-US" sz="2400"/>
              <a:t> </a:t>
            </a:r>
            <a:r>
              <a:rPr lang="en-US" sz="2400" err="1"/>
              <a:t>câu</a:t>
            </a:r>
            <a:r>
              <a:rPr lang="en-US" sz="2400"/>
              <a:t> </a:t>
            </a:r>
            <a:r>
              <a:rPr lang="en-US" sz="2400" err="1"/>
              <a:t>hỏi</a:t>
            </a:r>
            <a:r>
              <a:rPr lang="en-US" sz="2400"/>
              <a:t> </a:t>
            </a:r>
            <a:r>
              <a:rPr lang="en-US" sz="2400" err="1"/>
              <a:t>này</a:t>
            </a:r>
            <a:r>
              <a:rPr lang="en-US" sz="2400"/>
              <a:t> </a:t>
            </a:r>
            <a:r>
              <a:rPr lang="en-US" sz="2400" err="1"/>
              <a:t>chỉ</a:t>
            </a:r>
            <a:r>
              <a:rPr lang="en-US" sz="2400"/>
              <a:t> </a:t>
            </a:r>
            <a:r>
              <a:rPr lang="en-US" sz="2400" err="1"/>
              <a:t>nên</a:t>
            </a:r>
            <a:r>
              <a:rPr lang="en-US" sz="2400"/>
              <a:t> </a:t>
            </a:r>
            <a:r>
              <a:rPr lang="en-US" sz="2400" err="1"/>
              <a:t>dùng</a:t>
            </a:r>
            <a:r>
              <a:rPr lang="en-US" sz="2400"/>
              <a:t> </a:t>
            </a:r>
            <a:r>
              <a:rPr lang="en-US" sz="2400" err="1"/>
              <a:t>khi</a:t>
            </a:r>
            <a:r>
              <a:rPr lang="en-US" sz="2400"/>
              <a:t> </a:t>
            </a:r>
            <a:r>
              <a:rPr lang="en-US" sz="2400" err="1"/>
              <a:t>thật</a:t>
            </a:r>
            <a:r>
              <a:rPr lang="en-US" sz="2400"/>
              <a:t> </a:t>
            </a:r>
            <a:r>
              <a:rPr lang="en-US" sz="2400" err="1"/>
              <a:t>cần</a:t>
            </a:r>
            <a:r>
              <a:rPr lang="en-US" sz="2400"/>
              <a:t> </a:t>
            </a:r>
            <a:r>
              <a:rPr lang="en-US" sz="2400" err="1"/>
              <a:t>thiết</a:t>
            </a:r>
            <a:r>
              <a:rPr lang="en-US" sz="2400"/>
              <a:t> </a:t>
            </a:r>
          </a:p>
          <a:p>
            <a:pPr algn="just">
              <a:lnSpc>
                <a:spcPct val="90000"/>
              </a:lnSpc>
            </a:pPr>
            <a:r>
              <a:rPr lang="en-US" sz="2400" err="1"/>
              <a:t>Các</a:t>
            </a:r>
            <a:r>
              <a:rPr lang="en-US" sz="2400"/>
              <a:t> </a:t>
            </a:r>
            <a:r>
              <a:rPr lang="en-US" sz="2400" err="1"/>
              <a:t>câu</a:t>
            </a:r>
            <a:r>
              <a:rPr lang="en-US" sz="2400"/>
              <a:t> </a:t>
            </a:r>
            <a:r>
              <a:rPr lang="en-US" sz="2400" err="1"/>
              <a:t>hỏi</a:t>
            </a:r>
            <a:r>
              <a:rPr lang="en-US" sz="2400"/>
              <a:t> </a:t>
            </a:r>
            <a:r>
              <a:rPr lang="en-US" sz="2400" err="1"/>
              <a:t>thăm</a:t>
            </a:r>
            <a:r>
              <a:rPr lang="en-US" sz="2400"/>
              <a:t> </a:t>
            </a:r>
            <a:r>
              <a:rPr lang="en-US" sz="2400" err="1"/>
              <a:t>dò</a:t>
            </a:r>
            <a:r>
              <a:rPr lang="en-US" sz="2400"/>
              <a:t>: </a:t>
            </a:r>
          </a:p>
          <a:p>
            <a:pPr algn="just">
              <a:lnSpc>
                <a:spcPct val="90000"/>
              </a:lnSpc>
              <a:buFontTx/>
              <a:buNone/>
            </a:pPr>
            <a:r>
              <a:rPr lang="en-US" sz="2400"/>
              <a:t>- </a:t>
            </a:r>
            <a:r>
              <a:rPr lang="en-US" sz="2400" err="1"/>
              <a:t>Các</a:t>
            </a:r>
            <a:r>
              <a:rPr lang="en-US" sz="2400"/>
              <a:t> </a:t>
            </a:r>
            <a:r>
              <a:rPr lang="en-US" sz="2400" err="1"/>
              <a:t>câu</a:t>
            </a:r>
            <a:r>
              <a:rPr lang="en-US" sz="2400"/>
              <a:t> </a:t>
            </a:r>
            <a:r>
              <a:rPr lang="en-US" sz="2400" err="1"/>
              <a:t>hỏi</a:t>
            </a:r>
            <a:r>
              <a:rPr lang="en-US" sz="2400"/>
              <a:t> </a:t>
            </a:r>
            <a:r>
              <a:rPr lang="en-US" sz="2400" err="1"/>
              <a:t>thăm</a:t>
            </a:r>
            <a:r>
              <a:rPr lang="en-US" sz="2400"/>
              <a:t> </a:t>
            </a:r>
            <a:r>
              <a:rPr lang="en-US" sz="2400" err="1"/>
              <a:t>dò</a:t>
            </a:r>
            <a:r>
              <a:rPr lang="en-US" sz="2400"/>
              <a:t> </a:t>
            </a:r>
            <a:r>
              <a:rPr lang="en-US" sz="2400" err="1"/>
              <a:t>gợi</a:t>
            </a:r>
            <a:r>
              <a:rPr lang="en-US" sz="2400"/>
              <a:t> </a:t>
            </a:r>
            <a:r>
              <a:rPr lang="en-US" sz="2400" err="1"/>
              <a:t>ra</a:t>
            </a:r>
            <a:r>
              <a:rPr lang="en-US" sz="2400"/>
              <a:t> </a:t>
            </a:r>
            <a:r>
              <a:rPr lang="en-US" sz="2400" err="1"/>
              <a:t>tính</a:t>
            </a:r>
            <a:r>
              <a:rPr lang="en-US" sz="2400"/>
              <a:t> chi </a:t>
            </a:r>
            <a:r>
              <a:rPr lang="en-US" sz="2400" err="1"/>
              <a:t>tiết</a:t>
            </a:r>
            <a:r>
              <a:rPr lang="en-US" sz="2400"/>
              <a:t> </a:t>
            </a:r>
            <a:r>
              <a:rPr lang="en-US" sz="2400" err="1"/>
              <a:t>hơn</a:t>
            </a:r>
            <a:r>
              <a:rPr lang="en-US" sz="2400"/>
              <a:t> </a:t>
            </a:r>
            <a:r>
              <a:rPr lang="en-US" sz="2400" err="1"/>
              <a:t>về</a:t>
            </a:r>
            <a:r>
              <a:rPr lang="en-US" sz="2400"/>
              <a:t> </a:t>
            </a:r>
            <a:r>
              <a:rPr lang="en-US" sz="2400" err="1"/>
              <a:t>câu</a:t>
            </a:r>
            <a:r>
              <a:rPr lang="en-US" sz="2400"/>
              <a:t> </a:t>
            </a:r>
            <a:r>
              <a:rPr lang="en-US" sz="2400" err="1"/>
              <a:t>hỏi</a:t>
            </a:r>
            <a:r>
              <a:rPr lang="en-US" sz="2400"/>
              <a:t> </a:t>
            </a:r>
            <a:r>
              <a:rPr lang="en-US" sz="2400" err="1"/>
              <a:t>trước</a:t>
            </a:r>
            <a:r>
              <a:rPr lang="en-US" sz="2400"/>
              <a:t> </a:t>
            </a:r>
            <a:r>
              <a:rPr lang="en-US" sz="2400" err="1"/>
              <a:t>đó</a:t>
            </a:r>
            <a:r>
              <a:rPr lang="en-US" sz="2400"/>
              <a:t> </a:t>
            </a:r>
          </a:p>
          <a:p>
            <a:pPr algn="just">
              <a:lnSpc>
                <a:spcPct val="90000"/>
              </a:lnSpc>
              <a:buFontTx/>
              <a:buNone/>
            </a:pPr>
            <a:r>
              <a:rPr lang="en-US" sz="2400"/>
              <a:t>- </a:t>
            </a:r>
            <a:r>
              <a:rPr lang="en-US" sz="2400" err="1"/>
              <a:t>Mục</a:t>
            </a:r>
            <a:r>
              <a:rPr lang="en-US" sz="2400"/>
              <a:t> </a:t>
            </a:r>
            <a:r>
              <a:rPr lang="en-US" sz="2400" err="1"/>
              <a:t>đích</a:t>
            </a:r>
            <a:r>
              <a:rPr lang="en-US" sz="2400"/>
              <a:t> </a:t>
            </a:r>
            <a:r>
              <a:rPr lang="en-US" sz="2400" err="1"/>
              <a:t>của</a:t>
            </a:r>
            <a:r>
              <a:rPr lang="en-US" sz="2400"/>
              <a:t> </a:t>
            </a:r>
            <a:r>
              <a:rPr lang="en-US" sz="2400" err="1"/>
              <a:t>câu</a:t>
            </a:r>
            <a:r>
              <a:rPr lang="en-US" sz="2400"/>
              <a:t> </a:t>
            </a:r>
            <a:r>
              <a:rPr lang="en-US" sz="2400" err="1"/>
              <a:t>hỏi</a:t>
            </a:r>
            <a:r>
              <a:rPr lang="en-US" sz="2400"/>
              <a:t> </a:t>
            </a:r>
            <a:r>
              <a:rPr lang="en-US" sz="2400" err="1"/>
              <a:t>thăm</a:t>
            </a:r>
            <a:r>
              <a:rPr lang="en-US" sz="2400"/>
              <a:t> </a:t>
            </a:r>
            <a:r>
              <a:rPr lang="en-US" sz="2400" err="1"/>
              <a:t>dò</a:t>
            </a:r>
            <a:r>
              <a:rPr lang="en-US" sz="2400"/>
              <a:t> </a:t>
            </a:r>
            <a:r>
              <a:rPr lang="en-US" sz="2400" err="1"/>
              <a:t>là</a:t>
            </a:r>
            <a:r>
              <a:rPr lang="en-US" sz="2400"/>
              <a:t>: </a:t>
            </a:r>
          </a:p>
          <a:p>
            <a:pPr algn="just">
              <a:lnSpc>
                <a:spcPct val="90000"/>
              </a:lnSpc>
              <a:buFontTx/>
              <a:buNone/>
            </a:pPr>
            <a:r>
              <a:rPr lang="en-US" sz="2400"/>
              <a:t>o Thu </a:t>
            </a:r>
            <a:r>
              <a:rPr lang="en-US" sz="2400" err="1"/>
              <a:t>được</a:t>
            </a:r>
            <a:r>
              <a:rPr lang="en-US" sz="2400"/>
              <a:t> </a:t>
            </a:r>
            <a:r>
              <a:rPr lang="en-US" sz="2400" err="1"/>
              <a:t>nhiều</a:t>
            </a:r>
            <a:r>
              <a:rPr lang="en-US" sz="2400"/>
              <a:t> ý </a:t>
            </a:r>
            <a:r>
              <a:rPr lang="en-US" sz="2400" err="1"/>
              <a:t>nghĩa</a:t>
            </a:r>
            <a:r>
              <a:rPr lang="en-US" sz="2400"/>
              <a:t> </a:t>
            </a:r>
            <a:r>
              <a:rPr lang="en-US" sz="2400" err="1"/>
              <a:t>hơn</a:t>
            </a:r>
            <a:endParaRPr lang="en-US" sz="2400"/>
          </a:p>
          <a:p>
            <a:pPr algn="just">
              <a:lnSpc>
                <a:spcPct val="90000"/>
              </a:lnSpc>
              <a:buFontTx/>
              <a:buNone/>
            </a:pPr>
            <a:r>
              <a:rPr lang="en-US" sz="2400"/>
              <a:t>o </a:t>
            </a:r>
            <a:r>
              <a:rPr lang="en-US" sz="2400" err="1"/>
              <a:t>Làm</a:t>
            </a:r>
            <a:r>
              <a:rPr lang="en-US" sz="2400"/>
              <a:t> </a:t>
            </a:r>
            <a:r>
              <a:rPr lang="en-US" sz="2400" err="1"/>
              <a:t>sáng</a:t>
            </a:r>
            <a:r>
              <a:rPr lang="en-US" sz="2400"/>
              <a:t> </a:t>
            </a:r>
            <a:r>
              <a:rPr lang="en-US" sz="2400" err="1"/>
              <a:t>rõ</a:t>
            </a:r>
            <a:endParaRPr lang="en-US" sz="2400"/>
          </a:p>
          <a:p>
            <a:pPr algn="just">
              <a:lnSpc>
                <a:spcPct val="90000"/>
              </a:lnSpc>
              <a:buFontTx/>
              <a:buNone/>
            </a:pPr>
            <a:r>
              <a:rPr lang="en-US" sz="2400"/>
              <a:t>o </a:t>
            </a:r>
            <a:r>
              <a:rPr lang="en-US" sz="2400" err="1"/>
              <a:t>Khai</a:t>
            </a:r>
            <a:r>
              <a:rPr lang="en-US" sz="2400"/>
              <a:t> </a:t>
            </a:r>
            <a:r>
              <a:rPr lang="en-US" sz="2400" err="1"/>
              <a:t>thác</a:t>
            </a:r>
            <a:r>
              <a:rPr lang="en-US" sz="2400"/>
              <a:t> </a:t>
            </a:r>
            <a:r>
              <a:rPr lang="en-US" sz="2400" err="1"/>
              <a:t>và</a:t>
            </a:r>
            <a:r>
              <a:rPr lang="en-US" sz="2400"/>
              <a:t> </a:t>
            </a:r>
            <a:r>
              <a:rPr lang="en-US" sz="2400" err="1"/>
              <a:t>mở</a:t>
            </a:r>
            <a:r>
              <a:rPr lang="en-US" sz="2400"/>
              <a:t> </a:t>
            </a:r>
            <a:r>
              <a:rPr lang="en-US" sz="2400" err="1"/>
              <a:t>rộng</a:t>
            </a:r>
            <a:r>
              <a:rPr lang="en-US" sz="2400"/>
              <a:t> </a:t>
            </a:r>
            <a:r>
              <a:rPr lang="en-US" sz="2400" err="1"/>
              <a:t>các</a:t>
            </a:r>
            <a:r>
              <a:rPr lang="en-US" sz="2400"/>
              <a:t> </a:t>
            </a:r>
            <a:r>
              <a:rPr lang="en-US" sz="2400" err="1"/>
              <a:t>quan</a:t>
            </a:r>
            <a:r>
              <a:rPr lang="en-US" sz="2400"/>
              <a:t> </a:t>
            </a:r>
            <a:r>
              <a:rPr lang="en-US" sz="2400" err="1"/>
              <a:t>điểm</a:t>
            </a:r>
            <a:r>
              <a:rPr lang="en-US" sz="2400"/>
              <a:t> </a:t>
            </a:r>
            <a:r>
              <a:rPr lang="en-US" sz="2400" err="1"/>
              <a:t>của</a:t>
            </a:r>
            <a:r>
              <a:rPr lang="en-US" sz="2400"/>
              <a:t> </a:t>
            </a:r>
            <a:r>
              <a:rPr lang="en-US" sz="2400" err="1"/>
              <a:t>người</a:t>
            </a:r>
            <a:r>
              <a:rPr lang="en-US" sz="2400"/>
              <a:t> </a:t>
            </a:r>
            <a:r>
              <a:rPr lang="en-US" sz="2400" err="1"/>
              <a:t>được</a:t>
            </a:r>
            <a:r>
              <a:rPr lang="en-US" sz="2400"/>
              <a:t> </a:t>
            </a:r>
            <a:r>
              <a:rPr lang="en-US" sz="2400" err="1"/>
              <a:t>phỏng</a:t>
            </a:r>
            <a:r>
              <a:rPr lang="en-US" sz="2400"/>
              <a:t> </a:t>
            </a:r>
            <a:r>
              <a:rPr lang="en-US" sz="2400" err="1"/>
              <a:t>vấn</a:t>
            </a:r>
            <a:r>
              <a:rPr lang="en-US" sz="2400"/>
              <a:t>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B2B00E9-8F4B-4302-9CF5-BF9CD738FA05}" type="slidenum">
              <a:rPr lang="en-US"/>
              <a:pPr/>
              <a:t>87</a:t>
            </a:fld>
            <a:endParaRPr lang="en-US"/>
          </a:p>
        </p:txBody>
      </p:sp>
      <p:sp>
        <p:nvSpPr>
          <p:cNvPr id="206850" name="Rectangle 2"/>
          <p:cNvSpPr>
            <a:spLocks noGrp="1" noChangeArrowheads="1"/>
          </p:cNvSpPr>
          <p:nvPr>
            <p:ph type="title"/>
          </p:nvPr>
        </p:nvSpPr>
        <p:spPr>
          <a:xfrm>
            <a:off x="442913" y="103188"/>
            <a:ext cx="8243887" cy="887412"/>
          </a:xfrm>
        </p:spPr>
        <p:txBody>
          <a:bodyPr/>
          <a:lstStyle/>
          <a:p>
            <a:pPr algn="l"/>
            <a:r>
              <a:rPr lang="en-US"/>
              <a:t>4.1.4. Thứ tự đặt câu hỏi </a:t>
            </a:r>
          </a:p>
        </p:txBody>
      </p:sp>
      <p:sp>
        <p:nvSpPr>
          <p:cNvPr id="206851" name="Rectangle 3"/>
          <p:cNvSpPr>
            <a:spLocks noGrp="1" noChangeArrowheads="1"/>
          </p:cNvSpPr>
          <p:nvPr>
            <p:ph type="body" idx="1"/>
          </p:nvPr>
        </p:nvSpPr>
        <p:spPr/>
        <p:txBody>
          <a:bodyPr/>
          <a:lstStyle/>
          <a:p>
            <a:pPr algn="just"/>
            <a:r>
              <a:rPr lang="en-US"/>
              <a:t>Ba cách cơ bản để cấu trúc cuộc phỏng vấn là: </a:t>
            </a:r>
          </a:p>
          <a:p>
            <a:pPr lvl="1" algn="just"/>
            <a:r>
              <a:rPr lang="en-US"/>
              <a:t>Kim tự tháp</a:t>
            </a:r>
          </a:p>
          <a:p>
            <a:pPr lvl="1" algn="just"/>
            <a:r>
              <a:rPr lang="en-US"/>
              <a:t>Hình phễu</a:t>
            </a:r>
          </a:p>
          <a:p>
            <a:pPr lvl="1" algn="just"/>
            <a:r>
              <a:rPr lang="en-US"/>
              <a:t>Kim cương</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9C309C0-199D-4375-B17E-B2743DA4DE17}" type="slidenum">
              <a:rPr lang="en-US"/>
              <a:pPr/>
              <a:t>88</a:t>
            </a:fld>
            <a:endParaRPr lang="en-US"/>
          </a:p>
        </p:txBody>
      </p:sp>
      <p:sp>
        <p:nvSpPr>
          <p:cNvPr id="207874" name="Rectangle 2"/>
          <p:cNvSpPr>
            <a:spLocks noGrp="1" noChangeArrowheads="1"/>
          </p:cNvSpPr>
          <p:nvPr>
            <p:ph type="title"/>
          </p:nvPr>
        </p:nvSpPr>
        <p:spPr>
          <a:xfrm>
            <a:off x="442913" y="103188"/>
            <a:ext cx="8243887" cy="887412"/>
          </a:xfrm>
        </p:spPr>
        <p:txBody>
          <a:bodyPr/>
          <a:lstStyle/>
          <a:p>
            <a:r>
              <a:rPr lang="en-US"/>
              <a:t>4.1.4. Thứ tự đặt câu hỏi-2</a:t>
            </a:r>
          </a:p>
        </p:txBody>
      </p:sp>
      <p:sp>
        <p:nvSpPr>
          <p:cNvPr id="207875" name="Rectangle 3"/>
          <p:cNvSpPr>
            <a:spLocks noGrp="1" noChangeArrowheads="1"/>
          </p:cNvSpPr>
          <p:nvPr>
            <p:ph type="body" idx="1"/>
          </p:nvPr>
        </p:nvSpPr>
        <p:spPr/>
        <p:txBody>
          <a:bodyPr/>
          <a:lstStyle/>
          <a:p>
            <a:r>
              <a:rPr lang="en-US"/>
              <a:t>Cấu trúc kim tự tháp:</a:t>
            </a:r>
          </a:p>
          <a:p>
            <a:pPr lvl="1"/>
            <a:r>
              <a:rPr lang="en-US"/>
              <a:t>Mở rất chi tiết, thường là bằng các câu hỏi đóng</a:t>
            </a:r>
          </a:p>
          <a:p>
            <a:pPr lvl="1"/>
            <a:r>
              <a:rPr lang="en-US"/>
              <a:t>Mở rộng bằng các câu hỏi mở và những câu trả lời tổng quát hơn</a:t>
            </a:r>
          </a:p>
          <a:p>
            <a:pPr lvl="1"/>
            <a:r>
              <a:rPr lang="en-US"/>
              <a:t>Hữu ích nếu người được phỏng vấn cần được khích lệ đi vào chủ để hoặc tỏ ra không tự nguyện hướng tới chủ đề</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752CF28-9703-4064-BC4F-81BA8D985999}" type="slidenum">
              <a:rPr lang="en-US"/>
              <a:pPr/>
              <a:t>89</a:t>
            </a:fld>
            <a:endParaRPr lang="en-US"/>
          </a:p>
        </p:txBody>
      </p:sp>
      <p:sp>
        <p:nvSpPr>
          <p:cNvPr id="208898" name="Rectangle 2"/>
          <p:cNvSpPr>
            <a:spLocks noGrp="1" noChangeArrowheads="1"/>
          </p:cNvSpPr>
          <p:nvPr>
            <p:ph type="title"/>
          </p:nvPr>
        </p:nvSpPr>
        <p:spPr/>
        <p:txBody>
          <a:bodyPr/>
          <a:lstStyle/>
          <a:p>
            <a:r>
              <a:rPr lang="en-US"/>
              <a:t>4.1.4. Thứ tự đặt câu hỏi-3</a:t>
            </a:r>
          </a:p>
        </p:txBody>
      </p:sp>
      <p:sp>
        <p:nvSpPr>
          <p:cNvPr id="208899" name="Rectangle 3"/>
          <p:cNvSpPr>
            <a:spLocks noGrp="1" noChangeArrowheads="1"/>
          </p:cNvSpPr>
          <p:nvPr>
            <p:ph type="body" idx="1"/>
          </p:nvPr>
        </p:nvSpPr>
        <p:spPr/>
        <p:txBody>
          <a:bodyPr/>
          <a:lstStyle/>
          <a:p>
            <a:pPr>
              <a:lnSpc>
                <a:spcPct val="90000"/>
              </a:lnSpc>
            </a:pPr>
            <a:r>
              <a:rPr lang="en-US"/>
              <a:t>Cấu trúc phễu:</a:t>
            </a:r>
          </a:p>
          <a:p>
            <a:pPr lvl="1">
              <a:lnSpc>
                <a:spcPct val="90000"/>
              </a:lnSpc>
            </a:pPr>
            <a:r>
              <a:rPr lang="en-US"/>
              <a:t>Mở đầu với các câu hỏi mở, mang tính tổng quát </a:t>
            </a:r>
          </a:p>
          <a:p>
            <a:pPr lvl="1">
              <a:lnSpc>
                <a:spcPct val="90000"/>
              </a:lnSpc>
            </a:pPr>
            <a:r>
              <a:rPr lang="en-US"/>
              <a:t>Kết thúc bằng cách thu hẹp các câu trả lời có thể có bằng việc sử dụng các câu hỏi đóng </a:t>
            </a:r>
          </a:p>
          <a:p>
            <a:pPr lvl="1">
              <a:lnSpc>
                <a:spcPct val="90000"/>
              </a:lnSpc>
            </a:pPr>
            <a:r>
              <a:rPr lang="en-US"/>
              <a:t>Cung cấp cách thức dễ dàng, không gây áp lực để bắt đầu một cuộc phỏng vấn </a:t>
            </a:r>
          </a:p>
          <a:p>
            <a:pPr lvl="1">
              <a:lnSpc>
                <a:spcPct val="90000"/>
              </a:lnSpc>
            </a:pPr>
            <a:r>
              <a:rPr lang="en-US"/>
              <a:t>Có ích khi người được phỏng vấn cảm thấy hứng khởi với chủ đề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3"/>
          <p:cNvSpPr>
            <a:spLocks noGrp="1" noChangeArrowheads="1"/>
          </p:cNvSpPr>
          <p:nvPr>
            <p:ph idx="1"/>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Q &amp; A</a:t>
            </a:r>
          </a:p>
          <a:p>
            <a:r>
              <a:rPr lang="en-US">
                <a:latin typeface="Tahoma" panose="020B0604030504040204" pitchFamily="34" charset="0"/>
                <a:ea typeface="Tahoma" panose="020B0604030504040204" pitchFamily="34" charset="0"/>
                <a:cs typeface="Tahoma" panose="020B0604030504040204" pitchFamily="34" charset="0"/>
              </a:rPr>
              <a:t>Mail: </a:t>
            </a:r>
          </a:p>
          <a:p>
            <a:pPr lvl="1"/>
            <a:r>
              <a:rPr lang="en-US">
                <a:latin typeface="Tahoma" panose="020B0604030504040204" pitchFamily="34" charset="0"/>
                <a:ea typeface="Tahoma" panose="020B0604030504040204" pitchFamily="34" charset="0"/>
                <a:cs typeface="Tahoma" panose="020B0604030504040204" pitchFamily="34" charset="0"/>
                <a:hlinkClick r:id="rId2"/>
              </a:rPr>
              <a:t>nducdu@gmail.com</a:t>
            </a:r>
            <a:endParaRPr lang="en-US">
              <a:latin typeface="Tahoma" panose="020B0604030504040204" pitchFamily="34" charset="0"/>
              <a:ea typeface="Tahoma" panose="020B0604030504040204" pitchFamily="34" charset="0"/>
              <a:cs typeface="Tahoma" panose="020B0604030504040204" pitchFamily="34" charset="0"/>
            </a:endParaRPr>
          </a:p>
          <a:p>
            <a:pPr lvl="1"/>
            <a:r>
              <a:rPr lang="en-US">
                <a:latin typeface="Tahoma" panose="020B0604030504040204" pitchFamily="34" charset="0"/>
                <a:ea typeface="Tahoma" panose="020B0604030504040204" pitchFamily="34" charset="0"/>
                <a:cs typeface="Tahoma" panose="020B0604030504040204" pitchFamily="34" charset="0"/>
                <a:hlinkClick r:id="rId3"/>
              </a:rPr>
              <a:t>buiminhcuong@hotmail.com</a:t>
            </a:r>
            <a:endParaRPr lang="en-US">
              <a:latin typeface="Tahoma" panose="020B0604030504040204" pitchFamily="34" charset="0"/>
              <a:ea typeface="Tahoma" panose="020B0604030504040204" pitchFamily="34" charset="0"/>
              <a:cs typeface="Tahoma" panose="020B0604030504040204" pitchFamily="34" charset="0"/>
            </a:endParaRPr>
          </a:p>
          <a:p>
            <a:pPr lv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6" name="Slide Number Placeholder 5"/>
          <p:cNvSpPr>
            <a:spLocks noGrp="1"/>
          </p:cNvSpPr>
          <p:nvPr>
            <p:ph type="sldNum" sz="quarter" idx="12"/>
          </p:nvPr>
        </p:nvSpPr>
        <p:spPr/>
        <p:txBody>
          <a:bodyPr/>
          <a:lstStyle/>
          <a:p>
            <a:fld id="{D96B634D-9909-4404-96CC-113FD00599AB}" type="slidenum">
              <a:rPr lang="en-US"/>
              <a:pPr/>
              <a:t>9</a:t>
            </a:fld>
            <a:endParaRPr lang="en-US"/>
          </a:p>
        </p:txBody>
      </p:sp>
      <p:sp>
        <p:nvSpPr>
          <p:cNvPr id="187394" name="Rectangle 2"/>
          <p:cNvSpPr>
            <a:spLocks noGrp="1" noChangeArrowheads="1"/>
          </p:cNvSpPr>
          <p:nvPr>
            <p:ph type="title"/>
          </p:nvPr>
        </p:nvSpPr>
        <p:spPr/>
        <p:txBody>
          <a:bodyPr/>
          <a:lstStyle/>
          <a:p>
            <a:r>
              <a:rPr lang="en-US" err="1"/>
              <a:t>Tổng</a:t>
            </a:r>
            <a:r>
              <a:rPr lang="en-US"/>
              <a:t> quan-6</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4CEE105-7013-4C83-99B5-75B18A5672EB}" type="slidenum">
              <a:rPr lang="en-US"/>
              <a:pPr/>
              <a:t>90</a:t>
            </a:fld>
            <a:endParaRPr lang="en-US"/>
          </a:p>
        </p:txBody>
      </p:sp>
      <p:sp>
        <p:nvSpPr>
          <p:cNvPr id="209922" name="Rectangle 2"/>
          <p:cNvSpPr>
            <a:spLocks noGrp="1" noChangeArrowheads="1"/>
          </p:cNvSpPr>
          <p:nvPr>
            <p:ph type="title"/>
          </p:nvPr>
        </p:nvSpPr>
        <p:spPr/>
        <p:txBody>
          <a:bodyPr/>
          <a:lstStyle/>
          <a:p>
            <a:r>
              <a:rPr lang="en-US"/>
              <a:t>4.1.4. Thứ tự đặt câu hỏi-4</a:t>
            </a:r>
          </a:p>
        </p:txBody>
      </p:sp>
      <p:sp>
        <p:nvSpPr>
          <p:cNvPr id="209923" name="Rectangle 3"/>
          <p:cNvSpPr>
            <a:spLocks noGrp="1" noChangeArrowheads="1"/>
          </p:cNvSpPr>
          <p:nvPr>
            <p:ph type="body" idx="1"/>
          </p:nvPr>
        </p:nvSpPr>
        <p:spPr/>
        <p:txBody>
          <a:bodyPr/>
          <a:lstStyle/>
          <a:p>
            <a:pPr>
              <a:lnSpc>
                <a:spcPct val="90000"/>
              </a:lnSpc>
            </a:pPr>
            <a:r>
              <a:rPr lang="en-US"/>
              <a:t>Cấu trúc kim cương </a:t>
            </a:r>
          </a:p>
          <a:p>
            <a:pPr lvl="1">
              <a:lnSpc>
                <a:spcPct val="90000"/>
              </a:lnSpc>
            </a:pPr>
            <a:r>
              <a:rPr lang="en-US"/>
              <a:t>Một cấu trúc hình kim cương mở đầu theo cách rất cụ thể </a:t>
            </a:r>
          </a:p>
          <a:p>
            <a:pPr lvl="1">
              <a:lnSpc>
                <a:spcPct val="90000"/>
              </a:lnSpc>
            </a:pPr>
            <a:r>
              <a:rPr lang="en-US"/>
              <a:t>Tiếp theo các vấn đề tổng quát hơn được xem xét </a:t>
            </a:r>
          </a:p>
          <a:p>
            <a:pPr lvl="1">
              <a:lnSpc>
                <a:spcPct val="90000"/>
              </a:lnSpc>
            </a:pPr>
            <a:r>
              <a:rPr lang="en-US"/>
              <a:t>Kết thúc với các câu hỏi cụ thể </a:t>
            </a:r>
          </a:p>
          <a:p>
            <a:pPr lvl="1">
              <a:lnSpc>
                <a:spcPct val="90000"/>
              </a:lnSpc>
            </a:pPr>
            <a:r>
              <a:rPr lang="en-US"/>
              <a:t>Cấu trúc này kết hợp thế mạnh của cả cấu trúc kim tự tháp và hình phễu </a:t>
            </a:r>
          </a:p>
          <a:p>
            <a:pPr lvl="1">
              <a:lnSpc>
                <a:spcPct val="90000"/>
              </a:lnSpc>
            </a:pPr>
            <a:r>
              <a:rPr lang="en-US"/>
              <a:t>Mất nhiều thời gian hơn các cấu trúc khác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CE7762E-A9A5-4F6B-B08A-FA051AB83681}" type="slidenum">
              <a:rPr lang="en-US"/>
              <a:pPr/>
              <a:t>91</a:t>
            </a:fld>
            <a:endParaRPr lang="en-US"/>
          </a:p>
        </p:txBody>
      </p:sp>
      <p:sp>
        <p:nvSpPr>
          <p:cNvPr id="210946" name="Rectangle 2"/>
          <p:cNvSpPr>
            <a:spLocks noGrp="1" noChangeArrowheads="1"/>
          </p:cNvSpPr>
          <p:nvPr>
            <p:ph type="title"/>
          </p:nvPr>
        </p:nvSpPr>
        <p:spPr/>
        <p:txBody>
          <a:bodyPr/>
          <a:lstStyle/>
          <a:p>
            <a:r>
              <a:rPr lang="en-US"/>
              <a:t>4.1.5. Kết thúc việc phỏng vấn </a:t>
            </a:r>
          </a:p>
        </p:txBody>
      </p:sp>
      <p:sp>
        <p:nvSpPr>
          <p:cNvPr id="210947" name="Rectangle 3"/>
          <p:cNvSpPr>
            <a:spLocks noGrp="1" noChangeArrowheads="1"/>
          </p:cNvSpPr>
          <p:nvPr>
            <p:ph type="body" idx="1"/>
          </p:nvPr>
        </p:nvSpPr>
        <p:spPr/>
        <p:txBody>
          <a:bodyPr/>
          <a:lstStyle/>
          <a:p>
            <a:pPr algn="just">
              <a:lnSpc>
                <a:spcPct val="90000"/>
              </a:lnSpc>
            </a:pPr>
            <a:r>
              <a:rPr lang="en-US"/>
              <a:t>Luôn luôn hỏi “Liệu còn có gì khác mà bạn muốn bổ sung không?” </a:t>
            </a:r>
          </a:p>
          <a:p>
            <a:pPr algn="just">
              <a:lnSpc>
                <a:spcPct val="90000"/>
              </a:lnSpc>
            </a:pPr>
            <a:r>
              <a:rPr lang="en-US"/>
              <a:t>Tóm tắt và cung cấp phản hồi về ấn tượng của người phỏng vấn </a:t>
            </a:r>
          </a:p>
          <a:p>
            <a:pPr algn="just">
              <a:lnSpc>
                <a:spcPct val="90000"/>
              </a:lnSpc>
            </a:pPr>
            <a:r>
              <a:rPr lang="en-US"/>
              <a:t>Hỏi xem người tiếp theo nên phỏng vấn là ai </a:t>
            </a:r>
          </a:p>
          <a:p>
            <a:pPr algn="just">
              <a:lnSpc>
                <a:spcPct val="90000"/>
              </a:lnSpc>
            </a:pPr>
            <a:r>
              <a:rPr lang="en-US"/>
              <a:t>Thiết lập các cuộc hẹn gặp tiếp theo </a:t>
            </a:r>
          </a:p>
          <a:p>
            <a:pPr algn="just">
              <a:lnSpc>
                <a:spcPct val="90000"/>
              </a:lnSpc>
            </a:pPr>
            <a:r>
              <a:rPr lang="en-US"/>
              <a:t>Cảm ơn người được phỏng vấn và bắt tay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01397A6-50E7-4BF2-BFBA-F10D0A024070}" type="slidenum">
              <a:rPr lang="en-US"/>
              <a:pPr/>
              <a:t>92</a:t>
            </a:fld>
            <a:endParaRPr lang="en-US"/>
          </a:p>
        </p:txBody>
      </p:sp>
      <p:sp>
        <p:nvSpPr>
          <p:cNvPr id="211970" name="Rectangle 2"/>
          <p:cNvSpPr>
            <a:spLocks noGrp="1" noChangeArrowheads="1"/>
          </p:cNvSpPr>
          <p:nvPr>
            <p:ph type="title"/>
          </p:nvPr>
        </p:nvSpPr>
        <p:spPr/>
        <p:txBody>
          <a:bodyPr/>
          <a:lstStyle/>
          <a:p>
            <a:r>
              <a:rPr lang="en-US"/>
              <a:t>4.1.6. Báo cáo phỏng vấn</a:t>
            </a:r>
          </a:p>
        </p:txBody>
      </p:sp>
      <p:sp>
        <p:nvSpPr>
          <p:cNvPr id="211971" name="Rectangle 3"/>
          <p:cNvSpPr>
            <a:spLocks noGrp="1" noChangeArrowheads="1"/>
          </p:cNvSpPr>
          <p:nvPr>
            <p:ph type="body" idx="1"/>
          </p:nvPr>
        </p:nvSpPr>
        <p:spPr/>
        <p:txBody>
          <a:bodyPr/>
          <a:lstStyle/>
          <a:p>
            <a:pPr algn="just"/>
            <a:endParaRPr lang="en-US"/>
          </a:p>
          <a:p>
            <a:pPr algn="just"/>
            <a:r>
              <a:rPr lang="en-US" err="1"/>
              <a:t>Viết</a:t>
            </a:r>
            <a:r>
              <a:rPr lang="en-US"/>
              <a:t> </a:t>
            </a:r>
            <a:r>
              <a:rPr lang="en-US" err="1"/>
              <a:t>càng</a:t>
            </a:r>
            <a:r>
              <a:rPr lang="en-US"/>
              <a:t> </a:t>
            </a:r>
            <a:r>
              <a:rPr lang="en-US" err="1"/>
              <a:t>sớm</a:t>
            </a:r>
            <a:r>
              <a:rPr lang="en-US"/>
              <a:t> </a:t>
            </a:r>
            <a:r>
              <a:rPr lang="en-US" err="1"/>
              <a:t>càng</a:t>
            </a:r>
            <a:r>
              <a:rPr lang="en-US"/>
              <a:t> </a:t>
            </a:r>
            <a:r>
              <a:rPr lang="en-US" err="1"/>
              <a:t>tốt</a:t>
            </a:r>
            <a:r>
              <a:rPr lang="en-US"/>
              <a:t> </a:t>
            </a:r>
            <a:r>
              <a:rPr lang="en-US" err="1"/>
              <a:t>ngay</a:t>
            </a:r>
            <a:r>
              <a:rPr lang="en-US"/>
              <a:t> </a:t>
            </a:r>
            <a:r>
              <a:rPr lang="en-US" err="1"/>
              <a:t>sau</a:t>
            </a:r>
            <a:r>
              <a:rPr lang="en-US"/>
              <a:t> </a:t>
            </a:r>
            <a:r>
              <a:rPr lang="en-US" err="1"/>
              <a:t>khi</a:t>
            </a:r>
            <a:r>
              <a:rPr lang="en-US"/>
              <a:t> </a:t>
            </a:r>
            <a:r>
              <a:rPr lang="en-US" err="1"/>
              <a:t>phỏng</a:t>
            </a:r>
            <a:r>
              <a:rPr lang="en-US"/>
              <a:t> </a:t>
            </a:r>
            <a:r>
              <a:rPr lang="en-US" err="1"/>
              <a:t>vấn</a:t>
            </a:r>
            <a:r>
              <a:rPr lang="en-US"/>
              <a:t> </a:t>
            </a:r>
          </a:p>
          <a:p>
            <a:pPr algn="just"/>
            <a:r>
              <a:rPr lang="en-US" err="1"/>
              <a:t>Cung</a:t>
            </a:r>
            <a:r>
              <a:rPr lang="en-US"/>
              <a:t> </a:t>
            </a:r>
            <a:r>
              <a:rPr lang="en-US" err="1"/>
              <a:t>cấp</a:t>
            </a:r>
            <a:r>
              <a:rPr lang="en-US"/>
              <a:t> </a:t>
            </a:r>
            <a:r>
              <a:rPr lang="en-US" err="1"/>
              <a:t>một</a:t>
            </a:r>
            <a:r>
              <a:rPr lang="en-US"/>
              <a:t> </a:t>
            </a:r>
            <a:r>
              <a:rPr lang="en-US" err="1"/>
              <a:t>bản</a:t>
            </a:r>
            <a:r>
              <a:rPr lang="en-US"/>
              <a:t> </a:t>
            </a:r>
            <a:r>
              <a:rPr lang="en-US" err="1"/>
              <a:t>tóm</a:t>
            </a:r>
            <a:r>
              <a:rPr lang="en-US"/>
              <a:t> </a:t>
            </a:r>
            <a:r>
              <a:rPr lang="en-US" err="1"/>
              <a:t>tắt</a:t>
            </a:r>
            <a:r>
              <a:rPr lang="en-US"/>
              <a:t> ban </a:t>
            </a:r>
            <a:r>
              <a:rPr lang="en-US" err="1"/>
              <a:t>đầu</a:t>
            </a:r>
            <a:r>
              <a:rPr lang="en-US"/>
              <a:t>, </a:t>
            </a:r>
            <a:r>
              <a:rPr lang="en-US" err="1"/>
              <a:t>sau</a:t>
            </a:r>
            <a:r>
              <a:rPr lang="en-US"/>
              <a:t> </a:t>
            </a:r>
            <a:r>
              <a:rPr lang="en-US" err="1"/>
              <a:t>đó</a:t>
            </a:r>
            <a:r>
              <a:rPr lang="en-US"/>
              <a:t> </a:t>
            </a:r>
            <a:r>
              <a:rPr lang="en-US" err="1"/>
              <a:t>thì</a:t>
            </a:r>
            <a:r>
              <a:rPr lang="en-US"/>
              <a:t> chi </a:t>
            </a:r>
            <a:r>
              <a:rPr lang="en-US" err="1"/>
              <a:t>tiết</a:t>
            </a:r>
            <a:r>
              <a:rPr lang="en-US"/>
              <a:t> </a:t>
            </a:r>
            <a:r>
              <a:rPr lang="en-US" err="1"/>
              <a:t>hơn</a:t>
            </a:r>
            <a:r>
              <a:rPr lang="en-US"/>
              <a:t> </a:t>
            </a:r>
          </a:p>
          <a:p>
            <a:pPr algn="just"/>
            <a:r>
              <a:rPr lang="en-US" err="1"/>
              <a:t>Xem</a:t>
            </a:r>
            <a:r>
              <a:rPr lang="en-US"/>
              <a:t> </a:t>
            </a:r>
            <a:r>
              <a:rPr lang="en-US" err="1"/>
              <a:t>lại</a:t>
            </a:r>
            <a:r>
              <a:rPr lang="en-US"/>
              <a:t> </a:t>
            </a:r>
            <a:r>
              <a:rPr lang="en-US" err="1"/>
              <a:t>báo</a:t>
            </a:r>
            <a:r>
              <a:rPr lang="en-US"/>
              <a:t> </a:t>
            </a:r>
            <a:r>
              <a:rPr lang="en-US" err="1"/>
              <a:t>cáo</a:t>
            </a:r>
            <a:r>
              <a:rPr lang="en-US"/>
              <a:t> </a:t>
            </a:r>
            <a:r>
              <a:rPr lang="en-US" err="1"/>
              <a:t>với</a:t>
            </a:r>
            <a:r>
              <a:rPr lang="en-US"/>
              <a:t> </a:t>
            </a:r>
            <a:r>
              <a:rPr lang="en-US" err="1"/>
              <a:t>người</a:t>
            </a:r>
            <a:r>
              <a:rPr lang="en-US"/>
              <a:t> </a:t>
            </a:r>
            <a:r>
              <a:rPr lang="en-US" err="1"/>
              <a:t>được</a:t>
            </a:r>
            <a:r>
              <a:rPr lang="en-US"/>
              <a:t> </a:t>
            </a:r>
            <a:r>
              <a:rPr lang="en-US" err="1"/>
              <a:t>phỏng</a:t>
            </a:r>
            <a:r>
              <a:rPr lang="en-US"/>
              <a:t> </a:t>
            </a:r>
            <a:r>
              <a:rPr lang="en-US" err="1"/>
              <a:t>vấn</a:t>
            </a:r>
            <a:r>
              <a:rPr lang="en-US"/>
              <a:t>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4D0A7AC-8829-4873-AA79-323DEAEC80EF}" type="slidenum">
              <a:rPr lang="en-US"/>
              <a:pPr/>
              <a:t>93</a:t>
            </a:fld>
            <a:endParaRPr lang="en-US"/>
          </a:p>
        </p:txBody>
      </p:sp>
      <p:sp>
        <p:nvSpPr>
          <p:cNvPr id="212994" name="Rectangle 2"/>
          <p:cNvSpPr>
            <a:spLocks noGrp="1" noChangeArrowheads="1"/>
          </p:cNvSpPr>
          <p:nvPr>
            <p:ph type="title"/>
          </p:nvPr>
        </p:nvSpPr>
        <p:spPr/>
        <p:txBody>
          <a:bodyPr/>
          <a:lstStyle/>
          <a:p>
            <a:pPr algn="l"/>
            <a:r>
              <a:rPr lang="en-US" b="1"/>
              <a:t>4.2. Phương pháp dùng phiếu hỏi</a:t>
            </a:r>
            <a:r>
              <a:rPr lang="en-US"/>
              <a:t> </a:t>
            </a:r>
          </a:p>
        </p:txBody>
      </p:sp>
      <p:sp>
        <p:nvSpPr>
          <p:cNvPr id="212995" name="Rectangle 3"/>
          <p:cNvSpPr>
            <a:spLocks noGrp="1" noChangeArrowheads="1"/>
          </p:cNvSpPr>
          <p:nvPr>
            <p:ph type="body" idx="1"/>
          </p:nvPr>
        </p:nvSpPr>
        <p:spPr/>
        <p:txBody>
          <a:bodyPr/>
          <a:lstStyle/>
          <a:p>
            <a:pPr>
              <a:lnSpc>
                <a:spcPct val="90000"/>
              </a:lnSpc>
            </a:pPr>
            <a:r>
              <a:rPr lang="en-US" sz="2800" err="1"/>
              <a:t>Phiếu</a:t>
            </a:r>
            <a:r>
              <a:rPr lang="en-US" sz="2800"/>
              <a:t> </a:t>
            </a:r>
            <a:r>
              <a:rPr lang="en-US" sz="2800" err="1"/>
              <a:t>hỏi</a:t>
            </a:r>
            <a:r>
              <a:rPr lang="en-US" sz="2800"/>
              <a:t> </a:t>
            </a:r>
            <a:r>
              <a:rPr lang="en-US" sz="2800" err="1"/>
              <a:t>có</a:t>
            </a:r>
            <a:r>
              <a:rPr lang="en-US" sz="2800"/>
              <a:t> </a:t>
            </a:r>
            <a:r>
              <a:rPr lang="en-US" sz="2800" err="1"/>
              <a:t>ích</a:t>
            </a:r>
            <a:r>
              <a:rPr lang="en-US" sz="2800"/>
              <a:t> </a:t>
            </a:r>
            <a:r>
              <a:rPr lang="en-US" sz="2800" err="1"/>
              <a:t>để</a:t>
            </a:r>
            <a:r>
              <a:rPr lang="en-US" sz="2800"/>
              <a:t> </a:t>
            </a:r>
            <a:r>
              <a:rPr lang="en-US" sz="2800" err="1"/>
              <a:t>thu</a:t>
            </a:r>
            <a:r>
              <a:rPr lang="en-US" sz="2800"/>
              <a:t> </a:t>
            </a:r>
            <a:r>
              <a:rPr lang="en-US" sz="2800" err="1"/>
              <a:t>thập</a:t>
            </a:r>
            <a:r>
              <a:rPr lang="en-US" sz="2800"/>
              <a:t> </a:t>
            </a:r>
            <a:r>
              <a:rPr lang="en-US" sz="2800" err="1"/>
              <a:t>thông</a:t>
            </a:r>
            <a:r>
              <a:rPr lang="en-US" sz="2800"/>
              <a:t> tin </a:t>
            </a:r>
            <a:r>
              <a:rPr lang="en-US" sz="2800" err="1"/>
              <a:t>từ</a:t>
            </a:r>
            <a:r>
              <a:rPr lang="en-US" sz="2800"/>
              <a:t> </a:t>
            </a:r>
            <a:r>
              <a:rPr lang="en-US" sz="2800" err="1"/>
              <a:t>các</a:t>
            </a:r>
            <a:r>
              <a:rPr lang="en-US" sz="2800"/>
              <a:t> </a:t>
            </a:r>
            <a:r>
              <a:rPr lang="en-US" sz="2800" err="1"/>
              <a:t>thành</a:t>
            </a:r>
            <a:r>
              <a:rPr lang="en-US" sz="2800"/>
              <a:t> </a:t>
            </a:r>
            <a:r>
              <a:rPr lang="en-US" sz="2800" err="1"/>
              <a:t>viên</a:t>
            </a:r>
            <a:r>
              <a:rPr lang="en-US" sz="2800"/>
              <a:t> </a:t>
            </a:r>
            <a:r>
              <a:rPr lang="en-US" sz="2800" err="1"/>
              <a:t>chủ</a:t>
            </a:r>
            <a:r>
              <a:rPr lang="en-US" sz="2800"/>
              <a:t> </a:t>
            </a:r>
            <a:r>
              <a:rPr lang="en-US" sz="2800" err="1"/>
              <a:t>đạo</a:t>
            </a:r>
            <a:r>
              <a:rPr lang="en-US" sz="2800"/>
              <a:t> </a:t>
            </a:r>
            <a:r>
              <a:rPr lang="en-US" sz="2800" err="1"/>
              <a:t>trong</a:t>
            </a:r>
            <a:r>
              <a:rPr lang="en-US" sz="2800"/>
              <a:t> </a:t>
            </a:r>
            <a:r>
              <a:rPr lang="en-US" sz="2800" err="1"/>
              <a:t>tổ</a:t>
            </a:r>
            <a:r>
              <a:rPr lang="en-US" sz="2800"/>
              <a:t> </a:t>
            </a:r>
            <a:r>
              <a:rPr lang="en-US" sz="2800" err="1"/>
              <a:t>chức</a:t>
            </a:r>
            <a:r>
              <a:rPr lang="en-US" sz="2800"/>
              <a:t> </a:t>
            </a:r>
            <a:r>
              <a:rPr lang="en-US" sz="2800" err="1"/>
              <a:t>về</a:t>
            </a:r>
            <a:r>
              <a:rPr lang="en-US" sz="2800"/>
              <a:t>:</a:t>
            </a:r>
          </a:p>
          <a:p>
            <a:pPr lvl="1">
              <a:lnSpc>
                <a:spcPct val="90000"/>
              </a:lnSpc>
            </a:pPr>
            <a:r>
              <a:rPr lang="en-US" sz="2400" err="1"/>
              <a:t>Thái</a:t>
            </a:r>
            <a:r>
              <a:rPr lang="en-US" sz="2400"/>
              <a:t> </a:t>
            </a:r>
            <a:r>
              <a:rPr lang="en-US" sz="2400" err="1"/>
              <a:t>độ</a:t>
            </a:r>
            <a:r>
              <a:rPr lang="en-US" sz="2400"/>
              <a:t> </a:t>
            </a:r>
          </a:p>
          <a:p>
            <a:pPr lvl="1">
              <a:lnSpc>
                <a:spcPct val="90000"/>
              </a:lnSpc>
            </a:pPr>
            <a:r>
              <a:rPr lang="en-US" sz="2400" err="1"/>
              <a:t>Niềm</a:t>
            </a:r>
            <a:r>
              <a:rPr lang="en-US" sz="2400"/>
              <a:t> tin </a:t>
            </a:r>
          </a:p>
          <a:p>
            <a:pPr lvl="1">
              <a:lnSpc>
                <a:spcPct val="90000"/>
              </a:lnSpc>
            </a:pPr>
            <a:r>
              <a:rPr lang="en-US" sz="2400" err="1"/>
              <a:t>Hành</a:t>
            </a:r>
            <a:r>
              <a:rPr lang="en-US" sz="2400"/>
              <a:t> vi </a:t>
            </a:r>
          </a:p>
          <a:p>
            <a:pPr lvl="1">
              <a:lnSpc>
                <a:spcPct val="90000"/>
              </a:lnSpc>
            </a:pPr>
            <a:r>
              <a:rPr lang="en-US" sz="2400" err="1"/>
              <a:t>Tính</a:t>
            </a:r>
            <a:r>
              <a:rPr lang="en-US" sz="2400"/>
              <a:t> </a:t>
            </a:r>
            <a:r>
              <a:rPr lang="en-US" sz="2400" err="1"/>
              <a:t>cách</a:t>
            </a:r>
            <a:r>
              <a:rPr lang="en-US" sz="2400"/>
              <a:t> </a:t>
            </a:r>
          </a:p>
          <a:p>
            <a:pPr>
              <a:lnSpc>
                <a:spcPct val="90000"/>
              </a:lnSpc>
            </a:pPr>
            <a:r>
              <a:rPr lang="en-US" sz="2800" err="1"/>
              <a:t>Phiếu</a:t>
            </a:r>
            <a:r>
              <a:rPr lang="en-US" sz="2800"/>
              <a:t> </a:t>
            </a:r>
            <a:r>
              <a:rPr lang="en-US" sz="2800" err="1"/>
              <a:t>hỏi</a:t>
            </a:r>
            <a:r>
              <a:rPr lang="en-US" sz="2800"/>
              <a:t> </a:t>
            </a:r>
            <a:r>
              <a:rPr lang="en-US" sz="2800" err="1"/>
              <a:t>có</a:t>
            </a:r>
            <a:r>
              <a:rPr lang="en-US" sz="2800"/>
              <a:t> </a:t>
            </a:r>
            <a:r>
              <a:rPr lang="en-US" sz="2800" err="1"/>
              <a:t>giá</a:t>
            </a:r>
            <a:r>
              <a:rPr lang="en-US" sz="2800"/>
              <a:t> </a:t>
            </a:r>
            <a:r>
              <a:rPr lang="en-US" sz="2800" err="1"/>
              <a:t>trị</a:t>
            </a:r>
            <a:r>
              <a:rPr lang="en-US" sz="2800"/>
              <a:t> </a:t>
            </a:r>
            <a:r>
              <a:rPr lang="en-US" sz="2800" err="1"/>
              <a:t>nếu</a:t>
            </a:r>
            <a:r>
              <a:rPr lang="en-US" sz="2800"/>
              <a:t>:</a:t>
            </a:r>
          </a:p>
          <a:p>
            <a:pPr lvl="1">
              <a:lnSpc>
                <a:spcPct val="90000"/>
              </a:lnSpc>
            </a:pPr>
            <a:r>
              <a:rPr lang="en-US" sz="2400" err="1"/>
              <a:t>Các</a:t>
            </a:r>
            <a:r>
              <a:rPr lang="en-US" sz="2400"/>
              <a:t> </a:t>
            </a:r>
            <a:r>
              <a:rPr lang="en-US" sz="2400" err="1"/>
              <a:t>thành</a:t>
            </a:r>
            <a:r>
              <a:rPr lang="en-US" sz="2400"/>
              <a:t> </a:t>
            </a:r>
            <a:r>
              <a:rPr lang="en-US" sz="2400" err="1"/>
              <a:t>viên</a:t>
            </a:r>
            <a:r>
              <a:rPr lang="en-US" sz="2400"/>
              <a:t> </a:t>
            </a:r>
            <a:r>
              <a:rPr lang="en-US" sz="2400" err="1"/>
              <a:t>của</a:t>
            </a:r>
            <a:r>
              <a:rPr lang="en-US" sz="2400"/>
              <a:t> </a:t>
            </a:r>
            <a:r>
              <a:rPr lang="en-US" sz="2400" err="1"/>
              <a:t>tổ</a:t>
            </a:r>
            <a:r>
              <a:rPr lang="en-US" sz="2400"/>
              <a:t> </a:t>
            </a:r>
            <a:r>
              <a:rPr lang="en-US" sz="2400" err="1"/>
              <a:t>chức</a:t>
            </a:r>
            <a:r>
              <a:rPr lang="en-US" sz="2400"/>
              <a:t> </a:t>
            </a:r>
            <a:r>
              <a:rPr lang="en-US" sz="2400" err="1"/>
              <a:t>phân</a:t>
            </a:r>
            <a:r>
              <a:rPr lang="en-US" sz="2400"/>
              <a:t> </a:t>
            </a:r>
            <a:r>
              <a:rPr lang="en-US" sz="2400" err="1"/>
              <a:t>tán</a:t>
            </a:r>
            <a:r>
              <a:rPr lang="en-US" sz="2400"/>
              <a:t> </a:t>
            </a:r>
            <a:r>
              <a:rPr lang="en-US" sz="2400" err="1"/>
              <a:t>rộng</a:t>
            </a:r>
            <a:r>
              <a:rPr lang="en-US" sz="2400"/>
              <a:t> </a:t>
            </a:r>
          </a:p>
          <a:p>
            <a:pPr lvl="1">
              <a:lnSpc>
                <a:spcPct val="90000"/>
              </a:lnSpc>
            </a:pPr>
            <a:r>
              <a:rPr lang="en-US" sz="2400" err="1"/>
              <a:t>Nhiều</a:t>
            </a:r>
            <a:r>
              <a:rPr lang="en-US" sz="2400"/>
              <a:t> </a:t>
            </a:r>
            <a:r>
              <a:rPr lang="en-US" sz="2400" err="1"/>
              <a:t>thành</a:t>
            </a:r>
            <a:r>
              <a:rPr lang="en-US" sz="2400"/>
              <a:t> </a:t>
            </a:r>
            <a:r>
              <a:rPr lang="en-US" sz="2400" err="1"/>
              <a:t>viên</a:t>
            </a:r>
            <a:r>
              <a:rPr lang="en-US" sz="2400"/>
              <a:t> </a:t>
            </a:r>
            <a:r>
              <a:rPr lang="en-US" sz="2400" err="1"/>
              <a:t>tham</a:t>
            </a:r>
            <a:r>
              <a:rPr lang="en-US" sz="2400"/>
              <a:t> </a:t>
            </a:r>
            <a:r>
              <a:rPr lang="en-US" sz="2400" err="1"/>
              <a:t>gia</a:t>
            </a:r>
            <a:r>
              <a:rPr lang="en-US" sz="2400"/>
              <a:t> </a:t>
            </a:r>
            <a:r>
              <a:rPr lang="en-US" sz="2400" err="1"/>
              <a:t>vào</a:t>
            </a:r>
            <a:r>
              <a:rPr lang="en-US" sz="2400"/>
              <a:t> </a:t>
            </a:r>
            <a:r>
              <a:rPr lang="en-US" sz="2400" err="1"/>
              <a:t>dự</a:t>
            </a:r>
            <a:r>
              <a:rPr lang="en-US" sz="2400"/>
              <a:t> </a:t>
            </a:r>
            <a:r>
              <a:rPr lang="en-US" sz="2400" err="1"/>
              <a:t>án</a:t>
            </a:r>
            <a:r>
              <a:rPr lang="en-US" sz="2400"/>
              <a:t> </a:t>
            </a:r>
          </a:p>
          <a:p>
            <a:pPr lvl="1">
              <a:lnSpc>
                <a:spcPct val="90000"/>
              </a:lnSpc>
            </a:pPr>
            <a:r>
              <a:rPr lang="en-US" sz="2400" err="1"/>
              <a:t>Cần</a:t>
            </a:r>
            <a:r>
              <a:rPr lang="en-US" sz="2400"/>
              <a:t> </a:t>
            </a:r>
            <a:r>
              <a:rPr lang="en-US" sz="2400" err="1"/>
              <a:t>việc</a:t>
            </a:r>
            <a:r>
              <a:rPr lang="en-US" sz="2400"/>
              <a:t> </a:t>
            </a:r>
            <a:r>
              <a:rPr lang="en-US" sz="2400" err="1"/>
              <a:t>có</a:t>
            </a:r>
            <a:r>
              <a:rPr lang="en-US" sz="2400"/>
              <a:t> </a:t>
            </a:r>
            <a:r>
              <a:rPr lang="en-US" sz="2400" err="1"/>
              <a:t>tính</a:t>
            </a:r>
            <a:r>
              <a:rPr lang="en-US" sz="2400"/>
              <a:t> </a:t>
            </a:r>
            <a:r>
              <a:rPr lang="en-US" sz="2400" err="1"/>
              <a:t>thăm</a:t>
            </a:r>
            <a:r>
              <a:rPr lang="en-US" sz="2400"/>
              <a:t> </a:t>
            </a:r>
            <a:r>
              <a:rPr lang="en-US" sz="2400" err="1"/>
              <a:t>dò</a:t>
            </a:r>
            <a:r>
              <a:rPr lang="en-US" sz="2400"/>
              <a:t>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713C9BDF-166F-4E2B-987A-E83C7450F42F}" type="slidenum">
              <a:rPr lang="en-US"/>
              <a:pPr/>
              <a:t>94</a:t>
            </a:fld>
            <a:endParaRPr lang="en-US"/>
          </a:p>
        </p:txBody>
      </p:sp>
      <p:sp>
        <p:nvSpPr>
          <p:cNvPr id="214018" name="Rectangle 2"/>
          <p:cNvSpPr>
            <a:spLocks noGrp="1" noChangeArrowheads="1"/>
          </p:cNvSpPr>
          <p:nvPr>
            <p:ph type="title"/>
          </p:nvPr>
        </p:nvSpPr>
        <p:spPr/>
        <p:txBody>
          <a:bodyPr/>
          <a:lstStyle/>
          <a:p>
            <a:pPr algn="l"/>
            <a:r>
              <a:rPr lang="en-US" b="1"/>
              <a:t>4.2. Phương pháp dùng phiếu hỏi</a:t>
            </a:r>
            <a:r>
              <a:rPr lang="en-US"/>
              <a:t> </a:t>
            </a:r>
          </a:p>
        </p:txBody>
      </p:sp>
      <p:sp>
        <p:nvSpPr>
          <p:cNvPr id="214019" name="Rectangle 3"/>
          <p:cNvSpPr>
            <a:spLocks noGrp="1" noChangeArrowheads="1"/>
          </p:cNvSpPr>
          <p:nvPr>
            <p:ph type="body" idx="1"/>
          </p:nvPr>
        </p:nvSpPr>
        <p:spPr>
          <a:xfrm>
            <a:off x="228600" y="1676400"/>
            <a:ext cx="4800600" cy="4456113"/>
          </a:xfrm>
        </p:spPr>
        <p:txBody>
          <a:bodyPr/>
          <a:lstStyle/>
          <a:p>
            <a:pPr algn="just">
              <a:lnSpc>
                <a:spcPct val="80000"/>
              </a:lnSpc>
            </a:pPr>
            <a:r>
              <a:rPr lang="en-US" sz="2800" err="1"/>
              <a:t>Các</a:t>
            </a:r>
            <a:r>
              <a:rPr lang="en-US" sz="2800"/>
              <a:t> </a:t>
            </a:r>
            <a:r>
              <a:rPr lang="en-US" sz="2800" err="1"/>
              <a:t>câu</a:t>
            </a:r>
            <a:r>
              <a:rPr lang="en-US" sz="2800"/>
              <a:t> </a:t>
            </a:r>
            <a:r>
              <a:rPr lang="en-US" sz="2800" err="1"/>
              <a:t>hỏi</a:t>
            </a:r>
            <a:r>
              <a:rPr lang="en-US" sz="2800"/>
              <a:t> </a:t>
            </a:r>
            <a:r>
              <a:rPr lang="en-US" sz="2800" err="1"/>
              <a:t>được</a:t>
            </a:r>
            <a:r>
              <a:rPr lang="en-US" sz="2800"/>
              <a:t> </a:t>
            </a:r>
            <a:r>
              <a:rPr lang="en-US" sz="2800" err="1"/>
              <a:t>thiết</a:t>
            </a:r>
            <a:r>
              <a:rPr lang="en-US" sz="2800"/>
              <a:t> </a:t>
            </a:r>
            <a:r>
              <a:rPr lang="en-US" sz="2800" err="1"/>
              <a:t>kế</a:t>
            </a:r>
            <a:r>
              <a:rPr lang="en-US" sz="2800"/>
              <a:t> </a:t>
            </a:r>
            <a:r>
              <a:rPr lang="en-US" sz="2800" err="1"/>
              <a:t>theo</a:t>
            </a:r>
            <a:r>
              <a:rPr lang="en-US" sz="2800"/>
              <a:t> </a:t>
            </a:r>
            <a:r>
              <a:rPr lang="en-US" sz="2800" err="1"/>
              <a:t>một</a:t>
            </a:r>
            <a:r>
              <a:rPr lang="en-US" sz="2800"/>
              <a:t> </a:t>
            </a:r>
            <a:r>
              <a:rPr lang="en-US" sz="2800" err="1"/>
              <a:t>trong</a:t>
            </a:r>
            <a:r>
              <a:rPr lang="en-US" sz="2800"/>
              <a:t> </a:t>
            </a:r>
            <a:r>
              <a:rPr lang="en-US" sz="2800" err="1"/>
              <a:t>hai</a:t>
            </a:r>
            <a:r>
              <a:rPr lang="en-US" sz="2800"/>
              <a:t> </a:t>
            </a:r>
            <a:r>
              <a:rPr lang="en-US" sz="2800" err="1"/>
              <a:t>kiểu</a:t>
            </a:r>
            <a:endParaRPr lang="en-US" sz="2800"/>
          </a:p>
          <a:p>
            <a:pPr algn="just">
              <a:lnSpc>
                <a:spcPct val="80000"/>
              </a:lnSpc>
              <a:buFontTx/>
              <a:buNone/>
            </a:pPr>
            <a:r>
              <a:rPr lang="en-US" sz="2400"/>
              <a:t>- </a:t>
            </a:r>
            <a:r>
              <a:rPr lang="en-US" sz="2200" err="1"/>
              <a:t>Câu</a:t>
            </a:r>
            <a:r>
              <a:rPr lang="en-US" sz="2200"/>
              <a:t> </a:t>
            </a:r>
            <a:r>
              <a:rPr lang="en-US" sz="2200" err="1"/>
              <a:t>hỏi</a:t>
            </a:r>
            <a:r>
              <a:rPr lang="en-US" sz="2200"/>
              <a:t> </a:t>
            </a:r>
            <a:r>
              <a:rPr lang="en-US" sz="2200" err="1"/>
              <a:t>mở</a:t>
            </a:r>
            <a:r>
              <a:rPr lang="en-US" sz="2200"/>
              <a:t> </a:t>
            </a:r>
          </a:p>
          <a:p>
            <a:pPr algn="just">
              <a:lnSpc>
                <a:spcPct val="80000"/>
              </a:lnSpc>
              <a:buFontTx/>
              <a:buNone/>
            </a:pPr>
            <a:r>
              <a:rPr lang="en-US" sz="2200"/>
              <a:t>o </a:t>
            </a:r>
            <a:r>
              <a:rPr lang="en-US" sz="2200" err="1"/>
              <a:t>Cố</a:t>
            </a:r>
            <a:r>
              <a:rPr lang="en-US" sz="2200"/>
              <a:t> </a:t>
            </a:r>
            <a:r>
              <a:rPr lang="en-US" sz="2200" err="1"/>
              <a:t>gắng</a:t>
            </a:r>
            <a:r>
              <a:rPr lang="en-US" sz="2200"/>
              <a:t> </a:t>
            </a:r>
            <a:r>
              <a:rPr lang="en-US" sz="2200" err="1"/>
              <a:t>đoán</a:t>
            </a:r>
            <a:r>
              <a:rPr lang="en-US" sz="2200"/>
              <a:t> </a:t>
            </a:r>
            <a:r>
              <a:rPr lang="en-US" sz="2200" err="1"/>
              <a:t>trước</a:t>
            </a:r>
            <a:r>
              <a:rPr lang="en-US" sz="2200"/>
              <a:t> </a:t>
            </a:r>
            <a:r>
              <a:rPr lang="en-US" sz="2200" err="1"/>
              <a:t>câu</a:t>
            </a:r>
            <a:r>
              <a:rPr lang="en-US" sz="2200"/>
              <a:t> </a:t>
            </a:r>
            <a:r>
              <a:rPr lang="en-US" sz="2200" err="1"/>
              <a:t>trả</a:t>
            </a:r>
            <a:r>
              <a:rPr lang="en-US" sz="2200"/>
              <a:t> </a:t>
            </a:r>
            <a:r>
              <a:rPr lang="en-US" sz="2200" err="1"/>
              <a:t>lời</a:t>
            </a:r>
            <a:r>
              <a:rPr lang="en-US" sz="2200"/>
              <a:t> </a:t>
            </a:r>
            <a:r>
              <a:rPr lang="en-US" sz="2200" err="1"/>
              <a:t>sẽ</a:t>
            </a:r>
            <a:r>
              <a:rPr lang="en-US" sz="2200"/>
              <a:t> </a:t>
            </a:r>
            <a:r>
              <a:rPr lang="en-US" sz="2200" err="1"/>
              <a:t>nhận</a:t>
            </a:r>
            <a:r>
              <a:rPr lang="en-US" sz="2200"/>
              <a:t> </a:t>
            </a:r>
            <a:r>
              <a:rPr lang="en-US" sz="2200" err="1"/>
              <a:t>được</a:t>
            </a:r>
            <a:endParaRPr lang="en-US" sz="2200"/>
          </a:p>
          <a:p>
            <a:pPr algn="just">
              <a:lnSpc>
                <a:spcPct val="80000"/>
              </a:lnSpc>
              <a:buFontTx/>
              <a:buNone/>
            </a:pPr>
            <a:r>
              <a:rPr lang="en-US" sz="2200"/>
              <a:t>o </a:t>
            </a:r>
            <a:r>
              <a:rPr lang="en-US" sz="2200" err="1"/>
              <a:t>Phù</a:t>
            </a:r>
            <a:r>
              <a:rPr lang="en-US" sz="2200"/>
              <a:t> </a:t>
            </a:r>
            <a:r>
              <a:rPr lang="en-US" sz="2200" err="1"/>
              <a:t>hợp</a:t>
            </a:r>
            <a:r>
              <a:rPr lang="en-US" sz="2200"/>
              <a:t> </a:t>
            </a:r>
            <a:r>
              <a:rPr lang="en-US" sz="2200" err="1"/>
              <a:t>để</a:t>
            </a:r>
            <a:r>
              <a:rPr lang="en-US" sz="2200"/>
              <a:t> </a:t>
            </a:r>
            <a:r>
              <a:rPr lang="en-US" sz="2200" err="1"/>
              <a:t>thu</a:t>
            </a:r>
            <a:r>
              <a:rPr lang="en-US" sz="2200"/>
              <a:t> </a:t>
            </a:r>
            <a:r>
              <a:rPr lang="en-US" sz="2200" err="1"/>
              <a:t>được</a:t>
            </a:r>
            <a:r>
              <a:rPr lang="en-US" sz="2200"/>
              <a:t> </a:t>
            </a:r>
            <a:r>
              <a:rPr lang="en-US" sz="2200" err="1"/>
              <a:t>các</a:t>
            </a:r>
            <a:r>
              <a:rPr lang="en-US" sz="2200"/>
              <a:t> ý </a:t>
            </a:r>
            <a:r>
              <a:rPr lang="en-US" sz="2200" err="1"/>
              <a:t>kiến</a:t>
            </a:r>
            <a:endParaRPr lang="en-US" sz="2200"/>
          </a:p>
          <a:p>
            <a:pPr algn="just">
              <a:lnSpc>
                <a:spcPct val="80000"/>
              </a:lnSpc>
              <a:buFontTx/>
              <a:buNone/>
            </a:pPr>
            <a:r>
              <a:rPr lang="en-US" sz="2200"/>
              <a:t>- </a:t>
            </a:r>
            <a:r>
              <a:rPr lang="en-US" sz="2200" err="1"/>
              <a:t>Câu</a:t>
            </a:r>
            <a:r>
              <a:rPr lang="en-US" sz="2200"/>
              <a:t> </a:t>
            </a:r>
            <a:r>
              <a:rPr lang="en-US" sz="2200" err="1"/>
              <a:t>hỏi</a:t>
            </a:r>
            <a:r>
              <a:rPr lang="en-US" sz="2200"/>
              <a:t> </a:t>
            </a:r>
            <a:r>
              <a:rPr lang="en-US" sz="2200" err="1"/>
              <a:t>đóng</a:t>
            </a:r>
            <a:r>
              <a:rPr lang="en-US" sz="2200"/>
              <a:t> </a:t>
            </a:r>
          </a:p>
          <a:p>
            <a:pPr algn="just">
              <a:lnSpc>
                <a:spcPct val="80000"/>
              </a:lnSpc>
              <a:buFontTx/>
              <a:buNone/>
            </a:pPr>
            <a:r>
              <a:rPr lang="en-US" sz="2200"/>
              <a:t>o </a:t>
            </a:r>
            <a:r>
              <a:rPr lang="en-US" sz="2200" err="1"/>
              <a:t>Sử</a:t>
            </a:r>
            <a:r>
              <a:rPr lang="en-US" sz="2200"/>
              <a:t> </a:t>
            </a:r>
            <a:r>
              <a:rPr lang="en-US" sz="2200" err="1"/>
              <a:t>dụng</a:t>
            </a:r>
            <a:r>
              <a:rPr lang="en-US" sz="2200"/>
              <a:t> </a:t>
            </a:r>
            <a:r>
              <a:rPr lang="en-US" sz="2200" err="1"/>
              <a:t>khi</a:t>
            </a:r>
            <a:r>
              <a:rPr lang="en-US" sz="2200"/>
              <a:t> </a:t>
            </a:r>
            <a:r>
              <a:rPr lang="en-US" sz="2200" err="1"/>
              <a:t>tất</a:t>
            </a:r>
            <a:r>
              <a:rPr lang="en-US" sz="2200"/>
              <a:t> </a:t>
            </a:r>
            <a:r>
              <a:rPr lang="en-US" sz="2200" err="1"/>
              <a:t>cả</a:t>
            </a:r>
            <a:r>
              <a:rPr lang="en-US" sz="2200"/>
              <a:t> </a:t>
            </a:r>
            <a:r>
              <a:rPr lang="en-US" sz="2200" err="1"/>
              <a:t>các</a:t>
            </a:r>
            <a:r>
              <a:rPr lang="en-US" sz="2200"/>
              <a:t> </a:t>
            </a:r>
            <a:r>
              <a:rPr lang="en-US" sz="2200" err="1"/>
              <a:t>lựa</a:t>
            </a:r>
            <a:r>
              <a:rPr lang="en-US" sz="2200"/>
              <a:t> </a:t>
            </a:r>
            <a:r>
              <a:rPr lang="en-US" sz="2200" err="1"/>
              <a:t>chọn</a:t>
            </a:r>
            <a:r>
              <a:rPr lang="en-US" sz="2200"/>
              <a:t> </a:t>
            </a:r>
            <a:r>
              <a:rPr lang="en-US" sz="2200" err="1"/>
              <a:t>đều</a:t>
            </a:r>
            <a:r>
              <a:rPr lang="en-US" sz="2200"/>
              <a:t> </a:t>
            </a:r>
            <a:r>
              <a:rPr lang="en-US" sz="2200" err="1"/>
              <a:t>liệt</a:t>
            </a:r>
            <a:r>
              <a:rPr lang="en-US" sz="2200"/>
              <a:t> </a:t>
            </a:r>
            <a:r>
              <a:rPr lang="en-US" sz="2200" err="1"/>
              <a:t>kê</a:t>
            </a:r>
            <a:r>
              <a:rPr lang="en-US" sz="2200"/>
              <a:t> </a:t>
            </a:r>
            <a:r>
              <a:rPr lang="en-US" sz="2200" err="1"/>
              <a:t>được</a:t>
            </a:r>
            <a:endParaRPr lang="en-US" sz="2200"/>
          </a:p>
          <a:p>
            <a:pPr algn="just">
              <a:lnSpc>
                <a:spcPct val="80000"/>
              </a:lnSpc>
              <a:buFontTx/>
              <a:buNone/>
            </a:pPr>
            <a:r>
              <a:rPr lang="en-US" sz="2200"/>
              <a:t>o </a:t>
            </a:r>
            <a:r>
              <a:rPr lang="en-US" sz="2200" err="1"/>
              <a:t>Khi</a:t>
            </a:r>
            <a:r>
              <a:rPr lang="en-US" sz="2200"/>
              <a:t> </a:t>
            </a:r>
            <a:r>
              <a:rPr lang="en-US" sz="2200" err="1"/>
              <a:t>các</a:t>
            </a:r>
            <a:r>
              <a:rPr lang="en-US" sz="2200"/>
              <a:t> </a:t>
            </a:r>
            <a:r>
              <a:rPr lang="en-US" sz="2200" err="1"/>
              <a:t>lựa</a:t>
            </a:r>
            <a:r>
              <a:rPr lang="en-US" sz="2200"/>
              <a:t> </a:t>
            </a:r>
            <a:r>
              <a:rPr lang="en-US" sz="2200" err="1"/>
              <a:t>chọn</a:t>
            </a:r>
            <a:r>
              <a:rPr lang="en-US" sz="2200"/>
              <a:t> </a:t>
            </a:r>
            <a:r>
              <a:rPr lang="en-US" sz="2200" err="1"/>
              <a:t>loại</a:t>
            </a:r>
            <a:r>
              <a:rPr lang="en-US" sz="2200"/>
              <a:t> </a:t>
            </a:r>
            <a:r>
              <a:rPr lang="en-US" sz="2200" err="1"/>
              <a:t>trừ</a:t>
            </a:r>
            <a:r>
              <a:rPr lang="en-US" sz="2200"/>
              <a:t> </a:t>
            </a:r>
            <a:r>
              <a:rPr lang="en-US" sz="2200" err="1"/>
              <a:t>lẫn</a:t>
            </a:r>
            <a:r>
              <a:rPr lang="en-US" sz="2200"/>
              <a:t> </a:t>
            </a:r>
            <a:r>
              <a:rPr lang="en-US" sz="2200" err="1"/>
              <a:t>nhau</a:t>
            </a:r>
            <a:r>
              <a:rPr lang="en-US" sz="2400"/>
              <a:t> </a:t>
            </a:r>
          </a:p>
        </p:txBody>
      </p:sp>
      <p:pic>
        <p:nvPicPr>
          <p:cNvPr id="214020" name="Picture 4"/>
          <p:cNvPicPr>
            <a:picLocks noChangeAspect="1" noChangeArrowheads="1"/>
          </p:cNvPicPr>
          <p:nvPr/>
        </p:nvPicPr>
        <p:blipFill>
          <a:blip r:embed="rId2"/>
          <a:srcRect/>
          <a:stretch>
            <a:fillRect/>
          </a:stretch>
        </p:blipFill>
        <p:spPr bwMode="auto">
          <a:xfrm>
            <a:off x="5181600" y="1976438"/>
            <a:ext cx="3854450" cy="2824162"/>
          </a:xfrm>
          <a:prstGeom prst="rect">
            <a:avLst/>
          </a:prstGeom>
          <a:noFill/>
          <a:ln w="9525">
            <a:noFill/>
            <a:miter lim="800000"/>
            <a:headEnd/>
            <a:tailEnd/>
          </a:ln>
        </p:spPr>
      </p:pic>
      <p:sp>
        <p:nvSpPr>
          <p:cNvPr id="214021" name="Rectangle 5"/>
          <p:cNvSpPr>
            <a:spLocks noChangeArrowheads="1"/>
          </p:cNvSpPr>
          <p:nvPr/>
        </p:nvSpPr>
        <p:spPr bwMode="auto">
          <a:xfrm>
            <a:off x="5410200" y="4800600"/>
            <a:ext cx="3505200" cy="641350"/>
          </a:xfrm>
          <a:prstGeom prst="rect">
            <a:avLst/>
          </a:prstGeom>
          <a:noFill/>
          <a:ln w="9525">
            <a:noFill/>
            <a:miter lim="800000"/>
            <a:headEnd/>
            <a:tailEnd/>
          </a:ln>
          <a:effectLst/>
        </p:spPr>
        <p:txBody>
          <a:bodyPr anchor="ctr">
            <a:spAutoFit/>
          </a:bodyPr>
          <a:lstStyle/>
          <a:p>
            <a:pPr algn="ctr" eaLnBrk="1" hangingPunct="1"/>
            <a:r>
              <a:rPr lang="en-US" b="0"/>
              <a:t>So sánh câu hỏi mở và câu hỏi đóng khi dùng phiếu hỏi</a:t>
            </a:r>
            <a:r>
              <a:rPr lang="en-US"/>
              <a:t>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F2E7D19-AAA4-4608-9C33-9A7CB9B724E6}" type="slidenum">
              <a:rPr lang="en-US"/>
              <a:pPr/>
              <a:t>95</a:t>
            </a:fld>
            <a:endParaRPr lang="en-US"/>
          </a:p>
        </p:txBody>
      </p:sp>
      <p:sp>
        <p:nvSpPr>
          <p:cNvPr id="215042" name="Rectangle 2"/>
          <p:cNvSpPr>
            <a:spLocks noGrp="1" noChangeArrowheads="1"/>
          </p:cNvSpPr>
          <p:nvPr>
            <p:ph type="title"/>
          </p:nvPr>
        </p:nvSpPr>
        <p:spPr>
          <a:xfrm>
            <a:off x="442913" y="103188"/>
            <a:ext cx="8243887" cy="963612"/>
          </a:xfrm>
        </p:spPr>
        <p:txBody>
          <a:bodyPr/>
          <a:lstStyle/>
          <a:p>
            <a:pPr algn="l"/>
            <a:r>
              <a:rPr lang="en-US" b="1"/>
              <a:t>4.2.1.Thiết kế phiếu hỏi</a:t>
            </a:r>
            <a:r>
              <a:rPr lang="en-US"/>
              <a:t> </a:t>
            </a:r>
          </a:p>
        </p:txBody>
      </p:sp>
      <p:sp>
        <p:nvSpPr>
          <p:cNvPr id="215043" name="Rectangle 3"/>
          <p:cNvSpPr>
            <a:spLocks noGrp="1" noChangeArrowheads="1"/>
          </p:cNvSpPr>
          <p:nvPr>
            <p:ph type="body" idx="1"/>
          </p:nvPr>
        </p:nvSpPr>
        <p:spPr/>
        <p:txBody>
          <a:bodyPr/>
          <a:lstStyle/>
          <a:p>
            <a:pPr>
              <a:lnSpc>
                <a:spcPct val="80000"/>
              </a:lnSpc>
            </a:pPr>
            <a:r>
              <a:rPr lang="en-US" sz="2400" err="1"/>
              <a:t>Ngôn</a:t>
            </a:r>
            <a:r>
              <a:rPr lang="en-US" sz="2400"/>
              <a:t> </a:t>
            </a:r>
            <a:r>
              <a:rPr lang="en-US" sz="2400" err="1"/>
              <a:t>ngữ</a:t>
            </a:r>
            <a:r>
              <a:rPr lang="en-US" sz="2400"/>
              <a:t> </a:t>
            </a:r>
            <a:r>
              <a:rPr lang="en-US" sz="2400" err="1"/>
              <a:t>dùng</a:t>
            </a:r>
            <a:r>
              <a:rPr lang="en-US" sz="2400"/>
              <a:t> </a:t>
            </a:r>
            <a:r>
              <a:rPr lang="en-US" sz="2400" err="1"/>
              <a:t>trong</a:t>
            </a:r>
            <a:r>
              <a:rPr lang="en-US" sz="2400"/>
              <a:t> </a:t>
            </a:r>
            <a:r>
              <a:rPr lang="en-US" sz="2400" err="1"/>
              <a:t>phiếu</a:t>
            </a:r>
            <a:r>
              <a:rPr lang="en-US" sz="2400"/>
              <a:t> </a:t>
            </a:r>
            <a:r>
              <a:rPr lang="en-US" sz="2400" err="1"/>
              <a:t>hỏi</a:t>
            </a:r>
            <a:r>
              <a:rPr lang="en-US" sz="2400"/>
              <a:t> </a:t>
            </a:r>
            <a:r>
              <a:rPr lang="en-US" sz="2400" err="1"/>
              <a:t>nên</a:t>
            </a:r>
            <a:r>
              <a:rPr lang="en-US" sz="2400"/>
              <a:t>: </a:t>
            </a:r>
          </a:p>
          <a:p>
            <a:pPr lvl="1">
              <a:lnSpc>
                <a:spcPct val="80000"/>
              </a:lnSpc>
              <a:buFontTx/>
              <a:buNone/>
            </a:pPr>
            <a:r>
              <a:rPr lang="en-US" sz="2000"/>
              <a:t>o </a:t>
            </a:r>
            <a:r>
              <a:rPr lang="en-US" sz="2000" err="1"/>
              <a:t>Đơn</a:t>
            </a:r>
            <a:r>
              <a:rPr lang="en-US" sz="2000"/>
              <a:t> </a:t>
            </a:r>
            <a:r>
              <a:rPr lang="en-US" sz="2000" err="1"/>
              <a:t>giản</a:t>
            </a:r>
            <a:endParaRPr lang="en-US" sz="2000"/>
          </a:p>
          <a:p>
            <a:pPr lvl="1">
              <a:lnSpc>
                <a:spcPct val="80000"/>
              </a:lnSpc>
              <a:buFontTx/>
              <a:buNone/>
            </a:pPr>
            <a:r>
              <a:rPr lang="en-US" sz="2000"/>
              <a:t>o </a:t>
            </a:r>
            <a:r>
              <a:rPr lang="en-US" sz="2000" err="1"/>
              <a:t>Cụ</a:t>
            </a:r>
            <a:r>
              <a:rPr lang="en-US" sz="2000"/>
              <a:t> </a:t>
            </a:r>
            <a:r>
              <a:rPr lang="en-US" sz="2000" err="1"/>
              <a:t>thể</a:t>
            </a:r>
            <a:endParaRPr lang="en-US" sz="2000"/>
          </a:p>
          <a:p>
            <a:pPr lvl="1">
              <a:lnSpc>
                <a:spcPct val="80000"/>
              </a:lnSpc>
              <a:buFontTx/>
              <a:buNone/>
            </a:pPr>
            <a:r>
              <a:rPr lang="en-US" sz="2000"/>
              <a:t>o </a:t>
            </a:r>
            <a:r>
              <a:rPr lang="en-US" sz="2000" err="1"/>
              <a:t>Không</a:t>
            </a:r>
            <a:r>
              <a:rPr lang="en-US" sz="2000"/>
              <a:t> </a:t>
            </a:r>
            <a:r>
              <a:rPr lang="en-US" sz="2000" err="1"/>
              <a:t>thành</a:t>
            </a:r>
            <a:r>
              <a:rPr lang="en-US" sz="2000"/>
              <a:t> </a:t>
            </a:r>
            <a:r>
              <a:rPr lang="en-US" sz="2000" err="1"/>
              <a:t>kiến</a:t>
            </a:r>
            <a:endParaRPr lang="en-US" sz="2000"/>
          </a:p>
          <a:p>
            <a:pPr lvl="1">
              <a:lnSpc>
                <a:spcPct val="80000"/>
              </a:lnSpc>
              <a:buFontTx/>
              <a:buNone/>
            </a:pPr>
            <a:r>
              <a:rPr lang="en-US" sz="2000"/>
              <a:t>o </a:t>
            </a:r>
            <a:r>
              <a:rPr lang="en-US" sz="2000" err="1"/>
              <a:t>Không</a:t>
            </a:r>
            <a:r>
              <a:rPr lang="en-US" sz="2000"/>
              <a:t> </a:t>
            </a:r>
            <a:r>
              <a:rPr lang="en-US" sz="2000" err="1"/>
              <a:t>có</a:t>
            </a:r>
            <a:r>
              <a:rPr lang="en-US" sz="2000"/>
              <a:t> </a:t>
            </a:r>
            <a:r>
              <a:rPr lang="en-US" sz="2000" err="1"/>
              <a:t>vẻ</a:t>
            </a:r>
            <a:r>
              <a:rPr lang="en-US" sz="2000"/>
              <a:t> </a:t>
            </a:r>
            <a:r>
              <a:rPr lang="en-US" sz="2000" err="1"/>
              <a:t>bề</a:t>
            </a:r>
            <a:r>
              <a:rPr lang="en-US" sz="2000"/>
              <a:t> </a:t>
            </a:r>
            <a:r>
              <a:rPr lang="en-US" sz="2000" err="1"/>
              <a:t>trên</a:t>
            </a:r>
            <a:endParaRPr lang="en-US" sz="2000"/>
          </a:p>
          <a:p>
            <a:pPr lvl="1">
              <a:lnSpc>
                <a:spcPct val="80000"/>
              </a:lnSpc>
              <a:buFontTx/>
              <a:buNone/>
            </a:pPr>
            <a:r>
              <a:rPr lang="en-US" sz="2000"/>
              <a:t>o </a:t>
            </a:r>
            <a:r>
              <a:rPr lang="en-US" sz="2000" err="1"/>
              <a:t>Chính</a:t>
            </a:r>
            <a:r>
              <a:rPr lang="en-US" sz="2000"/>
              <a:t> </a:t>
            </a:r>
            <a:r>
              <a:rPr lang="en-US" sz="2000" err="1"/>
              <a:t>xác</a:t>
            </a:r>
            <a:r>
              <a:rPr lang="en-US" sz="2000"/>
              <a:t> </a:t>
            </a:r>
            <a:r>
              <a:rPr lang="en-US" sz="2000" err="1"/>
              <a:t>về</a:t>
            </a:r>
            <a:r>
              <a:rPr lang="en-US" sz="2000"/>
              <a:t> </a:t>
            </a:r>
            <a:r>
              <a:rPr lang="en-US" sz="2000" err="1"/>
              <a:t>mặt</a:t>
            </a:r>
            <a:r>
              <a:rPr lang="en-US" sz="2000"/>
              <a:t> </a:t>
            </a:r>
            <a:r>
              <a:rPr lang="en-US" sz="2000" err="1"/>
              <a:t>kỹ</a:t>
            </a:r>
            <a:r>
              <a:rPr lang="en-US" sz="2000"/>
              <a:t> </a:t>
            </a:r>
            <a:r>
              <a:rPr lang="en-US" sz="2000" err="1"/>
              <a:t>thuật</a:t>
            </a:r>
            <a:endParaRPr lang="en-US" sz="2000"/>
          </a:p>
          <a:p>
            <a:pPr lvl="1">
              <a:lnSpc>
                <a:spcPct val="80000"/>
              </a:lnSpc>
              <a:buFontTx/>
              <a:buNone/>
            </a:pPr>
            <a:r>
              <a:rPr lang="en-US" sz="2000"/>
              <a:t>o </a:t>
            </a:r>
            <a:r>
              <a:rPr lang="en-US" sz="2000" err="1"/>
              <a:t>Hướng</a:t>
            </a:r>
            <a:r>
              <a:rPr lang="en-US" sz="2000"/>
              <a:t> </a:t>
            </a:r>
            <a:r>
              <a:rPr lang="en-US" sz="2000" err="1"/>
              <a:t>đến</a:t>
            </a:r>
            <a:r>
              <a:rPr lang="en-US" sz="2000"/>
              <a:t> </a:t>
            </a:r>
            <a:r>
              <a:rPr lang="en-US" sz="2000" err="1"/>
              <a:t>những</a:t>
            </a:r>
            <a:r>
              <a:rPr lang="en-US" sz="2000"/>
              <a:t> </a:t>
            </a:r>
            <a:r>
              <a:rPr lang="en-US" sz="2000" err="1"/>
              <a:t>người</a:t>
            </a:r>
            <a:r>
              <a:rPr lang="en-US" sz="2000"/>
              <a:t> </a:t>
            </a:r>
            <a:r>
              <a:rPr lang="en-US" sz="2000" err="1"/>
              <a:t>có</a:t>
            </a:r>
            <a:r>
              <a:rPr lang="en-US" sz="2000"/>
              <a:t> </a:t>
            </a:r>
            <a:r>
              <a:rPr lang="en-US" sz="2000" err="1"/>
              <a:t>hiểu</a:t>
            </a:r>
            <a:r>
              <a:rPr lang="en-US" sz="2000"/>
              <a:t> </a:t>
            </a:r>
            <a:r>
              <a:rPr lang="en-US" sz="2000" err="1"/>
              <a:t>biết</a:t>
            </a:r>
            <a:endParaRPr lang="en-US" sz="2000"/>
          </a:p>
          <a:p>
            <a:pPr lvl="1">
              <a:lnSpc>
                <a:spcPct val="80000"/>
              </a:lnSpc>
              <a:buFontTx/>
              <a:buNone/>
            </a:pPr>
            <a:r>
              <a:rPr lang="en-US" sz="2000"/>
              <a:t>o </a:t>
            </a:r>
            <a:r>
              <a:rPr lang="en-US" sz="2000" err="1"/>
              <a:t>Phù</a:t>
            </a:r>
            <a:r>
              <a:rPr lang="en-US" sz="2000"/>
              <a:t> </a:t>
            </a:r>
            <a:r>
              <a:rPr lang="en-US" sz="2000" err="1"/>
              <a:t>hợp</a:t>
            </a:r>
            <a:r>
              <a:rPr lang="en-US" sz="2000"/>
              <a:t> </a:t>
            </a:r>
            <a:r>
              <a:rPr lang="en-US" sz="2000" err="1"/>
              <a:t>với</a:t>
            </a:r>
            <a:r>
              <a:rPr lang="en-US" sz="2000"/>
              <a:t> </a:t>
            </a:r>
            <a:r>
              <a:rPr lang="en-US" sz="2000" err="1"/>
              <a:t>khả</a:t>
            </a:r>
            <a:r>
              <a:rPr lang="en-US" sz="2000"/>
              <a:t> </a:t>
            </a:r>
            <a:r>
              <a:rPr lang="en-US" sz="2000" err="1"/>
              <a:t>năng</a:t>
            </a:r>
            <a:r>
              <a:rPr lang="en-US" sz="2000"/>
              <a:t> </a:t>
            </a:r>
            <a:r>
              <a:rPr lang="en-US" sz="2000" err="1"/>
              <a:t>đọc</a:t>
            </a:r>
            <a:r>
              <a:rPr lang="en-US" sz="2000"/>
              <a:t> </a:t>
            </a:r>
            <a:r>
              <a:rPr lang="en-US" sz="2000" err="1"/>
              <a:t>hiểu</a:t>
            </a:r>
            <a:r>
              <a:rPr lang="en-US" sz="2000"/>
              <a:t> </a:t>
            </a:r>
            <a:r>
              <a:rPr lang="en-US" sz="2000" err="1"/>
              <a:t>của</a:t>
            </a:r>
            <a:r>
              <a:rPr lang="en-US" sz="2000"/>
              <a:t> </a:t>
            </a:r>
            <a:r>
              <a:rPr lang="en-US" sz="2000" err="1"/>
              <a:t>người</a:t>
            </a:r>
            <a:r>
              <a:rPr lang="en-US" sz="2000"/>
              <a:t> </a:t>
            </a:r>
            <a:r>
              <a:rPr lang="en-US" sz="2000" err="1"/>
              <a:t>trả</a:t>
            </a:r>
            <a:r>
              <a:rPr lang="en-US" sz="2000"/>
              <a:t> </a:t>
            </a:r>
            <a:r>
              <a:rPr lang="en-US" sz="2000" err="1"/>
              <a:t>lời</a:t>
            </a:r>
            <a:r>
              <a:rPr lang="en-US" sz="2000"/>
              <a:t> </a:t>
            </a:r>
          </a:p>
          <a:p>
            <a:pPr>
              <a:lnSpc>
                <a:spcPct val="80000"/>
              </a:lnSpc>
            </a:pPr>
            <a:r>
              <a:rPr lang="en-US" sz="2400" err="1"/>
              <a:t>Phiếu</a:t>
            </a:r>
            <a:r>
              <a:rPr lang="en-US" sz="2400"/>
              <a:t> </a:t>
            </a:r>
            <a:r>
              <a:rPr lang="en-US" sz="2400" err="1"/>
              <a:t>hỏi</a:t>
            </a:r>
            <a:r>
              <a:rPr lang="en-US" sz="2400"/>
              <a:t> </a:t>
            </a:r>
            <a:r>
              <a:rPr lang="en-US" sz="2400" err="1"/>
              <a:t>phải</a:t>
            </a:r>
            <a:r>
              <a:rPr lang="en-US" sz="2400"/>
              <a:t> </a:t>
            </a:r>
            <a:r>
              <a:rPr lang="en-US" sz="2400" err="1"/>
              <a:t>chính</a:t>
            </a:r>
            <a:r>
              <a:rPr lang="en-US" sz="2400"/>
              <a:t> </a:t>
            </a:r>
            <a:r>
              <a:rPr lang="en-US" sz="2400" err="1"/>
              <a:t>xác</a:t>
            </a:r>
            <a:r>
              <a:rPr lang="en-US" sz="2400"/>
              <a:t> </a:t>
            </a:r>
            <a:r>
              <a:rPr lang="en-US" sz="2400" err="1"/>
              <a:t>và</a:t>
            </a:r>
            <a:r>
              <a:rPr lang="en-US" sz="2400"/>
              <a:t> </a:t>
            </a:r>
            <a:r>
              <a:rPr lang="en-US" sz="2400" err="1"/>
              <a:t>đáng</a:t>
            </a:r>
            <a:r>
              <a:rPr lang="en-US" sz="2400"/>
              <a:t> tin </a:t>
            </a:r>
            <a:r>
              <a:rPr lang="en-US" sz="2400" err="1"/>
              <a:t>cậy</a:t>
            </a:r>
            <a:r>
              <a:rPr lang="en-US" sz="2400"/>
              <a:t> </a:t>
            </a:r>
          </a:p>
          <a:p>
            <a:pPr lvl="1" algn="just">
              <a:lnSpc>
                <a:spcPct val="80000"/>
              </a:lnSpc>
              <a:buFontTx/>
              <a:buNone/>
            </a:pPr>
            <a:r>
              <a:rPr lang="en-US" sz="2000"/>
              <a:t>o </a:t>
            </a:r>
            <a:r>
              <a:rPr lang="en-US" sz="2000" err="1"/>
              <a:t>Tính</a:t>
            </a:r>
            <a:r>
              <a:rPr lang="en-US" sz="2000"/>
              <a:t> tin </a:t>
            </a:r>
            <a:r>
              <a:rPr lang="en-US" sz="2000" err="1"/>
              <a:t>cậy</a:t>
            </a:r>
            <a:r>
              <a:rPr lang="en-US" sz="2000"/>
              <a:t> </a:t>
            </a:r>
            <a:r>
              <a:rPr lang="en-US" sz="2000" err="1"/>
              <a:t>thể</a:t>
            </a:r>
            <a:r>
              <a:rPr lang="en-US" sz="2000"/>
              <a:t> </a:t>
            </a:r>
            <a:r>
              <a:rPr lang="en-US" sz="2000" err="1"/>
              <a:t>hiện</a:t>
            </a:r>
            <a:r>
              <a:rPr lang="en-US" sz="2000"/>
              <a:t> </a:t>
            </a:r>
            <a:r>
              <a:rPr lang="en-US" sz="2000" err="1"/>
              <a:t>sự</a:t>
            </a:r>
            <a:r>
              <a:rPr lang="en-US" sz="2000"/>
              <a:t> </a:t>
            </a:r>
            <a:r>
              <a:rPr lang="en-US" sz="2000" err="1"/>
              <a:t>nhất</a:t>
            </a:r>
            <a:r>
              <a:rPr lang="en-US" sz="2000"/>
              <a:t> </a:t>
            </a:r>
            <a:r>
              <a:rPr lang="en-US" sz="2000" err="1"/>
              <a:t>quán</a:t>
            </a:r>
            <a:r>
              <a:rPr lang="en-US" sz="2000"/>
              <a:t> </a:t>
            </a:r>
            <a:r>
              <a:rPr lang="en-US" sz="2000" err="1"/>
              <a:t>trong</a:t>
            </a:r>
            <a:r>
              <a:rPr lang="en-US" sz="2000"/>
              <a:t> </a:t>
            </a:r>
            <a:r>
              <a:rPr lang="en-US" sz="2000" err="1"/>
              <a:t>trả</a:t>
            </a:r>
            <a:r>
              <a:rPr lang="en-US" sz="2000"/>
              <a:t> </a:t>
            </a:r>
            <a:r>
              <a:rPr lang="en-US" sz="2000" err="1"/>
              <a:t>lời</a:t>
            </a:r>
            <a:r>
              <a:rPr lang="en-US" sz="2000"/>
              <a:t> – </a:t>
            </a:r>
            <a:r>
              <a:rPr lang="en-US" sz="2000" err="1"/>
              <a:t>nghĩa</a:t>
            </a:r>
            <a:r>
              <a:rPr lang="en-US" sz="2000"/>
              <a:t> </a:t>
            </a:r>
            <a:r>
              <a:rPr lang="en-US" sz="2000" err="1"/>
              <a:t>là</a:t>
            </a:r>
            <a:r>
              <a:rPr lang="en-US" sz="2000"/>
              <a:t> </a:t>
            </a:r>
            <a:r>
              <a:rPr lang="en-US" sz="2000" err="1"/>
              <a:t>thu</a:t>
            </a:r>
            <a:r>
              <a:rPr lang="en-US" sz="2000"/>
              <a:t> </a:t>
            </a:r>
            <a:r>
              <a:rPr lang="en-US" sz="2000" err="1"/>
              <a:t>được</a:t>
            </a:r>
            <a:r>
              <a:rPr lang="en-US" sz="2000"/>
              <a:t> </a:t>
            </a:r>
            <a:r>
              <a:rPr lang="en-US" sz="2000" err="1"/>
              <a:t>cùng</a:t>
            </a:r>
            <a:r>
              <a:rPr lang="en-US" sz="2000"/>
              <a:t> </a:t>
            </a:r>
            <a:r>
              <a:rPr lang="en-US" sz="2000" err="1"/>
              <a:t>các</a:t>
            </a:r>
            <a:r>
              <a:rPr lang="en-US" sz="2000"/>
              <a:t> </a:t>
            </a:r>
            <a:r>
              <a:rPr lang="en-US" sz="2000" err="1"/>
              <a:t>kết</a:t>
            </a:r>
            <a:r>
              <a:rPr lang="en-US" sz="2000"/>
              <a:t> </a:t>
            </a:r>
            <a:r>
              <a:rPr lang="en-US" sz="2000" err="1"/>
              <a:t>quả</a:t>
            </a:r>
            <a:r>
              <a:rPr lang="en-US" sz="2000"/>
              <a:t> </a:t>
            </a:r>
            <a:r>
              <a:rPr lang="en-US" sz="2000" err="1"/>
              <a:t>nếu</a:t>
            </a:r>
            <a:r>
              <a:rPr lang="en-US" sz="2000"/>
              <a:t> </a:t>
            </a:r>
            <a:r>
              <a:rPr lang="en-US" sz="2000" err="1"/>
              <a:t>như</a:t>
            </a:r>
            <a:r>
              <a:rPr lang="en-US" sz="2000"/>
              <a:t> </a:t>
            </a:r>
            <a:r>
              <a:rPr lang="en-US" sz="2000" err="1"/>
              <a:t>cùng</a:t>
            </a:r>
            <a:r>
              <a:rPr lang="en-US" sz="2000"/>
              <a:t> </a:t>
            </a:r>
            <a:r>
              <a:rPr lang="en-US" sz="2000" err="1"/>
              <a:t>một</a:t>
            </a:r>
            <a:r>
              <a:rPr lang="en-US" sz="2000"/>
              <a:t> </a:t>
            </a:r>
            <a:r>
              <a:rPr lang="en-US" sz="2000" err="1"/>
              <a:t>phiếu</a:t>
            </a:r>
            <a:r>
              <a:rPr lang="en-US" sz="2000"/>
              <a:t> </a:t>
            </a:r>
            <a:r>
              <a:rPr lang="en-US" sz="2000" err="1"/>
              <a:t>hỏi</a:t>
            </a:r>
            <a:r>
              <a:rPr lang="en-US" sz="2000"/>
              <a:t> </a:t>
            </a:r>
            <a:r>
              <a:rPr lang="en-US" sz="2000" err="1"/>
              <a:t>được</a:t>
            </a:r>
            <a:r>
              <a:rPr lang="en-US" sz="2000"/>
              <a:t> </a:t>
            </a:r>
            <a:r>
              <a:rPr lang="en-US" sz="2000" err="1"/>
              <a:t>phân</a:t>
            </a:r>
            <a:r>
              <a:rPr lang="en-US" sz="2000"/>
              <a:t> </a:t>
            </a:r>
            <a:r>
              <a:rPr lang="en-US" sz="2000" err="1"/>
              <a:t>phát</a:t>
            </a:r>
            <a:r>
              <a:rPr lang="en-US" sz="2000"/>
              <a:t> </a:t>
            </a:r>
            <a:r>
              <a:rPr lang="en-US" sz="2000" err="1"/>
              <a:t>trong</a:t>
            </a:r>
            <a:r>
              <a:rPr lang="en-US" sz="2000"/>
              <a:t> </a:t>
            </a:r>
            <a:r>
              <a:rPr lang="en-US" sz="2000" err="1"/>
              <a:t>cùng</a:t>
            </a:r>
            <a:r>
              <a:rPr lang="en-US" sz="2000"/>
              <a:t> </a:t>
            </a:r>
            <a:r>
              <a:rPr lang="en-US" sz="2000" err="1"/>
              <a:t>điều</a:t>
            </a:r>
            <a:r>
              <a:rPr lang="en-US" sz="2000"/>
              <a:t> </a:t>
            </a:r>
            <a:r>
              <a:rPr lang="en-US" sz="2000" err="1"/>
              <a:t>kiện</a:t>
            </a:r>
            <a:endParaRPr lang="en-US" sz="2000"/>
          </a:p>
          <a:p>
            <a:pPr lvl="1" algn="just">
              <a:lnSpc>
                <a:spcPct val="80000"/>
              </a:lnSpc>
              <a:buFontTx/>
              <a:buNone/>
            </a:pPr>
            <a:r>
              <a:rPr lang="en-US" sz="2000"/>
              <a:t>o </a:t>
            </a:r>
            <a:r>
              <a:rPr lang="en-US" sz="2000" err="1"/>
              <a:t>Tính</a:t>
            </a:r>
            <a:r>
              <a:rPr lang="en-US" sz="2000"/>
              <a:t> </a:t>
            </a:r>
            <a:r>
              <a:rPr lang="en-US" sz="2000" err="1"/>
              <a:t>chính</a:t>
            </a:r>
            <a:r>
              <a:rPr lang="en-US" sz="2000"/>
              <a:t> </a:t>
            </a:r>
            <a:r>
              <a:rPr lang="en-US" sz="2000" err="1"/>
              <a:t>xác</a:t>
            </a:r>
            <a:r>
              <a:rPr lang="en-US" sz="2000"/>
              <a:t> </a:t>
            </a:r>
            <a:r>
              <a:rPr lang="en-US" sz="2000" err="1"/>
              <a:t>là</a:t>
            </a:r>
            <a:r>
              <a:rPr lang="en-US" sz="2000"/>
              <a:t> </a:t>
            </a:r>
            <a:r>
              <a:rPr lang="en-US" sz="2000" err="1"/>
              <a:t>mức</a:t>
            </a:r>
            <a:r>
              <a:rPr lang="en-US" sz="2000"/>
              <a:t> </a:t>
            </a:r>
            <a:r>
              <a:rPr lang="en-US" sz="2000" err="1"/>
              <a:t>độ</a:t>
            </a:r>
            <a:r>
              <a:rPr lang="en-US" sz="2000"/>
              <a:t> </a:t>
            </a:r>
            <a:r>
              <a:rPr lang="en-US" sz="2000" err="1"/>
              <a:t>câu</a:t>
            </a:r>
            <a:r>
              <a:rPr lang="en-US" sz="2000"/>
              <a:t> </a:t>
            </a:r>
            <a:r>
              <a:rPr lang="en-US" sz="2000" err="1"/>
              <a:t>hỏi</a:t>
            </a:r>
            <a:r>
              <a:rPr lang="en-US" sz="2000"/>
              <a:t> </a:t>
            </a:r>
            <a:r>
              <a:rPr lang="en-US" sz="2000" err="1"/>
              <a:t>đo</a:t>
            </a:r>
            <a:r>
              <a:rPr lang="en-US" sz="2000"/>
              <a:t> </a:t>
            </a:r>
            <a:r>
              <a:rPr lang="en-US" sz="2000" err="1"/>
              <a:t>được</a:t>
            </a:r>
            <a:r>
              <a:rPr lang="en-US" sz="2000"/>
              <a:t> </a:t>
            </a:r>
            <a:r>
              <a:rPr lang="en-US" sz="2000" err="1"/>
              <a:t>những</a:t>
            </a:r>
            <a:r>
              <a:rPr lang="en-US" sz="2000"/>
              <a:t> </a:t>
            </a:r>
            <a:r>
              <a:rPr lang="en-US" sz="2000" err="1"/>
              <a:t>gì</a:t>
            </a:r>
            <a:r>
              <a:rPr lang="en-US" sz="2000"/>
              <a:t> </a:t>
            </a:r>
            <a:r>
              <a:rPr lang="en-US" sz="2000" err="1"/>
              <a:t>người</a:t>
            </a:r>
            <a:r>
              <a:rPr lang="en-US" sz="2000"/>
              <a:t> </a:t>
            </a:r>
            <a:r>
              <a:rPr lang="en-US" sz="2000" err="1"/>
              <a:t>phân</a:t>
            </a:r>
            <a:r>
              <a:rPr lang="en-US" sz="2000"/>
              <a:t> </a:t>
            </a:r>
            <a:r>
              <a:rPr lang="en-US" sz="2000" err="1"/>
              <a:t>tích</a:t>
            </a:r>
            <a:r>
              <a:rPr lang="en-US" sz="2000"/>
              <a:t> </a:t>
            </a:r>
            <a:r>
              <a:rPr lang="en-US" sz="2000" err="1"/>
              <a:t>muốn</a:t>
            </a:r>
            <a:r>
              <a:rPr lang="en-US" sz="2000"/>
              <a:t> </a:t>
            </a:r>
            <a:r>
              <a:rPr lang="en-US" sz="2000" err="1"/>
              <a:t>đánh</a:t>
            </a:r>
            <a:r>
              <a:rPr lang="en-US" sz="2000"/>
              <a:t> </a:t>
            </a:r>
            <a:r>
              <a:rPr lang="en-US" sz="2000" err="1"/>
              <a:t>giá</a:t>
            </a:r>
            <a:r>
              <a:rPr lang="en-US" sz="2000"/>
              <a:t>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33AF8D3-AB66-4E0A-A123-892528093023}" type="slidenum">
              <a:rPr lang="en-US"/>
              <a:pPr/>
              <a:t>96</a:t>
            </a:fld>
            <a:endParaRPr lang="en-US"/>
          </a:p>
        </p:txBody>
      </p:sp>
      <p:sp>
        <p:nvSpPr>
          <p:cNvPr id="216066" name="Rectangle 2"/>
          <p:cNvSpPr>
            <a:spLocks noGrp="1" noChangeArrowheads="1"/>
          </p:cNvSpPr>
          <p:nvPr>
            <p:ph type="title"/>
          </p:nvPr>
        </p:nvSpPr>
        <p:spPr>
          <a:xfrm>
            <a:off x="442913" y="103188"/>
            <a:ext cx="8243887" cy="963612"/>
          </a:xfrm>
        </p:spPr>
        <p:txBody>
          <a:bodyPr/>
          <a:lstStyle/>
          <a:p>
            <a:r>
              <a:rPr lang="en-US" sz="4000" b="1"/>
              <a:t>4.2.1.Thiết kế phiếu hỏi-2</a:t>
            </a:r>
          </a:p>
        </p:txBody>
      </p:sp>
      <p:sp>
        <p:nvSpPr>
          <p:cNvPr id="216067" name="Rectangle 3"/>
          <p:cNvSpPr>
            <a:spLocks noGrp="1" noChangeArrowheads="1"/>
          </p:cNvSpPr>
          <p:nvPr>
            <p:ph type="body" idx="1"/>
          </p:nvPr>
        </p:nvSpPr>
        <p:spPr>
          <a:xfrm>
            <a:off x="457200" y="1371600"/>
            <a:ext cx="8229600" cy="4684713"/>
          </a:xfrm>
        </p:spPr>
        <p:txBody>
          <a:bodyPr/>
          <a:lstStyle/>
          <a:p>
            <a:pPr algn="just">
              <a:lnSpc>
                <a:spcPct val="80000"/>
              </a:lnSpc>
            </a:pPr>
            <a:r>
              <a:rPr lang="en-US" sz="2800" err="1"/>
              <a:t>Tỉ</a:t>
            </a:r>
            <a:r>
              <a:rPr lang="en-US" sz="2800"/>
              <a:t> </a:t>
            </a:r>
            <a:r>
              <a:rPr lang="en-US" sz="2800" err="1"/>
              <a:t>lệ</a:t>
            </a:r>
            <a:r>
              <a:rPr lang="en-US" sz="2800"/>
              <a:t> </a:t>
            </a:r>
            <a:r>
              <a:rPr lang="en-US" sz="2800" err="1"/>
              <a:t>câu</a:t>
            </a:r>
            <a:r>
              <a:rPr lang="en-US" sz="2800"/>
              <a:t> </a:t>
            </a:r>
            <a:r>
              <a:rPr lang="en-US" sz="2800" err="1"/>
              <a:t>trả</a:t>
            </a:r>
            <a:r>
              <a:rPr lang="en-US" sz="2800"/>
              <a:t> </a:t>
            </a:r>
            <a:r>
              <a:rPr lang="en-US" sz="2800" err="1"/>
              <a:t>lời</a:t>
            </a:r>
            <a:r>
              <a:rPr lang="en-US" sz="2800"/>
              <a:t> </a:t>
            </a:r>
            <a:r>
              <a:rPr lang="en-US" sz="2800" err="1"/>
              <a:t>tốt</a:t>
            </a:r>
            <a:r>
              <a:rPr lang="en-US" sz="2800"/>
              <a:t> </a:t>
            </a:r>
            <a:r>
              <a:rPr lang="en-US" sz="2800" err="1"/>
              <a:t>có</a:t>
            </a:r>
            <a:r>
              <a:rPr lang="en-US" sz="2800"/>
              <a:t> </a:t>
            </a:r>
            <a:r>
              <a:rPr lang="en-US" sz="2800" err="1"/>
              <a:t>thể</a:t>
            </a:r>
            <a:r>
              <a:rPr lang="en-US" sz="2800"/>
              <a:t> </a:t>
            </a:r>
            <a:r>
              <a:rPr lang="en-US" sz="2800" err="1"/>
              <a:t>có</a:t>
            </a:r>
            <a:r>
              <a:rPr lang="en-US" sz="2800"/>
              <a:t> </a:t>
            </a:r>
            <a:r>
              <a:rPr lang="en-US" sz="2800" err="1"/>
              <a:t>được</a:t>
            </a:r>
            <a:r>
              <a:rPr lang="en-US" sz="2800"/>
              <a:t> </a:t>
            </a:r>
            <a:r>
              <a:rPr lang="en-US" sz="2800" err="1"/>
              <a:t>nhờ</a:t>
            </a:r>
            <a:r>
              <a:rPr lang="en-US" sz="2800"/>
              <a:t> </a:t>
            </a:r>
            <a:r>
              <a:rPr lang="en-US" sz="2800" err="1"/>
              <a:t>sự</a:t>
            </a:r>
            <a:r>
              <a:rPr lang="en-US" sz="2800"/>
              <a:t> </a:t>
            </a:r>
            <a:r>
              <a:rPr lang="en-US" sz="2800" err="1"/>
              <a:t>điều</a:t>
            </a:r>
            <a:r>
              <a:rPr lang="en-US" sz="2800"/>
              <a:t> </a:t>
            </a:r>
            <a:r>
              <a:rPr lang="en-US" sz="2800" err="1"/>
              <a:t>chỉnh</a:t>
            </a:r>
            <a:r>
              <a:rPr lang="en-US" sz="2800"/>
              <a:t> </a:t>
            </a:r>
            <a:r>
              <a:rPr lang="en-US" sz="2800" err="1"/>
              <a:t>phù</a:t>
            </a:r>
            <a:r>
              <a:rPr lang="en-US" sz="2800"/>
              <a:t> </a:t>
            </a:r>
            <a:r>
              <a:rPr lang="en-US" sz="2800" err="1"/>
              <a:t>hợp</a:t>
            </a:r>
            <a:r>
              <a:rPr lang="en-US" sz="2800"/>
              <a:t> </a:t>
            </a:r>
            <a:r>
              <a:rPr lang="en-US" sz="2800" err="1"/>
              <a:t>phiếu</a:t>
            </a:r>
            <a:r>
              <a:rPr lang="en-US" sz="2800"/>
              <a:t> </a:t>
            </a:r>
            <a:r>
              <a:rPr lang="en-US" sz="2800" err="1"/>
              <a:t>hỏi</a:t>
            </a:r>
            <a:r>
              <a:rPr lang="en-US" sz="2800"/>
              <a:t> </a:t>
            </a:r>
          </a:p>
          <a:p>
            <a:pPr lvl="1" algn="just">
              <a:lnSpc>
                <a:spcPct val="80000"/>
              </a:lnSpc>
              <a:buFontTx/>
              <a:buNone/>
            </a:pPr>
            <a:r>
              <a:rPr lang="en-US" sz="2400"/>
              <a:t>o </a:t>
            </a:r>
            <a:r>
              <a:rPr lang="en-US" sz="2400" err="1"/>
              <a:t>Để</a:t>
            </a:r>
            <a:r>
              <a:rPr lang="en-US" sz="2400"/>
              <a:t> </a:t>
            </a:r>
            <a:r>
              <a:rPr lang="en-US" sz="2400" err="1"/>
              <a:t>ra</a:t>
            </a:r>
            <a:r>
              <a:rPr lang="en-US" sz="2400"/>
              <a:t> </a:t>
            </a:r>
            <a:r>
              <a:rPr lang="en-US" sz="2400" err="1"/>
              <a:t>nhiều</a:t>
            </a:r>
            <a:r>
              <a:rPr lang="en-US" sz="2400"/>
              <a:t> </a:t>
            </a:r>
            <a:r>
              <a:rPr lang="en-US" sz="2400" err="1"/>
              <a:t>khoảng</a:t>
            </a:r>
            <a:r>
              <a:rPr lang="en-US" sz="2400"/>
              <a:t> </a:t>
            </a:r>
            <a:r>
              <a:rPr lang="en-US" sz="2400" err="1"/>
              <a:t>trống</a:t>
            </a:r>
            <a:endParaRPr lang="en-US" sz="2400"/>
          </a:p>
          <a:p>
            <a:pPr lvl="1" algn="just">
              <a:lnSpc>
                <a:spcPct val="80000"/>
              </a:lnSpc>
              <a:buFontTx/>
              <a:buNone/>
            </a:pPr>
            <a:r>
              <a:rPr lang="en-US" sz="2400"/>
              <a:t>o </a:t>
            </a:r>
            <a:r>
              <a:rPr lang="en-US" sz="2400" err="1"/>
              <a:t>Bố</a:t>
            </a:r>
            <a:r>
              <a:rPr lang="en-US" sz="2400"/>
              <a:t> </a:t>
            </a:r>
            <a:r>
              <a:rPr lang="en-US" sz="2400" err="1"/>
              <a:t>trí</a:t>
            </a:r>
            <a:r>
              <a:rPr lang="en-US" sz="2400"/>
              <a:t> </a:t>
            </a:r>
            <a:r>
              <a:rPr lang="en-US" sz="2400" err="1"/>
              <a:t>khoảng</a:t>
            </a:r>
            <a:r>
              <a:rPr lang="en-US" sz="2400"/>
              <a:t> </a:t>
            </a:r>
            <a:r>
              <a:rPr lang="en-US" sz="2400" err="1"/>
              <a:t>trống</a:t>
            </a:r>
            <a:r>
              <a:rPr lang="en-US" sz="2400"/>
              <a:t> </a:t>
            </a:r>
            <a:r>
              <a:rPr lang="en-US" sz="2400" err="1"/>
              <a:t>lớn</a:t>
            </a:r>
            <a:r>
              <a:rPr lang="en-US" sz="2400"/>
              <a:t> </a:t>
            </a:r>
            <a:r>
              <a:rPr lang="en-US" sz="2400" err="1"/>
              <a:t>để</a:t>
            </a:r>
            <a:r>
              <a:rPr lang="en-US" sz="2400"/>
              <a:t> </a:t>
            </a:r>
            <a:r>
              <a:rPr lang="en-US" sz="2400" err="1"/>
              <a:t>viết</a:t>
            </a:r>
            <a:r>
              <a:rPr lang="en-US" sz="2400"/>
              <a:t>/</a:t>
            </a:r>
            <a:r>
              <a:rPr lang="en-US" sz="2400" err="1"/>
              <a:t>gõ</a:t>
            </a:r>
            <a:r>
              <a:rPr lang="en-US" sz="2400"/>
              <a:t> </a:t>
            </a:r>
            <a:r>
              <a:rPr lang="en-US" sz="2400" err="1"/>
              <a:t>câu</a:t>
            </a:r>
            <a:r>
              <a:rPr lang="en-US" sz="2400"/>
              <a:t> </a:t>
            </a:r>
            <a:r>
              <a:rPr lang="en-US" sz="2400" err="1"/>
              <a:t>trả</a:t>
            </a:r>
            <a:r>
              <a:rPr lang="en-US" sz="2400"/>
              <a:t> </a:t>
            </a:r>
            <a:r>
              <a:rPr lang="en-US" sz="2400" err="1"/>
              <a:t>lời</a:t>
            </a:r>
            <a:endParaRPr lang="en-US" sz="2400"/>
          </a:p>
          <a:p>
            <a:pPr lvl="1" algn="just">
              <a:lnSpc>
                <a:spcPct val="80000"/>
              </a:lnSpc>
              <a:buFontTx/>
              <a:buNone/>
            </a:pPr>
            <a:r>
              <a:rPr lang="en-US" sz="2400"/>
              <a:t>o </a:t>
            </a:r>
            <a:r>
              <a:rPr lang="en-US" sz="2400" err="1"/>
              <a:t>Tạo</a:t>
            </a:r>
            <a:r>
              <a:rPr lang="en-US" sz="2400"/>
              <a:t> </a:t>
            </a:r>
            <a:r>
              <a:rPr lang="en-US" sz="2400" err="1"/>
              <a:t>điều</a:t>
            </a:r>
            <a:r>
              <a:rPr lang="en-US" sz="2400"/>
              <a:t> </a:t>
            </a:r>
            <a:r>
              <a:rPr lang="en-US" sz="2400" err="1"/>
              <a:t>kiện</a:t>
            </a:r>
            <a:r>
              <a:rPr lang="en-US" sz="2400"/>
              <a:t> </a:t>
            </a:r>
            <a:r>
              <a:rPr lang="en-US" sz="2400" err="1"/>
              <a:t>cho</a:t>
            </a:r>
            <a:r>
              <a:rPr lang="en-US" sz="2400"/>
              <a:t> </a:t>
            </a:r>
            <a:r>
              <a:rPr lang="en-US" sz="2400" err="1"/>
              <a:t>người</a:t>
            </a:r>
            <a:r>
              <a:rPr lang="en-US" sz="2400"/>
              <a:t> </a:t>
            </a:r>
            <a:r>
              <a:rPr lang="en-US" sz="2400" err="1"/>
              <a:t>trả</a:t>
            </a:r>
            <a:r>
              <a:rPr lang="en-US" sz="2400"/>
              <a:t> </a:t>
            </a:r>
            <a:r>
              <a:rPr lang="en-US" sz="2400" err="1"/>
              <a:t>lời</a:t>
            </a:r>
            <a:r>
              <a:rPr lang="en-US" sz="2400"/>
              <a:t> </a:t>
            </a:r>
            <a:r>
              <a:rPr lang="en-US" sz="2400" err="1"/>
              <a:t>dễ</a:t>
            </a:r>
            <a:r>
              <a:rPr lang="en-US" sz="2400"/>
              <a:t> </a:t>
            </a:r>
            <a:r>
              <a:rPr lang="en-US" sz="2400" err="1"/>
              <a:t>dàng</a:t>
            </a:r>
            <a:r>
              <a:rPr lang="en-US" sz="2400"/>
              <a:t> </a:t>
            </a:r>
            <a:r>
              <a:rPr lang="en-US" sz="2400" err="1"/>
              <a:t>bày</a:t>
            </a:r>
            <a:r>
              <a:rPr lang="en-US" sz="2400"/>
              <a:t> </a:t>
            </a:r>
            <a:r>
              <a:rPr lang="en-US" sz="2400" err="1"/>
              <a:t>tỏ</a:t>
            </a:r>
            <a:r>
              <a:rPr lang="en-US" sz="2400"/>
              <a:t> </a:t>
            </a:r>
            <a:r>
              <a:rPr lang="en-US" sz="2400" err="1"/>
              <a:t>rõ</a:t>
            </a:r>
            <a:r>
              <a:rPr lang="en-US" sz="2400"/>
              <a:t> </a:t>
            </a:r>
            <a:r>
              <a:rPr lang="en-US" sz="2400" err="1"/>
              <a:t>câu</a:t>
            </a:r>
            <a:r>
              <a:rPr lang="en-US" sz="2400"/>
              <a:t> </a:t>
            </a:r>
            <a:r>
              <a:rPr lang="en-US" sz="2400" err="1"/>
              <a:t>trả</a:t>
            </a:r>
            <a:r>
              <a:rPr lang="en-US" sz="2400"/>
              <a:t> </a:t>
            </a:r>
            <a:r>
              <a:rPr lang="en-US" sz="2400" err="1"/>
              <a:t>lời</a:t>
            </a:r>
            <a:r>
              <a:rPr lang="en-US" sz="2400"/>
              <a:t> </a:t>
            </a:r>
            <a:r>
              <a:rPr lang="en-US" sz="2400" err="1"/>
              <a:t>của</a:t>
            </a:r>
            <a:r>
              <a:rPr lang="en-US" sz="2400"/>
              <a:t> </a:t>
            </a:r>
            <a:r>
              <a:rPr lang="en-US" sz="2400" err="1"/>
              <a:t>họ</a:t>
            </a:r>
            <a:endParaRPr lang="en-US" sz="2400"/>
          </a:p>
          <a:p>
            <a:pPr lvl="1" algn="just">
              <a:lnSpc>
                <a:spcPct val="80000"/>
              </a:lnSpc>
              <a:buFontTx/>
              <a:buNone/>
            </a:pPr>
            <a:r>
              <a:rPr lang="en-US" sz="2400"/>
              <a:t>o </a:t>
            </a:r>
            <a:r>
              <a:rPr lang="en-US" sz="2400" err="1"/>
              <a:t>Nhất</a:t>
            </a:r>
            <a:r>
              <a:rPr lang="en-US" sz="2400"/>
              <a:t> </a:t>
            </a:r>
            <a:r>
              <a:rPr lang="en-US" sz="2400" err="1"/>
              <a:t>quán</a:t>
            </a:r>
            <a:r>
              <a:rPr lang="en-US" sz="2400"/>
              <a:t> </a:t>
            </a:r>
            <a:r>
              <a:rPr lang="en-US" sz="2400" err="1"/>
              <a:t>về</a:t>
            </a:r>
            <a:r>
              <a:rPr lang="en-US" sz="2400"/>
              <a:t> </a:t>
            </a:r>
            <a:r>
              <a:rPr lang="en-US" sz="2400" err="1"/>
              <a:t>hình</a:t>
            </a:r>
            <a:r>
              <a:rPr lang="en-US" sz="2400"/>
              <a:t> </a:t>
            </a:r>
            <a:r>
              <a:rPr lang="en-US" sz="2400" err="1"/>
              <a:t>thức</a:t>
            </a:r>
            <a:endParaRPr lang="en-US" sz="2400"/>
          </a:p>
          <a:p>
            <a:pPr algn="just">
              <a:lnSpc>
                <a:spcPct val="80000"/>
              </a:lnSpc>
            </a:pPr>
            <a:r>
              <a:rPr lang="en-US" sz="2800" err="1"/>
              <a:t>Thứ</a:t>
            </a:r>
            <a:r>
              <a:rPr lang="en-US" sz="2800"/>
              <a:t> </a:t>
            </a:r>
            <a:r>
              <a:rPr lang="en-US" sz="2800" err="1"/>
              <a:t>tự</a:t>
            </a:r>
            <a:r>
              <a:rPr lang="en-US" sz="2800"/>
              <a:t> </a:t>
            </a:r>
            <a:r>
              <a:rPr lang="en-US" sz="2800" err="1"/>
              <a:t>câu</a:t>
            </a:r>
            <a:r>
              <a:rPr lang="en-US" sz="2800"/>
              <a:t> </a:t>
            </a:r>
            <a:r>
              <a:rPr lang="en-US" sz="2800" err="1"/>
              <a:t>hỏi</a:t>
            </a:r>
            <a:r>
              <a:rPr lang="en-US" sz="2800"/>
              <a:t>: </a:t>
            </a:r>
          </a:p>
          <a:p>
            <a:pPr lvl="1" algn="just">
              <a:lnSpc>
                <a:spcPct val="80000"/>
              </a:lnSpc>
              <a:buFontTx/>
              <a:buNone/>
            </a:pPr>
            <a:r>
              <a:rPr lang="en-US" sz="2400"/>
              <a:t>o </a:t>
            </a:r>
            <a:r>
              <a:rPr lang="en-US" sz="2400" err="1"/>
              <a:t>Đặt</a:t>
            </a:r>
            <a:r>
              <a:rPr lang="en-US" sz="2400"/>
              <a:t> </a:t>
            </a:r>
            <a:r>
              <a:rPr lang="en-US" sz="2400" err="1"/>
              <a:t>các</a:t>
            </a:r>
            <a:r>
              <a:rPr lang="en-US" sz="2400"/>
              <a:t> </a:t>
            </a:r>
            <a:r>
              <a:rPr lang="en-US" sz="2400" err="1"/>
              <a:t>câu</a:t>
            </a:r>
            <a:r>
              <a:rPr lang="en-US" sz="2400"/>
              <a:t> </a:t>
            </a:r>
            <a:r>
              <a:rPr lang="en-US" sz="2400" err="1"/>
              <a:t>hỏi</a:t>
            </a:r>
            <a:r>
              <a:rPr lang="en-US" sz="2400"/>
              <a:t> </a:t>
            </a:r>
            <a:r>
              <a:rPr lang="en-US" sz="2400" err="1"/>
              <a:t>quan</a:t>
            </a:r>
            <a:r>
              <a:rPr lang="en-US" sz="2400"/>
              <a:t> </a:t>
            </a:r>
            <a:r>
              <a:rPr lang="en-US" sz="2400" err="1"/>
              <a:t>trọng</a:t>
            </a:r>
            <a:r>
              <a:rPr lang="en-US" sz="2400"/>
              <a:t> </a:t>
            </a:r>
            <a:r>
              <a:rPr lang="en-US" sz="2400" err="1"/>
              <a:t>nhất</a:t>
            </a:r>
            <a:r>
              <a:rPr lang="en-US" sz="2400"/>
              <a:t> </a:t>
            </a:r>
            <a:r>
              <a:rPr lang="en-US" sz="2400" err="1"/>
              <a:t>lên</a:t>
            </a:r>
            <a:r>
              <a:rPr lang="en-US" sz="2400"/>
              <a:t> </a:t>
            </a:r>
            <a:r>
              <a:rPr lang="en-US" sz="2400" err="1"/>
              <a:t>đầu</a:t>
            </a:r>
            <a:r>
              <a:rPr lang="en-US" sz="2400"/>
              <a:t> </a:t>
            </a:r>
            <a:r>
              <a:rPr lang="en-US" sz="2400" err="1"/>
              <a:t>tiên</a:t>
            </a:r>
            <a:endParaRPr lang="en-US" sz="2400"/>
          </a:p>
          <a:p>
            <a:pPr lvl="1" algn="just">
              <a:lnSpc>
                <a:spcPct val="80000"/>
              </a:lnSpc>
              <a:buFontTx/>
              <a:buNone/>
            </a:pPr>
            <a:r>
              <a:rPr lang="en-US" sz="2400"/>
              <a:t>o </a:t>
            </a:r>
            <a:r>
              <a:rPr lang="en-US" sz="2400" err="1"/>
              <a:t>Nhóm</a:t>
            </a:r>
            <a:r>
              <a:rPr lang="en-US" sz="2400"/>
              <a:t> </a:t>
            </a:r>
            <a:r>
              <a:rPr lang="en-US" sz="2400" err="1"/>
              <a:t>các</a:t>
            </a:r>
            <a:r>
              <a:rPr lang="en-US" sz="2400"/>
              <a:t> </a:t>
            </a:r>
            <a:r>
              <a:rPr lang="en-US" sz="2400" err="1"/>
              <a:t>câu</a:t>
            </a:r>
            <a:r>
              <a:rPr lang="en-US" sz="2400"/>
              <a:t> </a:t>
            </a:r>
            <a:r>
              <a:rPr lang="en-US" sz="2400" err="1"/>
              <a:t>hỏi</a:t>
            </a:r>
            <a:r>
              <a:rPr lang="en-US" sz="2400"/>
              <a:t> </a:t>
            </a:r>
            <a:r>
              <a:rPr lang="en-US" sz="2400" err="1"/>
              <a:t>có</a:t>
            </a:r>
            <a:r>
              <a:rPr lang="en-US" sz="2400"/>
              <a:t> </a:t>
            </a:r>
            <a:r>
              <a:rPr lang="en-US" sz="2400" err="1"/>
              <a:t>cùng</a:t>
            </a:r>
            <a:r>
              <a:rPr lang="en-US" sz="2400"/>
              <a:t> </a:t>
            </a:r>
            <a:r>
              <a:rPr lang="en-US" sz="2400" err="1"/>
              <a:t>nội</a:t>
            </a:r>
            <a:r>
              <a:rPr lang="en-US" sz="2400"/>
              <a:t> dung </a:t>
            </a:r>
            <a:r>
              <a:rPr lang="en-US" sz="2400" err="1"/>
              <a:t>lại</a:t>
            </a:r>
            <a:r>
              <a:rPr lang="en-US" sz="2400"/>
              <a:t> </a:t>
            </a:r>
            <a:r>
              <a:rPr lang="en-US" sz="2400" err="1"/>
              <a:t>với</a:t>
            </a:r>
            <a:r>
              <a:rPr lang="en-US" sz="2400"/>
              <a:t> </a:t>
            </a:r>
            <a:r>
              <a:rPr lang="en-US" sz="2400" err="1"/>
              <a:t>nhau</a:t>
            </a:r>
            <a:r>
              <a:rPr lang="en-US" sz="2400"/>
              <a:t> </a:t>
            </a:r>
          </a:p>
          <a:p>
            <a:pPr lvl="1" algn="just">
              <a:lnSpc>
                <a:spcPct val="80000"/>
              </a:lnSpc>
              <a:buFontTx/>
              <a:buNone/>
            </a:pPr>
            <a:r>
              <a:rPr lang="en-US" sz="2400"/>
              <a:t>o </a:t>
            </a:r>
            <a:r>
              <a:rPr lang="en-US" sz="2400" err="1"/>
              <a:t>Đưa</a:t>
            </a:r>
            <a:r>
              <a:rPr lang="en-US" sz="2400"/>
              <a:t> </a:t>
            </a:r>
            <a:r>
              <a:rPr lang="en-US" sz="2400" err="1"/>
              <a:t>các</a:t>
            </a:r>
            <a:r>
              <a:rPr lang="en-US" sz="2400"/>
              <a:t> </a:t>
            </a:r>
            <a:r>
              <a:rPr lang="en-US" sz="2400" err="1"/>
              <a:t>câu</a:t>
            </a:r>
            <a:r>
              <a:rPr lang="en-US" sz="2400"/>
              <a:t> </a:t>
            </a:r>
            <a:r>
              <a:rPr lang="en-US" sz="2400" err="1"/>
              <a:t>hỏi</a:t>
            </a:r>
            <a:r>
              <a:rPr lang="en-US" sz="2400"/>
              <a:t> </a:t>
            </a:r>
            <a:r>
              <a:rPr lang="en-US" sz="2400" err="1"/>
              <a:t>ít</a:t>
            </a:r>
            <a:r>
              <a:rPr lang="en-US" sz="2400"/>
              <a:t> </a:t>
            </a:r>
            <a:r>
              <a:rPr lang="en-US" sz="2400" err="1"/>
              <a:t>gây</a:t>
            </a:r>
            <a:r>
              <a:rPr lang="en-US" sz="2400"/>
              <a:t> </a:t>
            </a:r>
            <a:r>
              <a:rPr lang="en-US" sz="2400" err="1"/>
              <a:t>tranh</a:t>
            </a:r>
            <a:r>
              <a:rPr lang="en-US" sz="2400"/>
              <a:t> </a:t>
            </a:r>
            <a:r>
              <a:rPr lang="en-US" sz="2400" err="1"/>
              <a:t>luận</a:t>
            </a:r>
            <a:r>
              <a:rPr lang="en-US" sz="2400"/>
              <a:t> </a:t>
            </a:r>
            <a:r>
              <a:rPr lang="en-US" sz="2400" err="1"/>
              <a:t>lên</a:t>
            </a:r>
            <a:r>
              <a:rPr lang="en-US" sz="2400"/>
              <a:t> </a:t>
            </a:r>
            <a:r>
              <a:rPr lang="en-US" sz="2400" err="1"/>
              <a:t>trên</a:t>
            </a:r>
            <a:r>
              <a:rPr lang="en-US" sz="2400"/>
              <a:t>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683075B-CF42-4088-B1C3-D07923E69A29}" type="slidenum">
              <a:rPr lang="en-US"/>
              <a:pPr/>
              <a:t>97</a:t>
            </a:fld>
            <a:endParaRPr lang="en-US"/>
          </a:p>
        </p:txBody>
      </p:sp>
      <p:sp>
        <p:nvSpPr>
          <p:cNvPr id="217090" name="Rectangle 2"/>
          <p:cNvSpPr>
            <a:spLocks noGrp="1" noChangeArrowheads="1"/>
          </p:cNvSpPr>
          <p:nvPr>
            <p:ph type="title"/>
          </p:nvPr>
        </p:nvSpPr>
        <p:spPr/>
        <p:txBody>
          <a:bodyPr/>
          <a:lstStyle/>
          <a:p>
            <a:pPr algn="l"/>
            <a:r>
              <a:rPr lang="en-US" b="1"/>
              <a:t>4.2.2. Các phương pháp phát phiếu hỏi</a:t>
            </a:r>
            <a:r>
              <a:rPr lang="en-US"/>
              <a:t> </a:t>
            </a:r>
          </a:p>
        </p:txBody>
      </p:sp>
      <p:sp>
        <p:nvSpPr>
          <p:cNvPr id="217091" name="Rectangle 3"/>
          <p:cNvSpPr>
            <a:spLocks noGrp="1" noChangeArrowheads="1"/>
          </p:cNvSpPr>
          <p:nvPr>
            <p:ph type="body" idx="1"/>
          </p:nvPr>
        </p:nvSpPr>
        <p:spPr>
          <a:xfrm>
            <a:off x="457200" y="1600200"/>
            <a:ext cx="8382000" cy="5029200"/>
          </a:xfrm>
        </p:spPr>
        <p:txBody>
          <a:bodyPr/>
          <a:lstStyle/>
          <a:p>
            <a:pPr>
              <a:lnSpc>
                <a:spcPct val="80000"/>
              </a:lnSpc>
            </a:pPr>
            <a:r>
              <a:rPr lang="en-US" sz="2000" err="1"/>
              <a:t>Tập</a:t>
            </a:r>
            <a:r>
              <a:rPr lang="en-US" sz="2000"/>
              <a:t> </a:t>
            </a:r>
            <a:r>
              <a:rPr lang="en-US" sz="2000" err="1"/>
              <a:t>hợp</a:t>
            </a:r>
            <a:r>
              <a:rPr lang="en-US" sz="2000"/>
              <a:t> </a:t>
            </a:r>
            <a:r>
              <a:rPr lang="en-US" sz="2000" err="1"/>
              <a:t>tất</a:t>
            </a:r>
            <a:r>
              <a:rPr lang="en-US" sz="2000"/>
              <a:t> </a:t>
            </a:r>
            <a:r>
              <a:rPr lang="en-US" sz="2000" err="1"/>
              <a:t>cả</a:t>
            </a:r>
            <a:r>
              <a:rPr lang="en-US" sz="2000"/>
              <a:t> </a:t>
            </a:r>
            <a:r>
              <a:rPr lang="en-US" sz="2000" err="1"/>
              <a:t>những</a:t>
            </a:r>
            <a:r>
              <a:rPr lang="en-US" sz="2000"/>
              <a:t> </a:t>
            </a:r>
            <a:r>
              <a:rPr lang="en-US" sz="2000" err="1"/>
              <a:t>người</a:t>
            </a:r>
            <a:r>
              <a:rPr lang="en-US" sz="2000"/>
              <a:t> </a:t>
            </a:r>
            <a:r>
              <a:rPr lang="en-US" sz="2000" err="1"/>
              <a:t>trả</a:t>
            </a:r>
            <a:r>
              <a:rPr lang="en-US" sz="2000"/>
              <a:t> </a:t>
            </a:r>
            <a:r>
              <a:rPr lang="en-US" sz="2000" err="1"/>
              <a:t>lời</a:t>
            </a:r>
            <a:r>
              <a:rPr lang="en-US" sz="2000"/>
              <a:t> </a:t>
            </a:r>
            <a:r>
              <a:rPr lang="en-US" sz="2000" err="1"/>
              <a:t>vào</a:t>
            </a:r>
            <a:r>
              <a:rPr lang="en-US" sz="2000"/>
              <a:t> </a:t>
            </a:r>
            <a:r>
              <a:rPr lang="en-US" sz="2000" err="1"/>
              <a:t>cùng</a:t>
            </a:r>
            <a:r>
              <a:rPr lang="en-US" sz="2000"/>
              <a:t> </a:t>
            </a:r>
            <a:r>
              <a:rPr lang="en-US" sz="2000" err="1"/>
              <a:t>một</a:t>
            </a:r>
            <a:r>
              <a:rPr lang="en-US" sz="2000"/>
              <a:t> </a:t>
            </a:r>
            <a:r>
              <a:rPr lang="en-US" sz="2000" err="1"/>
              <a:t>thời</a:t>
            </a:r>
            <a:r>
              <a:rPr lang="en-US" sz="2000"/>
              <a:t> </a:t>
            </a:r>
            <a:r>
              <a:rPr lang="en-US" sz="2000" err="1"/>
              <a:t>gian</a:t>
            </a:r>
            <a:r>
              <a:rPr lang="en-US" sz="2000"/>
              <a:t> </a:t>
            </a:r>
          </a:p>
          <a:p>
            <a:pPr>
              <a:lnSpc>
                <a:spcPct val="80000"/>
              </a:lnSpc>
            </a:pPr>
            <a:r>
              <a:rPr lang="en-US" sz="2000" err="1"/>
              <a:t>Phát</a:t>
            </a:r>
            <a:r>
              <a:rPr lang="en-US" sz="2000"/>
              <a:t> </a:t>
            </a:r>
            <a:r>
              <a:rPr lang="en-US" sz="2000" err="1"/>
              <a:t>phiếu</a:t>
            </a:r>
            <a:r>
              <a:rPr lang="en-US" sz="2000"/>
              <a:t> </a:t>
            </a:r>
            <a:r>
              <a:rPr lang="en-US" sz="2000" err="1"/>
              <a:t>hỏi</a:t>
            </a:r>
            <a:r>
              <a:rPr lang="en-US" sz="2000"/>
              <a:t> </a:t>
            </a:r>
            <a:r>
              <a:rPr lang="en-US" sz="2000" err="1"/>
              <a:t>cho</a:t>
            </a:r>
            <a:r>
              <a:rPr lang="en-US" sz="2000"/>
              <a:t> </a:t>
            </a:r>
            <a:r>
              <a:rPr lang="en-US" sz="2000" err="1"/>
              <a:t>từng</a:t>
            </a:r>
            <a:r>
              <a:rPr lang="en-US" sz="2000"/>
              <a:t> </a:t>
            </a:r>
            <a:r>
              <a:rPr lang="en-US" sz="2000" err="1"/>
              <a:t>cá</a:t>
            </a:r>
            <a:r>
              <a:rPr lang="en-US" sz="2000"/>
              <a:t> </a:t>
            </a:r>
            <a:r>
              <a:rPr lang="en-US" sz="2000" err="1"/>
              <a:t>nhân</a:t>
            </a:r>
            <a:r>
              <a:rPr lang="en-US" sz="2000"/>
              <a:t> </a:t>
            </a:r>
          </a:p>
          <a:p>
            <a:pPr>
              <a:lnSpc>
                <a:spcPct val="80000"/>
              </a:lnSpc>
            </a:pPr>
            <a:r>
              <a:rPr lang="en-US" sz="2000" err="1"/>
              <a:t>Gửi</a:t>
            </a:r>
            <a:r>
              <a:rPr lang="en-US" sz="2000"/>
              <a:t> </a:t>
            </a:r>
            <a:r>
              <a:rPr lang="en-US" sz="2000" err="1"/>
              <a:t>phiếu</a:t>
            </a:r>
            <a:r>
              <a:rPr lang="en-US" sz="2000"/>
              <a:t> </a:t>
            </a:r>
            <a:r>
              <a:rPr lang="en-US" sz="2000" err="1"/>
              <a:t>hỏi</a:t>
            </a:r>
            <a:r>
              <a:rPr lang="en-US" sz="2000"/>
              <a:t> qua </a:t>
            </a:r>
            <a:r>
              <a:rPr lang="en-US" sz="2000" err="1"/>
              <a:t>đường</a:t>
            </a:r>
            <a:r>
              <a:rPr lang="en-US" sz="2000"/>
              <a:t> </a:t>
            </a:r>
            <a:r>
              <a:rPr lang="en-US" sz="2000" err="1"/>
              <a:t>bưu</a:t>
            </a:r>
            <a:r>
              <a:rPr lang="en-US" sz="2000"/>
              <a:t> </a:t>
            </a:r>
            <a:r>
              <a:rPr lang="en-US" sz="2000" err="1"/>
              <a:t>điện</a:t>
            </a:r>
            <a:r>
              <a:rPr lang="en-US" sz="2000"/>
              <a:t> </a:t>
            </a:r>
          </a:p>
          <a:p>
            <a:pPr>
              <a:lnSpc>
                <a:spcPct val="80000"/>
              </a:lnSpc>
            </a:pPr>
            <a:r>
              <a:rPr lang="en-US" sz="2000" err="1"/>
              <a:t>Phát</a:t>
            </a:r>
            <a:r>
              <a:rPr lang="en-US" sz="2000"/>
              <a:t> </a:t>
            </a:r>
            <a:r>
              <a:rPr lang="en-US" sz="2000" err="1"/>
              <a:t>phiếu</a:t>
            </a:r>
            <a:r>
              <a:rPr lang="en-US" sz="2000"/>
              <a:t> </a:t>
            </a:r>
            <a:r>
              <a:rPr lang="en-US" sz="2000" err="1"/>
              <a:t>hỏi</a:t>
            </a:r>
            <a:r>
              <a:rPr lang="en-US" sz="2000"/>
              <a:t> qua Web </a:t>
            </a:r>
            <a:r>
              <a:rPr lang="en-US" sz="2000" err="1"/>
              <a:t>hoặc</a:t>
            </a:r>
            <a:r>
              <a:rPr lang="en-US" sz="2000"/>
              <a:t> </a:t>
            </a:r>
            <a:r>
              <a:rPr lang="en-US" sz="2000" err="1"/>
              <a:t>thư</a:t>
            </a:r>
            <a:r>
              <a:rPr lang="en-US" sz="2000"/>
              <a:t> </a:t>
            </a:r>
            <a:r>
              <a:rPr lang="en-US" sz="2000" err="1"/>
              <a:t>điện</a:t>
            </a:r>
            <a:r>
              <a:rPr lang="en-US" sz="2000"/>
              <a:t> </a:t>
            </a:r>
            <a:r>
              <a:rPr lang="en-US" sz="2000" err="1"/>
              <a:t>tử</a:t>
            </a:r>
            <a:r>
              <a:rPr lang="en-US" sz="2000"/>
              <a:t>, </a:t>
            </a:r>
            <a:r>
              <a:rPr lang="en-US" sz="2000" err="1"/>
              <a:t>có</a:t>
            </a:r>
            <a:r>
              <a:rPr lang="en-US" sz="2000"/>
              <a:t> </a:t>
            </a:r>
            <a:r>
              <a:rPr lang="en-US" sz="2000" err="1"/>
              <a:t>các</a:t>
            </a:r>
            <a:r>
              <a:rPr lang="en-US" sz="2000"/>
              <a:t> </a:t>
            </a:r>
            <a:r>
              <a:rPr lang="en-US" sz="2000" err="1"/>
              <a:t>ưu</a:t>
            </a:r>
            <a:r>
              <a:rPr lang="en-US" sz="2000"/>
              <a:t> </a:t>
            </a:r>
            <a:r>
              <a:rPr lang="en-US" sz="2000" err="1"/>
              <a:t>điểm</a:t>
            </a:r>
            <a:r>
              <a:rPr lang="en-US" sz="2000"/>
              <a:t>: </a:t>
            </a:r>
          </a:p>
          <a:p>
            <a:pPr lvl="1">
              <a:lnSpc>
                <a:spcPct val="80000"/>
              </a:lnSpc>
              <a:buFontTx/>
              <a:buNone/>
            </a:pPr>
            <a:r>
              <a:rPr lang="en-US" sz="1800"/>
              <a:t>o </a:t>
            </a:r>
            <a:r>
              <a:rPr lang="en-US" sz="1800" err="1"/>
              <a:t>Giảm</a:t>
            </a:r>
            <a:r>
              <a:rPr lang="en-US" sz="1800"/>
              <a:t> chi </a:t>
            </a:r>
            <a:r>
              <a:rPr lang="en-US" sz="1800" err="1"/>
              <a:t>phí</a:t>
            </a:r>
            <a:endParaRPr lang="en-US" sz="1800"/>
          </a:p>
          <a:p>
            <a:pPr lvl="1">
              <a:lnSpc>
                <a:spcPct val="80000"/>
              </a:lnSpc>
              <a:buFontTx/>
              <a:buNone/>
            </a:pPr>
            <a:r>
              <a:rPr lang="en-US" sz="1800"/>
              <a:t>o Thu </a:t>
            </a:r>
            <a:r>
              <a:rPr lang="en-US" sz="1800" err="1"/>
              <a:t>thập</a:t>
            </a:r>
            <a:r>
              <a:rPr lang="en-US" sz="1800"/>
              <a:t> </a:t>
            </a:r>
            <a:r>
              <a:rPr lang="en-US" sz="1800" err="1"/>
              <a:t>và</a:t>
            </a:r>
            <a:r>
              <a:rPr lang="en-US" sz="1800"/>
              <a:t> </a:t>
            </a:r>
            <a:r>
              <a:rPr lang="en-US" sz="1800" err="1"/>
              <a:t>lưu</a:t>
            </a:r>
            <a:r>
              <a:rPr lang="en-US" sz="1800"/>
              <a:t> </a:t>
            </a:r>
            <a:r>
              <a:rPr lang="en-US" sz="1800" err="1"/>
              <a:t>trữ</a:t>
            </a:r>
            <a:r>
              <a:rPr lang="en-US" sz="1800"/>
              <a:t> </a:t>
            </a:r>
            <a:r>
              <a:rPr lang="en-US" sz="1800" err="1"/>
              <a:t>các</a:t>
            </a:r>
            <a:r>
              <a:rPr lang="en-US" sz="1800"/>
              <a:t> </a:t>
            </a:r>
            <a:r>
              <a:rPr lang="en-US" sz="1800" err="1"/>
              <a:t>kết</a:t>
            </a:r>
            <a:r>
              <a:rPr lang="en-US" sz="1800"/>
              <a:t> </a:t>
            </a:r>
            <a:r>
              <a:rPr lang="en-US" sz="1800" err="1"/>
              <a:t>quả</a:t>
            </a:r>
            <a:r>
              <a:rPr lang="en-US" sz="1800"/>
              <a:t> </a:t>
            </a:r>
            <a:r>
              <a:rPr lang="en-US" sz="1800" err="1"/>
              <a:t>dễ</a:t>
            </a:r>
            <a:r>
              <a:rPr lang="en-US" sz="1800"/>
              <a:t> </a:t>
            </a:r>
            <a:r>
              <a:rPr lang="en-US" sz="1800" err="1"/>
              <a:t>dàng</a:t>
            </a:r>
            <a:r>
              <a:rPr lang="en-US" sz="1800"/>
              <a:t> </a:t>
            </a:r>
            <a:r>
              <a:rPr lang="en-US" sz="1800" err="1"/>
              <a:t>hơn</a:t>
            </a:r>
            <a:endParaRPr lang="en-US" sz="1800"/>
          </a:p>
          <a:p>
            <a:pPr>
              <a:lnSpc>
                <a:spcPct val="80000"/>
              </a:lnSpc>
            </a:pPr>
            <a:r>
              <a:rPr lang="en-US" sz="2000" err="1"/>
              <a:t>Phiếu</a:t>
            </a:r>
            <a:r>
              <a:rPr lang="en-US" sz="2000"/>
              <a:t> </a:t>
            </a:r>
            <a:r>
              <a:rPr lang="en-US" sz="2000" err="1"/>
              <a:t>hỏi</a:t>
            </a:r>
            <a:r>
              <a:rPr lang="en-US" sz="2000"/>
              <a:t> </a:t>
            </a:r>
            <a:r>
              <a:rPr lang="en-US" sz="2000" err="1"/>
              <a:t>dạng</a:t>
            </a:r>
            <a:r>
              <a:rPr lang="en-US" sz="2000"/>
              <a:t> web </a:t>
            </a:r>
            <a:r>
              <a:rPr lang="en-US" sz="2000" err="1"/>
              <a:t>thường</a:t>
            </a:r>
            <a:r>
              <a:rPr lang="en-US" sz="2000"/>
              <a:t> </a:t>
            </a:r>
            <a:r>
              <a:rPr lang="en-US" sz="2000" err="1"/>
              <a:t>gồm</a:t>
            </a:r>
            <a:r>
              <a:rPr lang="en-US" sz="2000"/>
              <a:t>: </a:t>
            </a:r>
          </a:p>
          <a:p>
            <a:pPr lvl="1">
              <a:lnSpc>
                <a:spcPct val="80000"/>
              </a:lnSpc>
              <a:buFontTx/>
              <a:buNone/>
            </a:pPr>
            <a:r>
              <a:rPr lang="en-US" sz="1800"/>
              <a:t>o </a:t>
            </a:r>
            <a:r>
              <a:rPr lang="en-US" sz="1800" err="1"/>
              <a:t>Hộp</a:t>
            </a:r>
            <a:r>
              <a:rPr lang="en-US" sz="1800"/>
              <a:t> </a:t>
            </a:r>
            <a:r>
              <a:rPr lang="en-US" sz="1800" err="1"/>
              <a:t>văn</a:t>
            </a:r>
            <a:r>
              <a:rPr lang="en-US" sz="1800"/>
              <a:t> </a:t>
            </a:r>
            <a:r>
              <a:rPr lang="en-US" sz="1800" err="1"/>
              <a:t>bản</a:t>
            </a:r>
            <a:r>
              <a:rPr lang="en-US" sz="1800"/>
              <a:t> </a:t>
            </a:r>
            <a:r>
              <a:rPr lang="en-US" sz="1800" err="1"/>
              <a:t>đơn</a:t>
            </a:r>
            <a:r>
              <a:rPr lang="en-US" sz="1800"/>
              <a:t> </a:t>
            </a:r>
            <a:r>
              <a:rPr lang="en-US" sz="1800" err="1"/>
              <a:t>dòng</a:t>
            </a:r>
            <a:endParaRPr lang="en-US" sz="1800"/>
          </a:p>
          <a:p>
            <a:pPr lvl="1">
              <a:lnSpc>
                <a:spcPct val="80000"/>
              </a:lnSpc>
              <a:buFontTx/>
              <a:buNone/>
            </a:pPr>
            <a:r>
              <a:rPr lang="en-US" sz="1800"/>
              <a:t>o </a:t>
            </a:r>
            <a:r>
              <a:rPr lang="en-US" sz="1800" err="1"/>
              <a:t>Hộp</a:t>
            </a:r>
            <a:r>
              <a:rPr lang="en-US" sz="1800"/>
              <a:t> </a:t>
            </a:r>
            <a:r>
              <a:rPr lang="en-US" sz="1800" err="1"/>
              <a:t>văn</a:t>
            </a:r>
            <a:r>
              <a:rPr lang="en-US" sz="1800"/>
              <a:t> </a:t>
            </a:r>
            <a:r>
              <a:rPr lang="en-US" sz="1800" err="1"/>
              <a:t>bản</a:t>
            </a:r>
            <a:r>
              <a:rPr lang="en-US" sz="1800"/>
              <a:t> </a:t>
            </a:r>
            <a:r>
              <a:rPr lang="en-US" sz="1800" err="1"/>
              <a:t>cuộn</a:t>
            </a:r>
            <a:r>
              <a:rPr lang="en-US" sz="1800"/>
              <a:t>, </a:t>
            </a:r>
            <a:r>
              <a:rPr lang="en-US" sz="1800" err="1"/>
              <a:t>dùng</a:t>
            </a:r>
            <a:r>
              <a:rPr lang="en-US" sz="1800"/>
              <a:t> </a:t>
            </a:r>
            <a:r>
              <a:rPr lang="en-US" sz="1800" err="1"/>
              <a:t>một</a:t>
            </a:r>
            <a:r>
              <a:rPr lang="en-US" sz="1800"/>
              <a:t> </a:t>
            </a:r>
            <a:r>
              <a:rPr lang="en-US" sz="1800" err="1"/>
              <a:t>hoặc</a:t>
            </a:r>
            <a:r>
              <a:rPr lang="en-US" sz="1800"/>
              <a:t> </a:t>
            </a:r>
            <a:r>
              <a:rPr lang="en-US" sz="1800" err="1"/>
              <a:t>nhiều</a:t>
            </a:r>
            <a:r>
              <a:rPr lang="en-US" sz="1800"/>
              <a:t> </a:t>
            </a:r>
            <a:r>
              <a:rPr lang="en-US" sz="1800" err="1"/>
              <a:t>đoạn</a:t>
            </a:r>
            <a:r>
              <a:rPr lang="en-US" sz="1800"/>
              <a:t> </a:t>
            </a:r>
            <a:r>
              <a:rPr lang="en-US" sz="1800" err="1"/>
              <a:t>văn</a:t>
            </a:r>
            <a:r>
              <a:rPr lang="en-US" sz="1800"/>
              <a:t> </a:t>
            </a:r>
            <a:r>
              <a:rPr lang="en-US" sz="1800" err="1"/>
              <a:t>bản</a:t>
            </a:r>
            <a:endParaRPr lang="en-US" sz="1800"/>
          </a:p>
          <a:p>
            <a:pPr lvl="1">
              <a:lnSpc>
                <a:spcPct val="80000"/>
              </a:lnSpc>
              <a:buFontTx/>
              <a:buNone/>
            </a:pPr>
            <a:r>
              <a:rPr lang="en-US" sz="1800"/>
              <a:t>o </a:t>
            </a:r>
            <a:r>
              <a:rPr lang="en-US" sz="1800" err="1"/>
              <a:t>Hộp</a:t>
            </a:r>
            <a:r>
              <a:rPr lang="en-US" sz="1800"/>
              <a:t> </a:t>
            </a:r>
            <a:r>
              <a:rPr lang="en-US" sz="1800" err="1"/>
              <a:t>chọn</a:t>
            </a:r>
            <a:r>
              <a:rPr lang="en-US" sz="1800"/>
              <a:t> </a:t>
            </a:r>
            <a:r>
              <a:rPr lang="en-US" sz="1800" err="1"/>
              <a:t>dành</a:t>
            </a:r>
            <a:r>
              <a:rPr lang="en-US" sz="1800"/>
              <a:t> </a:t>
            </a:r>
            <a:r>
              <a:rPr lang="en-US" sz="1800" err="1"/>
              <a:t>cho</a:t>
            </a:r>
            <a:r>
              <a:rPr lang="en-US" sz="1800"/>
              <a:t> </a:t>
            </a:r>
            <a:r>
              <a:rPr lang="en-US" sz="1800" err="1"/>
              <a:t>các</a:t>
            </a:r>
            <a:r>
              <a:rPr lang="en-US" sz="1800"/>
              <a:t> </a:t>
            </a:r>
            <a:r>
              <a:rPr lang="en-US" sz="1800" err="1"/>
              <a:t>câu</a:t>
            </a:r>
            <a:r>
              <a:rPr lang="en-US" sz="1800"/>
              <a:t> </a:t>
            </a:r>
            <a:r>
              <a:rPr lang="en-US" sz="1800" err="1"/>
              <a:t>trả</a:t>
            </a:r>
            <a:r>
              <a:rPr lang="en-US" sz="1800"/>
              <a:t> </a:t>
            </a:r>
            <a:r>
              <a:rPr lang="en-US" sz="1800" err="1"/>
              <a:t>lời</a:t>
            </a:r>
            <a:r>
              <a:rPr lang="en-US" sz="1800"/>
              <a:t> </a:t>
            </a:r>
            <a:r>
              <a:rPr lang="en-US" sz="1800" err="1"/>
              <a:t>có</a:t>
            </a:r>
            <a:r>
              <a:rPr lang="en-US" sz="1800"/>
              <a:t>/</a:t>
            </a:r>
            <a:r>
              <a:rPr lang="en-US" sz="1800" err="1"/>
              <a:t>không</a:t>
            </a:r>
            <a:r>
              <a:rPr lang="en-US" sz="1800"/>
              <a:t> </a:t>
            </a:r>
            <a:r>
              <a:rPr lang="en-US" sz="1800" err="1"/>
              <a:t>hoặc</a:t>
            </a:r>
            <a:r>
              <a:rPr lang="en-US" sz="1800"/>
              <a:t> </a:t>
            </a:r>
            <a:r>
              <a:rPr lang="en-US" sz="1800" err="1"/>
              <a:t>đúng</a:t>
            </a:r>
            <a:r>
              <a:rPr lang="en-US" sz="1800"/>
              <a:t>/</a:t>
            </a:r>
            <a:r>
              <a:rPr lang="en-US" sz="1800" err="1"/>
              <a:t>sai</a:t>
            </a:r>
            <a:r>
              <a:rPr lang="en-US" sz="1800"/>
              <a:t> </a:t>
            </a:r>
          </a:p>
          <a:p>
            <a:pPr lvl="1">
              <a:lnSpc>
                <a:spcPct val="80000"/>
              </a:lnSpc>
              <a:buFontTx/>
              <a:buNone/>
            </a:pPr>
            <a:r>
              <a:rPr lang="en-US" sz="1800"/>
              <a:t>o </a:t>
            </a:r>
            <a:r>
              <a:rPr lang="en-US" sz="1800" err="1"/>
              <a:t>Nút</a:t>
            </a:r>
            <a:r>
              <a:rPr lang="en-US" sz="1800"/>
              <a:t> </a:t>
            </a:r>
            <a:r>
              <a:rPr lang="en-US" sz="1800" err="1"/>
              <a:t>tùy</a:t>
            </a:r>
            <a:r>
              <a:rPr lang="en-US" sz="1800"/>
              <a:t> </a:t>
            </a:r>
            <a:r>
              <a:rPr lang="en-US" sz="1800" err="1"/>
              <a:t>chọn</a:t>
            </a:r>
            <a:r>
              <a:rPr lang="en-US" sz="1800"/>
              <a:t> </a:t>
            </a:r>
            <a:r>
              <a:rPr lang="en-US" sz="1800" err="1"/>
              <a:t>cho</a:t>
            </a:r>
            <a:r>
              <a:rPr lang="en-US" sz="1800"/>
              <a:t> </a:t>
            </a:r>
            <a:r>
              <a:rPr lang="en-US" sz="1800" err="1"/>
              <a:t>các</a:t>
            </a:r>
            <a:r>
              <a:rPr lang="en-US" sz="1800"/>
              <a:t> </a:t>
            </a:r>
            <a:r>
              <a:rPr lang="en-US" sz="1800" err="1"/>
              <a:t>câu</a:t>
            </a:r>
            <a:r>
              <a:rPr lang="en-US" sz="1800"/>
              <a:t> </a:t>
            </a:r>
            <a:r>
              <a:rPr lang="en-US" sz="1800" err="1"/>
              <a:t>trả</a:t>
            </a:r>
            <a:r>
              <a:rPr lang="en-US" sz="1800"/>
              <a:t> </a:t>
            </a:r>
            <a:r>
              <a:rPr lang="en-US" sz="1800" err="1"/>
              <a:t>lời</a:t>
            </a:r>
            <a:r>
              <a:rPr lang="en-US" sz="1800"/>
              <a:t> </a:t>
            </a:r>
            <a:r>
              <a:rPr lang="en-US" sz="1800" err="1"/>
              <a:t>mang</a:t>
            </a:r>
            <a:r>
              <a:rPr lang="en-US" sz="1800"/>
              <a:t> </a:t>
            </a:r>
            <a:r>
              <a:rPr lang="en-US" sz="1800" err="1"/>
              <a:t>tính</a:t>
            </a:r>
            <a:r>
              <a:rPr lang="en-US" sz="1800"/>
              <a:t> </a:t>
            </a:r>
            <a:r>
              <a:rPr lang="en-US" sz="1800" err="1"/>
              <a:t>loại</a:t>
            </a:r>
            <a:r>
              <a:rPr lang="en-US" sz="1800"/>
              <a:t> </a:t>
            </a:r>
            <a:r>
              <a:rPr lang="en-US" sz="1800" err="1"/>
              <a:t>trừ</a:t>
            </a:r>
            <a:r>
              <a:rPr lang="en-US" sz="1800"/>
              <a:t> </a:t>
            </a:r>
            <a:r>
              <a:rPr lang="en-US" sz="1800" err="1"/>
              <a:t>lẫn</a:t>
            </a:r>
            <a:r>
              <a:rPr lang="en-US" sz="1800"/>
              <a:t> </a:t>
            </a:r>
            <a:r>
              <a:rPr lang="en-US" sz="1800" err="1"/>
              <a:t>nhau</a:t>
            </a:r>
            <a:r>
              <a:rPr lang="en-US" sz="1800"/>
              <a:t> </a:t>
            </a:r>
            <a:r>
              <a:rPr lang="en-US" sz="1800" err="1"/>
              <a:t>có</a:t>
            </a:r>
            <a:r>
              <a:rPr lang="en-US" sz="1800"/>
              <a:t>/</a:t>
            </a:r>
            <a:r>
              <a:rPr lang="en-US" sz="1800" err="1"/>
              <a:t>không</a:t>
            </a:r>
            <a:r>
              <a:rPr lang="en-US" sz="1800"/>
              <a:t> </a:t>
            </a:r>
            <a:r>
              <a:rPr lang="en-US" sz="1800" err="1"/>
              <a:t>hoặc</a:t>
            </a:r>
            <a:r>
              <a:rPr lang="en-US" sz="1800"/>
              <a:t> </a:t>
            </a:r>
            <a:r>
              <a:rPr lang="en-US" sz="1800" err="1"/>
              <a:t>đúng</a:t>
            </a:r>
            <a:r>
              <a:rPr lang="en-US" sz="1800"/>
              <a:t>/</a:t>
            </a:r>
            <a:r>
              <a:rPr lang="en-US" sz="1800" err="1"/>
              <a:t>sai</a:t>
            </a:r>
            <a:endParaRPr lang="en-US" sz="1800"/>
          </a:p>
          <a:p>
            <a:pPr lvl="1">
              <a:lnSpc>
                <a:spcPct val="80000"/>
              </a:lnSpc>
              <a:buFontTx/>
              <a:buNone/>
            </a:pPr>
            <a:r>
              <a:rPr lang="en-US" sz="1800"/>
              <a:t>o Menu </a:t>
            </a:r>
            <a:r>
              <a:rPr lang="en-US" sz="1800" err="1"/>
              <a:t>thả</a:t>
            </a:r>
            <a:r>
              <a:rPr lang="en-US" sz="1800"/>
              <a:t> </a:t>
            </a:r>
            <a:r>
              <a:rPr lang="en-US" sz="1800" err="1"/>
              <a:t>để</a:t>
            </a:r>
            <a:r>
              <a:rPr lang="en-US" sz="1800"/>
              <a:t> </a:t>
            </a:r>
            <a:r>
              <a:rPr lang="en-US" sz="1800" err="1"/>
              <a:t>chọn</a:t>
            </a:r>
            <a:r>
              <a:rPr lang="en-US" sz="1800"/>
              <a:t> </a:t>
            </a:r>
            <a:r>
              <a:rPr lang="en-US" sz="1800" err="1"/>
              <a:t>từ</a:t>
            </a:r>
            <a:r>
              <a:rPr lang="en-US" sz="1800"/>
              <a:t> </a:t>
            </a:r>
            <a:r>
              <a:rPr lang="en-US" sz="1800" err="1"/>
              <a:t>một</a:t>
            </a:r>
            <a:r>
              <a:rPr lang="en-US" sz="1800"/>
              <a:t> </a:t>
            </a:r>
            <a:r>
              <a:rPr lang="en-US" sz="1800" err="1"/>
              <a:t>danh</a:t>
            </a:r>
            <a:r>
              <a:rPr lang="en-US" sz="1800"/>
              <a:t> </a:t>
            </a:r>
            <a:r>
              <a:rPr lang="en-US" sz="1800" err="1"/>
              <a:t>sách</a:t>
            </a:r>
            <a:endParaRPr lang="en-US" sz="1800"/>
          </a:p>
          <a:p>
            <a:pPr lvl="1">
              <a:lnSpc>
                <a:spcPct val="80000"/>
              </a:lnSpc>
              <a:buFontTx/>
              <a:buNone/>
            </a:pPr>
            <a:r>
              <a:rPr lang="en-US" sz="1800"/>
              <a:t>o </a:t>
            </a:r>
            <a:r>
              <a:rPr lang="en-US" sz="1800" err="1"/>
              <a:t>Nút</a:t>
            </a:r>
            <a:r>
              <a:rPr lang="en-US" sz="1800"/>
              <a:t> Submit (</a:t>
            </a:r>
            <a:r>
              <a:rPr lang="en-US" sz="1800" err="1"/>
              <a:t>xác</a:t>
            </a:r>
            <a:r>
              <a:rPr lang="en-US" sz="1800"/>
              <a:t> </a:t>
            </a:r>
            <a:r>
              <a:rPr lang="en-US" sz="1800" err="1"/>
              <a:t>nhận</a:t>
            </a:r>
            <a:r>
              <a:rPr lang="en-US" sz="1800"/>
              <a:t>) </a:t>
            </a:r>
            <a:r>
              <a:rPr lang="en-US" sz="1800" err="1"/>
              <a:t>hoặc</a:t>
            </a:r>
            <a:r>
              <a:rPr lang="en-US" sz="1800"/>
              <a:t> Reset (</a:t>
            </a:r>
            <a:r>
              <a:rPr lang="en-US" sz="1800" err="1"/>
              <a:t>xác</a:t>
            </a:r>
            <a:r>
              <a:rPr lang="en-US" sz="1800"/>
              <a:t> </a:t>
            </a:r>
            <a:r>
              <a:rPr lang="en-US" sz="1800" err="1"/>
              <a:t>lập</a:t>
            </a:r>
            <a:r>
              <a:rPr lang="en-US" sz="1800"/>
              <a:t> </a:t>
            </a:r>
            <a:r>
              <a:rPr lang="en-US" sz="1800" err="1"/>
              <a:t>lại</a:t>
            </a:r>
            <a:r>
              <a:rPr lang="en-US" sz="1800"/>
              <a: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A498A8B-2ABC-465F-9986-0A7C3E16B647}" type="slidenum">
              <a:rPr lang="en-US"/>
              <a:pPr/>
              <a:t>98</a:t>
            </a:fld>
            <a:endParaRPr lang="en-US"/>
          </a:p>
        </p:txBody>
      </p:sp>
      <p:sp>
        <p:nvSpPr>
          <p:cNvPr id="218114" name="Rectangle 2"/>
          <p:cNvSpPr>
            <a:spLocks noGrp="1" noChangeArrowheads="1"/>
          </p:cNvSpPr>
          <p:nvPr>
            <p:ph type="title"/>
          </p:nvPr>
        </p:nvSpPr>
        <p:spPr/>
        <p:txBody>
          <a:bodyPr/>
          <a:lstStyle/>
          <a:p>
            <a:pPr algn="l"/>
            <a:r>
              <a:rPr lang="en-US" b="1"/>
              <a:t>4.3. Phương pháp lấy mẫu</a:t>
            </a:r>
            <a:r>
              <a:rPr lang="en-US"/>
              <a:t> </a:t>
            </a:r>
          </a:p>
        </p:txBody>
      </p:sp>
      <p:sp>
        <p:nvSpPr>
          <p:cNvPr id="218115" name="Rectangle 3"/>
          <p:cNvSpPr>
            <a:spLocks noGrp="1" noChangeArrowheads="1"/>
          </p:cNvSpPr>
          <p:nvPr>
            <p:ph type="body" idx="1"/>
          </p:nvPr>
        </p:nvSpPr>
        <p:spPr/>
        <p:txBody>
          <a:bodyPr/>
          <a:lstStyle/>
          <a:p>
            <a:pPr algn="just">
              <a:lnSpc>
                <a:spcPct val="80000"/>
              </a:lnSpc>
            </a:pPr>
            <a:r>
              <a:rPr lang="en-US" sz="2400" err="1"/>
              <a:t>Lấy</a:t>
            </a:r>
            <a:r>
              <a:rPr lang="en-US" sz="2400"/>
              <a:t> </a:t>
            </a:r>
            <a:r>
              <a:rPr lang="en-US" sz="2400" err="1"/>
              <a:t>mẫu</a:t>
            </a:r>
            <a:r>
              <a:rPr lang="en-US" sz="2400"/>
              <a:t> </a:t>
            </a:r>
            <a:r>
              <a:rPr lang="en-US" sz="2400" err="1"/>
              <a:t>là</a:t>
            </a:r>
            <a:r>
              <a:rPr lang="en-US" sz="2400"/>
              <a:t> </a:t>
            </a:r>
            <a:r>
              <a:rPr lang="en-US" sz="2400" err="1"/>
              <a:t>quá</a:t>
            </a:r>
            <a:r>
              <a:rPr lang="en-US" sz="2400"/>
              <a:t> </a:t>
            </a:r>
            <a:r>
              <a:rPr lang="en-US" sz="2400" err="1"/>
              <a:t>trình</a:t>
            </a:r>
            <a:r>
              <a:rPr lang="en-US" sz="2400"/>
              <a:t> </a:t>
            </a:r>
            <a:r>
              <a:rPr lang="en-US" sz="2400" err="1"/>
              <a:t>lựa</a:t>
            </a:r>
            <a:r>
              <a:rPr lang="en-US" sz="2400"/>
              <a:t> </a:t>
            </a:r>
            <a:r>
              <a:rPr lang="en-US" sz="2400" err="1"/>
              <a:t>chọn</a:t>
            </a:r>
            <a:r>
              <a:rPr lang="en-US" sz="2400"/>
              <a:t> </a:t>
            </a:r>
            <a:r>
              <a:rPr lang="en-US" sz="2400" err="1"/>
              <a:t>một</a:t>
            </a:r>
            <a:r>
              <a:rPr lang="en-US" sz="2400"/>
              <a:t> </a:t>
            </a:r>
            <a:r>
              <a:rPr lang="en-US" sz="2400" err="1"/>
              <a:t>cách</a:t>
            </a:r>
            <a:r>
              <a:rPr lang="en-US" sz="2400"/>
              <a:t> </a:t>
            </a:r>
            <a:r>
              <a:rPr lang="en-US" sz="2400" err="1"/>
              <a:t>có</a:t>
            </a:r>
            <a:r>
              <a:rPr lang="en-US" sz="2400"/>
              <a:t> </a:t>
            </a:r>
            <a:r>
              <a:rPr lang="en-US" sz="2400" err="1"/>
              <a:t>hệ</a:t>
            </a:r>
            <a:r>
              <a:rPr lang="en-US" sz="2400"/>
              <a:t> </a:t>
            </a:r>
            <a:r>
              <a:rPr lang="en-US" sz="2400" err="1"/>
              <a:t>thống</a:t>
            </a:r>
            <a:r>
              <a:rPr lang="en-US" sz="2400"/>
              <a:t> </a:t>
            </a:r>
            <a:r>
              <a:rPr lang="en-US" sz="2400" err="1"/>
              <a:t>các</a:t>
            </a:r>
            <a:r>
              <a:rPr lang="en-US" sz="2400"/>
              <a:t> </a:t>
            </a:r>
            <a:r>
              <a:rPr lang="en-US" sz="2400" err="1"/>
              <a:t>phần</a:t>
            </a:r>
            <a:r>
              <a:rPr lang="en-US" sz="2400"/>
              <a:t> </a:t>
            </a:r>
            <a:r>
              <a:rPr lang="en-US" sz="2400" err="1"/>
              <a:t>tử</a:t>
            </a:r>
            <a:r>
              <a:rPr lang="en-US" sz="2400"/>
              <a:t> </a:t>
            </a:r>
            <a:r>
              <a:rPr lang="en-US" sz="2400" err="1"/>
              <a:t>đại</a:t>
            </a:r>
            <a:r>
              <a:rPr lang="en-US" sz="2400"/>
              <a:t> </a:t>
            </a:r>
            <a:r>
              <a:rPr lang="en-US" sz="2400" err="1"/>
              <a:t>diện</a:t>
            </a:r>
            <a:r>
              <a:rPr lang="en-US" sz="2400"/>
              <a:t> </a:t>
            </a:r>
            <a:r>
              <a:rPr lang="en-US" sz="2400" err="1"/>
              <a:t>của</a:t>
            </a:r>
            <a:r>
              <a:rPr lang="en-US" sz="2400"/>
              <a:t> </a:t>
            </a:r>
            <a:r>
              <a:rPr lang="en-US" sz="2400" err="1"/>
              <a:t>một</a:t>
            </a:r>
            <a:r>
              <a:rPr lang="en-US" sz="2400"/>
              <a:t> </a:t>
            </a:r>
            <a:r>
              <a:rPr lang="en-US" sz="2400" err="1"/>
              <a:t>mẫu</a:t>
            </a:r>
            <a:r>
              <a:rPr lang="en-US" sz="2400"/>
              <a:t>. </a:t>
            </a:r>
            <a:r>
              <a:rPr lang="en-US" sz="2400" err="1"/>
              <a:t>Thay</a:t>
            </a:r>
            <a:r>
              <a:rPr lang="en-US" sz="2400"/>
              <a:t> </a:t>
            </a:r>
            <a:r>
              <a:rPr lang="en-US" sz="2400" err="1"/>
              <a:t>vì</a:t>
            </a:r>
            <a:r>
              <a:rPr lang="en-US" sz="2400"/>
              <a:t> </a:t>
            </a:r>
            <a:r>
              <a:rPr lang="en-US" sz="2400" err="1"/>
              <a:t>nghiên</a:t>
            </a:r>
            <a:r>
              <a:rPr lang="en-US" sz="2400"/>
              <a:t> </a:t>
            </a:r>
            <a:r>
              <a:rPr lang="en-US" sz="2400" err="1"/>
              <a:t>cứu</a:t>
            </a:r>
            <a:r>
              <a:rPr lang="en-US" sz="2400"/>
              <a:t> </a:t>
            </a:r>
            <a:r>
              <a:rPr lang="en-US" sz="2400" err="1"/>
              <a:t>tất</a:t>
            </a:r>
            <a:r>
              <a:rPr lang="en-US" sz="2400"/>
              <a:t> </a:t>
            </a:r>
            <a:r>
              <a:rPr lang="en-US" sz="2400" err="1"/>
              <a:t>cả</a:t>
            </a:r>
            <a:r>
              <a:rPr lang="en-US" sz="2400"/>
              <a:t> </a:t>
            </a:r>
            <a:r>
              <a:rPr lang="en-US" sz="2400" err="1"/>
              <a:t>các</a:t>
            </a:r>
            <a:r>
              <a:rPr lang="en-US" sz="2400"/>
              <a:t> </a:t>
            </a:r>
            <a:r>
              <a:rPr lang="en-US" sz="2400" err="1"/>
              <a:t>thể</a:t>
            </a:r>
            <a:r>
              <a:rPr lang="en-US" sz="2400"/>
              <a:t> </a:t>
            </a:r>
            <a:r>
              <a:rPr lang="en-US" sz="2400" err="1"/>
              <a:t>hiện</a:t>
            </a:r>
            <a:r>
              <a:rPr lang="en-US" sz="2400"/>
              <a:t> </a:t>
            </a:r>
            <a:r>
              <a:rPr lang="en-US" sz="2400" err="1"/>
              <a:t>của</a:t>
            </a:r>
            <a:r>
              <a:rPr lang="en-US" sz="2400"/>
              <a:t> </a:t>
            </a:r>
            <a:r>
              <a:rPr lang="en-US" sz="2400" err="1"/>
              <a:t>các</a:t>
            </a:r>
            <a:r>
              <a:rPr lang="en-US" sz="2400"/>
              <a:t> </a:t>
            </a:r>
            <a:r>
              <a:rPr lang="en-US" sz="2400" err="1"/>
              <a:t>biểu</a:t>
            </a:r>
            <a:r>
              <a:rPr lang="en-US" sz="2400"/>
              <a:t> </a:t>
            </a:r>
            <a:r>
              <a:rPr lang="en-US" sz="2400" err="1"/>
              <a:t>mẫu</a:t>
            </a:r>
            <a:r>
              <a:rPr lang="en-US" sz="2400"/>
              <a:t> </a:t>
            </a:r>
            <a:r>
              <a:rPr lang="en-US" sz="2400" err="1"/>
              <a:t>và</a:t>
            </a:r>
            <a:r>
              <a:rPr lang="en-US" sz="2400"/>
              <a:t> </a:t>
            </a:r>
            <a:r>
              <a:rPr lang="en-US" sz="2400" err="1"/>
              <a:t>bản</a:t>
            </a:r>
            <a:r>
              <a:rPr lang="en-US" sz="2400"/>
              <a:t> </a:t>
            </a:r>
            <a:r>
              <a:rPr lang="en-US" sz="2400" err="1"/>
              <a:t>ghi</a:t>
            </a:r>
            <a:r>
              <a:rPr lang="en-US" sz="2400"/>
              <a:t> </a:t>
            </a:r>
            <a:r>
              <a:rPr lang="en-US" sz="2400" err="1"/>
              <a:t>trong</a:t>
            </a:r>
            <a:r>
              <a:rPr lang="en-US" sz="2400"/>
              <a:t> </a:t>
            </a:r>
            <a:r>
              <a:rPr lang="en-US" sz="2400" err="1"/>
              <a:t>các</a:t>
            </a:r>
            <a:r>
              <a:rPr lang="en-US" sz="2400"/>
              <a:t> </a:t>
            </a:r>
            <a:r>
              <a:rPr lang="en-US" sz="2400" err="1"/>
              <a:t>tệp</a:t>
            </a:r>
            <a:r>
              <a:rPr lang="en-US" sz="2400"/>
              <a:t> </a:t>
            </a:r>
            <a:r>
              <a:rPr lang="en-US" sz="2400" err="1"/>
              <a:t>hoặc</a:t>
            </a:r>
            <a:r>
              <a:rPr lang="en-US" sz="2400"/>
              <a:t> </a:t>
            </a:r>
            <a:r>
              <a:rPr lang="en-US" sz="2400" err="1"/>
              <a:t>cơ</a:t>
            </a:r>
            <a:r>
              <a:rPr lang="en-US" sz="2400"/>
              <a:t> </a:t>
            </a:r>
            <a:r>
              <a:rPr lang="en-US" sz="2400" err="1"/>
              <a:t>sở</a:t>
            </a:r>
            <a:r>
              <a:rPr lang="en-US" sz="2400"/>
              <a:t> </a:t>
            </a:r>
            <a:r>
              <a:rPr lang="en-US" sz="2400" err="1"/>
              <a:t>dữ</a:t>
            </a:r>
            <a:r>
              <a:rPr lang="en-US" sz="2400"/>
              <a:t> </a:t>
            </a:r>
            <a:r>
              <a:rPr lang="en-US" sz="2400" err="1"/>
              <a:t>liệu</a:t>
            </a:r>
            <a:r>
              <a:rPr lang="en-US" sz="2400"/>
              <a:t> </a:t>
            </a:r>
            <a:r>
              <a:rPr lang="en-US" sz="2400" err="1"/>
              <a:t>thì</a:t>
            </a:r>
            <a:r>
              <a:rPr lang="en-US" sz="2400"/>
              <a:t> </a:t>
            </a:r>
            <a:r>
              <a:rPr lang="en-US" sz="2400" err="1"/>
              <a:t>người</a:t>
            </a:r>
            <a:r>
              <a:rPr lang="en-US" sz="2400"/>
              <a:t> </a:t>
            </a:r>
            <a:r>
              <a:rPr lang="en-US" sz="2400" err="1"/>
              <a:t>phân</a:t>
            </a:r>
            <a:r>
              <a:rPr lang="en-US" sz="2400"/>
              <a:t> </a:t>
            </a:r>
            <a:r>
              <a:rPr lang="en-US" sz="2400" err="1"/>
              <a:t>tích</a:t>
            </a:r>
            <a:r>
              <a:rPr lang="en-US" sz="2400"/>
              <a:t> </a:t>
            </a:r>
            <a:r>
              <a:rPr lang="en-US" sz="2400" err="1"/>
              <a:t>chỉ</a:t>
            </a:r>
            <a:r>
              <a:rPr lang="en-US" sz="2400"/>
              <a:t> </a:t>
            </a:r>
            <a:r>
              <a:rPr lang="en-US" sz="2400" err="1"/>
              <a:t>cần</a:t>
            </a:r>
            <a:r>
              <a:rPr lang="en-US" sz="2400"/>
              <a:t> </a:t>
            </a:r>
            <a:r>
              <a:rPr lang="en-US" sz="2400" err="1"/>
              <a:t>sử</a:t>
            </a:r>
            <a:r>
              <a:rPr lang="en-US" sz="2400"/>
              <a:t> </a:t>
            </a:r>
            <a:r>
              <a:rPr lang="en-US" sz="2400" err="1"/>
              <a:t>dụng</a:t>
            </a:r>
            <a:r>
              <a:rPr lang="en-US" sz="2400"/>
              <a:t> </a:t>
            </a:r>
            <a:r>
              <a:rPr lang="en-US" sz="2400" err="1"/>
              <a:t>kỹ</a:t>
            </a:r>
            <a:r>
              <a:rPr lang="en-US" sz="2400"/>
              <a:t> </a:t>
            </a:r>
            <a:r>
              <a:rPr lang="en-US" sz="2400" err="1"/>
              <a:t>thuật</a:t>
            </a:r>
            <a:r>
              <a:rPr lang="en-US" sz="2400"/>
              <a:t> </a:t>
            </a:r>
            <a:r>
              <a:rPr lang="en-US" sz="2400" err="1"/>
              <a:t>lấy</a:t>
            </a:r>
            <a:r>
              <a:rPr lang="en-US" sz="2400"/>
              <a:t> </a:t>
            </a:r>
            <a:r>
              <a:rPr lang="en-US" sz="2400" err="1"/>
              <a:t>mẫu</a:t>
            </a:r>
            <a:r>
              <a:rPr lang="en-US" sz="2400"/>
              <a:t> </a:t>
            </a:r>
            <a:r>
              <a:rPr lang="en-US" sz="2400" err="1"/>
              <a:t>để</a:t>
            </a:r>
            <a:r>
              <a:rPr lang="en-US" sz="2400"/>
              <a:t> </a:t>
            </a:r>
            <a:r>
              <a:rPr lang="en-US" sz="2400" err="1"/>
              <a:t>chọn</a:t>
            </a:r>
            <a:r>
              <a:rPr lang="en-US" sz="2400"/>
              <a:t> </a:t>
            </a:r>
            <a:r>
              <a:rPr lang="en-US" sz="2400" err="1"/>
              <a:t>ra</a:t>
            </a:r>
            <a:r>
              <a:rPr lang="en-US" sz="2400"/>
              <a:t> </a:t>
            </a:r>
            <a:r>
              <a:rPr lang="en-US" sz="2400" err="1"/>
              <a:t>một</a:t>
            </a:r>
            <a:r>
              <a:rPr lang="en-US" sz="2400"/>
              <a:t> </a:t>
            </a:r>
            <a:r>
              <a:rPr lang="en-US" sz="2400" err="1"/>
              <a:t>phần</a:t>
            </a:r>
            <a:r>
              <a:rPr lang="en-US" sz="2400"/>
              <a:t> </a:t>
            </a:r>
            <a:r>
              <a:rPr lang="en-US" sz="2400" err="1"/>
              <a:t>đủ</a:t>
            </a:r>
            <a:r>
              <a:rPr lang="en-US" sz="2400"/>
              <a:t> </a:t>
            </a:r>
            <a:r>
              <a:rPr lang="en-US" sz="2400" err="1"/>
              <a:t>lớn</a:t>
            </a:r>
            <a:r>
              <a:rPr lang="en-US" sz="2400"/>
              <a:t> </a:t>
            </a:r>
            <a:r>
              <a:rPr lang="en-US" sz="2400" err="1"/>
              <a:t>các</a:t>
            </a:r>
            <a:r>
              <a:rPr lang="en-US" sz="2400"/>
              <a:t> </a:t>
            </a:r>
            <a:r>
              <a:rPr lang="en-US" sz="2400" err="1"/>
              <a:t>phần</a:t>
            </a:r>
            <a:r>
              <a:rPr lang="en-US" sz="2400"/>
              <a:t> </a:t>
            </a:r>
            <a:r>
              <a:rPr lang="en-US" sz="2400" err="1"/>
              <a:t>tử</a:t>
            </a:r>
            <a:r>
              <a:rPr lang="en-US" sz="2400"/>
              <a:t> </a:t>
            </a:r>
            <a:r>
              <a:rPr lang="en-US" sz="2400" err="1"/>
              <a:t>đại</a:t>
            </a:r>
            <a:r>
              <a:rPr lang="en-US" sz="2400"/>
              <a:t> </a:t>
            </a:r>
            <a:r>
              <a:rPr lang="en-US" sz="2400" err="1"/>
              <a:t>diện</a:t>
            </a:r>
            <a:r>
              <a:rPr lang="en-US" sz="2400"/>
              <a:t> </a:t>
            </a:r>
            <a:r>
              <a:rPr lang="en-US" sz="2400" err="1"/>
              <a:t>phục</a:t>
            </a:r>
            <a:r>
              <a:rPr lang="en-US" sz="2400"/>
              <a:t> </a:t>
            </a:r>
            <a:r>
              <a:rPr lang="en-US" sz="2400" err="1"/>
              <a:t>vụ</a:t>
            </a:r>
            <a:r>
              <a:rPr lang="en-US" sz="2400"/>
              <a:t> </a:t>
            </a:r>
            <a:r>
              <a:rPr lang="en-US" sz="2400" err="1"/>
              <a:t>cho</a:t>
            </a:r>
            <a:r>
              <a:rPr lang="en-US" sz="2400"/>
              <a:t> </a:t>
            </a:r>
            <a:r>
              <a:rPr lang="en-US" sz="2400" err="1"/>
              <a:t>việc</a:t>
            </a:r>
            <a:r>
              <a:rPr lang="en-US" sz="2400"/>
              <a:t> </a:t>
            </a:r>
            <a:r>
              <a:rPr lang="en-US" sz="2400" err="1"/>
              <a:t>xác</a:t>
            </a:r>
            <a:r>
              <a:rPr lang="en-US" sz="2400"/>
              <a:t> </a:t>
            </a:r>
            <a:r>
              <a:rPr lang="en-US" sz="2400" err="1"/>
              <a:t>định</a:t>
            </a:r>
            <a:r>
              <a:rPr lang="en-US" sz="2400"/>
              <a:t> </a:t>
            </a:r>
            <a:r>
              <a:rPr lang="en-US" sz="2400" err="1"/>
              <a:t>thông</a:t>
            </a:r>
            <a:r>
              <a:rPr lang="en-US" sz="2400"/>
              <a:t> tin </a:t>
            </a:r>
            <a:r>
              <a:rPr lang="en-US" sz="2400" err="1"/>
              <a:t>diễn</a:t>
            </a:r>
            <a:r>
              <a:rPr lang="en-US" sz="2400"/>
              <a:t> </a:t>
            </a:r>
            <a:r>
              <a:rPr lang="en-US" sz="2400" err="1"/>
              <a:t>ra</a:t>
            </a:r>
            <a:r>
              <a:rPr lang="en-US" sz="2400"/>
              <a:t> </a:t>
            </a:r>
            <a:r>
              <a:rPr lang="en-US" sz="2400" err="1"/>
              <a:t>trong</a:t>
            </a:r>
            <a:r>
              <a:rPr lang="en-US" sz="2400"/>
              <a:t> </a:t>
            </a:r>
            <a:r>
              <a:rPr lang="en-US" sz="2400" err="1"/>
              <a:t>hệ</a:t>
            </a:r>
            <a:r>
              <a:rPr lang="en-US" sz="2400"/>
              <a:t> </a:t>
            </a:r>
            <a:r>
              <a:rPr lang="en-US" sz="2400" err="1"/>
              <a:t>thống</a:t>
            </a:r>
            <a:r>
              <a:rPr lang="en-US" sz="2400"/>
              <a:t> </a:t>
            </a:r>
          </a:p>
          <a:p>
            <a:pPr>
              <a:lnSpc>
                <a:spcPct val="80000"/>
              </a:lnSpc>
            </a:pPr>
            <a:r>
              <a:rPr lang="en-US" sz="2400" err="1"/>
              <a:t>Lý</a:t>
            </a:r>
            <a:r>
              <a:rPr lang="en-US" sz="2400"/>
              <a:t> do </a:t>
            </a:r>
            <a:r>
              <a:rPr lang="en-US" sz="2400" err="1"/>
              <a:t>người</a:t>
            </a:r>
            <a:r>
              <a:rPr lang="en-US" sz="2400"/>
              <a:t> </a:t>
            </a:r>
            <a:r>
              <a:rPr lang="en-US" sz="2400" err="1"/>
              <a:t>phân</a:t>
            </a:r>
            <a:r>
              <a:rPr lang="en-US" sz="2400"/>
              <a:t> </a:t>
            </a:r>
            <a:r>
              <a:rPr lang="en-US" sz="2400" err="1"/>
              <a:t>tích</a:t>
            </a:r>
            <a:r>
              <a:rPr lang="en-US" sz="2400"/>
              <a:t> </a:t>
            </a:r>
            <a:r>
              <a:rPr lang="en-US" sz="2400" err="1"/>
              <a:t>cần</a:t>
            </a:r>
            <a:r>
              <a:rPr lang="en-US" sz="2400"/>
              <a:t> </a:t>
            </a:r>
            <a:r>
              <a:rPr lang="en-US" sz="2400" err="1"/>
              <a:t>lấy</a:t>
            </a:r>
            <a:r>
              <a:rPr lang="en-US" sz="2400"/>
              <a:t> </a:t>
            </a:r>
            <a:r>
              <a:rPr lang="en-US" sz="2400" err="1"/>
              <a:t>mẫu</a:t>
            </a:r>
            <a:r>
              <a:rPr lang="en-US" sz="2400"/>
              <a:t> </a:t>
            </a:r>
            <a:r>
              <a:rPr lang="en-US" sz="2400" err="1"/>
              <a:t>là</a:t>
            </a:r>
            <a:r>
              <a:rPr lang="en-US" sz="2400"/>
              <a:t>:</a:t>
            </a:r>
          </a:p>
          <a:p>
            <a:pPr lvl="1">
              <a:lnSpc>
                <a:spcPct val="80000"/>
              </a:lnSpc>
              <a:buFontTx/>
              <a:buNone/>
            </a:pPr>
            <a:r>
              <a:rPr lang="en-US" sz="2000"/>
              <a:t>o </a:t>
            </a:r>
            <a:r>
              <a:rPr lang="en-US" sz="2000" err="1"/>
              <a:t>Giảm</a:t>
            </a:r>
            <a:r>
              <a:rPr lang="en-US" sz="2000"/>
              <a:t> chi </a:t>
            </a:r>
            <a:r>
              <a:rPr lang="en-US" sz="2000" err="1"/>
              <a:t>phí</a:t>
            </a:r>
            <a:endParaRPr lang="en-US" sz="2000"/>
          </a:p>
          <a:p>
            <a:pPr lvl="1">
              <a:lnSpc>
                <a:spcPct val="80000"/>
              </a:lnSpc>
              <a:buFontTx/>
              <a:buNone/>
            </a:pPr>
            <a:r>
              <a:rPr lang="en-US" sz="2000"/>
              <a:t>o </a:t>
            </a:r>
            <a:r>
              <a:rPr lang="en-US" sz="2000" err="1"/>
              <a:t>Tăng</a:t>
            </a:r>
            <a:r>
              <a:rPr lang="en-US" sz="2000"/>
              <a:t> </a:t>
            </a:r>
            <a:r>
              <a:rPr lang="en-US" sz="2000" err="1"/>
              <a:t>tốc</a:t>
            </a:r>
            <a:r>
              <a:rPr lang="en-US" sz="2000"/>
              <a:t> </a:t>
            </a:r>
            <a:r>
              <a:rPr lang="en-US" sz="2000" err="1"/>
              <a:t>quá</a:t>
            </a:r>
            <a:r>
              <a:rPr lang="en-US" sz="2000"/>
              <a:t> </a:t>
            </a:r>
            <a:r>
              <a:rPr lang="en-US" sz="2000" err="1"/>
              <a:t>trình</a:t>
            </a:r>
            <a:r>
              <a:rPr lang="en-US" sz="2000"/>
              <a:t> </a:t>
            </a:r>
            <a:r>
              <a:rPr lang="en-US" sz="2000" err="1"/>
              <a:t>thu</a:t>
            </a:r>
            <a:r>
              <a:rPr lang="en-US" sz="2000"/>
              <a:t> </a:t>
            </a:r>
            <a:r>
              <a:rPr lang="en-US" sz="2000" err="1"/>
              <a:t>thập</a:t>
            </a:r>
            <a:r>
              <a:rPr lang="en-US" sz="2000"/>
              <a:t> </a:t>
            </a:r>
            <a:r>
              <a:rPr lang="en-US" sz="2000" err="1"/>
              <a:t>dữ</a:t>
            </a:r>
            <a:r>
              <a:rPr lang="en-US" sz="2000"/>
              <a:t> </a:t>
            </a:r>
            <a:r>
              <a:rPr lang="en-US" sz="2000" err="1"/>
              <a:t>liệu</a:t>
            </a:r>
            <a:endParaRPr lang="en-US" sz="2000"/>
          </a:p>
          <a:p>
            <a:pPr lvl="1">
              <a:lnSpc>
                <a:spcPct val="80000"/>
              </a:lnSpc>
              <a:buFontTx/>
              <a:buNone/>
            </a:pPr>
            <a:r>
              <a:rPr lang="en-US" sz="2000"/>
              <a:t>o </a:t>
            </a:r>
            <a:r>
              <a:rPr lang="en-US" sz="2000" err="1"/>
              <a:t>Cải</a:t>
            </a:r>
            <a:r>
              <a:rPr lang="en-US" sz="2000"/>
              <a:t> </a:t>
            </a:r>
            <a:r>
              <a:rPr lang="en-US" sz="2000" err="1"/>
              <a:t>thiện</a:t>
            </a:r>
            <a:r>
              <a:rPr lang="en-US" sz="2000"/>
              <a:t> </a:t>
            </a:r>
            <a:r>
              <a:rPr lang="en-US" sz="2000" err="1"/>
              <a:t>hiệu</a:t>
            </a:r>
            <a:r>
              <a:rPr lang="en-US" sz="2000"/>
              <a:t> </a:t>
            </a:r>
            <a:r>
              <a:rPr lang="en-US" sz="2000" err="1"/>
              <a:t>quả</a:t>
            </a:r>
            <a:endParaRPr lang="en-US" sz="2000"/>
          </a:p>
          <a:p>
            <a:pPr lvl="1">
              <a:lnSpc>
                <a:spcPct val="80000"/>
              </a:lnSpc>
              <a:buFontTx/>
              <a:buNone/>
            </a:pPr>
            <a:r>
              <a:rPr lang="en-US" sz="2000"/>
              <a:t>o </a:t>
            </a:r>
            <a:r>
              <a:rPr lang="en-US" sz="2000" err="1"/>
              <a:t>Giảm</a:t>
            </a:r>
            <a:r>
              <a:rPr lang="en-US" sz="2000"/>
              <a:t> </a:t>
            </a:r>
            <a:r>
              <a:rPr lang="en-US" sz="2000" err="1"/>
              <a:t>việc</a:t>
            </a:r>
            <a:r>
              <a:rPr lang="en-US" sz="2000"/>
              <a:t> </a:t>
            </a:r>
            <a:r>
              <a:rPr lang="en-US" sz="2000" err="1"/>
              <a:t>tập</a:t>
            </a:r>
            <a:r>
              <a:rPr lang="en-US" sz="2000"/>
              <a:t> </a:t>
            </a:r>
            <a:r>
              <a:rPr lang="en-US" sz="2000" err="1"/>
              <a:t>trung</a:t>
            </a:r>
            <a:r>
              <a:rPr lang="en-US" sz="2000"/>
              <a:t> </a:t>
            </a:r>
            <a:r>
              <a:rPr lang="en-US" sz="2000" err="1"/>
              <a:t>thu</a:t>
            </a:r>
            <a:r>
              <a:rPr lang="en-US" sz="2000"/>
              <a:t> </a:t>
            </a:r>
            <a:r>
              <a:rPr lang="en-US" sz="2000" err="1"/>
              <a:t>thập</a:t>
            </a:r>
            <a:r>
              <a:rPr lang="en-US" sz="2000"/>
              <a:t> </a:t>
            </a:r>
            <a:r>
              <a:rPr lang="en-US" sz="2000" err="1"/>
              <a:t>dữ</a:t>
            </a:r>
            <a:r>
              <a:rPr lang="en-US" sz="2000"/>
              <a:t> </a:t>
            </a:r>
            <a:r>
              <a:rPr lang="en-US" sz="2000" err="1"/>
              <a:t>liệu</a:t>
            </a:r>
            <a:r>
              <a:rPr lang="en-US" sz="2000"/>
              <a:t>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B3D6279-97DE-4786-BFEA-0090B5159BD6}" type="slidenum">
              <a:rPr lang="en-US"/>
              <a:pPr/>
              <a:t>99</a:t>
            </a:fld>
            <a:endParaRPr lang="en-US"/>
          </a:p>
        </p:txBody>
      </p:sp>
      <p:sp>
        <p:nvSpPr>
          <p:cNvPr id="219138" name="Rectangle 2"/>
          <p:cNvSpPr>
            <a:spLocks noGrp="1" noChangeArrowheads="1"/>
          </p:cNvSpPr>
          <p:nvPr>
            <p:ph type="title"/>
          </p:nvPr>
        </p:nvSpPr>
        <p:spPr/>
        <p:txBody>
          <a:bodyPr/>
          <a:lstStyle/>
          <a:p>
            <a:pPr algn="l"/>
            <a:r>
              <a:rPr lang="en-US" b="1"/>
              <a:t>4.3.1. Các bước thiết kế mẫu</a:t>
            </a:r>
            <a:r>
              <a:rPr lang="en-US"/>
              <a:t> </a:t>
            </a:r>
          </a:p>
        </p:txBody>
      </p:sp>
      <p:sp>
        <p:nvSpPr>
          <p:cNvPr id="219139" name="Rectangle 3"/>
          <p:cNvSpPr>
            <a:spLocks noGrp="1" noChangeArrowheads="1"/>
          </p:cNvSpPr>
          <p:nvPr>
            <p:ph type="body" idx="1"/>
          </p:nvPr>
        </p:nvSpPr>
        <p:spPr/>
        <p:txBody>
          <a:bodyPr/>
          <a:lstStyle/>
          <a:p>
            <a:pPr marL="0" indent="0" algn="just">
              <a:lnSpc>
                <a:spcPct val="80000"/>
              </a:lnSpc>
              <a:buFontTx/>
              <a:buNone/>
            </a:pPr>
            <a:r>
              <a:rPr lang="en-US" sz="2800"/>
              <a:t>- </a:t>
            </a:r>
            <a:r>
              <a:rPr lang="en-US" sz="2800" err="1"/>
              <a:t>Để</a:t>
            </a:r>
            <a:r>
              <a:rPr lang="en-US" sz="2800"/>
              <a:t> </a:t>
            </a:r>
            <a:r>
              <a:rPr lang="en-US" sz="2800" err="1"/>
              <a:t>thiết</a:t>
            </a:r>
            <a:r>
              <a:rPr lang="en-US" sz="2800"/>
              <a:t> </a:t>
            </a:r>
            <a:r>
              <a:rPr lang="en-US" sz="2800" err="1"/>
              <a:t>kế</a:t>
            </a:r>
            <a:r>
              <a:rPr lang="en-US" sz="2800"/>
              <a:t> </a:t>
            </a:r>
            <a:r>
              <a:rPr lang="en-US" sz="2800" err="1"/>
              <a:t>một</a:t>
            </a:r>
            <a:r>
              <a:rPr lang="en-US" sz="2800"/>
              <a:t> </a:t>
            </a:r>
            <a:r>
              <a:rPr lang="en-US" sz="2800" err="1"/>
              <a:t>mẫu</a:t>
            </a:r>
            <a:r>
              <a:rPr lang="en-US" sz="2800"/>
              <a:t> </a:t>
            </a:r>
            <a:r>
              <a:rPr lang="en-US" sz="2800" err="1"/>
              <a:t>tốt</a:t>
            </a:r>
            <a:r>
              <a:rPr lang="en-US" sz="2800"/>
              <a:t>, </a:t>
            </a:r>
            <a:r>
              <a:rPr lang="en-US" sz="2800" err="1"/>
              <a:t>người</a:t>
            </a:r>
            <a:r>
              <a:rPr lang="en-US" sz="2800"/>
              <a:t> </a:t>
            </a:r>
            <a:r>
              <a:rPr lang="en-US" sz="2800" err="1"/>
              <a:t>phân</a:t>
            </a:r>
            <a:r>
              <a:rPr lang="en-US" sz="2800"/>
              <a:t> </a:t>
            </a:r>
            <a:r>
              <a:rPr lang="en-US" sz="2800" err="1"/>
              <a:t>tích</a:t>
            </a:r>
            <a:r>
              <a:rPr lang="en-US" sz="2800"/>
              <a:t> </a:t>
            </a:r>
            <a:r>
              <a:rPr lang="en-US" sz="2800" err="1"/>
              <a:t>hệ</a:t>
            </a:r>
            <a:r>
              <a:rPr lang="en-US" sz="2800"/>
              <a:t> </a:t>
            </a:r>
            <a:r>
              <a:rPr lang="en-US" sz="2800" err="1"/>
              <a:t>thống</a:t>
            </a:r>
            <a:r>
              <a:rPr lang="en-US" sz="2800"/>
              <a:t> </a:t>
            </a:r>
            <a:r>
              <a:rPr lang="en-US" sz="2800" err="1"/>
              <a:t>cần</a:t>
            </a:r>
            <a:r>
              <a:rPr lang="en-US" sz="2800"/>
              <a:t> </a:t>
            </a:r>
            <a:r>
              <a:rPr lang="en-US" sz="2800" err="1"/>
              <a:t>tuân</a:t>
            </a:r>
            <a:r>
              <a:rPr lang="en-US" sz="2800"/>
              <a:t> </a:t>
            </a:r>
            <a:r>
              <a:rPr lang="en-US" sz="2800" err="1"/>
              <a:t>theo</a:t>
            </a:r>
            <a:r>
              <a:rPr lang="en-US" sz="2800"/>
              <a:t> 4 </a:t>
            </a:r>
            <a:r>
              <a:rPr lang="en-US" sz="2800" err="1"/>
              <a:t>bước</a:t>
            </a:r>
            <a:r>
              <a:rPr lang="en-US" sz="2800"/>
              <a:t> </a:t>
            </a:r>
            <a:r>
              <a:rPr lang="en-US" sz="2800" err="1"/>
              <a:t>sau</a:t>
            </a:r>
            <a:r>
              <a:rPr lang="en-US" sz="2800"/>
              <a:t>: </a:t>
            </a:r>
          </a:p>
          <a:p>
            <a:pPr marL="114300" lvl="1" indent="0" algn="just">
              <a:lnSpc>
                <a:spcPct val="80000"/>
              </a:lnSpc>
              <a:buFontTx/>
              <a:buNone/>
            </a:pPr>
            <a:r>
              <a:rPr lang="en-US" sz="2400"/>
              <a:t>o </a:t>
            </a:r>
            <a:r>
              <a:rPr lang="en-US" sz="2400" err="1"/>
              <a:t>Xác</a:t>
            </a:r>
            <a:r>
              <a:rPr lang="en-US" sz="2400"/>
              <a:t> </a:t>
            </a:r>
            <a:r>
              <a:rPr lang="en-US" sz="2400" err="1"/>
              <a:t>định</a:t>
            </a:r>
            <a:r>
              <a:rPr lang="en-US" sz="2400"/>
              <a:t> </a:t>
            </a:r>
            <a:r>
              <a:rPr lang="en-US" sz="2400" err="1"/>
              <a:t>dữ</a:t>
            </a:r>
            <a:r>
              <a:rPr lang="en-US" sz="2400"/>
              <a:t> </a:t>
            </a:r>
            <a:r>
              <a:rPr lang="en-US" sz="2400" err="1"/>
              <a:t>liệu</a:t>
            </a:r>
            <a:r>
              <a:rPr lang="en-US" sz="2400"/>
              <a:t> </a:t>
            </a:r>
            <a:r>
              <a:rPr lang="en-US" sz="2400" err="1"/>
              <a:t>cần</a:t>
            </a:r>
            <a:r>
              <a:rPr lang="en-US" sz="2400"/>
              <a:t> </a:t>
            </a:r>
            <a:r>
              <a:rPr lang="en-US" sz="2400" err="1"/>
              <a:t>được</a:t>
            </a:r>
            <a:r>
              <a:rPr lang="en-US" sz="2400"/>
              <a:t> </a:t>
            </a:r>
            <a:r>
              <a:rPr lang="en-US" sz="2400" err="1"/>
              <a:t>thu</a:t>
            </a:r>
            <a:r>
              <a:rPr lang="en-US" sz="2400"/>
              <a:t> </a:t>
            </a:r>
            <a:r>
              <a:rPr lang="en-US" sz="2400" err="1"/>
              <a:t>thập</a:t>
            </a:r>
            <a:r>
              <a:rPr lang="en-US" sz="2400"/>
              <a:t> </a:t>
            </a:r>
            <a:r>
              <a:rPr lang="en-US" sz="2400" err="1"/>
              <a:t>hoặc</a:t>
            </a:r>
            <a:r>
              <a:rPr lang="en-US" sz="2400"/>
              <a:t> </a:t>
            </a:r>
            <a:r>
              <a:rPr lang="en-US" sz="2400" err="1"/>
              <a:t>mô</a:t>
            </a:r>
            <a:r>
              <a:rPr lang="en-US" sz="2400"/>
              <a:t> </a:t>
            </a:r>
            <a:r>
              <a:rPr lang="en-US" sz="2400" err="1"/>
              <a:t>tả</a:t>
            </a:r>
            <a:endParaRPr lang="en-US" sz="2400"/>
          </a:p>
          <a:p>
            <a:pPr marL="114300" lvl="1" indent="0" algn="just">
              <a:lnSpc>
                <a:spcPct val="80000"/>
              </a:lnSpc>
              <a:buFontTx/>
              <a:buNone/>
            </a:pPr>
            <a:r>
              <a:rPr lang="en-US" sz="2400"/>
              <a:t>o </a:t>
            </a:r>
            <a:r>
              <a:rPr lang="en-US" sz="2400" err="1"/>
              <a:t>Xác</a:t>
            </a:r>
            <a:r>
              <a:rPr lang="en-US" sz="2400"/>
              <a:t> </a:t>
            </a:r>
            <a:r>
              <a:rPr lang="en-US" sz="2400" err="1"/>
              <a:t>định</a:t>
            </a:r>
            <a:r>
              <a:rPr lang="en-US" sz="2400"/>
              <a:t> </a:t>
            </a:r>
            <a:r>
              <a:rPr lang="en-US" sz="2400" err="1"/>
              <a:t>tập</a:t>
            </a:r>
            <a:r>
              <a:rPr lang="en-US" sz="2400"/>
              <a:t> </a:t>
            </a:r>
            <a:r>
              <a:rPr lang="en-US" sz="2400" err="1"/>
              <a:t>cần</a:t>
            </a:r>
            <a:r>
              <a:rPr lang="en-US" sz="2400"/>
              <a:t> </a:t>
            </a:r>
            <a:r>
              <a:rPr lang="en-US" sz="2400" err="1"/>
              <a:t>được</a:t>
            </a:r>
            <a:r>
              <a:rPr lang="en-US" sz="2400"/>
              <a:t> </a:t>
            </a:r>
            <a:r>
              <a:rPr lang="en-US" sz="2400" err="1"/>
              <a:t>lấy</a:t>
            </a:r>
            <a:r>
              <a:rPr lang="en-US" sz="2400"/>
              <a:t> </a:t>
            </a:r>
            <a:r>
              <a:rPr lang="en-US" sz="2400" err="1"/>
              <a:t>mẫu</a:t>
            </a:r>
            <a:endParaRPr lang="en-US" sz="2400"/>
          </a:p>
          <a:p>
            <a:pPr marL="114300" lvl="1" indent="0" algn="just">
              <a:lnSpc>
                <a:spcPct val="80000"/>
              </a:lnSpc>
              <a:buFontTx/>
              <a:buNone/>
            </a:pPr>
            <a:r>
              <a:rPr lang="en-US" sz="2400"/>
              <a:t>o </a:t>
            </a:r>
            <a:r>
              <a:rPr lang="en-US" sz="2400" err="1"/>
              <a:t>Chọn</a:t>
            </a:r>
            <a:r>
              <a:rPr lang="en-US" sz="2400"/>
              <a:t> </a:t>
            </a:r>
            <a:r>
              <a:rPr lang="en-US" sz="2400" err="1"/>
              <a:t>loại</a:t>
            </a:r>
            <a:r>
              <a:rPr lang="en-US" sz="2400"/>
              <a:t> </a:t>
            </a:r>
            <a:r>
              <a:rPr lang="en-US" sz="2400" err="1"/>
              <a:t>mẫu</a:t>
            </a:r>
            <a:endParaRPr lang="en-US" sz="2400"/>
          </a:p>
          <a:p>
            <a:pPr marL="114300" lvl="1" indent="0" algn="just">
              <a:lnSpc>
                <a:spcPct val="80000"/>
              </a:lnSpc>
              <a:buFontTx/>
              <a:buNone/>
            </a:pPr>
            <a:r>
              <a:rPr lang="en-US" sz="2400"/>
              <a:t>o </a:t>
            </a:r>
            <a:r>
              <a:rPr lang="en-US" sz="2400" err="1"/>
              <a:t>Quyết</a:t>
            </a:r>
            <a:r>
              <a:rPr lang="en-US" sz="2400"/>
              <a:t> </a:t>
            </a:r>
            <a:r>
              <a:rPr lang="en-US" sz="2400" err="1"/>
              <a:t>định</a:t>
            </a:r>
            <a:r>
              <a:rPr lang="en-US" sz="2400"/>
              <a:t> </a:t>
            </a:r>
            <a:r>
              <a:rPr lang="en-US" sz="2400" err="1"/>
              <a:t>kích</a:t>
            </a:r>
            <a:r>
              <a:rPr lang="en-US" sz="2400"/>
              <a:t> </a:t>
            </a:r>
            <a:r>
              <a:rPr lang="en-US" sz="2400" err="1"/>
              <a:t>thước</a:t>
            </a:r>
            <a:r>
              <a:rPr lang="en-US" sz="2400"/>
              <a:t> </a:t>
            </a:r>
            <a:r>
              <a:rPr lang="en-US" sz="2400" err="1"/>
              <a:t>mẫu</a:t>
            </a:r>
            <a:r>
              <a:rPr lang="en-US" sz="2400"/>
              <a:t> </a:t>
            </a:r>
          </a:p>
          <a:p>
            <a:pPr marL="114300" lvl="1" indent="0" algn="just">
              <a:lnSpc>
                <a:spcPct val="80000"/>
              </a:lnSpc>
              <a:buFontTx/>
              <a:buNone/>
            </a:pPr>
            <a:r>
              <a:rPr lang="en-US" sz="2400"/>
              <a:t>- </a:t>
            </a:r>
            <a:r>
              <a:rPr lang="en-US" err="1"/>
              <a:t>Quyết</a:t>
            </a:r>
            <a:r>
              <a:rPr lang="en-US"/>
              <a:t> </a:t>
            </a:r>
            <a:r>
              <a:rPr lang="en-US" err="1"/>
              <a:t>định</a:t>
            </a:r>
            <a:r>
              <a:rPr lang="en-US"/>
              <a:t> </a:t>
            </a:r>
            <a:r>
              <a:rPr lang="en-US" err="1"/>
              <a:t>kích</a:t>
            </a:r>
            <a:r>
              <a:rPr lang="en-US"/>
              <a:t> </a:t>
            </a:r>
            <a:r>
              <a:rPr lang="en-US" err="1"/>
              <a:t>thước</a:t>
            </a:r>
            <a:r>
              <a:rPr lang="en-US"/>
              <a:t> </a:t>
            </a:r>
            <a:r>
              <a:rPr lang="en-US" err="1"/>
              <a:t>mẫu</a:t>
            </a:r>
            <a:r>
              <a:rPr lang="en-US"/>
              <a:t> </a:t>
            </a:r>
            <a:r>
              <a:rPr lang="en-US" err="1"/>
              <a:t>nên</a:t>
            </a:r>
            <a:r>
              <a:rPr lang="en-US"/>
              <a:t> </a:t>
            </a:r>
            <a:r>
              <a:rPr lang="en-US" err="1"/>
              <a:t>được</a:t>
            </a:r>
            <a:r>
              <a:rPr lang="en-US"/>
              <a:t> </a:t>
            </a:r>
            <a:r>
              <a:rPr lang="en-US" err="1"/>
              <a:t>thực</a:t>
            </a:r>
            <a:r>
              <a:rPr lang="en-US"/>
              <a:t> </a:t>
            </a:r>
            <a:r>
              <a:rPr lang="en-US" err="1"/>
              <a:t>hiện</a:t>
            </a:r>
            <a:r>
              <a:rPr lang="en-US"/>
              <a:t> </a:t>
            </a:r>
            <a:r>
              <a:rPr lang="en-US" err="1"/>
              <a:t>theo</a:t>
            </a:r>
            <a:r>
              <a:rPr lang="en-US"/>
              <a:t> </a:t>
            </a:r>
            <a:r>
              <a:rPr lang="en-US" err="1"/>
              <a:t>những</a:t>
            </a:r>
            <a:r>
              <a:rPr lang="en-US"/>
              <a:t> </a:t>
            </a:r>
            <a:r>
              <a:rPr lang="en-US" err="1"/>
              <a:t>điều</a:t>
            </a:r>
            <a:r>
              <a:rPr lang="en-US"/>
              <a:t> </a:t>
            </a:r>
            <a:r>
              <a:rPr lang="en-US" err="1"/>
              <a:t>kiện</a:t>
            </a:r>
            <a:r>
              <a:rPr lang="en-US"/>
              <a:t> </a:t>
            </a:r>
            <a:r>
              <a:rPr lang="en-US" err="1"/>
              <a:t>cụ</a:t>
            </a:r>
            <a:r>
              <a:rPr lang="en-US"/>
              <a:t> </a:t>
            </a:r>
            <a:r>
              <a:rPr lang="en-US" err="1"/>
              <a:t>thể</a:t>
            </a:r>
            <a:r>
              <a:rPr lang="en-US"/>
              <a:t> </a:t>
            </a:r>
            <a:r>
              <a:rPr lang="en-US" err="1"/>
              <a:t>mà</a:t>
            </a:r>
            <a:r>
              <a:rPr lang="en-US"/>
              <a:t> </a:t>
            </a:r>
            <a:r>
              <a:rPr lang="en-US" err="1"/>
              <a:t>người</a:t>
            </a:r>
            <a:r>
              <a:rPr lang="en-US"/>
              <a:t> </a:t>
            </a:r>
            <a:r>
              <a:rPr lang="en-US" err="1"/>
              <a:t>phân</a:t>
            </a:r>
            <a:r>
              <a:rPr lang="en-US"/>
              <a:t> </a:t>
            </a:r>
            <a:r>
              <a:rPr lang="en-US" err="1"/>
              <a:t>tích</a:t>
            </a:r>
            <a:r>
              <a:rPr lang="en-US"/>
              <a:t> </a:t>
            </a:r>
            <a:r>
              <a:rPr lang="en-US" err="1"/>
              <a:t>hệ</a:t>
            </a:r>
            <a:r>
              <a:rPr lang="en-US"/>
              <a:t> </a:t>
            </a:r>
            <a:r>
              <a:rPr lang="en-US" err="1"/>
              <a:t>thống</a:t>
            </a:r>
            <a:r>
              <a:rPr lang="en-US"/>
              <a:t> </a:t>
            </a:r>
            <a:r>
              <a:rPr lang="en-US" err="1"/>
              <a:t>làm</a:t>
            </a:r>
            <a:r>
              <a:rPr lang="en-US"/>
              <a:t> </a:t>
            </a:r>
            <a:r>
              <a:rPr lang="en-US" err="1"/>
              <a:t>việc</a:t>
            </a:r>
            <a:r>
              <a:rPr lang="en-US" sz="2400"/>
              <a:t>: </a:t>
            </a:r>
          </a:p>
          <a:p>
            <a:pPr marL="114300" lvl="1" indent="0" algn="just">
              <a:lnSpc>
                <a:spcPct val="80000"/>
              </a:lnSpc>
              <a:buFontTx/>
              <a:buNone/>
            </a:pPr>
            <a:r>
              <a:rPr lang="en-US" sz="2400"/>
              <a:t>	</a:t>
            </a:r>
            <a:r>
              <a:rPr lang="en-US" sz="2400" err="1"/>
              <a:t>Lấy</a:t>
            </a:r>
            <a:r>
              <a:rPr lang="en-US" sz="2400"/>
              <a:t> </a:t>
            </a:r>
            <a:r>
              <a:rPr lang="en-US" sz="2400" err="1"/>
              <a:t>mẫu</a:t>
            </a:r>
            <a:r>
              <a:rPr lang="en-US" sz="2400"/>
              <a:t> </a:t>
            </a:r>
            <a:r>
              <a:rPr lang="en-US" sz="2400" err="1"/>
              <a:t>dữ</a:t>
            </a:r>
            <a:r>
              <a:rPr lang="en-US" sz="2400"/>
              <a:t> </a:t>
            </a:r>
            <a:r>
              <a:rPr lang="en-US" sz="2400" err="1"/>
              <a:t>liệu</a:t>
            </a:r>
            <a:r>
              <a:rPr lang="en-US" sz="2400"/>
              <a:t> </a:t>
            </a:r>
            <a:r>
              <a:rPr lang="en-US" sz="2400" err="1"/>
              <a:t>trên</a:t>
            </a:r>
            <a:r>
              <a:rPr lang="en-US" sz="2400"/>
              <a:t> </a:t>
            </a:r>
            <a:r>
              <a:rPr lang="en-US" sz="2400" err="1"/>
              <a:t>các</a:t>
            </a:r>
            <a:r>
              <a:rPr lang="en-US" sz="2400"/>
              <a:t> </a:t>
            </a:r>
            <a:r>
              <a:rPr lang="en-US" sz="2400" err="1"/>
              <a:t>thuộc</a:t>
            </a:r>
            <a:r>
              <a:rPr lang="en-US" sz="2400"/>
              <a:t> </a:t>
            </a:r>
            <a:r>
              <a:rPr lang="en-US" sz="2400" err="1"/>
              <a:t>tính</a:t>
            </a:r>
            <a:endParaRPr lang="en-US" sz="2400"/>
          </a:p>
          <a:p>
            <a:pPr marL="114300" lvl="1" indent="0" algn="just">
              <a:lnSpc>
                <a:spcPct val="80000"/>
              </a:lnSpc>
              <a:buFontTx/>
              <a:buNone/>
            </a:pPr>
            <a:r>
              <a:rPr lang="en-US" sz="2400"/>
              <a:t>	</a:t>
            </a:r>
            <a:r>
              <a:rPr lang="en-US" sz="2400" err="1"/>
              <a:t>Lấy</a:t>
            </a:r>
            <a:r>
              <a:rPr lang="en-US" sz="2400"/>
              <a:t> </a:t>
            </a:r>
            <a:r>
              <a:rPr lang="en-US" sz="2400" err="1"/>
              <a:t>mẫu</a:t>
            </a:r>
            <a:r>
              <a:rPr lang="en-US" sz="2400"/>
              <a:t> </a:t>
            </a:r>
            <a:r>
              <a:rPr lang="en-US" sz="2400" err="1"/>
              <a:t>dữ</a:t>
            </a:r>
            <a:r>
              <a:rPr lang="en-US" sz="2400"/>
              <a:t> </a:t>
            </a:r>
            <a:r>
              <a:rPr lang="en-US" sz="2400" err="1"/>
              <a:t>liệu</a:t>
            </a:r>
            <a:r>
              <a:rPr lang="en-US" sz="2400"/>
              <a:t> </a:t>
            </a:r>
            <a:r>
              <a:rPr lang="en-US" sz="2400" err="1"/>
              <a:t>trên</a:t>
            </a:r>
            <a:r>
              <a:rPr lang="en-US" sz="2400"/>
              <a:t> </a:t>
            </a:r>
            <a:r>
              <a:rPr lang="en-US" sz="2400" err="1"/>
              <a:t>các</a:t>
            </a:r>
            <a:r>
              <a:rPr lang="en-US" sz="2400"/>
              <a:t> </a:t>
            </a:r>
            <a:r>
              <a:rPr lang="en-US" sz="2400" err="1"/>
              <a:t>biến</a:t>
            </a:r>
            <a:endParaRPr lang="en-US" sz="2400"/>
          </a:p>
          <a:p>
            <a:pPr marL="114300" lvl="1" indent="0" algn="just">
              <a:lnSpc>
                <a:spcPct val="80000"/>
              </a:lnSpc>
              <a:buFontTx/>
              <a:buNone/>
            </a:pPr>
            <a:r>
              <a:rPr lang="en-US" sz="2400"/>
              <a:t>	</a:t>
            </a:r>
            <a:r>
              <a:rPr lang="en-US" sz="2400" err="1"/>
              <a:t>Lấy</a:t>
            </a:r>
            <a:r>
              <a:rPr lang="en-US" sz="2400"/>
              <a:t> </a:t>
            </a:r>
            <a:r>
              <a:rPr lang="en-US" sz="2400" err="1"/>
              <a:t>mẫu</a:t>
            </a:r>
            <a:r>
              <a:rPr lang="en-US" sz="2400"/>
              <a:t> </a:t>
            </a:r>
            <a:r>
              <a:rPr lang="en-US" sz="2400" err="1"/>
              <a:t>dữ</a:t>
            </a:r>
            <a:r>
              <a:rPr lang="en-US" sz="2400"/>
              <a:t> </a:t>
            </a:r>
            <a:r>
              <a:rPr lang="en-US" sz="2400" err="1"/>
              <a:t>liệu</a:t>
            </a:r>
            <a:r>
              <a:rPr lang="en-US" sz="2400"/>
              <a:t> </a:t>
            </a:r>
            <a:r>
              <a:rPr lang="en-US" sz="2400" err="1"/>
              <a:t>định</a:t>
            </a:r>
            <a:r>
              <a:rPr lang="en-US" sz="2400"/>
              <a:t> </a:t>
            </a:r>
            <a:r>
              <a:rPr lang="en-US" sz="2400" err="1"/>
              <a:t>tính</a:t>
            </a:r>
            <a:r>
              <a:rPr lang="en-US" sz="2400"/>
              <a:t> </a:t>
            </a:r>
          </a:p>
        </p:txBody>
      </p:sp>
    </p:spTree>
  </p:cSld>
  <p:clrMapOvr>
    <a:masterClrMapping/>
  </p:clrMapOvr>
</p:sld>
</file>

<file path=ppt/theme/_rels/theme6.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ading Grid">
  <a:themeElements>
    <a:clrScheme name="Fading Grid 4">
      <a:dk1>
        <a:srgbClr val="6B6B99"/>
      </a:dk1>
      <a:lt1>
        <a:srgbClr val="EAEAEA"/>
      </a:lt1>
      <a:dk2>
        <a:srgbClr val="666699"/>
      </a:dk2>
      <a:lt2>
        <a:srgbClr val="CCECFF"/>
      </a:lt2>
      <a:accent1>
        <a:srgbClr val="00CC66"/>
      </a:accent1>
      <a:accent2>
        <a:srgbClr val="54547A"/>
      </a:accent2>
      <a:accent3>
        <a:srgbClr val="B8B8CA"/>
      </a:accent3>
      <a:accent4>
        <a:srgbClr val="C8C8C8"/>
      </a:accent4>
      <a:accent5>
        <a:srgbClr val="AAE2B8"/>
      </a:accent5>
      <a:accent6>
        <a:srgbClr val="4B4B6E"/>
      </a:accent6>
      <a:hlink>
        <a:srgbClr val="65B2FF"/>
      </a:hlink>
      <a:folHlink>
        <a:srgbClr val="9900FF"/>
      </a:folHlink>
    </a:clrScheme>
    <a:fontScheme name="Fading Gri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Fading Grid 1">
        <a:dk1>
          <a:srgbClr val="7E0000"/>
        </a:dk1>
        <a:lt1>
          <a:srgbClr val="FFFFFF"/>
        </a:lt1>
        <a:dk2>
          <a:srgbClr val="800000"/>
        </a:dk2>
        <a:lt2>
          <a:srgbClr val="FCF0B2"/>
        </a:lt2>
        <a:accent1>
          <a:srgbClr val="C5543D"/>
        </a:accent1>
        <a:accent2>
          <a:srgbClr val="660000"/>
        </a:accent2>
        <a:accent3>
          <a:srgbClr val="C0AAAA"/>
        </a:accent3>
        <a:accent4>
          <a:srgbClr val="DADADA"/>
        </a:accent4>
        <a:accent5>
          <a:srgbClr val="DFB3AF"/>
        </a:accent5>
        <a:accent6>
          <a:srgbClr val="5C0000"/>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Fading Grid 2">
        <a:dk1>
          <a:srgbClr val="000066"/>
        </a:dk1>
        <a:lt1>
          <a:srgbClr val="FFFFFF"/>
        </a:lt1>
        <a:dk2>
          <a:srgbClr val="000066"/>
        </a:dk2>
        <a:lt2>
          <a:srgbClr val="B2B8C8"/>
        </a:lt2>
        <a:accent1>
          <a:srgbClr val="008080"/>
        </a:accent1>
        <a:accent2>
          <a:srgbClr val="00004E"/>
        </a:accent2>
        <a:accent3>
          <a:srgbClr val="AAAAB8"/>
        </a:accent3>
        <a:accent4>
          <a:srgbClr val="DADADA"/>
        </a:accent4>
        <a:accent5>
          <a:srgbClr val="AAC0C0"/>
        </a:accent5>
        <a:accent6>
          <a:srgbClr val="000046"/>
        </a:accent6>
        <a:hlink>
          <a:srgbClr val="00FFCC"/>
        </a:hlink>
        <a:folHlink>
          <a:srgbClr val="6699FF"/>
        </a:folHlink>
      </a:clrScheme>
      <a:clrMap bg1="dk2" tx1="lt1" bg2="dk1" tx2="lt2" accent1="accent1" accent2="accent2" accent3="accent3" accent4="accent4" accent5="accent5" accent6="accent6" hlink="hlink" folHlink="folHlink"/>
    </a:extraClrScheme>
    <a:extraClrScheme>
      <a:clrScheme name="Fading Grid 3">
        <a:dk1>
          <a:srgbClr val="010199"/>
        </a:dk1>
        <a:lt1>
          <a:srgbClr val="FFFFFF"/>
        </a:lt1>
        <a:dk2>
          <a:srgbClr val="000099"/>
        </a:dk2>
        <a:lt2>
          <a:srgbClr val="CCFFFF"/>
        </a:lt2>
        <a:accent1>
          <a:srgbClr val="00C600"/>
        </a:accent1>
        <a:accent2>
          <a:srgbClr val="01017D"/>
        </a:accent2>
        <a:accent3>
          <a:srgbClr val="AAAACA"/>
        </a:accent3>
        <a:accent4>
          <a:srgbClr val="DADADA"/>
        </a:accent4>
        <a:accent5>
          <a:srgbClr val="AADFAA"/>
        </a:accent5>
        <a:accent6>
          <a:srgbClr val="010171"/>
        </a:accent6>
        <a:hlink>
          <a:srgbClr val="FFE701"/>
        </a:hlink>
        <a:folHlink>
          <a:srgbClr val="3366FF"/>
        </a:folHlink>
      </a:clrScheme>
      <a:clrMap bg1="dk2" tx1="lt1" bg2="dk1" tx2="lt2" accent1="accent1" accent2="accent2" accent3="accent3" accent4="accent4" accent5="accent5" accent6="accent6" hlink="hlink" folHlink="folHlink"/>
    </a:extraClrScheme>
    <a:extraClrScheme>
      <a:clrScheme name="Fading Grid 4">
        <a:dk1>
          <a:srgbClr val="6B6B99"/>
        </a:dk1>
        <a:lt1>
          <a:srgbClr val="EAEAEA"/>
        </a:lt1>
        <a:dk2>
          <a:srgbClr val="666699"/>
        </a:dk2>
        <a:lt2>
          <a:srgbClr val="CCECFF"/>
        </a:lt2>
        <a:accent1>
          <a:srgbClr val="00CC66"/>
        </a:accent1>
        <a:accent2>
          <a:srgbClr val="54547A"/>
        </a:accent2>
        <a:accent3>
          <a:srgbClr val="B8B8CA"/>
        </a:accent3>
        <a:accent4>
          <a:srgbClr val="C8C8C8"/>
        </a:accent4>
        <a:accent5>
          <a:srgbClr val="AAE2B8"/>
        </a:accent5>
        <a:accent6>
          <a:srgbClr val="4B4B6E"/>
        </a:accent6>
        <a:hlink>
          <a:srgbClr val="65B2FF"/>
        </a:hlink>
        <a:folHlink>
          <a:srgbClr val="9900FF"/>
        </a:folHlink>
      </a:clrScheme>
      <a:clrMap bg1="dk2" tx1="lt1" bg2="dk1" tx2="lt2" accent1="accent1" accent2="accent2" accent3="accent3" accent4="accent4" accent5="accent5" accent6="accent6" hlink="hlink" folHlink="folHlink"/>
    </a:extraClrScheme>
    <a:extraClrScheme>
      <a:clrScheme name="Fading Grid 5">
        <a:dk1>
          <a:srgbClr val="00827F"/>
        </a:dk1>
        <a:lt1>
          <a:srgbClr val="FFFFFF"/>
        </a:lt1>
        <a:dk2>
          <a:srgbClr val="008080"/>
        </a:dk2>
        <a:lt2>
          <a:srgbClr val="FFFFCC"/>
        </a:lt2>
        <a:accent1>
          <a:srgbClr val="6D6FC7"/>
        </a:accent1>
        <a:accent2>
          <a:srgbClr val="006462"/>
        </a:accent2>
        <a:accent3>
          <a:srgbClr val="AAC0C0"/>
        </a:accent3>
        <a:accent4>
          <a:srgbClr val="DADADA"/>
        </a:accent4>
        <a:accent5>
          <a:srgbClr val="BABBE0"/>
        </a:accent5>
        <a:accent6>
          <a:srgbClr val="005A58"/>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ding Grid 6">
        <a:dk1>
          <a:srgbClr val="4D4D4D"/>
        </a:dk1>
        <a:lt1>
          <a:srgbClr val="FFFFFF"/>
        </a:lt1>
        <a:dk2>
          <a:srgbClr val="525252"/>
        </a:dk2>
        <a:lt2>
          <a:srgbClr val="C0C0C0"/>
        </a:lt2>
        <a:accent1>
          <a:srgbClr val="527C3A"/>
        </a:accent1>
        <a:accent2>
          <a:srgbClr val="444444"/>
        </a:accent2>
        <a:accent3>
          <a:srgbClr val="B3B3B3"/>
        </a:accent3>
        <a:accent4>
          <a:srgbClr val="DADADA"/>
        </a:accent4>
        <a:accent5>
          <a:srgbClr val="B3BFAE"/>
        </a:accent5>
        <a:accent6>
          <a:srgbClr val="3D3D3D"/>
        </a:accent6>
        <a:hlink>
          <a:srgbClr val="FAC458"/>
        </a:hlink>
        <a:folHlink>
          <a:srgbClr val="C7780F"/>
        </a:folHlink>
      </a:clrScheme>
      <a:clrMap bg1="dk2" tx1="lt1" bg2="dk1" tx2="lt2" accent1="accent1" accent2="accent2" accent3="accent3" accent4="accent4" accent5="accent5" accent6="accent6" hlink="hlink" folHlink="folHlink"/>
    </a:extraClrScheme>
    <a:extraClrScheme>
      <a:clrScheme name="Fading Grid 7">
        <a:dk1>
          <a:srgbClr val="516032"/>
        </a:dk1>
        <a:lt1>
          <a:srgbClr val="FFFFFF"/>
        </a:lt1>
        <a:dk2>
          <a:srgbClr val="546434"/>
        </a:dk2>
        <a:lt2>
          <a:srgbClr val="B2B68A"/>
        </a:lt2>
        <a:accent1>
          <a:srgbClr val="7D8C70"/>
        </a:accent1>
        <a:accent2>
          <a:srgbClr val="414E28"/>
        </a:accent2>
        <a:accent3>
          <a:srgbClr val="B3B8AE"/>
        </a:accent3>
        <a:accent4>
          <a:srgbClr val="DADADA"/>
        </a:accent4>
        <a:accent5>
          <a:srgbClr val="BFC5BB"/>
        </a:accent5>
        <a:accent6>
          <a:srgbClr val="3A4623"/>
        </a:accent6>
        <a:hlink>
          <a:srgbClr val="80C579"/>
        </a:hlink>
        <a:folHlink>
          <a:srgbClr val="7FADAF"/>
        </a:folHlink>
      </a:clrScheme>
      <a:clrMap bg1="dk2" tx1="lt1" bg2="dk1" tx2="lt2" accent1="accent1" accent2="accent2" accent3="accent3" accent4="accent4" accent5="accent5" accent6="accent6" hlink="hlink" folHlink="folHlink"/>
    </a:extraClrScheme>
    <a:extraClrScheme>
      <a:clrScheme name="Fading Grid 8">
        <a:dk1>
          <a:srgbClr val="D1CC00"/>
        </a:dk1>
        <a:lt1>
          <a:srgbClr val="FFFFFF"/>
        </a:lt1>
        <a:dk2>
          <a:srgbClr val="CCCC00"/>
        </a:dk2>
        <a:lt2>
          <a:srgbClr val="F3F5B1"/>
        </a:lt2>
        <a:accent1>
          <a:srgbClr val="808000"/>
        </a:accent1>
        <a:accent2>
          <a:srgbClr val="AEAA00"/>
        </a:accent2>
        <a:accent3>
          <a:srgbClr val="E2E2AA"/>
        </a:accent3>
        <a:accent4>
          <a:srgbClr val="DADADA"/>
        </a:accent4>
        <a:accent5>
          <a:srgbClr val="C0C0AA"/>
        </a:accent5>
        <a:accent6>
          <a:srgbClr val="9D9A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Fading Grid 9">
        <a:dk1>
          <a:srgbClr val="000000"/>
        </a:dk1>
        <a:lt1>
          <a:srgbClr val="F8F8F8"/>
        </a:lt1>
        <a:dk2>
          <a:srgbClr val="336600"/>
        </a:dk2>
        <a:lt2>
          <a:srgbClr val="FBFBFB"/>
        </a:lt2>
        <a:accent1>
          <a:srgbClr val="009900"/>
        </a:accent1>
        <a:accent2>
          <a:srgbClr val="C6C6C6"/>
        </a:accent2>
        <a:accent3>
          <a:srgbClr val="FBFBFB"/>
        </a:accent3>
        <a:accent4>
          <a:srgbClr val="000000"/>
        </a:accent4>
        <a:accent5>
          <a:srgbClr val="AACAAA"/>
        </a:accent5>
        <a:accent6>
          <a:srgbClr val="B3B3B3"/>
        </a:accent6>
        <a:hlink>
          <a:srgbClr val="006600"/>
        </a:hlink>
        <a:folHlink>
          <a:srgbClr val="808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3033</TotalTime>
  <Words>28897</Words>
  <Application>Microsoft Office PowerPoint</Application>
  <PresentationFormat>Trình chiếu Trên màn hình (4:3)</PresentationFormat>
  <Paragraphs>2065</Paragraphs>
  <Slides>235</Slides>
  <Notes>16</Notes>
  <HiddenSlides>0</HiddenSlides>
  <MMClips>0</MMClips>
  <ScaleCrop>false</ScaleCrop>
  <HeadingPairs>
    <vt:vector size="8" baseType="variant">
      <vt:variant>
        <vt:lpstr>Phông được Dùng</vt:lpstr>
      </vt:variant>
      <vt:variant>
        <vt:i4>10</vt:i4>
      </vt:variant>
      <vt:variant>
        <vt:lpstr>Chủ đề</vt:lpstr>
      </vt:variant>
      <vt:variant>
        <vt:i4>6</vt:i4>
      </vt:variant>
      <vt:variant>
        <vt:lpstr>Máy chủ nhúng OLE</vt:lpstr>
      </vt:variant>
      <vt:variant>
        <vt:i4>1</vt:i4>
      </vt:variant>
      <vt:variant>
        <vt:lpstr>Tiêu đề Bản chiếu</vt:lpstr>
      </vt:variant>
      <vt:variant>
        <vt:i4>235</vt:i4>
      </vt:variant>
    </vt:vector>
  </HeadingPairs>
  <TitlesOfParts>
    <vt:vector size="252" baseType="lpstr">
      <vt:lpstr>Arial</vt:lpstr>
      <vt:lpstr>Courier New</vt:lpstr>
      <vt:lpstr>Lucida Sans Unicode</vt:lpstr>
      <vt:lpstr>Symbol</vt:lpstr>
      <vt:lpstr>Tahoma</vt:lpstr>
      <vt:lpstr>Times New Roman</vt:lpstr>
      <vt:lpstr>Verdana</vt:lpstr>
      <vt:lpstr>Wingdings</vt:lpstr>
      <vt:lpstr>Wingdings 2</vt:lpstr>
      <vt:lpstr>Wingdings 3</vt:lpstr>
      <vt:lpstr>Default Design</vt:lpstr>
      <vt:lpstr>Textured</vt:lpstr>
      <vt:lpstr>Ripple</vt:lpstr>
      <vt:lpstr>Fading Grid</vt:lpstr>
      <vt:lpstr>Balloons</vt:lpstr>
      <vt:lpstr>Concourse</vt:lpstr>
      <vt:lpstr>Photo Editor Photo</vt:lpstr>
      <vt:lpstr>Bản trình bày PowerPoint</vt:lpstr>
      <vt:lpstr>PHÂN TÍCH THIẾT KẾ HỆ THỐNG THÔNG TIN</vt:lpstr>
      <vt:lpstr>TỔNG QUAN (OVERVIEW)</vt:lpstr>
      <vt:lpstr>Tổng quan-1</vt:lpstr>
      <vt:lpstr>Tổng quan-2</vt:lpstr>
      <vt:lpstr>Tổng quan-3</vt:lpstr>
      <vt:lpstr>Tổng quan- 4</vt:lpstr>
      <vt:lpstr>Tổng quan-5</vt:lpstr>
      <vt:lpstr>Tổng quan-6</vt:lpstr>
      <vt:lpstr>NỘI DUNG CHI TIẾT   (CONTENTS)</vt:lpstr>
      <vt:lpstr>PHẦN 1. Đại cương về Hệ thống và  Hệ thống thông tin</vt:lpstr>
      <vt:lpstr>Chương0. Đại cương về hệ thống</vt:lpstr>
      <vt:lpstr>Chương 0. Đại cương về hệ thống</vt:lpstr>
      <vt:lpstr>Chương 0. Đại cương về hệ thống</vt:lpstr>
      <vt:lpstr>Chương 0. Đại cương về hệ thống</vt:lpstr>
      <vt:lpstr>Chương 0. Đại cương về hệ thống</vt:lpstr>
      <vt:lpstr>Chương 0. Đại cương về hệ thống</vt:lpstr>
      <vt:lpstr>Chương 0. Đại cương về hệ thống.</vt:lpstr>
      <vt:lpstr>Chương 1. Tổng quan về phân tích thiết kế hệ thống</vt:lpstr>
      <vt:lpstr>1.1. Khái niệm hệ thống thông tin </vt:lpstr>
      <vt:lpstr>Thông tin</vt:lpstr>
      <vt:lpstr>Hệ thống thông tin (HTTT) (Information System - IS)</vt:lpstr>
      <vt:lpstr>Hệ thống xử lý giao dịch (Transaction processing system – TPS) </vt:lpstr>
      <vt:lpstr>Hệ thống thông tin quản lý (Management information system - MIS)</vt:lpstr>
      <vt:lpstr>Hệ thống hỗ trợ quyết định  (Decision support system – DSS)</vt:lpstr>
      <vt:lpstr>Hệ thống thông tin điều hành  (Excutive Support system – ESS)</vt:lpstr>
      <vt:lpstr>Hệ thống chuyên gia  (Expert System - ES)</vt:lpstr>
      <vt:lpstr>Hệ thống truyền thông và cộng tác (Communication and collaboration system - CCS)</vt:lpstr>
      <vt:lpstr>Hệ thống tự động văn phòng  (Office automation system - OAS) </vt:lpstr>
      <vt:lpstr>1.1. Khái niệm hệ thống thông tin</vt:lpstr>
      <vt:lpstr>Bản trình bày PowerPoint</vt:lpstr>
      <vt:lpstr>Information Systems that Span Organizational Boundaries</vt:lpstr>
      <vt:lpstr>1.1. Khái niệm hệ thống thông tin</vt:lpstr>
      <vt:lpstr>1.1. Khái niệm hệ thống thông tin.</vt:lpstr>
      <vt:lpstr>1.2. Một quy trình phát triển hệ thống đơn giản </vt:lpstr>
      <vt:lpstr>1.2. Một quy trình phát triển hệ thống đơn giản </vt:lpstr>
      <vt:lpstr>1.2. Một quy trình phát triển hệ thống đơn giản</vt:lpstr>
      <vt:lpstr>1.2. Một quy trình phát triển hệ thống đơn giản</vt:lpstr>
      <vt:lpstr>1.2. Một quy trình phát triển hệ thống đơn giản</vt:lpstr>
      <vt:lpstr>Kết chương</vt:lpstr>
      <vt:lpstr>Chương 2. Phát triển hệ thống thông tin </vt:lpstr>
      <vt:lpstr>Chương 2. Phát triển hệ thống thông tin</vt:lpstr>
      <vt:lpstr>2.1. Quy trình phát triển hệ thống</vt:lpstr>
      <vt:lpstr>2.1. Quy trình phát triển hệ thống</vt:lpstr>
      <vt:lpstr>2.1. Quy trình phát triển hệ thống</vt:lpstr>
      <vt:lpstr>2.1. Quy trình phát triển hệ thống</vt:lpstr>
      <vt:lpstr>2.1. Quy trình phát triển hệ thống</vt:lpstr>
      <vt:lpstr>2.1. Quy trình phát triển hệ thống</vt:lpstr>
      <vt:lpstr>2.1. Quy trình phát triển hệ thống</vt:lpstr>
      <vt:lpstr>2.1. Quy trình phát triển hệ thống</vt:lpstr>
      <vt:lpstr>2.2. Một quy trình phát triển hệ thống</vt:lpstr>
      <vt:lpstr>2.2. Một quy trình phát triển hệ thống</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Tóm tắt quy trình phát triển hệ thống </vt:lpstr>
      <vt:lpstr>2.3. Các chiến lược phát triển hệ thống </vt:lpstr>
      <vt:lpstr>2.4. Các kỹ thuật và công cụ tự động hóa </vt:lpstr>
      <vt:lpstr>2.5. Vai trò của những người tham gia phát triển HTTT </vt:lpstr>
      <vt:lpstr>2.5. Vai trò của những người tham gia phát triển HTTT</vt:lpstr>
      <vt:lpstr>2.5. Vai trò của những người tham gia phát triển HTTT</vt:lpstr>
      <vt:lpstr>2.6. Xây dựng thành công hệ thống thông tin </vt:lpstr>
      <vt:lpstr>Phần 2</vt:lpstr>
      <vt:lpstr>Chương 3. Tổng quan về phân tích hệ thống</vt:lpstr>
      <vt:lpstr>3.1. Khái niệm phân tích hệ thống </vt:lpstr>
      <vt:lpstr>3.2. Các hướng tiếp cận phân tích hệ thống </vt:lpstr>
      <vt:lpstr>3.2. Các hướng tiếp cận phân tích hệ thống</vt:lpstr>
      <vt:lpstr>3.2. Các hướng tiếp cận phân tích hệ thống</vt:lpstr>
      <vt:lpstr>3.3. Các giai đoạn phân tích hệ thống </vt:lpstr>
      <vt:lpstr>3.3. Các giai đoạn phân tích hệ thống</vt:lpstr>
      <vt:lpstr>3.3. Các giai đoạn phân tích hệ thống</vt:lpstr>
      <vt:lpstr>3.3. Các giai đoạn phân tích hệ thống</vt:lpstr>
      <vt:lpstr>3.3. Các giai đoạn phân tích hệ thống</vt:lpstr>
      <vt:lpstr>3.4. Xác định các yêu cầu của người dùng </vt:lpstr>
      <vt:lpstr>3.4. Xác định các yêu cầu của người dùng</vt:lpstr>
      <vt:lpstr>3.4. Xác định các yêu cầu của người dùng </vt:lpstr>
      <vt:lpstr>Chương 4. Các phương pháp thu thập thông tin </vt:lpstr>
      <vt:lpstr>4.1. Phương pháp phỏng vấn </vt:lpstr>
      <vt:lpstr>4.1. Phương pháp phỏng vấn</vt:lpstr>
      <vt:lpstr>4.1.1. Dạng câu hỏi mở </vt:lpstr>
      <vt:lpstr>4.1.2. Dạng câu hỏi đóng </vt:lpstr>
      <vt:lpstr>4.1.3. Các dạng câu hỏi khác </vt:lpstr>
      <vt:lpstr>4.1.4. Thứ tự đặt câu hỏi </vt:lpstr>
      <vt:lpstr>4.1.4. Thứ tự đặt câu hỏi-2</vt:lpstr>
      <vt:lpstr>4.1.4. Thứ tự đặt câu hỏi-3</vt:lpstr>
      <vt:lpstr>4.1.4. Thứ tự đặt câu hỏi-4</vt:lpstr>
      <vt:lpstr>4.1.5. Kết thúc việc phỏng vấn </vt:lpstr>
      <vt:lpstr>4.1.6. Báo cáo phỏng vấn</vt:lpstr>
      <vt:lpstr>4.2. Phương pháp dùng phiếu hỏi </vt:lpstr>
      <vt:lpstr>4.2. Phương pháp dùng phiếu hỏi </vt:lpstr>
      <vt:lpstr>4.2.1.Thiết kế phiếu hỏi </vt:lpstr>
      <vt:lpstr>4.2.1.Thiết kế phiếu hỏi-2</vt:lpstr>
      <vt:lpstr>4.2.2. Các phương pháp phát phiếu hỏi </vt:lpstr>
      <vt:lpstr>4.3. Phương pháp lấy mẫu </vt:lpstr>
      <vt:lpstr>4.3.1. Các bước thiết kế mẫu </vt:lpstr>
      <vt:lpstr>4.3.2. Các kiểu lấy mẫu -1</vt:lpstr>
      <vt:lpstr>4.3.2. Các kiểu lấy mẫu-2</vt:lpstr>
      <vt:lpstr>4.4. Phương pháp quan sát </vt:lpstr>
      <vt:lpstr>Kỹ thuật STROBE</vt:lpstr>
      <vt:lpstr>Kỹ thuật STROBE-2</vt:lpstr>
      <vt:lpstr>Kỹ thuật STROBE-3</vt:lpstr>
      <vt:lpstr>Kỹ thuật STROBE-4</vt:lpstr>
      <vt:lpstr>Kỹ thuật STROBE-5</vt:lpstr>
      <vt:lpstr>Kỹ thuật STROBE-6</vt:lpstr>
      <vt:lpstr>4.5. Phân tích tài liệu định lượng/định tính </vt:lpstr>
      <vt:lpstr>4.4.1. Phân tích tài liệu định lượng </vt:lpstr>
      <vt:lpstr>4.4.2. Phân tích tài liệu định tính </vt:lpstr>
      <vt:lpstr>4.6 Các công việc sau khảo sát </vt:lpstr>
      <vt:lpstr>4.6.1 Xử lý sơ bộ kết quả khảo sát </vt:lpstr>
      <vt:lpstr>4.6.1 Xử lý sơ bộ kết quả khảo sát -2</vt:lpstr>
      <vt:lpstr>4.6.1 Xử lý sơ bộ kết quả khảo sát -2</vt:lpstr>
      <vt:lpstr>4.6.1 Xử lý sơ bộ kết quả khảo sát -2</vt:lpstr>
      <vt:lpstr>4.6.2 Tổng hợp kết quả khảo sát </vt:lpstr>
      <vt:lpstr>4.6.2 Tổng hợp kết quả khảo sát-2</vt:lpstr>
      <vt:lpstr>4.6.2 Tổng hợp kết quả khảo sát-3</vt:lpstr>
      <vt:lpstr>Tổng hợp các dữ liệu </vt:lpstr>
      <vt:lpstr>4.6.3 Hợp thức hóa kết quả khảo sát </vt:lpstr>
      <vt:lpstr>Chương 5. Mô hình hóa (Phân tích) chức năng </vt:lpstr>
      <vt:lpstr>5.1. Mô hình hóa hệ thống - 1</vt:lpstr>
      <vt:lpstr>5.1. Mô hình hóa hệ thống - 2</vt:lpstr>
      <vt:lpstr>5.1. Mô hình hóa hệ thống - 3</vt:lpstr>
      <vt:lpstr>5.2. Mô hình lôgíc </vt:lpstr>
      <vt:lpstr>5.2. Mô hình lôgíc</vt:lpstr>
      <vt:lpstr>5.3. Biểu đồ phân rã chức năng </vt:lpstr>
      <vt:lpstr>5.3. Biểu đồ phân rã chức năng </vt:lpstr>
      <vt:lpstr>5.3. Biểu đồ phân rã chức năng </vt:lpstr>
      <vt:lpstr>5.4. Biểu đồ luồng dữ liệu</vt:lpstr>
      <vt:lpstr>5.4. Biểu đồ luồng dữ liệu</vt:lpstr>
      <vt:lpstr>5.4. Biểu đồ luồng dữ liệu</vt:lpstr>
      <vt:lpstr>5.4. Biểu đồ luồng dữ liệu</vt:lpstr>
      <vt:lpstr>5.4. Biểu đồ luồng dữ liệu</vt:lpstr>
      <vt:lpstr>5.4. Biểu đồ luồng dữ liệu</vt:lpstr>
      <vt:lpstr>5.4. Biểu đồ luồng dữ liệu</vt:lpstr>
      <vt:lpstr>5.4. Biểu đồ luồng dữ liệu</vt:lpstr>
      <vt:lpstr>5.4. Biểu đồ luồng dữ liệu</vt:lpstr>
      <vt:lpstr>5.4. Biểu đồ luồng dữ liệu</vt:lpstr>
      <vt:lpstr>5.4. Biểu đồ luồng dữ liệu</vt:lpstr>
      <vt:lpstr>5.4. Biểu đồ luồng dữ liệu</vt:lpstr>
      <vt:lpstr>5.4. Biểu đồ luồng dữ liệu</vt:lpstr>
      <vt:lpstr>5.4. Biểu đồ luồng dữ liệu</vt:lpstr>
      <vt:lpstr>5.4. Biểu đồ luồng dữ liệu</vt:lpstr>
      <vt:lpstr>5.4. Biểu đồ luồng dữ liệu</vt:lpstr>
      <vt:lpstr>5.4. Biểu đồ luồng dữ liệu</vt:lpstr>
      <vt:lpstr>Chương 6. Mô hình hoá dữ liệu </vt:lpstr>
      <vt:lpstr>Chương 6. Mô hình hoá dữ liệu </vt:lpstr>
      <vt:lpstr>Chương 6. Mô hình hoá dữ liệu </vt:lpstr>
      <vt:lpstr>Chương 6. Mô hình hoá dữ liệu </vt:lpstr>
      <vt:lpstr>Chương 6. Mô hình hoá dữ liệu </vt:lpstr>
      <vt:lpstr>Chương 6. Mô hình hoá dữ liệu </vt:lpstr>
      <vt:lpstr>Chương 6. Mô hình hoá dữ liệu </vt:lpstr>
      <vt:lpstr>Kiểu dữ liệu</vt:lpstr>
      <vt:lpstr>Phạm vi dữ liệu </vt:lpstr>
      <vt:lpstr>Giá trị mặc định </vt:lpstr>
      <vt:lpstr>Chương 6. Mô hình hoá dữ liệu </vt:lpstr>
      <vt:lpstr>Chương 6. Mô hình hoá dữ liệu </vt:lpstr>
      <vt:lpstr>Chương 6. Mô hình hoá dữ liệu </vt:lpstr>
      <vt:lpstr>6.3. Xây dựng biểu đồ quan hệ thực thể </vt:lpstr>
      <vt:lpstr>6.3. Xây dựng biểu đồ quan hệ thực thể </vt:lpstr>
      <vt:lpstr>6.3.2. Trình tự xây dựng ERD</vt:lpstr>
      <vt:lpstr>6.3.2. Trình tự xây dựng ERD</vt:lpstr>
      <vt:lpstr>6.3. Xây dựng biểu đồ quan hệ thực thể</vt:lpstr>
      <vt:lpstr>6.3. Xây dựng biểu đồ quan hệ thực thể</vt:lpstr>
      <vt:lpstr>6.3. Xây dựng biểu đồ quan hệ thực thể</vt:lpstr>
      <vt:lpstr>6.4. Xây dựng biểu đồ dữ liệu quan hệ (RDM) </vt:lpstr>
      <vt:lpstr>6.4. Xây dựng biểu đồ dữ liệu quan hệ (RDM) </vt:lpstr>
      <vt:lpstr>6.4. Xây dựng biểu đồ dữ liệu quan hệ (RDM) </vt:lpstr>
      <vt:lpstr>Khái niệm phụ thuộc hàm</vt:lpstr>
      <vt:lpstr>Chuẩn hóa dạng 1  (1NF)</vt:lpstr>
      <vt:lpstr>Chuẩn hóa dạng 2  (2NF)</vt:lpstr>
      <vt:lpstr>Chuẩn hóa dạng 3  (3NF)</vt:lpstr>
      <vt:lpstr>Ví dụ:</vt:lpstr>
      <vt:lpstr>Ví dụ: Quá trình chuẩn hóa diễn ra như sau</vt:lpstr>
      <vt:lpstr>Kết hợp các tập thực thể chung </vt:lpstr>
      <vt:lpstr>Kết hợp các tập thực thể chung</vt:lpstr>
      <vt:lpstr>6.4.3. Xác định các mối quan hệ </vt:lpstr>
      <vt:lpstr>6.4.3. Xác định các mối quan hệ</vt:lpstr>
      <vt:lpstr>6.4.3. Xác định các mối quan hệ</vt:lpstr>
      <vt:lpstr>6.4.4. Xây dựng mô hình RDM </vt:lpstr>
      <vt:lpstr>6.4.4. Xây dựng mô hình RDM</vt:lpstr>
      <vt:lpstr>6.5. Từ điển dữ liệu </vt:lpstr>
      <vt:lpstr>6.5. Từ điển dữ liệu-2</vt:lpstr>
      <vt:lpstr>6.5. Từ điển dữ liệu-3</vt:lpstr>
      <vt:lpstr>Phần 3</vt:lpstr>
      <vt:lpstr>Chương 7. Tổng quan về thiết kế hệ thống </vt:lpstr>
      <vt:lpstr>Chương 7. Tổng quan về thiết kế hệ thống </vt:lpstr>
      <vt:lpstr>7.1. Các hướng tiếp cận thiết kế hệ thống</vt:lpstr>
      <vt:lpstr>7.1.1. Các tiếp cận hướng mô hình </vt:lpstr>
      <vt:lpstr>7.1.1. Các tiếp cận hướng mô hình </vt:lpstr>
      <vt:lpstr>7.1.1. Các tiếp cận hướng mô hình</vt:lpstr>
      <vt:lpstr>7.1.2. Phát triển ứng dụng nhanh </vt:lpstr>
      <vt:lpstr>7.2. Các công việc cụ thể trong giai đoạn thiết kế </vt:lpstr>
      <vt:lpstr>Một số gợi ý cho một thiết kế tốt </vt:lpstr>
      <vt:lpstr>Chương 8. Kiến trúc ứng dụng và việc mô hình hoá </vt:lpstr>
      <vt:lpstr>Chương 8. Kiến trúc ứng dụng và việc mô hình hoá </vt:lpstr>
      <vt:lpstr>8.2. Biểu đồ luồng dữ liệu vật lý </vt:lpstr>
      <vt:lpstr>8.2. Biểu đồ luồng dữ liệu vật lý</vt:lpstr>
      <vt:lpstr>8.2. Biểu đồ luồng dữ liệu vật lý</vt:lpstr>
      <vt:lpstr>8.2. Biểu đồ luồng dữ liệu vật lý</vt:lpstr>
      <vt:lpstr>8.3. Kiến trúc công nghệ thông tin</vt:lpstr>
      <vt:lpstr>8.3. Kiến trúc công nghệ thông tin </vt:lpstr>
      <vt:lpstr>8.3. Kiến trúc công nghệ thông tin </vt:lpstr>
      <vt:lpstr>8.3. Kiến trúc công nghệ thông tin </vt:lpstr>
      <vt:lpstr>8.3. Kiến trúc công nghệ thông tin </vt:lpstr>
      <vt:lpstr>8.3. Kiến trúc công nghệ thông tin</vt:lpstr>
      <vt:lpstr>8.3. Kiến trúc công nghệ thông tin</vt:lpstr>
      <vt:lpstr>Chương 9. Thiết kế cơ sở dữ liệu </vt:lpstr>
      <vt:lpstr>9.1. Các phương thức lưu trữ dữ liệu</vt:lpstr>
      <vt:lpstr>9.1. Các phương thức lưu trữ dữ liệu</vt:lpstr>
      <vt:lpstr>9.2. Kiến trúc dữ liệu </vt:lpstr>
      <vt:lpstr>Các bước tạo mô hình dữ liệu vật lý</vt:lpstr>
      <vt:lpstr>Chương 10. Thiết kế đầu vào </vt:lpstr>
      <vt:lpstr>10.1. Tổng quan về thiết kế đầu vào </vt:lpstr>
      <vt:lpstr>10.1. Tổng quan về thiết kế đầu vào </vt:lpstr>
      <vt:lpstr>10.1. Tổng quan về thiết kế đầu vào </vt:lpstr>
      <vt:lpstr>10.1. Tổng quan về thiết kế đầu vào </vt:lpstr>
      <vt:lpstr>10.2. Các điều khiển giao diện cho thiết kế đầu vào </vt:lpstr>
      <vt:lpstr>10.3. Quy trình thiết kế đầu vào </vt:lpstr>
      <vt:lpstr>Chương 11. Thiết kế đầu ra</vt:lpstr>
      <vt:lpstr>11.1. Tổng quan về thiết kế đầu ra </vt:lpstr>
      <vt:lpstr>11.1. Tổng quan về thiết kế đầu ra </vt:lpstr>
      <vt:lpstr>11.2. Cách thức thiết kế đầu ra </vt:lpstr>
      <vt:lpstr>11.2. Cách thức thiết kế đầu ra </vt:lpstr>
      <vt:lpstr>Ví dụ: Một khuôn mẫu đặc tả thiết kế </vt:lpstr>
      <vt:lpstr>Sử dụng các kỹ thuật làm sáng rõ các thông tin khác nhau </vt:lpstr>
      <vt:lpstr>Chương 12. Thiết kế giao diện người dùng </vt:lpstr>
      <vt:lpstr>12.1. Tổng quan về giao diện người dùng </vt:lpstr>
      <vt:lpstr>12.1. Tổng quan về giao diện người dùng</vt:lpstr>
      <vt:lpstr>12.2. Kỹ thuật giao diện người dùng </vt:lpstr>
      <vt:lpstr>12.3. Các phong cách thiết kế giao diện người dùng </vt:lpstr>
      <vt:lpstr>12.4. Cách thức thiết kế giao diện người dùng </vt:lpstr>
      <vt:lpstr>Hết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Khai Ngo Van</cp:lastModifiedBy>
  <cp:revision>334</cp:revision>
  <cp:lastPrinted>1601-01-01T00:00:00Z</cp:lastPrinted>
  <dcterms:created xsi:type="dcterms:W3CDTF">1601-01-01T00:00:00Z</dcterms:created>
  <dcterms:modified xsi:type="dcterms:W3CDTF">2021-09-11T01:22:15Z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