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0"/>
  </p:notesMasterIdLst>
  <p:handoutMasterIdLst>
    <p:handoutMasterId r:id="rId51"/>
  </p:handoutMasterIdLst>
  <p:sldIdLst>
    <p:sldId id="256" r:id="rId2"/>
    <p:sldId id="581" r:id="rId3"/>
    <p:sldId id="260" r:id="rId4"/>
    <p:sldId id="405" r:id="rId5"/>
    <p:sldId id="578" r:id="rId6"/>
    <p:sldId id="454" r:id="rId7"/>
    <p:sldId id="579" r:id="rId8"/>
    <p:sldId id="406" r:id="rId9"/>
    <p:sldId id="407" r:id="rId10"/>
    <p:sldId id="408" r:id="rId11"/>
    <p:sldId id="442" r:id="rId12"/>
    <p:sldId id="443" r:id="rId13"/>
    <p:sldId id="409" r:id="rId14"/>
    <p:sldId id="455" r:id="rId15"/>
    <p:sldId id="435" r:id="rId16"/>
    <p:sldId id="499" r:id="rId17"/>
    <p:sldId id="436" r:id="rId18"/>
    <p:sldId id="438" r:id="rId19"/>
    <p:sldId id="439" r:id="rId20"/>
    <p:sldId id="500" r:id="rId21"/>
    <p:sldId id="440" r:id="rId22"/>
    <p:sldId id="444" r:id="rId23"/>
    <p:sldId id="576" r:id="rId24"/>
    <p:sldId id="577" r:id="rId25"/>
    <p:sldId id="412" r:id="rId26"/>
    <p:sldId id="413" r:id="rId27"/>
    <p:sldId id="414" r:id="rId28"/>
    <p:sldId id="415" r:id="rId29"/>
    <p:sldId id="420" r:id="rId30"/>
    <p:sldId id="422" r:id="rId31"/>
    <p:sldId id="423" r:id="rId32"/>
    <p:sldId id="425" r:id="rId33"/>
    <p:sldId id="426" r:id="rId34"/>
    <p:sldId id="428" r:id="rId35"/>
    <p:sldId id="445" r:id="rId36"/>
    <p:sldId id="430" r:id="rId37"/>
    <p:sldId id="494" r:id="rId38"/>
    <p:sldId id="429" r:id="rId39"/>
    <p:sldId id="495" r:id="rId40"/>
    <p:sldId id="496" r:id="rId41"/>
    <p:sldId id="432" r:id="rId42"/>
    <p:sldId id="582" r:id="rId43"/>
    <p:sldId id="583" r:id="rId44"/>
    <p:sldId id="446" r:id="rId45"/>
    <p:sldId id="584" r:id="rId46"/>
    <p:sldId id="585" r:id="rId47"/>
    <p:sldId id="586" r:id="rId48"/>
    <p:sldId id="580" r:id="rId49"/>
  </p:sldIdLst>
  <p:sldSz cx="12192000" cy="6858000"/>
  <p:notesSz cx="6858000" cy="9144000"/>
  <p:custDataLst>
    <p:tags r:id="rId5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CA06"/>
    <a:srgbClr val="00568F"/>
    <a:srgbClr val="005891"/>
    <a:srgbClr val="00558E"/>
    <a:srgbClr val="00548C"/>
    <a:srgbClr val="E81C24"/>
    <a:srgbClr val="003A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3" y="3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892CD1-6A4A-4DF6-9881-BDA3EC4F1A82}" type="datetimeFigureOut">
              <a:rPr lang="en-US" smtClean="0"/>
              <a:t>9/4/2021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4D7FD4-2A76-4DC2-BEDF-D4D608C27355}" type="slidenum">
              <a:rPr lang="en-US" smtClean="0"/>
              <a:t>‹#›</a:t>
            </a:fld>
            <a:endParaRPr lang="en-US"/>
          </a:p>
        </p:txBody>
      </p:sp>
    </p:spTree>
    <p:extLst>
      <p:ext uri="{BB962C8B-B14F-4D97-AF65-F5344CB8AC3E}">
        <p14:creationId xmlns:p14="http://schemas.microsoft.com/office/powerpoint/2010/main" val="3575870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5350BA-5345-45EB-8ABD-AA364DACF0F9}" type="datetimeFigureOut">
              <a:rPr lang="vi-VN" smtClean="0"/>
              <a:t>04/09/2021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F1EAD-BB56-4AB0-BC02-DFEC95EA6A9F}" type="slidenum">
              <a:rPr lang="vi-VN" smtClean="0"/>
              <a:t>‹#›</a:t>
            </a:fld>
            <a:endParaRPr lang="vi-VN"/>
          </a:p>
        </p:txBody>
      </p:sp>
    </p:spTree>
    <p:extLst>
      <p:ext uri="{BB962C8B-B14F-4D97-AF65-F5344CB8AC3E}">
        <p14:creationId xmlns:p14="http://schemas.microsoft.com/office/powerpoint/2010/main" val="574273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1</a:t>
            </a:fld>
            <a:endParaRPr lang="vi-VN"/>
          </a:p>
        </p:txBody>
      </p:sp>
    </p:spTree>
    <p:extLst>
      <p:ext uri="{BB962C8B-B14F-4D97-AF65-F5344CB8AC3E}">
        <p14:creationId xmlns:p14="http://schemas.microsoft.com/office/powerpoint/2010/main" val="665763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10</a:t>
            </a:fld>
            <a:endParaRPr lang="vi-VN"/>
          </a:p>
        </p:txBody>
      </p:sp>
    </p:spTree>
    <p:extLst>
      <p:ext uri="{BB962C8B-B14F-4D97-AF65-F5344CB8AC3E}">
        <p14:creationId xmlns:p14="http://schemas.microsoft.com/office/powerpoint/2010/main" val="877060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11</a:t>
            </a:fld>
            <a:endParaRPr lang="vi-VN"/>
          </a:p>
        </p:txBody>
      </p:sp>
    </p:spTree>
    <p:extLst>
      <p:ext uri="{BB962C8B-B14F-4D97-AF65-F5344CB8AC3E}">
        <p14:creationId xmlns:p14="http://schemas.microsoft.com/office/powerpoint/2010/main" val="2565255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12</a:t>
            </a:fld>
            <a:endParaRPr lang="vi-VN"/>
          </a:p>
        </p:txBody>
      </p:sp>
    </p:spTree>
    <p:extLst>
      <p:ext uri="{BB962C8B-B14F-4D97-AF65-F5344CB8AC3E}">
        <p14:creationId xmlns:p14="http://schemas.microsoft.com/office/powerpoint/2010/main" val="275137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13</a:t>
            </a:fld>
            <a:endParaRPr lang="vi-VN"/>
          </a:p>
        </p:txBody>
      </p:sp>
    </p:spTree>
    <p:extLst>
      <p:ext uri="{BB962C8B-B14F-4D97-AF65-F5344CB8AC3E}">
        <p14:creationId xmlns:p14="http://schemas.microsoft.com/office/powerpoint/2010/main" val="1462212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14</a:t>
            </a:fld>
            <a:endParaRPr lang="vi-VN"/>
          </a:p>
        </p:txBody>
      </p:sp>
    </p:spTree>
    <p:extLst>
      <p:ext uri="{BB962C8B-B14F-4D97-AF65-F5344CB8AC3E}">
        <p14:creationId xmlns:p14="http://schemas.microsoft.com/office/powerpoint/2010/main" val="4152571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15</a:t>
            </a:fld>
            <a:endParaRPr lang="vi-VN"/>
          </a:p>
        </p:txBody>
      </p:sp>
    </p:spTree>
    <p:extLst>
      <p:ext uri="{BB962C8B-B14F-4D97-AF65-F5344CB8AC3E}">
        <p14:creationId xmlns:p14="http://schemas.microsoft.com/office/powerpoint/2010/main" val="3422026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16</a:t>
            </a:fld>
            <a:endParaRPr lang="vi-VN"/>
          </a:p>
        </p:txBody>
      </p:sp>
    </p:spTree>
    <p:extLst>
      <p:ext uri="{BB962C8B-B14F-4D97-AF65-F5344CB8AC3E}">
        <p14:creationId xmlns:p14="http://schemas.microsoft.com/office/powerpoint/2010/main" val="836622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17</a:t>
            </a:fld>
            <a:endParaRPr lang="vi-VN"/>
          </a:p>
        </p:txBody>
      </p:sp>
    </p:spTree>
    <p:extLst>
      <p:ext uri="{BB962C8B-B14F-4D97-AF65-F5344CB8AC3E}">
        <p14:creationId xmlns:p14="http://schemas.microsoft.com/office/powerpoint/2010/main" val="1267031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18</a:t>
            </a:fld>
            <a:endParaRPr lang="vi-VN"/>
          </a:p>
        </p:txBody>
      </p:sp>
    </p:spTree>
    <p:extLst>
      <p:ext uri="{BB962C8B-B14F-4D97-AF65-F5344CB8AC3E}">
        <p14:creationId xmlns:p14="http://schemas.microsoft.com/office/powerpoint/2010/main" val="318026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19</a:t>
            </a:fld>
            <a:endParaRPr lang="vi-VN"/>
          </a:p>
        </p:txBody>
      </p:sp>
    </p:spTree>
    <p:extLst>
      <p:ext uri="{BB962C8B-B14F-4D97-AF65-F5344CB8AC3E}">
        <p14:creationId xmlns:p14="http://schemas.microsoft.com/office/powerpoint/2010/main" val="1562559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2</a:t>
            </a:fld>
            <a:endParaRPr lang="vi-VN"/>
          </a:p>
        </p:txBody>
      </p:sp>
    </p:spTree>
    <p:extLst>
      <p:ext uri="{BB962C8B-B14F-4D97-AF65-F5344CB8AC3E}">
        <p14:creationId xmlns:p14="http://schemas.microsoft.com/office/powerpoint/2010/main" val="265893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20</a:t>
            </a:fld>
            <a:endParaRPr lang="vi-VN"/>
          </a:p>
        </p:txBody>
      </p:sp>
    </p:spTree>
    <p:extLst>
      <p:ext uri="{BB962C8B-B14F-4D97-AF65-F5344CB8AC3E}">
        <p14:creationId xmlns:p14="http://schemas.microsoft.com/office/powerpoint/2010/main" val="2572710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21</a:t>
            </a:fld>
            <a:endParaRPr lang="vi-VN"/>
          </a:p>
        </p:txBody>
      </p:sp>
    </p:spTree>
    <p:extLst>
      <p:ext uri="{BB962C8B-B14F-4D97-AF65-F5344CB8AC3E}">
        <p14:creationId xmlns:p14="http://schemas.microsoft.com/office/powerpoint/2010/main" val="3486460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22</a:t>
            </a:fld>
            <a:endParaRPr lang="vi-VN"/>
          </a:p>
        </p:txBody>
      </p:sp>
    </p:spTree>
    <p:extLst>
      <p:ext uri="{BB962C8B-B14F-4D97-AF65-F5344CB8AC3E}">
        <p14:creationId xmlns:p14="http://schemas.microsoft.com/office/powerpoint/2010/main" val="716243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23</a:t>
            </a:fld>
            <a:endParaRPr lang="vi-VN"/>
          </a:p>
        </p:txBody>
      </p:sp>
    </p:spTree>
    <p:extLst>
      <p:ext uri="{BB962C8B-B14F-4D97-AF65-F5344CB8AC3E}">
        <p14:creationId xmlns:p14="http://schemas.microsoft.com/office/powerpoint/2010/main" val="4092762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24</a:t>
            </a:fld>
            <a:endParaRPr lang="vi-VN"/>
          </a:p>
        </p:txBody>
      </p:sp>
    </p:spTree>
    <p:extLst>
      <p:ext uri="{BB962C8B-B14F-4D97-AF65-F5344CB8AC3E}">
        <p14:creationId xmlns:p14="http://schemas.microsoft.com/office/powerpoint/2010/main" val="1420095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25</a:t>
            </a:fld>
            <a:endParaRPr lang="vi-VN"/>
          </a:p>
        </p:txBody>
      </p:sp>
    </p:spTree>
    <p:extLst>
      <p:ext uri="{BB962C8B-B14F-4D97-AF65-F5344CB8AC3E}">
        <p14:creationId xmlns:p14="http://schemas.microsoft.com/office/powerpoint/2010/main" val="1295362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26</a:t>
            </a:fld>
            <a:endParaRPr lang="vi-VN"/>
          </a:p>
        </p:txBody>
      </p:sp>
    </p:spTree>
    <p:extLst>
      <p:ext uri="{BB962C8B-B14F-4D97-AF65-F5344CB8AC3E}">
        <p14:creationId xmlns:p14="http://schemas.microsoft.com/office/powerpoint/2010/main" val="2993065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27</a:t>
            </a:fld>
            <a:endParaRPr lang="vi-VN"/>
          </a:p>
        </p:txBody>
      </p:sp>
    </p:spTree>
    <p:extLst>
      <p:ext uri="{BB962C8B-B14F-4D97-AF65-F5344CB8AC3E}">
        <p14:creationId xmlns:p14="http://schemas.microsoft.com/office/powerpoint/2010/main" val="1716627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28</a:t>
            </a:fld>
            <a:endParaRPr lang="vi-VN"/>
          </a:p>
        </p:txBody>
      </p:sp>
    </p:spTree>
    <p:extLst>
      <p:ext uri="{BB962C8B-B14F-4D97-AF65-F5344CB8AC3E}">
        <p14:creationId xmlns:p14="http://schemas.microsoft.com/office/powerpoint/2010/main" val="3403190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a:t>Demo: Kiểm tra số nguyên người dùng nhập vào có phải là số chẵn không?</a:t>
            </a:r>
          </a:p>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29</a:t>
            </a:fld>
            <a:endParaRPr 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3</a:t>
            </a:fld>
            <a:endParaRPr lang="vi-VN"/>
          </a:p>
        </p:txBody>
      </p:sp>
    </p:spTree>
    <p:extLst>
      <p:ext uri="{BB962C8B-B14F-4D97-AF65-F5344CB8AC3E}">
        <p14:creationId xmlns:p14="http://schemas.microsoft.com/office/powerpoint/2010/main" val="14319322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30</a:t>
            </a:fld>
            <a:endParaRPr lang="vi-VN"/>
          </a:p>
        </p:txBody>
      </p:sp>
    </p:spTree>
    <p:extLst>
      <p:ext uri="{BB962C8B-B14F-4D97-AF65-F5344CB8AC3E}">
        <p14:creationId xmlns:p14="http://schemas.microsoft.com/office/powerpoint/2010/main" val="1481987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a:t>Demo : Hiển thị thông báo theo loại học lực của các sinh viên </a:t>
            </a:r>
            <a:r>
              <a:rPr lang="en-US" sz="2800" b="1"/>
              <a:t>như sau</a:t>
            </a:r>
          </a:p>
          <a:p>
            <a:pPr marL="0" indent="0">
              <a:buNone/>
            </a:pPr>
            <a:r>
              <a:rPr lang="en-US" sz="2800" i="1"/>
              <a:t>                  		 </a:t>
            </a:r>
            <a:r>
              <a:rPr lang="en-US" sz="2800" b="1" i="1" u="sng"/>
              <a:t>Loại học lực</a:t>
            </a:r>
            <a:r>
              <a:rPr lang="en-US" sz="2800" b="1" i="1"/>
              <a:t>	</a:t>
            </a:r>
            <a:r>
              <a:rPr lang="en-US" sz="2800" b="1" i="1" u="sng"/>
              <a:t>Thông báo</a:t>
            </a:r>
          </a:p>
          <a:p>
            <a:pPr marL="1828800" lvl="1" indent="0">
              <a:buNone/>
            </a:pPr>
            <a:r>
              <a:rPr lang="en-US"/>
              <a:t>A hoặc B	  	    Rất tốt</a:t>
            </a:r>
          </a:p>
          <a:p>
            <a:pPr marL="1828800" lvl="1" indent="0">
              <a:buNone/>
            </a:pPr>
            <a:r>
              <a:rPr lang="en-US"/>
              <a:t>C hoặc D	  	    Tốt</a:t>
            </a:r>
          </a:p>
          <a:p>
            <a:pPr marL="1828800" lvl="1" indent="0">
              <a:buNone/>
            </a:pPr>
            <a:r>
              <a:rPr lang="en-US"/>
              <a:t>    F	  	     Trượt</a:t>
            </a:r>
          </a:p>
          <a:p>
            <a:pPr marL="0" indent="0">
              <a:buNone/>
            </a:pPr>
            <a:endParaRPr lang="en-US" sz="2800"/>
          </a:p>
          <a:p>
            <a:endParaRPr lang="en-US" b="1"/>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31</a:t>
            </a:fld>
            <a:endParaRPr lang="vi-V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32</a:t>
            </a:fld>
            <a:endParaRPr lang="vi-VN"/>
          </a:p>
        </p:txBody>
      </p:sp>
    </p:spTree>
    <p:extLst>
      <p:ext uri="{BB962C8B-B14F-4D97-AF65-F5344CB8AC3E}">
        <p14:creationId xmlns:p14="http://schemas.microsoft.com/office/powerpoint/2010/main" val="1323506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a:t>Demo:</a:t>
            </a:r>
            <a:r>
              <a:rPr lang="en-US" b="1" baseline="0"/>
              <a:t> - </a:t>
            </a:r>
            <a:r>
              <a:rPr lang="en-US" b="1"/>
              <a:t>Viết ứng dụng cho phép người dùng nhập vào một chữ cái. Kiểm tra ký tự đó là nguyên âm hay phụ âm?</a:t>
            </a:r>
          </a:p>
          <a:p>
            <a:r>
              <a:rPr lang="en-US" b="1" baseline="0"/>
              <a:t>            - Sử dụng Switch làm menu của ứng dụng console</a:t>
            </a:r>
            <a:endParaRPr lang="en-US" b="1"/>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33</a:t>
            </a:fld>
            <a:endParaRPr lang="vi-VN"/>
          </a:p>
        </p:txBody>
      </p:sp>
    </p:spTree>
    <p:extLst>
      <p:ext uri="{BB962C8B-B14F-4D97-AF65-F5344CB8AC3E}">
        <p14:creationId xmlns:p14="http://schemas.microsoft.com/office/powerpoint/2010/main" val="39536698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34</a:t>
            </a:fld>
            <a:endParaRPr lang="vi-VN"/>
          </a:p>
        </p:txBody>
      </p:sp>
    </p:spTree>
    <p:extLst>
      <p:ext uri="{BB962C8B-B14F-4D97-AF65-F5344CB8AC3E}">
        <p14:creationId xmlns:p14="http://schemas.microsoft.com/office/powerpoint/2010/main" val="39331759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35</a:t>
            </a:fld>
            <a:endParaRPr lang="vi-VN"/>
          </a:p>
        </p:txBody>
      </p:sp>
    </p:spTree>
    <p:extLst>
      <p:ext uri="{BB962C8B-B14F-4D97-AF65-F5344CB8AC3E}">
        <p14:creationId xmlns:p14="http://schemas.microsoft.com/office/powerpoint/2010/main" val="27488213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Chú</a:t>
            </a:r>
            <a:r>
              <a:rPr lang="en-US" baseline="0"/>
              <a:t> ý: tới một lúc nào đó biểu_thức_logic phải trở thành false để while dừng. Nếu không while sẽ lặp vô tận và làm chết chương trình</a:t>
            </a: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36</a:t>
            </a:fld>
            <a:endParaRPr lang="vi-VN"/>
          </a:p>
        </p:txBody>
      </p:sp>
    </p:spTree>
    <p:extLst>
      <p:ext uri="{BB962C8B-B14F-4D97-AF65-F5344CB8AC3E}">
        <p14:creationId xmlns:p14="http://schemas.microsoft.com/office/powerpoint/2010/main" val="1338136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37</a:t>
            </a:fld>
            <a:endParaRPr lang="vi-VN"/>
          </a:p>
        </p:txBody>
      </p:sp>
    </p:spTree>
    <p:extLst>
      <p:ext uri="{BB962C8B-B14F-4D97-AF65-F5344CB8AC3E}">
        <p14:creationId xmlns:p14="http://schemas.microsoft.com/office/powerpoint/2010/main" val="2394853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38</a:t>
            </a:fld>
            <a:endParaRPr lang="vi-VN"/>
          </a:p>
        </p:txBody>
      </p:sp>
    </p:spTree>
    <p:extLst>
      <p:ext uri="{BB962C8B-B14F-4D97-AF65-F5344CB8AC3E}">
        <p14:creationId xmlns:p14="http://schemas.microsoft.com/office/powerpoint/2010/main" val="10764245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a:t>Demo: viết chương trình cho phép người dùng nhập vào số tiền đầu tư hàng tháng, lãi suất năm. Tính và hiển thị số tiền thu được hàng tháng. Chương trình kết thúc khi bạn trở thành triệu phú.</a:t>
            </a:r>
          </a:p>
          <a:p>
            <a:pPr marL="0" marR="0" indent="0" algn="l" defTabSz="914400" rtl="0" eaLnBrk="0" fontAlgn="base" latinLnBrk="0" hangingPunct="0">
              <a:lnSpc>
                <a:spcPct val="100000"/>
              </a:lnSpc>
              <a:spcBef>
                <a:spcPct val="30000"/>
              </a:spcBef>
              <a:spcAft>
                <a:spcPct val="0"/>
              </a:spcAft>
              <a:buClrTx/>
              <a:buSzTx/>
              <a:buFontTx/>
              <a:buNone/>
              <a:tabLst/>
              <a:defRPr/>
            </a:pPr>
            <a:r>
              <a:rPr lang="en-US"/>
              <a:t>	Số tiền</a:t>
            </a:r>
            <a:r>
              <a:rPr lang="en-US" baseline="0"/>
              <a:t> tương lai = (số tiền tương lai + số tiền đầu tư hàng tháng) * (1+lãi suất tháng)</a:t>
            </a:r>
            <a:endParaRPr lang="en-US"/>
          </a:p>
          <a:p>
            <a:pPr marL="0" marR="0" indent="0" algn="l" defTabSz="914400" rtl="0" eaLnBrk="0" fontAlgn="base" latinLnBrk="0" hangingPunct="0">
              <a:lnSpc>
                <a:spcPct val="100000"/>
              </a:lnSpc>
              <a:spcBef>
                <a:spcPct val="30000"/>
              </a:spcBef>
              <a:spcAft>
                <a:spcPct val="0"/>
              </a:spcAft>
              <a:buClrTx/>
              <a:buSzTx/>
              <a:buFontTx/>
              <a:buNone/>
              <a:tabLst/>
              <a:defRPr/>
            </a:pPr>
            <a:endParaRPr lang="en-US" b="1"/>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39</a:t>
            </a:fld>
            <a:endParaRPr lang="vi-VN"/>
          </a:p>
        </p:txBody>
      </p:sp>
    </p:spTree>
    <p:extLst>
      <p:ext uri="{BB962C8B-B14F-4D97-AF65-F5344CB8AC3E}">
        <p14:creationId xmlns:p14="http://schemas.microsoft.com/office/powerpoint/2010/main" val="2825158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4</a:t>
            </a:fld>
            <a:endParaRPr lang="vi-VN"/>
          </a:p>
        </p:txBody>
      </p:sp>
    </p:spTree>
    <p:extLst>
      <p:ext uri="{BB962C8B-B14F-4D97-AF65-F5344CB8AC3E}">
        <p14:creationId xmlns:p14="http://schemas.microsoft.com/office/powerpoint/2010/main" val="17987095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40</a:t>
            </a:fld>
            <a:endParaRPr lang="vi-VN"/>
          </a:p>
        </p:txBody>
      </p:sp>
    </p:spTree>
    <p:extLst>
      <p:ext uri="{BB962C8B-B14F-4D97-AF65-F5344CB8AC3E}">
        <p14:creationId xmlns:p14="http://schemas.microsoft.com/office/powerpoint/2010/main" val="2103069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a:t>Demo:</a:t>
            </a:r>
            <a:r>
              <a:rPr lang="en-US" b="1" baseline="0"/>
              <a:t> </a:t>
            </a:r>
            <a:r>
              <a:rPr lang="en-US" b="1"/>
              <a:t>viết chương trình cho phép người dùng nhập vào số tiền đầu tư hàng tháng, lãi suất năm, số năm đầu tư. Tính và hiển thị số tiền thu được hàng tháng. </a:t>
            </a:r>
          </a:p>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41</a:t>
            </a:fld>
            <a:endParaRPr lang="vi-VN"/>
          </a:p>
        </p:txBody>
      </p:sp>
    </p:spTree>
    <p:extLst>
      <p:ext uri="{BB962C8B-B14F-4D97-AF65-F5344CB8AC3E}">
        <p14:creationId xmlns:p14="http://schemas.microsoft.com/office/powerpoint/2010/main" val="41531960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42</a:t>
            </a:fld>
            <a:endParaRPr lang="vi-VN"/>
          </a:p>
        </p:txBody>
      </p:sp>
    </p:spTree>
    <p:extLst>
      <p:ext uri="{BB962C8B-B14F-4D97-AF65-F5344CB8AC3E}">
        <p14:creationId xmlns:p14="http://schemas.microsoft.com/office/powerpoint/2010/main" val="18132678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a:t>Demo:</a:t>
            </a:r>
            <a:r>
              <a:rPr lang="en-US" b="1" baseline="0"/>
              <a:t> </a:t>
            </a:r>
            <a:r>
              <a:rPr lang="en-US" b="1"/>
              <a:t>viết chương trình cho phép người dùng nhập vào số tiền đầu tư hàng tháng, lãi suất năm, số năm đầu tư. Tính và hiển thị số tiền thu được hàng tháng. </a:t>
            </a:r>
          </a:p>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43</a:t>
            </a:fld>
            <a:endParaRPr lang="vi-VN"/>
          </a:p>
        </p:txBody>
      </p:sp>
    </p:spTree>
    <p:extLst>
      <p:ext uri="{BB962C8B-B14F-4D97-AF65-F5344CB8AC3E}">
        <p14:creationId xmlns:p14="http://schemas.microsoft.com/office/powerpoint/2010/main" val="5809863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a:t>Demo</a:t>
            </a:r>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44</a:t>
            </a:fld>
            <a:endParaRPr lang="vi-V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a:t>Demo</a:t>
            </a:r>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45</a:t>
            </a:fld>
            <a:endParaRPr lang="vi-VN"/>
          </a:p>
        </p:txBody>
      </p:sp>
    </p:spTree>
    <p:extLst>
      <p:ext uri="{BB962C8B-B14F-4D97-AF65-F5344CB8AC3E}">
        <p14:creationId xmlns:p14="http://schemas.microsoft.com/office/powerpoint/2010/main" val="11333000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a:t>Demo</a:t>
            </a:r>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46</a:t>
            </a:fld>
            <a:endParaRPr lang="vi-VN"/>
          </a:p>
        </p:txBody>
      </p:sp>
    </p:spTree>
    <p:extLst>
      <p:ext uri="{BB962C8B-B14F-4D97-AF65-F5344CB8AC3E}">
        <p14:creationId xmlns:p14="http://schemas.microsoft.com/office/powerpoint/2010/main" val="11293535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a:t>Demo</a:t>
            </a:r>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47</a:t>
            </a:fld>
            <a:endParaRPr lang="vi-VN"/>
          </a:p>
        </p:txBody>
      </p:sp>
    </p:spTree>
    <p:extLst>
      <p:ext uri="{BB962C8B-B14F-4D97-AF65-F5344CB8AC3E}">
        <p14:creationId xmlns:p14="http://schemas.microsoft.com/office/powerpoint/2010/main" val="457984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48</a:t>
            </a:fld>
            <a:endParaRPr lang="vi-VN"/>
          </a:p>
        </p:txBody>
      </p:sp>
    </p:spTree>
    <p:extLst>
      <p:ext uri="{BB962C8B-B14F-4D97-AF65-F5344CB8AC3E}">
        <p14:creationId xmlns:p14="http://schemas.microsoft.com/office/powerpoint/2010/main" val="3659928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5</a:t>
            </a:fld>
            <a:endParaRPr lang="vi-VN"/>
          </a:p>
        </p:txBody>
      </p:sp>
    </p:spTree>
    <p:extLst>
      <p:ext uri="{BB962C8B-B14F-4D97-AF65-F5344CB8AC3E}">
        <p14:creationId xmlns:p14="http://schemas.microsoft.com/office/powerpoint/2010/main" val="304526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6</a:t>
            </a:fld>
            <a:endParaRPr lang="vi-VN"/>
          </a:p>
        </p:txBody>
      </p:sp>
    </p:spTree>
    <p:extLst>
      <p:ext uri="{BB962C8B-B14F-4D97-AF65-F5344CB8AC3E}">
        <p14:creationId xmlns:p14="http://schemas.microsoft.com/office/powerpoint/2010/main" val="2402667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7</a:t>
            </a:fld>
            <a:endParaRPr lang="vi-VN"/>
          </a:p>
        </p:txBody>
      </p:sp>
    </p:spTree>
    <p:extLst>
      <p:ext uri="{BB962C8B-B14F-4D97-AF65-F5344CB8AC3E}">
        <p14:creationId xmlns:p14="http://schemas.microsoft.com/office/powerpoint/2010/main" val="396118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8</a:t>
            </a:fld>
            <a:endParaRPr lang="vi-VN"/>
          </a:p>
        </p:txBody>
      </p:sp>
    </p:spTree>
    <p:extLst>
      <p:ext uri="{BB962C8B-B14F-4D97-AF65-F5344CB8AC3E}">
        <p14:creationId xmlns:p14="http://schemas.microsoft.com/office/powerpoint/2010/main" val="1489257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F1EAD-BB56-4AB0-BC02-DFEC95EA6A9F}" type="slidenum">
              <a:rPr lang="vi-VN" smtClean="0"/>
              <a:t>9</a:t>
            </a:fld>
            <a:endParaRPr lang="vi-VN"/>
          </a:p>
        </p:txBody>
      </p:sp>
    </p:spTree>
    <p:extLst>
      <p:ext uri="{BB962C8B-B14F-4D97-AF65-F5344CB8AC3E}">
        <p14:creationId xmlns:p14="http://schemas.microsoft.com/office/powerpoint/2010/main" val="336620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solidFill>
                  <a:schemeClr val="tx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solidFill>
                  <a:schemeClr val="tx1"/>
                </a:solidFill>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pPr/>
              <a:t>9/4/2021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pPr/>
              <a:t>‹#›</a:t>
            </a:fld>
            <a:endParaRPr lang="en-US" dirty="0"/>
          </a:p>
        </p:txBody>
      </p:sp>
      <p:sp>
        <p:nvSpPr>
          <p:cNvPr id="9" name="TextBox 8"/>
          <p:cNvSpPr txBox="1"/>
          <p:nvPr userDrawn="1"/>
        </p:nvSpPr>
        <p:spPr>
          <a:xfrm>
            <a:off x="1351005" y="131805"/>
            <a:ext cx="9489990" cy="646331"/>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a:solidFill>
                  <a:schemeClr val="tx1"/>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TRƯỜNG ĐẠI HỌC CÔNG NGHIỆP HÀ NỘI – BÀI GIẢNG ĐIỆN TỬ</a:t>
            </a:r>
          </a:p>
          <a:p>
            <a:pPr algn="ctr"/>
            <a:endParaRPr lang="vi-VN">
              <a:solidFill>
                <a:schemeClr val="tx1"/>
              </a:solidFill>
            </a:endParaRPr>
          </a:p>
        </p:txBody>
      </p:sp>
      <p:sp>
        <p:nvSpPr>
          <p:cNvPr id="7" name="TextBox 6">
            <a:extLst>
              <a:ext uri="{FF2B5EF4-FFF2-40B4-BE49-F238E27FC236}">
                <a16:creationId xmlns:a16="http://schemas.microsoft.com/office/drawing/2014/main" id="{81F62D3A-4A79-4038-BA63-95FFDE38B005}"/>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solidFill>
                  <a:schemeClr val="tx1"/>
                </a:solidFill>
                <a:effectLs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solidFill>
                  <a:schemeClr val="tx1"/>
                </a:solidFill>
                <a:effectLs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pPr/>
              <a:t>9/4/2021</a:t>
            </a:fld>
            <a:endParaRPr lang="en-US" dirty="0"/>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pPr/>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vi-VN" b="1" dirty="0">
                <a:solidFill>
                  <a:schemeClr val="tx1"/>
                </a:solidFill>
                <a:latin typeface="Arial" panose="020B0604020202020204" pitchFamily="34" charset="0"/>
                <a:cs typeface="Arial" panose="020B0604020202020204" pitchFamily="34" charset="0"/>
              </a:rPr>
              <a:t>LẬP TRÌNH .NET</a:t>
            </a:r>
          </a:p>
        </p:txBody>
      </p:sp>
      <p:sp>
        <p:nvSpPr>
          <p:cNvPr id="9" name="TextBox 8">
            <a:extLst>
              <a:ext uri="{FF2B5EF4-FFF2-40B4-BE49-F238E27FC236}">
                <a16:creationId xmlns:a16="http://schemas.microsoft.com/office/drawing/2014/main" id="{37A9E1E0-32E4-4591-8C62-AA54BB11153F}"/>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solidFill>
                  <a:srgbClr val="FFFF00"/>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pPr/>
              <a:t>9/4/2021</a:t>
            </a:fld>
            <a:endParaRPr lang="en-US" dirty="0"/>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pPr/>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vi-VN" b="1" dirty="0">
                <a:solidFill>
                  <a:schemeClr val="tx1"/>
                </a:solidFill>
                <a:latin typeface="Arial" panose="020B0604020202020204" pitchFamily="34" charset="0"/>
                <a:cs typeface="Arial" panose="020B0604020202020204" pitchFamily="34" charset="0"/>
              </a:rPr>
              <a:t>LẬP TRÌNH .NET</a:t>
            </a:r>
          </a:p>
        </p:txBody>
      </p:sp>
      <p:sp>
        <p:nvSpPr>
          <p:cNvPr id="9" name="TextBox 8">
            <a:extLst>
              <a:ext uri="{FF2B5EF4-FFF2-40B4-BE49-F238E27FC236}">
                <a16:creationId xmlns:a16="http://schemas.microsoft.com/office/drawing/2014/main" id="{F6D271E7-1C2A-43E9-8DA2-5A55106F3AAC}"/>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solidFill>
                  <a:schemeClr val="tx1"/>
                </a:solidFill>
              </a:defRPr>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pPr/>
              <a:t>9/4/2021</a:t>
            </a:fld>
            <a:endParaRPr lang="en-US" dirty="0"/>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 name="TextBox 9"/>
          <p:cNvSpPr txBox="1"/>
          <p:nvPr userDrawn="1"/>
        </p:nvSpPr>
        <p:spPr>
          <a:xfrm>
            <a:off x="913794" y="156519"/>
            <a:ext cx="10353762" cy="369332"/>
          </a:xfrm>
          <a:prstGeom prst="rect">
            <a:avLst/>
          </a:prstGeom>
          <a:noFill/>
        </p:spPr>
        <p:txBody>
          <a:bodyPr wrap="square" rtlCol="0">
            <a:spAutoFit/>
          </a:bodyPr>
          <a:lstStyle/>
          <a:p>
            <a:pPr algn="ctr"/>
            <a:r>
              <a:rPr lang="vi-VN" b="1" dirty="0">
                <a:solidFill>
                  <a:schemeClr val="tx1"/>
                </a:solidFill>
                <a:latin typeface="Arial" panose="020B0604020202020204" pitchFamily="34" charset="0"/>
                <a:cs typeface="Arial" panose="020B0604020202020204" pitchFamily="34" charset="0"/>
              </a:rPr>
              <a:t>LẬP TRÌNH .NET</a:t>
            </a:r>
          </a:p>
        </p:txBody>
      </p:sp>
      <p:sp>
        <p:nvSpPr>
          <p:cNvPr id="14" name="TextBox 13">
            <a:extLst>
              <a:ext uri="{FF2B5EF4-FFF2-40B4-BE49-F238E27FC236}">
                <a16:creationId xmlns:a16="http://schemas.microsoft.com/office/drawing/2014/main" id="{72F22D43-B1B0-42DF-BCAB-9A435A8A1680}"/>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solidFill>
                  <a:srgbClr val="FFFF00"/>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pPr/>
              <a:t>9/4/2021</a:t>
            </a:fld>
            <a:endParaRPr lang="en-US" dirty="0"/>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pPr/>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vi-VN" b="1" dirty="0">
                <a:solidFill>
                  <a:schemeClr val="tx1"/>
                </a:solidFill>
                <a:latin typeface="Arial" panose="020B0604020202020204" pitchFamily="34" charset="0"/>
                <a:cs typeface="Arial" panose="020B0604020202020204" pitchFamily="34" charset="0"/>
              </a:rPr>
              <a:t>LẬP TRÌNH .NET</a:t>
            </a:r>
          </a:p>
        </p:txBody>
      </p:sp>
      <p:sp>
        <p:nvSpPr>
          <p:cNvPr id="9" name="TextBox 8">
            <a:extLst>
              <a:ext uri="{FF2B5EF4-FFF2-40B4-BE49-F238E27FC236}">
                <a16:creationId xmlns:a16="http://schemas.microsoft.com/office/drawing/2014/main" id="{3537B28F-1A91-4F67-9C86-28996B3D6C52}"/>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lvl1pPr>
              <a:defRPr>
                <a:solidFill>
                  <a:srgbClr val="FFFF00"/>
                </a:solidFill>
                <a:effectLst/>
              </a:defRPr>
            </a:lvl1p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solidFill>
                  <a:schemeClr val="tx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solidFill>
                  <a:schemeClr val="tx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solidFill>
                  <a:schemeClr val="tx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lvl1pPr>
              <a:defRPr>
                <a:solidFill>
                  <a:schemeClr val="tx1"/>
                </a:solidFill>
                <a:effectLst/>
              </a:defRPr>
            </a:lvl1pPr>
          </a:lstStyle>
          <a:p>
            <a:fld id="{48A87A34-81AB-432B-8DAE-1953F412C126}" type="datetimeFigureOut">
              <a:rPr lang="en-US" smtClean="0"/>
              <a:pPr/>
              <a:t>9/4/2021</a:t>
            </a:fld>
            <a:endParaRPr lang="en-US" dirty="0"/>
          </a:p>
        </p:txBody>
      </p:sp>
      <p:sp>
        <p:nvSpPr>
          <p:cNvPr id="4" name="Footer Placeholder 3"/>
          <p:cNvSpPr>
            <a:spLocks noGrp="1"/>
          </p:cNvSpPr>
          <p:nvPr>
            <p:ph type="ftr" sz="quarter" idx="11"/>
          </p:nvPr>
        </p:nvSpPr>
        <p:spPr/>
        <p:txBody>
          <a:bodyPr/>
          <a:lstStyle>
            <a:lvl1pPr>
              <a:defRPr>
                <a:solidFill>
                  <a:schemeClr val="tx1"/>
                </a:solidFill>
                <a:effectLst/>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solidFill>
                <a:effectLst/>
              </a:defRPr>
            </a:lvl1pPr>
          </a:lstStyle>
          <a:p>
            <a:fld id="{6D22F896-40B5-4ADD-8801-0D06FADFA095}" type="slidenum">
              <a:rPr lang="en-US" smtClean="0"/>
              <a:pPr/>
              <a:t>‹#›</a:t>
            </a:fld>
            <a:endParaRPr lang="en-US" dirty="0"/>
          </a:p>
        </p:txBody>
      </p:sp>
      <p:sp>
        <p:nvSpPr>
          <p:cNvPr id="13" name="TextBox 12"/>
          <p:cNvSpPr txBox="1"/>
          <p:nvPr userDrawn="1"/>
        </p:nvSpPr>
        <p:spPr>
          <a:xfrm>
            <a:off x="913794" y="156519"/>
            <a:ext cx="10353762" cy="369332"/>
          </a:xfrm>
          <a:prstGeom prst="rect">
            <a:avLst/>
          </a:prstGeom>
          <a:noFill/>
        </p:spPr>
        <p:txBody>
          <a:bodyPr wrap="square" rtlCol="0">
            <a:spAutoFit/>
          </a:bodyPr>
          <a:lstStyle/>
          <a:p>
            <a:pPr algn="ctr"/>
            <a:r>
              <a:rPr lang="vi-VN" b="1" dirty="0">
                <a:solidFill>
                  <a:schemeClr val="tx1"/>
                </a:solidFill>
                <a:latin typeface="Arial" panose="020B0604020202020204" pitchFamily="34" charset="0"/>
                <a:cs typeface="Arial" panose="020B0604020202020204" pitchFamily="34" charset="0"/>
              </a:rPr>
              <a:t>LẬP TRÌNH .NET</a:t>
            </a:r>
          </a:p>
        </p:txBody>
      </p:sp>
      <p:sp>
        <p:nvSpPr>
          <p:cNvPr id="14" name="TextBox 13">
            <a:extLst>
              <a:ext uri="{FF2B5EF4-FFF2-40B4-BE49-F238E27FC236}">
                <a16:creationId xmlns:a16="http://schemas.microsoft.com/office/drawing/2014/main" id="{B2DA10C6-B837-4215-98C5-55321172D767}"/>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4" y="609600"/>
            <a:ext cx="10353762" cy="1325563"/>
          </a:xfrm>
        </p:spPr>
        <p:txBody>
          <a:bodyPr/>
          <a:lstStyle>
            <a:lvl1pPr>
              <a:defRPr>
                <a:solidFill>
                  <a:srgbClr val="FFFF00"/>
                </a:solidFill>
                <a:effectLst/>
              </a:defRPr>
            </a:lvl1p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19"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solidFill>
                  <a:schemeClr val="tx1"/>
                </a:solidFill>
                <a:effectLst/>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solidFill>
                  <a:schemeClr val="tx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solidFill>
                  <a:schemeClr val="tx1"/>
                </a:solidFill>
                <a:effectLst/>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solidFill>
                  <a:schemeClr val="tx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solidFill>
                  <a:schemeClr val="tx1"/>
                </a:solidFill>
                <a:effectLst/>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solidFill>
                  <a:schemeClr val="tx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pPr/>
              <a:t>9/4/2021</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pPr/>
              <a:t>‹#›</a:t>
            </a:fld>
            <a:endParaRPr lang="en-US" dirty="0"/>
          </a:p>
        </p:txBody>
      </p:sp>
      <p:sp>
        <p:nvSpPr>
          <p:cNvPr id="15" name="TextBox 14"/>
          <p:cNvSpPr txBox="1"/>
          <p:nvPr userDrawn="1"/>
        </p:nvSpPr>
        <p:spPr>
          <a:xfrm>
            <a:off x="913794" y="156519"/>
            <a:ext cx="10353762" cy="369332"/>
          </a:xfrm>
          <a:prstGeom prst="rect">
            <a:avLst/>
          </a:prstGeom>
          <a:noFill/>
        </p:spPr>
        <p:txBody>
          <a:bodyPr wrap="square" rtlCol="0">
            <a:spAutoFit/>
          </a:bodyPr>
          <a:lstStyle/>
          <a:p>
            <a:pPr algn="ctr"/>
            <a:r>
              <a:rPr lang="vi-VN" b="1" dirty="0">
                <a:solidFill>
                  <a:schemeClr val="tx1"/>
                </a:solidFill>
                <a:latin typeface="Arial" panose="020B0604020202020204" pitchFamily="34" charset="0"/>
                <a:cs typeface="Arial" panose="020B0604020202020204" pitchFamily="34" charset="0"/>
              </a:rPr>
              <a:t>LẬP TRÌNH .NET</a:t>
            </a:r>
          </a:p>
        </p:txBody>
      </p:sp>
      <p:sp>
        <p:nvSpPr>
          <p:cNvPr id="16" name="TextBox 15">
            <a:extLst>
              <a:ext uri="{FF2B5EF4-FFF2-40B4-BE49-F238E27FC236}">
                <a16:creationId xmlns:a16="http://schemas.microsoft.com/office/drawing/2014/main" id="{FCCE02C6-1746-4387-AA0A-AD8926517431}"/>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effectLst/>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chemeClr val="tx1"/>
                </a:solidFill>
                <a:effectLst/>
              </a:defRPr>
            </a:lvl1pPr>
            <a:lvl2pPr>
              <a:defRPr>
                <a:solidFill>
                  <a:schemeClr val="tx1"/>
                </a:solidFill>
                <a:effectLst/>
              </a:defRPr>
            </a:lvl2pPr>
            <a:lvl3pPr>
              <a:defRPr>
                <a:solidFill>
                  <a:schemeClr val="tx1"/>
                </a:solidFill>
                <a:effectLst/>
              </a:defRPr>
            </a:lvl3pPr>
            <a:lvl4pPr>
              <a:defRPr>
                <a:solidFill>
                  <a:schemeClr val="tx1"/>
                </a:solidFill>
                <a:effectLst/>
              </a:defRPr>
            </a:lvl4pPr>
            <a:lvl5pPr>
              <a:defRPr>
                <a:solidFill>
                  <a:schemeClr val="tx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pPr/>
              <a:t>9/4/2021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pPr/>
              <a:t>‹#›</a:t>
            </a:fld>
            <a:endParaRPr lang="en-US" dirty="0"/>
          </a:p>
        </p:txBody>
      </p:sp>
      <p:sp>
        <p:nvSpPr>
          <p:cNvPr id="7" name="TextBox 6"/>
          <p:cNvSpPr txBox="1"/>
          <p:nvPr userDrawn="1"/>
        </p:nvSpPr>
        <p:spPr>
          <a:xfrm>
            <a:off x="913794" y="156519"/>
            <a:ext cx="10353762" cy="369332"/>
          </a:xfrm>
          <a:prstGeom prst="rect">
            <a:avLst/>
          </a:prstGeom>
          <a:noFill/>
        </p:spPr>
        <p:txBody>
          <a:bodyPr wrap="square" rtlCol="0">
            <a:spAutoFit/>
          </a:bodyPr>
          <a:lstStyle/>
          <a:p>
            <a:pPr algn="ctr"/>
            <a:r>
              <a:rPr lang="vi-VN" b="1" dirty="0">
                <a:solidFill>
                  <a:schemeClr val="tx1"/>
                </a:solidFill>
                <a:latin typeface="Arial" panose="020B0604020202020204" pitchFamily="34" charset="0"/>
                <a:cs typeface="Arial" panose="020B0604020202020204" pitchFamily="34" charset="0"/>
              </a:rPr>
              <a:t>LẬP TRÌNH .NET</a:t>
            </a:r>
          </a:p>
        </p:txBody>
      </p:sp>
      <p:sp>
        <p:nvSpPr>
          <p:cNvPr id="8" name="TextBox 7">
            <a:extLst>
              <a:ext uri="{FF2B5EF4-FFF2-40B4-BE49-F238E27FC236}">
                <a16:creationId xmlns:a16="http://schemas.microsoft.com/office/drawing/2014/main" id="{665AFAFD-C844-4C49-81AA-65E8FDA86AF4}"/>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solidFill>
                  <a:schemeClr val="tx1"/>
                </a:solidFill>
                <a:effectLst/>
              </a:defRPr>
            </a:lvl1pPr>
          </a:lstStyle>
          <a:p>
            <a:r>
              <a:rPr lang="en-US" dirty="0"/>
              <a:t>Click to edit Master title style</a:t>
            </a:r>
          </a:p>
        </p:txBody>
      </p:sp>
      <p:sp>
        <p:nvSpPr>
          <p:cNvPr id="3" name="Vertical Text Placeholder 2"/>
          <p:cNvSpPr>
            <a:spLocks noGrp="1"/>
          </p:cNvSpPr>
          <p:nvPr>
            <p:ph type="body" orient="vert" idx="1"/>
          </p:nvPr>
        </p:nvSpPr>
        <p:spPr>
          <a:xfrm>
            <a:off x="913794" y="609599"/>
            <a:ext cx="7658705" cy="5181601"/>
          </a:xfrm>
        </p:spPr>
        <p:txBody>
          <a:bodyPr vert="eaVert"/>
          <a:lstStyle>
            <a:lvl1pPr>
              <a:defRPr>
                <a:solidFill>
                  <a:schemeClr val="tx1"/>
                </a:solidFill>
                <a:effectLst/>
              </a:defRPr>
            </a:lvl1pPr>
            <a:lvl2pPr>
              <a:defRPr>
                <a:solidFill>
                  <a:schemeClr val="tx1"/>
                </a:solidFill>
                <a:effectLst/>
              </a:defRPr>
            </a:lvl2pPr>
            <a:lvl3pPr>
              <a:defRPr>
                <a:solidFill>
                  <a:schemeClr val="tx1"/>
                </a:solidFill>
                <a:effectLst/>
              </a:defRPr>
            </a:lvl3pPr>
            <a:lvl4pPr>
              <a:defRPr>
                <a:solidFill>
                  <a:schemeClr val="tx1"/>
                </a:solidFill>
                <a:effectLst/>
              </a:defRPr>
            </a:lvl4pPr>
            <a:lvl5pPr>
              <a:defRPr>
                <a:solidFill>
                  <a:schemeClr val="tx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pPr/>
              <a:t>9/4/2021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pPr/>
              <a:t>‹#›</a:t>
            </a:fld>
            <a:endParaRPr lang="en-US" dirty="0"/>
          </a:p>
        </p:txBody>
      </p:sp>
      <p:sp>
        <p:nvSpPr>
          <p:cNvPr id="7" name="TextBox 6"/>
          <p:cNvSpPr txBox="1"/>
          <p:nvPr userDrawn="1"/>
        </p:nvSpPr>
        <p:spPr>
          <a:xfrm>
            <a:off x="913794" y="156519"/>
            <a:ext cx="10353762" cy="369332"/>
          </a:xfrm>
          <a:prstGeom prst="rect">
            <a:avLst/>
          </a:prstGeom>
          <a:noFill/>
        </p:spPr>
        <p:txBody>
          <a:bodyPr wrap="square" rtlCol="0">
            <a:spAutoFit/>
          </a:bodyPr>
          <a:lstStyle/>
          <a:p>
            <a:pPr algn="ctr"/>
            <a:r>
              <a:rPr lang="vi-VN" b="1" dirty="0">
                <a:solidFill>
                  <a:schemeClr val="tx1"/>
                </a:solidFill>
                <a:latin typeface="Arial" panose="020B0604020202020204" pitchFamily="34" charset="0"/>
                <a:cs typeface="Arial" panose="020B0604020202020204" pitchFamily="34" charset="0"/>
              </a:rPr>
              <a:t>LẬP TRÌNH .NET</a:t>
            </a:r>
          </a:p>
        </p:txBody>
      </p:sp>
      <p:sp>
        <p:nvSpPr>
          <p:cNvPr id="8" name="TextBox 7">
            <a:extLst>
              <a:ext uri="{FF2B5EF4-FFF2-40B4-BE49-F238E27FC236}">
                <a16:creationId xmlns:a16="http://schemas.microsoft.com/office/drawing/2014/main" id="{025BFCC7-3E65-45FB-8086-EC0450F515F2}"/>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effectLst/>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effectLst/>
              </a:defRPr>
            </a:lvl1pPr>
            <a:lvl2pPr>
              <a:defRPr>
                <a:solidFill>
                  <a:schemeClr val="tx1"/>
                </a:solidFill>
                <a:effectLst/>
              </a:defRPr>
            </a:lvl2pPr>
            <a:lvl3pPr>
              <a:defRPr>
                <a:solidFill>
                  <a:schemeClr val="tx1"/>
                </a:solidFill>
                <a:effectLst/>
              </a:defRPr>
            </a:lvl3pPr>
            <a:lvl4pPr>
              <a:defRPr>
                <a:solidFill>
                  <a:schemeClr val="tx1"/>
                </a:solidFill>
                <a:effectLst/>
              </a:defRPr>
            </a:lvl4pPr>
            <a:lvl5pPr>
              <a:defRPr>
                <a:solidFill>
                  <a:schemeClr val="tx1"/>
                </a:solidFill>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vi-VN" b="1" dirty="0">
                <a:solidFill>
                  <a:schemeClr val="tx1"/>
                </a:solidFill>
                <a:latin typeface="Arial" panose="020B0604020202020204" pitchFamily="34" charset="0"/>
                <a:cs typeface="Arial" panose="020B0604020202020204" pitchFamily="34" charset="0"/>
              </a:rPr>
              <a:t>LẬP TRÌNH .NET</a:t>
            </a:r>
          </a:p>
        </p:txBody>
      </p:sp>
      <p:sp>
        <p:nvSpPr>
          <p:cNvPr id="9" name="TextBox 8">
            <a:extLst>
              <a:ext uri="{FF2B5EF4-FFF2-40B4-BE49-F238E27FC236}">
                <a16:creationId xmlns:a16="http://schemas.microsoft.com/office/drawing/2014/main" id="{6B5D2337-23E2-4F60-A831-A29419A02833}"/>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solidFill>
                  <a:srgbClr val="FFFF00"/>
                </a:solidFill>
                <a:effectLst/>
              </a:defRPr>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pPr/>
              <a:t>9/4/2021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pPr/>
              <a:t>‹#›</a:t>
            </a:fld>
            <a:endParaRPr lang="en-US" dirty="0"/>
          </a:p>
        </p:txBody>
      </p:sp>
      <p:sp>
        <p:nvSpPr>
          <p:cNvPr id="7" name="TextBox 6"/>
          <p:cNvSpPr txBox="1"/>
          <p:nvPr userDrawn="1"/>
        </p:nvSpPr>
        <p:spPr>
          <a:xfrm>
            <a:off x="913794" y="156519"/>
            <a:ext cx="10353762" cy="369332"/>
          </a:xfrm>
          <a:prstGeom prst="rect">
            <a:avLst/>
          </a:prstGeom>
          <a:noFill/>
        </p:spPr>
        <p:txBody>
          <a:bodyPr wrap="square" rtlCol="0">
            <a:spAutoFit/>
          </a:bodyPr>
          <a:lstStyle/>
          <a:p>
            <a:pPr algn="ctr"/>
            <a:r>
              <a:rPr lang="vi-VN" b="1" dirty="0">
                <a:solidFill>
                  <a:schemeClr val="tx1"/>
                </a:solidFill>
                <a:latin typeface="Arial" panose="020B0604020202020204" pitchFamily="34" charset="0"/>
                <a:cs typeface="Arial" panose="020B0604020202020204" pitchFamily="34" charset="0"/>
              </a:rPr>
              <a:t>LẬP TRÌNH .NET</a:t>
            </a:r>
          </a:p>
        </p:txBody>
      </p:sp>
      <p:sp>
        <p:nvSpPr>
          <p:cNvPr id="8" name="TextBox 7">
            <a:extLst>
              <a:ext uri="{FF2B5EF4-FFF2-40B4-BE49-F238E27FC236}">
                <a16:creationId xmlns:a16="http://schemas.microsoft.com/office/drawing/2014/main" id="{CC5030F7-CBB8-4704-A7A1-82C3D9B9409E}"/>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lvl1pPr>
              <a:defRPr>
                <a:solidFill>
                  <a:srgbClr val="FFFF00"/>
                </a:solidFill>
                <a:effectLst/>
              </a:defRPr>
            </a:lvl1p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lvl1pPr>
              <a:defRPr>
                <a:solidFill>
                  <a:schemeClr val="tx1"/>
                </a:solidFill>
                <a:effectLst/>
              </a:defRPr>
            </a:lvl1pPr>
            <a:lvl2pPr>
              <a:defRPr>
                <a:solidFill>
                  <a:schemeClr val="tx1"/>
                </a:solidFill>
                <a:effectLst/>
              </a:defRPr>
            </a:lvl2pPr>
            <a:lvl3pPr>
              <a:defRPr>
                <a:solidFill>
                  <a:schemeClr val="tx1"/>
                </a:solidFill>
                <a:effectLst/>
              </a:defRPr>
            </a:lvl3pPr>
            <a:lvl4pPr>
              <a:defRPr>
                <a:solidFill>
                  <a:schemeClr val="tx1"/>
                </a:solidFill>
                <a:effectLst/>
              </a:defRPr>
            </a:lvl4pPr>
            <a:lvl5pPr>
              <a:defRPr>
                <a:solidFill>
                  <a:schemeClr val="tx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lvl1pPr>
              <a:defRPr>
                <a:solidFill>
                  <a:schemeClr val="tx1"/>
                </a:solidFill>
                <a:effectLst/>
              </a:defRPr>
            </a:lvl1pPr>
            <a:lvl2pPr>
              <a:defRPr>
                <a:solidFill>
                  <a:schemeClr val="tx1"/>
                </a:solidFill>
                <a:effectLst/>
              </a:defRPr>
            </a:lvl2pPr>
            <a:lvl3pPr>
              <a:defRPr>
                <a:solidFill>
                  <a:schemeClr val="tx1"/>
                </a:solidFill>
                <a:effectLst/>
              </a:defRPr>
            </a:lvl3pPr>
            <a:lvl4pPr>
              <a:defRPr>
                <a:solidFill>
                  <a:schemeClr val="tx1"/>
                </a:solidFill>
                <a:effectLst/>
              </a:defRPr>
            </a:lvl4pPr>
            <a:lvl5pPr>
              <a:defRPr>
                <a:solidFill>
                  <a:schemeClr val="tx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pPr/>
              <a:t>9/4/2021</a:t>
            </a:fld>
            <a:endParaRPr lang="en-US" dirty="0"/>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pPr/>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vi-VN" b="1" dirty="0">
                <a:solidFill>
                  <a:schemeClr val="tx1"/>
                </a:solidFill>
                <a:latin typeface="Arial" panose="020B0604020202020204" pitchFamily="34" charset="0"/>
                <a:cs typeface="Arial" panose="020B0604020202020204" pitchFamily="34" charset="0"/>
              </a:rPr>
              <a:t>LẬP TRÌNH .NET</a:t>
            </a:r>
          </a:p>
        </p:txBody>
      </p:sp>
      <p:sp>
        <p:nvSpPr>
          <p:cNvPr id="9" name="TextBox 8">
            <a:extLst>
              <a:ext uri="{FF2B5EF4-FFF2-40B4-BE49-F238E27FC236}">
                <a16:creationId xmlns:a16="http://schemas.microsoft.com/office/drawing/2014/main" id="{C6A37974-20CC-4099-BB92-347605619701}"/>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lvl1pPr>
              <a:defRPr>
                <a:solidFill>
                  <a:srgbClr val="FFFF00"/>
                </a:solidFill>
                <a:effectLst/>
              </a:defRPr>
            </a:lvl1p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solidFill>
                  <a:schemeClr val="tx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lvl1pPr>
              <a:defRPr>
                <a:solidFill>
                  <a:schemeClr val="tx1"/>
                </a:solidFill>
                <a:effectLst/>
              </a:defRPr>
            </a:lvl1pPr>
            <a:lvl2pPr>
              <a:defRPr>
                <a:solidFill>
                  <a:schemeClr val="tx1"/>
                </a:solidFill>
                <a:effectLst/>
              </a:defRPr>
            </a:lvl2pPr>
            <a:lvl3pPr>
              <a:defRPr>
                <a:solidFill>
                  <a:schemeClr val="tx1"/>
                </a:solidFill>
                <a:effectLst/>
              </a:defRPr>
            </a:lvl3pPr>
            <a:lvl4pPr>
              <a:defRPr>
                <a:solidFill>
                  <a:schemeClr val="tx1"/>
                </a:solidFill>
                <a:effectLst/>
              </a:defRPr>
            </a:lvl4pPr>
            <a:lvl5pPr>
              <a:defRPr>
                <a:solidFill>
                  <a:schemeClr val="tx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solidFill>
                  <a:schemeClr val="tx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lvl1pPr>
              <a:defRPr>
                <a:solidFill>
                  <a:schemeClr val="tx1"/>
                </a:solidFill>
                <a:effectLst/>
              </a:defRPr>
            </a:lvl1pPr>
            <a:lvl2pPr>
              <a:defRPr>
                <a:solidFill>
                  <a:schemeClr val="tx1"/>
                </a:solidFill>
                <a:effectLst/>
              </a:defRPr>
            </a:lvl2pPr>
            <a:lvl3pPr>
              <a:defRPr>
                <a:solidFill>
                  <a:schemeClr val="tx1"/>
                </a:solidFill>
                <a:effectLst/>
              </a:defRPr>
            </a:lvl3pPr>
            <a:lvl4pPr>
              <a:defRPr>
                <a:solidFill>
                  <a:schemeClr val="tx1"/>
                </a:solidFill>
                <a:effectLst/>
              </a:defRPr>
            </a:lvl4pPr>
            <a:lvl5pPr>
              <a:defRPr>
                <a:solidFill>
                  <a:schemeClr val="tx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pPr/>
              <a:t>9/4/2021</a:t>
            </a:fld>
            <a:endParaRPr lang="en-US" dirty="0"/>
          </a:p>
        </p:txBody>
      </p:sp>
      <p:sp>
        <p:nvSpPr>
          <p:cNvPr id="8" name="Footer Placeholder 7"/>
          <p:cNvSpPr>
            <a:spLocks noGrp="1"/>
          </p:cNvSpPr>
          <p:nvPr>
            <p:ph type="ftr" sz="quarter" idx="11"/>
          </p:nvPr>
        </p:nvSpPr>
        <p:spPr/>
        <p:txBody>
          <a:bodyPr/>
          <a:lstStyle>
            <a:lvl1pPr>
              <a:defRPr>
                <a:solidFill>
                  <a:schemeClr val="tx1"/>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pPr/>
              <a:t>‹#›</a:t>
            </a:fld>
            <a:endParaRPr lang="en-US" dirty="0"/>
          </a:p>
        </p:txBody>
      </p:sp>
      <p:sp>
        <p:nvSpPr>
          <p:cNvPr id="10" name="TextBox 9"/>
          <p:cNvSpPr txBox="1"/>
          <p:nvPr userDrawn="1"/>
        </p:nvSpPr>
        <p:spPr>
          <a:xfrm>
            <a:off x="913794" y="156519"/>
            <a:ext cx="10353762" cy="369332"/>
          </a:xfrm>
          <a:prstGeom prst="rect">
            <a:avLst/>
          </a:prstGeom>
          <a:noFill/>
        </p:spPr>
        <p:txBody>
          <a:bodyPr wrap="square" rtlCol="0">
            <a:spAutoFit/>
          </a:bodyPr>
          <a:lstStyle/>
          <a:p>
            <a:pPr algn="ctr"/>
            <a:r>
              <a:rPr lang="vi-VN" b="1" dirty="0">
                <a:solidFill>
                  <a:schemeClr val="tx1"/>
                </a:solidFill>
                <a:latin typeface="Arial" panose="020B0604020202020204" pitchFamily="34" charset="0"/>
                <a:cs typeface="Arial" panose="020B0604020202020204" pitchFamily="34" charset="0"/>
              </a:rPr>
              <a:t>LẬP TRÌNH .NET</a:t>
            </a:r>
          </a:p>
        </p:txBody>
      </p:sp>
      <p:sp>
        <p:nvSpPr>
          <p:cNvPr id="11" name="TextBox 10">
            <a:extLst>
              <a:ext uri="{FF2B5EF4-FFF2-40B4-BE49-F238E27FC236}">
                <a16:creationId xmlns:a16="http://schemas.microsoft.com/office/drawing/2014/main" id="{3B7AD22D-A05E-4795-A3CA-6D33437B5DEB}"/>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effectLst/>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pPr/>
              <a:t>9/4/2021</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pPr/>
              <a:t>‹#›</a:t>
            </a:fld>
            <a:endParaRPr lang="en-US" dirty="0"/>
          </a:p>
        </p:txBody>
      </p:sp>
      <p:sp>
        <p:nvSpPr>
          <p:cNvPr id="6" name="TextBox 5"/>
          <p:cNvSpPr txBox="1"/>
          <p:nvPr userDrawn="1"/>
        </p:nvSpPr>
        <p:spPr>
          <a:xfrm>
            <a:off x="913794" y="156519"/>
            <a:ext cx="10353762" cy="369332"/>
          </a:xfrm>
          <a:prstGeom prst="rect">
            <a:avLst/>
          </a:prstGeom>
          <a:noFill/>
        </p:spPr>
        <p:txBody>
          <a:bodyPr wrap="square" rtlCol="0">
            <a:spAutoFit/>
          </a:bodyPr>
          <a:lstStyle/>
          <a:p>
            <a:pPr algn="ctr"/>
            <a:r>
              <a:rPr lang="vi-VN" b="1" dirty="0">
                <a:solidFill>
                  <a:schemeClr val="tx1"/>
                </a:solidFill>
                <a:latin typeface="Arial" panose="020B0604020202020204" pitchFamily="34" charset="0"/>
                <a:cs typeface="Arial" panose="020B0604020202020204" pitchFamily="34" charset="0"/>
              </a:rPr>
              <a:t>LẬP TRÌNH .NET</a:t>
            </a:r>
          </a:p>
        </p:txBody>
      </p:sp>
      <p:sp>
        <p:nvSpPr>
          <p:cNvPr id="7" name="TextBox 6">
            <a:extLst>
              <a:ext uri="{FF2B5EF4-FFF2-40B4-BE49-F238E27FC236}">
                <a16:creationId xmlns:a16="http://schemas.microsoft.com/office/drawing/2014/main" id="{63C74187-9599-40EE-B3A2-66B50D3A4406}"/>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pPr/>
              <a:t>9/4/2021</a:t>
            </a:fld>
            <a:endParaRPr lang="en-US" dirty="0"/>
          </a:p>
        </p:txBody>
      </p:sp>
      <p:sp>
        <p:nvSpPr>
          <p:cNvPr id="3" name="Footer Placeholder 2"/>
          <p:cNvSpPr>
            <a:spLocks noGrp="1"/>
          </p:cNvSpPr>
          <p:nvPr>
            <p:ph type="ftr" sz="quarter" idx="11"/>
          </p:nvPr>
        </p:nvSpPr>
        <p:spPr/>
        <p:txBody>
          <a:bodyPr/>
          <a:lstStyle>
            <a:lvl1pPr>
              <a:defRPr>
                <a:solidFill>
                  <a:schemeClr val="tx1"/>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pPr/>
              <a:t>‹#›</a:t>
            </a:fld>
            <a:endParaRPr lang="en-US" dirty="0"/>
          </a:p>
        </p:txBody>
      </p:sp>
      <p:sp>
        <p:nvSpPr>
          <p:cNvPr id="5" name="TextBox 4"/>
          <p:cNvSpPr txBox="1"/>
          <p:nvPr userDrawn="1"/>
        </p:nvSpPr>
        <p:spPr>
          <a:xfrm>
            <a:off x="913794" y="156519"/>
            <a:ext cx="10353762" cy="369332"/>
          </a:xfrm>
          <a:prstGeom prst="rect">
            <a:avLst/>
          </a:prstGeom>
          <a:noFill/>
        </p:spPr>
        <p:txBody>
          <a:bodyPr wrap="square" rtlCol="0">
            <a:spAutoFit/>
          </a:bodyPr>
          <a:lstStyle/>
          <a:p>
            <a:pPr algn="ctr"/>
            <a:r>
              <a:rPr lang="vi-VN" b="1" dirty="0">
                <a:solidFill>
                  <a:schemeClr val="tx1"/>
                </a:solidFill>
                <a:latin typeface="Arial" panose="020B0604020202020204" pitchFamily="34" charset="0"/>
                <a:cs typeface="Arial" panose="020B0604020202020204" pitchFamily="34" charset="0"/>
              </a:rPr>
              <a:t>LẬP TRÌNH .NET</a:t>
            </a:r>
          </a:p>
        </p:txBody>
      </p:sp>
      <p:sp>
        <p:nvSpPr>
          <p:cNvPr id="6" name="TextBox 5">
            <a:extLst>
              <a:ext uri="{FF2B5EF4-FFF2-40B4-BE49-F238E27FC236}">
                <a16:creationId xmlns:a16="http://schemas.microsoft.com/office/drawing/2014/main" id="{72F42D32-77E1-4C6A-BCE2-E0CEE7082E37}"/>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solidFill>
                  <a:srgbClr val="FFFF00"/>
                </a:solidFill>
                <a:effectLst/>
              </a:defRPr>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lvl1pPr>
              <a:defRPr>
                <a:solidFill>
                  <a:schemeClr val="tx1"/>
                </a:solidFill>
                <a:effectLst/>
              </a:defRPr>
            </a:lvl1pPr>
            <a:lvl2pPr>
              <a:defRPr>
                <a:solidFill>
                  <a:schemeClr val="tx1"/>
                </a:solidFill>
                <a:effectLst/>
              </a:defRPr>
            </a:lvl2pPr>
            <a:lvl3pPr>
              <a:defRPr>
                <a:solidFill>
                  <a:schemeClr val="tx1"/>
                </a:solidFill>
                <a:effectLst/>
              </a:defRPr>
            </a:lvl3pPr>
            <a:lvl4pPr>
              <a:defRPr>
                <a:solidFill>
                  <a:schemeClr val="tx1"/>
                </a:solidFill>
                <a:effectLst/>
              </a:defRPr>
            </a:lvl4pPr>
            <a:lvl5pPr>
              <a:defRPr>
                <a:solidFill>
                  <a:schemeClr val="tx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solidFill>
                  <a:schemeClr val="tx1"/>
                </a:solidFill>
                <a:effectLs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pPr/>
              <a:t>9/4/2021</a:t>
            </a:fld>
            <a:endParaRPr lang="en-US" dirty="0"/>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pPr/>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vi-VN" b="1" dirty="0">
                <a:solidFill>
                  <a:schemeClr val="tx1"/>
                </a:solidFill>
                <a:latin typeface="Arial" panose="020B0604020202020204" pitchFamily="34" charset="0"/>
                <a:cs typeface="Arial" panose="020B0604020202020204" pitchFamily="34" charset="0"/>
              </a:rPr>
              <a:t>LẬP TRÌNH .NET</a:t>
            </a:r>
          </a:p>
        </p:txBody>
      </p:sp>
      <p:sp>
        <p:nvSpPr>
          <p:cNvPr id="9" name="TextBox 8">
            <a:extLst>
              <a:ext uri="{FF2B5EF4-FFF2-40B4-BE49-F238E27FC236}">
                <a16:creationId xmlns:a16="http://schemas.microsoft.com/office/drawing/2014/main" id="{4F8CB781-3984-4D0C-B492-49E1C2139A11}"/>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solidFill>
                  <a:srgbClr val="FFFF00"/>
                </a:solidFill>
                <a:effectLs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solidFill>
                  <a:schemeClr val="tx1"/>
                </a:solidFill>
                <a:effectLs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pPr/>
              <a:t>9/4/2021</a:t>
            </a:fld>
            <a:endParaRPr lang="en-US" dirty="0"/>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pPr/>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vi-VN" b="1" dirty="0">
                <a:solidFill>
                  <a:schemeClr val="tx1"/>
                </a:solidFill>
                <a:latin typeface="Arial" panose="020B0604020202020204" pitchFamily="34" charset="0"/>
                <a:cs typeface="Arial" panose="020B0604020202020204" pitchFamily="34" charset="0"/>
              </a:rPr>
              <a:t>LẬP TRÌNH .NET</a:t>
            </a:r>
          </a:p>
        </p:txBody>
      </p:sp>
      <p:sp>
        <p:nvSpPr>
          <p:cNvPr id="9" name="TextBox 8">
            <a:extLst>
              <a:ext uri="{FF2B5EF4-FFF2-40B4-BE49-F238E27FC236}">
                <a16:creationId xmlns:a16="http://schemas.microsoft.com/office/drawing/2014/main" id="{E3DB250F-7FAD-4A4D-8F95-9E1E6877E52B}"/>
              </a:ext>
            </a:extLst>
          </p:cNvPr>
          <p:cNvSpPr txBox="1"/>
          <p:nvPr userDrawn="1"/>
        </p:nvSpPr>
        <p:spPr>
          <a:xfrm>
            <a:off x="305993" y="6681788"/>
            <a:ext cx="94057" cy="153888"/>
          </a:xfrm>
          <a:prstGeom prst="rect">
            <a:avLst/>
          </a:prstGeom>
          <a:solidFill>
            <a:srgbClr val="00568F"/>
          </a:solidFill>
          <a:ln>
            <a:solidFill>
              <a:srgbClr val="005891"/>
            </a:solidFill>
          </a:ln>
        </p:spPr>
        <p:txBody>
          <a:bodyPr wrap="square" lIns="0" tIns="0" rIns="0" bIns="0" rtlCol="0">
            <a:spAutoFit/>
          </a:bodyPr>
          <a:lstStyle/>
          <a:p>
            <a:pPr algn="r"/>
            <a:r>
              <a:rPr lang="vi-VN" sz="1000" noProof="1">
                <a:solidFill>
                  <a:schemeClr val="tx1"/>
                </a:solidFill>
              </a:rPr>
              <a:t>si</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jpe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20">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BDA76B8-FB6B-47B4-B733-F9F3FA8CF68A}"/>
              </a:ext>
            </a:extLst>
          </p:cNvPr>
          <p:cNvPicPr>
            <a:picLocks noChangeAspect="1"/>
          </p:cNvPicPr>
          <p:nvPr userDrawn="1"/>
        </p:nvPicPr>
        <p:blipFill>
          <a:blip r:embed="rId21"/>
          <a:stretch>
            <a:fillRect/>
          </a:stretch>
        </p:blipFill>
        <p:spPr>
          <a:xfrm>
            <a:off x="0" y="4762"/>
            <a:ext cx="12192000" cy="797878"/>
          </a:xfrm>
          <a:prstGeom prst="rect">
            <a:avLst/>
          </a:prstGeom>
        </p:spPr>
      </p:pic>
      <p:pic>
        <p:nvPicPr>
          <p:cNvPr id="18" name="Picture 17">
            <a:extLst>
              <a:ext uri="{FF2B5EF4-FFF2-40B4-BE49-F238E27FC236}">
                <a16:creationId xmlns:a16="http://schemas.microsoft.com/office/drawing/2014/main" id="{19BF7B10-53EA-4154-9420-BA5EF91BF3FE}"/>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160" y="5862541"/>
            <a:ext cx="12195363" cy="1001821"/>
          </a:xfrm>
          <a:prstGeom prst="rect">
            <a:avLst/>
          </a:prstGeom>
        </p:spPr>
      </p:pic>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9/4/2021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pic>
        <p:nvPicPr>
          <p:cNvPr id="10" name="Picture 9">
            <a:extLst>
              <a:ext uri="{FF2B5EF4-FFF2-40B4-BE49-F238E27FC236}">
                <a16:creationId xmlns:a16="http://schemas.microsoft.com/office/drawing/2014/main" id="{EEDFE2DA-50D5-49DA-8438-230DF30AD181}"/>
              </a:ext>
            </a:extLst>
          </p:cNvPr>
          <p:cNvPicPr>
            <a:picLocks noChangeAspect="1"/>
          </p:cNvPicPr>
          <p:nvPr userDrawn="1"/>
        </p:nvPicPr>
        <p:blipFill>
          <a:blip r:embed="rId23" cstate="hqprint">
            <a:clrChange>
              <a:clrFrom>
                <a:srgbClr val="F0F4F8"/>
              </a:clrFrom>
              <a:clrTo>
                <a:srgbClr val="F0F4F8">
                  <a:alpha val="0"/>
                </a:srgbClr>
              </a:clrTo>
            </a:clrChange>
            <a:extLst>
              <a:ext uri="{28A0092B-C50C-407E-A947-70E740481C1C}">
                <a14:useLocalDpi xmlns:a14="http://schemas.microsoft.com/office/drawing/2010/main" val="0"/>
              </a:ext>
            </a:extLst>
          </a:blip>
          <a:stretch>
            <a:fillRect/>
          </a:stretch>
        </p:blipFill>
        <p:spPr>
          <a:xfrm>
            <a:off x="162764" y="97090"/>
            <a:ext cx="588268" cy="588268"/>
          </a:xfrm>
          <a:prstGeom prst="rect">
            <a:avLst/>
          </a:prstGeom>
          <a:effectLst>
            <a:glow rad="50800">
              <a:schemeClr val="tx1">
                <a:alpha val="90000"/>
              </a:schemeClr>
            </a:glow>
          </a:effectLst>
        </p:spPr>
      </p:pic>
      <p:sp>
        <p:nvSpPr>
          <p:cNvPr id="23" name="Footer Placeholder 2">
            <a:extLst>
              <a:ext uri="{FF2B5EF4-FFF2-40B4-BE49-F238E27FC236}">
                <a16:creationId xmlns:a16="http://schemas.microsoft.com/office/drawing/2014/main" id="{C3E298A9-610C-46DC-B065-F65C5A6DC04F}"/>
              </a:ext>
            </a:extLst>
          </p:cNvPr>
          <p:cNvSpPr txBox="1">
            <a:spLocks/>
          </p:cNvSpPr>
          <p:nvPr userDrawn="1"/>
        </p:nvSpPr>
        <p:spPr>
          <a:xfrm>
            <a:off x="-45577" y="6636210"/>
            <a:ext cx="6400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a:solidFill>
                  <a:schemeClr val="tx1"/>
                </a:solidFill>
                <a:latin typeface="Arial" panose="020B0604020202020204" pitchFamily="34" charset="0"/>
                <a:cs typeface="Arial" panose="020B0604020202020204" pitchFamily="34" charset="0"/>
              </a:rPr>
              <a:t>Webiste: https://haui.edu.vn</a:t>
            </a:r>
          </a:p>
        </p:txBody>
      </p:sp>
      <p:sp>
        <p:nvSpPr>
          <p:cNvPr id="24" name="TextBox 23">
            <a:extLst>
              <a:ext uri="{FF2B5EF4-FFF2-40B4-BE49-F238E27FC236}">
                <a16:creationId xmlns:a16="http://schemas.microsoft.com/office/drawing/2014/main" id="{E2CC0E39-3A88-446C-9DBA-4CD5D2FEEAC2}"/>
              </a:ext>
            </a:extLst>
          </p:cNvPr>
          <p:cNvSpPr txBox="1"/>
          <p:nvPr userDrawn="1"/>
        </p:nvSpPr>
        <p:spPr>
          <a:xfrm>
            <a:off x="7432898" y="6622998"/>
            <a:ext cx="3395481" cy="246221"/>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000" b="0" i="0" kern="1200">
                <a:solidFill>
                  <a:schemeClr val="tx1"/>
                </a:solidFill>
                <a:effectLst/>
                <a:latin typeface="Arial" panose="020B0604020202020204" pitchFamily="34" charset="0"/>
                <a:ea typeface="+mn-ea"/>
                <a:cs typeface="Arial" panose="020B0604020202020204" pitchFamily="34" charset="0"/>
              </a:rPr>
              <a:t>© 2021</a:t>
            </a:r>
            <a:r>
              <a:rPr lang="en-ID" sz="1000" b="1" i="0" kern="1200">
                <a:solidFill>
                  <a:schemeClr val="tx1"/>
                </a:solidFill>
                <a:effectLst/>
                <a:latin typeface="Arial" panose="020B0604020202020204" pitchFamily="34" charset="0"/>
                <a:ea typeface="+mn-ea"/>
                <a:cs typeface="Arial" panose="020B0604020202020204" pitchFamily="34" charset="0"/>
              </a:rPr>
              <a:t> </a:t>
            </a:r>
            <a:r>
              <a:rPr lang="en-ID" sz="1000" b="1" i="0" kern="1200" dirty="0">
                <a:solidFill>
                  <a:schemeClr val="tx1"/>
                </a:solidFill>
                <a:effectLst/>
                <a:latin typeface="Arial" panose="020B0604020202020204" pitchFamily="34" charset="0"/>
                <a:ea typeface="+mn-ea"/>
                <a:cs typeface="Arial" panose="020B0604020202020204" pitchFamily="34" charset="0"/>
              </a:rPr>
              <a:t>Hanoi University of Industry </a:t>
            </a:r>
            <a:r>
              <a:rPr lang="en-ID" sz="1000" b="0" i="0" kern="1200" dirty="0">
                <a:solidFill>
                  <a:schemeClr val="tx1"/>
                </a:solidFill>
                <a:effectLst/>
                <a:latin typeface="Arial" panose="020B0604020202020204" pitchFamily="34" charset="0"/>
                <a:ea typeface="+mn-ea"/>
                <a:cs typeface="Arial" panose="020B0604020202020204" pitchFamily="34" charset="0"/>
              </a:rPr>
              <a:t>All rights reserved</a:t>
            </a:r>
            <a:endParaRPr lang="en-ID" sz="1000" dirty="0">
              <a:solidFill>
                <a:schemeClr val="tx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DADA8E7B-4936-4304-A6B7-69EA88D09CBD}"/>
              </a:ext>
            </a:extLst>
          </p:cNvPr>
          <p:cNvGrpSpPr/>
          <p:nvPr userDrawn="1"/>
        </p:nvGrpSpPr>
        <p:grpSpPr>
          <a:xfrm>
            <a:off x="10695894" y="6596658"/>
            <a:ext cx="357425" cy="184511"/>
            <a:chOff x="4858544" y="3598069"/>
            <a:chExt cx="1614487" cy="833438"/>
          </a:xfrm>
          <a:solidFill>
            <a:schemeClr val="tx1"/>
          </a:solidFill>
        </p:grpSpPr>
        <p:sp>
          <p:nvSpPr>
            <p:cNvPr id="26" name="Freeform 20">
              <a:extLst>
                <a:ext uri="{FF2B5EF4-FFF2-40B4-BE49-F238E27FC236}">
                  <a16:creationId xmlns:a16="http://schemas.microsoft.com/office/drawing/2014/main" id="{F20DF773-25D2-4904-9187-6D25DBA6214F}"/>
                </a:ext>
              </a:extLst>
            </p:cNvPr>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27" name="Freeform 21">
              <a:extLst>
                <a:ext uri="{FF2B5EF4-FFF2-40B4-BE49-F238E27FC236}">
                  <a16:creationId xmlns:a16="http://schemas.microsoft.com/office/drawing/2014/main" id="{F6E0392A-71DA-4FC5-9189-78029867C258}"/>
                </a:ext>
              </a:extLst>
            </p:cNvPr>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grpSp>
      <p:sp>
        <p:nvSpPr>
          <p:cNvPr id="28" name="Slide Number Placeholder 5">
            <a:extLst>
              <a:ext uri="{FF2B5EF4-FFF2-40B4-BE49-F238E27FC236}">
                <a16:creationId xmlns:a16="http://schemas.microsoft.com/office/drawing/2014/main" id="{FB27096D-82F9-4A7C-AA95-3E7BF1CC321A}"/>
              </a:ext>
            </a:extLst>
          </p:cNvPr>
          <p:cNvSpPr txBox="1">
            <a:spLocks/>
          </p:cNvSpPr>
          <p:nvPr userDrawn="1"/>
        </p:nvSpPr>
        <p:spPr>
          <a:xfrm>
            <a:off x="11400367" y="64928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tx1"/>
                </a:solidFill>
              </a:rPr>
              <a:pPr/>
              <a:t>‹#›</a:t>
            </a:fld>
            <a:endParaRPr lang="en-US" dirty="0">
              <a:solidFill>
                <a:schemeClr val="tx1"/>
              </a:solidFill>
            </a:endParaRPr>
          </a:p>
        </p:txBody>
      </p:sp>
      <p:pic>
        <p:nvPicPr>
          <p:cNvPr id="13" name="Picture 12"/>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0587038" y="159"/>
            <a:ext cx="1604962" cy="802481"/>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1612-7D8F-4B8F-977C-F32DA5D172F6}"/>
              </a:ext>
            </a:extLst>
          </p:cNvPr>
          <p:cNvSpPr>
            <a:spLocks noGrp="1"/>
          </p:cNvSpPr>
          <p:nvPr>
            <p:ph type="ctrTitle"/>
          </p:nvPr>
        </p:nvSpPr>
        <p:spPr/>
        <p:txBody>
          <a:bodyPr/>
          <a:lstStyle/>
          <a:p>
            <a:r>
              <a:rPr lang="en-US" dirty="0">
                <a:solidFill>
                  <a:srgbClr val="FFFF00"/>
                </a:solidFill>
              </a:rPr>
              <a:t>LẬP TRÌNH .NET</a:t>
            </a:r>
          </a:p>
        </p:txBody>
      </p:sp>
      <p:sp>
        <p:nvSpPr>
          <p:cNvPr id="3" name="Subtitle 2">
            <a:extLst>
              <a:ext uri="{FF2B5EF4-FFF2-40B4-BE49-F238E27FC236}">
                <a16:creationId xmlns:a16="http://schemas.microsoft.com/office/drawing/2014/main" id="{4735BDC3-385A-4DE8-861E-EB02AC3600C0}"/>
              </a:ext>
            </a:extLst>
          </p:cNvPr>
          <p:cNvSpPr>
            <a:spLocks noGrp="1"/>
          </p:cNvSpPr>
          <p:nvPr>
            <p:ph type="subTitle" idx="1"/>
          </p:nvPr>
        </p:nvSpPr>
        <p:spPr>
          <a:xfrm>
            <a:off x="1440874" y="3602038"/>
            <a:ext cx="9718962" cy="1655762"/>
          </a:xfrm>
        </p:spPr>
        <p:txBody>
          <a:bodyPr>
            <a:normAutofit/>
          </a:bodyPr>
          <a:lstStyle/>
          <a:p>
            <a:r>
              <a:rPr lang="vi-VN" sz="2800" dirty="0" err="1"/>
              <a:t>Bài</a:t>
            </a:r>
            <a:r>
              <a:rPr lang="vi-VN" sz="2800" dirty="0"/>
              <a:t> 1. </a:t>
            </a:r>
            <a:r>
              <a:rPr lang="vi-VN" sz="2800" dirty="0" err="1"/>
              <a:t>Tổng</a:t>
            </a:r>
            <a:r>
              <a:rPr lang="vi-VN" sz="2800" dirty="0"/>
              <a:t> quan </a:t>
            </a:r>
            <a:r>
              <a:rPr lang="vi-VN" sz="2800" dirty="0" err="1"/>
              <a:t>về</a:t>
            </a:r>
            <a:r>
              <a:rPr lang="vi-VN" sz="2800" dirty="0"/>
              <a:t> Microsoft .NET </a:t>
            </a:r>
            <a:r>
              <a:rPr lang="vi-VN" sz="2800" dirty="0" err="1"/>
              <a:t>và</a:t>
            </a:r>
            <a:r>
              <a:rPr lang="vi-VN" sz="2800" dirty="0"/>
              <a:t> ngôn </a:t>
            </a:r>
            <a:r>
              <a:rPr lang="vi-VN" sz="2800" dirty="0" err="1"/>
              <a:t>ngữ</a:t>
            </a:r>
            <a:r>
              <a:rPr lang="vi-VN" sz="2800" dirty="0"/>
              <a:t> C# (</a:t>
            </a:r>
            <a:r>
              <a:rPr lang="vi-VN" sz="2800" dirty="0" err="1"/>
              <a:t>tiếp</a:t>
            </a:r>
            <a:r>
              <a:rPr lang="vi-VN" sz="2800" dirty="0"/>
              <a:t>)</a:t>
            </a:r>
          </a:p>
          <a:p>
            <a:r>
              <a:rPr lang="vi-VN" sz="2800" dirty="0">
                <a:solidFill>
                  <a:srgbClr val="FACA06"/>
                </a:solidFill>
              </a:rPr>
              <a:t>Căn </a:t>
            </a:r>
            <a:r>
              <a:rPr lang="vi-VN" sz="2800" dirty="0" err="1">
                <a:solidFill>
                  <a:srgbClr val="FACA06"/>
                </a:solidFill>
              </a:rPr>
              <a:t>bản</a:t>
            </a:r>
            <a:r>
              <a:rPr lang="vi-VN" sz="2800" dirty="0">
                <a:solidFill>
                  <a:srgbClr val="FACA06"/>
                </a:solidFill>
              </a:rPr>
              <a:t> </a:t>
            </a:r>
            <a:r>
              <a:rPr lang="vi-VN" sz="2800" dirty="0" err="1">
                <a:solidFill>
                  <a:srgbClr val="FACA06"/>
                </a:solidFill>
              </a:rPr>
              <a:t>về</a:t>
            </a:r>
            <a:r>
              <a:rPr lang="vi-VN" sz="2800" dirty="0">
                <a:solidFill>
                  <a:srgbClr val="FACA06"/>
                </a:solidFill>
              </a:rPr>
              <a:t> ngôn </a:t>
            </a:r>
            <a:r>
              <a:rPr lang="vi-VN" sz="2800" dirty="0" err="1">
                <a:solidFill>
                  <a:srgbClr val="FACA06"/>
                </a:solidFill>
              </a:rPr>
              <a:t>ngữ</a:t>
            </a:r>
            <a:r>
              <a:rPr lang="vi-VN" sz="2800" dirty="0">
                <a:solidFill>
                  <a:srgbClr val="FACA06"/>
                </a:solidFill>
              </a:rPr>
              <a:t> C#</a:t>
            </a:r>
            <a:r>
              <a:rPr lang="vi-VN" sz="2800" dirty="0"/>
              <a:t> </a:t>
            </a:r>
            <a:endParaRPr lang="en-US" sz="2800" dirty="0"/>
          </a:p>
        </p:txBody>
      </p:sp>
    </p:spTree>
    <p:extLst>
      <p:ext uri="{BB962C8B-B14F-4D97-AF65-F5344CB8AC3E}">
        <p14:creationId xmlns:p14="http://schemas.microsoft.com/office/powerpoint/2010/main" val="716852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Biến</a:t>
            </a:r>
            <a:r>
              <a:rPr lang="en-US" dirty="0"/>
              <a:t> (VARIABLE)</a:t>
            </a:r>
          </a:p>
        </p:txBody>
      </p:sp>
      <p:sp>
        <p:nvSpPr>
          <p:cNvPr id="3" name="Content Placeholder 2"/>
          <p:cNvSpPr>
            <a:spLocks noGrp="1"/>
          </p:cNvSpPr>
          <p:nvPr>
            <p:ph idx="1"/>
          </p:nvPr>
        </p:nvSpPr>
        <p:spPr/>
        <p:txBody>
          <a:bodyPr>
            <a:normAutofit/>
          </a:bodyPr>
          <a:lstStyle/>
          <a:p>
            <a:r>
              <a:rPr lang="en-US" sz="2800" dirty="0" err="1"/>
              <a:t>Là</a:t>
            </a:r>
            <a:r>
              <a:rPr lang="en-US" sz="2800" dirty="0"/>
              <a:t> </a:t>
            </a:r>
            <a:r>
              <a:rPr lang="en-US" sz="2800" dirty="0" err="1"/>
              <a:t>vùng</a:t>
            </a:r>
            <a:r>
              <a:rPr lang="en-US" sz="2800" dirty="0"/>
              <a:t> </a:t>
            </a:r>
            <a:r>
              <a:rPr lang="en-US" sz="2800" dirty="0" err="1"/>
              <a:t>nhớ</a:t>
            </a:r>
            <a:r>
              <a:rPr lang="en-US" sz="2800" dirty="0"/>
              <a:t> </a:t>
            </a:r>
            <a:r>
              <a:rPr lang="en-US" sz="2800" dirty="0" err="1"/>
              <a:t>được</a:t>
            </a:r>
            <a:r>
              <a:rPr lang="en-US" sz="2800" dirty="0"/>
              <a:t> </a:t>
            </a:r>
            <a:r>
              <a:rPr lang="en-US" sz="2800" dirty="0" err="1"/>
              <a:t>đặt</a:t>
            </a:r>
            <a:r>
              <a:rPr lang="en-US" sz="2800" dirty="0"/>
              <a:t> </a:t>
            </a:r>
            <a:r>
              <a:rPr lang="en-US" sz="2800" dirty="0" err="1"/>
              <a:t>tên</a:t>
            </a:r>
            <a:r>
              <a:rPr lang="en-US" sz="2800" dirty="0"/>
              <a:t>, </a:t>
            </a:r>
            <a:r>
              <a:rPr lang="en-US" sz="2800" dirty="0" err="1"/>
              <a:t>chứa</a:t>
            </a:r>
            <a:r>
              <a:rPr lang="en-US" sz="2800" dirty="0"/>
              <a:t> </a:t>
            </a:r>
            <a:r>
              <a:rPr lang="en-US" sz="2800" dirty="0" err="1"/>
              <a:t>giá</a:t>
            </a:r>
            <a:r>
              <a:rPr lang="en-US" sz="2800" dirty="0"/>
              <a:t> </a:t>
            </a:r>
            <a:r>
              <a:rPr lang="en-US" sz="2800" dirty="0" err="1"/>
              <a:t>trị</a:t>
            </a:r>
            <a:r>
              <a:rPr lang="en-US" sz="2800" dirty="0"/>
              <a:t> </a:t>
            </a:r>
            <a:r>
              <a:rPr lang="en-US" sz="2800" dirty="0" err="1"/>
              <a:t>có</a:t>
            </a:r>
            <a:r>
              <a:rPr lang="en-US" sz="2800" dirty="0"/>
              <a:t> </a:t>
            </a:r>
            <a:r>
              <a:rPr lang="en-US" sz="2800" dirty="0" err="1"/>
              <a:t>thể</a:t>
            </a:r>
            <a:r>
              <a:rPr lang="en-US" sz="2800" dirty="0"/>
              <a:t> </a:t>
            </a:r>
            <a:r>
              <a:rPr lang="en-US" sz="2800" dirty="0" err="1"/>
              <a:t>thay</a:t>
            </a:r>
            <a:r>
              <a:rPr lang="en-US" sz="2800" dirty="0"/>
              <a:t> </a:t>
            </a:r>
            <a:r>
              <a:rPr lang="en-US" sz="2800" dirty="0" err="1"/>
              <a:t>đổi</a:t>
            </a:r>
            <a:r>
              <a:rPr lang="en-US" sz="2800" dirty="0"/>
              <a:t> </a:t>
            </a:r>
            <a:r>
              <a:rPr lang="en-US" sz="2800" dirty="0" err="1"/>
              <a:t>được</a:t>
            </a:r>
            <a:r>
              <a:rPr lang="en-US" sz="2800" dirty="0"/>
              <a:t> </a:t>
            </a:r>
            <a:r>
              <a:rPr lang="en-US" sz="2800" dirty="0" err="1"/>
              <a:t>khi</a:t>
            </a:r>
            <a:r>
              <a:rPr lang="en-US" sz="2800" dirty="0"/>
              <a:t> </a:t>
            </a:r>
            <a:r>
              <a:rPr lang="en-US" sz="2800" dirty="0" err="1"/>
              <a:t>chương</a:t>
            </a:r>
            <a:r>
              <a:rPr lang="en-US" sz="2800" dirty="0"/>
              <a:t> </a:t>
            </a:r>
            <a:r>
              <a:rPr lang="en-US" sz="2800" dirty="0" err="1"/>
              <a:t>trình</a:t>
            </a:r>
            <a:r>
              <a:rPr lang="en-US" sz="2800" dirty="0"/>
              <a:t> </a:t>
            </a:r>
            <a:r>
              <a:rPr lang="en-US" sz="2800" dirty="0" err="1"/>
              <a:t>thực</a:t>
            </a:r>
            <a:r>
              <a:rPr lang="en-US" sz="2800" dirty="0"/>
              <a:t> </a:t>
            </a:r>
            <a:r>
              <a:rPr lang="en-US" sz="2800" dirty="0" err="1"/>
              <a:t>thi</a:t>
            </a:r>
            <a:endParaRPr lang="en-US" sz="2800" dirty="0"/>
          </a:p>
          <a:p>
            <a:pPr lvl="1">
              <a:buFont typeface="Courier New" panose="02070309020205020404" pitchFamily="49" charset="0"/>
              <a:buChar char="o"/>
            </a:pPr>
            <a:r>
              <a:rPr lang="en-US" sz="2400" dirty="0" err="1"/>
              <a:t>Đặt</a:t>
            </a:r>
            <a:r>
              <a:rPr lang="en-US" sz="2400" dirty="0"/>
              <a:t> </a:t>
            </a:r>
            <a:r>
              <a:rPr lang="en-US" sz="2400" dirty="0" err="1"/>
              <a:t>tên</a:t>
            </a:r>
            <a:r>
              <a:rPr lang="en-US" sz="2400" dirty="0"/>
              <a:t> </a:t>
            </a:r>
            <a:r>
              <a:rPr lang="en-US" sz="2400" dirty="0" err="1"/>
              <a:t>biến</a:t>
            </a:r>
            <a:r>
              <a:rPr lang="en-US" sz="2400" dirty="0"/>
              <a:t> </a:t>
            </a:r>
            <a:r>
              <a:rPr lang="en-US" sz="2400" dirty="0" err="1"/>
              <a:t>theo</a:t>
            </a:r>
            <a:r>
              <a:rPr lang="en-US" sz="2400" dirty="0"/>
              <a:t> </a:t>
            </a:r>
            <a:r>
              <a:rPr lang="en-US" sz="2400" dirty="0" err="1"/>
              <a:t>quy</a:t>
            </a:r>
            <a:r>
              <a:rPr lang="en-US" sz="2400" dirty="0"/>
              <a:t> </a:t>
            </a:r>
            <a:r>
              <a:rPr lang="en-US" sz="2400" dirty="0" err="1"/>
              <a:t>tắc</a:t>
            </a:r>
            <a:r>
              <a:rPr lang="en-US" sz="2400" dirty="0"/>
              <a:t> </a:t>
            </a:r>
            <a:r>
              <a:rPr lang="en-US" sz="2400" dirty="0" err="1"/>
              <a:t>của</a:t>
            </a:r>
            <a:r>
              <a:rPr lang="en-US" sz="2400" dirty="0"/>
              <a:t> identifier, </a:t>
            </a:r>
            <a:r>
              <a:rPr lang="en-US" sz="2400" dirty="0" err="1"/>
              <a:t>rõ</a:t>
            </a:r>
            <a:r>
              <a:rPr lang="en-US" sz="2400" dirty="0"/>
              <a:t> </a:t>
            </a:r>
            <a:r>
              <a:rPr lang="en-US" sz="2400" dirty="0" err="1"/>
              <a:t>ràng</a:t>
            </a:r>
            <a:r>
              <a:rPr lang="en-US" sz="2400" dirty="0"/>
              <a:t> </a:t>
            </a:r>
            <a:r>
              <a:rPr lang="en-US" sz="2400" dirty="0" err="1"/>
              <a:t>và</a:t>
            </a:r>
            <a:r>
              <a:rPr lang="en-US" sz="2400" dirty="0"/>
              <a:t> </a:t>
            </a:r>
            <a:r>
              <a:rPr lang="en-US" sz="2400" dirty="0" err="1"/>
              <a:t>gợi</a:t>
            </a:r>
            <a:r>
              <a:rPr lang="en-US" sz="2400" dirty="0"/>
              <a:t> </a:t>
            </a:r>
            <a:r>
              <a:rPr lang="en-US" sz="2400" dirty="0" err="1"/>
              <a:t>nhớ</a:t>
            </a:r>
            <a:endParaRPr lang="en-US" sz="2400" dirty="0"/>
          </a:p>
          <a:p>
            <a:pPr lvl="1">
              <a:buFont typeface="Courier New" panose="02070309020205020404" pitchFamily="49" charset="0"/>
              <a:buChar char="o"/>
            </a:pPr>
            <a:r>
              <a:rPr lang="en-US" sz="2400" dirty="0" err="1"/>
              <a:t>Phải</a:t>
            </a:r>
            <a:r>
              <a:rPr lang="en-US" sz="2400" dirty="0"/>
              <a:t> </a:t>
            </a:r>
            <a:r>
              <a:rPr lang="en-US" sz="2400" dirty="0" err="1"/>
              <a:t>khai</a:t>
            </a:r>
            <a:r>
              <a:rPr lang="en-US" sz="2400" dirty="0"/>
              <a:t> </a:t>
            </a:r>
            <a:r>
              <a:rPr lang="en-US" sz="2400" dirty="0" err="1"/>
              <a:t>báo</a:t>
            </a:r>
            <a:r>
              <a:rPr lang="en-US" sz="2400" dirty="0"/>
              <a:t> </a:t>
            </a:r>
            <a:r>
              <a:rPr lang="en-US" sz="2400" dirty="0" err="1"/>
              <a:t>biến</a:t>
            </a:r>
            <a:r>
              <a:rPr lang="en-US" sz="2400" dirty="0"/>
              <a:t> </a:t>
            </a:r>
            <a:r>
              <a:rPr lang="en-US" sz="2400" dirty="0" err="1"/>
              <a:t>trước</a:t>
            </a:r>
            <a:r>
              <a:rPr lang="en-US" sz="2400" dirty="0"/>
              <a:t> </a:t>
            </a:r>
            <a:r>
              <a:rPr lang="en-US" sz="2400" dirty="0" err="1"/>
              <a:t>khi</a:t>
            </a:r>
            <a:r>
              <a:rPr lang="en-US" sz="2400" dirty="0"/>
              <a:t> </a:t>
            </a:r>
            <a:r>
              <a:rPr lang="en-US" sz="2400" dirty="0" err="1"/>
              <a:t>sử</a:t>
            </a:r>
            <a:r>
              <a:rPr lang="en-US" sz="2400" dirty="0"/>
              <a:t> </a:t>
            </a:r>
            <a:r>
              <a:rPr lang="en-US" sz="2400" dirty="0" err="1"/>
              <a:t>dụng</a:t>
            </a:r>
            <a:endParaRPr lang="en-US" sz="2400" dirty="0"/>
          </a:p>
          <a:p>
            <a:pPr lvl="1">
              <a:buFont typeface="Courier New" panose="02070309020205020404" pitchFamily="49" charset="0"/>
              <a:buChar char="o"/>
            </a:pPr>
            <a:r>
              <a:rPr lang="en-US" sz="2400" dirty="0" err="1"/>
              <a:t>Dùng</a:t>
            </a:r>
            <a:r>
              <a:rPr lang="en-US" sz="2400" dirty="0"/>
              <a:t> </a:t>
            </a:r>
            <a:r>
              <a:rPr lang="en-US" sz="2400" dirty="0" err="1"/>
              <a:t>tên</a:t>
            </a:r>
            <a:r>
              <a:rPr lang="en-US" sz="2400" dirty="0"/>
              <a:t> </a:t>
            </a:r>
            <a:r>
              <a:rPr lang="en-US" sz="2400" dirty="0" err="1"/>
              <a:t>để</a:t>
            </a:r>
            <a:r>
              <a:rPr lang="en-US" sz="2400" dirty="0"/>
              <a:t> </a:t>
            </a:r>
            <a:r>
              <a:rPr lang="en-US" sz="2400" dirty="0" err="1"/>
              <a:t>truy</a:t>
            </a:r>
            <a:r>
              <a:rPr lang="en-US" sz="2400" dirty="0"/>
              <a:t> </a:t>
            </a:r>
            <a:r>
              <a:rPr lang="en-US" sz="2400" dirty="0" err="1"/>
              <a:t>xuất</a:t>
            </a:r>
            <a:r>
              <a:rPr lang="en-US" sz="2400" dirty="0"/>
              <a:t> </a:t>
            </a:r>
            <a:r>
              <a:rPr lang="en-US" sz="2400" dirty="0" err="1"/>
              <a:t>và</a:t>
            </a:r>
            <a:r>
              <a:rPr lang="en-US" sz="2400" dirty="0"/>
              <a:t> </a:t>
            </a:r>
            <a:r>
              <a:rPr lang="en-US" sz="2400" dirty="0" err="1"/>
              <a:t>truy</a:t>
            </a:r>
            <a:r>
              <a:rPr lang="en-US" sz="2400" dirty="0"/>
              <a:t> </a:t>
            </a:r>
            <a:r>
              <a:rPr lang="en-US" sz="2400" dirty="0" err="1"/>
              <a:t>nhập</a:t>
            </a:r>
            <a:r>
              <a:rPr lang="en-US" sz="2400" dirty="0"/>
              <a:t> </a:t>
            </a:r>
            <a:r>
              <a:rPr lang="en-US" sz="2400" dirty="0" err="1"/>
              <a:t>biến</a:t>
            </a:r>
            <a:endParaRPr lang="en-US" sz="2400" dirty="0"/>
          </a:p>
        </p:txBody>
      </p:sp>
    </p:spTree>
    <p:extLst>
      <p:ext uri="{BB962C8B-B14F-4D97-AF65-F5344CB8AC3E}">
        <p14:creationId xmlns:p14="http://schemas.microsoft.com/office/powerpoint/2010/main" val="518277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Biến</a:t>
            </a:r>
            <a:r>
              <a:rPr lang="en-US" dirty="0"/>
              <a:t> (VARIABLE)</a:t>
            </a:r>
          </a:p>
        </p:txBody>
      </p:sp>
      <p:sp>
        <p:nvSpPr>
          <p:cNvPr id="3" name="Content Placeholder 2"/>
          <p:cNvSpPr>
            <a:spLocks noGrp="1"/>
          </p:cNvSpPr>
          <p:nvPr>
            <p:ph idx="1"/>
          </p:nvPr>
        </p:nvSpPr>
        <p:spPr>
          <a:xfrm>
            <a:off x="924444" y="1935921"/>
            <a:ext cx="10353762" cy="2325836"/>
          </a:xfrm>
        </p:spPr>
        <p:txBody>
          <a:bodyPr>
            <a:normAutofit/>
          </a:bodyPr>
          <a:lstStyle/>
          <a:p>
            <a:r>
              <a:rPr lang="en-US" sz="2800" b="1" dirty="0" err="1"/>
              <a:t>Cú</a:t>
            </a:r>
            <a:r>
              <a:rPr lang="en-US" sz="2800" b="1" dirty="0"/>
              <a:t> </a:t>
            </a:r>
            <a:r>
              <a:rPr lang="en-US" sz="2800" b="1" dirty="0" err="1"/>
              <a:t>pháp</a:t>
            </a:r>
            <a:r>
              <a:rPr lang="en-US" sz="2800" b="1" dirty="0"/>
              <a:t> </a:t>
            </a:r>
            <a:r>
              <a:rPr lang="en-US" sz="2800" b="1" dirty="0" err="1"/>
              <a:t>khai</a:t>
            </a:r>
            <a:r>
              <a:rPr lang="en-US" sz="2800" b="1" dirty="0"/>
              <a:t> </a:t>
            </a:r>
            <a:r>
              <a:rPr lang="en-US" sz="2800" b="1" dirty="0" err="1"/>
              <a:t>báo</a:t>
            </a:r>
            <a:r>
              <a:rPr lang="en-US" sz="2800" b="1" dirty="0"/>
              <a:t> </a:t>
            </a:r>
            <a:r>
              <a:rPr lang="en-US" sz="2800" b="1" dirty="0" err="1"/>
              <a:t>biến</a:t>
            </a:r>
            <a:r>
              <a:rPr lang="en-US" sz="2800" dirty="0"/>
              <a:t>:</a:t>
            </a:r>
          </a:p>
          <a:p>
            <a:pPr marL="0" indent="0">
              <a:buNone/>
            </a:pPr>
            <a:r>
              <a:rPr lang="en-US" sz="2800" dirty="0"/>
              <a:t>	</a:t>
            </a:r>
            <a:r>
              <a:rPr lang="en-US" sz="2800" b="1" dirty="0" err="1">
                <a:solidFill>
                  <a:srgbClr val="FACA06"/>
                </a:solidFill>
                <a:latin typeface="Times New Roman" panose="02020603050405020304" pitchFamily="18" charset="0"/>
                <a:cs typeface="Times New Roman" panose="02020603050405020304" pitchFamily="18" charset="0"/>
              </a:rPr>
              <a:t>kiểu_dữ_liệu</a:t>
            </a:r>
            <a:r>
              <a:rPr lang="en-US" sz="2800" b="1" dirty="0">
                <a:solidFill>
                  <a:srgbClr val="FACA06"/>
                </a:solidFill>
                <a:latin typeface="Times New Roman" panose="02020603050405020304" pitchFamily="18" charset="0"/>
                <a:cs typeface="Times New Roman" panose="02020603050405020304" pitchFamily="18" charset="0"/>
              </a:rPr>
              <a:t>  </a:t>
            </a:r>
            <a:r>
              <a:rPr lang="en-US" sz="2800" b="1" dirty="0" err="1">
                <a:solidFill>
                  <a:srgbClr val="FACA06"/>
                </a:solidFill>
                <a:latin typeface="Times New Roman" panose="02020603050405020304" pitchFamily="18" charset="0"/>
                <a:cs typeface="Times New Roman" panose="02020603050405020304" pitchFamily="18" charset="0"/>
              </a:rPr>
              <a:t>tên_biến</a:t>
            </a:r>
            <a:r>
              <a:rPr lang="en-US" sz="2800" b="1" dirty="0">
                <a:solidFill>
                  <a:srgbClr val="FACA06"/>
                </a:solidFill>
                <a:latin typeface="Times New Roman" panose="02020603050405020304" pitchFamily="18" charset="0"/>
                <a:cs typeface="Times New Roman" panose="02020603050405020304" pitchFamily="18" charset="0"/>
              </a:rPr>
              <a:t> [= &lt;</a:t>
            </a:r>
            <a:r>
              <a:rPr lang="en-US" sz="2800" b="1" dirty="0" err="1">
                <a:solidFill>
                  <a:srgbClr val="FACA06"/>
                </a:solidFill>
                <a:latin typeface="Times New Roman" panose="02020603050405020304" pitchFamily="18" charset="0"/>
                <a:cs typeface="Times New Roman" panose="02020603050405020304" pitchFamily="18" charset="0"/>
              </a:rPr>
              <a:t>giá</a:t>
            </a:r>
            <a:r>
              <a:rPr lang="en-US" sz="2800" b="1" dirty="0">
                <a:solidFill>
                  <a:srgbClr val="FACA06"/>
                </a:solidFill>
                <a:latin typeface="Times New Roman" panose="02020603050405020304" pitchFamily="18" charset="0"/>
                <a:cs typeface="Times New Roman" panose="02020603050405020304" pitchFamily="18" charset="0"/>
              </a:rPr>
              <a:t> </a:t>
            </a:r>
            <a:r>
              <a:rPr lang="en-US" sz="2800" b="1" dirty="0" err="1">
                <a:solidFill>
                  <a:srgbClr val="FACA06"/>
                </a:solidFill>
                <a:latin typeface="Times New Roman" panose="02020603050405020304" pitchFamily="18" charset="0"/>
                <a:cs typeface="Times New Roman" panose="02020603050405020304" pitchFamily="18" charset="0"/>
              </a:rPr>
              <a:t>trị</a:t>
            </a:r>
            <a:r>
              <a:rPr lang="en-US" sz="2800" b="1" dirty="0">
                <a:solidFill>
                  <a:srgbClr val="FACA06"/>
                </a:solidFill>
                <a:latin typeface="Times New Roman" panose="02020603050405020304" pitchFamily="18" charset="0"/>
                <a:cs typeface="Times New Roman" panose="02020603050405020304" pitchFamily="18" charset="0"/>
              </a:rPr>
              <a:t>&gt;];</a:t>
            </a:r>
          </a:p>
          <a:p>
            <a:r>
              <a:rPr lang="en-US" sz="2800" dirty="0" err="1"/>
              <a:t>Ví</a:t>
            </a:r>
            <a:r>
              <a:rPr lang="en-US" sz="2800" dirty="0"/>
              <a:t> </a:t>
            </a:r>
            <a:r>
              <a:rPr lang="en-US" sz="2800" dirty="0" err="1"/>
              <a:t>dụ</a:t>
            </a:r>
            <a:r>
              <a:rPr lang="en-US" sz="2800" dirty="0"/>
              <a:t>: </a:t>
            </a:r>
          </a:p>
        </p:txBody>
      </p:sp>
      <p:sp>
        <p:nvSpPr>
          <p:cNvPr id="7" name="TextBox 6">
            <a:extLst>
              <a:ext uri="{FF2B5EF4-FFF2-40B4-BE49-F238E27FC236}">
                <a16:creationId xmlns:a16="http://schemas.microsoft.com/office/drawing/2014/main" id="{2F527D59-6AA2-4CA9-830C-304F3F9D2DAE}"/>
              </a:ext>
            </a:extLst>
          </p:cNvPr>
          <p:cNvSpPr txBox="1"/>
          <p:nvPr/>
        </p:nvSpPr>
        <p:spPr>
          <a:xfrm>
            <a:off x="1888671" y="3996698"/>
            <a:ext cx="4767941" cy="1631216"/>
          </a:xfrm>
          <a:prstGeom prst="rect">
            <a:avLst/>
          </a:prstGeom>
          <a:solidFill>
            <a:schemeClr val="tx1">
              <a:lumMod val="95000"/>
            </a:schemeClr>
          </a:solidFill>
        </p:spPr>
        <p:txBody>
          <a:bodyPr wrap="square" rtlCol="0">
            <a:spAutoFit/>
          </a:bodyPr>
          <a:lstStyle/>
          <a:p>
            <a:pPr marL="0" indent="0">
              <a:spcBef>
                <a:spcPts val="300"/>
              </a:spcBef>
              <a:buNone/>
            </a:pPr>
            <a:r>
              <a:rPr lang="en-US" dirty="0">
                <a:solidFill>
                  <a:srgbClr val="0000FF"/>
                </a:solidFill>
                <a:latin typeface="Cascadia Mono" panose="020B0609020000020004" pitchFamily="49" charset="0"/>
                <a:ea typeface="Calibri" panose="020F0502020204030204" pitchFamily="34" charset="0"/>
                <a:cs typeface="Cascadia Mono" panose="020B0609020000020004" pitchFamily="49" charset="0"/>
              </a:rPr>
              <a:t>string</a:t>
            </a:r>
            <a:r>
              <a:rPr lang="en-US" dirty="0">
                <a:solidFill>
                  <a:srgbClr val="000000"/>
                </a:solidFill>
                <a:latin typeface="Cascadia Mono" panose="020B0609020000020004" pitchFamily="49" charset="0"/>
                <a:ea typeface="Calibri" panose="020F0502020204030204" pitchFamily="34" charset="0"/>
                <a:cs typeface="Cascadia Mono" panose="020B0609020000020004" pitchFamily="49" charset="0"/>
              </a:rPr>
              <a:t> </a:t>
            </a:r>
            <a:r>
              <a:rPr lang="en-US" dirty="0" err="1">
                <a:solidFill>
                  <a:srgbClr val="000000"/>
                </a:solidFill>
                <a:latin typeface="Cascadia Mono" panose="020B0609020000020004" pitchFamily="49" charset="0"/>
                <a:ea typeface="Calibri" panose="020F0502020204030204" pitchFamily="34" charset="0"/>
                <a:cs typeface="Cascadia Mono" panose="020B0609020000020004" pitchFamily="49" charset="0"/>
              </a:rPr>
              <a:t>fullName</a:t>
            </a:r>
            <a:r>
              <a:rPr lang="en-US" dirty="0">
                <a:solidFill>
                  <a:srgbClr val="000000"/>
                </a:solidFill>
                <a:latin typeface="Cascadia Mono" panose="020B0609020000020004" pitchFamily="49" charset="0"/>
                <a:ea typeface="Calibri" panose="020F0502020204030204" pitchFamily="34" charset="0"/>
                <a:cs typeface="Cascadia Mono" panose="020B0609020000020004" pitchFamily="49" charset="0"/>
              </a:rPr>
              <a:t>= </a:t>
            </a:r>
            <a:r>
              <a:rPr lang="en-US" dirty="0">
                <a:solidFill>
                  <a:srgbClr val="A31515"/>
                </a:solidFill>
                <a:latin typeface="Cascadia Mono" panose="020B0609020000020004" pitchFamily="49" charset="0"/>
                <a:ea typeface="Calibri" panose="020F0502020204030204" pitchFamily="34" charset="0"/>
                <a:cs typeface="Cascadia Mono" panose="020B0609020000020004" pitchFamily="49" charset="0"/>
              </a:rPr>
              <a:t>"Tran Van A"</a:t>
            </a:r>
            <a:r>
              <a:rPr lang="en-US" dirty="0">
                <a:solidFill>
                  <a:srgbClr val="000000"/>
                </a:solidFill>
                <a:latin typeface="Cascadia Mono" panose="020B0609020000020004" pitchFamily="49" charset="0"/>
                <a:ea typeface="Calibri" panose="020F0502020204030204" pitchFamily="34" charset="0"/>
                <a:cs typeface="Cascadia Mono" panose="020B0609020000020004" pitchFamily="49" charset="0"/>
              </a:rPr>
              <a:t>;</a:t>
            </a:r>
            <a:endParaRPr lang="en-US" dirty="0">
              <a:latin typeface="Cascadia Mono" panose="020B0609020000020004" pitchFamily="49" charset="0"/>
              <a:ea typeface="Calibri" panose="020F0502020204030204" pitchFamily="34" charset="0"/>
              <a:cs typeface="Cascadia Mono" panose="020B0609020000020004" pitchFamily="49" charset="0"/>
            </a:endParaRPr>
          </a:p>
          <a:p>
            <a:pPr marL="0" indent="0">
              <a:spcBef>
                <a:spcPts val="300"/>
              </a:spcBef>
              <a:buNone/>
            </a:pPr>
            <a:r>
              <a:rPr lang="en-US" dirty="0">
                <a:solidFill>
                  <a:srgbClr val="008000"/>
                </a:solidFill>
                <a:latin typeface="Cascadia Mono" panose="020B0609020000020004" pitchFamily="49" charset="0"/>
                <a:ea typeface="Calibri" panose="020F0502020204030204" pitchFamily="34" charset="0"/>
                <a:cs typeface="Cascadia Mono" panose="020B0609020000020004" pitchFamily="49" charset="0"/>
              </a:rPr>
              <a:t>//</a:t>
            </a:r>
            <a:r>
              <a:rPr lang="en-US" dirty="0" err="1">
                <a:solidFill>
                  <a:srgbClr val="008000"/>
                </a:solidFill>
                <a:latin typeface="Cascadia Mono" panose="020B0609020000020004" pitchFamily="49" charset="0"/>
                <a:ea typeface="Calibri" panose="020F0502020204030204" pitchFamily="34" charset="0"/>
                <a:cs typeface="Cascadia Mono" panose="020B0609020000020004" pitchFamily="49" charset="0"/>
              </a:rPr>
              <a:t>hoặc</a:t>
            </a:r>
            <a:endParaRPr lang="en-US" dirty="0">
              <a:latin typeface="Cascadia Mono" panose="020B0609020000020004" pitchFamily="49" charset="0"/>
              <a:ea typeface="Calibri" panose="020F0502020204030204" pitchFamily="34" charset="0"/>
              <a:cs typeface="Cascadia Mono" panose="020B0609020000020004" pitchFamily="49" charset="0"/>
            </a:endParaRPr>
          </a:p>
          <a:p>
            <a:pPr marL="0" indent="0">
              <a:spcBef>
                <a:spcPts val="300"/>
              </a:spcBef>
              <a:buNone/>
            </a:pPr>
            <a:r>
              <a:rPr lang="en-US" dirty="0">
                <a:solidFill>
                  <a:srgbClr val="0000FF"/>
                </a:solidFill>
                <a:latin typeface="Cascadia Mono" panose="020B0609020000020004" pitchFamily="49" charset="0"/>
                <a:ea typeface="Calibri" panose="020F0502020204030204" pitchFamily="34" charset="0"/>
                <a:cs typeface="Cascadia Mono" panose="020B0609020000020004" pitchFamily="49" charset="0"/>
              </a:rPr>
              <a:t>string</a:t>
            </a:r>
            <a:r>
              <a:rPr lang="en-US" dirty="0">
                <a:solidFill>
                  <a:srgbClr val="000000"/>
                </a:solidFill>
                <a:latin typeface="Cascadia Mono" panose="020B0609020000020004" pitchFamily="49" charset="0"/>
                <a:ea typeface="Calibri" panose="020F0502020204030204" pitchFamily="34" charset="0"/>
                <a:cs typeface="Cascadia Mono" panose="020B0609020000020004" pitchFamily="49" charset="0"/>
              </a:rPr>
              <a:t> </a:t>
            </a:r>
            <a:r>
              <a:rPr lang="en-US" dirty="0" err="1">
                <a:solidFill>
                  <a:srgbClr val="000000"/>
                </a:solidFill>
                <a:latin typeface="Cascadia Mono" panose="020B0609020000020004" pitchFamily="49" charset="0"/>
                <a:ea typeface="Calibri" panose="020F0502020204030204" pitchFamily="34" charset="0"/>
                <a:cs typeface="Cascadia Mono" panose="020B0609020000020004" pitchFamily="49" charset="0"/>
              </a:rPr>
              <a:t>fullName</a:t>
            </a:r>
            <a:r>
              <a:rPr lang="en-US" dirty="0">
                <a:solidFill>
                  <a:srgbClr val="000000"/>
                </a:solidFill>
                <a:latin typeface="Cascadia Mono" panose="020B0609020000020004" pitchFamily="49" charset="0"/>
                <a:ea typeface="Calibri" panose="020F0502020204030204" pitchFamily="34" charset="0"/>
                <a:cs typeface="Cascadia Mono" panose="020B0609020000020004" pitchFamily="49" charset="0"/>
              </a:rPr>
              <a:t>;</a:t>
            </a:r>
            <a:endParaRPr lang="en-US" dirty="0">
              <a:latin typeface="Cascadia Mono" panose="020B0609020000020004" pitchFamily="49" charset="0"/>
              <a:ea typeface="Calibri" panose="020F0502020204030204" pitchFamily="34" charset="0"/>
              <a:cs typeface="Cascadia Mono" panose="020B0609020000020004" pitchFamily="49" charset="0"/>
            </a:endParaRPr>
          </a:p>
          <a:p>
            <a:pPr marL="0" indent="0">
              <a:spcBef>
                <a:spcPts val="300"/>
              </a:spcBef>
              <a:spcAft>
                <a:spcPts val="300"/>
              </a:spcAft>
              <a:buNone/>
            </a:pPr>
            <a:r>
              <a:rPr lang="en-US" dirty="0" err="1">
                <a:solidFill>
                  <a:srgbClr val="000000"/>
                </a:solidFill>
                <a:latin typeface="Cascadia Mono" panose="020B0609020000020004" pitchFamily="49" charset="0"/>
                <a:ea typeface="Calibri" panose="020F0502020204030204" pitchFamily="34" charset="0"/>
                <a:cs typeface="Cascadia Mono" panose="020B0609020000020004" pitchFamily="49" charset="0"/>
              </a:rPr>
              <a:t>fullName</a:t>
            </a:r>
            <a:r>
              <a:rPr lang="en-US" dirty="0">
                <a:solidFill>
                  <a:srgbClr val="000000"/>
                </a:solidFill>
                <a:latin typeface="Cascadia Mono" panose="020B0609020000020004" pitchFamily="49" charset="0"/>
                <a:ea typeface="Calibri" panose="020F0502020204030204" pitchFamily="34" charset="0"/>
                <a:cs typeface="Cascadia Mono" panose="020B0609020000020004" pitchFamily="49" charset="0"/>
              </a:rPr>
              <a:t>=</a:t>
            </a:r>
            <a:r>
              <a:rPr lang="en-US" dirty="0">
                <a:solidFill>
                  <a:srgbClr val="A31515"/>
                </a:solidFill>
                <a:latin typeface="Cascadia Mono" panose="020B0609020000020004" pitchFamily="49" charset="0"/>
                <a:ea typeface="Calibri" panose="020F0502020204030204" pitchFamily="34" charset="0"/>
                <a:cs typeface="Cascadia Mono" panose="020B0609020000020004" pitchFamily="49" charset="0"/>
              </a:rPr>
              <a:t>"Tran Van A"</a:t>
            </a:r>
            <a:r>
              <a:rPr lang="en-US" dirty="0">
                <a:solidFill>
                  <a:srgbClr val="000000"/>
                </a:solidFill>
                <a:latin typeface="Cascadia Mono" panose="020B0609020000020004" pitchFamily="49" charset="0"/>
                <a:ea typeface="Calibri" panose="020F0502020204030204" pitchFamily="34" charset="0"/>
                <a:cs typeface="Cascadia Mono" panose="020B0609020000020004" pitchFamily="49" charset="0"/>
              </a:rPr>
              <a:t>;</a:t>
            </a:r>
            <a:endParaRPr lang="en-US" dirty="0">
              <a:latin typeface="Cascadia Mono" panose="020B0609020000020004" pitchFamily="49" charset="0"/>
              <a:ea typeface="Calibri" panose="020F0502020204030204" pitchFamily="34" charset="0"/>
              <a:cs typeface="Cascadia Mono" panose="020B0609020000020004" pitchFamily="49" charset="0"/>
            </a:endParaRPr>
          </a:p>
          <a:p>
            <a:endParaRPr lang="vi-VN" dirty="0"/>
          </a:p>
        </p:txBody>
      </p:sp>
    </p:spTree>
    <p:extLst>
      <p:ext uri="{BB962C8B-B14F-4D97-AF65-F5344CB8AC3E}">
        <p14:creationId xmlns:p14="http://schemas.microsoft.com/office/powerpoint/2010/main" val="225305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Hằng</a:t>
            </a:r>
            <a:endParaRPr lang="en-US" dirty="0"/>
          </a:p>
        </p:txBody>
      </p:sp>
      <p:sp>
        <p:nvSpPr>
          <p:cNvPr id="3" name="Content Placeholder 2"/>
          <p:cNvSpPr>
            <a:spLocks noGrp="1"/>
          </p:cNvSpPr>
          <p:nvPr>
            <p:ph idx="1"/>
          </p:nvPr>
        </p:nvSpPr>
        <p:spPr>
          <a:xfrm>
            <a:off x="913795" y="1883792"/>
            <a:ext cx="10353762" cy="3695136"/>
          </a:xfrm>
        </p:spPr>
        <p:txBody>
          <a:bodyPr>
            <a:normAutofit/>
          </a:bodyPr>
          <a:lstStyle/>
          <a:p>
            <a:r>
              <a:rPr lang="en-US" sz="2800" dirty="0" err="1"/>
              <a:t>Tương</a:t>
            </a:r>
            <a:r>
              <a:rPr lang="en-US" sz="2800" dirty="0"/>
              <a:t> </a:t>
            </a:r>
            <a:r>
              <a:rPr lang="en-US" sz="2800" dirty="0" err="1"/>
              <a:t>tự</a:t>
            </a:r>
            <a:r>
              <a:rPr lang="en-US" sz="2800" dirty="0"/>
              <a:t> </a:t>
            </a:r>
            <a:r>
              <a:rPr lang="en-US" sz="2800" dirty="0" err="1"/>
              <a:t>như</a:t>
            </a:r>
            <a:r>
              <a:rPr lang="en-US" sz="2800" dirty="0"/>
              <a:t> </a:t>
            </a:r>
            <a:r>
              <a:rPr lang="en-US" sz="2800" dirty="0" err="1"/>
              <a:t>biến</a:t>
            </a:r>
            <a:r>
              <a:rPr lang="en-US" sz="2800" dirty="0"/>
              <a:t> </a:t>
            </a:r>
            <a:r>
              <a:rPr lang="en-US" sz="2800" dirty="0" err="1"/>
              <a:t>nhưng</a:t>
            </a:r>
            <a:r>
              <a:rPr lang="en-US" sz="2800" dirty="0"/>
              <a:t> </a:t>
            </a:r>
            <a:r>
              <a:rPr lang="en-US" sz="2800" dirty="0" err="1">
                <a:solidFill>
                  <a:srgbClr val="FACA06"/>
                </a:solidFill>
              </a:rPr>
              <a:t>giá</a:t>
            </a:r>
            <a:r>
              <a:rPr lang="en-US" sz="2800" dirty="0">
                <a:solidFill>
                  <a:srgbClr val="FACA06"/>
                </a:solidFill>
              </a:rPr>
              <a:t> </a:t>
            </a:r>
            <a:r>
              <a:rPr lang="en-US" sz="2800" dirty="0" err="1">
                <a:solidFill>
                  <a:srgbClr val="FACA06"/>
                </a:solidFill>
              </a:rPr>
              <a:t>trị</a:t>
            </a:r>
            <a:r>
              <a:rPr lang="en-US" sz="2800" dirty="0">
                <a:solidFill>
                  <a:srgbClr val="FACA06"/>
                </a:solidFill>
              </a:rPr>
              <a:t> </a:t>
            </a:r>
            <a:r>
              <a:rPr lang="en-US" sz="2800" dirty="0" err="1">
                <a:solidFill>
                  <a:srgbClr val="FACA06"/>
                </a:solidFill>
              </a:rPr>
              <a:t>không</a:t>
            </a:r>
            <a:r>
              <a:rPr lang="en-US" sz="2800" dirty="0">
                <a:solidFill>
                  <a:srgbClr val="FACA06"/>
                </a:solidFill>
              </a:rPr>
              <a:t> </a:t>
            </a:r>
            <a:r>
              <a:rPr lang="en-US" sz="2800" dirty="0" err="1">
                <a:solidFill>
                  <a:srgbClr val="FACA06"/>
                </a:solidFill>
              </a:rPr>
              <a:t>thay</a:t>
            </a:r>
            <a:r>
              <a:rPr lang="en-US" sz="2800" dirty="0">
                <a:solidFill>
                  <a:srgbClr val="FACA06"/>
                </a:solidFill>
              </a:rPr>
              <a:t> </a:t>
            </a:r>
            <a:r>
              <a:rPr lang="en-US" sz="2800" dirty="0" err="1">
                <a:solidFill>
                  <a:srgbClr val="FACA06"/>
                </a:solidFill>
              </a:rPr>
              <a:t>đổi</a:t>
            </a:r>
            <a:r>
              <a:rPr lang="en-US" sz="2800" dirty="0">
                <a:solidFill>
                  <a:srgbClr val="FACA06"/>
                </a:solidFill>
              </a:rPr>
              <a:t> </a:t>
            </a:r>
            <a:r>
              <a:rPr lang="en-US" sz="2800" dirty="0" err="1"/>
              <a:t>khi</a:t>
            </a:r>
            <a:r>
              <a:rPr lang="en-US" sz="2800" dirty="0"/>
              <a:t> </a:t>
            </a:r>
            <a:r>
              <a:rPr lang="en-US" sz="2800" dirty="0" err="1"/>
              <a:t>chương</a:t>
            </a:r>
            <a:r>
              <a:rPr lang="en-US" sz="2800" dirty="0"/>
              <a:t> </a:t>
            </a:r>
            <a:r>
              <a:rPr lang="en-US" sz="2800" dirty="0" err="1"/>
              <a:t>trình</a:t>
            </a:r>
            <a:r>
              <a:rPr lang="en-US" sz="2800" dirty="0"/>
              <a:t> </a:t>
            </a:r>
            <a:r>
              <a:rPr lang="en-US" sz="2800" dirty="0" err="1"/>
              <a:t>thực</a:t>
            </a:r>
            <a:r>
              <a:rPr lang="en-US" sz="2800" dirty="0"/>
              <a:t> </a:t>
            </a:r>
            <a:r>
              <a:rPr lang="en-US" sz="2800" dirty="0" err="1"/>
              <a:t>thi</a:t>
            </a:r>
            <a:endParaRPr lang="en-US" sz="2800" dirty="0"/>
          </a:p>
          <a:p>
            <a:r>
              <a:rPr lang="en-US" sz="2800" dirty="0" err="1"/>
              <a:t>Cú</a:t>
            </a:r>
            <a:r>
              <a:rPr lang="en-US" sz="2800" dirty="0"/>
              <a:t> </a:t>
            </a:r>
            <a:r>
              <a:rPr lang="en-US" sz="2800" dirty="0" err="1"/>
              <a:t>pháp</a:t>
            </a:r>
            <a:r>
              <a:rPr lang="en-US" sz="2800" dirty="0"/>
              <a:t> </a:t>
            </a:r>
            <a:r>
              <a:rPr lang="en-US" sz="2800" dirty="0" err="1"/>
              <a:t>khai</a:t>
            </a:r>
            <a:r>
              <a:rPr lang="en-US" sz="2800" dirty="0"/>
              <a:t> </a:t>
            </a:r>
            <a:r>
              <a:rPr lang="en-US" sz="2800" dirty="0" err="1"/>
              <a:t>báo</a:t>
            </a:r>
            <a:r>
              <a:rPr lang="en-US" sz="2800" dirty="0"/>
              <a:t> </a:t>
            </a:r>
            <a:r>
              <a:rPr lang="en-US" sz="2800" dirty="0" err="1"/>
              <a:t>hằng</a:t>
            </a:r>
            <a:endParaRPr lang="en-US" sz="2800" dirty="0"/>
          </a:p>
          <a:p>
            <a:pPr marL="0" indent="0">
              <a:buNone/>
            </a:pPr>
            <a:r>
              <a:rPr lang="en-US" sz="2800" dirty="0"/>
              <a:t>	</a:t>
            </a:r>
            <a:r>
              <a:rPr lang="en-US" sz="2800" b="1" dirty="0">
                <a:solidFill>
                  <a:srgbClr val="FACA06"/>
                </a:solidFill>
                <a:latin typeface="Times New Roman" panose="02020603050405020304" pitchFamily="18" charset="0"/>
                <a:cs typeface="Times New Roman" panose="02020603050405020304" pitchFamily="18" charset="0"/>
              </a:rPr>
              <a:t>const  </a:t>
            </a:r>
            <a:r>
              <a:rPr lang="en-US" sz="2800" b="1" dirty="0" err="1">
                <a:solidFill>
                  <a:srgbClr val="FACA06"/>
                </a:solidFill>
                <a:latin typeface="Times New Roman" panose="02020603050405020304" pitchFamily="18" charset="0"/>
                <a:cs typeface="Times New Roman" panose="02020603050405020304" pitchFamily="18" charset="0"/>
              </a:rPr>
              <a:t>kiểu_dữ_liệu</a:t>
            </a:r>
            <a:r>
              <a:rPr lang="en-US" sz="2800" b="1" dirty="0">
                <a:solidFill>
                  <a:srgbClr val="FACA06"/>
                </a:solidFill>
                <a:latin typeface="Times New Roman" panose="02020603050405020304" pitchFamily="18" charset="0"/>
                <a:cs typeface="Times New Roman" panose="02020603050405020304" pitchFamily="18" charset="0"/>
              </a:rPr>
              <a:t>   </a:t>
            </a:r>
            <a:r>
              <a:rPr lang="en-US" sz="2800" b="1" dirty="0" err="1">
                <a:solidFill>
                  <a:srgbClr val="FACA06"/>
                </a:solidFill>
                <a:latin typeface="Times New Roman" panose="02020603050405020304" pitchFamily="18" charset="0"/>
                <a:cs typeface="Times New Roman" panose="02020603050405020304" pitchFamily="18" charset="0"/>
              </a:rPr>
              <a:t>tên_hằng</a:t>
            </a:r>
            <a:r>
              <a:rPr lang="en-US" sz="2800" b="1" dirty="0">
                <a:solidFill>
                  <a:srgbClr val="FACA06"/>
                </a:solidFill>
                <a:latin typeface="Times New Roman" panose="02020603050405020304" pitchFamily="18" charset="0"/>
                <a:cs typeface="Times New Roman" panose="02020603050405020304" pitchFamily="18" charset="0"/>
              </a:rPr>
              <a:t> = </a:t>
            </a:r>
            <a:r>
              <a:rPr lang="en-US" sz="2800" b="1" dirty="0" err="1">
                <a:solidFill>
                  <a:srgbClr val="FACA06"/>
                </a:solidFill>
                <a:latin typeface="Times New Roman" panose="02020603050405020304" pitchFamily="18" charset="0"/>
                <a:cs typeface="Times New Roman" panose="02020603050405020304" pitchFamily="18" charset="0"/>
              </a:rPr>
              <a:t>giá_trị</a:t>
            </a:r>
            <a:r>
              <a:rPr lang="en-US" sz="2800" b="1" dirty="0">
                <a:solidFill>
                  <a:srgbClr val="FACA06"/>
                </a:solidFill>
                <a:latin typeface="Times New Roman" panose="02020603050405020304" pitchFamily="18" charset="0"/>
                <a:cs typeface="Times New Roman" panose="02020603050405020304" pitchFamily="18" charset="0"/>
              </a:rPr>
              <a:t>;</a:t>
            </a:r>
          </a:p>
          <a:p>
            <a:r>
              <a:rPr lang="en-US" sz="2800" dirty="0" err="1"/>
              <a:t>Ví</a:t>
            </a:r>
            <a:r>
              <a:rPr lang="en-US" sz="2800" dirty="0"/>
              <a:t> </a:t>
            </a:r>
            <a:r>
              <a:rPr lang="en-US" sz="2800" dirty="0" err="1"/>
              <a:t>dụ</a:t>
            </a:r>
            <a:r>
              <a:rPr lang="en-US" sz="2800" dirty="0"/>
              <a:t>: </a:t>
            </a:r>
          </a:p>
          <a:p>
            <a:pPr marL="0" indent="0">
              <a:spcBef>
                <a:spcPts val="300"/>
              </a:spcBef>
              <a:buNone/>
            </a:pPr>
            <a:r>
              <a:rPr lang="en-US" sz="2800" dirty="0"/>
              <a:t>	</a:t>
            </a:r>
            <a:endParaRPr lang="en-US" sz="2800" dirty="0">
              <a:ea typeface="Calibri" panose="020F0502020204030204" pitchFamily="34" charset="0"/>
            </a:endParaRPr>
          </a:p>
        </p:txBody>
      </p:sp>
      <p:sp>
        <p:nvSpPr>
          <p:cNvPr id="5" name="TextBox 4">
            <a:extLst>
              <a:ext uri="{FF2B5EF4-FFF2-40B4-BE49-F238E27FC236}">
                <a16:creationId xmlns:a16="http://schemas.microsoft.com/office/drawing/2014/main" id="{108629E8-B45B-46B1-A652-78E57A0E7BD1}"/>
              </a:ext>
            </a:extLst>
          </p:cNvPr>
          <p:cNvSpPr txBox="1"/>
          <p:nvPr/>
        </p:nvSpPr>
        <p:spPr>
          <a:xfrm>
            <a:off x="1893469" y="5105401"/>
            <a:ext cx="4767941" cy="369332"/>
          </a:xfrm>
          <a:prstGeom prst="rect">
            <a:avLst/>
          </a:prstGeom>
          <a:solidFill>
            <a:schemeClr val="tx1">
              <a:lumMod val="95000"/>
            </a:schemeClr>
          </a:solidFill>
        </p:spPr>
        <p:txBody>
          <a:bodyPr wrap="square" rtlCol="0">
            <a:spAutoFit/>
          </a:bodyPr>
          <a:lstStyle/>
          <a:p>
            <a:pPr marL="0" indent="0">
              <a:spcBef>
                <a:spcPts val="300"/>
              </a:spcBef>
              <a:buNone/>
            </a:pPr>
            <a:r>
              <a:rPr lang="en-US" dirty="0">
                <a:solidFill>
                  <a:srgbClr val="0000FF"/>
                </a:solidFill>
                <a:latin typeface="Cascadia Mono" panose="020B0609020000020004" pitchFamily="49" charset="0"/>
                <a:ea typeface="Calibri" panose="020F0502020204030204" pitchFamily="34" charset="0"/>
                <a:cs typeface="Cascadia Mono" panose="020B0609020000020004" pitchFamily="49" charset="0"/>
              </a:rPr>
              <a:t>const</a:t>
            </a:r>
            <a:r>
              <a:rPr lang="en-US" dirty="0">
                <a:solidFill>
                  <a:srgbClr val="000000"/>
                </a:solidFill>
                <a:latin typeface="Cascadia Mono" panose="020B0609020000020004" pitchFamily="49" charset="0"/>
                <a:ea typeface="Calibri" panose="020F0502020204030204" pitchFamily="34" charset="0"/>
                <a:cs typeface="Cascadia Mono" panose="020B0609020000020004" pitchFamily="49" charset="0"/>
              </a:rPr>
              <a:t> </a:t>
            </a:r>
            <a:r>
              <a:rPr lang="en-US" dirty="0">
                <a:solidFill>
                  <a:srgbClr val="0000FF"/>
                </a:solidFill>
                <a:latin typeface="Cascadia Mono" panose="020B0609020000020004" pitchFamily="49" charset="0"/>
                <a:ea typeface="Calibri" panose="020F0502020204030204" pitchFamily="34" charset="0"/>
                <a:cs typeface="Cascadia Mono" panose="020B0609020000020004" pitchFamily="49" charset="0"/>
              </a:rPr>
              <a:t>float</a:t>
            </a:r>
            <a:r>
              <a:rPr lang="en-US" dirty="0">
                <a:solidFill>
                  <a:srgbClr val="000000"/>
                </a:solidFill>
                <a:latin typeface="Cascadia Mono" panose="020B0609020000020004" pitchFamily="49" charset="0"/>
                <a:ea typeface="Calibri" panose="020F0502020204030204" pitchFamily="34" charset="0"/>
                <a:cs typeface="Cascadia Mono" panose="020B0609020000020004" pitchFamily="49" charset="0"/>
              </a:rPr>
              <a:t> TAX_RATE = 0.1F;</a:t>
            </a:r>
            <a:endParaRPr lang="vi-VN"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407074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p:txBody>
          <a:bodyPr>
            <a:noAutofit/>
          </a:bodyPr>
          <a:lstStyle/>
          <a:p>
            <a:r>
              <a:rPr lang="en-US" sz="2800" dirty="0"/>
              <a:t>C# </a:t>
            </a:r>
            <a:r>
              <a:rPr lang="en-US" sz="2800" dirty="0" err="1"/>
              <a:t>có</a:t>
            </a:r>
            <a:r>
              <a:rPr lang="en-US" sz="2800" dirty="0"/>
              <a:t> </a:t>
            </a:r>
            <a:r>
              <a:rPr lang="en-US" sz="2800" dirty="0" err="1"/>
              <a:t>một</a:t>
            </a:r>
            <a:r>
              <a:rPr lang="en-US" sz="2800" dirty="0"/>
              <a:t> </a:t>
            </a:r>
            <a:r>
              <a:rPr lang="en-US" sz="2800" dirty="0" err="1"/>
              <a:t>số</a:t>
            </a:r>
            <a:r>
              <a:rPr lang="en-US" sz="2800" dirty="0"/>
              <a:t> </a:t>
            </a:r>
            <a:r>
              <a:rPr lang="en-US" sz="2800" dirty="0" err="1"/>
              <a:t>kiểu</a:t>
            </a:r>
            <a:r>
              <a:rPr lang="en-US" sz="2800" dirty="0"/>
              <a:t> </a:t>
            </a:r>
            <a:r>
              <a:rPr lang="en-US" sz="2800" dirty="0" err="1"/>
              <a:t>dữ</a:t>
            </a:r>
            <a:r>
              <a:rPr lang="en-US" sz="2800" dirty="0"/>
              <a:t> </a:t>
            </a:r>
            <a:r>
              <a:rPr lang="en-US" sz="2800" dirty="0" err="1"/>
              <a:t>liệu</a:t>
            </a:r>
            <a:r>
              <a:rPr lang="en-US" sz="2800" dirty="0"/>
              <a:t> </a:t>
            </a:r>
            <a:r>
              <a:rPr lang="en-US" sz="2800" dirty="0" err="1"/>
              <a:t>dựng</a:t>
            </a:r>
            <a:r>
              <a:rPr lang="en-US" sz="2800" dirty="0"/>
              <a:t> </a:t>
            </a:r>
            <a:r>
              <a:rPr lang="en-US" sz="2800" dirty="0" err="1"/>
              <a:t>sẵn</a:t>
            </a:r>
            <a:r>
              <a:rPr lang="en-US" sz="2800" dirty="0"/>
              <a:t> (built–in) </a:t>
            </a:r>
            <a:r>
              <a:rPr lang="en-US" sz="2800" dirty="0" err="1"/>
              <a:t>gọi</a:t>
            </a:r>
            <a:r>
              <a:rPr lang="en-US" sz="2800" dirty="0"/>
              <a:t> </a:t>
            </a:r>
            <a:r>
              <a:rPr lang="en-US" sz="2800" dirty="0" err="1"/>
              <a:t>là</a:t>
            </a:r>
            <a:r>
              <a:rPr lang="en-US" sz="2800" dirty="0"/>
              <a:t> </a:t>
            </a:r>
            <a:r>
              <a:rPr lang="en-US" sz="2800" dirty="0" err="1"/>
              <a:t>kiểu</a:t>
            </a:r>
            <a:r>
              <a:rPr lang="en-US" sz="2800" dirty="0"/>
              <a:t> </a:t>
            </a:r>
            <a:r>
              <a:rPr lang="en-US" sz="2800" dirty="0" err="1"/>
              <a:t>dữ</a:t>
            </a:r>
            <a:r>
              <a:rPr lang="en-US" sz="2800" dirty="0"/>
              <a:t> </a:t>
            </a:r>
            <a:r>
              <a:rPr lang="en-US" sz="2800" dirty="0" err="1"/>
              <a:t>liệu</a:t>
            </a:r>
            <a:r>
              <a:rPr lang="en-US" sz="2800" dirty="0"/>
              <a:t> </a:t>
            </a:r>
            <a:r>
              <a:rPr lang="en-US" sz="2800" dirty="0" err="1"/>
              <a:t>cơ</a:t>
            </a:r>
            <a:r>
              <a:rPr lang="en-US" sz="2800" dirty="0"/>
              <a:t> </a:t>
            </a:r>
            <a:r>
              <a:rPr lang="en-US" sz="2800" dirty="0" err="1"/>
              <a:t>bản</a:t>
            </a:r>
            <a:endParaRPr lang="en-US" sz="2800" dirty="0"/>
          </a:p>
          <a:p>
            <a:r>
              <a:rPr lang="en-US" sz="2800" dirty="0" err="1"/>
              <a:t>Có</a:t>
            </a:r>
            <a:r>
              <a:rPr lang="en-US" sz="2800" dirty="0"/>
              <a:t> 2 </a:t>
            </a:r>
            <a:r>
              <a:rPr lang="en-US" sz="2800" dirty="0" err="1"/>
              <a:t>loại</a:t>
            </a:r>
            <a:r>
              <a:rPr lang="en-US" sz="2800" dirty="0"/>
              <a:t>:</a:t>
            </a:r>
          </a:p>
          <a:p>
            <a:pPr lvl="1">
              <a:buFont typeface="Courier New" panose="02070309020205020404" pitchFamily="49" charset="0"/>
              <a:buChar char="o"/>
            </a:pPr>
            <a:r>
              <a:rPr lang="en-US" sz="2400" b="1" dirty="0"/>
              <a:t>Value Type </a:t>
            </a:r>
            <a:r>
              <a:rPr lang="en-US" sz="2400" dirty="0"/>
              <a:t>(</a:t>
            </a:r>
            <a:r>
              <a:rPr lang="en-US" sz="2400" dirty="0" err="1"/>
              <a:t>kiểu</a:t>
            </a:r>
            <a:r>
              <a:rPr lang="en-US" sz="2400" dirty="0"/>
              <a:t> </a:t>
            </a:r>
            <a:r>
              <a:rPr lang="en-US" sz="2400" dirty="0" err="1"/>
              <a:t>giá</a:t>
            </a:r>
            <a:r>
              <a:rPr lang="en-US" sz="2400" dirty="0"/>
              <a:t> </a:t>
            </a:r>
            <a:r>
              <a:rPr lang="en-US" sz="2400" dirty="0" err="1"/>
              <a:t>trị</a:t>
            </a:r>
            <a:r>
              <a:rPr lang="en-US" sz="2400" dirty="0"/>
              <a:t>): </a:t>
            </a:r>
            <a:r>
              <a:rPr lang="en-US" sz="2400" dirty="0" err="1"/>
              <a:t>chứa</a:t>
            </a:r>
            <a:r>
              <a:rPr lang="en-US" sz="2400" dirty="0"/>
              <a:t> </a:t>
            </a:r>
            <a:r>
              <a:rPr lang="en-US" sz="2400" dirty="0" err="1"/>
              <a:t>trực</a:t>
            </a:r>
            <a:r>
              <a:rPr lang="en-US" sz="2400" dirty="0"/>
              <a:t> </a:t>
            </a:r>
            <a:r>
              <a:rPr lang="en-US" sz="2400" dirty="0" err="1"/>
              <a:t>tiếp</a:t>
            </a:r>
            <a:r>
              <a:rPr lang="en-US" sz="2400" dirty="0"/>
              <a:t> </a:t>
            </a:r>
            <a:r>
              <a:rPr lang="en-US" sz="2400" dirty="0" err="1"/>
              <a:t>giá</a:t>
            </a:r>
            <a:r>
              <a:rPr lang="en-US" sz="2400" dirty="0"/>
              <a:t> </a:t>
            </a:r>
            <a:r>
              <a:rPr lang="en-US" sz="2400" dirty="0" err="1"/>
              <a:t>trị</a:t>
            </a:r>
            <a:r>
              <a:rPr lang="en-US" sz="2400" dirty="0"/>
              <a:t> </a:t>
            </a:r>
            <a:r>
              <a:rPr lang="en-US" sz="2400" dirty="0" err="1"/>
              <a:t>trên</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err="1"/>
              <a:t>biến</a:t>
            </a:r>
            <a:r>
              <a:rPr lang="en-US" sz="2400" dirty="0"/>
              <a:t> </a:t>
            </a:r>
            <a:r>
              <a:rPr lang="en-US" sz="2400" dirty="0" err="1"/>
              <a:t>đang</a:t>
            </a:r>
            <a:r>
              <a:rPr lang="en-US" sz="2400" dirty="0"/>
              <a:t> </a:t>
            </a:r>
            <a:r>
              <a:rPr lang="en-US" sz="2400" dirty="0" err="1"/>
              <a:t>giữ</a:t>
            </a:r>
            <a:endParaRPr lang="en-US" sz="2400" dirty="0"/>
          </a:p>
          <a:p>
            <a:pPr lvl="1">
              <a:buFont typeface="Courier New" panose="02070309020205020404" pitchFamily="49" charset="0"/>
              <a:buChar char="o"/>
            </a:pPr>
            <a:r>
              <a:rPr lang="en-US" sz="2400" b="1" dirty="0"/>
              <a:t>Reference Type </a:t>
            </a:r>
            <a:r>
              <a:rPr lang="en-US" sz="2400" dirty="0"/>
              <a:t>(</a:t>
            </a:r>
            <a:r>
              <a:rPr lang="en-US" sz="2400" dirty="0" err="1"/>
              <a:t>kiểu</a:t>
            </a:r>
            <a:r>
              <a:rPr lang="en-US" sz="2400" dirty="0"/>
              <a:t> </a:t>
            </a:r>
            <a:r>
              <a:rPr lang="en-US" sz="2400" dirty="0" err="1"/>
              <a:t>tham</a:t>
            </a:r>
            <a:r>
              <a:rPr lang="en-US" sz="2400" dirty="0"/>
              <a:t> </a:t>
            </a:r>
            <a:r>
              <a:rPr lang="en-US" sz="2400" dirty="0" err="1"/>
              <a:t>chiếu</a:t>
            </a:r>
            <a:r>
              <a:rPr lang="en-US" sz="2400" dirty="0"/>
              <a:t>): </a:t>
            </a:r>
            <a:r>
              <a:rPr lang="en-US" sz="2400" dirty="0" err="1"/>
              <a:t>chứa</a:t>
            </a:r>
            <a:r>
              <a:rPr lang="en-US" sz="2400" dirty="0"/>
              <a:t> </a:t>
            </a:r>
            <a:r>
              <a:rPr lang="en-US" sz="2400" dirty="0" err="1"/>
              <a:t>địa</a:t>
            </a:r>
            <a:r>
              <a:rPr lang="en-US" sz="2400" dirty="0"/>
              <a:t> </a:t>
            </a:r>
            <a:r>
              <a:rPr lang="en-US" sz="2400" dirty="0" err="1"/>
              <a:t>chỉ</a:t>
            </a:r>
            <a:r>
              <a:rPr lang="en-US" sz="2400" dirty="0"/>
              <a:t> </a:t>
            </a:r>
            <a:r>
              <a:rPr lang="en-US" sz="2400" dirty="0" err="1"/>
              <a:t>mà</a:t>
            </a:r>
            <a:r>
              <a:rPr lang="en-US" sz="2400" dirty="0"/>
              <a:t> </a:t>
            </a:r>
            <a:r>
              <a:rPr lang="en-US" sz="2400" dirty="0" err="1"/>
              <a:t>địa</a:t>
            </a:r>
            <a:r>
              <a:rPr lang="en-US" sz="2400" dirty="0"/>
              <a:t> </a:t>
            </a:r>
            <a:r>
              <a:rPr lang="en-US" sz="2400" dirty="0" err="1"/>
              <a:t>chỉ</a:t>
            </a:r>
            <a:r>
              <a:rPr lang="en-US" sz="2400" dirty="0"/>
              <a:t> </a:t>
            </a:r>
            <a:r>
              <a:rPr lang="en-US" sz="2400" dirty="0" err="1"/>
              <a:t>này</a:t>
            </a:r>
            <a:r>
              <a:rPr lang="en-US" sz="2400" dirty="0"/>
              <a:t> </a:t>
            </a:r>
            <a:r>
              <a:rPr lang="en-US" sz="2400" dirty="0" err="1"/>
              <a:t>đang</a:t>
            </a:r>
            <a:r>
              <a:rPr lang="en-US" sz="2400" dirty="0"/>
              <a:t> </a:t>
            </a:r>
            <a:r>
              <a:rPr lang="en-US" sz="2400" dirty="0" err="1"/>
              <a:t>chứa</a:t>
            </a:r>
            <a:r>
              <a:rPr lang="en-US" sz="2400" dirty="0"/>
              <a:t> </a:t>
            </a:r>
            <a:r>
              <a:rPr lang="en-US" sz="2400" dirty="0" err="1"/>
              <a:t>giá</a:t>
            </a:r>
            <a:r>
              <a:rPr lang="en-US" sz="2400" dirty="0"/>
              <a:t> </a:t>
            </a:r>
            <a:r>
              <a:rPr lang="en-US" sz="2400" dirty="0" err="1"/>
              <a:t>trị</a:t>
            </a:r>
            <a:r>
              <a:rPr lang="en-US" sz="2400" dirty="0"/>
              <a:t> </a:t>
            </a:r>
            <a:r>
              <a:rPr lang="en-US" sz="2400" dirty="0" err="1"/>
              <a:t>của</a:t>
            </a:r>
            <a:r>
              <a:rPr lang="en-US" sz="2400" dirty="0"/>
              <a:t> </a:t>
            </a:r>
            <a:r>
              <a:rPr lang="en-US" sz="2400" dirty="0" err="1"/>
              <a:t>biến</a:t>
            </a:r>
            <a:endParaRPr lang="en-US" sz="2400" dirty="0"/>
          </a:p>
        </p:txBody>
      </p:sp>
    </p:spTree>
    <p:extLst>
      <p:ext uri="{BB962C8B-B14F-4D97-AF65-F5344CB8AC3E}">
        <p14:creationId xmlns:p14="http://schemas.microsoft.com/office/powerpoint/2010/main" val="52609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endParaRPr lang="en-US" dirty="0"/>
          </a:p>
        </p:txBody>
      </p:sp>
      <p:sp>
        <p:nvSpPr>
          <p:cNvPr id="12" name="Content Placeholder 2"/>
          <p:cNvSpPr txBox="1">
            <a:spLocks/>
          </p:cNvSpPr>
          <p:nvPr/>
        </p:nvSpPr>
        <p:spPr bwMode="auto">
          <a:xfrm>
            <a:off x="608758" y="1935921"/>
            <a:ext cx="5802927" cy="3947808"/>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kumimoji="1"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kumimoji="1"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kumimoji="1"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kumimoji="1" sz="15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r>
              <a:rPr lang="en-US" sz="2800" kern="0" dirty="0" err="1"/>
              <a:t>Kiểu</a:t>
            </a:r>
            <a:r>
              <a:rPr lang="en-US" sz="2800" kern="0" dirty="0"/>
              <a:t> </a:t>
            </a:r>
            <a:r>
              <a:rPr lang="en-US" sz="2800" kern="0" dirty="0" err="1"/>
              <a:t>dữ</a:t>
            </a:r>
            <a:r>
              <a:rPr lang="en-US" sz="2800" kern="0" dirty="0"/>
              <a:t> </a:t>
            </a:r>
            <a:r>
              <a:rPr lang="en-US" sz="2800" kern="0" dirty="0" err="1"/>
              <a:t>liệu</a:t>
            </a:r>
            <a:r>
              <a:rPr lang="en-US" sz="2800" kern="0" dirty="0"/>
              <a:t> </a:t>
            </a:r>
            <a:r>
              <a:rPr lang="en-US" sz="2800" kern="0" dirty="0" err="1"/>
              <a:t>giá</a:t>
            </a:r>
            <a:r>
              <a:rPr lang="en-US" sz="2800" kern="0" dirty="0"/>
              <a:t> </a:t>
            </a:r>
            <a:r>
              <a:rPr lang="en-US" sz="2800" kern="0" dirty="0" err="1"/>
              <a:t>trị</a:t>
            </a:r>
            <a:r>
              <a:rPr lang="en-US" sz="2800" kern="0" dirty="0"/>
              <a:t> </a:t>
            </a:r>
            <a:r>
              <a:rPr lang="en-US" sz="2800" kern="0" dirty="0" err="1"/>
              <a:t>và</a:t>
            </a:r>
            <a:r>
              <a:rPr lang="en-US" sz="2800" kern="0" dirty="0"/>
              <a:t> </a:t>
            </a:r>
            <a:r>
              <a:rPr lang="en-US" sz="2800" kern="0" dirty="0" err="1"/>
              <a:t>tham</a:t>
            </a:r>
            <a:r>
              <a:rPr lang="en-US" sz="2800" kern="0" dirty="0"/>
              <a:t> </a:t>
            </a:r>
            <a:r>
              <a:rPr lang="en-US" sz="2800" kern="0" dirty="0" err="1"/>
              <a:t>chiếu</a:t>
            </a:r>
            <a:r>
              <a:rPr lang="en-US" sz="2800" kern="0" dirty="0"/>
              <a:t> (</a:t>
            </a:r>
            <a:r>
              <a:rPr lang="en-US" sz="2800" kern="0" dirty="0" err="1"/>
              <a:t>xem</a:t>
            </a:r>
            <a:r>
              <a:rPr lang="en-US" sz="2800" kern="0" dirty="0"/>
              <a:t> </a:t>
            </a:r>
            <a:r>
              <a:rPr lang="vi-VN" sz="2800" kern="0" dirty="0" err="1"/>
              <a:t>hình</a:t>
            </a:r>
            <a:r>
              <a:rPr lang="vi-VN" sz="2800" kern="0" dirty="0"/>
              <a:t> </a:t>
            </a:r>
            <a:r>
              <a:rPr lang="vi-VN" sz="2800" kern="0" dirty="0" err="1"/>
              <a:t>vẽ</a:t>
            </a:r>
            <a:r>
              <a:rPr lang="vi-VN" sz="2800" kern="0" dirty="0"/>
              <a:t>)</a:t>
            </a:r>
            <a:endParaRPr lang="en-US" sz="2800" kern="0" dirty="0"/>
          </a:p>
          <a:p>
            <a:r>
              <a:rPr lang="en-US" sz="2800" kern="0" dirty="0" err="1"/>
              <a:t>Các</a:t>
            </a:r>
            <a:r>
              <a:rPr lang="en-US" sz="2800" kern="0" dirty="0"/>
              <a:t> </a:t>
            </a:r>
            <a:r>
              <a:rPr lang="en-US" sz="2800" kern="0" dirty="0" err="1"/>
              <a:t>kiểu</a:t>
            </a:r>
            <a:r>
              <a:rPr lang="en-US" sz="2800" kern="0" dirty="0"/>
              <a:t> built-in </a:t>
            </a:r>
            <a:r>
              <a:rPr lang="en-US" sz="2800" kern="0" dirty="0" err="1"/>
              <a:t>trừ</a:t>
            </a:r>
            <a:r>
              <a:rPr lang="en-US" sz="2800" kern="0" dirty="0"/>
              <a:t> string </a:t>
            </a:r>
            <a:r>
              <a:rPr lang="en-US" sz="2800" kern="0" dirty="0" err="1"/>
              <a:t>và</a:t>
            </a:r>
            <a:r>
              <a:rPr lang="en-US" sz="2800" kern="0" dirty="0"/>
              <a:t> object </a:t>
            </a:r>
            <a:r>
              <a:rPr lang="en-US" sz="2800" kern="0" dirty="0" err="1"/>
              <a:t>đều</a:t>
            </a:r>
            <a:r>
              <a:rPr lang="en-US" sz="2800" kern="0" dirty="0"/>
              <a:t> </a:t>
            </a:r>
            <a:r>
              <a:rPr lang="en-US" sz="2800" kern="0" dirty="0" err="1"/>
              <a:t>là</a:t>
            </a:r>
            <a:r>
              <a:rPr lang="en-US" sz="2800" kern="0" dirty="0"/>
              <a:t> </a:t>
            </a:r>
            <a:r>
              <a:rPr lang="en-US" sz="2800" kern="0" dirty="0" err="1"/>
              <a:t>kiểu</a:t>
            </a:r>
            <a:r>
              <a:rPr lang="en-US" sz="2800" kern="0" dirty="0"/>
              <a:t> </a:t>
            </a:r>
            <a:r>
              <a:rPr lang="en-US" sz="2800" kern="0" dirty="0" err="1"/>
              <a:t>giá</a:t>
            </a:r>
            <a:r>
              <a:rPr lang="en-US" sz="2800" kern="0" dirty="0"/>
              <a:t> </a:t>
            </a:r>
            <a:r>
              <a:rPr lang="en-US" sz="2800" kern="0" dirty="0" err="1"/>
              <a:t>trị</a:t>
            </a:r>
            <a:endParaRPr lang="en-US" sz="2800" kern="0" dirty="0"/>
          </a:p>
          <a:p>
            <a:r>
              <a:rPr lang="en-US" sz="2800" kern="0" dirty="0" err="1"/>
              <a:t>Các</a:t>
            </a:r>
            <a:r>
              <a:rPr lang="en-US" sz="2800" kern="0" dirty="0"/>
              <a:t> </a:t>
            </a:r>
            <a:r>
              <a:rPr lang="en-US" sz="2800" kern="0" dirty="0" err="1"/>
              <a:t>kiểu</a:t>
            </a:r>
            <a:r>
              <a:rPr lang="en-US" sz="2800" kern="0" dirty="0"/>
              <a:t> </a:t>
            </a:r>
            <a:r>
              <a:rPr lang="en-US" sz="2800" kern="0" dirty="0" err="1"/>
              <a:t>người</a:t>
            </a:r>
            <a:r>
              <a:rPr lang="en-US" sz="2800" kern="0" dirty="0"/>
              <a:t> </a:t>
            </a:r>
            <a:r>
              <a:rPr lang="en-US" sz="2800" kern="0" dirty="0" err="1"/>
              <a:t>dùng</a:t>
            </a:r>
            <a:r>
              <a:rPr lang="en-US" sz="2800" kern="0" dirty="0"/>
              <a:t> </a:t>
            </a:r>
            <a:r>
              <a:rPr lang="en-US" sz="2800" kern="0" dirty="0" err="1"/>
              <a:t>định</a:t>
            </a:r>
            <a:r>
              <a:rPr lang="en-US" sz="2800" kern="0" dirty="0"/>
              <a:t> </a:t>
            </a:r>
            <a:r>
              <a:rPr lang="en-US" sz="2800" kern="0" dirty="0" err="1"/>
              <a:t>nghĩa</a:t>
            </a:r>
            <a:r>
              <a:rPr lang="en-US" sz="2800" kern="0" dirty="0"/>
              <a:t> </a:t>
            </a:r>
            <a:r>
              <a:rPr lang="en-US" sz="2800" kern="0" dirty="0" err="1"/>
              <a:t>trừ</a:t>
            </a:r>
            <a:r>
              <a:rPr lang="en-US" sz="2800" kern="0" dirty="0"/>
              <a:t> struct </a:t>
            </a:r>
            <a:r>
              <a:rPr lang="en-US" sz="2800" kern="0" dirty="0" err="1"/>
              <a:t>là</a:t>
            </a:r>
            <a:r>
              <a:rPr lang="en-US" sz="2800" kern="0" dirty="0"/>
              <a:t> </a:t>
            </a:r>
            <a:r>
              <a:rPr lang="en-US" sz="2800" kern="0" dirty="0" err="1"/>
              <a:t>kiểu</a:t>
            </a:r>
            <a:r>
              <a:rPr lang="en-US" sz="2800" kern="0" dirty="0"/>
              <a:t> </a:t>
            </a:r>
            <a:r>
              <a:rPr lang="en-US" sz="2800" kern="0" dirty="0" err="1"/>
              <a:t>tham</a:t>
            </a:r>
            <a:r>
              <a:rPr lang="en-US" sz="2800" kern="0" dirty="0"/>
              <a:t> </a:t>
            </a:r>
            <a:r>
              <a:rPr lang="en-US" sz="2800" kern="0" dirty="0" err="1"/>
              <a:t>chiếu</a:t>
            </a:r>
            <a:endParaRPr lang="en-US" sz="2800" kern="0" dirty="0"/>
          </a:p>
        </p:txBody>
      </p:sp>
      <p:pic>
        <p:nvPicPr>
          <p:cNvPr id="1026" name="Picture 2" descr="Building Managed Code: The Common Type System | Understanding .NET: A  Tutorial and Analysis (Independent Technology Guides)">
            <a:extLst>
              <a:ext uri="{FF2B5EF4-FFF2-40B4-BE49-F238E27FC236}">
                <a16:creationId xmlns:a16="http://schemas.microsoft.com/office/drawing/2014/main" id="{91484728-A176-4C24-8C3B-F0DA545DE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779" y="1861457"/>
            <a:ext cx="4986872" cy="390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078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endParaRPr lang="en-US" dirty="0"/>
          </a:p>
        </p:txBody>
      </p:sp>
      <p:graphicFrame>
        <p:nvGraphicFramePr>
          <p:cNvPr id="5" name="Content Placeholder 6"/>
          <p:cNvGraphicFramePr>
            <a:graphicFrameLocks/>
          </p:cNvGraphicFramePr>
          <p:nvPr>
            <p:extLst>
              <p:ext uri="{D42A27DB-BD31-4B8C-83A1-F6EECF244321}">
                <p14:modId xmlns:p14="http://schemas.microsoft.com/office/powerpoint/2010/main" val="734041217"/>
              </p:ext>
            </p:extLst>
          </p:nvPr>
        </p:nvGraphicFramePr>
        <p:xfrm>
          <a:off x="1828801" y="1752600"/>
          <a:ext cx="8710863" cy="3779520"/>
        </p:xfrm>
        <a:graphic>
          <a:graphicData uri="http://schemas.openxmlformats.org/drawingml/2006/table">
            <a:tbl>
              <a:tblPr firstRow="1" bandRow="1">
                <a:tableStyleId>{5C22544A-7EE6-4342-B048-85BDC9FD1C3A}</a:tableStyleId>
              </a:tblPr>
              <a:tblGrid>
                <a:gridCol w="1653907">
                  <a:extLst>
                    <a:ext uri="{9D8B030D-6E8A-4147-A177-3AD203B41FA5}">
                      <a16:colId xmlns:a16="http://schemas.microsoft.com/office/drawing/2014/main" val="20000"/>
                    </a:ext>
                  </a:extLst>
                </a:gridCol>
                <a:gridCol w="1139739">
                  <a:extLst>
                    <a:ext uri="{9D8B030D-6E8A-4147-A177-3AD203B41FA5}">
                      <a16:colId xmlns:a16="http://schemas.microsoft.com/office/drawing/2014/main" val="20001"/>
                    </a:ext>
                  </a:extLst>
                </a:gridCol>
                <a:gridCol w="2035248">
                  <a:extLst>
                    <a:ext uri="{9D8B030D-6E8A-4147-A177-3AD203B41FA5}">
                      <a16:colId xmlns:a16="http://schemas.microsoft.com/office/drawing/2014/main" val="20002"/>
                    </a:ext>
                  </a:extLst>
                </a:gridCol>
                <a:gridCol w="3881969">
                  <a:extLst>
                    <a:ext uri="{9D8B030D-6E8A-4147-A177-3AD203B41FA5}">
                      <a16:colId xmlns:a16="http://schemas.microsoft.com/office/drawing/2014/main" val="20003"/>
                    </a:ext>
                  </a:extLst>
                </a:gridCol>
              </a:tblGrid>
              <a:tr h="370840">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Từ</a:t>
                      </a:r>
                      <a:r>
                        <a:rPr lang="en-US" sz="2800" b="1" baseline="0">
                          <a:solidFill>
                            <a:schemeClr val="tx1"/>
                          </a:solidFill>
                          <a:latin typeface="Times New Roman" panose="02020603050405020304" pitchFamily="18" charset="0"/>
                          <a:cs typeface="Times New Roman" panose="02020603050405020304" pitchFamily="18" charset="0"/>
                        </a:rPr>
                        <a:t> khóa trong C#</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Số</a:t>
                      </a:r>
                      <a:r>
                        <a:rPr lang="en-US" sz="2800" b="1" baseline="0">
                          <a:solidFill>
                            <a:schemeClr val="tx1"/>
                          </a:solidFill>
                          <a:latin typeface="Times New Roman" panose="02020603050405020304" pitchFamily="18" charset="0"/>
                          <a:cs typeface="Times New Roman" panose="02020603050405020304" pitchFamily="18" charset="0"/>
                        </a:rPr>
                        <a:t> byte</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Kiểu</a:t>
                      </a:r>
                      <a:r>
                        <a:rPr lang="en-US" sz="2800" b="1" baseline="0">
                          <a:solidFill>
                            <a:schemeClr val="tx1"/>
                          </a:solidFill>
                          <a:latin typeface="Times New Roman" panose="02020603050405020304" pitchFamily="18" charset="0"/>
                          <a:cs typeface="Times New Roman" panose="02020603050405020304" pitchFamily="18" charset="0"/>
                        </a:rPr>
                        <a:t> trong .NET</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Mô</a:t>
                      </a:r>
                      <a:r>
                        <a:rPr lang="en-US" sz="2800" b="1" baseline="0">
                          <a:solidFill>
                            <a:schemeClr val="tx1"/>
                          </a:solidFill>
                          <a:latin typeface="Times New Roman" panose="02020603050405020304" pitchFamily="18" charset="0"/>
                          <a:cs typeface="Times New Roman" panose="02020603050405020304" pitchFamily="18" charset="0"/>
                        </a:rPr>
                        <a:t> tả</a:t>
                      </a:r>
                      <a:endParaRPr lang="en-US" sz="2800" b="1">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79120">
                <a:tc>
                  <a:txBody>
                    <a:bodyPr/>
                    <a:lstStyle/>
                    <a:p>
                      <a:pPr algn="l"/>
                      <a:r>
                        <a:rPr lang="en-US" sz="2800">
                          <a:latin typeface="Times New Roman" panose="02020603050405020304" pitchFamily="18" charset="0"/>
                          <a:cs typeface="Times New Roman" panose="02020603050405020304" pitchFamily="18" charset="0"/>
                        </a:rPr>
                        <a:t>byte</a:t>
                      </a:r>
                    </a:p>
                  </a:txBody>
                  <a:tcPr anchor="ctr"/>
                </a:tc>
                <a:tc>
                  <a:txBody>
                    <a:bodyPr/>
                    <a:lstStyle/>
                    <a:p>
                      <a:pPr algn="ctr"/>
                      <a:r>
                        <a:rPr lang="en-US" sz="2800">
                          <a:latin typeface="Times New Roman" panose="02020603050405020304" pitchFamily="18" charset="0"/>
                          <a:cs typeface="Times New Roman" panose="02020603050405020304" pitchFamily="18" charset="0"/>
                        </a:rPr>
                        <a:t>1</a:t>
                      </a:r>
                    </a:p>
                  </a:txBody>
                  <a:tcPr anchor="ctr"/>
                </a:tc>
                <a:tc>
                  <a:txBody>
                    <a:bodyPr/>
                    <a:lstStyle/>
                    <a:p>
                      <a:pPr algn="l"/>
                      <a:r>
                        <a:rPr lang="en-US" sz="2800">
                          <a:latin typeface="Times New Roman" panose="02020603050405020304" pitchFamily="18" charset="0"/>
                          <a:cs typeface="Times New Roman" panose="02020603050405020304" pitchFamily="18" charset="0"/>
                        </a:rPr>
                        <a:t>Byte</a:t>
                      </a:r>
                    </a:p>
                  </a:txBody>
                  <a:tcPr anchor="ctr"/>
                </a:tc>
                <a:tc>
                  <a:txBody>
                    <a:bodyPr/>
                    <a:lstStyle/>
                    <a:p>
                      <a:pPr algn="l"/>
                      <a:r>
                        <a:rPr lang="en-US" sz="2800">
                          <a:latin typeface="Times New Roman" panose="02020603050405020304" pitchFamily="18" charset="0"/>
                          <a:cs typeface="Times New Roman" panose="02020603050405020304" pitchFamily="18" charset="0"/>
                        </a:rPr>
                        <a:t>Số nguyên</a:t>
                      </a:r>
                      <a:r>
                        <a:rPr lang="en-US" sz="2800" baseline="0">
                          <a:latin typeface="Times New Roman" panose="02020603050405020304" pitchFamily="18" charset="0"/>
                          <a:cs typeface="Times New Roman" panose="02020603050405020304" pitchFamily="18" charset="0"/>
                        </a:rPr>
                        <a:t> dương từ 0 đến  255</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370840">
                <a:tc>
                  <a:txBody>
                    <a:bodyPr/>
                    <a:lstStyle/>
                    <a:p>
                      <a:pPr algn="l"/>
                      <a:r>
                        <a:rPr lang="en-US" sz="2800">
                          <a:latin typeface="Times New Roman" panose="02020603050405020304" pitchFamily="18" charset="0"/>
                          <a:cs typeface="Times New Roman" panose="02020603050405020304" pitchFamily="18" charset="0"/>
                        </a:rPr>
                        <a:t>sbyte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1</a:t>
                      </a:r>
                    </a:p>
                  </a:txBody>
                  <a:tcPr anchor="ctr"/>
                </a:tc>
                <a:tc>
                  <a:txBody>
                    <a:bodyPr/>
                    <a:lstStyle/>
                    <a:p>
                      <a:pPr algn="l"/>
                      <a:r>
                        <a:rPr lang="en-US" sz="2800">
                          <a:latin typeface="Times New Roman" panose="02020603050405020304" pitchFamily="18" charset="0"/>
                          <a:cs typeface="Times New Roman" panose="02020603050405020304" pitchFamily="18" charset="0"/>
                        </a:rPr>
                        <a:t>Sbyte</a:t>
                      </a:r>
                    </a:p>
                  </a:txBody>
                  <a:tcPr anchor="ctr"/>
                </a:tc>
                <a:tc>
                  <a:txBody>
                    <a:bodyPr/>
                    <a:lstStyle/>
                    <a:p>
                      <a:pPr algn="l"/>
                      <a:r>
                        <a:rPr lang="en-US" sz="2800">
                          <a:latin typeface="Times New Roman" panose="02020603050405020304" pitchFamily="18" charset="0"/>
                          <a:cs typeface="Times New Roman" panose="02020603050405020304" pitchFamily="18" charset="0"/>
                        </a:rPr>
                        <a:t>Số</a:t>
                      </a:r>
                      <a:r>
                        <a:rPr lang="en-US" sz="2800" baseline="0">
                          <a:latin typeface="Times New Roman" panose="02020603050405020304" pitchFamily="18" charset="0"/>
                          <a:cs typeface="Times New Roman" panose="02020603050405020304" pitchFamily="18" charset="0"/>
                        </a:rPr>
                        <a:t> nguyên có dấu từ -128 đến 127</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l"/>
                      <a:r>
                        <a:rPr lang="en-US" sz="2800">
                          <a:latin typeface="Times New Roman" panose="02020603050405020304" pitchFamily="18" charset="0"/>
                          <a:cs typeface="Times New Roman" panose="02020603050405020304" pitchFamily="18" charset="0"/>
                        </a:rPr>
                        <a:t>short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2</a:t>
                      </a:r>
                    </a:p>
                  </a:txBody>
                  <a:tcPr anchor="ctr"/>
                </a:tc>
                <a:tc>
                  <a:txBody>
                    <a:bodyPr/>
                    <a:lstStyle/>
                    <a:p>
                      <a:pPr algn="l"/>
                      <a:r>
                        <a:rPr lang="en-US" sz="2800">
                          <a:latin typeface="Times New Roman" panose="02020603050405020304" pitchFamily="18" charset="0"/>
                          <a:cs typeface="Times New Roman" panose="02020603050405020304" pitchFamily="18" charset="0"/>
                        </a:rPr>
                        <a:t>Int16</a:t>
                      </a:r>
                    </a:p>
                  </a:txBody>
                  <a:tcPr anchor="ctr"/>
                </a:tc>
                <a:tc>
                  <a:txBody>
                    <a:bodyPr/>
                    <a:lstStyle/>
                    <a:p>
                      <a:pPr algn="l"/>
                      <a:r>
                        <a:rPr lang="en-US" sz="2800" dirty="0" err="1">
                          <a:latin typeface="Times New Roman" panose="02020603050405020304" pitchFamily="18" charset="0"/>
                          <a:cs typeface="Times New Roman" panose="02020603050405020304" pitchFamily="18" charset="0"/>
                        </a:rPr>
                        <a:t>Số</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nguyên</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không</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dấu</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từ</a:t>
                      </a:r>
                      <a:r>
                        <a:rPr lang="en-US" sz="2800" baseline="0" dirty="0">
                          <a:latin typeface="Times New Roman" panose="02020603050405020304" pitchFamily="18" charset="0"/>
                          <a:cs typeface="Times New Roman" panose="02020603050405020304" pitchFamily="18" charset="0"/>
                        </a:rPr>
                        <a:t> -32.768 </a:t>
                      </a:r>
                      <a:r>
                        <a:rPr lang="en-US" sz="2800" baseline="0" dirty="0" err="1">
                          <a:latin typeface="Times New Roman" panose="02020603050405020304" pitchFamily="18" charset="0"/>
                          <a:cs typeface="Times New Roman" panose="02020603050405020304" pitchFamily="18" charset="0"/>
                        </a:rPr>
                        <a:t>đến</a:t>
                      </a:r>
                      <a:r>
                        <a:rPr lang="en-US" sz="2800" baseline="0" dirty="0">
                          <a:latin typeface="Times New Roman" panose="02020603050405020304" pitchFamily="18" charset="0"/>
                          <a:cs typeface="Times New Roman" panose="02020603050405020304" pitchFamily="18" charset="0"/>
                        </a:rPr>
                        <a:t> +32.7767</a:t>
                      </a:r>
                      <a:endParaRPr lang="en-US"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7852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endParaRPr lang="en-US" dirty="0"/>
          </a:p>
        </p:txBody>
      </p:sp>
      <p:graphicFrame>
        <p:nvGraphicFramePr>
          <p:cNvPr id="5" name="Content Placeholder 6"/>
          <p:cNvGraphicFramePr>
            <a:graphicFrameLocks/>
          </p:cNvGraphicFramePr>
          <p:nvPr/>
        </p:nvGraphicFramePr>
        <p:xfrm>
          <a:off x="1828801" y="1752600"/>
          <a:ext cx="8710863" cy="3840480"/>
        </p:xfrm>
        <a:graphic>
          <a:graphicData uri="http://schemas.openxmlformats.org/drawingml/2006/table">
            <a:tbl>
              <a:tblPr firstRow="1" bandRow="1">
                <a:tableStyleId>{5C22544A-7EE6-4342-B048-85BDC9FD1C3A}</a:tableStyleId>
              </a:tblPr>
              <a:tblGrid>
                <a:gridCol w="1653907">
                  <a:extLst>
                    <a:ext uri="{9D8B030D-6E8A-4147-A177-3AD203B41FA5}">
                      <a16:colId xmlns:a16="http://schemas.microsoft.com/office/drawing/2014/main" val="20000"/>
                    </a:ext>
                  </a:extLst>
                </a:gridCol>
                <a:gridCol w="1139739">
                  <a:extLst>
                    <a:ext uri="{9D8B030D-6E8A-4147-A177-3AD203B41FA5}">
                      <a16:colId xmlns:a16="http://schemas.microsoft.com/office/drawing/2014/main" val="20001"/>
                    </a:ext>
                  </a:extLst>
                </a:gridCol>
                <a:gridCol w="2035248">
                  <a:extLst>
                    <a:ext uri="{9D8B030D-6E8A-4147-A177-3AD203B41FA5}">
                      <a16:colId xmlns:a16="http://schemas.microsoft.com/office/drawing/2014/main" val="20002"/>
                    </a:ext>
                  </a:extLst>
                </a:gridCol>
                <a:gridCol w="3881969">
                  <a:extLst>
                    <a:ext uri="{9D8B030D-6E8A-4147-A177-3AD203B41FA5}">
                      <a16:colId xmlns:a16="http://schemas.microsoft.com/office/drawing/2014/main" val="20003"/>
                    </a:ext>
                  </a:extLst>
                </a:gridCol>
              </a:tblGrid>
              <a:tr h="370840">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Từ</a:t>
                      </a:r>
                      <a:r>
                        <a:rPr lang="en-US" sz="2800" b="1" baseline="0">
                          <a:solidFill>
                            <a:schemeClr val="tx1"/>
                          </a:solidFill>
                          <a:latin typeface="Times New Roman" panose="02020603050405020304" pitchFamily="18" charset="0"/>
                          <a:cs typeface="Times New Roman" panose="02020603050405020304" pitchFamily="18" charset="0"/>
                        </a:rPr>
                        <a:t> khóa trong C#</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Số</a:t>
                      </a:r>
                      <a:r>
                        <a:rPr lang="en-US" sz="2800" b="1" baseline="0">
                          <a:solidFill>
                            <a:schemeClr val="tx1"/>
                          </a:solidFill>
                          <a:latin typeface="Times New Roman" panose="02020603050405020304" pitchFamily="18" charset="0"/>
                          <a:cs typeface="Times New Roman" panose="02020603050405020304" pitchFamily="18" charset="0"/>
                        </a:rPr>
                        <a:t> byte</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Kiểu</a:t>
                      </a:r>
                      <a:r>
                        <a:rPr lang="en-US" sz="2800" b="1" baseline="0">
                          <a:solidFill>
                            <a:schemeClr val="tx1"/>
                          </a:solidFill>
                          <a:latin typeface="Times New Roman" panose="02020603050405020304" pitchFamily="18" charset="0"/>
                          <a:cs typeface="Times New Roman" panose="02020603050405020304" pitchFamily="18" charset="0"/>
                        </a:rPr>
                        <a:t> trong .NET</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Mô</a:t>
                      </a:r>
                      <a:r>
                        <a:rPr lang="en-US" sz="2800" b="1" baseline="0">
                          <a:solidFill>
                            <a:schemeClr val="tx1"/>
                          </a:solidFill>
                          <a:latin typeface="Times New Roman" panose="02020603050405020304" pitchFamily="18" charset="0"/>
                          <a:cs typeface="Times New Roman" panose="02020603050405020304" pitchFamily="18" charset="0"/>
                        </a:rPr>
                        <a:t> tả</a:t>
                      </a:r>
                      <a:endParaRPr lang="en-US" sz="2800" b="1">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79120">
                <a:tc>
                  <a:txBody>
                    <a:bodyPr/>
                    <a:lstStyle/>
                    <a:p>
                      <a:pPr algn="l"/>
                      <a:r>
                        <a:rPr lang="en-US" sz="2800">
                          <a:latin typeface="Times New Roman" panose="02020603050405020304" pitchFamily="18" charset="0"/>
                          <a:cs typeface="Times New Roman" panose="02020603050405020304" pitchFamily="18" charset="0"/>
                        </a:rPr>
                        <a:t>byte</a:t>
                      </a:r>
                    </a:p>
                  </a:txBody>
                  <a:tcPr anchor="ctr"/>
                </a:tc>
                <a:tc>
                  <a:txBody>
                    <a:bodyPr/>
                    <a:lstStyle/>
                    <a:p>
                      <a:pPr algn="ctr"/>
                      <a:r>
                        <a:rPr lang="en-US" sz="2800">
                          <a:latin typeface="Times New Roman" panose="02020603050405020304" pitchFamily="18" charset="0"/>
                          <a:cs typeface="Times New Roman" panose="02020603050405020304" pitchFamily="18" charset="0"/>
                        </a:rPr>
                        <a:t>1</a:t>
                      </a:r>
                    </a:p>
                  </a:txBody>
                  <a:tcPr anchor="ctr"/>
                </a:tc>
                <a:tc>
                  <a:txBody>
                    <a:bodyPr/>
                    <a:lstStyle/>
                    <a:p>
                      <a:pPr algn="l"/>
                      <a:r>
                        <a:rPr lang="en-US" sz="2800">
                          <a:latin typeface="Times New Roman" panose="02020603050405020304" pitchFamily="18" charset="0"/>
                          <a:cs typeface="Times New Roman" panose="02020603050405020304" pitchFamily="18" charset="0"/>
                        </a:rPr>
                        <a:t>Byte</a:t>
                      </a:r>
                    </a:p>
                  </a:txBody>
                  <a:tcPr anchor="ctr"/>
                </a:tc>
                <a:tc>
                  <a:txBody>
                    <a:bodyPr/>
                    <a:lstStyle/>
                    <a:p>
                      <a:pPr algn="l"/>
                      <a:r>
                        <a:rPr lang="en-US" sz="2800">
                          <a:latin typeface="Times New Roman" panose="02020603050405020304" pitchFamily="18" charset="0"/>
                          <a:cs typeface="Times New Roman" panose="02020603050405020304" pitchFamily="18" charset="0"/>
                        </a:rPr>
                        <a:t>Số nguyên</a:t>
                      </a:r>
                      <a:r>
                        <a:rPr lang="en-US" sz="2800" baseline="0">
                          <a:latin typeface="Times New Roman" panose="02020603050405020304" pitchFamily="18" charset="0"/>
                          <a:cs typeface="Times New Roman" panose="02020603050405020304" pitchFamily="18" charset="0"/>
                        </a:rPr>
                        <a:t> dương từ 0 đến  255</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579120">
                <a:tc>
                  <a:txBody>
                    <a:bodyPr/>
                    <a:lstStyle/>
                    <a:p>
                      <a:pPr algn="l"/>
                      <a:r>
                        <a:rPr lang="en-US" sz="2800">
                          <a:latin typeface="Times New Roman" panose="02020603050405020304" pitchFamily="18" charset="0"/>
                          <a:cs typeface="Times New Roman" panose="02020603050405020304" pitchFamily="18" charset="0"/>
                        </a:rPr>
                        <a:t>int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4</a:t>
                      </a:r>
                    </a:p>
                  </a:txBody>
                  <a:tcPr anchor="ctr"/>
                </a:tc>
                <a:tc>
                  <a:txBody>
                    <a:bodyPr/>
                    <a:lstStyle/>
                    <a:p>
                      <a:pPr algn="l"/>
                      <a:r>
                        <a:rPr lang="en-US" sz="2800">
                          <a:latin typeface="Times New Roman" panose="02020603050405020304" pitchFamily="18" charset="0"/>
                          <a:cs typeface="Times New Roman" panose="02020603050405020304" pitchFamily="18" charset="0"/>
                        </a:rPr>
                        <a:t>Int32</a:t>
                      </a:r>
                    </a:p>
                  </a:txBody>
                  <a:tcPr anchor="ctr"/>
                </a:tc>
                <a:tc>
                  <a:txBody>
                    <a:bodyPr/>
                    <a:lstStyle/>
                    <a:p>
                      <a:pPr algn="l"/>
                      <a:r>
                        <a:rPr lang="en-US" sz="2800">
                          <a:latin typeface="Times New Roman" panose="02020603050405020304" pitchFamily="18" charset="0"/>
                          <a:cs typeface="Times New Roman" panose="02020603050405020304" pitchFamily="18" charset="0"/>
                        </a:rPr>
                        <a:t>Số</a:t>
                      </a:r>
                      <a:r>
                        <a:rPr lang="en-US" sz="2800" baseline="0">
                          <a:latin typeface="Times New Roman" panose="02020603050405020304" pitchFamily="18" charset="0"/>
                          <a:cs typeface="Times New Roman" panose="02020603050405020304" pitchFamily="18" charset="0"/>
                        </a:rPr>
                        <a:t> nguyên từ </a:t>
                      </a:r>
                    </a:p>
                    <a:p>
                      <a:pPr algn="l"/>
                      <a:r>
                        <a:rPr lang="en-US" sz="2800" baseline="0">
                          <a:latin typeface="Times New Roman" panose="02020603050405020304" pitchFamily="18" charset="0"/>
                          <a:cs typeface="Times New Roman" panose="02020603050405020304" pitchFamily="18" charset="0"/>
                        </a:rPr>
                        <a:t>-2.147.438.648 đến +2.147.438.647</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579120">
                <a:tc>
                  <a:txBody>
                    <a:bodyPr/>
                    <a:lstStyle/>
                    <a:p>
                      <a:pPr algn="l"/>
                      <a:endParaRPr lang="en-US" sz="2800">
                        <a:latin typeface="Times New Roman" panose="02020603050405020304" pitchFamily="18" charset="0"/>
                        <a:cs typeface="Times New Roman" panose="02020603050405020304" pitchFamily="18" charset="0"/>
                      </a:endParaRPr>
                    </a:p>
                  </a:txBody>
                  <a:tcPr anchor="ctr"/>
                </a:tc>
                <a:tc>
                  <a:txBody>
                    <a:bodyPr/>
                    <a:lstStyle/>
                    <a:p>
                      <a:pPr algn="ctr"/>
                      <a:endParaRPr lang="en-US" sz="2800">
                        <a:latin typeface="Times New Roman" panose="02020603050405020304" pitchFamily="18" charset="0"/>
                        <a:cs typeface="Times New Roman" panose="02020603050405020304" pitchFamily="18" charset="0"/>
                      </a:endParaRPr>
                    </a:p>
                  </a:txBody>
                  <a:tcPr anchor="ctr"/>
                </a:tc>
                <a:tc>
                  <a:txBody>
                    <a:bodyPr/>
                    <a:lstStyle/>
                    <a:p>
                      <a:pPr algn="l"/>
                      <a:endParaRPr lang="en-US" sz="2800">
                        <a:latin typeface="Times New Roman" panose="02020603050405020304" pitchFamily="18" charset="0"/>
                        <a:cs typeface="Times New Roman" panose="02020603050405020304" pitchFamily="18" charset="0"/>
                      </a:endParaRPr>
                    </a:p>
                  </a:txBody>
                  <a:tcPr anchor="ctr"/>
                </a:tc>
                <a:tc>
                  <a:txBody>
                    <a:bodyPr/>
                    <a:lstStyle/>
                    <a:p>
                      <a:pPr algn="l"/>
                      <a:endParaRPr lang="en-US"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71666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endParaRPr lang="en-US" dirty="0"/>
          </a:p>
        </p:txBody>
      </p:sp>
      <p:graphicFrame>
        <p:nvGraphicFramePr>
          <p:cNvPr id="5" name="Content Placeholder 6"/>
          <p:cNvGraphicFramePr>
            <a:graphicFrameLocks/>
          </p:cNvGraphicFramePr>
          <p:nvPr/>
        </p:nvGraphicFramePr>
        <p:xfrm>
          <a:off x="1804738" y="1767840"/>
          <a:ext cx="8710863" cy="3261360"/>
        </p:xfrm>
        <a:graphic>
          <a:graphicData uri="http://schemas.openxmlformats.org/drawingml/2006/table">
            <a:tbl>
              <a:tblPr firstRow="1" bandRow="1">
                <a:tableStyleId>{5C22544A-7EE6-4342-B048-85BDC9FD1C3A}</a:tableStyleId>
              </a:tblPr>
              <a:tblGrid>
                <a:gridCol w="1653907">
                  <a:extLst>
                    <a:ext uri="{9D8B030D-6E8A-4147-A177-3AD203B41FA5}">
                      <a16:colId xmlns:a16="http://schemas.microsoft.com/office/drawing/2014/main" val="20000"/>
                    </a:ext>
                  </a:extLst>
                </a:gridCol>
                <a:gridCol w="1139739">
                  <a:extLst>
                    <a:ext uri="{9D8B030D-6E8A-4147-A177-3AD203B41FA5}">
                      <a16:colId xmlns:a16="http://schemas.microsoft.com/office/drawing/2014/main" val="20001"/>
                    </a:ext>
                  </a:extLst>
                </a:gridCol>
                <a:gridCol w="2031018">
                  <a:extLst>
                    <a:ext uri="{9D8B030D-6E8A-4147-A177-3AD203B41FA5}">
                      <a16:colId xmlns:a16="http://schemas.microsoft.com/office/drawing/2014/main" val="20002"/>
                    </a:ext>
                  </a:extLst>
                </a:gridCol>
                <a:gridCol w="3886199">
                  <a:extLst>
                    <a:ext uri="{9D8B030D-6E8A-4147-A177-3AD203B41FA5}">
                      <a16:colId xmlns:a16="http://schemas.microsoft.com/office/drawing/2014/main" val="20003"/>
                    </a:ext>
                  </a:extLst>
                </a:gridCol>
              </a:tblGrid>
              <a:tr h="370840">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Từ</a:t>
                      </a:r>
                      <a:r>
                        <a:rPr lang="en-US" sz="2800" b="1" baseline="0">
                          <a:solidFill>
                            <a:schemeClr val="tx1"/>
                          </a:solidFill>
                          <a:latin typeface="Times New Roman" panose="02020603050405020304" pitchFamily="18" charset="0"/>
                          <a:cs typeface="Times New Roman" panose="02020603050405020304" pitchFamily="18" charset="0"/>
                        </a:rPr>
                        <a:t> khóa trong C#</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Số</a:t>
                      </a:r>
                      <a:r>
                        <a:rPr lang="en-US" sz="2800" b="1" baseline="0">
                          <a:solidFill>
                            <a:schemeClr val="tx1"/>
                          </a:solidFill>
                          <a:latin typeface="Times New Roman" panose="02020603050405020304" pitchFamily="18" charset="0"/>
                          <a:cs typeface="Times New Roman" panose="02020603050405020304" pitchFamily="18" charset="0"/>
                        </a:rPr>
                        <a:t> byte</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Kiểu</a:t>
                      </a:r>
                      <a:r>
                        <a:rPr lang="en-US" sz="2800" b="1" baseline="0">
                          <a:solidFill>
                            <a:schemeClr val="tx1"/>
                          </a:solidFill>
                          <a:latin typeface="Times New Roman" panose="02020603050405020304" pitchFamily="18" charset="0"/>
                          <a:cs typeface="Times New Roman" panose="02020603050405020304" pitchFamily="18" charset="0"/>
                        </a:rPr>
                        <a:t> trong .NET</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Mô</a:t>
                      </a:r>
                      <a:r>
                        <a:rPr lang="en-US" sz="2800" b="1" baseline="0">
                          <a:solidFill>
                            <a:schemeClr val="tx1"/>
                          </a:solidFill>
                          <a:latin typeface="Times New Roman" panose="02020603050405020304" pitchFamily="18" charset="0"/>
                          <a:cs typeface="Times New Roman" panose="02020603050405020304" pitchFamily="18" charset="0"/>
                        </a:rPr>
                        <a:t> tả</a:t>
                      </a:r>
                      <a:endParaRPr lang="en-US" sz="2800" b="1">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79120">
                <a:tc>
                  <a:txBody>
                    <a:bodyPr/>
                    <a:lstStyle/>
                    <a:p>
                      <a:pPr algn="l"/>
                      <a:r>
                        <a:rPr lang="en-US" sz="2800">
                          <a:latin typeface="Times New Roman" panose="02020603050405020304" pitchFamily="18" charset="0"/>
                          <a:cs typeface="Times New Roman" panose="02020603050405020304" pitchFamily="18" charset="0"/>
                        </a:rPr>
                        <a:t>ushort</a:t>
                      </a:r>
                    </a:p>
                  </a:txBody>
                  <a:tcPr anchor="ctr"/>
                </a:tc>
                <a:tc>
                  <a:txBody>
                    <a:bodyPr/>
                    <a:lstStyle/>
                    <a:p>
                      <a:pPr algn="ctr"/>
                      <a:r>
                        <a:rPr lang="en-US" sz="2800">
                          <a:latin typeface="Times New Roman" panose="02020603050405020304" pitchFamily="18" charset="0"/>
                          <a:cs typeface="Times New Roman" panose="02020603050405020304" pitchFamily="18" charset="0"/>
                        </a:rPr>
                        <a:t>2</a:t>
                      </a:r>
                    </a:p>
                  </a:txBody>
                  <a:tcPr anchor="ctr"/>
                </a:tc>
                <a:tc>
                  <a:txBody>
                    <a:bodyPr/>
                    <a:lstStyle/>
                    <a:p>
                      <a:pPr algn="l"/>
                      <a:r>
                        <a:rPr lang="en-US" sz="2800">
                          <a:latin typeface="Times New Roman" panose="02020603050405020304" pitchFamily="18" charset="0"/>
                          <a:cs typeface="Times New Roman" panose="02020603050405020304" pitchFamily="18" charset="0"/>
                        </a:rPr>
                        <a:t>UInt16</a:t>
                      </a:r>
                    </a:p>
                  </a:txBody>
                  <a:tcPr anchor="ctr"/>
                </a:tc>
                <a:tc>
                  <a:txBody>
                    <a:bodyPr/>
                    <a:lstStyle/>
                    <a:p>
                      <a:pPr algn="l"/>
                      <a:r>
                        <a:rPr lang="en-US" sz="2800">
                          <a:latin typeface="Times New Roman" panose="02020603050405020304" pitchFamily="18" charset="0"/>
                          <a:cs typeface="Times New Roman" panose="02020603050405020304" pitchFamily="18" charset="0"/>
                        </a:rPr>
                        <a:t>Số</a:t>
                      </a:r>
                      <a:r>
                        <a:rPr lang="en-US" sz="2800" baseline="0">
                          <a:latin typeface="Times New Roman" panose="02020603050405020304" pitchFamily="18" charset="0"/>
                          <a:cs typeface="Times New Roman" panose="02020603050405020304" pitchFamily="18" charset="0"/>
                        </a:rPr>
                        <a:t> nguyên không dấu từ 0 đến 65.535</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370840">
                <a:tc>
                  <a:txBody>
                    <a:bodyPr/>
                    <a:lstStyle/>
                    <a:p>
                      <a:pPr algn="l"/>
                      <a:r>
                        <a:rPr lang="en-US" sz="2800">
                          <a:latin typeface="Times New Roman" panose="02020603050405020304" pitchFamily="18" charset="0"/>
                          <a:cs typeface="Times New Roman" panose="02020603050405020304" pitchFamily="18" charset="0"/>
                        </a:rPr>
                        <a:t>int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4</a:t>
                      </a:r>
                    </a:p>
                  </a:txBody>
                  <a:tcPr anchor="ctr"/>
                </a:tc>
                <a:tc>
                  <a:txBody>
                    <a:bodyPr/>
                    <a:lstStyle/>
                    <a:p>
                      <a:pPr algn="l"/>
                      <a:r>
                        <a:rPr lang="en-US" sz="2800">
                          <a:latin typeface="Times New Roman" panose="02020603050405020304" pitchFamily="18" charset="0"/>
                          <a:cs typeface="Times New Roman" panose="02020603050405020304" pitchFamily="18" charset="0"/>
                        </a:rPr>
                        <a:t>Int32</a:t>
                      </a:r>
                    </a:p>
                  </a:txBody>
                  <a:tcPr anchor="ctr"/>
                </a:tc>
                <a:tc>
                  <a:txBody>
                    <a:bodyPr/>
                    <a:lstStyle/>
                    <a:p>
                      <a:pPr algn="l"/>
                      <a:r>
                        <a:rPr lang="en-US" sz="2800">
                          <a:latin typeface="Times New Roman" panose="02020603050405020304" pitchFamily="18" charset="0"/>
                          <a:cs typeface="Times New Roman" panose="02020603050405020304" pitchFamily="18" charset="0"/>
                        </a:rPr>
                        <a:t>Số</a:t>
                      </a:r>
                      <a:r>
                        <a:rPr lang="en-US" sz="2800" baseline="0">
                          <a:latin typeface="Times New Roman" panose="02020603050405020304" pitchFamily="18" charset="0"/>
                          <a:cs typeface="Times New Roman" panose="02020603050405020304" pitchFamily="18" charset="0"/>
                        </a:rPr>
                        <a:t> nguyên từ </a:t>
                      </a:r>
                    </a:p>
                    <a:p>
                      <a:pPr algn="l"/>
                      <a:r>
                        <a:rPr lang="en-US" sz="2800" baseline="0">
                          <a:latin typeface="Times New Roman" panose="02020603050405020304" pitchFamily="18" charset="0"/>
                          <a:cs typeface="Times New Roman" panose="02020603050405020304" pitchFamily="18" charset="0"/>
                        </a:rPr>
                        <a:t>-2.147.438.648 đến +2.147.438.647</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5129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endParaRPr lang="en-US" dirty="0"/>
          </a:p>
        </p:txBody>
      </p:sp>
      <p:graphicFrame>
        <p:nvGraphicFramePr>
          <p:cNvPr id="5" name="Content Placeholder 6"/>
          <p:cNvGraphicFramePr>
            <a:graphicFrameLocks/>
          </p:cNvGraphicFramePr>
          <p:nvPr>
            <p:extLst>
              <p:ext uri="{D42A27DB-BD31-4B8C-83A1-F6EECF244321}">
                <p14:modId xmlns:p14="http://schemas.microsoft.com/office/powerpoint/2010/main" val="1169847224"/>
              </p:ext>
            </p:extLst>
          </p:nvPr>
        </p:nvGraphicFramePr>
        <p:xfrm>
          <a:off x="1537725" y="1935921"/>
          <a:ext cx="9105900" cy="3566160"/>
        </p:xfrm>
        <a:graphic>
          <a:graphicData uri="http://schemas.openxmlformats.org/drawingml/2006/table">
            <a:tbl>
              <a:tblPr firstRow="1" bandRow="1">
                <a:tableStyleId>{5C22544A-7EE6-4342-B048-85BDC9FD1C3A}</a:tableStyleId>
              </a:tblPr>
              <a:tblGrid>
                <a:gridCol w="1728911">
                  <a:extLst>
                    <a:ext uri="{9D8B030D-6E8A-4147-A177-3AD203B41FA5}">
                      <a16:colId xmlns:a16="http://schemas.microsoft.com/office/drawing/2014/main" val="20000"/>
                    </a:ext>
                  </a:extLst>
                </a:gridCol>
                <a:gridCol w="1191426">
                  <a:extLst>
                    <a:ext uri="{9D8B030D-6E8A-4147-A177-3AD203B41FA5}">
                      <a16:colId xmlns:a16="http://schemas.microsoft.com/office/drawing/2014/main" val="20001"/>
                    </a:ext>
                  </a:extLst>
                </a:gridCol>
                <a:gridCol w="2123125">
                  <a:extLst>
                    <a:ext uri="{9D8B030D-6E8A-4147-A177-3AD203B41FA5}">
                      <a16:colId xmlns:a16="http://schemas.microsoft.com/office/drawing/2014/main" val="20002"/>
                    </a:ext>
                  </a:extLst>
                </a:gridCol>
                <a:gridCol w="4062438">
                  <a:extLst>
                    <a:ext uri="{9D8B030D-6E8A-4147-A177-3AD203B41FA5}">
                      <a16:colId xmlns:a16="http://schemas.microsoft.com/office/drawing/2014/main" val="20003"/>
                    </a:ext>
                  </a:extLst>
                </a:gridCol>
              </a:tblGrid>
              <a:tr h="370840">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Từ</a:t>
                      </a:r>
                      <a:r>
                        <a:rPr lang="en-US" sz="2800" b="1" baseline="0">
                          <a:solidFill>
                            <a:schemeClr val="tx1"/>
                          </a:solidFill>
                          <a:latin typeface="Times New Roman" panose="02020603050405020304" pitchFamily="18" charset="0"/>
                          <a:cs typeface="Times New Roman" panose="02020603050405020304" pitchFamily="18" charset="0"/>
                        </a:rPr>
                        <a:t> khóa trong C#</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Số</a:t>
                      </a:r>
                      <a:r>
                        <a:rPr lang="en-US" sz="2800" b="1" baseline="0">
                          <a:solidFill>
                            <a:schemeClr val="tx1"/>
                          </a:solidFill>
                          <a:latin typeface="Times New Roman" panose="02020603050405020304" pitchFamily="18" charset="0"/>
                          <a:cs typeface="Times New Roman" panose="02020603050405020304" pitchFamily="18" charset="0"/>
                        </a:rPr>
                        <a:t> byte</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Kiểu</a:t>
                      </a:r>
                      <a:r>
                        <a:rPr lang="en-US" sz="2800" b="1" baseline="0">
                          <a:solidFill>
                            <a:schemeClr val="tx1"/>
                          </a:solidFill>
                          <a:latin typeface="Times New Roman" panose="02020603050405020304" pitchFamily="18" charset="0"/>
                          <a:cs typeface="Times New Roman" panose="02020603050405020304" pitchFamily="18" charset="0"/>
                        </a:rPr>
                        <a:t> trong .NET</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Mô</a:t>
                      </a:r>
                      <a:r>
                        <a:rPr lang="en-US" sz="2800" b="1" baseline="0">
                          <a:solidFill>
                            <a:schemeClr val="tx1"/>
                          </a:solidFill>
                          <a:latin typeface="Times New Roman" panose="02020603050405020304" pitchFamily="18" charset="0"/>
                          <a:cs typeface="Times New Roman" panose="02020603050405020304" pitchFamily="18" charset="0"/>
                        </a:rPr>
                        <a:t> tả</a:t>
                      </a:r>
                      <a:endParaRPr lang="en-US" sz="2800" b="1">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79120">
                <a:tc>
                  <a:txBody>
                    <a:bodyPr/>
                    <a:lstStyle/>
                    <a:p>
                      <a:pPr algn="l"/>
                      <a:r>
                        <a:rPr lang="en-US" sz="2800">
                          <a:latin typeface="Times New Roman" panose="02020603050405020304" pitchFamily="18" charset="0"/>
                          <a:cs typeface="Times New Roman" panose="02020603050405020304" pitchFamily="18" charset="0"/>
                        </a:rPr>
                        <a:t>uint</a:t>
                      </a:r>
                    </a:p>
                  </a:txBody>
                  <a:tcPr anchor="ctr"/>
                </a:tc>
                <a:tc>
                  <a:txBody>
                    <a:bodyPr/>
                    <a:lstStyle/>
                    <a:p>
                      <a:pPr algn="ctr"/>
                      <a:r>
                        <a:rPr lang="en-US" sz="2800">
                          <a:latin typeface="Times New Roman" panose="02020603050405020304" pitchFamily="18" charset="0"/>
                          <a:cs typeface="Times New Roman" panose="02020603050405020304" pitchFamily="18" charset="0"/>
                        </a:rPr>
                        <a:t>4</a:t>
                      </a:r>
                    </a:p>
                  </a:txBody>
                  <a:tcPr anchor="ctr"/>
                </a:tc>
                <a:tc>
                  <a:txBody>
                    <a:bodyPr/>
                    <a:lstStyle/>
                    <a:p>
                      <a:pPr algn="l"/>
                      <a:r>
                        <a:rPr lang="en-US" sz="2800">
                          <a:latin typeface="Times New Roman" panose="02020603050405020304" pitchFamily="18" charset="0"/>
                          <a:cs typeface="Times New Roman" panose="02020603050405020304" pitchFamily="18" charset="0"/>
                        </a:rPr>
                        <a:t>UInt32</a:t>
                      </a:r>
                    </a:p>
                  </a:txBody>
                  <a:tcPr anchor="ctr"/>
                </a:tc>
                <a:tc>
                  <a:txBody>
                    <a:bodyPr/>
                    <a:lstStyle/>
                    <a:p>
                      <a:pPr algn="l"/>
                      <a:r>
                        <a:rPr lang="en-US" sz="2800">
                          <a:latin typeface="Times New Roman" panose="02020603050405020304" pitchFamily="18" charset="0"/>
                          <a:cs typeface="Times New Roman" panose="02020603050405020304" pitchFamily="18" charset="0"/>
                        </a:rPr>
                        <a:t>Số</a:t>
                      </a:r>
                      <a:r>
                        <a:rPr lang="en-US" sz="2800" baseline="0">
                          <a:latin typeface="Times New Roman" panose="02020603050405020304" pitchFamily="18" charset="0"/>
                          <a:cs typeface="Times New Roman" panose="02020603050405020304" pitchFamily="18" charset="0"/>
                        </a:rPr>
                        <a:t> nguyên không dấu từ 0 đến 4.294.967.295</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370840">
                <a:tc>
                  <a:txBody>
                    <a:bodyPr/>
                    <a:lstStyle/>
                    <a:p>
                      <a:pPr algn="l"/>
                      <a:r>
                        <a:rPr lang="en-US" sz="2800">
                          <a:latin typeface="Times New Roman" panose="02020603050405020304" pitchFamily="18" charset="0"/>
                          <a:cs typeface="Times New Roman" panose="02020603050405020304" pitchFamily="18" charset="0"/>
                        </a:rPr>
                        <a:t>long</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8</a:t>
                      </a:r>
                    </a:p>
                  </a:txBody>
                  <a:tcPr anchor="ctr"/>
                </a:tc>
                <a:tc>
                  <a:txBody>
                    <a:bodyPr/>
                    <a:lstStyle/>
                    <a:p>
                      <a:pPr algn="l"/>
                      <a:r>
                        <a:rPr lang="en-US" sz="2800">
                          <a:latin typeface="Times New Roman" panose="02020603050405020304" pitchFamily="18" charset="0"/>
                          <a:cs typeface="Times New Roman" panose="02020603050405020304" pitchFamily="18" charset="0"/>
                        </a:rPr>
                        <a:t>Int64</a:t>
                      </a:r>
                    </a:p>
                  </a:txBody>
                  <a:tcPr anchor="ctr"/>
                </a:tc>
                <a:tc>
                  <a:txBody>
                    <a:bodyPr/>
                    <a:lstStyle/>
                    <a:p>
                      <a:pPr algn="l"/>
                      <a:r>
                        <a:rPr lang="en-US" sz="2800" dirty="0" err="1">
                          <a:latin typeface="Times New Roman" panose="02020603050405020304" pitchFamily="18" charset="0"/>
                          <a:cs typeface="Times New Roman" panose="02020603050405020304" pitchFamily="18" charset="0"/>
                        </a:rPr>
                        <a:t>Số</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nguyên</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từ</a:t>
                      </a:r>
                      <a:r>
                        <a:rPr lang="en-US" sz="2800" baseline="0" dirty="0">
                          <a:latin typeface="Times New Roman" panose="02020603050405020304" pitchFamily="18" charset="0"/>
                          <a:cs typeface="Times New Roman" panose="02020603050405020304" pitchFamily="18" charset="0"/>
                        </a:rPr>
                        <a:t> </a:t>
                      </a:r>
                    </a:p>
                    <a:p>
                      <a:pPr algn="l"/>
                      <a:r>
                        <a:rPr lang="en-US" sz="2400" baseline="0" dirty="0">
                          <a:latin typeface="Times New Roman" panose="02020603050405020304" pitchFamily="18" charset="0"/>
                          <a:cs typeface="Times New Roman" panose="02020603050405020304" pitchFamily="18" charset="0"/>
                        </a:rPr>
                        <a:t>-9.223.372.036.854.775.808 </a:t>
                      </a:r>
                      <a:r>
                        <a:rPr lang="en-US" sz="2800" baseline="0" dirty="0" err="1">
                          <a:latin typeface="Times New Roman" panose="02020603050405020304" pitchFamily="18" charset="0"/>
                          <a:cs typeface="Times New Roman" panose="02020603050405020304" pitchFamily="18" charset="0"/>
                        </a:rPr>
                        <a:t>đến</a:t>
                      </a:r>
                      <a:endParaRPr lang="en-US" sz="2800" baseline="0" dirty="0">
                        <a:latin typeface="Times New Roman" panose="02020603050405020304" pitchFamily="18" charset="0"/>
                        <a:cs typeface="Times New Roman" panose="02020603050405020304" pitchFamily="18" charset="0"/>
                      </a:endParaRPr>
                    </a:p>
                    <a:p>
                      <a:pPr algn="l"/>
                      <a:r>
                        <a:rPr lang="en-US" sz="2400" baseline="0" dirty="0">
                          <a:latin typeface="Times New Roman" panose="02020603050405020304" pitchFamily="18" charset="0"/>
                          <a:cs typeface="Times New Roman" panose="02020603050405020304" pitchFamily="18" charset="0"/>
                        </a:rPr>
                        <a:t>+9.223.372.036.854.775.807</a:t>
                      </a:r>
                      <a:endParaRPr 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6722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p:txBody>
          <a:bodyPr/>
          <a:lstStyle/>
          <a:p>
            <a:pPr marL="0" indent="0">
              <a:buNone/>
            </a:pPr>
            <a:r>
              <a:rPr lang="en-US" b="1"/>
              <a:t>.</a:t>
            </a:r>
          </a:p>
        </p:txBody>
      </p:sp>
      <p:graphicFrame>
        <p:nvGraphicFramePr>
          <p:cNvPr id="5" name="Content Placeholder 6"/>
          <p:cNvGraphicFramePr>
            <a:graphicFrameLocks/>
          </p:cNvGraphicFramePr>
          <p:nvPr>
            <p:extLst>
              <p:ext uri="{D42A27DB-BD31-4B8C-83A1-F6EECF244321}">
                <p14:modId xmlns:p14="http://schemas.microsoft.com/office/powerpoint/2010/main" val="2647720122"/>
              </p:ext>
            </p:extLst>
          </p:nvPr>
        </p:nvGraphicFramePr>
        <p:xfrm>
          <a:off x="1828801" y="1883229"/>
          <a:ext cx="8710863" cy="4023360"/>
        </p:xfrm>
        <a:graphic>
          <a:graphicData uri="http://schemas.openxmlformats.org/drawingml/2006/table">
            <a:tbl>
              <a:tblPr firstRow="1" bandRow="1">
                <a:tableStyleId>{5C22544A-7EE6-4342-B048-85BDC9FD1C3A}</a:tableStyleId>
              </a:tblPr>
              <a:tblGrid>
                <a:gridCol w="1776664">
                  <a:extLst>
                    <a:ext uri="{9D8B030D-6E8A-4147-A177-3AD203B41FA5}">
                      <a16:colId xmlns:a16="http://schemas.microsoft.com/office/drawing/2014/main" val="20000"/>
                    </a:ext>
                  </a:extLst>
                </a:gridCol>
                <a:gridCol w="1016982">
                  <a:extLst>
                    <a:ext uri="{9D8B030D-6E8A-4147-A177-3AD203B41FA5}">
                      <a16:colId xmlns:a16="http://schemas.microsoft.com/office/drawing/2014/main" val="20001"/>
                    </a:ext>
                  </a:extLst>
                </a:gridCol>
                <a:gridCol w="1269018">
                  <a:extLst>
                    <a:ext uri="{9D8B030D-6E8A-4147-A177-3AD203B41FA5}">
                      <a16:colId xmlns:a16="http://schemas.microsoft.com/office/drawing/2014/main" val="20002"/>
                    </a:ext>
                  </a:extLst>
                </a:gridCol>
                <a:gridCol w="4648199">
                  <a:extLst>
                    <a:ext uri="{9D8B030D-6E8A-4147-A177-3AD203B41FA5}">
                      <a16:colId xmlns:a16="http://schemas.microsoft.com/office/drawing/2014/main" val="20003"/>
                    </a:ext>
                  </a:extLst>
                </a:gridCol>
              </a:tblGrid>
              <a:tr h="370840">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Từ</a:t>
                      </a:r>
                      <a:r>
                        <a:rPr lang="en-US" sz="2800" b="1" baseline="0">
                          <a:solidFill>
                            <a:schemeClr val="tx1"/>
                          </a:solidFill>
                          <a:latin typeface="Times New Roman" panose="02020603050405020304" pitchFamily="18" charset="0"/>
                          <a:cs typeface="Times New Roman" panose="02020603050405020304" pitchFamily="18" charset="0"/>
                        </a:rPr>
                        <a:t> khóa trong C#</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Số</a:t>
                      </a:r>
                      <a:r>
                        <a:rPr lang="en-US" sz="2800" b="1" baseline="0">
                          <a:solidFill>
                            <a:schemeClr val="tx1"/>
                          </a:solidFill>
                          <a:latin typeface="Times New Roman" panose="02020603050405020304" pitchFamily="18" charset="0"/>
                          <a:cs typeface="Times New Roman" panose="02020603050405020304" pitchFamily="18" charset="0"/>
                        </a:rPr>
                        <a:t> byte</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Kiểu</a:t>
                      </a:r>
                      <a:r>
                        <a:rPr lang="en-US" sz="2800" b="1" baseline="0">
                          <a:solidFill>
                            <a:schemeClr val="tx1"/>
                          </a:solidFill>
                          <a:latin typeface="Times New Roman" panose="02020603050405020304" pitchFamily="18" charset="0"/>
                          <a:cs typeface="Times New Roman" panose="02020603050405020304" pitchFamily="18" charset="0"/>
                        </a:rPr>
                        <a:t> trong .NET</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Mô</a:t>
                      </a:r>
                      <a:r>
                        <a:rPr lang="en-US" sz="2800" b="1" baseline="0">
                          <a:solidFill>
                            <a:schemeClr val="tx1"/>
                          </a:solidFill>
                          <a:latin typeface="Times New Roman" panose="02020603050405020304" pitchFamily="18" charset="0"/>
                          <a:cs typeface="Times New Roman" panose="02020603050405020304" pitchFamily="18" charset="0"/>
                        </a:rPr>
                        <a:t> tả</a:t>
                      </a:r>
                      <a:endParaRPr lang="en-US" sz="2800" b="1">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79120">
                <a:tc>
                  <a:txBody>
                    <a:bodyPr/>
                    <a:lstStyle/>
                    <a:p>
                      <a:pPr algn="l"/>
                      <a:r>
                        <a:rPr lang="en-US" sz="2800">
                          <a:latin typeface="Times New Roman" panose="02020603050405020304" pitchFamily="18" charset="0"/>
                          <a:cs typeface="Times New Roman" panose="02020603050405020304" pitchFamily="18" charset="0"/>
                        </a:rPr>
                        <a:t>ulong</a:t>
                      </a:r>
                    </a:p>
                  </a:txBody>
                  <a:tcPr anchor="ctr"/>
                </a:tc>
                <a:tc>
                  <a:txBody>
                    <a:bodyPr/>
                    <a:lstStyle/>
                    <a:p>
                      <a:pPr algn="ctr"/>
                      <a:r>
                        <a:rPr lang="en-US" sz="2800">
                          <a:latin typeface="Times New Roman" panose="02020603050405020304" pitchFamily="18" charset="0"/>
                          <a:cs typeface="Times New Roman" panose="02020603050405020304" pitchFamily="18" charset="0"/>
                        </a:rPr>
                        <a:t>8</a:t>
                      </a:r>
                    </a:p>
                  </a:txBody>
                  <a:tcPr anchor="ctr"/>
                </a:tc>
                <a:tc>
                  <a:txBody>
                    <a:bodyPr/>
                    <a:lstStyle/>
                    <a:p>
                      <a:pPr algn="l"/>
                      <a:r>
                        <a:rPr lang="en-US" sz="2800">
                          <a:latin typeface="Times New Roman" panose="02020603050405020304" pitchFamily="18" charset="0"/>
                          <a:cs typeface="Times New Roman" panose="02020603050405020304" pitchFamily="18" charset="0"/>
                        </a:rPr>
                        <a:t>UInt64</a:t>
                      </a:r>
                    </a:p>
                  </a:txBody>
                  <a:tcPr anchor="ctr"/>
                </a:tc>
                <a:tc>
                  <a:txBody>
                    <a:bodyPr/>
                    <a:lstStyle/>
                    <a:p>
                      <a:pPr algn="l"/>
                      <a:r>
                        <a:rPr lang="en-US" sz="2600">
                          <a:latin typeface="Times New Roman" panose="02020603050405020304" pitchFamily="18" charset="0"/>
                          <a:cs typeface="Times New Roman" panose="02020603050405020304" pitchFamily="18" charset="0"/>
                        </a:rPr>
                        <a:t>Số</a:t>
                      </a:r>
                      <a:r>
                        <a:rPr lang="en-US" sz="2600" baseline="0">
                          <a:latin typeface="Times New Roman" panose="02020603050405020304" pitchFamily="18" charset="0"/>
                          <a:cs typeface="Times New Roman" panose="02020603050405020304" pitchFamily="18" charset="0"/>
                        </a:rPr>
                        <a:t> nguyên không dấu từ 0 đến +18.446.744.073.709.551.615</a:t>
                      </a:r>
                      <a:endParaRPr lang="en-US" sz="26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370840">
                <a:tc>
                  <a:txBody>
                    <a:bodyPr/>
                    <a:lstStyle/>
                    <a:p>
                      <a:pPr algn="l"/>
                      <a:r>
                        <a:rPr lang="en-US" sz="2800">
                          <a:latin typeface="Times New Roman" panose="02020603050405020304" pitchFamily="18" charset="0"/>
                          <a:cs typeface="Times New Roman" panose="02020603050405020304" pitchFamily="18" charset="0"/>
                        </a:rPr>
                        <a:t>float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4</a:t>
                      </a:r>
                    </a:p>
                  </a:txBody>
                  <a:tcPr anchor="ctr"/>
                </a:tc>
                <a:tc>
                  <a:txBody>
                    <a:bodyPr/>
                    <a:lstStyle/>
                    <a:p>
                      <a:pPr algn="l"/>
                      <a:r>
                        <a:rPr lang="en-US" sz="2800">
                          <a:latin typeface="Times New Roman" panose="02020603050405020304" pitchFamily="18" charset="0"/>
                          <a:cs typeface="Times New Roman" panose="02020603050405020304" pitchFamily="18" charset="0"/>
                        </a:rPr>
                        <a:t>Single</a:t>
                      </a:r>
                    </a:p>
                  </a:txBody>
                  <a:tcPr anchor="ctr"/>
                </a:tc>
                <a:tc>
                  <a:txBody>
                    <a:bodyPr/>
                    <a:lstStyle/>
                    <a:p>
                      <a:pPr algn="l"/>
                      <a:r>
                        <a:rPr lang="en-US" sz="2600">
                          <a:latin typeface="Times New Roman" panose="02020603050405020304" pitchFamily="18" charset="0"/>
                          <a:cs typeface="Times New Roman" panose="02020603050405020304" pitchFamily="18" charset="0"/>
                        </a:rPr>
                        <a:t>Số</a:t>
                      </a:r>
                      <a:r>
                        <a:rPr lang="en-US" sz="2600" baseline="0">
                          <a:latin typeface="Times New Roman" panose="02020603050405020304" pitchFamily="18" charset="0"/>
                          <a:cs typeface="Times New Roman" panose="02020603050405020304" pitchFamily="18" charset="0"/>
                        </a:rPr>
                        <a:t> thực với độ chính xác tới 7 chữ số phần thập phân</a:t>
                      </a:r>
                      <a:endParaRPr lang="en-US" sz="26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l"/>
                      <a:r>
                        <a:rPr lang="en-US" sz="2800">
                          <a:latin typeface="Times New Roman" panose="02020603050405020304" pitchFamily="18" charset="0"/>
                          <a:cs typeface="Times New Roman" panose="02020603050405020304" pitchFamily="18" charset="0"/>
                        </a:rPr>
                        <a:t>double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8</a:t>
                      </a:r>
                    </a:p>
                  </a:txBody>
                  <a:tcPr anchor="ctr"/>
                </a:tc>
                <a:tc>
                  <a:txBody>
                    <a:bodyPr/>
                    <a:lstStyle/>
                    <a:p>
                      <a:pPr algn="l"/>
                      <a:r>
                        <a:rPr lang="en-US" sz="2800">
                          <a:latin typeface="Times New Roman" panose="02020603050405020304" pitchFamily="18" charset="0"/>
                          <a:cs typeface="Times New Roman" panose="02020603050405020304" pitchFamily="18" charset="0"/>
                        </a:rPr>
                        <a:t>Double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600" dirty="0" err="1">
                          <a:latin typeface="Times New Roman" panose="02020603050405020304" pitchFamily="18" charset="0"/>
                          <a:cs typeface="Times New Roman" panose="02020603050405020304" pitchFamily="18" charset="0"/>
                        </a:rPr>
                        <a:t>Số</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thực</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với</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độ</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chính</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xác</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tới</a:t>
                      </a:r>
                      <a:r>
                        <a:rPr lang="en-US" sz="2600" baseline="0" dirty="0">
                          <a:latin typeface="Times New Roman" panose="02020603050405020304" pitchFamily="18" charset="0"/>
                          <a:cs typeface="Times New Roman" panose="02020603050405020304" pitchFamily="18" charset="0"/>
                        </a:rPr>
                        <a:t> 14 </a:t>
                      </a:r>
                      <a:r>
                        <a:rPr lang="en-US" sz="2600" baseline="0" dirty="0" err="1">
                          <a:latin typeface="Times New Roman" panose="02020603050405020304" pitchFamily="18" charset="0"/>
                          <a:cs typeface="Times New Roman" panose="02020603050405020304" pitchFamily="18" charset="0"/>
                        </a:rPr>
                        <a:t>chữ</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số</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phần</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thập</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phân</a:t>
                      </a: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586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DD06-60D7-4B9E-9AFF-2CE695F8A350}"/>
              </a:ext>
            </a:extLst>
          </p:cNvPr>
          <p:cNvSpPr>
            <a:spLocks noGrp="1"/>
          </p:cNvSpPr>
          <p:nvPr>
            <p:ph type="title"/>
          </p:nvPr>
        </p:nvSpPr>
        <p:spPr/>
        <p:txBody>
          <a:bodyPr/>
          <a:lstStyle/>
          <a:p>
            <a:r>
              <a:rPr lang="vi-VN" dirty="0" err="1"/>
              <a:t>Mục</a:t>
            </a:r>
            <a:r>
              <a:rPr lang="vi-VN" dirty="0"/>
              <a:t> tiêu </a:t>
            </a:r>
            <a:r>
              <a:rPr lang="vi-VN" dirty="0" err="1"/>
              <a:t>bài</a:t>
            </a:r>
            <a:r>
              <a:rPr lang="vi-VN" dirty="0"/>
              <a:t> </a:t>
            </a:r>
            <a:r>
              <a:rPr lang="vi-VN" dirty="0" err="1"/>
              <a:t>học</a:t>
            </a:r>
            <a:endParaRPr lang="vi-VN" dirty="0"/>
          </a:p>
        </p:txBody>
      </p:sp>
      <p:sp>
        <p:nvSpPr>
          <p:cNvPr id="3" name="Content Placeholder 2">
            <a:extLst>
              <a:ext uri="{FF2B5EF4-FFF2-40B4-BE49-F238E27FC236}">
                <a16:creationId xmlns:a16="http://schemas.microsoft.com/office/drawing/2014/main" id="{4D559F34-9B12-4F35-8EFC-9B87E9C76D85}"/>
              </a:ext>
            </a:extLst>
          </p:cNvPr>
          <p:cNvSpPr>
            <a:spLocks noGrp="1"/>
          </p:cNvSpPr>
          <p:nvPr>
            <p:ph idx="1"/>
          </p:nvPr>
        </p:nvSpPr>
        <p:spPr>
          <a:xfrm>
            <a:off x="511024" y="1649751"/>
            <a:ext cx="10756532" cy="4691178"/>
          </a:xfrm>
        </p:spPr>
        <p:txBody>
          <a:bodyPr>
            <a:noAutofit/>
          </a:bodyPr>
          <a:lstStyle/>
          <a:p>
            <a:pPr algn="just"/>
            <a:r>
              <a:rPr lang="vi-VN" sz="2800" dirty="0" err="1"/>
              <a:t>Bài</a:t>
            </a:r>
            <a:r>
              <a:rPr lang="vi-VN" sz="2800" dirty="0"/>
              <a:t> </a:t>
            </a:r>
            <a:r>
              <a:rPr lang="vi-VN" sz="2800" dirty="0" err="1"/>
              <a:t>học</a:t>
            </a:r>
            <a:r>
              <a:rPr lang="vi-VN" sz="2800" dirty="0"/>
              <a:t> cung </a:t>
            </a:r>
            <a:r>
              <a:rPr lang="vi-VN" sz="2800" dirty="0" err="1"/>
              <a:t>cấp</a:t>
            </a:r>
            <a:r>
              <a:rPr lang="vi-VN" sz="2800" dirty="0"/>
              <a:t> </a:t>
            </a:r>
            <a:r>
              <a:rPr lang="vi-VN" sz="2800" dirty="0" err="1"/>
              <a:t>các</a:t>
            </a:r>
            <a:r>
              <a:rPr lang="vi-VN" sz="2800" dirty="0"/>
              <a:t> </a:t>
            </a:r>
            <a:r>
              <a:rPr lang="vi-VN" sz="2800" dirty="0" err="1"/>
              <a:t>kiến</a:t>
            </a:r>
            <a:r>
              <a:rPr lang="vi-VN" sz="2800" dirty="0"/>
              <a:t> </a:t>
            </a:r>
            <a:r>
              <a:rPr lang="vi-VN" sz="2800" dirty="0" err="1"/>
              <a:t>thức</a:t>
            </a:r>
            <a:r>
              <a:rPr lang="vi-VN" sz="2800" dirty="0"/>
              <a:t> </a:t>
            </a:r>
            <a:r>
              <a:rPr lang="vi-VN" sz="2800" dirty="0" err="1"/>
              <a:t>tổng</a:t>
            </a:r>
            <a:r>
              <a:rPr lang="vi-VN" sz="2800" dirty="0"/>
              <a:t> quan </a:t>
            </a:r>
            <a:r>
              <a:rPr lang="vi-VN" sz="2800" dirty="0" err="1"/>
              <a:t>về</a:t>
            </a:r>
            <a:r>
              <a:rPr lang="vi-VN" sz="2800" dirty="0"/>
              <a:t> Microsoft .NET </a:t>
            </a:r>
            <a:r>
              <a:rPr lang="vi-VN" sz="2800" dirty="0" err="1"/>
              <a:t>và</a:t>
            </a:r>
            <a:r>
              <a:rPr lang="vi-VN" sz="2800" dirty="0"/>
              <a:t> ngôn </a:t>
            </a:r>
            <a:r>
              <a:rPr lang="vi-VN" sz="2800" dirty="0" err="1"/>
              <a:t>ngữ</a:t>
            </a:r>
            <a:r>
              <a:rPr lang="vi-VN" sz="2800" dirty="0"/>
              <a:t> C#, </a:t>
            </a:r>
            <a:r>
              <a:rPr lang="vi-VN" sz="2800" dirty="0" err="1"/>
              <a:t>đồng</a:t>
            </a:r>
            <a:r>
              <a:rPr lang="vi-VN" sz="2800" dirty="0"/>
              <a:t> </a:t>
            </a:r>
            <a:r>
              <a:rPr lang="vi-VN" sz="2800" dirty="0" err="1"/>
              <a:t>thời</a:t>
            </a:r>
            <a:r>
              <a:rPr lang="vi-VN" sz="2800" dirty="0"/>
              <a:t> trang </a:t>
            </a:r>
            <a:r>
              <a:rPr lang="vi-VN" sz="2800" dirty="0" err="1"/>
              <a:t>bị</a:t>
            </a:r>
            <a:r>
              <a:rPr lang="vi-VN" sz="2800" dirty="0"/>
              <a:t> </a:t>
            </a:r>
            <a:r>
              <a:rPr lang="vi-VN" sz="2800" dirty="0" err="1"/>
              <a:t>các</a:t>
            </a:r>
            <a:r>
              <a:rPr lang="vi-VN" sz="2800" dirty="0"/>
              <a:t> </a:t>
            </a:r>
            <a:r>
              <a:rPr lang="vi-VN" sz="2800" dirty="0" err="1"/>
              <a:t>kiến</a:t>
            </a:r>
            <a:r>
              <a:rPr lang="vi-VN" sz="2800" dirty="0"/>
              <a:t> </a:t>
            </a:r>
            <a:r>
              <a:rPr lang="vi-VN" sz="2800" dirty="0" err="1"/>
              <a:t>thức</a:t>
            </a:r>
            <a:r>
              <a:rPr lang="vi-VN" sz="2800" dirty="0"/>
              <a:t> </a:t>
            </a:r>
            <a:r>
              <a:rPr lang="vi-VN" sz="2800" dirty="0" err="1"/>
              <a:t>và</a:t>
            </a:r>
            <a:r>
              <a:rPr lang="vi-VN" sz="2800" dirty="0"/>
              <a:t> </a:t>
            </a:r>
            <a:r>
              <a:rPr lang="vi-VN" sz="2800" dirty="0" err="1"/>
              <a:t>kỹ</a:t>
            </a:r>
            <a:r>
              <a:rPr lang="vi-VN" sz="2800" dirty="0"/>
              <a:t> năng </a:t>
            </a:r>
            <a:r>
              <a:rPr lang="vi-VN" sz="2800" dirty="0" err="1"/>
              <a:t>sử</a:t>
            </a:r>
            <a:r>
              <a:rPr lang="vi-VN" sz="2800" dirty="0"/>
              <a:t> </a:t>
            </a:r>
            <a:r>
              <a:rPr lang="vi-VN" sz="2800" dirty="0" err="1"/>
              <a:t>dụng</a:t>
            </a:r>
            <a:r>
              <a:rPr lang="vi-VN" sz="2800" dirty="0"/>
              <a:t> </a:t>
            </a:r>
            <a:r>
              <a:rPr lang="vi-VN" sz="2800" dirty="0" err="1"/>
              <a:t>hằng</a:t>
            </a:r>
            <a:r>
              <a:rPr lang="vi-VN" sz="2800" dirty="0"/>
              <a:t>, </a:t>
            </a:r>
            <a:r>
              <a:rPr lang="vi-VN" sz="2800" dirty="0" err="1"/>
              <a:t>biến</a:t>
            </a:r>
            <a:r>
              <a:rPr lang="vi-VN" sz="2800" dirty="0"/>
              <a:t>, </a:t>
            </a:r>
            <a:r>
              <a:rPr lang="vi-VN" sz="2800" dirty="0" err="1"/>
              <a:t>kiểu</a:t>
            </a:r>
            <a:r>
              <a:rPr lang="vi-VN" sz="2800" dirty="0"/>
              <a:t> </a:t>
            </a:r>
            <a:r>
              <a:rPr lang="vi-VN" sz="2800" dirty="0" err="1"/>
              <a:t>dữ</a:t>
            </a:r>
            <a:r>
              <a:rPr lang="vi-VN" sz="2800" dirty="0"/>
              <a:t> </a:t>
            </a:r>
            <a:r>
              <a:rPr lang="vi-VN" sz="2800" dirty="0" err="1"/>
              <a:t>liệu</a:t>
            </a:r>
            <a:r>
              <a:rPr lang="vi-VN" sz="2800" dirty="0"/>
              <a:t> </a:t>
            </a:r>
            <a:r>
              <a:rPr lang="vi-VN" sz="2800" dirty="0" err="1"/>
              <a:t>và</a:t>
            </a:r>
            <a:r>
              <a:rPr lang="vi-VN" sz="2800" dirty="0"/>
              <a:t> </a:t>
            </a:r>
            <a:r>
              <a:rPr lang="vi-VN" sz="2800" dirty="0" err="1"/>
              <a:t>các</a:t>
            </a:r>
            <a:r>
              <a:rPr lang="vi-VN" sz="2800" dirty="0"/>
              <a:t> </a:t>
            </a:r>
            <a:r>
              <a:rPr lang="vi-VN" sz="2800" dirty="0" err="1"/>
              <a:t>cấu</a:t>
            </a:r>
            <a:r>
              <a:rPr lang="vi-VN" sz="2800" dirty="0"/>
              <a:t> </a:t>
            </a:r>
            <a:r>
              <a:rPr lang="vi-VN" sz="2800" dirty="0" err="1"/>
              <a:t>trúc</a:t>
            </a:r>
            <a:r>
              <a:rPr lang="vi-VN" sz="2800" dirty="0"/>
              <a:t> </a:t>
            </a:r>
            <a:r>
              <a:rPr lang="vi-VN" sz="2800" dirty="0" err="1"/>
              <a:t>điều</a:t>
            </a:r>
            <a:r>
              <a:rPr lang="vi-VN" sz="2800" dirty="0"/>
              <a:t> </a:t>
            </a:r>
            <a:r>
              <a:rPr lang="vi-VN" sz="2800" dirty="0" err="1"/>
              <a:t>khiển</a:t>
            </a:r>
            <a:r>
              <a:rPr lang="vi-VN" sz="2800" dirty="0"/>
              <a:t> cơ </a:t>
            </a:r>
            <a:r>
              <a:rPr lang="vi-VN" sz="2800" dirty="0" err="1"/>
              <a:t>bản</a:t>
            </a:r>
            <a:r>
              <a:rPr lang="vi-VN" sz="2800" dirty="0"/>
              <a:t> trong C#.</a:t>
            </a:r>
          </a:p>
          <a:p>
            <a:pPr algn="just"/>
            <a:r>
              <a:rPr lang="vi-VN" sz="2800" dirty="0"/>
              <a:t>Sau khi </a:t>
            </a:r>
            <a:r>
              <a:rPr lang="vi-VN" sz="2800" dirty="0" err="1"/>
              <a:t>học</a:t>
            </a:r>
            <a:r>
              <a:rPr lang="vi-VN" sz="2800" dirty="0"/>
              <a:t> xong </a:t>
            </a:r>
            <a:r>
              <a:rPr lang="vi-VN" sz="2800" dirty="0" err="1"/>
              <a:t>bài</a:t>
            </a:r>
            <a:r>
              <a:rPr lang="vi-VN" sz="2800" dirty="0"/>
              <a:t> </a:t>
            </a:r>
            <a:r>
              <a:rPr lang="vi-VN" sz="2800" dirty="0" err="1"/>
              <a:t>này</a:t>
            </a:r>
            <a:r>
              <a:rPr lang="vi-VN" sz="2800" dirty="0"/>
              <a:t> sinh viên </a:t>
            </a:r>
            <a:r>
              <a:rPr lang="vi-VN" sz="2800" dirty="0" err="1"/>
              <a:t>có</a:t>
            </a:r>
            <a:r>
              <a:rPr lang="vi-VN" sz="2800" dirty="0"/>
              <a:t> </a:t>
            </a:r>
            <a:r>
              <a:rPr lang="vi-VN" sz="2800" dirty="0" err="1"/>
              <a:t>khả</a:t>
            </a:r>
            <a:r>
              <a:rPr lang="vi-VN" sz="2800" dirty="0"/>
              <a:t> năng:</a:t>
            </a:r>
          </a:p>
          <a:p>
            <a:pPr lvl="1" algn="just">
              <a:buFont typeface="Courier New" panose="02070309020205020404" pitchFamily="49" charset="0"/>
              <a:buChar char="o"/>
            </a:pPr>
            <a:r>
              <a:rPr lang="vi-VN" sz="2400" dirty="0" err="1"/>
              <a:t>Giải</a:t>
            </a:r>
            <a:r>
              <a:rPr lang="vi-VN" sz="2400" dirty="0"/>
              <a:t> </a:t>
            </a:r>
            <a:r>
              <a:rPr lang="vi-VN" sz="2400" dirty="0" err="1"/>
              <a:t>thích</a:t>
            </a:r>
            <a:r>
              <a:rPr lang="vi-VN" sz="2400" dirty="0"/>
              <a:t> </a:t>
            </a:r>
            <a:r>
              <a:rPr lang="vi-VN" sz="2400" dirty="0" err="1"/>
              <a:t>được</a:t>
            </a:r>
            <a:r>
              <a:rPr lang="vi-VN" sz="2400" dirty="0"/>
              <a:t> </a:t>
            </a:r>
            <a:r>
              <a:rPr lang="vi-VN" sz="2400" dirty="0" err="1"/>
              <a:t>cấu</a:t>
            </a:r>
            <a:r>
              <a:rPr lang="vi-VN" sz="2400" dirty="0"/>
              <a:t> </a:t>
            </a:r>
            <a:r>
              <a:rPr lang="vi-VN" sz="2400" dirty="0" err="1"/>
              <a:t>trúc</a:t>
            </a:r>
            <a:r>
              <a:rPr lang="vi-VN" sz="2400" dirty="0"/>
              <a:t> </a:t>
            </a:r>
            <a:r>
              <a:rPr lang="vi-VN" sz="2400" dirty="0" err="1"/>
              <a:t>của</a:t>
            </a:r>
            <a:r>
              <a:rPr lang="vi-VN" sz="2400" dirty="0"/>
              <a:t> Microsoft .NET.</a:t>
            </a:r>
          </a:p>
          <a:p>
            <a:pPr lvl="1" algn="just">
              <a:buFont typeface="Courier New" panose="02070309020205020404" pitchFamily="49" charset="0"/>
              <a:buChar char="o"/>
            </a:pPr>
            <a:r>
              <a:rPr lang="vi-VN" sz="2400" dirty="0" err="1"/>
              <a:t>Trình</a:t>
            </a:r>
            <a:r>
              <a:rPr lang="vi-VN" sz="2400" dirty="0"/>
              <a:t> </a:t>
            </a:r>
            <a:r>
              <a:rPr lang="vi-VN" sz="2400" dirty="0" err="1"/>
              <a:t>bày</a:t>
            </a:r>
            <a:r>
              <a:rPr lang="vi-VN" sz="2400" dirty="0"/>
              <a:t> </a:t>
            </a:r>
            <a:r>
              <a:rPr lang="vi-VN" sz="2400" dirty="0" err="1"/>
              <a:t>được</a:t>
            </a:r>
            <a:r>
              <a:rPr lang="vi-VN" sz="2400" dirty="0"/>
              <a:t> </a:t>
            </a:r>
            <a:r>
              <a:rPr lang="vi-VN" sz="2400" dirty="0" err="1"/>
              <a:t>các</a:t>
            </a:r>
            <a:r>
              <a:rPr lang="vi-VN" sz="2400" dirty="0"/>
              <a:t> </a:t>
            </a:r>
            <a:r>
              <a:rPr lang="vi-VN" sz="2400" dirty="0" err="1"/>
              <a:t>đặc</a:t>
            </a:r>
            <a:r>
              <a:rPr lang="vi-VN" sz="2400" dirty="0"/>
              <a:t> </a:t>
            </a:r>
            <a:r>
              <a:rPr lang="vi-VN" sz="2400" dirty="0" err="1"/>
              <a:t>điểm</a:t>
            </a:r>
            <a:r>
              <a:rPr lang="vi-VN" sz="2400" dirty="0"/>
              <a:t> </a:t>
            </a:r>
            <a:r>
              <a:rPr lang="vi-VN" sz="2400" dirty="0" err="1"/>
              <a:t>của</a:t>
            </a:r>
            <a:r>
              <a:rPr lang="vi-VN" sz="2400" dirty="0"/>
              <a:t> ngôn </a:t>
            </a:r>
            <a:r>
              <a:rPr lang="vi-VN" sz="2400" dirty="0" err="1"/>
              <a:t>ngữ</a:t>
            </a:r>
            <a:r>
              <a:rPr lang="vi-VN" sz="2400" dirty="0"/>
              <a:t> C#</a:t>
            </a:r>
          </a:p>
          <a:p>
            <a:pPr lvl="1" algn="just">
              <a:buFont typeface="Courier New" panose="02070309020205020404" pitchFamily="49" charset="0"/>
              <a:buChar char="o"/>
            </a:pPr>
            <a:r>
              <a:rPr lang="vi-VN" sz="2400" dirty="0" err="1"/>
              <a:t>Sử</a:t>
            </a:r>
            <a:r>
              <a:rPr lang="vi-VN" sz="2400" dirty="0"/>
              <a:t> </a:t>
            </a:r>
            <a:r>
              <a:rPr lang="vi-VN" sz="2400" dirty="0" err="1"/>
              <a:t>dụng</a:t>
            </a:r>
            <a:r>
              <a:rPr lang="vi-VN" sz="2400" dirty="0"/>
              <a:t> </a:t>
            </a:r>
            <a:r>
              <a:rPr lang="vi-VN" sz="2400" dirty="0" err="1"/>
              <a:t>được</a:t>
            </a:r>
            <a:r>
              <a:rPr lang="vi-VN" sz="2400" dirty="0"/>
              <a:t> </a:t>
            </a:r>
            <a:r>
              <a:rPr lang="vi-VN" sz="2400" dirty="0" err="1"/>
              <a:t>hằng</a:t>
            </a:r>
            <a:r>
              <a:rPr lang="vi-VN" sz="2400" dirty="0"/>
              <a:t>, </a:t>
            </a:r>
            <a:r>
              <a:rPr lang="vi-VN" sz="2400" dirty="0" err="1"/>
              <a:t>biến</a:t>
            </a:r>
            <a:r>
              <a:rPr lang="vi-VN" sz="2400" dirty="0"/>
              <a:t>, </a:t>
            </a:r>
            <a:r>
              <a:rPr lang="vi-VN" sz="2400" dirty="0" err="1"/>
              <a:t>kiểu</a:t>
            </a:r>
            <a:r>
              <a:rPr lang="vi-VN" sz="2400" dirty="0"/>
              <a:t> </a:t>
            </a:r>
            <a:r>
              <a:rPr lang="vi-VN" sz="2400" dirty="0" err="1"/>
              <a:t>dữ</a:t>
            </a:r>
            <a:r>
              <a:rPr lang="vi-VN" sz="2400" dirty="0"/>
              <a:t> </a:t>
            </a:r>
            <a:r>
              <a:rPr lang="vi-VN" sz="2400" dirty="0" err="1"/>
              <a:t>liệu</a:t>
            </a:r>
            <a:r>
              <a:rPr lang="vi-VN" sz="2400" dirty="0"/>
              <a:t> </a:t>
            </a:r>
            <a:r>
              <a:rPr lang="vi-VN" sz="2400" dirty="0" err="1"/>
              <a:t>và</a:t>
            </a:r>
            <a:r>
              <a:rPr lang="vi-VN" sz="2400" dirty="0"/>
              <a:t> </a:t>
            </a:r>
            <a:r>
              <a:rPr lang="vi-VN" sz="2400" dirty="0" err="1"/>
              <a:t>các</a:t>
            </a:r>
            <a:r>
              <a:rPr lang="vi-VN" sz="2400" dirty="0"/>
              <a:t> </a:t>
            </a:r>
            <a:r>
              <a:rPr lang="vi-VN" sz="2400" dirty="0" err="1"/>
              <a:t>cấu</a:t>
            </a:r>
            <a:r>
              <a:rPr lang="vi-VN" sz="2400" dirty="0"/>
              <a:t> </a:t>
            </a:r>
            <a:r>
              <a:rPr lang="vi-VN" sz="2400" dirty="0" err="1"/>
              <a:t>trúc</a:t>
            </a:r>
            <a:r>
              <a:rPr lang="vi-VN" sz="2400" dirty="0"/>
              <a:t> </a:t>
            </a:r>
            <a:r>
              <a:rPr lang="vi-VN" sz="2400" dirty="0" err="1"/>
              <a:t>điều</a:t>
            </a:r>
            <a:r>
              <a:rPr lang="vi-VN" sz="2400" dirty="0"/>
              <a:t> </a:t>
            </a:r>
            <a:r>
              <a:rPr lang="vi-VN" sz="2400" dirty="0" err="1"/>
              <a:t>khiển</a:t>
            </a:r>
            <a:r>
              <a:rPr lang="vi-VN" sz="2400" dirty="0"/>
              <a:t> cơ </a:t>
            </a:r>
            <a:r>
              <a:rPr lang="vi-VN" sz="2400" dirty="0" err="1"/>
              <a:t>bản</a:t>
            </a:r>
            <a:r>
              <a:rPr lang="vi-VN" sz="2400" dirty="0"/>
              <a:t> trong C# </a:t>
            </a:r>
            <a:r>
              <a:rPr lang="vi-VN" sz="2400" dirty="0" err="1"/>
              <a:t>để</a:t>
            </a:r>
            <a:r>
              <a:rPr lang="vi-VN" sz="2400" dirty="0"/>
              <a:t> </a:t>
            </a:r>
            <a:r>
              <a:rPr lang="vi-VN" sz="2400" dirty="0" err="1"/>
              <a:t>giải</a:t>
            </a:r>
            <a:r>
              <a:rPr lang="vi-VN" sz="2400" dirty="0"/>
              <a:t> </a:t>
            </a:r>
            <a:r>
              <a:rPr lang="vi-VN" sz="2400" dirty="0" err="1"/>
              <a:t>một</a:t>
            </a:r>
            <a:r>
              <a:rPr lang="vi-VN" sz="2400" dirty="0"/>
              <a:t> </a:t>
            </a:r>
            <a:r>
              <a:rPr lang="vi-VN" sz="2400" dirty="0" err="1"/>
              <a:t>số</a:t>
            </a:r>
            <a:r>
              <a:rPr lang="vi-VN" sz="2400" dirty="0"/>
              <a:t> </a:t>
            </a:r>
            <a:r>
              <a:rPr lang="vi-VN" sz="2400" dirty="0" err="1"/>
              <a:t>bài</a:t>
            </a:r>
            <a:r>
              <a:rPr lang="vi-VN" sz="2400" dirty="0"/>
              <a:t> </a:t>
            </a:r>
            <a:r>
              <a:rPr lang="vi-VN" sz="2400" dirty="0" err="1"/>
              <a:t>tập</a:t>
            </a:r>
            <a:r>
              <a:rPr lang="vi-VN" sz="2400" dirty="0"/>
              <a:t> </a:t>
            </a:r>
            <a:r>
              <a:rPr lang="vi-VN" sz="2400" dirty="0" err="1"/>
              <a:t>lập</a:t>
            </a:r>
            <a:r>
              <a:rPr lang="vi-VN" sz="2400" dirty="0"/>
              <a:t> </a:t>
            </a:r>
            <a:r>
              <a:rPr lang="vi-VN" sz="2400" dirty="0" err="1"/>
              <a:t>trình</a:t>
            </a:r>
            <a:r>
              <a:rPr lang="vi-VN" sz="2400" dirty="0"/>
              <a:t> đơn </a:t>
            </a:r>
            <a:r>
              <a:rPr lang="vi-VN" sz="2400" dirty="0" err="1"/>
              <a:t>giản</a:t>
            </a:r>
            <a:r>
              <a:rPr lang="vi-VN" sz="2400" dirty="0"/>
              <a:t>.</a:t>
            </a:r>
          </a:p>
        </p:txBody>
      </p:sp>
    </p:spTree>
    <p:extLst>
      <p:ext uri="{BB962C8B-B14F-4D97-AF65-F5344CB8AC3E}">
        <p14:creationId xmlns:p14="http://schemas.microsoft.com/office/powerpoint/2010/main" val="775160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p:txBody>
          <a:bodyPr/>
          <a:lstStyle/>
          <a:p>
            <a:pPr marL="0" indent="0">
              <a:buNone/>
            </a:pPr>
            <a:r>
              <a:rPr lang="en-US" b="1"/>
              <a:t>.</a:t>
            </a:r>
          </a:p>
        </p:txBody>
      </p:sp>
      <p:graphicFrame>
        <p:nvGraphicFramePr>
          <p:cNvPr id="5" name="Content Placeholder 6"/>
          <p:cNvGraphicFramePr>
            <a:graphicFrameLocks/>
          </p:cNvGraphicFramePr>
          <p:nvPr>
            <p:extLst>
              <p:ext uri="{D42A27DB-BD31-4B8C-83A1-F6EECF244321}">
                <p14:modId xmlns:p14="http://schemas.microsoft.com/office/powerpoint/2010/main" val="1712928613"/>
              </p:ext>
            </p:extLst>
          </p:nvPr>
        </p:nvGraphicFramePr>
        <p:xfrm>
          <a:off x="1420587" y="1901472"/>
          <a:ext cx="9119078" cy="4023360"/>
        </p:xfrm>
        <a:graphic>
          <a:graphicData uri="http://schemas.openxmlformats.org/drawingml/2006/table">
            <a:tbl>
              <a:tblPr firstRow="1" bandRow="1">
                <a:tableStyleId>{5C22544A-7EE6-4342-B048-85BDC9FD1C3A}</a:tableStyleId>
              </a:tblPr>
              <a:tblGrid>
                <a:gridCol w="1859923">
                  <a:extLst>
                    <a:ext uri="{9D8B030D-6E8A-4147-A177-3AD203B41FA5}">
                      <a16:colId xmlns:a16="http://schemas.microsoft.com/office/drawing/2014/main" val="20000"/>
                    </a:ext>
                  </a:extLst>
                </a:gridCol>
                <a:gridCol w="888719">
                  <a:extLst>
                    <a:ext uri="{9D8B030D-6E8A-4147-A177-3AD203B41FA5}">
                      <a16:colId xmlns:a16="http://schemas.microsoft.com/office/drawing/2014/main" val="20001"/>
                    </a:ext>
                  </a:extLst>
                </a:gridCol>
                <a:gridCol w="1504410">
                  <a:extLst>
                    <a:ext uri="{9D8B030D-6E8A-4147-A177-3AD203B41FA5}">
                      <a16:colId xmlns:a16="http://schemas.microsoft.com/office/drawing/2014/main" val="20002"/>
                    </a:ext>
                  </a:extLst>
                </a:gridCol>
                <a:gridCol w="4866026">
                  <a:extLst>
                    <a:ext uri="{9D8B030D-6E8A-4147-A177-3AD203B41FA5}">
                      <a16:colId xmlns:a16="http://schemas.microsoft.com/office/drawing/2014/main" val="20003"/>
                    </a:ext>
                  </a:extLst>
                </a:gridCol>
              </a:tblGrid>
              <a:tr h="370840">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Từ</a:t>
                      </a:r>
                      <a:r>
                        <a:rPr lang="en-US" sz="2800" b="1" baseline="0">
                          <a:solidFill>
                            <a:schemeClr val="tx1"/>
                          </a:solidFill>
                          <a:latin typeface="Times New Roman" panose="02020603050405020304" pitchFamily="18" charset="0"/>
                          <a:cs typeface="Times New Roman" panose="02020603050405020304" pitchFamily="18" charset="0"/>
                        </a:rPr>
                        <a:t> khóa trong C#</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Số</a:t>
                      </a:r>
                      <a:r>
                        <a:rPr lang="en-US" sz="2800" b="1" baseline="0">
                          <a:solidFill>
                            <a:schemeClr val="tx1"/>
                          </a:solidFill>
                          <a:latin typeface="Times New Roman" panose="02020603050405020304" pitchFamily="18" charset="0"/>
                          <a:cs typeface="Times New Roman" panose="02020603050405020304" pitchFamily="18" charset="0"/>
                        </a:rPr>
                        <a:t> byte</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Kiểu</a:t>
                      </a:r>
                      <a:r>
                        <a:rPr lang="en-US" sz="2800" b="1" baseline="0">
                          <a:solidFill>
                            <a:schemeClr val="tx1"/>
                          </a:solidFill>
                          <a:latin typeface="Times New Roman" panose="02020603050405020304" pitchFamily="18" charset="0"/>
                          <a:cs typeface="Times New Roman" panose="02020603050405020304" pitchFamily="18" charset="0"/>
                        </a:rPr>
                        <a:t> trong .NET</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dirty="0" err="1">
                          <a:solidFill>
                            <a:schemeClr val="tx1"/>
                          </a:solidFill>
                          <a:latin typeface="Times New Roman" panose="02020603050405020304" pitchFamily="18" charset="0"/>
                          <a:cs typeface="Times New Roman" panose="02020603050405020304" pitchFamily="18" charset="0"/>
                        </a:rPr>
                        <a:t>Mô</a:t>
                      </a:r>
                      <a:r>
                        <a:rPr lang="en-US" sz="2800" b="1" baseline="0" dirty="0">
                          <a:solidFill>
                            <a:schemeClr val="tx1"/>
                          </a:solidFill>
                          <a:latin typeface="Times New Roman" panose="02020603050405020304" pitchFamily="18" charset="0"/>
                          <a:cs typeface="Times New Roman" panose="02020603050405020304" pitchFamily="18" charset="0"/>
                        </a:rPr>
                        <a:t> </a:t>
                      </a:r>
                      <a:r>
                        <a:rPr lang="en-US" sz="2800" b="1" baseline="0" dirty="0" err="1">
                          <a:solidFill>
                            <a:schemeClr val="tx1"/>
                          </a:solidFill>
                          <a:latin typeface="Times New Roman" panose="02020603050405020304" pitchFamily="18" charset="0"/>
                          <a:cs typeface="Times New Roman" panose="02020603050405020304" pitchFamily="18" charset="0"/>
                        </a:rPr>
                        <a:t>tả</a:t>
                      </a:r>
                      <a:endParaRPr lang="en-US" sz="28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l"/>
                      <a:r>
                        <a:rPr lang="en-US" sz="2800" dirty="0">
                          <a:latin typeface="Times New Roman" panose="02020603050405020304" pitchFamily="18" charset="0"/>
                          <a:cs typeface="Times New Roman" panose="02020603050405020304" pitchFamily="18" charset="0"/>
                        </a:rPr>
                        <a:t>float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4</a:t>
                      </a:r>
                    </a:p>
                  </a:txBody>
                  <a:tcPr anchor="ctr"/>
                </a:tc>
                <a:tc>
                  <a:txBody>
                    <a:bodyPr/>
                    <a:lstStyle/>
                    <a:p>
                      <a:pPr algn="l"/>
                      <a:r>
                        <a:rPr lang="en-US" sz="2800">
                          <a:latin typeface="Times New Roman" panose="02020603050405020304" pitchFamily="18" charset="0"/>
                          <a:cs typeface="Times New Roman" panose="02020603050405020304" pitchFamily="18" charset="0"/>
                        </a:rPr>
                        <a:t>Single</a:t>
                      </a:r>
                    </a:p>
                  </a:txBody>
                  <a:tcPr anchor="ctr"/>
                </a:tc>
                <a:tc>
                  <a:txBody>
                    <a:bodyPr/>
                    <a:lstStyle/>
                    <a:p>
                      <a:pPr algn="l"/>
                      <a:r>
                        <a:rPr lang="en-US" sz="2600">
                          <a:latin typeface="Times New Roman" panose="02020603050405020304" pitchFamily="18" charset="0"/>
                          <a:cs typeface="Times New Roman" panose="02020603050405020304" pitchFamily="18" charset="0"/>
                        </a:rPr>
                        <a:t>Số</a:t>
                      </a:r>
                      <a:r>
                        <a:rPr lang="en-US" sz="2600" baseline="0">
                          <a:latin typeface="Times New Roman" panose="02020603050405020304" pitchFamily="18" charset="0"/>
                          <a:cs typeface="Times New Roman" panose="02020603050405020304" pitchFamily="18" charset="0"/>
                        </a:rPr>
                        <a:t> thực với độ chính xác tới 7 chữ số phần thập phân</a:t>
                      </a:r>
                      <a:endParaRPr lang="en-US" sz="26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370840">
                <a:tc>
                  <a:txBody>
                    <a:bodyPr/>
                    <a:lstStyle/>
                    <a:p>
                      <a:pPr algn="l"/>
                      <a:r>
                        <a:rPr lang="en-US" sz="2800">
                          <a:latin typeface="Times New Roman" panose="02020603050405020304" pitchFamily="18" charset="0"/>
                          <a:cs typeface="Times New Roman" panose="02020603050405020304" pitchFamily="18" charset="0"/>
                        </a:rPr>
                        <a:t>double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8</a:t>
                      </a:r>
                    </a:p>
                  </a:txBody>
                  <a:tcPr anchor="ctr"/>
                </a:tc>
                <a:tc>
                  <a:txBody>
                    <a:bodyPr/>
                    <a:lstStyle/>
                    <a:p>
                      <a:pPr algn="l"/>
                      <a:r>
                        <a:rPr lang="en-US" sz="2800">
                          <a:latin typeface="Times New Roman" panose="02020603050405020304" pitchFamily="18" charset="0"/>
                          <a:cs typeface="Times New Roman" panose="02020603050405020304" pitchFamily="18" charset="0"/>
                        </a:rPr>
                        <a:t>Double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600">
                          <a:latin typeface="Times New Roman" panose="02020603050405020304" pitchFamily="18" charset="0"/>
                          <a:cs typeface="Times New Roman" panose="02020603050405020304" pitchFamily="18" charset="0"/>
                        </a:rPr>
                        <a:t>Số</a:t>
                      </a:r>
                      <a:r>
                        <a:rPr lang="en-US" sz="2600" baseline="0">
                          <a:latin typeface="Times New Roman" panose="02020603050405020304" pitchFamily="18" charset="0"/>
                          <a:cs typeface="Times New Roman" panose="02020603050405020304" pitchFamily="18" charset="0"/>
                        </a:rPr>
                        <a:t> thực với độ chính xác tới 14 chữ số phần thập phân</a:t>
                      </a:r>
                      <a:endParaRPr lang="en-US" sz="26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l"/>
                      <a:r>
                        <a:rPr lang="en-US" sz="2800">
                          <a:latin typeface="Times New Roman" panose="02020603050405020304" pitchFamily="18" charset="0"/>
                          <a:cs typeface="Times New Roman" panose="02020603050405020304" pitchFamily="18" charset="0"/>
                        </a:rPr>
                        <a:t>decimal</a:t>
                      </a:r>
                    </a:p>
                  </a:txBody>
                  <a:tcPr anchor="ctr"/>
                </a:tc>
                <a:tc>
                  <a:txBody>
                    <a:bodyPr/>
                    <a:lstStyle/>
                    <a:p>
                      <a:pPr algn="ctr"/>
                      <a:r>
                        <a:rPr lang="en-US" sz="2800">
                          <a:latin typeface="Times New Roman" panose="02020603050405020304" pitchFamily="18" charset="0"/>
                          <a:cs typeface="Times New Roman" panose="02020603050405020304" pitchFamily="18" charset="0"/>
                        </a:rPr>
                        <a:t>16</a:t>
                      </a:r>
                    </a:p>
                  </a:txBody>
                  <a:tcPr anchor="ctr"/>
                </a:tc>
                <a:tc>
                  <a:txBody>
                    <a:bodyPr/>
                    <a:lstStyle/>
                    <a:p>
                      <a:pPr algn="l"/>
                      <a:r>
                        <a:rPr lang="en-US" sz="2800" dirty="0">
                          <a:latin typeface="Times New Roman" panose="02020603050405020304" pitchFamily="18" charset="0"/>
                          <a:cs typeface="Times New Roman" panose="02020603050405020304" pitchFamily="18" charset="0"/>
                        </a:rPr>
                        <a:t>Decimal</a:t>
                      </a:r>
                    </a:p>
                  </a:txBody>
                  <a:tcPr anchor="ctr"/>
                </a:tc>
                <a:tc>
                  <a:txBody>
                    <a:bodyPr/>
                    <a:lstStyle/>
                    <a:p>
                      <a:pPr algn="l"/>
                      <a:r>
                        <a:rPr lang="en-US" sz="2600" dirty="0" err="1">
                          <a:latin typeface="Times New Roman" panose="02020603050405020304" pitchFamily="18" charset="0"/>
                          <a:cs typeface="Times New Roman" panose="02020603050405020304" pitchFamily="18" charset="0"/>
                        </a:rPr>
                        <a:t>Số</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với</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độ</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chính</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xác</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lênh</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tới</a:t>
                      </a:r>
                      <a:r>
                        <a:rPr lang="en-US" sz="2600" baseline="0" dirty="0">
                          <a:latin typeface="Times New Roman" panose="02020603050405020304" pitchFamily="18" charset="0"/>
                          <a:cs typeface="Times New Roman" panose="02020603050405020304" pitchFamily="18" charset="0"/>
                        </a:rPr>
                        <a:t> 28 </a:t>
                      </a:r>
                      <a:r>
                        <a:rPr lang="en-US" sz="2600" baseline="0" dirty="0" err="1">
                          <a:latin typeface="Times New Roman" panose="02020603050405020304" pitchFamily="18" charset="0"/>
                          <a:cs typeface="Times New Roman" panose="02020603050405020304" pitchFamily="18" charset="0"/>
                        </a:rPr>
                        <a:t>chữ</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số</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phần</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thập</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phân</a:t>
                      </a: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83103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endParaRPr lang="en-US" dirty="0"/>
          </a:p>
        </p:txBody>
      </p:sp>
      <p:graphicFrame>
        <p:nvGraphicFramePr>
          <p:cNvPr id="5" name="Content Placeholder 6"/>
          <p:cNvGraphicFramePr>
            <a:graphicFrameLocks/>
          </p:cNvGraphicFramePr>
          <p:nvPr>
            <p:extLst>
              <p:ext uri="{D42A27DB-BD31-4B8C-83A1-F6EECF244321}">
                <p14:modId xmlns:p14="http://schemas.microsoft.com/office/powerpoint/2010/main" val="1371935175"/>
              </p:ext>
            </p:extLst>
          </p:nvPr>
        </p:nvGraphicFramePr>
        <p:xfrm>
          <a:off x="1735243" y="1839685"/>
          <a:ext cx="8710863" cy="3429000"/>
        </p:xfrm>
        <a:graphic>
          <a:graphicData uri="http://schemas.openxmlformats.org/drawingml/2006/table">
            <a:tbl>
              <a:tblPr firstRow="1" bandRow="1">
                <a:tableStyleId>{5C22544A-7EE6-4342-B048-85BDC9FD1C3A}</a:tableStyleId>
              </a:tblPr>
              <a:tblGrid>
                <a:gridCol w="177666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4648199">
                  <a:extLst>
                    <a:ext uri="{9D8B030D-6E8A-4147-A177-3AD203B41FA5}">
                      <a16:colId xmlns:a16="http://schemas.microsoft.com/office/drawing/2014/main" val="20003"/>
                    </a:ext>
                  </a:extLst>
                </a:gridCol>
              </a:tblGrid>
              <a:tr h="370840">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Từ</a:t>
                      </a:r>
                      <a:r>
                        <a:rPr lang="en-US" sz="2800" b="1" baseline="0">
                          <a:solidFill>
                            <a:schemeClr val="tx1"/>
                          </a:solidFill>
                          <a:latin typeface="Times New Roman" panose="02020603050405020304" pitchFamily="18" charset="0"/>
                          <a:cs typeface="Times New Roman" panose="02020603050405020304" pitchFamily="18" charset="0"/>
                        </a:rPr>
                        <a:t> khóa trong C#</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Số</a:t>
                      </a:r>
                      <a:r>
                        <a:rPr lang="en-US" sz="2800" b="1" baseline="0">
                          <a:solidFill>
                            <a:schemeClr val="tx1"/>
                          </a:solidFill>
                          <a:latin typeface="Times New Roman" panose="02020603050405020304" pitchFamily="18" charset="0"/>
                          <a:cs typeface="Times New Roman" panose="02020603050405020304" pitchFamily="18" charset="0"/>
                        </a:rPr>
                        <a:t> byte</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Kiểu</a:t>
                      </a:r>
                      <a:r>
                        <a:rPr lang="en-US" sz="2800" b="1" baseline="0">
                          <a:solidFill>
                            <a:schemeClr val="tx1"/>
                          </a:solidFill>
                          <a:latin typeface="Times New Roman" panose="02020603050405020304" pitchFamily="18" charset="0"/>
                          <a:cs typeface="Times New Roman" panose="02020603050405020304" pitchFamily="18" charset="0"/>
                        </a:rPr>
                        <a:t> trong .NET</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dirty="0" err="1">
                          <a:solidFill>
                            <a:schemeClr val="tx1"/>
                          </a:solidFill>
                          <a:latin typeface="Times New Roman" panose="02020603050405020304" pitchFamily="18" charset="0"/>
                          <a:cs typeface="Times New Roman" panose="02020603050405020304" pitchFamily="18" charset="0"/>
                        </a:rPr>
                        <a:t>Mô</a:t>
                      </a:r>
                      <a:r>
                        <a:rPr lang="en-US" sz="2800" b="1" baseline="0" dirty="0">
                          <a:solidFill>
                            <a:schemeClr val="tx1"/>
                          </a:solidFill>
                          <a:latin typeface="Times New Roman" panose="02020603050405020304" pitchFamily="18" charset="0"/>
                          <a:cs typeface="Times New Roman" panose="02020603050405020304" pitchFamily="18" charset="0"/>
                        </a:rPr>
                        <a:t> </a:t>
                      </a:r>
                      <a:r>
                        <a:rPr lang="en-US" sz="2800" b="1" baseline="0" dirty="0" err="1">
                          <a:solidFill>
                            <a:schemeClr val="tx1"/>
                          </a:solidFill>
                          <a:latin typeface="Times New Roman" panose="02020603050405020304" pitchFamily="18" charset="0"/>
                          <a:cs typeface="Times New Roman" panose="02020603050405020304" pitchFamily="18" charset="0"/>
                        </a:rPr>
                        <a:t>tả</a:t>
                      </a:r>
                      <a:endParaRPr lang="en-US" sz="28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685800">
                <a:tc>
                  <a:txBody>
                    <a:bodyPr/>
                    <a:lstStyle/>
                    <a:p>
                      <a:pPr algn="l"/>
                      <a:r>
                        <a:rPr lang="en-US" sz="2800">
                          <a:latin typeface="Times New Roman" panose="02020603050405020304" pitchFamily="18" charset="0"/>
                          <a:cs typeface="Times New Roman" panose="02020603050405020304" pitchFamily="18" charset="0"/>
                        </a:rPr>
                        <a:t>char</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2</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Char</a:t>
                      </a:r>
                    </a:p>
                  </a:txBody>
                  <a:tcPr anchor="ctr"/>
                </a:tc>
                <a:tc>
                  <a:txBody>
                    <a:bodyPr/>
                    <a:lstStyle/>
                    <a:p>
                      <a:pPr algn="l"/>
                      <a:r>
                        <a:rPr lang="en-US" sz="2600">
                          <a:latin typeface="Times New Roman" panose="02020603050405020304" pitchFamily="18" charset="0"/>
                          <a:cs typeface="Times New Roman" panose="02020603050405020304" pitchFamily="18" charset="0"/>
                        </a:rPr>
                        <a:t>Biểu</a:t>
                      </a:r>
                      <a:r>
                        <a:rPr lang="en-US" sz="2600" baseline="0">
                          <a:latin typeface="Times New Roman" panose="02020603050405020304" pitchFamily="18" charset="0"/>
                          <a:cs typeface="Times New Roman" panose="02020603050405020304" pitchFamily="18" charset="0"/>
                        </a:rPr>
                        <a:t> diễn 1 ký tự Unicode</a:t>
                      </a:r>
                      <a:endParaRPr lang="en-US" sz="26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685800">
                <a:tc>
                  <a:txBody>
                    <a:bodyPr/>
                    <a:lstStyle/>
                    <a:p>
                      <a:pPr algn="l"/>
                      <a:r>
                        <a:rPr lang="en-US" sz="2800">
                          <a:latin typeface="Times New Roman" panose="02020603050405020304" pitchFamily="18" charset="0"/>
                          <a:cs typeface="Times New Roman" panose="02020603050405020304" pitchFamily="18" charset="0"/>
                        </a:rPr>
                        <a:t>bool</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1</a:t>
                      </a:r>
                    </a:p>
                  </a:txBody>
                  <a:tcPr anchor="ctr"/>
                </a:tc>
                <a:tc>
                  <a:txBody>
                    <a:bodyPr/>
                    <a:lstStyle/>
                    <a:p>
                      <a:pPr algn="l"/>
                      <a:r>
                        <a:rPr lang="en-US" sz="2800" dirty="0">
                          <a:latin typeface="Times New Roman" panose="02020603050405020304" pitchFamily="18" charset="0"/>
                          <a:cs typeface="Times New Roman" panose="02020603050405020304" pitchFamily="18" charset="0"/>
                        </a:rPr>
                        <a:t>Boolean</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600" dirty="0" err="1">
                          <a:latin typeface="Times New Roman" panose="02020603050405020304" pitchFamily="18" charset="0"/>
                          <a:cs typeface="Times New Roman" panose="02020603050405020304" pitchFamily="18" charset="0"/>
                        </a:rPr>
                        <a:t>Biểu</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diễn</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giá</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trị</a:t>
                      </a:r>
                      <a:r>
                        <a:rPr lang="en-US" sz="2600" baseline="0" dirty="0">
                          <a:latin typeface="Times New Roman" panose="02020603050405020304" pitchFamily="18" charset="0"/>
                          <a:cs typeface="Times New Roman" panose="02020603050405020304" pitchFamily="18" charset="0"/>
                        </a:rPr>
                        <a:t> true </a:t>
                      </a:r>
                      <a:r>
                        <a:rPr lang="en-US" sz="2600" baseline="0" dirty="0" err="1">
                          <a:latin typeface="Times New Roman" panose="02020603050405020304" pitchFamily="18" charset="0"/>
                          <a:cs typeface="Times New Roman" panose="02020603050405020304" pitchFamily="18" charset="0"/>
                        </a:rPr>
                        <a:t>hoặc</a:t>
                      </a:r>
                      <a:r>
                        <a:rPr lang="en-US" sz="2600" baseline="0" dirty="0">
                          <a:latin typeface="Times New Roman" panose="02020603050405020304" pitchFamily="18" charset="0"/>
                          <a:cs typeface="Times New Roman" panose="02020603050405020304" pitchFamily="18" charset="0"/>
                        </a:rPr>
                        <a:t> false</a:t>
                      </a: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685800">
                <a:tc>
                  <a:txBody>
                    <a:bodyPr/>
                    <a:lstStyle/>
                    <a:p>
                      <a:pPr algn="l"/>
                      <a:r>
                        <a:rPr lang="en-US" sz="2800">
                          <a:latin typeface="Times New Roman" panose="02020603050405020304" pitchFamily="18" charset="0"/>
                          <a:cs typeface="Times New Roman" panose="02020603050405020304" pitchFamily="18" charset="0"/>
                        </a:rPr>
                        <a:t>string</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a:latin typeface="Times New Roman" panose="02020603050405020304" pitchFamily="18" charset="0"/>
                        <a:cs typeface="Times New Roman" panose="02020603050405020304" pitchFamily="18" charset="0"/>
                      </a:endParaRPr>
                    </a:p>
                  </a:txBody>
                  <a:tcPr anchor="ctr"/>
                </a:tc>
                <a:tc>
                  <a:txBody>
                    <a:bodyPr/>
                    <a:lstStyle/>
                    <a:p>
                      <a:pPr algn="l"/>
                      <a:r>
                        <a:rPr lang="en-US" sz="2800">
                          <a:latin typeface="Times New Roman" panose="02020603050405020304" pitchFamily="18" charset="0"/>
                          <a:cs typeface="Times New Roman" panose="02020603050405020304" pitchFamily="18" charset="0"/>
                        </a:rPr>
                        <a:t>String</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600" dirty="0" err="1">
                          <a:latin typeface="Times New Roman" panose="02020603050405020304" pitchFamily="18" charset="0"/>
                          <a:cs typeface="Times New Roman" panose="02020603050405020304" pitchFamily="18" charset="0"/>
                        </a:rPr>
                        <a:t>Chuỗi</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các</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ký</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tự</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m</a:t>
                      </a:r>
                      <a:r>
                        <a:rPr lang="en-US" sz="2600" dirty="0" err="1">
                          <a:latin typeface="Times New Roman" panose="02020603050405020304" pitchFamily="18" charset="0"/>
                          <a:cs typeface="Times New Roman" panose="02020603050405020304" pitchFamily="18" charset="0"/>
                        </a:rPr>
                        <a:t>ỗi</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ký</a:t>
                      </a:r>
                      <a:r>
                        <a:rPr lang="en-US" sz="2600" baseline="0" dirty="0">
                          <a:latin typeface="Times New Roman" panose="02020603050405020304" pitchFamily="18" charset="0"/>
                          <a:cs typeface="Times New Roman" panose="02020603050405020304" pitchFamily="18" charset="0"/>
                        </a:rPr>
                        <a:t> </a:t>
                      </a:r>
                      <a:r>
                        <a:rPr lang="en-US" sz="2600" baseline="0" dirty="0" err="1">
                          <a:latin typeface="Times New Roman" panose="02020603050405020304" pitchFamily="18" charset="0"/>
                          <a:cs typeface="Times New Roman" panose="02020603050405020304" pitchFamily="18" charset="0"/>
                        </a:rPr>
                        <a:t>tự</a:t>
                      </a:r>
                      <a:r>
                        <a:rPr lang="en-US" sz="2600" baseline="0" dirty="0">
                          <a:latin typeface="Times New Roman" panose="02020603050405020304" pitchFamily="18" charset="0"/>
                          <a:cs typeface="Times New Roman" panose="02020603050405020304" pitchFamily="18" charset="0"/>
                        </a:rPr>
                        <a:t> 2 byte</a:t>
                      </a: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bl>
          </a:graphicData>
        </a:graphic>
      </p:graphicFrame>
      <p:sp>
        <p:nvSpPr>
          <p:cNvPr id="6" name="Rounded Rectangle 5"/>
          <p:cNvSpPr/>
          <p:nvPr/>
        </p:nvSpPr>
        <p:spPr bwMode="auto">
          <a:xfrm>
            <a:off x="1507670" y="5475513"/>
            <a:ext cx="9454243" cy="533400"/>
          </a:xfrm>
          <a:prstGeom prst="roundRect">
            <a:avLst/>
          </a:prstGeom>
          <a:no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a:spcBef>
                <a:spcPct val="0"/>
              </a:spcBef>
              <a:buFontTx/>
              <a:buNone/>
              <a:defRPr/>
            </a:pPr>
            <a:r>
              <a:rPr kumimoji="0" lang="en-US" sz="1900" dirty="0" err="1">
                <a:solidFill>
                  <a:srgbClr val="FACA06"/>
                </a:solidFill>
              </a:rPr>
              <a:t>Có</a:t>
            </a:r>
            <a:r>
              <a:rPr kumimoji="0" lang="en-US" sz="1900" dirty="0">
                <a:solidFill>
                  <a:srgbClr val="FACA06"/>
                </a:solidFill>
              </a:rPr>
              <a:t> </a:t>
            </a:r>
            <a:r>
              <a:rPr kumimoji="0" lang="en-US" sz="1900" dirty="0" err="1">
                <a:solidFill>
                  <a:srgbClr val="FACA06"/>
                </a:solidFill>
              </a:rPr>
              <a:t>nhiều</a:t>
            </a:r>
            <a:r>
              <a:rPr kumimoji="0" lang="en-US" sz="1900" dirty="0">
                <a:solidFill>
                  <a:srgbClr val="FACA06"/>
                </a:solidFill>
              </a:rPr>
              <a:t> </a:t>
            </a:r>
            <a:r>
              <a:rPr kumimoji="0" lang="en-US" sz="1900" dirty="0" err="1">
                <a:solidFill>
                  <a:srgbClr val="FACA06"/>
                </a:solidFill>
              </a:rPr>
              <a:t>kiểu</a:t>
            </a:r>
            <a:r>
              <a:rPr kumimoji="0" lang="en-US" sz="1900" dirty="0">
                <a:solidFill>
                  <a:srgbClr val="FACA06"/>
                </a:solidFill>
              </a:rPr>
              <a:t> </a:t>
            </a:r>
            <a:r>
              <a:rPr kumimoji="0" lang="en-US" sz="1900" dirty="0" err="1">
                <a:solidFill>
                  <a:srgbClr val="FACA06"/>
                </a:solidFill>
              </a:rPr>
              <a:t>dữ</a:t>
            </a:r>
            <a:r>
              <a:rPr kumimoji="0" lang="en-US" sz="1900" dirty="0">
                <a:solidFill>
                  <a:srgbClr val="FACA06"/>
                </a:solidFill>
              </a:rPr>
              <a:t> </a:t>
            </a:r>
            <a:r>
              <a:rPr kumimoji="0" lang="en-US" sz="1900" dirty="0" err="1">
                <a:solidFill>
                  <a:srgbClr val="FACA06"/>
                </a:solidFill>
              </a:rPr>
              <a:t>liệu</a:t>
            </a:r>
            <a:r>
              <a:rPr kumimoji="0" lang="en-US" sz="1900" dirty="0">
                <a:solidFill>
                  <a:srgbClr val="FACA06"/>
                </a:solidFill>
              </a:rPr>
              <a:t> </a:t>
            </a:r>
            <a:r>
              <a:rPr kumimoji="0" lang="en-US" sz="1900" dirty="0" err="1">
                <a:solidFill>
                  <a:srgbClr val="FACA06"/>
                </a:solidFill>
              </a:rPr>
              <a:t>xây</a:t>
            </a:r>
            <a:r>
              <a:rPr kumimoji="0" lang="en-US" sz="1900" dirty="0">
                <a:solidFill>
                  <a:srgbClr val="FACA06"/>
                </a:solidFill>
              </a:rPr>
              <a:t> </a:t>
            </a:r>
            <a:r>
              <a:rPr kumimoji="0" lang="en-US" sz="1900" dirty="0" err="1">
                <a:solidFill>
                  <a:srgbClr val="FACA06"/>
                </a:solidFill>
              </a:rPr>
              <a:t>dựng</a:t>
            </a:r>
            <a:r>
              <a:rPr kumimoji="0" lang="en-US" sz="1900" dirty="0">
                <a:solidFill>
                  <a:srgbClr val="FACA06"/>
                </a:solidFill>
              </a:rPr>
              <a:t> </a:t>
            </a:r>
            <a:r>
              <a:rPr kumimoji="0" lang="en-US" sz="1900" dirty="0" err="1">
                <a:solidFill>
                  <a:srgbClr val="FACA06"/>
                </a:solidFill>
              </a:rPr>
              <a:t>sẵn</a:t>
            </a:r>
            <a:r>
              <a:rPr kumimoji="0" lang="en-US" sz="1900" dirty="0">
                <a:solidFill>
                  <a:srgbClr val="FACA06"/>
                </a:solidFill>
              </a:rPr>
              <a:t> </a:t>
            </a:r>
            <a:r>
              <a:rPr kumimoji="0" lang="en-US" sz="1900" dirty="0" err="1">
                <a:solidFill>
                  <a:srgbClr val="FACA06"/>
                </a:solidFill>
              </a:rPr>
              <a:t>khác</a:t>
            </a:r>
            <a:r>
              <a:rPr kumimoji="0" lang="en-US" sz="1900" dirty="0">
                <a:solidFill>
                  <a:srgbClr val="FACA06"/>
                </a:solidFill>
              </a:rPr>
              <a:t>  </a:t>
            </a:r>
            <a:r>
              <a:rPr kumimoji="0" lang="en-US" sz="1900" dirty="0" err="1">
                <a:solidFill>
                  <a:srgbClr val="FACA06"/>
                </a:solidFill>
              </a:rPr>
              <a:t>trong</a:t>
            </a:r>
            <a:r>
              <a:rPr kumimoji="0" lang="en-US" sz="1900" dirty="0">
                <a:solidFill>
                  <a:srgbClr val="FACA06"/>
                </a:solidFill>
              </a:rPr>
              <a:t> C#, </a:t>
            </a:r>
            <a:r>
              <a:rPr kumimoji="0" lang="en-US" sz="1900" dirty="0" err="1">
                <a:solidFill>
                  <a:srgbClr val="FACA06"/>
                </a:solidFill>
              </a:rPr>
              <a:t>hãy</a:t>
            </a:r>
            <a:r>
              <a:rPr kumimoji="0" lang="en-US" sz="1900" dirty="0">
                <a:solidFill>
                  <a:srgbClr val="FACA06"/>
                </a:solidFill>
              </a:rPr>
              <a:t> </a:t>
            </a:r>
            <a:r>
              <a:rPr kumimoji="0" lang="vi-VN" sz="1900" dirty="0" err="1">
                <a:solidFill>
                  <a:srgbClr val="FACA06"/>
                </a:solidFill>
              </a:rPr>
              <a:t>tự</a:t>
            </a:r>
            <a:r>
              <a:rPr kumimoji="0" lang="vi-VN" sz="1900" dirty="0">
                <a:solidFill>
                  <a:srgbClr val="FACA06"/>
                </a:solidFill>
              </a:rPr>
              <a:t> </a:t>
            </a:r>
            <a:r>
              <a:rPr kumimoji="0" lang="en-US" sz="1900" dirty="0" err="1">
                <a:solidFill>
                  <a:srgbClr val="FACA06"/>
                </a:solidFill>
              </a:rPr>
              <a:t>tìm</a:t>
            </a:r>
            <a:r>
              <a:rPr kumimoji="0" lang="en-US" sz="1900" dirty="0">
                <a:solidFill>
                  <a:srgbClr val="FACA06"/>
                </a:solidFill>
              </a:rPr>
              <a:t> </a:t>
            </a:r>
            <a:r>
              <a:rPr kumimoji="0" lang="en-US" sz="1900" dirty="0" err="1">
                <a:solidFill>
                  <a:srgbClr val="FACA06"/>
                </a:solidFill>
              </a:rPr>
              <a:t>hiểu</a:t>
            </a:r>
            <a:r>
              <a:rPr kumimoji="0" lang="en-US" sz="1900" dirty="0">
                <a:solidFill>
                  <a:srgbClr val="FACA06"/>
                </a:solidFill>
              </a:rPr>
              <a:t> </a:t>
            </a:r>
            <a:r>
              <a:rPr kumimoji="0" lang="vi-VN" sz="1900" dirty="0">
                <a:solidFill>
                  <a:srgbClr val="FACA06"/>
                </a:solidFill>
              </a:rPr>
              <a:t>thêm</a:t>
            </a:r>
            <a:r>
              <a:rPr kumimoji="0" lang="en-US" sz="1900" dirty="0">
                <a:solidFill>
                  <a:srgbClr val="FACA06"/>
                </a:solidFill>
              </a:rPr>
              <a:t> </a:t>
            </a:r>
            <a:r>
              <a:rPr kumimoji="0" lang="en-US" sz="1900" dirty="0" err="1">
                <a:solidFill>
                  <a:srgbClr val="FACA06"/>
                </a:solidFill>
              </a:rPr>
              <a:t>về</a:t>
            </a:r>
            <a:r>
              <a:rPr kumimoji="0" lang="en-US" sz="1900" dirty="0">
                <a:solidFill>
                  <a:srgbClr val="FACA06"/>
                </a:solidFill>
              </a:rPr>
              <a:t> </a:t>
            </a:r>
            <a:r>
              <a:rPr kumimoji="0" lang="en-US" sz="1900" dirty="0" err="1">
                <a:solidFill>
                  <a:srgbClr val="FACA06"/>
                </a:solidFill>
              </a:rPr>
              <a:t>chúng</a:t>
            </a:r>
            <a:r>
              <a:rPr kumimoji="0" lang="en-US" sz="1900" dirty="0">
                <a:solidFill>
                  <a:srgbClr val="FACA06"/>
                </a:solidFill>
              </a:rPr>
              <a:t>!</a:t>
            </a:r>
            <a:endParaRPr kumimoji="0" lang="ar-SA" sz="1900" dirty="0">
              <a:solidFill>
                <a:srgbClr val="FACA06"/>
              </a:solidFill>
            </a:endParaRPr>
          </a:p>
        </p:txBody>
      </p:sp>
    </p:spTree>
    <p:extLst>
      <p:ext uri="{BB962C8B-B14F-4D97-AF65-F5344CB8AC3E}">
        <p14:creationId xmlns:p14="http://schemas.microsoft.com/office/powerpoint/2010/main" val="17888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1741715" y="1600201"/>
            <a:ext cx="8610600" cy="4525963"/>
          </a:xfrm>
        </p:spPr>
        <p:txBody>
          <a:bodyPr>
            <a:normAutofit lnSpcReduction="10000"/>
          </a:bodyPr>
          <a:lstStyle/>
          <a:p>
            <a:pPr marL="0" indent="0">
              <a:buNone/>
            </a:pPr>
            <a:r>
              <a:rPr lang="en-US" sz="2800" b="1" i="1" u="sng" dirty="0" err="1"/>
              <a:t>Chú</a:t>
            </a:r>
            <a:r>
              <a:rPr lang="en-US" sz="2800" b="1" i="1" u="sng" dirty="0"/>
              <a:t> ý:</a:t>
            </a:r>
          </a:p>
          <a:p>
            <a:r>
              <a:rPr lang="en-US" sz="2800" dirty="0" err="1"/>
              <a:t>Kiểu</a:t>
            </a:r>
            <a:r>
              <a:rPr lang="en-US" sz="2800" dirty="0"/>
              <a:t> </a:t>
            </a:r>
            <a:r>
              <a:rPr lang="en-US" sz="2800" dirty="0" err="1"/>
              <a:t>số</a:t>
            </a:r>
            <a:r>
              <a:rPr lang="en-US" sz="2800" dirty="0"/>
              <a:t> </a:t>
            </a:r>
            <a:r>
              <a:rPr lang="en-US" sz="2800" dirty="0" err="1"/>
              <a:t>nguyên</a:t>
            </a:r>
            <a:r>
              <a:rPr lang="en-US" sz="2800" dirty="0"/>
              <a:t>:</a:t>
            </a:r>
          </a:p>
          <a:p>
            <a:pPr lvl="1">
              <a:buFont typeface="Courier New" panose="02070309020205020404" pitchFamily="49" charset="0"/>
              <a:buChar char="o"/>
            </a:pPr>
            <a:r>
              <a:rPr lang="en-US" sz="2400" dirty="0" err="1"/>
              <a:t>Kiểu</a:t>
            </a:r>
            <a:r>
              <a:rPr lang="en-US" sz="2400" dirty="0"/>
              <a:t> </a:t>
            </a:r>
            <a:r>
              <a:rPr lang="en-US" sz="2400" dirty="0" err="1"/>
              <a:t>số</a:t>
            </a:r>
            <a:r>
              <a:rPr lang="en-US" sz="2400" dirty="0"/>
              <a:t> </a:t>
            </a:r>
            <a:r>
              <a:rPr lang="en-US" sz="2400" dirty="0" err="1"/>
              <a:t>nguyên</a:t>
            </a:r>
            <a:r>
              <a:rPr lang="en-US" sz="2400" dirty="0"/>
              <a:t> </a:t>
            </a:r>
            <a:r>
              <a:rPr lang="en-US" sz="2400" dirty="0" err="1"/>
              <a:t>mặc</a:t>
            </a:r>
            <a:r>
              <a:rPr lang="en-US" sz="2400" dirty="0"/>
              <a:t> </a:t>
            </a:r>
            <a:r>
              <a:rPr lang="en-US" sz="2400" dirty="0" err="1"/>
              <a:t>định</a:t>
            </a:r>
            <a:r>
              <a:rPr lang="en-US" sz="2400" dirty="0"/>
              <a:t> </a:t>
            </a:r>
            <a:r>
              <a:rPr lang="en-US" sz="2400" dirty="0" err="1"/>
              <a:t>là</a:t>
            </a:r>
            <a:r>
              <a:rPr lang="en-US" sz="2400" dirty="0"/>
              <a:t> int</a:t>
            </a:r>
          </a:p>
          <a:p>
            <a:pPr lvl="1">
              <a:buFont typeface="Courier New" panose="02070309020205020404" pitchFamily="49" charset="0"/>
              <a:buChar char="o"/>
            </a:pPr>
            <a:r>
              <a:rPr lang="en-US" sz="2400" dirty="0" err="1"/>
              <a:t>Giá</a:t>
            </a:r>
            <a:r>
              <a:rPr lang="en-US" sz="2400" dirty="0"/>
              <a:t> </a:t>
            </a:r>
            <a:r>
              <a:rPr lang="en-US" sz="2400" dirty="0" err="1"/>
              <a:t>trị</a:t>
            </a:r>
            <a:r>
              <a:rPr lang="en-US" sz="2400" dirty="0"/>
              <a:t> </a:t>
            </a:r>
            <a:r>
              <a:rPr lang="en-US" sz="2400" dirty="0" err="1"/>
              <a:t>mặc</a:t>
            </a:r>
            <a:r>
              <a:rPr lang="en-US" sz="2400" dirty="0"/>
              <a:t> </a:t>
            </a:r>
            <a:r>
              <a:rPr lang="en-US" sz="2400" dirty="0" err="1"/>
              <a:t>định</a:t>
            </a:r>
            <a:r>
              <a:rPr lang="en-US" sz="2400" dirty="0"/>
              <a:t>: 0</a:t>
            </a:r>
          </a:p>
          <a:p>
            <a:pPr lvl="1">
              <a:buFont typeface="Courier New" panose="02070309020205020404" pitchFamily="49" charset="0"/>
              <a:buChar char="o"/>
            </a:pPr>
            <a:r>
              <a:rPr lang="en-US" sz="2400" dirty="0" err="1"/>
              <a:t>Hậu</a:t>
            </a:r>
            <a:r>
              <a:rPr lang="en-US" sz="2400" dirty="0"/>
              <a:t> </a:t>
            </a:r>
            <a:r>
              <a:rPr lang="en-US" sz="2400" dirty="0" err="1"/>
              <a:t>tố</a:t>
            </a:r>
            <a:r>
              <a:rPr lang="en-US" sz="2400" dirty="0"/>
              <a:t>: </a:t>
            </a:r>
            <a:r>
              <a:rPr lang="en-US" sz="2400" dirty="0" err="1"/>
              <a:t>uint</a:t>
            </a:r>
            <a:r>
              <a:rPr lang="en-US" sz="2400" dirty="0"/>
              <a:t> (U), long (L), </a:t>
            </a:r>
            <a:r>
              <a:rPr lang="en-US" sz="2400" dirty="0" err="1"/>
              <a:t>ulong</a:t>
            </a:r>
            <a:r>
              <a:rPr lang="en-US" sz="2400" dirty="0"/>
              <a:t> (UL/LU)</a:t>
            </a:r>
          </a:p>
          <a:p>
            <a:r>
              <a:rPr lang="en-US" sz="2800" dirty="0" err="1"/>
              <a:t>Kiểu</a:t>
            </a:r>
            <a:r>
              <a:rPr lang="en-US" sz="2800" dirty="0"/>
              <a:t> </a:t>
            </a:r>
            <a:r>
              <a:rPr lang="en-US" sz="2800" dirty="0" err="1"/>
              <a:t>số</a:t>
            </a:r>
            <a:r>
              <a:rPr lang="en-US" sz="2800" dirty="0"/>
              <a:t> </a:t>
            </a:r>
            <a:r>
              <a:rPr lang="en-US" sz="2800" dirty="0" err="1"/>
              <a:t>có</a:t>
            </a:r>
            <a:r>
              <a:rPr lang="en-US" sz="2800" dirty="0"/>
              <a:t> </a:t>
            </a:r>
            <a:r>
              <a:rPr lang="en-US" sz="2800" dirty="0" err="1"/>
              <a:t>phần</a:t>
            </a:r>
            <a:r>
              <a:rPr lang="en-US" sz="2800" dirty="0"/>
              <a:t> </a:t>
            </a:r>
            <a:r>
              <a:rPr lang="en-US" sz="2800" dirty="0" err="1"/>
              <a:t>thập</a:t>
            </a:r>
            <a:r>
              <a:rPr lang="en-US" sz="2800" dirty="0"/>
              <a:t> </a:t>
            </a:r>
            <a:r>
              <a:rPr lang="en-US" sz="2800" dirty="0" err="1"/>
              <a:t>phân</a:t>
            </a:r>
            <a:r>
              <a:rPr lang="en-US" sz="2800" dirty="0"/>
              <a:t>: </a:t>
            </a:r>
          </a:p>
          <a:p>
            <a:pPr lvl="1">
              <a:buFont typeface="Courier New" panose="02070309020205020404" pitchFamily="49" charset="0"/>
              <a:buChar char="o"/>
            </a:pPr>
            <a:r>
              <a:rPr lang="en-US" sz="2400" dirty="0" err="1"/>
              <a:t>Kiểu</a:t>
            </a:r>
            <a:r>
              <a:rPr lang="en-US" sz="2400" dirty="0"/>
              <a:t> </a:t>
            </a:r>
            <a:r>
              <a:rPr lang="en-US" sz="2400" dirty="0" err="1"/>
              <a:t>dấu</a:t>
            </a:r>
            <a:r>
              <a:rPr lang="en-US" sz="2400" dirty="0"/>
              <a:t> </a:t>
            </a:r>
            <a:r>
              <a:rPr lang="en-US" sz="2400" dirty="0" err="1"/>
              <a:t>phẩy</a:t>
            </a:r>
            <a:r>
              <a:rPr lang="en-US" sz="2400" dirty="0"/>
              <a:t> </a:t>
            </a:r>
            <a:r>
              <a:rPr lang="en-US" sz="2400" dirty="0" err="1"/>
              <a:t>động</a:t>
            </a:r>
            <a:r>
              <a:rPr lang="en-US" sz="2400" dirty="0"/>
              <a:t> </a:t>
            </a:r>
            <a:r>
              <a:rPr lang="en-US" sz="2400" dirty="0" err="1"/>
              <a:t>mặc</a:t>
            </a:r>
            <a:r>
              <a:rPr lang="en-US" sz="2400" dirty="0"/>
              <a:t> </a:t>
            </a:r>
            <a:r>
              <a:rPr lang="en-US" sz="2400" dirty="0" err="1"/>
              <a:t>định</a:t>
            </a:r>
            <a:r>
              <a:rPr lang="en-US" sz="2400" dirty="0"/>
              <a:t> </a:t>
            </a:r>
            <a:r>
              <a:rPr lang="en-US" sz="2400" dirty="0" err="1"/>
              <a:t>là</a:t>
            </a:r>
            <a:r>
              <a:rPr lang="en-US" sz="2400" dirty="0"/>
              <a:t> double </a:t>
            </a:r>
          </a:p>
          <a:p>
            <a:pPr lvl="1">
              <a:buFont typeface="Courier New" panose="02070309020205020404" pitchFamily="49" charset="0"/>
              <a:buChar char="o"/>
            </a:pPr>
            <a:r>
              <a:rPr lang="en-US" sz="2400" dirty="0" err="1"/>
              <a:t>Giá</a:t>
            </a:r>
            <a:r>
              <a:rPr lang="en-US" sz="2400" dirty="0"/>
              <a:t> </a:t>
            </a:r>
            <a:r>
              <a:rPr lang="en-US" sz="2400" dirty="0" err="1"/>
              <a:t>trị</a:t>
            </a:r>
            <a:r>
              <a:rPr lang="en-US" sz="2400" dirty="0"/>
              <a:t> </a:t>
            </a:r>
            <a:r>
              <a:rPr lang="en-US" sz="2400" dirty="0" err="1"/>
              <a:t>mặc</a:t>
            </a:r>
            <a:r>
              <a:rPr lang="en-US" sz="2400" dirty="0"/>
              <a:t> </a:t>
            </a:r>
            <a:r>
              <a:rPr lang="en-US" sz="2400" dirty="0" err="1"/>
              <a:t>định</a:t>
            </a:r>
            <a:r>
              <a:rPr lang="en-US" sz="2400" dirty="0"/>
              <a:t>: 0.0</a:t>
            </a:r>
          </a:p>
          <a:p>
            <a:pPr lvl="1">
              <a:buFont typeface="Courier New" panose="02070309020205020404" pitchFamily="49" charset="0"/>
              <a:buChar char="o"/>
            </a:pPr>
            <a:r>
              <a:rPr lang="en-US" sz="2400" dirty="0" err="1"/>
              <a:t>Hậu</a:t>
            </a:r>
            <a:r>
              <a:rPr lang="en-US" sz="2400" dirty="0"/>
              <a:t> </a:t>
            </a:r>
            <a:r>
              <a:rPr lang="en-US" sz="2400" dirty="0" err="1"/>
              <a:t>tố</a:t>
            </a:r>
            <a:r>
              <a:rPr lang="en-US" sz="2400" dirty="0"/>
              <a:t>: float (0.0F), double (0.0D), decimal (0.0M)</a:t>
            </a:r>
          </a:p>
        </p:txBody>
      </p:sp>
    </p:spTree>
    <p:extLst>
      <p:ext uri="{BB962C8B-B14F-4D97-AF65-F5344CB8AC3E}">
        <p14:creationId xmlns:p14="http://schemas.microsoft.com/office/powerpoint/2010/main" val="1951194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kiểu dữ liệu</a:t>
            </a:r>
          </a:p>
        </p:txBody>
      </p:sp>
      <p:sp>
        <p:nvSpPr>
          <p:cNvPr id="3" name="Content Placeholder 2"/>
          <p:cNvSpPr>
            <a:spLocks noGrp="1"/>
          </p:cNvSpPr>
          <p:nvPr>
            <p:ph idx="1"/>
          </p:nvPr>
        </p:nvSpPr>
        <p:spPr>
          <a:xfrm>
            <a:off x="679753" y="1749672"/>
            <a:ext cx="10728476" cy="906442"/>
          </a:xfrm>
        </p:spPr>
        <p:txBody>
          <a:bodyPr>
            <a:normAutofit fontScale="92500"/>
          </a:bodyPr>
          <a:lstStyle/>
          <a:p>
            <a:r>
              <a:rPr lang="en-US" sz="2800" dirty="0" err="1"/>
              <a:t>Sử</a:t>
            </a:r>
            <a:r>
              <a:rPr lang="en-US" sz="2800" dirty="0"/>
              <a:t> </a:t>
            </a:r>
            <a:r>
              <a:rPr lang="en-US" sz="2800" dirty="0" err="1"/>
              <a:t>dụng</a:t>
            </a:r>
            <a:r>
              <a:rPr lang="en-US" sz="2800" dirty="0"/>
              <a:t> </a:t>
            </a:r>
            <a:r>
              <a:rPr lang="en-US" sz="2800" dirty="0" err="1"/>
              <a:t>phương</a:t>
            </a:r>
            <a:r>
              <a:rPr lang="en-US" sz="2800" dirty="0"/>
              <a:t> </a:t>
            </a:r>
            <a:r>
              <a:rPr lang="en-US" sz="2800" dirty="0" err="1"/>
              <a:t>thức</a:t>
            </a:r>
            <a:r>
              <a:rPr lang="en-US" sz="2800" dirty="0"/>
              <a:t> </a:t>
            </a:r>
            <a:r>
              <a:rPr lang="en-US" sz="2800" dirty="0" err="1"/>
              <a:t>được</a:t>
            </a:r>
            <a:r>
              <a:rPr lang="en-US" sz="2800" dirty="0"/>
              <a:t> </a:t>
            </a:r>
            <a:r>
              <a:rPr lang="en-US" sz="2800" dirty="0" err="1"/>
              <a:t>định</a:t>
            </a:r>
            <a:r>
              <a:rPr lang="en-US" sz="2800" dirty="0"/>
              <a:t> </a:t>
            </a:r>
            <a:r>
              <a:rPr lang="en-US" sz="2800" dirty="0" err="1"/>
              <a:t>nghĩa</a:t>
            </a:r>
            <a:r>
              <a:rPr lang="en-US" sz="2800" dirty="0"/>
              <a:t> </a:t>
            </a:r>
            <a:r>
              <a:rPr lang="en-US" sz="2800" dirty="0" err="1"/>
              <a:t>sẵn</a:t>
            </a:r>
            <a:r>
              <a:rPr lang="en-US" sz="2800" dirty="0"/>
              <a:t> </a:t>
            </a:r>
            <a:r>
              <a:rPr lang="en-US" sz="2800" dirty="0" err="1"/>
              <a:t>trong</a:t>
            </a:r>
            <a:r>
              <a:rPr lang="en-US" sz="2800" dirty="0"/>
              <a:t> </a:t>
            </a:r>
            <a:r>
              <a:rPr lang="en-US" sz="2800" dirty="0" err="1"/>
              <a:t>mọi</a:t>
            </a:r>
            <a:r>
              <a:rPr lang="en-US" sz="2800" dirty="0"/>
              <a:t> </a:t>
            </a:r>
            <a:r>
              <a:rPr lang="en-US" sz="2800" dirty="0" err="1"/>
              <a:t>cấu</a:t>
            </a:r>
            <a:r>
              <a:rPr lang="en-US" sz="2800" dirty="0"/>
              <a:t> </a:t>
            </a:r>
            <a:r>
              <a:rPr lang="en-US" sz="2800" dirty="0" err="1"/>
              <a:t>trúc</a:t>
            </a:r>
            <a:r>
              <a:rPr lang="en-US" sz="2800" dirty="0"/>
              <a:t> </a:t>
            </a:r>
            <a:r>
              <a:rPr lang="en-US" sz="2800" dirty="0" err="1"/>
              <a:t>dữ</a:t>
            </a:r>
            <a:r>
              <a:rPr lang="en-US" sz="2800" dirty="0"/>
              <a:t> </a:t>
            </a:r>
            <a:r>
              <a:rPr lang="en-US" sz="2800" dirty="0" err="1"/>
              <a:t>liệu</a:t>
            </a:r>
            <a:endParaRPr lang="en-US" sz="2800" dirty="0"/>
          </a:p>
        </p:txBody>
      </p:sp>
      <p:graphicFrame>
        <p:nvGraphicFramePr>
          <p:cNvPr id="5" name="Content Placeholder 4"/>
          <p:cNvGraphicFramePr>
            <a:graphicFrameLocks/>
          </p:cNvGraphicFramePr>
          <p:nvPr>
            <p:extLst>
              <p:ext uri="{D42A27DB-BD31-4B8C-83A1-F6EECF244321}">
                <p14:modId xmlns:p14="http://schemas.microsoft.com/office/powerpoint/2010/main" val="3181437331"/>
              </p:ext>
            </p:extLst>
          </p:nvPr>
        </p:nvGraphicFramePr>
        <p:xfrm>
          <a:off x="1883229" y="2516459"/>
          <a:ext cx="8567056" cy="3497897"/>
        </p:xfrm>
        <a:graphic>
          <a:graphicData uri="http://schemas.openxmlformats.org/drawingml/2006/table">
            <a:tbl>
              <a:tblPr firstRow="1" bandRow="1">
                <a:tableStyleId>{5C22544A-7EE6-4342-B048-85BDC9FD1C3A}</a:tableStyleId>
              </a:tblPr>
              <a:tblGrid>
                <a:gridCol w="3014335">
                  <a:extLst>
                    <a:ext uri="{9D8B030D-6E8A-4147-A177-3AD203B41FA5}">
                      <a16:colId xmlns:a16="http://schemas.microsoft.com/office/drawing/2014/main" val="20000"/>
                    </a:ext>
                  </a:extLst>
                </a:gridCol>
                <a:gridCol w="5552721">
                  <a:extLst>
                    <a:ext uri="{9D8B030D-6E8A-4147-A177-3AD203B41FA5}">
                      <a16:colId xmlns:a16="http://schemas.microsoft.com/office/drawing/2014/main" val="20001"/>
                    </a:ext>
                  </a:extLst>
                </a:gridCol>
              </a:tblGrid>
              <a:tr h="555741">
                <a:tc>
                  <a:txBody>
                    <a:bodyPr/>
                    <a:lstStyle/>
                    <a:p>
                      <a:pPr algn="ctr"/>
                      <a:r>
                        <a:rPr lang="en-US" sz="2800">
                          <a:solidFill>
                            <a:schemeClr val="tx1"/>
                          </a:solidFill>
                          <a:latin typeface="Times New Roman" panose="02020603050405020304" pitchFamily="18" charset="0"/>
                          <a:cs typeface="Times New Roman" panose="02020603050405020304" pitchFamily="18" charset="0"/>
                        </a:rPr>
                        <a:t>Phương</a:t>
                      </a:r>
                      <a:r>
                        <a:rPr lang="en-US" sz="2800" baseline="0">
                          <a:solidFill>
                            <a:schemeClr val="tx1"/>
                          </a:solidFill>
                          <a:latin typeface="Times New Roman" panose="02020603050405020304" pitchFamily="18" charset="0"/>
                          <a:cs typeface="Times New Roman" panose="02020603050405020304" pitchFamily="18" charset="0"/>
                        </a:rPr>
                        <a:t> thức</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dirty="0" err="1">
                          <a:solidFill>
                            <a:schemeClr val="tx1"/>
                          </a:solidFill>
                          <a:latin typeface="Times New Roman" panose="02020603050405020304" pitchFamily="18" charset="0"/>
                          <a:cs typeface="Times New Roman" panose="02020603050405020304" pitchFamily="18" charset="0"/>
                        </a:rPr>
                        <a:t>Mô</a:t>
                      </a:r>
                      <a:r>
                        <a:rPr lang="en-US" sz="2800" baseline="0" dirty="0">
                          <a:solidFill>
                            <a:schemeClr val="tx1"/>
                          </a:solidFill>
                          <a:latin typeface="Times New Roman" panose="02020603050405020304" pitchFamily="18" charset="0"/>
                          <a:cs typeface="Times New Roman" panose="02020603050405020304" pitchFamily="18" charset="0"/>
                        </a:rPr>
                        <a:t> </a:t>
                      </a:r>
                      <a:r>
                        <a:rPr lang="en-US" sz="2800" baseline="0" dirty="0" err="1">
                          <a:solidFill>
                            <a:schemeClr val="tx1"/>
                          </a:solidFill>
                          <a:latin typeface="Times New Roman" panose="02020603050405020304" pitchFamily="18" charset="0"/>
                          <a:cs typeface="Times New Roman" panose="02020603050405020304" pitchFamily="18" charset="0"/>
                        </a:rPr>
                        <a:t>tả</a:t>
                      </a:r>
                      <a:endParaRPr lang="en-US" sz="2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928747">
                <a:tc>
                  <a:txBody>
                    <a:bodyPr/>
                    <a:lstStyle/>
                    <a:p>
                      <a:r>
                        <a:rPr lang="en-US" sz="2800" dirty="0" err="1">
                          <a:latin typeface="Times New Roman" panose="02020603050405020304" pitchFamily="18" charset="0"/>
                          <a:cs typeface="Times New Roman" panose="02020603050405020304" pitchFamily="18" charset="0"/>
                        </a:rPr>
                        <a:t>ToString</a:t>
                      </a:r>
                      <a:r>
                        <a:rPr lang="en-US" sz="2800" dirty="0">
                          <a:latin typeface="Times New Roman" panose="02020603050405020304" pitchFamily="18" charset="0"/>
                          <a:cs typeface="Times New Roman" panose="02020603050405020304" pitchFamily="18" charset="0"/>
                        </a:rPr>
                        <a:t>([format])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Chuyển</a:t>
                      </a:r>
                      <a:r>
                        <a:rPr lang="en-US" sz="2800" baseline="0">
                          <a:latin typeface="Times New Roman" panose="02020603050405020304" pitchFamily="18" charset="0"/>
                          <a:cs typeface="Times New Roman" panose="02020603050405020304" pitchFamily="18" charset="0"/>
                        </a:rPr>
                        <a:t> đổi giá trị sang chuỗi tương ứng. Nếu bỏ qua việc định dạng chuỗi thì chuỗi kết quả sẽ không được định dạng</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13409">
                <a:tc>
                  <a:txBody>
                    <a:bodyPr/>
                    <a:lstStyle/>
                    <a:p>
                      <a:r>
                        <a:rPr lang="en-US" sz="2800">
                          <a:latin typeface="Times New Roman" panose="02020603050405020304" pitchFamily="18" charset="0"/>
                          <a:cs typeface="Times New Roman" panose="02020603050405020304" pitchFamily="18" charset="0"/>
                        </a:rPr>
                        <a:t>Parse(string)</a:t>
                      </a:r>
                    </a:p>
                  </a:txBody>
                  <a:tcPr/>
                </a:tc>
                <a:tc>
                  <a:txBody>
                    <a:bodyPr/>
                    <a:lstStyle/>
                    <a:p>
                      <a:r>
                        <a:rPr lang="en-US" sz="2800" dirty="0" err="1">
                          <a:latin typeface="Times New Roman" panose="02020603050405020304" pitchFamily="18" charset="0"/>
                          <a:cs typeface="Times New Roman" panose="02020603050405020304" pitchFamily="18" charset="0"/>
                        </a:rPr>
                        <a:t>Phương</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thức</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tĩnh</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chuyển</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đổi</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một</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chuỗi</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thành</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kiểu</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dữ</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liệu</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tương</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ứng</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40216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kiểu dữ liệu</a:t>
            </a:r>
          </a:p>
        </p:txBody>
      </p:sp>
      <p:sp>
        <p:nvSpPr>
          <p:cNvPr id="3" name="Content Placeholder 2"/>
          <p:cNvSpPr>
            <a:spLocks noGrp="1"/>
          </p:cNvSpPr>
          <p:nvPr>
            <p:ph idx="1"/>
          </p:nvPr>
        </p:nvSpPr>
        <p:spPr>
          <a:xfrm>
            <a:off x="766838" y="1676964"/>
            <a:ext cx="9182705" cy="848522"/>
          </a:xfrm>
        </p:spPr>
        <p:txBody>
          <a:bodyPr>
            <a:normAutofit/>
          </a:bodyPr>
          <a:lstStyle/>
          <a:p>
            <a:r>
              <a:rPr lang="en-US" sz="2800" dirty="0" err="1"/>
              <a:t>Sử</a:t>
            </a:r>
            <a:r>
              <a:rPr lang="en-US" sz="2800" dirty="0"/>
              <a:t> </a:t>
            </a:r>
            <a:r>
              <a:rPr lang="en-US" sz="2800" dirty="0" err="1"/>
              <a:t>dụng</a:t>
            </a:r>
            <a:r>
              <a:rPr lang="en-US" sz="2800" dirty="0"/>
              <a:t> </a:t>
            </a:r>
            <a:r>
              <a:rPr lang="en-US" sz="2800" dirty="0" err="1"/>
              <a:t>phương</a:t>
            </a:r>
            <a:r>
              <a:rPr lang="en-US" sz="2800" dirty="0"/>
              <a:t> </a:t>
            </a:r>
            <a:r>
              <a:rPr lang="en-US" sz="2800" dirty="0" err="1"/>
              <a:t>thức</a:t>
            </a:r>
            <a:r>
              <a:rPr lang="en-US" sz="2800" dirty="0"/>
              <a:t> </a:t>
            </a:r>
            <a:r>
              <a:rPr lang="en-US" sz="2800" dirty="0" err="1"/>
              <a:t>tĩnh</a:t>
            </a:r>
            <a:r>
              <a:rPr lang="en-US" sz="2800" dirty="0"/>
              <a:t> </a:t>
            </a:r>
            <a:r>
              <a:rPr lang="en-US" sz="2800" dirty="0" err="1"/>
              <a:t>của</a:t>
            </a:r>
            <a:r>
              <a:rPr lang="en-US" sz="2800" dirty="0"/>
              <a:t> </a:t>
            </a:r>
            <a:r>
              <a:rPr lang="en-US" sz="2800" dirty="0" err="1"/>
              <a:t>lớp</a:t>
            </a:r>
            <a:r>
              <a:rPr lang="en-US" sz="2800" dirty="0"/>
              <a:t> </a:t>
            </a:r>
            <a:r>
              <a:rPr lang="en-US" sz="2800" b="1" dirty="0"/>
              <a:t>Convert</a:t>
            </a:r>
          </a:p>
        </p:txBody>
      </p:sp>
      <p:graphicFrame>
        <p:nvGraphicFramePr>
          <p:cNvPr id="5" name="Content Placeholder 4"/>
          <p:cNvGraphicFramePr>
            <a:graphicFrameLocks/>
          </p:cNvGraphicFramePr>
          <p:nvPr>
            <p:extLst>
              <p:ext uri="{D42A27DB-BD31-4B8C-83A1-F6EECF244321}">
                <p14:modId xmlns:p14="http://schemas.microsoft.com/office/powerpoint/2010/main" val="2633909846"/>
              </p:ext>
            </p:extLst>
          </p:nvPr>
        </p:nvGraphicFramePr>
        <p:xfrm>
          <a:off x="1911246" y="2400300"/>
          <a:ext cx="8369508" cy="3627120"/>
        </p:xfrm>
        <a:graphic>
          <a:graphicData uri="http://schemas.openxmlformats.org/drawingml/2006/table">
            <a:tbl>
              <a:tblPr firstRow="1" bandRow="1">
                <a:tableStyleId>{5C22544A-7EE6-4342-B048-85BDC9FD1C3A}</a:tableStyleId>
              </a:tblPr>
              <a:tblGrid>
                <a:gridCol w="2944827">
                  <a:extLst>
                    <a:ext uri="{9D8B030D-6E8A-4147-A177-3AD203B41FA5}">
                      <a16:colId xmlns:a16="http://schemas.microsoft.com/office/drawing/2014/main" val="20000"/>
                    </a:ext>
                  </a:extLst>
                </a:gridCol>
                <a:gridCol w="5424681">
                  <a:extLst>
                    <a:ext uri="{9D8B030D-6E8A-4147-A177-3AD203B41FA5}">
                      <a16:colId xmlns:a16="http://schemas.microsoft.com/office/drawing/2014/main" val="20001"/>
                    </a:ext>
                  </a:extLst>
                </a:gridCol>
              </a:tblGrid>
              <a:tr h="137160">
                <a:tc>
                  <a:txBody>
                    <a:bodyPr/>
                    <a:lstStyle/>
                    <a:p>
                      <a:pPr algn="ctr"/>
                      <a:r>
                        <a:rPr lang="en-US" sz="2800">
                          <a:solidFill>
                            <a:schemeClr val="tx1"/>
                          </a:solidFill>
                          <a:latin typeface="Times New Roman" panose="02020603050405020304" pitchFamily="18" charset="0"/>
                          <a:cs typeface="Times New Roman" panose="02020603050405020304" pitchFamily="18" charset="0"/>
                        </a:rPr>
                        <a:t>Phương</a:t>
                      </a:r>
                      <a:r>
                        <a:rPr lang="en-US" sz="2800" baseline="0">
                          <a:solidFill>
                            <a:schemeClr val="tx1"/>
                          </a:solidFill>
                          <a:latin typeface="Times New Roman" panose="02020603050405020304" pitchFamily="18" charset="0"/>
                          <a:cs typeface="Times New Roman" panose="02020603050405020304" pitchFamily="18" charset="0"/>
                        </a:rPr>
                        <a:t> thức</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Mô</a:t>
                      </a:r>
                      <a:r>
                        <a:rPr lang="en-US" sz="2800" baseline="0">
                          <a:solidFill>
                            <a:schemeClr val="tx1"/>
                          </a:solidFill>
                          <a:latin typeface="Times New Roman" panose="02020603050405020304" pitchFamily="18" charset="0"/>
                          <a:cs typeface="Times New Roman" panose="02020603050405020304" pitchFamily="18" charset="0"/>
                        </a:rPr>
                        <a:t> tả</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2800">
                          <a:latin typeface="Times New Roman" panose="02020603050405020304" pitchFamily="18" charset="0"/>
                          <a:cs typeface="Times New Roman" panose="02020603050405020304" pitchFamily="18" charset="0"/>
                        </a:rPr>
                        <a:t>ToDecimal(value)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Chuyển</a:t>
                      </a:r>
                      <a:r>
                        <a:rPr lang="en-US" sz="2800" baseline="0">
                          <a:latin typeface="Times New Roman" panose="02020603050405020304" pitchFamily="18" charset="0"/>
                          <a:cs typeface="Times New Roman" panose="02020603050405020304" pitchFamily="18" charset="0"/>
                        </a:rPr>
                        <a:t> đổi giá trị sang kiểu decimal</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2800">
                          <a:latin typeface="Times New Roman" panose="02020603050405020304" pitchFamily="18" charset="0"/>
                          <a:cs typeface="Times New Roman" panose="02020603050405020304" pitchFamily="18" charset="0"/>
                        </a:rPr>
                        <a:t>ToDouble(value)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Chuyển</a:t>
                      </a:r>
                      <a:r>
                        <a:rPr lang="en-US" sz="2800" baseline="0">
                          <a:latin typeface="Times New Roman" panose="02020603050405020304" pitchFamily="18" charset="0"/>
                          <a:cs typeface="Times New Roman" panose="02020603050405020304" pitchFamily="18" charset="0"/>
                        </a:rPr>
                        <a:t> đổi giá trị sang kiểu double</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sz="2800">
                          <a:latin typeface="Times New Roman" panose="02020603050405020304" pitchFamily="18" charset="0"/>
                          <a:cs typeface="Times New Roman" panose="02020603050405020304" pitchFamily="18" charset="0"/>
                        </a:rPr>
                        <a:t>ToInt32(value)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Chuyển</a:t>
                      </a:r>
                      <a:r>
                        <a:rPr lang="en-US" sz="2800" baseline="0">
                          <a:latin typeface="Times New Roman" panose="02020603050405020304" pitchFamily="18" charset="0"/>
                          <a:cs typeface="Times New Roman" panose="02020603050405020304" pitchFamily="18" charset="0"/>
                        </a:rPr>
                        <a:t> đổi giá trị sang kiểu int</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sz="2800">
                          <a:latin typeface="Times New Roman" panose="02020603050405020304" pitchFamily="18" charset="0"/>
                          <a:cs typeface="Times New Roman" panose="02020603050405020304" pitchFamily="18" charset="0"/>
                        </a:rPr>
                        <a:t>ToBool(value)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a:latin typeface="Times New Roman" panose="02020603050405020304" pitchFamily="18" charset="0"/>
                          <a:cs typeface="Times New Roman" panose="02020603050405020304" pitchFamily="18" charset="0"/>
                        </a:rPr>
                        <a:t>Chuyển</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đổi</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giá</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trị</a:t>
                      </a:r>
                      <a:r>
                        <a:rPr lang="en-US" sz="2800" baseline="0" dirty="0">
                          <a:latin typeface="Times New Roman" panose="02020603050405020304" pitchFamily="18" charset="0"/>
                          <a:cs typeface="Times New Roman" panose="02020603050405020304" pitchFamily="18" charset="0"/>
                        </a:rPr>
                        <a:t> sang </a:t>
                      </a:r>
                      <a:r>
                        <a:rPr lang="en-US" sz="2800" baseline="0" dirty="0" err="1">
                          <a:latin typeface="Times New Roman" panose="02020603050405020304" pitchFamily="18" charset="0"/>
                          <a:cs typeface="Times New Roman" panose="02020603050405020304" pitchFamily="18" charset="0"/>
                        </a:rPr>
                        <a:t>kiểu</a:t>
                      </a:r>
                      <a:r>
                        <a:rPr lang="en-US" sz="2800" baseline="0" dirty="0">
                          <a:latin typeface="Times New Roman" panose="02020603050405020304" pitchFamily="18" charset="0"/>
                          <a:cs typeface="Times New Roman" panose="02020603050405020304" pitchFamily="18" charset="0"/>
                        </a:rPr>
                        <a:t> bool</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r>
                        <a:rPr lang="en-US" sz="2800">
                          <a:latin typeface="Times New Roman" panose="02020603050405020304" pitchFamily="18" charset="0"/>
                          <a:cs typeface="Times New Roman" panose="02020603050405020304" pitchFamily="18" charset="0"/>
                        </a:rPr>
                        <a:t>ToString(value)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Chuyển</a:t>
                      </a:r>
                      <a:r>
                        <a:rPr lang="en-US" sz="2800" baseline="0">
                          <a:latin typeface="Times New Roman" panose="02020603050405020304" pitchFamily="18" charset="0"/>
                          <a:cs typeface="Times New Roman" panose="02020603050405020304" pitchFamily="18" charset="0"/>
                        </a:rPr>
                        <a:t> đổi giá trị sang kiểu string</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a:txBody>
                    <a:bodyPr/>
                    <a:lstStyle/>
                    <a:p>
                      <a:r>
                        <a:rPr lang="en-US" sz="2800">
                          <a:latin typeface="Times New Roman" panose="02020603050405020304" pitchFamily="18" charset="0"/>
                          <a:cs typeface="Times New Roman" panose="02020603050405020304" pitchFamily="18" charset="0"/>
                        </a:rPr>
                        <a:t>ToChar(value)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a:latin typeface="Times New Roman" panose="02020603050405020304" pitchFamily="18" charset="0"/>
                          <a:cs typeface="Times New Roman" panose="02020603050405020304" pitchFamily="18" charset="0"/>
                        </a:rPr>
                        <a:t>Chuyển</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đổi</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giá</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trị</a:t>
                      </a:r>
                      <a:r>
                        <a:rPr lang="en-US" sz="2800" baseline="0" dirty="0">
                          <a:latin typeface="Times New Roman" panose="02020603050405020304" pitchFamily="18" charset="0"/>
                          <a:cs typeface="Times New Roman" panose="02020603050405020304" pitchFamily="18" charset="0"/>
                        </a:rPr>
                        <a:t> sang </a:t>
                      </a:r>
                      <a:r>
                        <a:rPr lang="en-US" sz="2800" baseline="0" dirty="0" err="1">
                          <a:latin typeface="Times New Roman" panose="02020603050405020304" pitchFamily="18" charset="0"/>
                          <a:cs typeface="Times New Roman" panose="02020603050405020304" pitchFamily="18" charset="0"/>
                        </a:rPr>
                        <a:t>kiểu</a:t>
                      </a:r>
                      <a:r>
                        <a:rPr lang="en-US" sz="2800" baseline="0" dirty="0">
                          <a:latin typeface="Times New Roman" panose="02020603050405020304" pitchFamily="18" charset="0"/>
                          <a:cs typeface="Times New Roman" panose="02020603050405020304" pitchFamily="18" charset="0"/>
                        </a:rPr>
                        <a:t> char</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596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Biểu</a:t>
            </a:r>
            <a:r>
              <a:rPr lang="en-US" dirty="0"/>
              <a:t> </a:t>
            </a:r>
            <a:r>
              <a:rPr lang="en-US" dirty="0" err="1"/>
              <a:t>thức</a:t>
            </a:r>
            <a:endParaRPr lang="en-US" dirty="0"/>
          </a:p>
        </p:txBody>
      </p:sp>
      <p:sp>
        <p:nvSpPr>
          <p:cNvPr id="3" name="Content Placeholder 2"/>
          <p:cNvSpPr>
            <a:spLocks noGrp="1"/>
          </p:cNvSpPr>
          <p:nvPr>
            <p:ph idx="1"/>
          </p:nvPr>
        </p:nvSpPr>
        <p:spPr>
          <a:xfrm>
            <a:off x="924444" y="1715063"/>
            <a:ext cx="10353762" cy="4892565"/>
          </a:xfrm>
        </p:spPr>
        <p:txBody>
          <a:bodyPr>
            <a:noAutofit/>
          </a:bodyPr>
          <a:lstStyle/>
          <a:p>
            <a:r>
              <a:rPr lang="en-US" sz="2800" dirty="0" err="1"/>
              <a:t>Biểu</a:t>
            </a:r>
            <a:r>
              <a:rPr lang="en-US" sz="2800" dirty="0"/>
              <a:t> </a:t>
            </a:r>
            <a:r>
              <a:rPr lang="en-US" sz="2800" dirty="0" err="1"/>
              <a:t>thức</a:t>
            </a:r>
            <a:r>
              <a:rPr lang="en-US" sz="2800" dirty="0"/>
              <a:t> bao </a:t>
            </a:r>
            <a:r>
              <a:rPr lang="en-US" sz="2800" dirty="0" err="1"/>
              <a:t>gồm</a:t>
            </a:r>
            <a:r>
              <a:rPr lang="en-US" sz="2800" dirty="0"/>
              <a:t> </a:t>
            </a:r>
            <a:r>
              <a:rPr lang="en-US" sz="2800" dirty="0" err="1"/>
              <a:t>toán</a:t>
            </a:r>
            <a:r>
              <a:rPr lang="en-US" sz="2800" dirty="0"/>
              <a:t> </a:t>
            </a:r>
            <a:r>
              <a:rPr lang="en-US" sz="2800" dirty="0" err="1"/>
              <a:t>hạng</a:t>
            </a:r>
            <a:r>
              <a:rPr lang="en-US" sz="2800" dirty="0"/>
              <a:t> </a:t>
            </a:r>
            <a:r>
              <a:rPr lang="en-US" sz="2800" dirty="0" err="1"/>
              <a:t>và</a:t>
            </a:r>
            <a:r>
              <a:rPr lang="en-US" sz="2800" dirty="0"/>
              <a:t> </a:t>
            </a:r>
            <a:r>
              <a:rPr lang="en-US" sz="2800" dirty="0" err="1"/>
              <a:t>toán</a:t>
            </a:r>
            <a:r>
              <a:rPr lang="en-US" sz="2800" dirty="0"/>
              <a:t> </a:t>
            </a:r>
            <a:r>
              <a:rPr lang="en-US" sz="2800" dirty="0" err="1"/>
              <a:t>tử</a:t>
            </a:r>
            <a:r>
              <a:rPr lang="en-US" sz="2800" dirty="0"/>
              <a:t> </a:t>
            </a:r>
            <a:r>
              <a:rPr lang="en-US" sz="2800" dirty="0" err="1"/>
              <a:t>hoặc</a:t>
            </a:r>
            <a:r>
              <a:rPr lang="en-US" sz="2800" dirty="0"/>
              <a:t> </a:t>
            </a:r>
            <a:r>
              <a:rPr lang="en-US" sz="2800" dirty="0" err="1"/>
              <a:t>các</a:t>
            </a:r>
            <a:r>
              <a:rPr lang="en-US" sz="2800" dirty="0"/>
              <a:t> </a:t>
            </a:r>
            <a:r>
              <a:rPr lang="en-US" sz="2800" dirty="0" err="1"/>
              <a:t>phép</a:t>
            </a:r>
            <a:r>
              <a:rPr lang="en-US" sz="2800" dirty="0"/>
              <a:t> logic</a:t>
            </a:r>
          </a:p>
          <a:p>
            <a:r>
              <a:rPr lang="en-US" sz="2800" dirty="0" err="1"/>
              <a:t>Tuân</a:t>
            </a:r>
            <a:r>
              <a:rPr lang="en-US" sz="2800" dirty="0"/>
              <a:t> </a:t>
            </a:r>
            <a:r>
              <a:rPr lang="en-US" sz="2800" dirty="0" err="1"/>
              <a:t>theo</a:t>
            </a:r>
            <a:r>
              <a:rPr lang="en-US" sz="2800" dirty="0"/>
              <a:t> </a:t>
            </a:r>
            <a:r>
              <a:rPr lang="en-US" sz="2800" dirty="0" err="1"/>
              <a:t>thứ</a:t>
            </a:r>
            <a:r>
              <a:rPr lang="en-US" sz="2800" dirty="0"/>
              <a:t> </a:t>
            </a:r>
            <a:r>
              <a:rPr lang="en-US" sz="2800" dirty="0" err="1"/>
              <a:t>tự</a:t>
            </a:r>
            <a:r>
              <a:rPr lang="en-US" sz="2800" dirty="0"/>
              <a:t> </a:t>
            </a:r>
            <a:r>
              <a:rPr lang="en-US" sz="2800" dirty="0" err="1"/>
              <a:t>ưu</a:t>
            </a:r>
            <a:r>
              <a:rPr lang="en-US" sz="2800" dirty="0"/>
              <a:t> </a:t>
            </a:r>
            <a:r>
              <a:rPr lang="en-US" sz="2800" dirty="0" err="1"/>
              <a:t>tiên</a:t>
            </a:r>
            <a:r>
              <a:rPr lang="en-US" sz="2800" dirty="0"/>
              <a:t>: </a:t>
            </a:r>
          </a:p>
          <a:p>
            <a:pPr lvl="1">
              <a:buSzPct val="50000"/>
              <a:buFont typeface="Courier New" panose="02070309020205020404" pitchFamily="49" charset="0"/>
              <a:buChar char="o"/>
            </a:pPr>
            <a:r>
              <a:rPr lang="en-US" sz="2400" dirty="0" err="1"/>
              <a:t>Trong</a:t>
            </a:r>
            <a:r>
              <a:rPr lang="en-US" sz="2400" dirty="0"/>
              <a:t> </a:t>
            </a:r>
            <a:r>
              <a:rPr lang="en-US" sz="2400" dirty="0" err="1"/>
              <a:t>ngoặc</a:t>
            </a:r>
            <a:endParaRPr lang="en-US" sz="2400" dirty="0"/>
          </a:p>
          <a:p>
            <a:pPr lvl="1">
              <a:buSzPct val="50000"/>
              <a:buFont typeface="Courier New" panose="02070309020205020404" pitchFamily="49" charset="0"/>
              <a:buChar char="o"/>
            </a:pPr>
            <a:r>
              <a:rPr lang="en-US" sz="2400" dirty="0" err="1"/>
              <a:t>Lũy</a:t>
            </a:r>
            <a:r>
              <a:rPr lang="en-US" sz="2400" dirty="0"/>
              <a:t> </a:t>
            </a:r>
            <a:r>
              <a:rPr lang="en-US" sz="2400" dirty="0" err="1"/>
              <a:t>thừa</a:t>
            </a:r>
            <a:endParaRPr lang="en-US" sz="2400" dirty="0"/>
          </a:p>
          <a:p>
            <a:pPr lvl="1">
              <a:buSzPct val="50000"/>
              <a:buFont typeface="Courier New" panose="02070309020205020404" pitchFamily="49" charset="0"/>
              <a:buChar char="o"/>
            </a:pPr>
            <a:r>
              <a:rPr lang="en-US" sz="2400" dirty="0" err="1"/>
              <a:t>Số</a:t>
            </a:r>
            <a:r>
              <a:rPr lang="en-US" sz="2400" dirty="0"/>
              <a:t> </a:t>
            </a:r>
            <a:r>
              <a:rPr lang="en-US" sz="2400" dirty="0" err="1"/>
              <a:t>âm</a:t>
            </a:r>
            <a:endParaRPr lang="en-US" sz="2400" dirty="0"/>
          </a:p>
          <a:p>
            <a:pPr lvl="1">
              <a:buSzPct val="50000"/>
              <a:buFont typeface="Courier New" panose="02070309020205020404" pitchFamily="49" charset="0"/>
              <a:buChar char="o"/>
            </a:pPr>
            <a:r>
              <a:rPr lang="en-US" sz="2400" dirty="0" err="1"/>
              <a:t>Nhân</a:t>
            </a:r>
            <a:r>
              <a:rPr lang="en-US" sz="2400" dirty="0"/>
              <a:t> | chia</a:t>
            </a:r>
          </a:p>
          <a:p>
            <a:pPr lvl="1">
              <a:buSzPct val="50000"/>
              <a:buFont typeface="Courier New" panose="02070309020205020404" pitchFamily="49" charset="0"/>
              <a:buChar char="o"/>
            </a:pPr>
            <a:r>
              <a:rPr lang="en-US" sz="2400" dirty="0"/>
              <a:t>Chia </a:t>
            </a:r>
            <a:r>
              <a:rPr lang="en-US" sz="2400" dirty="0" err="1"/>
              <a:t>lấy</a:t>
            </a:r>
            <a:r>
              <a:rPr lang="en-US" sz="2400" dirty="0"/>
              <a:t> </a:t>
            </a:r>
            <a:r>
              <a:rPr lang="en-US" sz="2400" dirty="0" err="1"/>
              <a:t>nguyên</a:t>
            </a:r>
            <a:endParaRPr lang="en-US" sz="2400" dirty="0"/>
          </a:p>
          <a:p>
            <a:pPr lvl="1">
              <a:buSzPct val="50000"/>
              <a:buFont typeface="Courier New" panose="02070309020205020404" pitchFamily="49" charset="0"/>
              <a:buChar char="o"/>
            </a:pPr>
            <a:r>
              <a:rPr lang="en-US" sz="2400" dirty="0"/>
              <a:t>Chia </a:t>
            </a:r>
            <a:r>
              <a:rPr lang="en-US" sz="2400" dirty="0" err="1"/>
              <a:t>lấy</a:t>
            </a:r>
            <a:r>
              <a:rPr lang="en-US" sz="2400" dirty="0"/>
              <a:t> </a:t>
            </a:r>
            <a:r>
              <a:rPr lang="en-US" sz="2400" dirty="0" err="1"/>
              <a:t>dư</a:t>
            </a:r>
            <a:endParaRPr lang="en-US" sz="2400" dirty="0"/>
          </a:p>
          <a:p>
            <a:pPr lvl="1">
              <a:buSzPct val="50000"/>
              <a:buFont typeface="Courier New" panose="02070309020205020404" pitchFamily="49" charset="0"/>
              <a:buChar char="o"/>
            </a:pPr>
            <a:r>
              <a:rPr lang="en-US" sz="2400" dirty="0" err="1"/>
              <a:t>Cộng</a:t>
            </a:r>
            <a:r>
              <a:rPr lang="en-US" sz="2400" dirty="0"/>
              <a:t> | </a:t>
            </a:r>
            <a:r>
              <a:rPr lang="en-US" sz="2400" dirty="0" err="1"/>
              <a:t>trừ</a:t>
            </a:r>
            <a:endParaRPr lang="en-US" sz="2400" dirty="0"/>
          </a:p>
        </p:txBody>
      </p:sp>
    </p:spTree>
    <p:extLst>
      <p:ext uri="{BB962C8B-B14F-4D97-AF65-F5344CB8AC3E}">
        <p14:creationId xmlns:p14="http://schemas.microsoft.com/office/powerpoint/2010/main" val="1420776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Biểu</a:t>
            </a:r>
            <a:r>
              <a:rPr lang="en-US" dirty="0"/>
              <a:t> </a:t>
            </a:r>
            <a:r>
              <a:rPr lang="en-US" dirty="0" err="1"/>
              <a:t>thức</a:t>
            </a:r>
            <a:endParaRPr lang="en-US" dirty="0"/>
          </a:p>
        </p:txBody>
      </p:sp>
      <p:sp>
        <p:nvSpPr>
          <p:cNvPr id="3" name="Content Placeholder 2"/>
          <p:cNvSpPr>
            <a:spLocks noGrp="1"/>
          </p:cNvSpPr>
          <p:nvPr>
            <p:ph idx="1"/>
          </p:nvPr>
        </p:nvSpPr>
        <p:spPr>
          <a:xfrm>
            <a:off x="1170215" y="1632857"/>
            <a:ext cx="10009414" cy="4615543"/>
          </a:xfrm>
        </p:spPr>
        <p:txBody>
          <a:bodyPr>
            <a:noAutofit/>
          </a:bodyPr>
          <a:lstStyle/>
          <a:p>
            <a:pPr marL="0" indent="0">
              <a:buNone/>
            </a:pPr>
            <a:r>
              <a:rPr lang="en-US" sz="2800" b="1" dirty="0" err="1">
                <a:solidFill>
                  <a:srgbClr val="00B0F0"/>
                </a:solidFill>
              </a:rPr>
              <a:t>Toán</a:t>
            </a:r>
            <a:r>
              <a:rPr lang="en-US" sz="2800" b="1" dirty="0">
                <a:solidFill>
                  <a:srgbClr val="00B0F0"/>
                </a:solidFill>
              </a:rPr>
              <a:t> </a:t>
            </a:r>
            <a:r>
              <a:rPr lang="en-US" sz="2800" b="1" dirty="0" err="1">
                <a:solidFill>
                  <a:srgbClr val="00B0F0"/>
                </a:solidFill>
              </a:rPr>
              <a:t>tử</a:t>
            </a:r>
            <a:endParaRPr lang="en-US" sz="2800" b="1" dirty="0">
              <a:solidFill>
                <a:srgbClr val="00B0F0"/>
              </a:solidFill>
            </a:endParaRPr>
          </a:p>
          <a:p>
            <a:r>
              <a:rPr lang="en-US" b="1" dirty="0"/>
              <a:t>Arithmetic (</a:t>
            </a:r>
            <a:r>
              <a:rPr lang="en-US" b="1" dirty="0" err="1"/>
              <a:t>toán</a:t>
            </a:r>
            <a:r>
              <a:rPr lang="en-US" b="1" dirty="0"/>
              <a:t> </a:t>
            </a:r>
            <a:r>
              <a:rPr lang="en-US" b="1" dirty="0" err="1"/>
              <a:t>học</a:t>
            </a:r>
            <a:r>
              <a:rPr lang="en-US" b="1" dirty="0"/>
              <a:t>)</a:t>
            </a:r>
            <a:r>
              <a:rPr lang="en-US" dirty="0"/>
              <a:t>: +   -    *    /     %</a:t>
            </a:r>
          </a:p>
          <a:p>
            <a:r>
              <a:rPr lang="en-US" b="1" dirty="0"/>
              <a:t>Assignment (</a:t>
            </a:r>
            <a:r>
              <a:rPr lang="en-US" b="1" dirty="0" err="1"/>
              <a:t>gán</a:t>
            </a:r>
            <a:r>
              <a:rPr lang="en-US" b="1" dirty="0"/>
              <a:t>):  </a:t>
            </a:r>
            <a:r>
              <a:rPr lang="en-US" dirty="0"/>
              <a:t>=    +=   -=    *=    /=    %=</a:t>
            </a:r>
          </a:p>
          <a:p>
            <a:r>
              <a:rPr lang="en-US" b="1" dirty="0"/>
              <a:t>Unary (</a:t>
            </a:r>
            <a:r>
              <a:rPr lang="en-US" b="1" dirty="0" err="1"/>
              <a:t>một</a:t>
            </a:r>
            <a:r>
              <a:rPr lang="en-US" b="1" dirty="0"/>
              <a:t> </a:t>
            </a:r>
            <a:r>
              <a:rPr lang="en-US" b="1" dirty="0" err="1"/>
              <a:t>ngôi</a:t>
            </a:r>
            <a:r>
              <a:rPr lang="en-US" b="1" dirty="0"/>
              <a:t>):  </a:t>
            </a:r>
            <a:r>
              <a:rPr lang="en-US" dirty="0"/>
              <a:t>++      --</a:t>
            </a:r>
          </a:p>
          <a:p>
            <a:r>
              <a:rPr lang="en-US" b="1" dirty="0"/>
              <a:t>Comparison (so </a:t>
            </a:r>
            <a:r>
              <a:rPr lang="en-US" b="1" dirty="0" err="1"/>
              <a:t>sánh</a:t>
            </a:r>
            <a:r>
              <a:rPr lang="en-US" b="1" dirty="0"/>
              <a:t>): </a:t>
            </a:r>
            <a:r>
              <a:rPr lang="en-US" dirty="0" err="1"/>
              <a:t>kết</a:t>
            </a:r>
            <a:r>
              <a:rPr lang="en-US" dirty="0"/>
              <a:t> </a:t>
            </a:r>
            <a:r>
              <a:rPr lang="en-US" dirty="0" err="1"/>
              <a:t>quả</a:t>
            </a:r>
            <a:r>
              <a:rPr lang="en-US" dirty="0"/>
              <a:t> </a:t>
            </a:r>
            <a:r>
              <a:rPr lang="en-US" dirty="0" err="1"/>
              <a:t>là</a:t>
            </a:r>
            <a:r>
              <a:rPr lang="en-US" dirty="0"/>
              <a:t> </a:t>
            </a:r>
            <a:r>
              <a:rPr lang="en-US" dirty="0" err="1"/>
              <a:t>kiểu</a:t>
            </a:r>
            <a:r>
              <a:rPr lang="en-US" dirty="0"/>
              <a:t> </a:t>
            </a:r>
            <a:r>
              <a:rPr lang="en-US" dirty="0" err="1"/>
              <a:t>boolean</a:t>
            </a:r>
            <a:r>
              <a:rPr lang="en-US" dirty="0"/>
              <a:t> </a:t>
            </a:r>
            <a:r>
              <a:rPr lang="en-US" dirty="0" err="1"/>
              <a:t>sau</a:t>
            </a:r>
            <a:r>
              <a:rPr lang="en-US" dirty="0"/>
              <a:t> </a:t>
            </a:r>
            <a:r>
              <a:rPr lang="en-US" dirty="0" err="1"/>
              <a:t>khi</a:t>
            </a:r>
            <a:r>
              <a:rPr lang="en-US" dirty="0"/>
              <a:t> </a:t>
            </a:r>
            <a:r>
              <a:rPr lang="en-US" dirty="0" err="1"/>
              <a:t>đã</a:t>
            </a:r>
            <a:r>
              <a:rPr lang="en-US" dirty="0"/>
              <a:t> so </a:t>
            </a:r>
            <a:r>
              <a:rPr lang="en-US" dirty="0" err="1"/>
              <a:t>sánh</a:t>
            </a:r>
            <a:endParaRPr lang="en-US" dirty="0"/>
          </a:p>
          <a:p>
            <a:pPr marL="0" indent="0">
              <a:buNone/>
            </a:pPr>
            <a:r>
              <a:rPr lang="en-US" dirty="0"/>
              <a:t>	</a:t>
            </a:r>
            <a:r>
              <a:rPr lang="en-US" b="1" dirty="0"/>
              <a:t>&lt;        &lt;=       ==        !=        &gt;          &gt;=</a:t>
            </a:r>
          </a:p>
          <a:p>
            <a:r>
              <a:rPr lang="en-US" b="1" dirty="0"/>
              <a:t>Logical (</a:t>
            </a:r>
            <a:r>
              <a:rPr lang="en-US" b="1" dirty="0" err="1"/>
              <a:t>luận</a:t>
            </a:r>
            <a:r>
              <a:rPr lang="en-US" b="1" dirty="0"/>
              <a:t> </a:t>
            </a:r>
            <a:r>
              <a:rPr lang="en-US" b="1" dirty="0" err="1"/>
              <a:t>lý</a:t>
            </a:r>
            <a:r>
              <a:rPr lang="en-US" b="1" dirty="0"/>
              <a:t>) </a:t>
            </a:r>
            <a:r>
              <a:rPr lang="en-US" dirty="0"/>
              <a:t>-  </a:t>
            </a:r>
            <a:r>
              <a:rPr lang="en-US" dirty="0" err="1"/>
              <a:t>đánh</a:t>
            </a:r>
            <a:r>
              <a:rPr lang="en-US" dirty="0"/>
              <a:t> </a:t>
            </a:r>
            <a:r>
              <a:rPr lang="en-US" dirty="0" err="1"/>
              <a:t>giá</a:t>
            </a:r>
            <a:r>
              <a:rPr lang="en-US" dirty="0"/>
              <a:t> </a:t>
            </a:r>
            <a:r>
              <a:rPr lang="en-US" dirty="0" err="1"/>
              <a:t>biểu</a:t>
            </a:r>
            <a:r>
              <a:rPr lang="en-US" dirty="0"/>
              <a:t> </a:t>
            </a:r>
            <a:r>
              <a:rPr lang="en-US" dirty="0" err="1"/>
              <a:t>thức</a:t>
            </a:r>
            <a:r>
              <a:rPr lang="en-US" dirty="0"/>
              <a:t> </a:t>
            </a:r>
            <a:r>
              <a:rPr lang="en-US" dirty="0" err="1"/>
              <a:t>và</a:t>
            </a:r>
            <a:r>
              <a:rPr lang="en-US" dirty="0"/>
              <a:t> </a:t>
            </a:r>
            <a:r>
              <a:rPr lang="en-US" dirty="0" err="1"/>
              <a:t>trả</a:t>
            </a:r>
            <a:r>
              <a:rPr lang="en-US" dirty="0"/>
              <a:t> </a:t>
            </a:r>
            <a:r>
              <a:rPr lang="en-US" dirty="0" err="1"/>
              <a:t>về</a:t>
            </a:r>
            <a:r>
              <a:rPr lang="en-US" dirty="0"/>
              <a:t> </a:t>
            </a:r>
            <a:r>
              <a:rPr lang="en-US" dirty="0" err="1"/>
              <a:t>kiểu</a:t>
            </a:r>
            <a:r>
              <a:rPr lang="en-US" dirty="0"/>
              <a:t> Boolean: </a:t>
            </a:r>
          </a:p>
          <a:p>
            <a:pPr marL="0" indent="0">
              <a:buNone/>
            </a:pPr>
            <a:r>
              <a:rPr lang="en-US" b="1" dirty="0"/>
              <a:t>	&amp;&amp;</a:t>
            </a:r>
            <a:r>
              <a:rPr lang="en-US" dirty="0"/>
              <a:t> (</a:t>
            </a:r>
            <a:r>
              <a:rPr lang="en-US" dirty="0" err="1"/>
              <a:t>và</a:t>
            </a:r>
            <a:r>
              <a:rPr lang="en-US" dirty="0"/>
              <a:t>)   	</a:t>
            </a:r>
            <a:r>
              <a:rPr lang="en-US" b="1" dirty="0"/>
              <a:t>!</a:t>
            </a:r>
            <a:r>
              <a:rPr lang="en-US" dirty="0"/>
              <a:t> (</a:t>
            </a:r>
            <a:r>
              <a:rPr lang="en-US" dirty="0" err="1"/>
              <a:t>phủ</a:t>
            </a:r>
            <a:r>
              <a:rPr lang="en-US" dirty="0"/>
              <a:t> </a:t>
            </a:r>
            <a:r>
              <a:rPr lang="en-US" dirty="0" err="1"/>
              <a:t>định</a:t>
            </a:r>
            <a:r>
              <a:rPr lang="en-US" dirty="0"/>
              <a:t>)	      </a:t>
            </a:r>
            <a:r>
              <a:rPr lang="en-US" b="1" dirty="0"/>
              <a:t>||</a:t>
            </a:r>
            <a:r>
              <a:rPr lang="en-US" dirty="0"/>
              <a:t> (</a:t>
            </a:r>
            <a:r>
              <a:rPr lang="en-US" dirty="0" err="1"/>
              <a:t>hoặc</a:t>
            </a:r>
            <a:r>
              <a:rPr lang="en-US" dirty="0"/>
              <a:t>)    </a:t>
            </a:r>
          </a:p>
          <a:p>
            <a:pPr marL="0" indent="0">
              <a:buNone/>
            </a:pPr>
            <a:r>
              <a:rPr lang="en-US" dirty="0"/>
              <a:t>           </a:t>
            </a:r>
            <a:r>
              <a:rPr lang="en-US" b="1" dirty="0"/>
              <a:t>^</a:t>
            </a:r>
            <a:r>
              <a:rPr lang="en-US" dirty="0"/>
              <a:t> (XOR – </a:t>
            </a:r>
            <a:r>
              <a:rPr lang="en-US" dirty="0" err="1"/>
              <a:t>chỉ</a:t>
            </a:r>
            <a:r>
              <a:rPr lang="en-US" dirty="0"/>
              <a:t> </a:t>
            </a:r>
            <a:r>
              <a:rPr lang="en-US" dirty="0" err="1"/>
              <a:t>sai</a:t>
            </a:r>
            <a:r>
              <a:rPr lang="en-US" dirty="0"/>
              <a:t> </a:t>
            </a:r>
            <a:r>
              <a:rPr lang="en-US" dirty="0" err="1"/>
              <a:t>khi</a:t>
            </a:r>
            <a:r>
              <a:rPr lang="en-US" dirty="0"/>
              <a:t> </a:t>
            </a:r>
            <a:r>
              <a:rPr lang="en-US" dirty="0" err="1"/>
              <a:t>cả</a:t>
            </a:r>
            <a:r>
              <a:rPr lang="en-US" dirty="0"/>
              <a:t> </a:t>
            </a:r>
            <a:r>
              <a:rPr lang="en-US" dirty="0" err="1"/>
              <a:t>hai</a:t>
            </a:r>
            <a:r>
              <a:rPr lang="en-US" dirty="0"/>
              <a:t> </a:t>
            </a:r>
            <a:r>
              <a:rPr lang="en-US" dirty="0" err="1"/>
              <a:t>biểu</a:t>
            </a:r>
            <a:r>
              <a:rPr lang="en-US" dirty="0"/>
              <a:t> </a:t>
            </a:r>
            <a:r>
              <a:rPr lang="en-US" dirty="0" err="1"/>
              <a:t>thức</a:t>
            </a:r>
            <a:r>
              <a:rPr lang="en-US" dirty="0"/>
              <a:t> </a:t>
            </a:r>
            <a:r>
              <a:rPr lang="en-US" dirty="0" err="1"/>
              <a:t>đều</a:t>
            </a:r>
            <a:r>
              <a:rPr lang="en-US" dirty="0"/>
              <a:t> </a:t>
            </a:r>
            <a:r>
              <a:rPr lang="en-US" dirty="0" err="1"/>
              <a:t>đúng</a:t>
            </a:r>
            <a:r>
              <a:rPr lang="en-US" dirty="0"/>
              <a:t>   </a:t>
            </a:r>
          </a:p>
          <a:p>
            <a:pPr marL="0" indent="0">
              <a:buNone/>
            </a:pPr>
            <a:r>
              <a:rPr lang="en-US" dirty="0"/>
              <a:t>    </a:t>
            </a:r>
          </a:p>
        </p:txBody>
      </p:sp>
    </p:spTree>
    <p:extLst>
      <p:ext uri="{BB962C8B-B14F-4D97-AF65-F5344CB8AC3E}">
        <p14:creationId xmlns:p14="http://schemas.microsoft.com/office/powerpoint/2010/main" val="2404846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Biểu</a:t>
            </a:r>
            <a:r>
              <a:rPr lang="en-US" dirty="0"/>
              <a:t> </a:t>
            </a:r>
            <a:r>
              <a:rPr lang="en-US" dirty="0" err="1"/>
              <a:t>thức</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95726923"/>
              </p:ext>
            </p:extLst>
          </p:nvPr>
        </p:nvGraphicFramePr>
        <p:xfrm>
          <a:off x="1224643" y="2143179"/>
          <a:ext cx="7848600" cy="4063419"/>
        </p:xfrm>
        <a:graphic>
          <a:graphicData uri="http://schemas.openxmlformats.org/drawingml/2006/table">
            <a:tbl>
              <a:tblPr firstRow="1" bandRow="1">
                <a:tableStyleId>{5C22544A-7EE6-4342-B048-85BDC9FD1C3A}</a:tableStyleId>
              </a:tblPr>
              <a:tblGrid>
                <a:gridCol w="1598789">
                  <a:extLst>
                    <a:ext uri="{9D8B030D-6E8A-4147-A177-3AD203B41FA5}">
                      <a16:colId xmlns:a16="http://schemas.microsoft.com/office/drawing/2014/main" val="20000"/>
                    </a:ext>
                  </a:extLst>
                </a:gridCol>
                <a:gridCol w="1744133">
                  <a:extLst>
                    <a:ext uri="{9D8B030D-6E8A-4147-A177-3AD203B41FA5}">
                      <a16:colId xmlns:a16="http://schemas.microsoft.com/office/drawing/2014/main" val="20001"/>
                    </a:ext>
                  </a:extLst>
                </a:gridCol>
                <a:gridCol w="4505678">
                  <a:extLst>
                    <a:ext uri="{9D8B030D-6E8A-4147-A177-3AD203B41FA5}">
                      <a16:colId xmlns:a16="http://schemas.microsoft.com/office/drawing/2014/main" val="20002"/>
                    </a:ext>
                  </a:extLst>
                </a:gridCol>
              </a:tblGrid>
              <a:tr h="622227">
                <a:tc>
                  <a:txBody>
                    <a:bodyPr/>
                    <a:lstStyle/>
                    <a:p>
                      <a:pPr algn="ctr">
                        <a:lnSpc>
                          <a:spcPct val="120000"/>
                        </a:lnSpc>
                        <a:spcBef>
                          <a:spcPts val="0"/>
                        </a:spcBef>
                        <a:spcAft>
                          <a:spcPts val="0"/>
                        </a:spcAft>
                      </a:pPr>
                      <a:r>
                        <a:rPr lang="en-US" sz="2800" b="1" dirty="0" err="1">
                          <a:solidFill>
                            <a:schemeClr val="tx1"/>
                          </a:solidFill>
                          <a:latin typeface="Times New Roman" panose="02020603050405020304" pitchFamily="18" charset="0"/>
                          <a:cs typeface="Times New Roman" panose="02020603050405020304" pitchFamily="18" charset="0"/>
                        </a:rPr>
                        <a:t>Toán</a:t>
                      </a:r>
                      <a:r>
                        <a:rPr lang="en-US" sz="2800" b="1" baseline="0" dirty="0">
                          <a:solidFill>
                            <a:schemeClr val="tx1"/>
                          </a:solidFill>
                          <a:latin typeface="Times New Roman" panose="02020603050405020304" pitchFamily="18" charset="0"/>
                          <a:cs typeface="Times New Roman" panose="02020603050405020304" pitchFamily="18" charset="0"/>
                        </a:rPr>
                        <a:t> </a:t>
                      </a:r>
                      <a:r>
                        <a:rPr lang="en-US" sz="2800" b="1" baseline="0" dirty="0" err="1">
                          <a:solidFill>
                            <a:schemeClr val="tx1"/>
                          </a:solidFill>
                          <a:latin typeface="Times New Roman" panose="02020603050405020304" pitchFamily="18" charset="0"/>
                          <a:cs typeface="Times New Roman" panose="02020603050405020304" pitchFamily="18" charset="0"/>
                        </a:rPr>
                        <a:t>tử</a:t>
                      </a:r>
                      <a:endParaRPr lang="en-US" sz="28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120000"/>
                        </a:lnSpc>
                        <a:spcBef>
                          <a:spcPts val="0"/>
                        </a:spcBef>
                        <a:spcAft>
                          <a:spcPts val="0"/>
                        </a:spcAft>
                      </a:pPr>
                      <a:r>
                        <a:rPr lang="en-US" sz="2800" b="1">
                          <a:solidFill>
                            <a:schemeClr val="tx1"/>
                          </a:solidFill>
                          <a:latin typeface="Times New Roman" panose="02020603050405020304" pitchFamily="18" charset="0"/>
                          <a:cs typeface="Times New Roman" panose="02020603050405020304" pitchFamily="18" charset="0"/>
                        </a:rPr>
                        <a:t>Ví</a:t>
                      </a:r>
                      <a:r>
                        <a:rPr lang="en-US" sz="2800" b="1" baseline="0">
                          <a:solidFill>
                            <a:schemeClr val="tx1"/>
                          </a:solidFill>
                          <a:latin typeface="Times New Roman" panose="02020603050405020304" pitchFamily="18" charset="0"/>
                          <a:cs typeface="Times New Roman" panose="02020603050405020304" pitchFamily="18" charset="0"/>
                        </a:rPr>
                        <a:t> dụ</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120000"/>
                        </a:lnSpc>
                        <a:spcBef>
                          <a:spcPts val="0"/>
                        </a:spcBef>
                        <a:spcAft>
                          <a:spcPts val="0"/>
                        </a:spcAft>
                      </a:pPr>
                      <a:r>
                        <a:rPr lang="en-US" sz="2800" b="1">
                          <a:solidFill>
                            <a:schemeClr val="tx1"/>
                          </a:solidFill>
                          <a:latin typeface="Times New Roman" panose="02020603050405020304" pitchFamily="18" charset="0"/>
                          <a:cs typeface="Times New Roman" panose="02020603050405020304" pitchFamily="18" charset="0"/>
                        </a:rPr>
                        <a:t>Ý</a:t>
                      </a:r>
                      <a:r>
                        <a:rPr lang="en-US" sz="2800" b="1" baseline="0">
                          <a:solidFill>
                            <a:schemeClr val="tx1"/>
                          </a:solidFill>
                          <a:latin typeface="Times New Roman" panose="02020603050405020304" pitchFamily="18" charset="0"/>
                          <a:cs typeface="Times New Roman" panose="02020603050405020304" pitchFamily="18" charset="0"/>
                        </a:rPr>
                        <a:t> nghĩa</a:t>
                      </a:r>
                      <a:endParaRPr lang="en-US" sz="2800" b="1">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32965">
                <a:tc>
                  <a:txBody>
                    <a:bodyPr/>
                    <a:lstStyle/>
                    <a:p>
                      <a:pPr algn="ctr">
                        <a:lnSpc>
                          <a:spcPct val="120000"/>
                        </a:lnSpc>
                        <a:spcBef>
                          <a:spcPts val="0"/>
                        </a:spcBef>
                        <a:spcAft>
                          <a:spcPts val="0"/>
                        </a:spcAft>
                      </a:pPr>
                      <a:r>
                        <a:rPr lang="en-US" sz="2800" dirty="0">
                          <a:latin typeface="Times New Roman" panose="02020603050405020304" pitchFamily="18" charset="0"/>
                          <a:cs typeface="Times New Roman" panose="02020603050405020304" pitchFamily="18" charset="0"/>
                        </a:rPr>
                        <a:t>=</a:t>
                      </a:r>
                    </a:p>
                  </a:txBody>
                  <a:tcPr/>
                </a:tc>
                <a:tc>
                  <a:txBody>
                    <a:bodyPr/>
                    <a:lstStyle/>
                    <a:p>
                      <a:pPr>
                        <a:lnSpc>
                          <a:spcPct val="120000"/>
                        </a:lnSpc>
                        <a:spcBef>
                          <a:spcPts val="0"/>
                        </a:spcBef>
                        <a:spcAft>
                          <a:spcPts val="0"/>
                        </a:spcAft>
                      </a:pPr>
                      <a:r>
                        <a:rPr lang="en-US" sz="2800">
                          <a:latin typeface="Times New Roman" panose="02020603050405020304" pitchFamily="18" charset="0"/>
                          <a:cs typeface="Times New Roman" panose="02020603050405020304" pitchFamily="18" charset="0"/>
                        </a:rPr>
                        <a:t>x</a:t>
                      </a:r>
                      <a:r>
                        <a:rPr lang="en-US" sz="2800" baseline="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5</a:t>
                      </a:r>
                    </a:p>
                  </a:txBody>
                  <a:tcPr/>
                </a:tc>
                <a:tc>
                  <a:txBody>
                    <a:bodyPr/>
                    <a:lstStyle/>
                    <a:p>
                      <a:pPr>
                        <a:lnSpc>
                          <a:spcPct val="120000"/>
                        </a:lnSpc>
                        <a:spcBef>
                          <a:spcPts val="0"/>
                        </a:spcBef>
                        <a:spcAft>
                          <a:spcPts val="0"/>
                        </a:spcAft>
                      </a:pPr>
                      <a:r>
                        <a:rPr lang="en-US" sz="2800">
                          <a:latin typeface="Times New Roman" panose="02020603050405020304" pitchFamily="18" charset="0"/>
                          <a:cs typeface="Times New Roman" panose="02020603050405020304" pitchFamily="18" charset="0"/>
                        </a:rPr>
                        <a:t>gán</a:t>
                      </a:r>
                      <a:r>
                        <a:rPr lang="en-US" sz="2800" baseline="0">
                          <a:latin typeface="Times New Roman" panose="02020603050405020304" pitchFamily="18" charset="0"/>
                          <a:cs typeface="Times New Roman" panose="02020603050405020304" pitchFamily="18" charset="0"/>
                        </a:rPr>
                        <a:t> giá trị 5 cho biến x</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07565">
                <a:tc>
                  <a:txBody>
                    <a:bodyPr/>
                    <a:lstStyle/>
                    <a:p>
                      <a:pPr algn="ctr">
                        <a:lnSpc>
                          <a:spcPct val="120000"/>
                        </a:lnSpc>
                        <a:spcBef>
                          <a:spcPts val="0"/>
                        </a:spcBef>
                        <a:spcAft>
                          <a:spcPts val="0"/>
                        </a:spcAft>
                      </a:pPr>
                      <a:r>
                        <a:rPr lang="en-US" sz="2800">
                          <a:latin typeface="Times New Roman" panose="02020603050405020304" pitchFamily="18" charset="0"/>
                          <a:cs typeface="Times New Roman" panose="02020603050405020304" pitchFamily="18" charset="0"/>
                        </a:rPr>
                        <a:t>+=</a:t>
                      </a:r>
                    </a:p>
                  </a:txBody>
                  <a:tcPr/>
                </a:tc>
                <a:tc>
                  <a:txBody>
                    <a:bodyPr/>
                    <a:lstStyle/>
                    <a:p>
                      <a:pPr>
                        <a:lnSpc>
                          <a:spcPct val="120000"/>
                        </a:lnSpc>
                        <a:spcBef>
                          <a:spcPts val="0"/>
                        </a:spcBef>
                        <a:spcAft>
                          <a:spcPts val="0"/>
                        </a:spcAft>
                      </a:pPr>
                      <a:r>
                        <a:rPr lang="en-US" sz="2800">
                          <a:latin typeface="Times New Roman" panose="02020603050405020304" pitchFamily="18" charset="0"/>
                          <a:cs typeface="Times New Roman" panose="02020603050405020304" pitchFamily="18" charset="0"/>
                        </a:rPr>
                        <a:t>x += y</a:t>
                      </a:r>
                    </a:p>
                  </a:txBody>
                  <a:tcPr/>
                </a:tc>
                <a:tc>
                  <a:txBody>
                    <a:bodyPr/>
                    <a:lstStyle/>
                    <a:p>
                      <a:pPr>
                        <a:lnSpc>
                          <a:spcPct val="120000"/>
                        </a:lnSpc>
                        <a:spcBef>
                          <a:spcPts val="0"/>
                        </a:spcBef>
                        <a:spcAft>
                          <a:spcPts val="0"/>
                        </a:spcAft>
                      </a:pPr>
                      <a:r>
                        <a:rPr lang="en-US" sz="2800">
                          <a:latin typeface="Times New Roman" panose="02020603050405020304" pitchFamily="18" charset="0"/>
                          <a:cs typeface="Times New Roman" panose="02020603050405020304" pitchFamily="18" charset="0"/>
                        </a:rPr>
                        <a:t>tương</a:t>
                      </a:r>
                      <a:r>
                        <a:rPr lang="en-US" sz="2800" baseline="0">
                          <a:latin typeface="Times New Roman" panose="02020603050405020304" pitchFamily="18" charset="0"/>
                          <a:cs typeface="Times New Roman" panose="02020603050405020304" pitchFamily="18" charset="0"/>
                        </a:rPr>
                        <a:t> tự: x = x+y</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58365">
                <a:tc>
                  <a:txBody>
                    <a:bodyPr/>
                    <a:lstStyle/>
                    <a:p>
                      <a:pPr algn="ctr">
                        <a:lnSpc>
                          <a:spcPct val="120000"/>
                        </a:lnSpc>
                        <a:spcBef>
                          <a:spcPts val="0"/>
                        </a:spcBef>
                        <a:spcAft>
                          <a:spcPts val="0"/>
                        </a:spcAft>
                      </a:pPr>
                      <a:r>
                        <a:rPr lang="en-US" sz="2800">
                          <a:latin typeface="Times New Roman" panose="02020603050405020304" pitchFamily="18" charset="0"/>
                          <a:cs typeface="Times New Roman" panose="02020603050405020304" pitchFamily="18" charset="0"/>
                        </a:rPr>
                        <a:t>-=</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x -= y</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tương</a:t>
                      </a:r>
                      <a:r>
                        <a:rPr lang="en-US" sz="2800" baseline="0">
                          <a:latin typeface="Times New Roman" panose="02020603050405020304" pitchFamily="18" charset="0"/>
                          <a:cs typeface="Times New Roman" panose="02020603050405020304" pitchFamily="18" charset="0"/>
                        </a:rPr>
                        <a:t> tự: x = x-y</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32965">
                <a:tc>
                  <a:txBody>
                    <a:bodyPr/>
                    <a:lstStyle/>
                    <a:p>
                      <a:pPr algn="ctr">
                        <a:lnSpc>
                          <a:spcPct val="120000"/>
                        </a:lnSpc>
                        <a:spcBef>
                          <a:spcPts val="0"/>
                        </a:spcBef>
                        <a:spcAft>
                          <a:spcPts val="0"/>
                        </a:spcAft>
                      </a:pPr>
                      <a:r>
                        <a:rPr lang="en-US" sz="2800">
                          <a:latin typeface="Times New Roman" panose="02020603050405020304" pitchFamily="18" charset="0"/>
                          <a:cs typeface="Times New Roman" panose="02020603050405020304" pitchFamily="18" charset="0"/>
                        </a:rPr>
                        <a:t>*=</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x *= y</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tương</a:t>
                      </a:r>
                      <a:r>
                        <a:rPr lang="en-US" sz="2800" baseline="0">
                          <a:latin typeface="Times New Roman" panose="02020603050405020304" pitchFamily="18" charset="0"/>
                          <a:cs typeface="Times New Roman" panose="02020603050405020304" pitchFamily="18" charset="0"/>
                        </a:rPr>
                        <a:t> tự: x = x*y</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83765">
                <a:tc>
                  <a:txBody>
                    <a:bodyPr/>
                    <a:lstStyle/>
                    <a:p>
                      <a:pPr algn="ctr">
                        <a:lnSpc>
                          <a:spcPct val="120000"/>
                        </a:lnSpc>
                        <a:spcBef>
                          <a:spcPts val="0"/>
                        </a:spcBef>
                        <a:spcAft>
                          <a:spcPts val="0"/>
                        </a:spcAft>
                      </a:pPr>
                      <a:r>
                        <a:rPr lang="en-US" sz="2800">
                          <a:latin typeface="Times New Roman" panose="02020603050405020304" pitchFamily="18" charset="0"/>
                          <a:cs typeface="Times New Roman" panose="02020603050405020304" pitchFamily="18" charset="0"/>
                        </a:rPr>
                        <a:t>/=</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x /= y</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tương</a:t>
                      </a:r>
                      <a:r>
                        <a:rPr lang="en-US" sz="2800" baseline="0">
                          <a:latin typeface="Times New Roman" panose="02020603050405020304" pitchFamily="18" charset="0"/>
                          <a:cs typeface="Times New Roman" panose="02020603050405020304" pitchFamily="18" charset="0"/>
                        </a:rPr>
                        <a:t> tự: x = x/y</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622227">
                <a:tc>
                  <a:txBody>
                    <a:bodyPr/>
                    <a:lstStyle/>
                    <a:p>
                      <a:pPr algn="ctr">
                        <a:lnSpc>
                          <a:spcPct val="120000"/>
                        </a:lnSpc>
                        <a:spcBef>
                          <a:spcPts val="0"/>
                        </a:spcBef>
                        <a:spcAft>
                          <a:spcPts val="0"/>
                        </a:spcAft>
                      </a:pPr>
                      <a:r>
                        <a:rPr lang="en-US" sz="2800">
                          <a:latin typeface="Times New Roman" panose="02020603050405020304" pitchFamily="18" charset="0"/>
                          <a:cs typeface="Times New Roman" panose="02020603050405020304" pitchFamily="18" charset="0"/>
                        </a:rPr>
                        <a:t>%=</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x %= y</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800" dirty="0" err="1">
                          <a:latin typeface="Times New Roman" panose="02020603050405020304" pitchFamily="18" charset="0"/>
                          <a:cs typeface="Times New Roman" panose="02020603050405020304" pitchFamily="18" charset="0"/>
                        </a:rPr>
                        <a:t>tương</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tự</a:t>
                      </a:r>
                      <a:r>
                        <a:rPr lang="en-US" sz="2800" baseline="0" dirty="0">
                          <a:latin typeface="Times New Roman" panose="02020603050405020304" pitchFamily="18" charset="0"/>
                          <a:cs typeface="Times New Roman" panose="02020603050405020304" pitchFamily="18" charset="0"/>
                        </a:rPr>
                        <a:t>: x = </a:t>
                      </a:r>
                      <a:r>
                        <a:rPr lang="en-US" sz="2800" baseline="0" dirty="0" err="1">
                          <a:latin typeface="Times New Roman" panose="02020603050405020304" pitchFamily="18" charset="0"/>
                          <a:cs typeface="Times New Roman" panose="02020603050405020304" pitchFamily="18" charset="0"/>
                        </a:rPr>
                        <a:t>x%y</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4294967295"/>
          </p:nvPr>
        </p:nvSpPr>
        <p:spPr>
          <a:xfrm>
            <a:off x="913794" y="5883275"/>
            <a:ext cx="6672865" cy="365125"/>
          </a:xfrm>
        </p:spPr>
        <p:txBody>
          <a:bodyPr/>
          <a:lstStyle/>
          <a:p>
            <a:pPr>
              <a:defRPr/>
            </a:pPr>
            <a:fld id="{FA7976FA-51EF-41C5-94A6-65BEE7E67556}" type="slidenum">
              <a:rPr lang="en-US" altLang="ja-JP" smtClean="0"/>
              <a:pPr>
                <a:defRPr/>
              </a:pPr>
              <a:t>27</a:t>
            </a:fld>
            <a:endParaRPr lang="en-US" altLang="ja-JP"/>
          </a:p>
        </p:txBody>
      </p:sp>
      <p:sp>
        <p:nvSpPr>
          <p:cNvPr id="3" name="TextBox 2"/>
          <p:cNvSpPr txBox="1"/>
          <p:nvPr/>
        </p:nvSpPr>
        <p:spPr>
          <a:xfrm>
            <a:off x="1224643" y="1454775"/>
            <a:ext cx="3657600" cy="523220"/>
          </a:xfrm>
          <a:prstGeom prst="rect">
            <a:avLst/>
          </a:prstGeom>
          <a:noFill/>
        </p:spPr>
        <p:txBody>
          <a:bodyPr wrap="square" rtlCol="0">
            <a:spAutoFit/>
          </a:bodyPr>
          <a:lstStyle/>
          <a:p>
            <a:r>
              <a:rPr lang="en-US" sz="2800" b="1" dirty="0" err="1">
                <a:solidFill>
                  <a:srgbClr val="00B0F0"/>
                </a:solidFill>
                <a:latin typeface="Times New Roman" panose="02020603050405020304" pitchFamily="18" charset="0"/>
                <a:cs typeface="Times New Roman" panose="02020603050405020304" pitchFamily="18" charset="0"/>
              </a:rPr>
              <a:t>Toán</a:t>
            </a:r>
            <a:r>
              <a:rPr lang="en-US" sz="2800" b="1" dirty="0">
                <a:solidFill>
                  <a:srgbClr val="00B0F0"/>
                </a:solidFill>
                <a:latin typeface="Times New Roman" panose="02020603050405020304" pitchFamily="18" charset="0"/>
                <a:cs typeface="Times New Roman" panose="02020603050405020304" pitchFamily="18" charset="0"/>
              </a:rPr>
              <a:t> </a:t>
            </a:r>
            <a:r>
              <a:rPr lang="en-US" sz="2800" b="1" dirty="0" err="1">
                <a:solidFill>
                  <a:srgbClr val="00B0F0"/>
                </a:solidFill>
                <a:latin typeface="Times New Roman" panose="02020603050405020304" pitchFamily="18" charset="0"/>
                <a:cs typeface="Times New Roman" panose="02020603050405020304" pitchFamily="18" charset="0"/>
              </a:rPr>
              <a:t>tử</a:t>
            </a:r>
            <a:r>
              <a:rPr lang="en-US" sz="2800" b="1" dirty="0">
                <a:solidFill>
                  <a:srgbClr val="00B0F0"/>
                </a:solidFill>
                <a:latin typeface="Times New Roman" panose="02020603050405020304" pitchFamily="18" charset="0"/>
                <a:cs typeface="Times New Roman" panose="02020603050405020304" pitchFamily="18" charset="0"/>
              </a:rPr>
              <a:t> </a:t>
            </a:r>
            <a:r>
              <a:rPr lang="en-US" sz="2800" b="1" dirty="0" err="1">
                <a:solidFill>
                  <a:srgbClr val="00B0F0"/>
                </a:solidFill>
                <a:latin typeface="Times New Roman" panose="02020603050405020304" pitchFamily="18" charset="0"/>
                <a:cs typeface="Times New Roman" panose="02020603050405020304" pitchFamily="18" charset="0"/>
              </a:rPr>
              <a:t>gán</a:t>
            </a:r>
            <a:endParaRPr lang="en-US" sz="28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329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Biểu</a:t>
            </a:r>
            <a:r>
              <a:rPr lang="en-US" dirty="0"/>
              <a:t> </a:t>
            </a:r>
            <a:r>
              <a:rPr lang="en-US" dirty="0" err="1"/>
              <a:t>thức</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58100145"/>
              </p:ext>
            </p:extLst>
          </p:nvPr>
        </p:nvGraphicFramePr>
        <p:xfrm>
          <a:off x="615043" y="2201304"/>
          <a:ext cx="11070772" cy="3611667"/>
        </p:xfrm>
        <a:graphic>
          <a:graphicData uri="http://schemas.openxmlformats.org/drawingml/2006/table">
            <a:tbl>
              <a:tblPr firstRow="1" bandRow="1">
                <a:tableStyleId>{5C22544A-7EE6-4342-B048-85BDC9FD1C3A}</a:tableStyleId>
              </a:tblPr>
              <a:tblGrid>
                <a:gridCol w="1423504">
                  <a:extLst>
                    <a:ext uri="{9D8B030D-6E8A-4147-A177-3AD203B41FA5}">
                      <a16:colId xmlns:a16="http://schemas.microsoft.com/office/drawing/2014/main" val="20000"/>
                    </a:ext>
                  </a:extLst>
                </a:gridCol>
                <a:gridCol w="2019388">
                  <a:extLst>
                    <a:ext uri="{9D8B030D-6E8A-4147-A177-3AD203B41FA5}">
                      <a16:colId xmlns:a16="http://schemas.microsoft.com/office/drawing/2014/main" val="20001"/>
                    </a:ext>
                  </a:extLst>
                </a:gridCol>
                <a:gridCol w="7627880">
                  <a:extLst>
                    <a:ext uri="{9D8B030D-6E8A-4147-A177-3AD203B41FA5}">
                      <a16:colId xmlns:a16="http://schemas.microsoft.com/office/drawing/2014/main" val="20002"/>
                    </a:ext>
                  </a:extLst>
                </a:gridCol>
              </a:tblGrid>
              <a:tr h="685800">
                <a:tc>
                  <a:txBody>
                    <a:bodyPr/>
                    <a:lstStyle/>
                    <a:p>
                      <a:pPr algn="ctr"/>
                      <a:r>
                        <a:rPr lang="en-US" sz="2800" dirty="0" err="1">
                          <a:solidFill>
                            <a:schemeClr val="tx1"/>
                          </a:solidFill>
                          <a:latin typeface="Times New Roman" panose="02020603050405020304" pitchFamily="18" charset="0"/>
                          <a:cs typeface="Times New Roman" panose="02020603050405020304" pitchFamily="18" charset="0"/>
                        </a:rPr>
                        <a:t>Toán</a:t>
                      </a:r>
                      <a:r>
                        <a:rPr lang="en-US" sz="2800" baseline="0" dirty="0">
                          <a:solidFill>
                            <a:schemeClr val="tx1"/>
                          </a:solidFill>
                          <a:latin typeface="Times New Roman" panose="02020603050405020304" pitchFamily="18" charset="0"/>
                          <a:cs typeface="Times New Roman" panose="02020603050405020304" pitchFamily="18" charset="0"/>
                        </a:rPr>
                        <a:t> </a:t>
                      </a:r>
                      <a:r>
                        <a:rPr lang="en-US" sz="2800" baseline="0" dirty="0" err="1">
                          <a:solidFill>
                            <a:schemeClr val="tx1"/>
                          </a:solidFill>
                          <a:latin typeface="Times New Roman" panose="02020603050405020304" pitchFamily="18" charset="0"/>
                          <a:cs typeface="Times New Roman" panose="02020603050405020304" pitchFamily="18" charset="0"/>
                        </a:rPr>
                        <a:t>tử</a:t>
                      </a:r>
                      <a:endParaRPr lang="en-US" sz="2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Ý</a:t>
                      </a:r>
                      <a:r>
                        <a:rPr lang="en-US" sz="2800" baseline="0">
                          <a:solidFill>
                            <a:schemeClr val="tx1"/>
                          </a:solidFill>
                          <a:latin typeface="Times New Roman" panose="02020603050405020304" pitchFamily="18" charset="0"/>
                          <a:cs typeface="Times New Roman" panose="02020603050405020304" pitchFamily="18" charset="0"/>
                        </a:rPr>
                        <a:t> nghĩa</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dirty="0" err="1">
                          <a:solidFill>
                            <a:schemeClr val="tx1"/>
                          </a:solidFill>
                          <a:latin typeface="Times New Roman" panose="02020603050405020304" pitchFamily="18" charset="0"/>
                          <a:cs typeface="Times New Roman" panose="02020603050405020304" pitchFamily="18" charset="0"/>
                        </a:rPr>
                        <a:t>Ví</a:t>
                      </a:r>
                      <a:r>
                        <a:rPr lang="en-US" sz="2800" baseline="0" dirty="0">
                          <a:solidFill>
                            <a:schemeClr val="tx1"/>
                          </a:solidFill>
                          <a:latin typeface="Times New Roman" panose="02020603050405020304" pitchFamily="18" charset="0"/>
                          <a:cs typeface="Times New Roman" panose="02020603050405020304" pitchFamily="18" charset="0"/>
                        </a:rPr>
                        <a:t> </a:t>
                      </a:r>
                      <a:r>
                        <a:rPr lang="en-US" sz="2800" baseline="0" dirty="0" err="1">
                          <a:solidFill>
                            <a:schemeClr val="tx1"/>
                          </a:solidFill>
                          <a:latin typeface="Times New Roman" panose="02020603050405020304" pitchFamily="18" charset="0"/>
                          <a:cs typeface="Times New Roman" panose="02020603050405020304" pitchFamily="18" charset="0"/>
                        </a:rPr>
                        <a:t>dụ</a:t>
                      </a:r>
                      <a:endParaRPr lang="en-US" sz="2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554267">
                <a:tc>
                  <a:txBody>
                    <a:bodyPr/>
                    <a:lstStyle/>
                    <a:p>
                      <a:pPr algn="ctr"/>
                      <a:r>
                        <a:rPr lang="en-US" sz="2800">
                          <a:latin typeface="Times New Roman" panose="02020603050405020304" pitchFamily="18" charset="0"/>
                          <a:cs typeface="Times New Roman" panose="02020603050405020304" pitchFamily="18" charset="0"/>
                        </a:rPr>
                        <a:t>++</a:t>
                      </a:r>
                    </a:p>
                  </a:txBody>
                  <a:tcPr/>
                </a:tc>
                <a:tc>
                  <a:txBody>
                    <a:bodyPr/>
                    <a:lstStyle/>
                    <a:p>
                      <a:r>
                        <a:rPr lang="en-US" sz="2800">
                          <a:latin typeface="Times New Roman" panose="02020603050405020304" pitchFamily="18" charset="0"/>
                          <a:cs typeface="Times New Roman" panose="02020603050405020304" pitchFamily="18" charset="0"/>
                        </a:rPr>
                        <a:t>tăng</a:t>
                      </a:r>
                      <a:r>
                        <a:rPr lang="en-US" sz="2800" baseline="0">
                          <a:latin typeface="Times New Roman" panose="02020603050405020304" pitchFamily="18" charset="0"/>
                          <a:cs typeface="Times New Roman" panose="02020603050405020304" pitchFamily="18" charset="0"/>
                        </a:rPr>
                        <a:t> giá trị của toán hạng lên 1</a:t>
                      </a:r>
                      <a:endParaRPr lang="en-US" sz="280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y = ++x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err="1">
                          <a:latin typeface="Times New Roman" panose="02020603050405020304" pitchFamily="18" charset="0"/>
                          <a:cs typeface="Times New Roman" panose="02020603050405020304" pitchFamily="18" charset="0"/>
                        </a:rPr>
                        <a:t>tăng</a:t>
                      </a:r>
                      <a:r>
                        <a:rPr lang="en-US" sz="2800" baseline="0" dirty="0">
                          <a:latin typeface="Times New Roman" panose="02020603050405020304" pitchFamily="18" charset="0"/>
                          <a:cs typeface="Times New Roman" panose="02020603050405020304" pitchFamily="18" charset="0"/>
                        </a:rPr>
                        <a:t> x </a:t>
                      </a:r>
                      <a:r>
                        <a:rPr lang="en-US" sz="2800" baseline="0" dirty="0" err="1">
                          <a:latin typeface="Times New Roman" panose="02020603050405020304" pitchFamily="18" charset="0"/>
                          <a:cs typeface="Times New Roman" panose="02020603050405020304" pitchFamily="18" charset="0"/>
                        </a:rPr>
                        <a:t>lên</a:t>
                      </a:r>
                      <a:r>
                        <a:rPr lang="en-US" sz="2800" baseline="0" dirty="0">
                          <a:latin typeface="Times New Roman" panose="02020603050405020304" pitchFamily="18" charset="0"/>
                          <a:cs typeface="Times New Roman" panose="02020603050405020304" pitchFamily="18" charset="0"/>
                        </a:rPr>
                        <a:t> 1 </a:t>
                      </a:r>
                      <a:r>
                        <a:rPr lang="en-US" sz="2800" baseline="0" dirty="0" err="1">
                          <a:latin typeface="Times New Roman" panose="02020603050405020304" pitchFamily="18" charset="0"/>
                          <a:cs typeface="Times New Roman" panose="02020603050405020304" pitchFamily="18" charset="0"/>
                        </a:rPr>
                        <a:t>rồi</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gán</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giá</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trị</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của</a:t>
                      </a:r>
                      <a:r>
                        <a:rPr lang="en-US" sz="2800" baseline="0" dirty="0">
                          <a:latin typeface="Times New Roman" panose="02020603050405020304" pitchFamily="18" charset="0"/>
                          <a:cs typeface="Times New Roman" panose="02020603050405020304" pitchFamily="18" charset="0"/>
                        </a:rPr>
                        <a:t> x </a:t>
                      </a:r>
                      <a:r>
                        <a:rPr lang="en-US" sz="2800" baseline="0" dirty="0" err="1">
                          <a:latin typeface="Times New Roman" panose="02020603050405020304" pitchFamily="18" charset="0"/>
                          <a:cs typeface="Times New Roman" panose="02020603050405020304" pitchFamily="18" charset="0"/>
                        </a:rPr>
                        <a:t>cho</a:t>
                      </a:r>
                      <a:r>
                        <a:rPr lang="en-US" sz="2800" baseline="0" dirty="0">
                          <a:latin typeface="Times New Roman" panose="02020603050405020304" pitchFamily="18" charset="0"/>
                          <a:cs typeface="Times New Roman" panose="02020603050405020304" pitchFamily="18" charset="0"/>
                        </a:rPr>
                        <a:t> y</a:t>
                      </a:r>
                    </a:p>
                    <a:p>
                      <a:r>
                        <a:rPr lang="en-US" sz="2800" baseline="0" dirty="0">
                          <a:latin typeface="Times New Roman" panose="02020603050405020304" pitchFamily="18" charset="0"/>
                          <a:cs typeface="Times New Roman" panose="02020603050405020304" pitchFamily="18" charset="0"/>
                        </a:rPr>
                        <a:t>y = x++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err="1">
                          <a:latin typeface="Times New Roman" panose="02020603050405020304" pitchFamily="18" charset="0"/>
                          <a:cs typeface="Times New Roman" panose="02020603050405020304" pitchFamily="18" charset="0"/>
                          <a:sym typeface="Wingdings" panose="05000000000000000000" pitchFamily="2" charset="2"/>
                        </a:rPr>
                        <a:t>g</a:t>
                      </a:r>
                      <a:r>
                        <a:rPr lang="en-US" sz="2800" baseline="0" dirty="0" err="1">
                          <a:latin typeface="Times New Roman" panose="02020603050405020304" pitchFamily="18" charset="0"/>
                          <a:cs typeface="Times New Roman" panose="02020603050405020304" pitchFamily="18" charset="0"/>
                        </a:rPr>
                        <a:t>án</a:t>
                      </a:r>
                      <a:r>
                        <a:rPr lang="en-US" sz="2800" baseline="0" dirty="0">
                          <a:latin typeface="Times New Roman" panose="02020603050405020304" pitchFamily="18" charset="0"/>
                          <a:cs typeface="Times New Roman" panose="02020603050405020304" pitchFamily="18" charset="0"/>
                        </a:rPr>
                        <a:t> y </a:t>
                      </a:r>
                      <a:r>
                        <a:rPr lang="en-US" sz="2800" baseline="0" dirty="0" err="1">
                          <a:latin typeface="Times New Roman" panose="02020603050405020304" pitchFamily="18" charset="0"/>
                          <a:cs typeface="Times New Roman" panose="02020603050405020304" pitchFamily="18" charset="0"/>
                        </a:rPr>
                        <a:t>bằng</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giá</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trị</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của</a:t>
                      </a:r>
                      <a:r>
                        <a:rPr lang="en-US" sz="2800" baseline="0" dirty="0">
                          <a:latin typeface="Times New Roman" panose="02020603050405020304" pitchFamily="18" charset="0"/>
                          <a:cs typeface="Times New Roman" panose="02020603050405020304" pitchFamily="18" charset="0"/>
                        </a:rPr>
                        <a:t> x </a:t>
                      </a:r>
                      <a:r>
                        <a:rPr lang="en-US" sz="2800" baseline="0" dirty="0" err="1">
                          <a:latin typeface="Times New Roman" panose="02020603050405020304" pitchFamily="18" charset="0"/>
                          <a:cs typeface="Times New Roman" panose="02020603050405020304" pitchFamily="18" charset="0"/>
                        </a:rPr>
                        <a:t>rồi</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tăng</a:t>
                      </a:r>
                      <a:r>
                        <a:rPr lang="en-US" sz="2800" baseline="0" dirty="0">
                          <a:latin typeface="Times New Roman" panose="02020603050405020304" pitchFamily="18" charset="0"/>
                          <a:cs typeface="Times New Roman" panose="02020603050405020304" pitchFamily="18" charset="0"/>
                        </a:rPr>
                        <a:t> x </a:t>
                      </a:r>
                      <a:r>
                        <a:rPr lang="en-US" sz="2800" baseline="0" dirty="0" err="1">
                          <a:latin typeface="Times New Roman" panose="02020603050405020304" pitchFamily="18" charset="0"/>
                          <a:cs typeface="Times New Roman" panose="02020603050405020304" pitchFamily="18" charset="0"/>
                        </a:rPr>
                        <a:t>lên</a:t>
                      </a:r>
                      <a:r>
                        <a:rPr lang="en-US" sz="2800" baseline="0" dirty="0">
                          <a:latin typeface="Times New Roman" panose="02020603050405020304" pitchFamily="18" charset="0"/>
                          <a:cs typeface="Times New Roman" panose="02020603050405020304" pitchFamily="18" charset="0"/>
                        </a:rPr>
                        <a:t> 1</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sz="2800">
                          <a:latin typeface="Times New Roman" panose="02020603050405020304" pitchFamily="18" charset="0"/>
                          <a:cs typeface="Times New Roman" panose="02020603050405020304" pitchFamily="18" charset="0"/>
                        </a:rPr>
                        <a:t>-</a:t>
                      </a:r>
                      <a:r>
                        <a:rPr lang="en-US" sz="2800" baseline="0">
                          <a:latin typeface="Times New Roman" panose="02020603050405020304" pitchFamily="18" charset="0"/>
                          <a:cs typeface="Times New Roman" panose="02020603050405020304" pitchFamily="18" charset="0"/>
                        </a:rPr>
                        <a:t> - </a:t>
                      </a:r>
                      <a:endParaRPr lang="en-US" sz="28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aseline="0">
                          <a:latin typeface="Times New Roman" panose="02020603050405020304" pitchFamily="18" charset="0"/>
                          <a:cs typeface="Times New Roman" panose="02020603050405020304" pitchFamily="18" charset="0"/>
                        </a:rPr>
                        <a:t>giảm giá trị của toán hạng đi 1</a:t>
                      </a:r>
                      <a:endParaRPr lang="en-US" sz="280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y = --x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err="1">
                          <a:latin typeface="Times New Roman" panose="02020603050405020304" pitchFamily="18" charset="0"/>
                          <a:cs typeface="Times New Roman" panose="02020603050405020304" pitchFamily="18" charset="0"/>
                          <a:sym typeface="Wingdings" panose="05000000000000000000" pitchFamily="2" charset="2"/>
                        </a:rPr>
                        <a:t>g</a:t>
                      </a:r>
                      <a:r>
                        <a:rPr lang="en-US" sz="2800" dirty="0" err="1">
                          <a:latin typeface="Times New Roman" panose="02020603050405020304" pitchFamily="18" charset="0"/>
                          <a:cs typeface="Times New Roman" panose="02020603050405020304" pitchFamily="18" charset="0"/>
                        </a:rPr>
                        <a:t>iảm</a:t>
                      </a:r>
                      <a:r>
                        <a:rPr lang="en-US" sz="2800" dirty="0">
                          <a:latin typeface="Times New Roman" panose="02020603050405020304" pitchFamily="18" charset="0"/>
                          <a:cs typeface="Times New Roman" panose="02020603050405020304" pitchFamily="18" charset="0"/>
                        </a:rPr>
                        <a:t> </a:t>
                      </a:r>
                      <a:r>
                        <a:rPr lang="en-US" sz="2800" baseline="0" dirty="0">
                          <a:latin typeface="Times New Roman" panose="02020603050405020304" pitchFamily="18" charset="0"/>
                          <a:cs typeface="Times New Roman" panose="02020603050405020304" pitchFamily="18" charset="0"/>
                        </a:rPr>
                        <a:t>x </a:t>
                      </a:r>
                      <a:r>
                        <a:rPr lang="en-US" sz="2800" baseline="0" dirty="0" err="1">
                          <a:latin typeface="Times New Roman" panose="02020603050405020304" pitchFamily="18" charset="0"/>
                          <a:cs typeface="Times New Roman" panose="02020603050405020304" pitchFamily="18" charset="0"/>
                        </a:rPr>
                        <a:t>rồi</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gán</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giá</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trị</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của</a:t>
                      </a:r>
                      <a:r>
                        <a:rPr lang="en-US" sz="2800" baseline="0" dirty="0">
                          <a:latin typeface="Times New Roman" panose="02020603050405020304" pitchFamily="18" charset="0"/>
                          <a:cs typeface="Times New Roman" panose="02020603050405020304" pitchFamily="18" charset="0"/>
                        </a:rPr>
                        <a:t> x </a:t>
                      </a:r>
                      <a:r>
                        <a:rPr lang="en-US" sz="2800" baseline="0" dirty="0" err="1">
                          <a:latin typeface="Times New Roman" panose="02020603050405020304" pitchFamily="18" charset="0"/>
                          <a:cs typeface="Times New Roman" panose="02020603050405020304" pitchFamily="18" charset="0"/>
                        </a:rPr>
                        <a:t>cho</a:t>
                      </a:r>
                      <a:r>
                        <a:rPr lang="en-US" sz="2800" baseline="0" dirty="0">
                          <a:latin typeface="Times New Roman" panose="02020603050405020304" pitchFamily="18" charset="0"/>
                          <a:cs typeface="Times New Roman" panose="02020603050405020304" pitchFamily="18" charset="0"/>
                        </a:rPr>
                        <a:t> y</a:t>
                      </a:r>
                    </a:p>
                    <a:p>
                      <a:r>
                        <a:rPr lang="en-US" sz="2800" baseline="0" dirty="0">
                          <a:latin typeface="Times New Roman" panose="02020603050405020304" pitchFamily="18" charset="0"/>
                          <a:cs typeface="Times New Roman" panose="02020603050405020304" pitchFamily="18" charset="0"/>
                        </a:rPr>
                        <a:t>y=x-- </a:t>
                      </a:r>
                      <a:r>
                        <a:rPr lang="en-US" sz="1600" baseline="0" dirty="0">
                          <a:latin typeface="Times New Roman" panose="02020603050405020304" pitchFamily="18" charset="0"/>
                          <a:cs typeface="Times New Roman" panose="02020603050405020304" pitchFamily="18" charset="0"/>
                          <a:sym typeface="Wingdings" panose="05000000000000000000" pitchFamily="2" charset="2"/>
                        </a:rPr>
                        <a:t></a:t>
                      </a:r>
                      <a:r>
                        <a:rPr lang="en-US" sz="2800"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2800" baseline="0" dirty="0" err="1">
                          <a:latin typeface="Times New Roman" panose="02020603050405020304" pitchFamily="18" charset="0"/>
                          <a:cs typeface="Times New Roman" panose="02020603050405020304" pitchFamily="18" charset="0"/>
                          <a:sym typeface="Wingdings" panose="05000000000000000000" pitchFamily="2" charset="2"/>
                        </a:rPr>
                        <a:t>g</a:t>
                      </a:r>
                      <a:r>
                        <a:rPr lang="en-US" sz="2800" baseline="0" dirty="0" err="1">
                          <a:latin typeface="Times New Roman" panose="02020603050405020304" pitchFamily="18" charset="0"/>
                          <a:cs typeface="Times New Roman" panose="02020603050405020304" pitchFamily="18" charset="0"/>
                        </a:rPr>
                        <a:t>án</a:t>
                      </a:r>
                      <a:r>
                        <a:rPr lang="en-US" sz="2800" baseline="0" dirty="0">
                          <a:latin typeface="Times New Roman" panose="02020603050405020304" pitchFamily="18" charset="0"/>
                          <a:cs typeface="Times New Roman" panose="02020603050405020304" pitchFamily="18" charset="0"/>
                        </a:rPr>
                        <a:t> y </a:t>
                      </a:r>
                      <a:r>
                        <a:rPr lang="en-US" sz="2800" baseline="0" dirty="0" err="1">
                          <a:latin typeface="Times New Roman" panose="02020603050405020304" pitchFamily="18" charset="0"/>
                          <a:cs typeface="Times New Roman" panose="02020603050405020304" pitchFamily="18" charset="0"/>
                        </a:rPr>
                        <a:t>bằng</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giá</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trị</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của</a:t>
                      </a:r>
                      <a:r>
                        <a:rPr lang="en-US" sz="2800" baseline="0" dirty="0">
                          <a:latin typeface="Times New Roman" panose="02020603050405020304" pitchFamily="18" charset="0"/>
                          <a:cs typeface="Times New Roman" panose="02020603050405020304" pitchFamily="18" charset="0"/>
                        </a:rPr>
                        <a:t> x </a:t>
                      </a:r>
                      <a:r>
                        <a:rPr lang="en-US" sz="2800" baseline="0" dirty="0" err="1">
                          <a:latin typeface="Times New Roman" panose="02020603050405020304" pitchFamily="18" charset="0"/>
                          <a:cs typeface="Times New Roman" panose="02020603050405020304" pitchFamily="18" charset="0"/>
                        </a:rPr>
                        <a:t>rồi</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giảm</a:t>
                      </a:r>
                      <a:r>
                        <a:rPr lang="en-US" sz="2800" baseline="0" dirty="0">
                          <a:latin typeface="Times New Roman" panose="02020603050405020304" pitchFamily="18" charset="0"/>
                          <a:cs typeface="Times New Roman" panose="02020603050405020304" pitchFamily="18" charset="0"/>
                        </a:rPr>
                        <a:t> x </a:t>
                      </a:r>
                      <a:r>
                        <a:rPr lang="en-US" sz="2800" baseline="0" dirty="0" err="1">
                          <a:latin typeface="Times New Roman" panose="02020603050405020304" pitchFamily="18" charset="0"/>
                          <a:cs typeface="Times New Roman" panose="02020603050405020304" pitchFamily="18" charset="0"/>
                        </a:rPr>
                        <a:t>đi</a:t>
                      </a:r>
                      <a:r>
                        <a:rPr lang="en-US" sz="2800" baseline="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extBox 2"/>
          <p:cNvSpPr txBox="1"/>
          <p:nvPr/>
        </p:nvSpPr>
        <p:spPr>
          <a:xfrm>
            <a:off x="549729" y="1545393"/>
            <a:ext cx="3200400" cy="523220"/>
          </a:xfrm>
          <a:prstGeom prst="rect">
            <a:avLst/>
          </a:prstGeom>
          <a:noFill/>
        </p:spPr>
        <p:txBody>
          <a:bodyPr wrap="square" rtlCol="0">
            <a:spAutoFit/>
          </a:bodyPr>
          <a:lstStyle/>
          <a:p>
            <a:r>
              <a:rPr lang="en-US" sz="2800" b="1" dirty="0" err="1">
                <a:solidFill>
                  <a:srgbClr val="00B0F0"/>
                </a:solidFill>
                <a:latin typeface="Times New Roman" panose="02020603050405020304" pitchFamily="18" charset="0"/>
                <a:cs typeface="Times New Roman" panose="02020603050405020304" pitchFamily="18" charset="0"/>
              </a:rPr>
              <a:t>Toán</a:t>
            </a:r>
            <a:r>
              <a:rPr lang="en-US" sz="2800" b="1" dirty="0">
                <a:solidFill>
                  <a:srgbClr val="00B0F0"/>
                </a:solidFill>
                <a:latin typeface="Times New Roman" panose="02020603050405020304" pitchFamily="18" charset="0"/>
                <a:cs typeface="Times New Roman" panose="02020603050405020304" pitchFamily="18" charset="0"/>
              </a:rPr>
              <a:t> </a:t>
            </a:r>
            <a:r>
              <a:rPr lang="en-US" sz="2800" b="1" dirty="0" err="1">
                <a:solidFill>
                  <a:srgbClr val="00B0F0"/>
                </a:solidFill>
                <a:latin typeface="Times New Roman" panose="02020603050405020304" pitchFamily="18" charset="0"/>
                <a:cs typeface="Times New Roman" panose="02020603050405020304" pitchFamily="18" charset="0"/>
              </a:rPr>
              <a:t>tử</a:t>
            </a:r>
            <a:r>
              <a:rPr lang="en-US" sz="2800" b="1" dirty="0">
                <a:solidFill>
                  <a:srgbClr val="00B0F0"/>
                </a:solidFill>
                <a:latin typeface="Times New Roman" panose="02020603050405020304" pitchFamily="18" charset="0"/>
                <a:cs typeface="Times New Roman" panose="02020603050405020304" pitchFamily="18" charset="0"/>
              </a:rPr>
              <a:t> </a:t>
            </a:r>
            <a:r>
              <a:rPr lang="en-US" sz="2800" b="1" dirty="0" err="1">
                <a:solidFill>
                  <a:srgbClr val="00B0F0"/>
                </a:solidFill>
                <a:latin typeface="Times New Roman" panose="02020603050405020304" pitchFamily="18" charset="0"/>
                <a:cs typeface="Times New Roman" panose="02020603050405020304" pitchFamily="18" charset="0"/>
              </a:rPr>
              <a:t>một</a:t>
            </a:r>
            <a:r>
              <a:rPr lang="en-US" sz="2800" b="1" dirty="0">
                <a:solidFill>
                  <a:srgbClr val="00B0F0"/>
                </a:solidFill>
                <a:latin typeface="Times New Roman" panose="02020603050405020304" pitchFamily="18" charset="0"/>
                <a:cs typeface="Times New Roman" panose="02020603050405020304" pitchFamily="18" charset="0"/>
              </a:rPr>
              <a:t> </a:t>
            </a:r>
            <a:r>
              <a:rPr lang="en-US" sz="2800" b="1" dirty="0" err="1">
                <a:solidFill>
                  <a:srgbClr val="00B0F0"/>
                </a:solidFill>
                <a:latin typeface="Times New Roman" panose="02020603050405020304" pitchFamily="18" charset="0"/>
                <a:cs typeface="Times New Roman" panose="02020603050405020304" pitchFamily="18" charset="0"/>
              </a:rPr>
              <a:t>ngôi</a:t>
            </a:r>
            <a:r>
              <a:rPr lang="en-US" sz="2800" b="1" dirty="0">
                <a:solidFill>
                  <a:srgbClr val="00B0F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79687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if</a:t>
            </a:r>
          </a:p>
        </p:txBody>
      </p:sp>
      <p:sp>
        <p:nvSpPr>
          <p:cNvPr id="3" name="Content Placeholder 2"/>
          <p:cNvSpPr>
            <a:spLocks noGrp="1"/>
          </p:cNvSpPr>
          <p:nvPr>
            <p:ph idx="1"/>
          </p:nvPr>
        </p:nvSpPr>
        <p:spPr>
          <a:xfrm>
            <a:off x="1224038" y="1731392"/>
            <a:ext cx="10353762" cy="3559066"/>
          </a:xfrm>
        </p:spPr>
        <p:txBody>
          <a:bodyPr>
            <a:noAutofit/>
          </a:bodyPr>
          <a:lstStyle/>
          <a:p>
            <a:pPr marL="0" indent="0">
              <a:buNone/>
            </a:pPr>
            <a:r>
              <a:rPr lang="en-US" sz="2800" b="1" dirty="0" err="1"/>
              <a:t>Câu</a:t>
            </a:r>
            <a:r>
              <a:rPr lang="en-US" sz="2800" b="1" dirty="0"/>
              <a:t> </a:t>
            </a:r>
            <a:r>
              <a:rPr lang="en-US" sz="2800" b="1" dirty="0" err="1"/>
              <a:t>lệnh</a:t>
            </a:r>
            <a:r>
              <a:rPr lang="en-US" sz="2800" b="1" dirty="0"/>
              <a:t> if </a:t>
            </a:r>
            <a:r>
              <a:rPr lang="en-US" sz="2800" b="1" dirty="0" err="1"/>
              <a:t>đơn</a:t>
            </a:r>
            <a:r>
              <a:rPr lang="en-US" sz="2800" b="1" dirty="0"/>
              <a:t> </a:t>
            </a:r>
            <a:r>
              <a:rPr lang="en-US" sz="2800" b="1" dirty="0" err="1"/>
              <a:t>giản</a:t>
            </a:r>
            <a:endParaRPr lang="en-US" sz="2800" b="1" dirty="0"/>
          </a:p>
          <a:p>
            <a:r>
              <a:rPr lang="en-US" sz="2800" dirty="0" err="1"/>
              <a:t>Cú</a:t>
            </a:r>
            <a:r>
              <a:rPr lang="en-US" sz="2800" dirty="0"/>
              <a:t> </a:t>
            </a:r>
            <a:r>
              <a:rPr lang="en-US" sz="2800" dirty="0" err="1"/>
              <a:t>pháp</a:t>
            </a:r>
            <a:endParaRPr lang="en-US" sz="2800" dirty="0"/>
          </a:p>
          <a:p>
            <a:endParaRPr lang="en-US" sz="2800" dirty="0"/>
          </a:p>
          <a:p>
            <a:pPr marL="0" indent="0">
              <a:buNone/>
            </a:pPr>
            <a:endParaRPr lang="en-US" sz="2800" dirty="0"/>
          </a:p>
          <a:p>
            <a:pPr marL="0" indent="0">
              <a:buNone/>
            </a:pPr>
            <a:endParaRPr lang="en-US" sz="2800" dirty="0"/>
          </a:p>
          <a:p>
            <a:pPr>
              <a:defRPr/>
            </a:pPr>
            <a:r>
              <a:rPr lang="en-US" sz="2800" dirty="0">
                <a:sym typeface="Wingdings" pitchFamily="2" charset="2"/>
              </a:rPr>
              <a:t>Ý </a:t>
            </a:r>
            <a:r>
              <a:rPr lang="en-US" sz="2800" dirty="0" err="1">
                <a:sym typeface="Wingdings" pitchFamily="2" charset="2"/>
              </a:rPr>
              <a:t>nghĩa</a:t>
            </a:r>
            <a:r>
              <a:rPr lang="en-US" sz="2800" dirty="0">
                <a:sym typeface="Wingdings" pitchFamily="2" charset="2"/>
              </a:rPr>
              <a:t>: </a:t>
            </a:r>
          </a:p>
          <a:p>
            <a:pPr marL="400050" lvl="2" indent="0">
              <a:spcBef>
                <a:spcPct val="0"/>
              </a:spcBef>
              <a:buNone/>
              <a:defRPr/>
            </a:pPr>
            <a:r>
              <a:rPr lang="en-US" sz="2800" dirty="0" err="1">
                <a:sym typeface="Wingdings" pitchFamily="2" charset="2"/>
              </a:rPr>
              <a:t>Nếu</a:t>
            </a:r>
            <a:r>
              <a:rPr lang="en-US" sz="2800" dirty="0">
                <a:sym typeface="Wingdings" pitchFamily="2" charset="2"/>
              </a:rPr>
              <a:t>  </a:t>
            </a:r>
            <a:r>
              <a:rPr lang="en-US" sz="2800" i="1" dirty="0" err="1">
                <a:solidFill>
                  <a:srgbClr val="FFC000"/>
                </a:solidFill>
                <a:sym typeface="Wingdings" pitchFamily="2" charset="2"/>
              </a:rPr>
              <a:t>biểu</a:t>
            </a:r>
            <a:r>
              <a:rPr lang="en-US" sz="2800" i="1" dirty="0">
                <a:solidFill>
                  <a:srgbClr val="FFC000"/>
                </a:solidFill>
                <a:sym typeface="Wingdings" pitchFamily="2" charset="2"/>
              </a:rPr>
              <a:t> </a:t>
            </a:r>
            <a:r>
              <a:rPr lang="en-US" sz="2800" i="1" dirty="0" err="1">
                <a:solidFill>
                  <a:srgbClr val="FFC000"/>
                </a:solidFill>
                <a:sym typeface="Wingdings" pitchFamily="2" charset="2"/>
              </a:rPr>
              <a:t>thức</a:t>
            </a:r>
            <a:r>
              <a:rPr lang="en-US" sz="2800" i="1" dirty="0">
                <a:solidFill>
                  <a:srgbClr val="FFC000"/>
                </a:solidFill>
                <a:sym typeface="Wingdings" pitchFamily="2" charset="2"/>
              </a:rPr>
              <a:t> </a:t>
            </a:r>
            <a:r>
              <a:rPr lang="en-US" sz="2800" i="1" dirty="0" err="1">
                <a:solidFill>
                  <a:srgbClr val="FFC000"/>
                </a:solidFill>
                <a:sym typeface="Wingdings" pitchFamily="2" charset="2"/>
              </a:rPr>
              <a:t>điều</a:t>
            </a:r>
            <a:r>
              <a:rPr lang="en-US" sz="2800" i="1" dirty="0">
                <a:solidFill>
                  <a:srgbClr val="FFC000"/>
                </a:solidFill>
                <a:sym typeface="Wingdings" pitchFamily="2" charset="2"/>
              </a:rPr>
              <a:t> </a:t>
            </a:r>
            <a:r>
              <a:rPr lang="en-US" sz="2800" i="1" dirty="0" err="1">
                <a:solidFill>
                  <a:srgbClr val="FFC000"/>
                </a:solidFill>
                <a:sym typeface="Wingdings" pitchFamily="2" charset="2"/>
              </a:rPr>
              <a:t>kiện</a:t>
            </a:r>
            <a:r>
              <a:rPr lang="en-US" sz="2800" i="1" dirty="0">
                <a:solidFill>
                  <a:srgbClr val="FFC000"/>
                </a:solidFill>
                <a:sym typeface="Wingdings" pitchFamily="2" charset="2"/>
              </a:rPr>
              <a:t>  </a:t>
            </a:r>
            <a:r>
              <a:rPr lang="en-US" sz="2800" dirty="0" err="1">
                <a:sym typeface="Wingdings" pitchFamily="2" charset="2"/>
              </a:rPr>
              <a:t>đúng</a:t>
            </a:r>
            <a:r>
              <a:rPr lang="en-US" sz="2800" dirty="0">
                <a:sym typeface="Wingdings" pitchFamily="2" charset="2"/>
              </a:rPr>
              <a:t> </a:t>
            </a:r>
            <a:r>
              <a:rPr lang="en-US" sz="2800" dirty="0" err="1">
                <a:sym typeface="Wingdings" pitchFamily="2" charset="2"/>
              </a:rPr>
              <a:t>thì</a:t>
            </a:r>
            <a:r>
              <a:rPr lang="en-US" sz="2800" dirty="0">
                <a:sym typeface="Wingdings" pitchFamily="2" charset="2"/>
              </a:rPr>
              <a:t> </a:t>
            </a:r>
            <a:r>
              <a:rPr lang="en-US" sz="2800" dirty="0" err="1">
                <a:sym typeface="Wingdings" pitchFamily="2" charset="2"/>
              </a:rPr>
              <a:t>thực</a:t>
            </a:r>
            <a:r>
              <a:rPr lang="en-US" sz="2800" dirty="0">
                <a:sym typeface="Wingdings" pitchFamily="2" charset="2"/>
              </a:rPr>
              <a:t> </a:t>
            </a:r>
            <a:r>
              <a:rPr lang="en-US" sz="2800" dirty="0" err="1">
                <a:sym typeface="Wingdings" pitchFamily="2" charset="2"/>
              </a:rPr>
              <a:t>hiện</a:t>
            </a:r>
            <a:r>
              <a:rPr lang="en-US" sz="2800" dirty="0">
                <a:sym typeface="Wingdings" pitchFamily="2" charset="2"/>
              </a:rPr>
              <a:t> </a:t>
            </a:r>
            <a:r>
              <a:rPr lang="en-US" sz="2800" dirty="0" err="1">
                <a:solidFill>
                  <a:srgbClr val="FFC000"/>
                </a:solidFill>
                <a:sym typeface="Wingdings" pitchFamily="2" charset="2"/>
              </a:rPr>
              <a:t>Khối</a:t>
            </a:r>
            <a:r>
              <a:rPr lang="en-US" sz="2800" dirty="0">
                <a:solidFill>
                  <a:srgbClr val="FFC000"/>
                </a:solidFill>
                <a:sym typeface="Wingdings" pitchFamily="2" charset="2"/>
              </a:rPr>
              <a:t> </a:t>
            </a:r>
            <a:r>
              <a:rPr lang="en-US" sz="2800" dirty="0" err="1">
                <a:solidFill>
                  <a:srgbClr val="FFC000"/>
                </a:solidFill>
                <a:sym typeface="Wingdings" pitchFamily="2" charset="2"/>
              </a:rPr>
              <a:t>lệnh</a:t>
            </a:r>
            <a:r>
              <a:rPr lang="en-US" sz="2800" dirty="0">
                <a:solidFill>
                  <a:srgbClr val="FFC000"/>
                </a:solidFill>
                <a:sym typeface="Wingdings" pitchFamily="2" charset="2"/>
              </a:rPr>
              <a:t> A</a:t>
            </a:r>
            <a:endParaRPr lang="en-US" sz="2800" dirty="0"/>
          </a:p>
          <a:p>
            <a:endParaRPr lang="en-US" sz="2800" dirty="0"/>
          </a:p>
        </p:txBody>
      </p:sp>
      <p:sp>
        <p:nvSpPr>
          <p:cNvPr id="5" name="Rectangle 10"/>
          <p:cNvSpPr>
            <a:spLocks noChangeArrowheads="1"/>
          </p:cNvSpPr>
          <p:nvPr/>
        </p:nvSpPr>
        <p:spPr bwMode="auto">
          <a:xfrm>
            <a:off x="2449286" y="2911930"/>
            <a:ext cx="4648200" cy="1815882"/>
          </a:xfrm>
          <a:prstGeom prst="rect">
            <a:avLst/>
          </a:prstGeom>
          <a:noFill/>
          <a:ln w="9525">
            <a:noFill/>
            <a:miter lim="800000"/>
            <a:headEnd/>
            <a:tailEnd/>
          </a:ln>
        </p:spPr>
        <p:txBody>
          <a:bodyPr wrap="square">
            <a:spAutoFit/>
          </a:bodyPr>
          <a:lstStyle/>
          <a:p>
            <a:r>
              <a:rPr lang="en-US" sz="2800" b="1" dirty="0">
                <a:solidFill>
                  <a:srgbClr val="FFC0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if (</a:t>
            </a:r>
            <a:r>
              <a:rPr lang="en-US" sz="2800" b="1" i="1" dirty="0" err="1">
                <a:solidFill>
                  <a:srgbClr val="FFC0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biểu</a:t>
            </a:r>
            <a:r>
              <a:rPr lang="en-US" sz="2800" b="1" i="1" dirty="0">
                <a:solidFill>
                  <a:srgbClr val="FFC0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 </a:t>
            </a:r>
            <a:r>
              <a:rPr lang="en-US" sz="2800" b="1" i="1" dirty="0" err="1">
                <a:solidFill>
                  <a:srgbClr val="FFC0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thức</a:t>
            </a:r>
            <a:r>
              <a:rPr lang="en-US" sz="2800" b="1" i="1" dirty="0">
                <a:solidFill>
                  <a:srgbClr val="FFC0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 </a:t>
            </a:r>
            <a:r>
              <a:rPr lang="en-US" sz="2800" b="1" i="1" dirty="0" err="1">
                <a:solidFill>
                  <a:srgbClr val="FFC0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điều</a:t>
            </a:r>
            <a:r>
              <a:rPr lang="en-US" sz="2800" b="1" i="1" dirty="0">
                <a:solidFill>
                  <a:srgbClr val="FFC0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 </a:t>
            </a:r>
            <a:r>
              <a:rPr lang="en-US" sz="2800" b="1" i="1" dirty="0" err="1">
                <a:solidFill>
                  <a:srgbClr val="FFC0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kiện</a:t>
            </a:r>
            <a:r>
              <a:rPr lang="en-US" sz="2800" b="1" dirty="0">
                <a:solidFill>
                  <a:srgbClr val="FFC0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a:t>
            </a:r>
          </a:p>
          <a:p>
            <a:r>
              <a:rPr lang="en-US" sz="2800" b="1" dirty="0">
                <a:solidFill>
                  <a:srgbClr val="FFC0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a:t>
            </a:r>
          </a:p>
          <a:p>
            <a:r>
              <a:rPr lang="en-US" sz="2800" b="1" dirty="0">
                <a:solidFill>
                  <a:srgbClr val="FFC0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      </a:t>
            </a:r>
            <a:r>
              <a:rPr lang="en-US" sz="2800" dirty="0">
                <a:solidFill>
                  <a:srgbClr val="92D05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a:t>
            </a:r>
            <a:r>
              <a:rPr lang="en-US" sz="2800" dirty="0" err="1">
                <a:solidFill>
                  <a:srgbClr val="92D05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Khối</a:t>
            </a:r>
            <a:r>
              <a:rPr lang="en-US" sz="2800" dirty="0">
                <a:solidFill>
                  <a:srgbClr val="92D05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 </a:t>
            </a:r>
            <a:r>
              <a:rPr lang="en-US" sz="2800" dirty="0" err="1">
                <a:solidFill>
                  <a:srgbClr val="92D05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lệnh</a:t>
            </a:r>
            <a:r>
              <a:rPr lang="en-US" sz="2800" dirty="0">
                <a:solidFill>
                  <a:srgbClr val="92D05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 A</a:t>
            </a:r>
          </a:p>
          <a:p>
            <a:r>
              <a:rPr lang="en-US" sz="2800" b="1" dirty="0">
                <a:solidFill>
                  <a:srgbClr val="FFC0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a:t>
            </a:r>
          </a:p>
        </p:txBody>
      </p:sp>
    </p:spTree>
    <p:extLst>
      <p:ext uri="{BB962C8B-B14F-4D97-AF65-F5344CB8AC3E}">
        <p14:creationId xmlns:p14="http://schemas.microsoft.com/office/powerpoint/2010/main" val="125073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B039314-A64C-4DD7-AB0D-1EDEF18BDA53}"/>
              </a:ext>
            </a:extLst>
          </p:cNvPr>
          <p:cNvSpPr>
            <a:spLocks noGrp="1"/>
          </p:cNvSpPr>
          <p:nvPr>
            <p:ph type="title"/>
          </p:nvPr>
        </p:nvSpPr>
        <p:spPr/>
        <p:txBody>
          <a:bodyPr/>
          <a:lstStyle/>
          <a:p>
            <a:r>
              <a:rPr lang="vi-VN" dirty="0" err="1"/>
              <a:t>Nội</a:t>
            </a:r>
            <a:r>
              <a:rPr lang="vi-VN" dirty="0"/>
              <a:t> dung </a:t>
            </a:r>
            <a:r>
              <a:rPr lang="vi-VN" dirty="0" err="1"/>
              <a:t>bài</a:t>
            </a:r>
            <a:r>
              <a:rPr lang="vi-VN" dirty="0"/>
              <a:t> </a:t>
            </a:r>
            <a:r>
              <a:rPr lang="vi-VN" dirty="0" err="1"/>
              <a:t>học</a:t>
            </a:r>
            <a:endParaRPr lang="vi-VN" dirty="0"/>
          </a:p>
        </p:txBody>
      </p:sp>
      <p:sp>
        <p:nvSpPr>
          <p:cNvPr id="15" name="Content Placeholder 14">
            <a:extLst>
              <a:ext uri="{FF2B5EF4-FFF2-40B4-BE49-F238E27FC236}">
                <a16:creationId xmlns:a16="http://schemas.microsoft.com/office/drawing/2014/main" id="{2955705A-FD40-4E2F-BF5A-36FA62C74C7A}"/>
              </a:ext>
            </a:extLst>
          </p:cNvPr>
          <p:cNvSpPr>
            <a:spLocks noGrp="1"/>
          </p:cNvSpPr>
          <p:nvPr>
            <p:ph sz="half" idx="2"/>
          </p:nvPr>
        </p:nvSpPr>
        <p:spPr>
          <a:xfrm>
            <a:off x="1197429" y="2144789"/>
            <a:ext cx="4773385" cy="2878968"/>
          </a:xfrm>
        </p:spPr>
        <p:txBody>
          <a:bodyPr>
            <a:normAutofit fontScale="92500" lnSpcReduction="10000"/>
          </a:bodyPr>
          <a:lstStyle/>
          <a:p>
            <a:pPr>
              <a:buFont typeface="Wingdings" panose="05000000000000000000" pitchFamily="2" charset="2"/>
              <a:buChar char="Ø"/>
            </a:pPr>
            <a:r>
              <a:rPr lang="vi-VN" sz="2800" dirty="0"/>
              <a:t>Câu </a:t>
            </a:r>
            <a:r>
              <a:rPr lang="vi-VN" sz="2800" dirty="0" err="1"/>
              <a:t>lệnh</a:t>
            </a:r>
            <a:r>
              <a:rPr lang="en-US" sz="2800" dirty="0"/>
              <a:t> (Statement)</a:t>
            </a:r>
          </a:p>
          <a:p>
            <a:pPr>
              <a:buFont typeface="Wingdings" panose="05000000000000000000" pitchFamily="2" charset="2"/>
              <a:buChar char="Ø"/>
            </a:pPr>
            <a:r>
              <a:rPr lang="vi-VN" sz="2800" dirty="0"/>
              <a:t>Đ</a:t>
            </a:r>
            <a:r>
              <a:rPr lang="en-US" sz="2800" dirty="0" err="1"/>
              <a:t>ịnh</a:t>
            </a:r>
            <a:r>
              <a:rPr lang="en-US" sz="2800" dirty="0"/>
              <a:t> </a:t>
            </a:r>
            <a:r>
              <a:rPr lang="en-US" sz="2800" dirty="0" err="1"/>
              <a:t>danh</a:t>
            </a:r>
            <a:r>
              <a:rPr lang="en-US" sz="2800" dirty="0"/>
              <a:t> (Identifier)</a:t>
            </a:r>
          </a:p>
          <a:p>
            <a:pPr>
              <a:buFont typeface="Wingdings" panose="05000000000000000000" pitchFamily="2" charset="2"/>
              <a:buChar char="Ø"/>
            </a:pPr>
            <a:r>
              <a:rPr lang="en-US" sz="2800" dirty="0" err="1"/>
              <a:t>Từ</a:t>
            </a:r>
            <a:r>
              <a:rPr lang="en-US" sz="2800" dirty="0"/>
              <a:t> </a:t>
            </a:r>
            <a:r>
              <a:rPr lang="en-US" sz="2800" dirty="0" err="1"/>
              <a:t>khóa</a:t>
            </a:r>
            <a:r>
              <a:rPr lang="en-US" sz="2800" dirty="0"/>
              <a:t> (Keyword)</a:t>
            </a:r>
          </a:p>
          <a:p>
            <a:pPr>
              <a:buFont typeface="Wingdings" panose="05000000000000000000" pitchFamily="2" charset="2"/>
              <a:buChar char="Ø"/>
            </a:pPr>
            <a:r>
              <a:rPr lang="en-US" sz="2800" dirty="0" err="1"/>
              <a:t>Biến</a:t>
            </a:r>
            <a:r>
              <a:rPr lang="en-US" sz="2800" dirty="0"/>
              <a:t> </a:t>
            </a:r>
          </a:p>
          <a:p>
            <a:pPr>
              <a:buFont typeface="Wingdings" panose="05000000000000000000" pitchFamily="2" charset="2"/>
              <a:buChar char="Ø"/>
            </a:pPr>
            <a:r>
              <a:rPr lang="en-US" sz="2800" dirty="0" err="1"/>
              <a:t>Hằng</a:t>
            </a:r>
            <a:r>
              <a:rPr lang="en-US" sz="2800" dirty="0"/>
              <a:t> </a:t>
            </a:r>
            <a:endParaRPr lang="vi-VN" sz="2800" dirty="0"/>
          </a:p>
          <a:p>
            <a:pPr>
              <a:buFont typeface="Wingdings" panose="05000000000000000000" pitchFamily="2" charset="2"/>
              <a:buChar char="Ø"/>
            </a:pPr>
            <a:endParaRPr lang="vi-VN" sz="2800" dirty="0"/>
          </a:p>
        </p:txBody>
      </p:sp>
      <p:sp>
        <p:nvSpPr>
          <p:cNvPr id="4" name="Content Placeholder 3">
            <a:extLst>
              <a:ext uri="{FF2B5EF4-FFF2-40B4-BE49-F238E27FC236}">
                <a16:creationId xmlns:a16="http://schemas.microsoft.com/office/drawing/2014/main" id="{041F6672-4B08-4699-913A-A8844F7443A3}"/>
              </a:ext>
            </a:extLst>
          </p:cNvPr>
          <p:cNvSpPr>
            <a:spLocks noGrp="1"/>
          </p:cNvSpPr>
          <p:nvPr>
            <p:ph sz="quarter" idx="4"/>
          </p:nvPr>
        </p:nvSpPr>
        <p:spPr>
          <a:xfrm>
            <a:off x="7124700" y="2134206"/>
            <a:ext cx="4011386" cy="2922511"/>
          </a:xfrm>
        </p:spPr>
        <p:txBody>
          <a:bodyPr>
            <a:normAutofit fontScale="92500" lnSpcReduction="10000"/>
          </a:bodyPr>
          <a:lstStyle/>
          <a:p>
            <a:pPr>
              <a:buFont typeface="Wingdings" panose="05000000000000000000" pitchFamily="2" charset="2"/>
              <a:buChar char="Ø"/>
            </a:pPr>
            <a:r>
              <a:rPr lang="vi-VN" sz="2800" dirty="0" err="1"/>
              <a:t>Kiểu</a:t>
            </a:r>
            <a:r>
              <a:rPr lang="vi-VN" sz="2800" dirty="0"/>
              <a:t> </a:t>
            </a:r>
            <a:r>
              <a:rPr lang="vi-VN" sz="2800" dirty="0" err="1"/>
              <a:t>dữ</a:t>
            </a:r>
            <a:r>
              <a:rPr lang="vi-VN" sz="2800" dirty="0"/>
              <a:t> </a:t>
            </a:r>
            <a:r>
              <a:rPr lang="vi-VN" sz="2800" dirty="0" err="1"/>
              <a:t>liệu</a:t>
            </a:r>
            <a:r>
              <a:rPr lang="vi-VN" sz="2800" dirty="0"/>
              <a:t> </a:t>
            </a:r>
          </a:p>
          <a:p>
            <a:pPr>
              <a:buFont typeface="Wingdings" panose="05000000000000000000" pitchFamily="2" charset="2"/>
              <a:buChar char="Ø"/>
            </a:pPr>
            <a:r>
              <a:rPr lang="vi-VN" sz="2800" dirty="0" err="1"/>
              <a:t>Biểu</a:t>
            </a:r>
            <a:r>
              <a:rPr lang="vi-VN" sz="2800" dirty="0"/>
              <a:t> </a:t>
            </a:r>
            <a:r>
              <a:rPr lang="vi-VN" sz="2800" dirty="0" err="1"/>
              <a:t>thức</a:t>
            </a:r>
            <a:endParaRPr lang="vi-VN" sz="2800" dirty="0"/>
          </a:p>
          <a:p>
            <a:pPr>
              <a:buFont typeface="Wingdings" panose="05000000000000000000" pitchFamily="2" charset="2"/>
              <a:buChar char="Ø"/>
            </a:pPr>
            <a:r>
              <a:rPr lang="vi-VN" sz="2800" dirty="0" err="1"/>
              <a:t>Các</a:t>
            </a:r>
            <a:r>
              <a:rPr lang="vi-VN" sz="2800" dirty="0"/>
              <a:t> </a:t>
            </a:r>
            <a:r>
              <a:rPr lang="vi-VN" sz="2800" dirty="0" err="1"/>
              <a:t>cấu</a:t>
            </a:r>
            <a:r>
              <a:rPr lang="vi-VN" sz="2800" dirty="0"/>
              <a:t> </a:t>
            </a:r>
            <a:r>
              <a:rPr lang="vi-VN" sz="2800" dirty="0" err="1"/>
              <a:t>trúc</a:t>
            </a:r>
            <a:r>
              <a:rPr lang="vi-VN" sz="2800" dirty="0"/>
              <a:t> </a:t>
            </a:r>
            <a:r>
              <a:rPr lang="vi-VN" sz="2800" dirty="0" err="1"/>
              <a:t>rẽ</a:t>
            </a:r>
            <a:r>
              <a:rPr lang="vi-VN" sz="2800" dirty="0"/>
              <a:t> </a:t>
            </a:r>
            <a:r>
              <a:rPr lang="vi-VN" sz="2800" dirty="0" err="1"/>
              <a:t>nhánh</a:t>
            </a:r>
            <a:endParaRPr lang="vi-VN" sz="2800" dirty="0"/>
          </a:p>
          <a:p>
            <a:pPr>
              <a:buFont typeface="Wingdings" panose="05000000000000000000" pitchFamily="2" charset="2"/>
              <a:buChar char="Ø"/>
            </a:pPr>
            <a:r>
              <a:rPr lang="vi-VN" sz="2800" dirty="0" err="1"/>
              <a:t>Các</a:t>
            </a:r>
            <a:r>
              <a:rPr lang="vi-VN" sz="2800" dirty="0"/>
              <a:t> </a:t>
            </a:r>
            <a:r>
              <a:rPr lang="vi-VN" sz="2800" dirty="0" err="1"/>
              <a:t>cấu</a:t>
            </a:r>
            <a:r>
              <a:rPr lang="vi-VN" sz="2800" dirty="0"/>
              <a:t> </a:t>
            </a:r>
            <a:r>
              <a:rPr lang="vi-VN" sz="2800" dirty="0" err="1"/>
              <a:t>trúc</a:t>
            </a:r>
            <a:r>
              <a:rPr lang="vi-VN" sz="2800" dirty="0"/>
              <a:t> </a:t>
            </a:r>
            <a:r>
              <a:rPr lang="vi-VN" sz="2800" dirty="0" err="1"/>
              <a:t>lặp</a:t>
            </a:r>
            <a:endParaRPr lang="vi-VN" sz="2800" dirty="0"/>
          </a:p>
          <a:p>
            <a:endParaRPr lang="vi-VN" dirty="0"/>
          </a:p>
        </p:txBody>
      </p:sp>
    </p:spTree>
    <p:extLst>
      <p:ext uri="{BB962C8B-B14F-4D97-AF65-F5344CB8AC3E}">
        <p14:creationId xmlns:p14="http://schemas.microsoft.com/office/powerpoint/2010/main" val="567714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if</a:t>
            </a:r>
          </a:p>
        </p:txBody>
      </p:sp>
      <p:sp>
        <p:nvSpPr>
          <p:cNvPr id="3" name="Content Placeholder 2"/>
          <p:cNvSpPr>
            <a:spLocks noGrp="1"/>
          </p:cNvSpPr>
          <p:nvPr>
            <p:ph idx="1"/>
          </p:nvPr>
        </p:nvSpPr>
        <p:spPr>
          <a:xfrm>
            <a:off x="974271" y="1578429"/>
            <a:ext cx="9388929" cy="1080653"/>
          </a:xfrm>
        </p:spPr>
        <p:txBody>
          <a:bodyPr>
            <a:normAutofit fontScale="92500" lnSpcReduction="10000"/>
          </a:bodyPr>
          <a:lstStyle/>
          <a:p>
            <a:pPr marL="0" indent="0">
              <a:buNone/>
            </a:pPr>
            <a:r>
              <a:rPr lang="en-US" sz="2800" b="1" dirty="0" err="1"/>
              <a:t>Câu</a:t>
            </a:r>
            <a:r>
              <a:rPr lang="en-US" sz="2800" b="1" dirty="0"/>
              <a:t> </a:t>
            </a:r>
            <a:r>
              <a:rPr lang="en-US" sz="2800" b="1" dirty="0" err="1"/>
              <a:t>lệnh</a:t>
            </a:r>
            <a:r>
              <a:rPr lang="en-US" sz="2800" b="1" dirty="0"/>
              <a:t> if …else</a:t>
            </a:r>
          </a:p>
          <a:p>
            <a:pPr marL="0" indent="0">
              <a:buNone/>
            </a:pPr>
            <a:r>
              <a:rPr lang="en-US" sz="2400" b="1" dirty="0" err="1"/>
              <a:t>Cú</a:t>
            </a:r>
            <a:r>
              <a:rPr lang="en-US" sz="2400" b="1" dirty="0"/>
              <a:t> </a:t>
            </a:r>
            <a:r>
              <a:rPr lang="en-US" sz="2400" b="1" dirty="0" err="1"/>
              <a:t>pháp</a:t>
            </a:r>
            <a:endParaRPr lang="en-US" sz="2400" b="1" dirty="0"/>
          </a:p>
          <a:p>
            <a:endParaRPr lang="en-US" sz="2800" dirty="0"/>
          </a:p>
          <a:p>
            <a:endParaRPr lang="en-US" sz="2800" dirty="0"/>
          </a:p>
          <a:p>
            <a:endParaRPr lang="en-US" sz="2800" dirty="0"/>
          </a:p>
          <a:p>
            <a:pPr>
              <a:defRPr/>
            </a:pPr>
            <a:endParaRPr lang="en-US" sz="2800" dirty="0">
              <a:sym typeface="Wingdings" pitchFamily="2" charset="2"/>
            </a:endParaRPr>
          </a:p>
          <a:p>
            <a:endParaRPr lang="en-US" sz="2800" dirty="0"/>
          </a:p>
        </p:txBody>
      </p:sp>
      <p:sp>
        <p:nvSpPr>
          <p:cNvPr id="5" name="Rectangle 10"/>
          <p:cNvSpPr>
            <a:spLocks noChangeArrowheads="1"/>
          </p:cNvSpPr>
          <p:nvPr/>
        </p:nvSpPr>
        <p:spPr bwMode="auto">
          <a:xfrm>
            <a:off x="2209800" y="2659082"/>
            <a:ext cx="3810000" cy="3970318"/>
          </a:xfrm>
          <a:prstGeom prst="rect">
            <a:avLst/>
          </a:prstGeom>
          <a:noFill/>
          <a:ln w="9525">
            <a:noFill/>
            <a:miter lim="800000"/>
            <a:headEnd/>
            <a:tailEnd/>
          </a:ln>
        </p:spPr>
        <p:txBody>
          <a:bodyPr>
            <a:spAutoFit/>
          </a:bodyPr>
          <a:lstStyle/>
          <a:p>
            <a:r>
              <a:rPr lang="en-US" sz="2800" b="1" dirty="0">
                <a:solidFill>
                  <a:srgbClr val="FFC000"/>
                </a:solidFill>
                <a:latin typeface="Times New Roman" panose="02020603050405020304" pitchFamily="18" charset="0"/>
                <a:cs typeface="Times New Roman" panose="02020603050405020304" pitchFamily="18" charset="0"/>
                <a:sym typeface="Wingdings" pitchFamily="2" charset="2"/>
              </a:rPr>
              <a:t>if (</a:t>
            </a:r>
            <a:r>
              <a:rPr lang="en-US" sz="2800" b="1" i="1" dirty="0" err="1">
                <a:solidFill>
                  <a:srgbClr val="FFC000"/>
                </a:solidFill>
                <a:latin typeface="Times New Roman" panose="02020603050405020304" pitchFamily="18" charset="0"/>
                <a:cs typeface="Times New Roman" panose="02020603050405020304" pitchFamily="18" charset="0"/>
                <a:sym typeface="Wingdings" pitchFamily="2" charset="2"/>
              </a:rPr>
              <a:t>biểu</a:t>
            </a:r>
            <a:r>
              <a:rPr lang="en-US" sz="2800" b="1" i="1"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800" b="1" i="1" dirty="0" err="1">
                <a:solidFill>
                  <a:srgbClr val="FFC000"/>
                </a:solidFill>
                <a:latin typeface="Times New Roman" panose="02020603050405020304" pitchFamily="18" charset="0"/>
                <a:cs typeface="Times New Roman" panose="02020603050405020304" pitchFamily="18" charset="0"/>
                <a:sym typeface="Wingdings" pitchFamily="2" charset="2"/>
              </a:rPr>
              <a:t>thức</a:t>
            </a:r>
            <a:r>
              <a:rPr lang="en-US" sz="2800" b="1" i="1"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800" b="1" i="1" dirty="0" err="1">
                <a:solidFill>
                  <a:srgbClr val="FFC000"/>
                </a:solidFill>
                <a:latin typeface="Times New Roman" panose="02020603050405020304" pitchFamily="18" charset="0"/>
                <a:cs typeface="Times New Roman" panose="02020603050405020304" pitchFamily="18" charset="0"/>
                <a:sym typeface="Wingdings" pitchFamily="2" charset="2"/>
              </a:rPr>
              <a:t>điều</a:t>
            </a:r>
            <a:r>
              <a:rPr lang="en-US" sz="2800" b="1" i="1"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800" b="1" i="1" dirty="0" err="1">
                <a:solidFill>
                  <a:srgbClr val="FFC000"/>
                </a:solidFill>
                <a:latin typeface="Times New Roman" panose="02020603050405020304" pitchFamily="18" charset="0"/>
                <a:cs typeface="Times New Roman" panose="02020603050405020304" pitchFamily="18" charset="0"/>
                <a:sym typeface="Wingdings" pitchFamily="2" charset="2"/>
              </a:rPr>
              <a:t>kiện</a:t>
            </a:r>
            <a:r>
              <a:rPr lang="en-US" sz="2800" b="1" dirty="0">
                <a:solidFill>
                  <a:srgbClr val="FFC000"/>
                </a:solidFill>
                <a:latin typeface="Times New Roman" panose="02020603050405020304" pitchFamily="18" charset="0"/>
                <a:cs typeface="Times New Roman" panose="02020603050405020304" pitchFamily="18" charset="0"/>
                <a:sym typeface="Wingdings" pitchFamily="2" charset="2"/>
              </a:rPr>
              <a:t>)</a:t>
            </a:r>
          </a:p>
          <a:p>
            <a:r>
              <a:rPr lang="en-US" sz="2800" b="1" dirty="0">
                <a:solidFill>
                  <a:srgbClr val="FFC000"/>
                </a:solidFill>
                <a:latin typeface="Times New Roman" panose="02020603050405020304" pitchFamily="18" charset="0"/>
                <a:cs typeface="Times New Roman" panose="02020603050405020304" pitchFamily="18" charset="0"/>
                <a:sym typeface="Wingdings" pitchFamily="2" charset="2"/>
              </a:rPr>
              <a:t>{</a:t>
            </a:r>
          </a:p>
          <a:p>
            <a:r>
              <a:rPr lang="en-US" sz="2800" b="1" dirty="0">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800" dirty="0">
                <a:solidFill>
                  <a:srgbClr val="92D050"/>
                </a:solidFill>
                <a:latin typeface="Times New Roman" panose="02020603050405020304" pitchFamily="18" charset="0"/>
                <a:cs typeface="Times New Roman" panose="02020603050405020304" pitchFamily="18" charset="0"/>
                <a:sym typeface="Wingdings" pitchFamily="2" charset="2"/>
              </a:rPr>
              <a:t>//</a:t>
            </a:r>
            <a:r>
              <a:rPr lang="en-US" sz="2800" dirty="0" err="1">
                <a:solidFill>
                  <a:srgbClr val="92D050"/>
                </a:solidFill>
                <a:latin typeface="Times New Roman" panose="02020603050405020304" pitchFamily="18" charset="0"/>
                <a:cs typeface="Times New Roman" panose="02020603050405020304" pitchFamily="18" charset="0"/>
                <a:sym typeface="Wingdings" pitchFamily="2" charset="2"/>
              </a:rPr>
              <a:t>Khối</a:t>
            </a:r>
            <a:r>
              <a:rPr lang="en-US" sz="2800" dirty="0">
                <a:solidFill>
                  <a:srgbClr val="92D050"/>
                </a:solidFill>
                <a:latin typeface="Times New Roman" panose="02020603050405020304" pitchFamily="18" charset="0"/>
                <a:cs typeface="Times New Roman" panose="02020603050405020304" pitchFamily="18" charset="0"/>
                <a:sym typeface="Wingdings" pitchFamily="2" charset="2"/>
              </a:rPr>
              <a:t> </a:t>
            </a:r>
            <a:r>
              <a:rPr lang="en-US" sz="2800" dirty="0" err="1">
                <a:solidFill>
                  <a:srgbClr val="92D050"/>
                </a:solidFill>
                <a:latin typeface="Times New Roman" panose="02020603050405020304" pitchFamily="18" charset="0"/>
                <a:cs typeface="Times New Roman" panose="02020603050405020304" pitchFamily="18" charset="0"/>
                <a:sym typeface="Wingdings" pitchFamily="2" charset="2"/>
              </a:rPr>
              <a:t>lệnh</a:t>
            </a:r>
            <a:r>
              <a:rPr lang="en-US" sz="2800" dirty="0">
                <a:solidFill>
                  <a:srgbClr val="92D050"/>
                </a:solidFill>
                <a:latin typeface="Times New Roman" panose="02020603050405020304" pitchFamily="18" charset="0"/>
                <a:cs typeface="Times New Roman" panose="02020603050405020304" pitchFamily="18" charset="0"/>
                <a:sym typeface="Wingdings" pitchFamily="2" charset="2"/>
              </a:rPr>
              <a:t> A</a:t>
            </a:r>
          </a:p>
          <a:p>
            <a:r>
              <a:rPr lang="en-US" sz="2800" b="1" dirty="0">
                <a:solidFill>
                  <a:srgbClr val="FFC000"/>
                </a:solidFill>
                <a:latin typeface="Times New Roman" panose="02020603050405020304" pitchFamily="18" charset="0"/>
                <a:cs typeface="Times New Roman" panose="02020603050405020304" pitchFamily="18" charset="0"/>
                <a:sym typeface="Wingdings" pitchFamily="2" charset="2"/>
              </a:rPr>
              <a:t>}</a:t>
            </a:r>
          </a:p>
          <a:p>
            <a:r>
              <a:rPr lang="en-US" sz="2800" b="1" dirty="0">
                <a:solidFill>
                  <a:srgbClr val="FFC000"/>
                </a:solidFill>
                <a:latin typeface="Times New Roman" panose="02020603050405020304" pitchFamily="18" charset="0"/>
                <a:cs typeface="Times New Roman" panose="02020603050405020304" pitchFamily="18" charset="0"/>
                <a:sym typeface="Wingdings" pitchFamily="2" charset="2"/>
              </a:rPr>
              <a:t>else</a:t>
            </a:r>
          </a:p>
          <a:p>
            <a:r>
              <a:rPr lang="en-US" sz="2800" b="1" dirty="0">
                <a:solidFill>
                  <a:srgbClr val="FFC000"/>
                </a:solidFill>
                <a:latin typeface="Times New Roman" panose="02020603050405020304" pitchFamily="18" charset="0"/>
                <a:cs typeface="Times New Roman" panose="02020603050405020304" pitchFamily="18" charset="0"/>
                <a:sym typeface="Wingdings" pitchFamily="2" charset="2"/>
              </a:rPr>
              <a:t>{</a:t>
            </a:r>
          </a:p>
          <a:p>
            <a:r>
              <a:rPr lang="en-US" sz="2800" b="1" dirty="0">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800" dirty="0">
                <a:solidFill>
                  <a:srgbClr val="92D050"/>
                </a:solidFill>
                <a:latin typeface="Times New Roman" panose="02020603050405020304" pitchFamily="18" charset="0"/>
                <a:cs typeface="Times New Roman" panose="02020603050405020304" pitchFamily="18" charset="0"/>
                <a:sym typeface="Wingdings" pitchFamily="2" charset="2"/>
              </a:rPr>
              <a:t>//</a:t>
            </a:r>
            <a:r>
              <a:rPr lang="en-US" sz="2800" dirty="0" err="1">
                <a:solidFill>
                  <a:srgbClr val="92D050"/>
                </a:solidFill>
                <a:latin typeface="Times New Roman" panose="02020603050405020304" pitchFamily="18" charset="0"/>
                <a:cs typeface="Times New Roman" panose="02020603050405020304" pitchFamily="18" charset="0"/>
                <a:sym typeface="Wingdings" pitchFamily="2" charset="2"/>
              </a:rPr>
              <a:t>Khối</a:t>
            </a:r>
            <a:r>
              <a:rPr lang="en-US" sz="2800" dirty="0">
                <a:solidFill>
                  <a:srgbClr val="92D050"/>
                </a:solidFill>
                <a:latin typeface="Times New Roman" panose="02020603050405020304" pitchFamily="18" charset="0"/>
                <a:cs typeface="Times New Roman" panose="02020603050405020304" pitchFamily="18" charset="0"/>
                <a:sym typeface="Wingdings" pitchFamily="2" charset="2"/>
              </a:rPr>
              <a:t> </a:t>
            </a:r>
            <a:r>
              <a:rPr lang="en-US" sz="2800" dirty="0" err="1">
                <a:solidFill>
                  <a:srgbClr val="92D050"/>
                </a:solidFill>
                <a:latin typeface="Times New Roman" panose="02020603050405020304" pitchFamily="18" charset="0"/>
                <a:cs typeface="Times New Roman" panose="02020603050405020304" pitchFamily="18" charset="0"/>
                <a:sym typeface="Wingdings" pitchFamily="2" charset="2"/>
              </a:rPr>
              <a:t>lệnh</a:t>
            </a:r>
            <a:r>
              <a:rPr lang="en-US" sz="2800" dirty="0">
                <a:solidFill>
                  <a:srgbClr val="92D050"/>
                </a:solidFill>
                <a:latin typeface="Times New Roman" panose="02020603050405020304" pitchFamily="18" charset="0"/>
                <a:cs typeface="Times New Roman" panose="02020603050405020304" pitchFamily="18" charset="0"/>
                <a:sym typeface="Wingdings" pitchFamily="2" charset="2"/>
              </a:rPr>
              <a:t> B</a:t>
            </a:r>
          </a:p>
          <a:p>
            <a:r>
              <a:rPr lang="en-US" sz="2800" b="1" dirty="0">
                <a:solidFill>
                  <a:srgbClr val="FFC000"/>
                </a:solidFill>
                <a:latin typeface="Times New Roman" panose="02020603050405020304" pitchFamily="18" charset="0"/>
                <a:cs typeface="Times New Roman" panose="02020603050405020304" pitchFamily="18" charset="0"/>
                <a:sym typeface="Wingdings" pitchFamily="2" charset="2"/>
              </a:rPr>
              <a:t>}</a:t>
            </a:r>
          </a:p>
          <a:p>
            <a:endParaRPr lang="en-US" sz="2800" dirty="0">
              <a:solidFill>
                <a:schemeClr val="tx2"/>
              </a:solidFill>
              <a:latin typeface="Times New Roman" panose="02020603050405020304" pitchFamily="18" charset="0"/>
              <a:cs typeface="Times New Roman" panose="02020603050405020304" pitchFamily="18" charset="0"/>
              <a:sym typeface="Wingdings" pitchFamily="2" charset="2"/>
            </a:endParaRPr>
          </a:p>
        </p:txBody>
      </p:sp>
      <p:sp>
        <p:nvSpPr>
          <p:cNvPr id="6" name="TextBox 5"/>
          <p:cNvSpPr txBox="1"/>
          <p:nvPr/>
        </p:nvSpPr>
        <p:spPr>
          <a:xfrm>
            <a:off x="6620213" y="2199773"/>
            <a:ext cx="5300486" cy="3077766"/>
          </a:xfrm>
          <a:prstGeom prst="rect">
            <a:avLst/>
          </a:prstGeom>
          <a:noFill/>
        </p:spPr>
        <p:txBody>
          <a:bodyPr wrap="square" rtlCol="0">
            <a:spAutoFit/>
          </a:bodyPr>
          <a:lstStyle/>
          <a:p>
            <a:pPr>
              <a:spcBef>
                <a:spcPts val="600"/>
              </a:spcBef>
              <a:spcAft>
                <a:spcPts val="600"/>
              </a:spcAft>
              <a:defRPr/>
            </a:pPr>
            <a:r>
              <a:rPr lang="en-US" sz="2400" b="1" dirty="0">
                <a:latin typeface="Arial" panose="020B0604020202020204" pitchFamily="34" charset="0"/>
                <a:cs typeface="Arial" panose="020B0604020202020204" pitchFamily="34" charset="0"/>
                <a:sym typeface="Wingdings" pitchFamily="2" charset="2"/>
              </a:rPr>
              <a:t>Ý </a:t>
            </a:r>
            <a:r>
              <a:rPr lang="en-US" sz="2400" b="1" dirty="0" err="1">
                <a:latin typeface="Arial" panose="020B0604020202020204" pitchFamily="34" charset="0"/>
                <a:cs typeface="Arial" panose="020B0604020202020204" pitchFamily="34" charset="0"/>
                <a:sym typeface="Wingdings" pitchFamily="2" charset="2"/>
              </a:rPr>
              <a:t>nghĩa</a:t>
            </a:r>
            <a:r>
              <a:rPr lang="en-US" sz="2400" b="1" dirty="0">
                <a:latin typeface="Arial" panose="020B0604020202020204" pitchFamily="34" charset="0"/>
                <a:cs typeface="Arial" panose="020B0604020202020204" pitchFamily="34" charset="0"/>
                <a:sym typeface="Wingdings" pitchFamily="2" charset="2"/>
              </a:rPr>
              <a:t>: </a:t>
            </a:r>
          </a:p>
          <a:p>
            <a:pPr marL="55563" lvl="2">
              <a:spcBef>
                <a:spcPts val="600"/>
              </a:spcBef>
              <a:spcAft>
                <a:spcPts val="600"/>
              </a:spcAft>
              <a:defRPr/>
            </a:pPr>
            <a:r>
              <a:rPr lang="en-US" sz="2400" dirty="0" err="1">
                <a:latin typeface="Arial" panose="020B0604020202020204" pitchFamily="34" charset="0"/>
                <a:cs typeface="Arial" panose="020B0604020202020204" pitchFamily="34" charset="0"/>
                <a:sym typeface="Wingdings" pitchFamily="2" charset="2"/>
              </a:rPr>
              <a:t>Nếu</a:t>
            </a:r>
            <a:r>
              <a:rPr lang="en-US" sz="2400" dirty="0">
                <a:latin typeface="Arial" panose="020B0604020202020204" pitchFamily="34" charset="0"/>
                <a:cs typeface="Arial" panose="020B0604020202020204" pitchFamily="34" charset="0"/>
                <a:sym typeface="Wingdings" pitchFamily="2" charset="2"/>
              </a:rPr>
              <a:t>  </a:t>
            </a:r>
            <a:r>
              <a:rPr lang="en-US" sz="2400" i="1" dirty="0" err="1">
                <a:solidFill>
                  <a:srgbClr val="FFC000"/>
                </a:solidFill>
                <a:latin typeface="Arial" panose="020B0604020202020204" pitchFamily="34" charset="0"/>
                <a:cs typeface="Arial" panose="020B0604020202020204" pitchFamily="34" charset="0"/>
                <a:sym typeface="Wingdings" pitchFamily="2" charset="2"/>
              </a:rPr>
              <a:t>biểu</a:t>
            </a:r>
            <a:r>
              <a:rPr lang="en-US" sz="2400" i="1" dirty="0">
                <a:solidFill>
                  <a:srgbClr val="FFC000"/>
                </a:solidFill>
                <a:latin typeface="Arial" panose="020B0604020202020204" pitchFamily="34" charset="0"/>
                <a:cs typeface="Arial" panose="020B0604020202020204" pitchFamily="34" charset="0"/>
                <a:sym typeface="Wingdings" pitchFamily="2" charset="2"/>
              </a:rPr>
              <a:t> </a:t>
            </a:r>
            <a:r>
              <a:rPr lang="en-US" sz="2400" i="1" dirty="0" err="1">
                <a:solidFill>
                  <a:srgbClr val="FFC000"/>
                </a:solidFill>
                <a:latin typeface="Arial" panose="020B0604020202020204" pitchFamily="34" charset="0"/>
                <a:cs typeface="Arial" panose="020B0604020202020204" pitchFamily="34" charset="0"/>
                <a:sym typeface="Wingdings" pitchFamily="2" charset="2"/>
              </a:rPr>
              <a:t>thức</a:t>
            </a:r>
            <a:r>
              <a:rPr lang="en-US" sz="2400" i="1" dirty="0">
                <a:solidFill>
                  <a:srgbClr val="FFC000"/>
                </a:solidFill>
                <a:latin typeface="Arial" panose="020B0604020202020204" pitchFamily="34" charset="0"/>
                <a:cs typeface="Arial" panose="020B0604020202020204" pitchFamily="34" charset="0"/>
                <a:sym typeface="Wingdings" pitchFamily="2" charset="2"/>
              </a:rPr>
              <a:t> </a:t>
            </a:r>
            <a:r>
              <a:rPr lang="en-US" sz="2400" i="1" dirty="0" err="1">
                <a:solidFill>
                  <a:srgbClr val="FFC000"/>
                </a:solidFill>
                <a:latin typeface="Arial" panose="020B0604020202020204" pitchFamily="34" charset="0"/>
                <a:cs typeface="Arial" panose="020B0604020202020204" pitchFamily="34" charset="0"/>
                <a:sym typeface="Wingdings" pitchFamily="2" charset="2"/>
              </a:rPr>
              <a:t>điều</a:t>
            </a:r>
            <a:r>
              <a:rPr lang="en-US" sz="2400" i="1" dirty="0">
                <a:solidFill>
                  <a:srgbClr val="FFC000"/>
                </a:solidFill>
                <a:latin typeface="Arial" panose="020B0604020202020204" pitchFamily="34" charset="0"/>
                <a:cs typeface="Arial" panose="020B0604020202020204" pitchFamily="34" charset="0"/>
                <a:sym typeface="Wingdings" pitchFamily="2" charset="2"/>
              </a:rPr>
              <a:t> </a:t>
            </a:r>
            <a:r>
              <a:rPr lang="en-US" sz="2400" i="1" dirty="0" err="1">
                <a:solidFill>
                  <a:srgbClr val="FFC000"/>
                </a:solidFill>
                <a:latin typeface="Arial" panose="020B0604020202020204" pitchFamily="34" charset="0"/>
                <a:cs typeface="Arial" panose="020B0604020202020204" pitchFamily="34" charset="0"/>
                <a:sym typeface="Wingdings" pitchFamily="2" charset="2"/>
              </a:rPr>
              <a:t>kiện</a:t>
            </a:r>
            <a:r>
              <a:rPr lang="en-US" sz="2400" i="1" dirty="0">
                <a:solidFill>
                  <a:srgbClr val="FFC000"/>
                </a:solidFill>
                <a:latin typeface="Arial" panose="020B0604020202020204" pitchFamily="34" charset="0"/>
                <a:cs typeface="Arial" panose="020B0604020202020204" pitchFamily="34" charset="0"/>
                <a:sym typeface="Wingdings" pitchFamily="2" charset="2"/>
              </a:rPr>
              <a:t>  </a:t>
            </a:r>
            <a:r>
              <a:rPr lang="en-US" sz="2400" dirty="0" err="1">
                <a:latin typeface="Arial" panose="020B0604020202020204" pitchFamily="34" charset="0"/>
                <a:cs typeface="Arial" panose="020B0604020202020204" pitchFamily="34" charset="0"/>
                <a:sym typeface="Wingdings" pitchFamily="2" charset="2"/>
              </a:rPr>
              <a:t>đúng</a:t>
            </a:r>
            <a:r>
              <a:rPr lang="en-US" sz="2400" dirty="0">
                <a:latin typeface="Arial" panose="020B0604020202020204" pitchFamily="34" charset="0"/>
                <a:cs typeface="Arial" panose="020B0604020202020204" pitchFamily="34" charset="0"/>
                <a:sym typeface="Wingdings" pitchFamily="2" charset="2"/>
              </a:rPr>
              <a:t> </a:t>
            </a:r>
            <a:r>
              <a:rPr lang="en-US" sz="2400" dirty="0" err="1">
                <a:latin typeface="Arial" panose="020B0604020202020204" pitchFamily="34" charset="0"/>
                <a:cs typeface="Arial" panose="020B0604020202020204" pitchFamily="34" charset="0"/>
                <a:sym typeface="Wingdings" pitchFamily="2" charset="2"/>
              </a:rPr>
              <a:t>thì</a:t>
            </a:r>
            <a:r>
              <a:rPr lang="en-US" sz="2400" dirty="0">
                <a:latin typeface="Arial" panose="020B0604020202020204" pitchFamily="34" charset="0"/>
                <a:cs typeface="Arial" panose="020B0604020202020204" pitchFamily="34" charset="0"/>
                <a:sym typeface="Wingdings" pitchFamily="2" charset="2"/>
              </a:rPr>
              <a:t>  </a:t>
            </a:r>
          </a:p>
          <a:p>
            <a:pPr marL="55563" lvl="2">
              <a:spcBef>
                <a:spcPts val="600"/>
              </a:spcBef>
              <a:spcAft>
                <a:spcPts val="600"/>
              </a:spcAft>
              <a:defRPr/>
            </a:pPr>
            <a:r>
              <a:rPr lang="en-US" sz="2400" dirty="0">
                <a:latin typeface="Arial" panose="020B0604020202020204" pitchFamily="34" charset="0"/>
                <a:cs typeface="Arial" panose="020B0604020202020204" pitchFamily="34" charset="0"/>
                <a:sym typeface="Wingdings" pitchFamily="2" charset="2"/>
              </a:rPr>
              <a:t>	</a:t>
            </a:r>
            <a:r>
              <a:rPr lang="en-US" sz="2400" dirty="0" err="1">
                <a:latin typeface="Arial" panose="020B0604020202020204" pitchFamily="34" charset="0"/>
                <a:cs typeface="Arial" panose="020B0604020202020204" pitchFamily="34" charset="0"/>
                <a:sym typeface="Wingdings" pitchFamily="2" charset="2"/>
              </a:rPr>
              <a:t>thực</a:t>
            </a:r>
            <a:r>
              <a:rPr lang="en-US" sz="2400" dirty="0">
                <a:latin typeface="Arial" panose="020B0604020202020204" pitchFamily="34" charset="0"/>
                <a:cs typeface="Arial" panose="020B0604020202020204" pitchFamily="34" charset="0"/>
                <a:sym typeface="Wingdings" pitchFamily="2" charset="2"/>
              </a:rPr>
              <a:t> </a:t>
            </a:r>
            <a:r>
              <a:rPr lang="en-US" sz="2400" dirty="0" err="1">
                <a:latin typeface="Arial" panose="020B0604020202020204" pitchFamily="34" charset="0"/>
                <a:cs typeface="Arial" panose="020B0604020202020204" pitchFamily="34" charset="0"/>
                <a:sym typeface="Wingdings" pitchFamily="2" charset="2"/>
              </a:rPr>
              <a:t>hiện</a:t>
            </a:r>
            <a:r>
              <a:rPr lang="en-US" sz="2400" dirty="0">
                <a:latin typeface="Arial" panose="020B0604020202020204" pitchFamily="34" charset="0"/>
                <a:cs typeface="Arial" panose="020B0604020202020204" pitchFamily="34" charset="0"/>
                <a:sym typeface="Wingdings" pitchFamily="2" charset="2"/>
              </a:rPr>
              <a:t> </a:t>
            </a:r>
            <a:r>
              <a:rPr lang="en-US" sz="2400" dirty="0" err="1">
                <a:solidFill>
                  <a:srgbClr val="FFC000"/>
                </a:solidFill>
                <a:latin typeface="Arial" panose="020B0604020202020204" pitchFamily="34" charset="0"/>
                <a:cs typeface="Arial" panose="020B0604020202020204" pitchFamily="34" charset="0"/>
                <a:sym typeface="Wingdings" pitchFamily="2" charset="2"/>
              </a:rPr>
              <a:t>Khối</a:t>
            </a:r>
            <a:r>
              <a:rPr lang="en-US" sz="2400" dirty="0">
                <a:solidFill>
                  <a:srgbClr val="FFC000"/>
                </a:solidFill>
                <a:latin typeface="Arial" panose="020B0604020202020204" pitchFamily="34" charset="0"/>
                <a:cs typeface="Arial" panose="020B0604020202020204" pitchFamily="34" charset="0"/>
                <a:sym typeface="Wingdings" pitchFamily="2" charset="2"/>
              </a:rPr>
              <a:t> </a:t>
            </a:r>
            <a:r>
              <a:rPr lang="en-US" sz="2400" dirty="0" err="1">
                <a:solidFill>
                  <a:srgbClr val="FFC000"/>
                </a:solidFill>
                <a:latin typeface="Arial" panose="020B0604020202020204" pitchFamily="34" charset="0"/>
                <a:cs typeface="Arial" panose="020B0604020202020204" pitchFamily="34" charset="0"/>
                <a:sym typeface="Wingdings" pitchFamily="2" charset="2"/>
              </a:rPr>
              <a:t>lệnh</a:t>
            </a:r>
            <a:r>
              <a:rPr lang="en-US" sz="2400" dirty="0">
                <a:solidFill>
                  <a:srgbClr val="FFC000"/>
                </a:solidFill>
                <a:latin typeface="Arial" panose="020B0604020202020204" pitchFamily="34" charset="0"/>
                <a:cs typeface="Arial" panose="020B0604020202020204" pitchFamily="34" charset="0"/>
                <a:sym typeface="Wingdings" pitchFamily="2" charset="2"/>
              </a:rPr>
              <a:t> A</a:t>
            </a:r>
          </a:p>
          <a:p>
            <a:pPr marL="55563" lvl="2">
              <a:spcBef>
                <a:spcPts val="600"/>
              </a:spcBef>
              <a:spcAft>
                <a:spcPts val="600"/>
              </a:spcAft>
              <a:defRPr/>
            </a:pPr>
            <a:r>
              <a:rPr lang="en-US" sz="2400" dirty="0" err="1">
                <a:latin typeface="Arial" panose="020B0604020202020204" pitchFamily="34" charset="0"/>
                <a:cs typeface="Arial" panose="020B0604020202020204" pitchFamily="34" charset="0"/>
                <a:sym typeface="Wingdings" pitchFamily="2" charset="2"/>
              </a:rPr>
              <a:t>Ngược</a:t>
            </a:r>
            <a:r>
              <a:rPr lang="en-US" sz="2400" dirty="0">
                <a:latin typeface="Arial" panose="020B0604020202020204" pitchFamily="34" charset="0"/>
                <a:cs typeface="Arial" panose="020B0604020202020204" pitchFamily="34" charset="0"/>
                <a:sym typeface="Wingdings" pitchFamily="2" charset="2"/>
              </a:rPr>
              <a:t> </a:t>
            </a:r>
            <a:r>
              <a:rPr lang="en-US" sz="2400" dirty="0" err="1">
                <a:latin typeface="Arial" panose="020B0604020202020204" pitchFamily="34" charset="0"/>
                <a:cs typeface="Arial" panose="020B0604020202020204" pitchFamily="34" charset="0"/>
                <a:sym typeface="Wingdings" pitchFamily="2" charset="2"/>
              </a:rPr>
              <a:t>lại</a:t>
            </a:r>
            <a:r>
              <a:rPr lang="en-US" sz="2400" dirty="0">
                <a:latin typeface="Arial" panose="020B0604020202020204" pitchFamily="34" charset="0"/>
                <a:cs typeface="Arial" panose="020B0604020202020204" pitchFamily="34" charset="0"/>
                <a:sym typeface="Wingdings" pitchFamily="2" charset="2"/>
              </a:rPr>
              <a:t>, </a:t>
            </a:r>
            <a:r>
              <a:rPr lang="en-US" sz="2400" i="1" dirty="0" err="1">
                <a:solidFill>
                  <a:srgbClr val="FFC000"/>
                </a:solidFill>
                <a:latin typeface="Arial" panose="020B0604020202020204" pitchFamily="34" charset="0"/>
                <a:cs typeface="Arial" panose="020B0604020202020204" pitchFamily="34" charset="0"/>
                <a:sym typeface="Wingdings" pitchFamily="2" charset="2"/>
              </a:rPr>
              <a:t>biểu</a:t>
            </a:r>
            <a:r>
              <a:rPr lang="en-US" sz="2400" i="1" dirty="0">
                <a:solidFill>
                  <a:srgbClr val="FFC000"/>
                </a:solidFill>
                <a:latin typeface="Arial" panose="020B0604020202020204" pitchFamily="34" charset="0"/>
                <a:cs typeface="Arial" panose="020B0604020202020204" pitchFamily="34" charset="0"/>
                <a:sym typeface="Wingdings" pitchFamily="2" charset="2"/>
              </a:rPr>
              <a:t> </a:t>
            </a:r>
            <a:r>
              <a:rPr lang="en-US" sz="2400" i="1" dirty="0" err="1">
                <a:solidFill>
                  <a:srgbClr val="FFC000"/>
                </a:solidFill>
                <a:latin typeface="Arial" panose="020B0604020202020204" pitchFamily="34" charset="0"/>
                <a:cs typeface="Arial" panose="020B0604020202020204" pitchFamily="34" charset="0"/>
                <a:sym typeface="Wingdings" pitchFamily="2" charset="2"/>
              </a:rPr>
              <a:t>thức</a:t>
            </a:r>
            <a:r>
              <a:rPr lang="en-US" sz="2400" i="1" dirty="0">
                <a:solidFill>
                  <a:srgbClr val="FFC000"/>
                </a:solidFill>
                <a:latin typeface="Arial" panose="020B0604020202020204" pitchFamily="34" charset="0"/>
                <a:cs typeface="Arial" panose="020B0604020202020204" pitchFamily="34" charset="0"/>
                <a:sym typeface="Wingdings" pitchFamily="2" charset="2"/>
              </a:rPr>
              <a:t> </a:t>
            </a:r>
            <a:r>
              <a:rPr lang="en-US" sz="2400" i="1" dirty="0" err="1">
                <a:solidFill>
                  <a:srgbClr val="FFC000"/>
                </a:solidFill>
                <a:latin typeface="Arial" panose="020B0604020202020204" pitchFamily="34" charset="0"/>
                <a:cs typeface="Arial" panose="020B0604020202020204" pitchFamily="34" charset="0"/>
                <a:sym typeface="Wingdings" pitchFamily="2" charset="2"/>
              </a:rPr>
              <a:t>điều</a:t>
            </a:r>
            <a:r>
              <a:rPr lang="en-US" sz="2400" i="1" dirty="0">
                <a:solidFill>
                  <a:srgbClr val="FFC000"/>
                </a:solidFill>
                <a:latin typeface="Arial" panose="020B0604020202020204" pitchFamily="34" charset="0"/>
                <a:cs typeface="Arial" panose="020B0604020202020204" pitchFamily="34" charset="0"/>
                <a:sym typeface="Wingdings" pitchFamily="2" charset="2"/>
              </a:rPr>
              <a:t> </a:t>
            </a:r>
            <a:r>
              <a:rPr lang="en-US" sz="2400" i="1" dirty="0" err="1">
                <a:solidFill>
                  <a:srgbClr val="FFC000"/>
                </a:solidFill>
                <a:latin typeface="Arial" panose="020B0604020202020204" pitchFamily="34" charset="0"/>
                <a:cs typeface="Arial" panose="020B0604020202020204" pitchFamily="34" charset="0"/>
                <a:sym typeface="Wingdings" pitchFamily="2" charset="2"/>
              </a:rPr>
              <a:t>kiện</a:t>
            </a:r>
            <a:r>
              <a:rPr lang="en-US" sz="2400" i="1" dirty="0">
                <a:solidFill>
                  <a:srgbClr val="FFC000"/>
                </a:solidFill>
                <a:latin typeface="Arial" panose="020B0604020202020204" pitchFamily="34" charset="0"/>
                <a:cs typeface="Arial" panose="020B0604020202020204" pitchFamily="34" charset="0"/>
                <a:sym typeface="Wingdings" pitchFamily="2" charset="2"/>
              </a:rPr>
              <a:t>  </a:t>
            </a:r>
            <a:r>
              <a:rPr lang="en-US" sz="2400" dirty="0" err="1">
                <a:latin typeface="Arial" panose="020B0604020202020204" pitchFamily="34" charset="0"/>
                <a:cs typeface="Arial" panose="020B0604020202020204" pitchFamily="34" charset="0"/>
                <a:sym typeface="Wingdings" pitchFamily="2" charset="2"/>
              </a:rPr>
              <a:t>sai</a:t>
            </a:r>
            <a:r>
              <a:rPr lang="en-US" sz="2400" dirty="0">
                <a:latin typeface="Arial" panose="020B0604020202020204" pitchFamily="34" charset="0"/>
                <a:cs typeface="Arial" panose="020B0604020202020204" pitchFamily="34" charset="0"/>
                <a:sym typeface="Wingdings" pitchFamily="2" charset="2"/>
              </a:rPr>
              <a:t> </a:t>
            </a:r>
          </a:p>
          <a:p>
            <a:pPr marL="55563" lvl="2">
              <a:spcBef>
                <a:spcPts val="600"/>
              </a:spcBef>
              <a:spcAft>
                <a:spcPts val="600"/>
              </a:spcAft>
              <a:defRPr/>
            </a:pPr>
            <a:r>
              <a:rPr lang="en-US" sz="2400" dirty="0">
                <a:latin typeface="Arial" panose="020B0604020202020204" pitchFamily="34" charset="0"/>
                <a:cs typeface="Arial" panose="020B0604020202020204" pitchFamily="34" charset="0"/>
                <a:sym typeface="Wingdings" pitchFamily="2" charset="2"/>
              </a:rPr>
              <a:t>	</a:t>
            </a:r>
            <a:r>
              <a:rPr lang="en-US" sz="2400" dirty="0" err="1">
                <a:latin typeface="Arial" panose="020B0604020202020204" pitchFamily="34" charset="0"/>
                <a:cs typeface="Arial" panose="020B0604020202020204" pitchFamily="34" charset="0"/>
                <a:sym typeface="Wingdings" pitchFamily="2" charset="2"/>
              </a:rPr>
              <a:t>thực</a:t>
            </a:r>
            <a:r>
              <a:rPr lang="en-US" sz="2400" dirty="0">
                <a:latin typeface="Arial" panose="020B0604020202020204" pitchFamily="34" charset="0"/>
                <a:cs typeface="Arial" panose="020B0604020202020204" pitchFamily="34" charset="0"/>
                <a:sym typeface="Wingdings" pitchFamily="2" charset="2"/>
              </a:rPr>
              <a:t> </a:t>
            </a:r>
            <a:r>
              <a:rPr lang="en-US" sz="2400" dirty="0" err="1">
                <a:latin typeface="Arial" panose="020B0604020202020204" pitchFamily="34" charset="0"/>
                <a:cs typeface="Arial" panose="020B0604020202020204" pitchFamily="34" charset="0"/>
                <a:sym typeface="Wingdings" pitchFamily="2" charset="2"/>
              </a:rPr>
              <a:t>hiện</a:t>
            </a:r>
            <a:r>
              <a:rPr lang="en-US" sz="2400" dirty="0">
                <a:latin typeface="Arial" panose="020B0604020202020204" pitchFamily="34" charset="0"/>
                <a:cs typeface="Arial" panose="020B0604020202020204" pitchFamily="34" charset="0"/>
                <a:sym typeface="Wingdings" pitchFamily="2" charset="2"/>
              </a:rPr>
              <a:t> </a:t>
            </a:r>
            <a:r>
              <a:rPr lang="en-US" sz="2400" dirty="0" err="1">
                <a:solidFill>
                  <a:srgbClr val="FFC000"/>
                </a:solidFill>
                <a:latin typeface="Arial" panose="020B0604020202020204" pitchFamily="34" charset="0"/>
                <a:cs typeface="Arial" panose="020B0604020202020204" pitchFamily="34" charset="0"/>
                <a:sym typeface="Wingdings" pitchFamily="2" charset="2"/>
              </a:rPr>
              <a:t>Khối</a:t>
            </a:r>
            <a:r>
              <a:rPr lang="en-US" sz="2400" dirty="0">
                <a:solidFill>
                  <a:srgbClr val="FFC000"/>
                </a:solidFill>
                <a:latin typeface="Arial" panose="020B0604020202020204" pitchFamily="34" charset="0"/>
                <a:cs typeface="Arial" panose="020B0604020202020204" pitchFamily="34" charset="0"/>
                <a:sym typeface="Wingdings" pitchFamily="2" charset="2"/>
              </a:rPr>
              <a:t> </a:t>
            </a:r>
            <a:r>
              <a:rPr lang="en-US" sz="2400" dirty="0" err="1">
                <a:solidFill>
                  <a:srgbClr val="FFC000"/>
                </a:solidFill>
                <a:latin typeface="Arial" panose="020B0604020202020204" pitchFamily="34" charset="0"/>
                <a:cs typeface="Arial" panose="020B0604020202020204" pitchFamily="34" charset="0"/>
                <a:sym typeface="Wingdings" pitchFamily="2" charset="2"/>
              </a:rPr>
              <a:t>lệnh</a:t>
            </a:r>
            <a:r>
              <a:rPr lang="en-US" sz="2400" dirty="0">
                <a:solidFill>
                  <a:srgbClr val="FFC000"/>
                </a:solidFill>
                <a:latin typeface="Arial" panose="020B0604020202020204" pitchFamily="34" charset="0"/>
                <a:cs typeface="Arial" panose="020B0604020202020204" pitchFamily="34" charset="0"/>
                <a:sym typeface="Wingdings" pitchFamily="2" charset="2"/>
              </a:rPr>
              <a:t> B</a:t>
            </a:r>
          </a:p>
          <a:p>
            <a:pPr>
              <a:spcBef>
                <a:spcPts val="600"/>
              </a:spcBef>
              <a:spcAft>
                <a:spcPts val="600"/>
              </a:spcAft>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4648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196" y="1432035"/>
            <a:ext cx="10353762" cy="5327993"/>
          </a:xfrm>
        </p:spPr>
        <p:txBody>
          <a:bodyPr>
            <a:normAutofit/>
          </a:bodyPr>
          <a:lstStyle/>
          <a:p>
            <a:pPr marL="0" indent="0">
              <a:buNone/>
            </a:pPr>
            <a:r>
              <a:rPr lang="en-US" sz="2800" b="1" dirty="0" err="1"/>
              <a:t>Câu</a:t>
            </a:r>
            <a:r>
              <a:rPr lang="en-US" sz="2800" b="1" dirty="0"/>
              <a:t> </a:t>
            </a:r>
            <a:r>
              <a:rPr lang="en-US" sz="2800" b="1" dirty="0" err="1"/>
              <a:t>lệnh</a:t>
            </a:r>
            <a:r>
              <a:rPr lang="en-US" sz="2800" b="1" dirty="0"/>
              <a:t> if …else if</a:t>
            </a:r>
          </a:p>
          <a:p>
            <a:pPr marL="0" indent="0">
              <a:buNone/>
            </a:pPr>
            <a:r>
              <a:rPr lang="en-US" sz="2400" b="1" dirty="0" err="1"/>
              <a:t>Cú</a:t>
            </a:r>
            <a:r>
              <a:rPr lang="en-US" sz="2400" b="1" dirty="0"/>
              <a:t> </a:t>
            </a:r>
            <a:r>
              <a:rPr lang="en-US" sz="2400" b="1" dirty="0" err="1"/>
              <a:t>pháp</a:t>
            </a:r>
            <a:endParaRPr lang="en-US" sz="2400" b="1" dirty="0"/>
          </a:p>
          <a:p>
            <a:pPr marL="0" indent="0">
              <a:buNone/>
            </a:pPr>
            <a:endParaRPr lang="en-US" sz="2800" dirty="0"/>
          </a:p>
        </p:txBody>
      </p:sp>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if</a:t>
            </a:r>
          </a:p>
        </p:txBody>
      </p:sp>
      <p:sp>
        <p:nvSpPr>
          <p:cNvPr id="5" name="Rectangle 10"/>
          <p:cNvSpPr>
            <a:spLocks noChangeArrowheads="1"/>
          </p:cNvSpPr>
          <p:nvPr/>
        </p:nvSpPr>
        <p:spPr bwMode="auto">
          <a:xfrm>
            <a:off x="1638300" y="2439692"/>
            <a:ext cx="4212774" cy="4093428"/>
          </a:xfrm>
          <a:prstGeom prst="rect">
            <a:avLst/>
          </a:prstGeom>
          <a:noFill/>
          <a:ln w="9525">
            <a:noFill/>
            <a:miter lim="800000"/>
            <a:headEnd/>
            <a:tailEnd/>
          </a:ln>
        </p:spPr>
        <p:txBody>
          <a:bodyPr wrap="square">
            <a:spAutoFit/>
          </a:bodyPr>
          <a:lstStyle/>
          <a:p>
            <a:r>
              <a:rPr lang="en-US" sz="2000" b="1" dirty="0">
                <a:solidFill>
                  <a:srgbClr val="FFC000"/>
                </a:solidFill>
                <a:latin typeface="Times New Roman" panose="02020603050405020304" pitchFamily="18" charset="0"/>
                <a:cs typeface="Times New Roman" panose="02020603050405020304" pitchFamily="18" charset="0"/>
                <a:sym typeface="Wingdings" pitchFamily="2" charset="2"/>
              </a:rPr>
              <a:t>if (</a:t>
            </a:r>
            <a:r>
              <a:rPr lang="en-US" sz="2000" b="1" i="1" dirty="0" err="1">
                <a:solidFill>
                  <a:srgbClr val="FFC000"/>
                </a:solidFill>
                <a:latin typeface="Times New Roman" panose="02020603050405020304" pitchFamily="18" charset="0"/>
                <a:cs typeface="Times New Roman" panose="02020603050405020304" pitchFamily="18" charset="0"/>
                <a:sym typeface="Wingdings" pitchFamily="2" charset="2"/>
              </a:rPr>
              <a:t>biểu</a:t>
            </a:r>
            <a:r>
              <a:rPr lang="en-US" sz="2000" b="1" i="1"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000" b="1" i="1" dirty="0" err="1">
                <a:solidFill>
                  <a:srgbClr val="FFC000"/>
                </a:solidFill>
                <a:latin typeface="Times New Roman" panose="02020603050405020304" pitchFamily="18" charset="0"/>
                <a:cs typeface="Times New Roman" panose="02020603050405020304" pitchFamily="18" charset="0"/>
                <a:sym typeface="Wingdings" pitchFamily="2" charset="2"/>
              </a:rPr>
              <a:t>thức</a:t>
            </a:r>
            <a:r>
              <a:rPr lang="en-US" sz="2000" b="1" i="1"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000" b="1" i="1" dirty="0" err="1">
                <a:solidFill>
                  <a:srgbClr val="FFC000"/>
                </a:solidFill>
                <a:latin typeface="Times New Roman" panose="02020603050405020304" pitchFamily="18" charset="0"/>
                <a:cs typeface="Times New Roman" panose="02020603050405020304" pitchFamily="18" charset="0"/>
                <a:sym typeface="Wingdings" pitchFamily="2" charset="2"/>
              </a:rPr>
              <a:t>điều</a:t>
            </a:r>
            <a:r>
              <a:rPr lang="en-US" sz="2000" b="1" i="1"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000" b="1" i="1" dirty="0" err="1">
                <a:solidFill>
                  <a:srgbClr val="FFC000"/>
                </a:solidFill>
                <a:latin typeface="Times New Roman" panose="02020603050405020304" pitchFamily="18" charset="0"/>
                <a:cs typeface="Times New Roman" panose="02020603050405020304" pitchFamily="18" charset="0"/>
                <a:sym typeface="Wingdings" pitchFamily="2" charset="2"/>
              </a:rPr>
              <a:t>kiện</a:t>
            </a:r>
            <a:r>
              <a:rPr lang="en-US" sz="2000" b="1" i="1" dirty="0">
                <a:solidFill>
                  <a:srgbClr val="FFC000"/>
                </a:solidFill>
                <a:latin typeface="Times New Roman" panose="02020603050405020304" pitchFamily="18" charset="0"/>
                <a:cs typeface="Times New Roman" panose="02020603050405020304" pitchFamily="18" charset="0"/>
                <a:sym typeface="Wingdings" pitchFamily="2" charset="2"/>
              </a:rPr>
              <a:t> 1</a:t>
            </a:r>
            <a:r>
              <a:rPr lang="en-US" sz="2000" b="1" dirty="0">
                <a:solidFill>
                  <a:srgbClr val="FFC000"/>
                </a:solidFill>
                <a:latin typeface="Times New Roman" panose="02020603050405020304" pitchFamily="18" charset="0"/>
                <a:cs typeface="Times New Roman" panose="02020603050405020304" pitchFamily="18" charset="0"/>
                <a:sym typeface="Wingdings" pitchFamily="2" charset="2"/>
              </a:rPr>
              <a:t>)</a:t>
            </a:r>
          </a:p>
          <a:p>
            <a:r>
              <a:rPr lang="en-US" sz="2000" b="1" dirty="0">
                <a:solidFill>
                  <a:srgbClr val="FFC000"/>
                </a:solidFill>
                <a:latin typeface="Times New Roman" panose="02020603050405020304" pitchFamily="18" charset="0"/>
                <a:cs typeface="Times New Roman" panose="02020603050405020304" pitchFamily="18" charset="0"/>
                <a:sym typeface="Wingdings" pitchFamily="2" charset="2"/>
              </a:rPr>
              <a:t>{</a:t>
            </a:r>
          </a:p>
          <a:p>
            <a:r>
              <a:rPr lang="en-US" sz="2000" b="1" dirty="0">
                <a:solidFill>
                  <a:srgbClr val="008000"/>
                </a:solidFill>
                <a:latin typeface="Times New Roman" panose="02020603050405020304" pitchFamily="18" charset="0"/>
                <a:cs typeface="Times New Roman" panose="02020603050405020304" pitchFamily="18" charset="0"/>
                <a:sym typeface="Wingdings" pitchFamily="2" charset="2"/>
              </a:rPr>
              <a:t>      </a:t>
            </a:r>
            <a:r>
              <a:rPr lang="en-US" sz="2000" dirty="0">
                <a:solidFill>
                  <a:srgbClr val="008000"/>
                </a:solidFill>
                <a:latin typeface="Times New Roman" panose="02020603050405020304" pitchFamily="18" charset="0"/>
                <a:cs typeface="Times New Roman" panose="02020603050405020304" pitchFamily="18" charset="0"/>
                <a:sym typeface="Wingdings" pitchFamily="2" charset="2"/>
              </a:rPr>
              <a:t>//</a:t>
            </a:r>
            <a:r>
              <a:rPr lang="en-US" sz="2000" dirty="0" err="1">
                <a:solidFill>
                  <a:srgbClr val="008000"/>
                </a:solidFill>
                <a:latin typeface="Times New Roman" panose="02020603050405020304" pitchFamily="18" charset="0"/>
                <a:cs typeface="Times New Roman" panose="02020603050405020304" pitchFamily="18" charset="0"/>
                <a:sym typeface="Wingdings" pitchFamily="2" charset="2"/>
              </a:rPr>
              <a:t>Khối</a:t>
            </a:r>
            <a:r>
              <a:rPr lang="en-US" sz="2000" dirty="0">
                <a:solidFill>
                  <a:srgbClr val="008000"/>
                </a:solidFill>
                <a:latin typeface="Times New Roman" panose="02020603050405020304" pitchFamily="18" charset="0"/>
                <a:cs typeface="Times New Roman" panose="02020603050405020304" pitchFamily="18" charset="0"/>
                <a:sym typeface="Wingdings" pitchFamily="2" charset="2"/>
              </a:rPr>
              <a:t> </a:t>
            </a:r>
            <a:r>
              <a:rPr lang="en-US" sz="2000" dirty="0" err="1">
                <a:solidFill>
                  <a:srgbClr val="008000"/>
                </a:solidFill>
                <a:latin typeface="Times New Roman" panose="02020603050405020304" pitchFamily="18" charset="0"/>
                <a:cs typeface="Times New Roman" panose="02020603050405020304" pitchFamily="18" charset="0"/>
                <a:sym typeface="Wingdings" pitchFamily="2" charset="2"/>
              </a:rPr>
              <a:t>lệnh</a:t>
            </a:r>
            <a:r>
              <a:rPr lang="en-US" sz="2000" dirty="0">
                <a:solidFill>
                  <a:srgbClr val="008000"/>
                </a:solidFill>
                <a:latin typeface="Times New Roman" panose="02020603050405020304" pitchFamily="18" charset="0"/>
                <a:cs typeface="Times New Roman" panose="02020603050405020304" pitchFamily="18" charset="0"/>
                <a:sym typeface="Wingdings" pitchFamily="2" charset="2"/>
              </a:rPr>
              <a:t> 1</a:t>
            </a:r>
          </a:p>
          <a:p>
            <a:r>
              <a:rPr lang="en-US" sz="2000" b="1" dirty="0">
                <a:solidFill>
                  <a:srgbClr val="FFC000"/>
                </a:solidFill>
                <a:latin typeface="Times New Roman" panose="02020603050405020304" pitchFamily="18" charset="0"/>
                <a:cs typeface="Times New Roman" panose="02020603050405020304" pitchFamily="18" charset="0"/>
                <a:sym typeface="Wingdings" pitchFamily="2" charset="2"/>
              </a:rPr>
              <a:t>}</a:t>
            </a:r>
          </a:p>
          <a:p>
            <a:r>
              <a:rPr lang="en-US" sz="2000" b="1" dirty="0">
                <a:solidFill>
                  <a:srgbClr val="FFC000"/>
                </a:solidFill>
                <a:latin typeface="Times New Roman" panose="02020603050405020304" pitchFamily="18" charset="0"/>
                <a:cs typeface="Times New Roman" panose="02020603050405020304" pitchFamily="18" charset="0"/>
                <a:sym typeface="Wingdings" pitchFamily="2" charset="2"/>
              </a:rPr>
              <a:t>else if </a:t>
            </a:r>
            <a:r>
              <a:rPr lang="en-US" sz="2000" b="1" i="1" dirty="0">
                <a:solidFill>
                  <a:srgbClr val="FFC000"/>
                </a:solidFill>
                <a:latin typeface="Times New Roman" panose="02020603050405020304" pitchFamily="18" charset="0"/>
                <a:cs typeface="Times New Roman" panose="02020603050405020304" pitchFamily="18" charset="0"/>
                <a:sym typeface="Wingdings" pitchFamily="2" charset="2"/>
              </a:rPr>
              <a:t>(</a:t>
            </a:r>
            <a:r>
              <a:rPr lang="en-US" sz="2000" b="1" i="1" dirty="0" err="1">
                <a:solidFill>
                  <a:srgbClr val="FFC000"/>
                </a:solidFill>
                <a:latin typeface="Times New Roman" panose="02020603050405020304" pitchFamily="18" charset="0"/>
                <a:cs typeface="Times New Roman" panose="02020603050405020304" pitchFamily="18" charset="0"/>
                <a:sym typeface="Wingdings" pitchFamily="2" charset="2"/>
              </a:rPr>
              <a:t>biểu</a:t>
            </a:r>
            <a:r>
              <a:rPr lang="en-US" sz="2000" b="1" i="1"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000" b="1" i="1" dirty="0" err="1">
                <a:solidFill>
                  <a:srgbClr val="FFC000"/>
                </a:solidFill>
                <a:latin typeface="Times New Roman" panose="02020603050405020304" pitchFamily="18" charset="0"/>
                <a:cs typeface="Times New Roman" panose="02020603050405020304" pitchFamily="18" charset="0"/>
                <a:sym typeface="Wingdings" pitchFamily="2" charset="2"/>
              </a:rPr>
              <a:t>thức</a:t>
            </a:r>
            <a:r>
              <a:rPr lang="en-US" sz="2000" b="1" i="1"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000" b="1" i="1" dirty="0" err="1">
                <a:solidFill>
                  <a:srgbClr val="FFC000"/>
                </a:solidFill>
                <a:latin typeface="Times New Roman" panose="02020603050405020304" pitchFamily="18" charset="0"/>
                <a:cs typeface="Times New Roman" panose="02020603050405020304" pitchFamily="18" charset="0"/>
                <a:sym typeface="Wingdings" pitchFamily="2" charset="2"/>
              </a:rPr>
              <a:t>điều</a:t>
            </a:r>
            <a:r>
              <a:rPr lang="en-US" sz="2000" b="1" i="1"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000" b="1" i="1" dirty="0" err="1">
                <a:solidFill>
                  <a:srgbClr val="FFC000"/>
                </a:solidFill>
                <a:latin typeface="Times New Roman" panose="02020603050405020304" pitchFamily="18" charset="0"/>
                <a:cs typeface="Times New Roman" panose="02020603050405020304" pitchFamily="18" charset="0"/>
                <a:sym typeface="Wingdings" pitchFamily="2" charset="2"/>
              </a:rPr>
              <a:t>kiện</a:t>
            </a:r>
            <a:r>
              <a:rPr lang="en-US" sz="2000" b="1" i="1" dirty="0">
                <a:solidFill>
                  <a:srgbClr val="FFC000"/>
                </a:solidFill>
                <a:latin typeface="Times New Roman" panose="02020603050405020304" pitchFamily="18" charset="0"/>
                <a:cs typeface="Times New Roman" panose="02020603050405020304" pitchFamily="18" charset="0"/>
                <a:sym typeface="Wingdings" pitchFamily="2" charset="2"/>
              </a:rPr>
              <a:t> 2</a:t>
            </a:r>
            <a:r>
              <a:rPr lang="en-US" sz="2000" b="1" dirty="0">
                <a:solidFill>
                  <a:srgbClr val="FFC000"/>
                </a:solidFill>
                <a:latin typeface="Times New Roman" panose="02020603050405020304" pitchFamily="18" charset="0"/>
                <a:cs typeface="Times New Roman" panose="02020603050405020304" pitchFamily="18" charset="0"/>
                <a:sym typeface="Wingdings" pitchFamily="2" charset="2"/>
              </a:rPr>
              <a:t>)</a:t>
            </a:r>
          </a:p>
          <a:p>
            <a:r>
              <a:rPr lang="en-US" sz="2000" b="1" dirty="0">
                <a:solidFill>
                  <a:srgbClr val="FFC000"/>
                </a:solidFill>
                <a:latin typeface="Times New Roman" panose="02020603050405020304" pitchFamily="18" charset="0"/>
                <a:cs typeface="Times New Roman" panose="02020603050405020304" pitchFamily="18" charset="0"/>
                <a:sym typeface="Wingdings" pitchFamily="2" charset="2"/>
              </a:rPr>
              <a:t>{</a:t>
            </a:r>
          </a:p>
          <a:p>
            <a:r>
              <a:rPr lang="en-US" sz="2000" b="1" dirty="0">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000" dirty="0">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000" dirty="0">
                <a:solidFill>
                  <a:srgbClr val="008000"/>
                </a:solidFill>
                <a:latin typeface="Times New Roman" panose="02020603050405020304" pitchFamily="18" charset="0"/>
                <a:cs typeface="Times New Roman" panose="02020603050405020304" pitchFamily="18" charset="0"/>
                <a:sym typeface="Wingdings" pitchFamily="2" charset="2"/>
              </a:rPr>
              <a:t>//</a:t>
            </a:r>
            <a:r>
              <a:rPr lang="en-US" sz="2000" dirty="0" err="1">
                <a:solidFill>
                  <a:srgbClr val="008000"/>
                </a:solidFill>
                <a:latin typeface="Times New Roman" panose="02020603050405020304" pitchFamily="18" charset="0"/>
                <a:cs typeface="Times New Roman" panose="02020603050405020304" pitchFamily="18" charset="0"/>
                <a:sym typeface="Wingdings" pitchFamily="2" charset="2"/>
              </a:rPr>
              <a:t>Khối</a:t>
            </a:r>
            <a:r>
              <a:rPr lang="en-US" sz="2000" dirty="0">
                <a:solidFill>
                  <a:srgbClr val="008000"/>
                </a:solidFill>
                <a:latin typeface="Times New Roman" panose="02020603050405020304" pitchFamily="18" charset="0"/>
                <a:cs typeface="Times New Roman" panose="02020603050405020304" pitchFamily="18" charset="0"/>
                <a:sym typeface="Wingdings" pitchFamily="2" charset="2"/>
              </a:rPr>
              <a:t> </a:t>
            </a:r>
            <a:r>
              <a:rPr lang="en-US" sz="2000" dirty="0" err="1">
                <a:solidFill>
                  <a:srgbClr val="008000"/>
                </a:solidFill>
                <a:latin typeface="Times New Roman" panose="02020603050405020304" pitchFamily="18" charset="0"/>
                <a:cs typeface="Times New Roman" panose="02020603050405020304" pitchFamily="18" charset="0"/>
                <a:sym typeface="Wingdings" pitchFamily="2" charset="2"/>
              </a:rPr>
              <a:t>lệnh</a:t>
            </a:r>
            <a:r>
              <a:rPr lang="en-US" sz="2000" dirty="0">
                <a:solidFill>
                  <a:srgbClr val="008000"/>
                </a:solidFill>
                <a:latin typeface="Times New Roman" panose="02020603050405020304" pitchFamily="18" charset="0"/>
                <a:cs typeface="Times New Roman" panose="02020603050405020304" pitchFamily="18" charset="0"/>
                <a:sym typeface="Wingdings" pitchFamily="2" charset="2"/>
              </a:rPr>
              <a:t> 2</a:t>
            </a:r>
          </a:p>
          <a:p>
            <a:r>
              <a:rPr lang="en-US" sz="2000" b="1" dirty="0">
                <a:solidFill>
                  <a:srgbClr val="FFC000"/>
                </a:solidFill>
                <a:latin typeface="Times New Roman" panose="02020603050405020304" pitchFamily="18" charset="0"/>
                <a:cs typeface="Times New Roman" panose="02020603050405020304" pitchFamily="18" charset="0"/>
                <a:sym typeface="Wingdings" pitchFamily="2" charset="2"/>
              </a:rPr>
              <a:t>}</a:t>
            </a:r>
          </a:p>
          <a:p>
            <a:r>
              <a:rPr lang="en-US" sz="2000" b="1" dirty="0">
                <a:solidFill>
                  <a:srgbClr val="FFC000"/>
                </a:solidFill>
                <a:latin typeface="Times New Roman" panose="02020603050405020304" pitchFamily="18" charset="0"/>
                <a:cs typeface="Times New Roman" panose="02020603050405020304" pitchFamily="18" charset="0"/>
                <a:sym typeface="Wingdings" pitchFamily="2" charset="2"/>
              </a:rPr>
              <a:t>…..</a:t>
            </a:r>
          </a:p>
          <a:p>
            <a:r>
              <a:rPr lang="en-US" sz="2000" b="1" dirty="0">
                <a:solidFill>
                  <a:srgbClr val="FFC000"/>
                </a:solidFill>
                <a:latin typeface="Times New Roman" panose="02020603050405020304" pitchFamily="18" charset="0"/>
                <a:cs typeface="Times New Roman" panose="02020603050405020304" pitchFamily="18" charset="0"/>
                <a:sym typeface="Wingdings" pitchFamily="2" charset="2"/>
              </a:rPr>
              <a:t>else</a:t>
            </a:r>
          </a:p>
          <a:p>
            <a:r>
              <a:rPr lang="en-US" sz="2000" b="1" dirty="0">
                <a:solidFill>
                  <a:srgbClr val="FFC000"/>
                </a:solidFill>
                <a:latin typeface="Times New Roman" panose="02020603050405020304" pitchFamily="18" charset="0"/>
                <a:cs typeface="Times New Roman" panose="02020603050405020304" pitchFamily="18" charset="0"/>
                <a:sym typeface="Wingdings" pitchFamily="2" charset="2"/>
              </a:rPr>
              <a:t>{</a:t>
            </a:r>
          </a:p>
          <a:p>
            <a:r>
              <a:rPr lang="en-US" sz="2000" b="1" dirty="0">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000" dirty="0">
                <a:solidFill>
                  <a:srgbClr val="008000"/>
                </a:solidFill>
                <a:latin typeface="Times New Roman" panose="02020603050405020304" pitchFamily="18" charset="0"/>
                <a:cs typeface="Times New Roman" panose="02020603050405020304" pitchFamily="18" charset="0"/>
                <a:sym typeface="Wingdings" pitchFamily="2" charset="2"/>
              </a:rPr>
              <a:t>//</a:t>
            </a:r>
            <a:r>
              <a:rPr lang="en-US" sz="2000" dirty="0" err="1">
                <a:solidFill>
                  <a:srgbClr val="008000"/>
                </a:solidFill>
                <a:latin typeface="Times New Roman" panose="02020603050405020304" pitchFamily="18" charset="0"/>
                <a:cs typeface="Times New Roman" panose="02020603050405020304" pitchFamily="18" charset="0"/>
                <a:sym typeface="Wingdings" pitchFamily="2" charset="2"/>
              </a:rPr>
              <a:t>Khối</a:t>
            </a:r>
            <a:r>
              <a:rPr lang="en-US" sz="2000" dirty="0">
                <a:solidFill>
                  <a:srgbClr val="008000"/>
                </a:solidFill>
                <a:latin typeface="Times New Roman" panose="02020603050405020304" pitchFamily="18" charset="0"/>
                <a:cs typeface="Times New Roman" panose="02020603050405020304" pitchFamily="18" charset="0"/>
                <a:sym typeface="Wingdings" pitchFamily="2" charset="2"/>
              </a:rPr>
              <a:t> </a:t>
            </a:r>
            <a:r>
              <a:rPr lang="en-US" sz="2000" dirty="0" err="1">
                <a:solidFill>
                  <a:srgbClr val="008000"/>
                </a:solidFill>
                <a:latin typeface="Times New Roman" panose="02020603050405020304" pitchFamily="18" charset="0"/>
                <a:cs typeface="Times New Roman" panose="02020603050405020304" pitchFamily="18" charset="0"/>
                <a:sym typeface="Wingdings" pitchFamily="2" charset="2"/>
              </a:rPr>
              <a:t>lệnh</a:t>
            </a:r>
            <a:r>
              <a:rPr lang="en-US" sz="2000" dirty="0">
                <a:solidFill>
                  <a:srgbClr val="008000"/>
                </a:solidFill>
                <a:latin typeface="Times New Roman" panose="02020603050405020304" pitchFamily="18" charset="0"/>
                <a:cs typeface="Times New Roman" panose="02020603050405020304" pitchFamily="18" charset="0"/>
                <a:sym typeface="Wingdings" pitchFamily="2" charset="2"/>
              </a:rPr>
              <a:t> n</a:t>
            </a:r>
          </a:p>
          <a:p>
            <a:r>
              <a:rPr lang="en-US" sz="2000" b="1" dirty="0">
                <a:solidFill>
                  <a:srgbClr val="FFC000"/>
                </a:solidFill>
                <a:latin typeface="Times New Roman" panose="02020603050405020304" pitchFamily="18" charset="0"/>
                <a:cs typeface="Times New Roman" panose="02020603050405020304" pitchFamily="18" charset="0"/>
                <a:sym typeface="Wingdings" pitchFamily="2" charset="2"/>
              </a:rPr>
              <a:t>}</a:t>
            </a:r>
          </a:p>
        </p:txBody>
      </p:sp>
      <p:sp>
        <p:nvSpPr>
          <p:cNvPr id="6" name="Content Placeholder 8"/>
          <p:cNvSpPr txBox="1">
            <a:spLocks/>
          </p:cNvSpPr>
          <p:nvPr/>
        </p:nvSpPr>
        <p:spPr>
          <a:xfrm>
            <a:off x="5557234" y="2180899"/>
            <a:ext cx="6200181" cy="4752528"/>
          </a:xfrm>
          <a:prstGeom prst="rect">
            <a:avLst/>
          </a:prstGeom>
        </p:spPr>
        <p:txBody>
          <a:bodyPr/>
          <a:lstStyle>
            <a:lvl1pPr marL="342900" indent="-342900" algn="l" rtl="0" eaLnBrk="1" fontAlgn="base" hangingPunct="1">
              <a:spcBef>
                <a:spcPct val="20000"/>
              </a:spcBef>
              <a:spcAft>
                <a:spcPct val="0"/>
              </a:spcAft>
              <a:buChar char="•"/>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kumimoji="1"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kumimoji="1"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kumimoji="1"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kumimoji="1" sz="15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buNone/>
              <a:defRPr/>
            </a:pPr>
            <a:r>
              <a:rPr lang="en-US" sz="2400" b="1" kern="0" dirty="0">
                <a:latin typeface="Arial" panose="020B0604020202020204" pitchFamily="34" charset="0"/>
                <a:cs typeface="Arial" panose="020B0604020202020204" pitchFamily="34" charset="0"/>
                <a:sym typeface="Wingdings" pitchFamily="2" charset="2"/>
              </a:rPr>
              <a:t>Ý </a:t>
            </a:r>
            <a:r>
              <a:rPr lang="en-US" sz="2400" b="1" kern="0" dirty="0" err="1">
                <a:latin typeface="Arial" panose="020B0604020202020204" pitchFamily="34" charset="0"/>
                <a:cs typeface="Arial" panose="020B0604020202020204" pitchFamily="34" charset="0"/>
                <a:sym typeface="Wingdings" pitchFamily="2" charset="2"/>
              </a:rPr>
              <a:t>nghĩa</a:t>
            </a:r>
            <a:r>
              <a:rPr lang="en-US" sz="2400" b="1" kern="0" dirty="0">
                <a:latin typeface="Arial" panose="020B0604020202020204" pitchFamily="34" charset="0"/>
                <a:cs typeface="Arial" panose="020B0604020202020204" pitchFamily="34" charset="0"/>
                <a:sym typeface="Wingdings" pitchFamily="2" charset="2"/>
              </a:rPr>
              <a:t>: </a:t>
            </a:r>
          </a:p>
          <a:p>
            <a:pPr marL="0" lvl="2" indent="0">
              <a:spcBef>
                <a:spcPct val="0"/>
              </a:spcBef>
              <a:buNone/>
              <a:defRPr/>
            </a:pPr>
            <a:r>
              <a:rPr lang="en-US" kern="0" dirty="0" err="1">
                <a:latin typeface="Arial" panose="020B0604020202020204" pitchFamily="34" charset="0"/>
                <a:cs typeface="Arial" panose="020B0604020202020204" pitchFamily="34" charset="0"/>
                <a:sym typeface="Wingdings" pitchFamily="2" charset="2"/>
              </a:rPr>
              <a:t>Nếu</a:t>
            </a:r>
            <a:r>
              <a:rPr lang="en-US" kern="0" dirty="0">
                <a:latin typeface="Arial" panose="020B0604020202020204" pitchFamily="34" charset="0"/>
                <a:cs typeface="Arial" panose="020B0604020202020204" pitchFamily="34" charset="0"/>
                <a:sym typeface="Wingdings" pitchFamily="2" charset="2"/>
              </a:rPr>
              <a:t>  </a:t>
            </a:r>
            <a:r>
              <a:rPr lang="en-US" i="1" kern="0" dirty="0" err="1">
                <a:solidFill>
                  <a:srgbClr val="FFC000"/>
                </a:solidFill>
                <a:latin typeface="Arial" panose="020B0604020202020204" pitchFamily="34" charset="0"/>
                <a:cs typeface="Arial" panose="020B0604020202020204" pitchFamily="34" charset="0"/>
                <a:sym typeface="Wingdings" pitchFamily="2" charset="2"/>
              </a:rPr>
              <a:t>biểu</a:t>
            </a:r>
            <a:r>
              <a:rPr lang="en-US" i="1" kern="0" dirty="0">
                <a:solidFill>
                  <a:srgbClr val="FFC000"/>
                </a:solidFill>
                <a:latin typeface="Arial" panose="020B0604020202020204" pitchFamily="34" charset="0"/>
                <a:cs typeface="Arial" panose="020B0604020202020204" pitchFamily="34" charset="0"/>
                <a:sym typeface="Wingdings" pitchFamily="2" charset="2"/>
              </a:rPr>
              <a:t> </a:t>
            </a:r>
            <a:r>
              <a:rPr lang="en-US" i="1" kern="0" dirty="0" err="1">
                <a:solidFill>
                  <a:srgbClr val="FFC000"/>
                </a:solidFill>
                <a:latin typeface="Arial" panose="020B0604020202020204" pitchFamily="34" charset="0"/>
                <a:cs typeface="Arial" panose="020B0604020202020204" pitchFamily="34" charset="0"/>
                <a:sym typeface="Wingdings" pitchFamily="2" charset="2"/>
              </a:rPr>
              <a:t>thức</a:t>
            </a:r>
            <a:r>
              <a:rPr lang="en-US" i="1" kern="0" dirty="0">
                <a:solidFill>
                  <a:srgbClr val="FFC000"/>
                </a:solidFill>
                <a:latin typeface="Arial" panose="020B0604020202020204" pitchFamily="34" charset="0"/>
                <a:cs typeface="Arial" panose="020B0604020202020204" pitchFamily="34" charset="0"/>
                <a:sym typeface="Wingdings" pitchFamily="2" charset="2"/>
              </a:rPr>
              <a:t> </a:t>
            </a:r>
            <a:r>
              <a:rPr lang="en-US" i="1" kern="0" dirty="0" err="1">
                <a:solidFill>
                  <a:srgbClr val="FFC000"/>
                </a:solidFill>
                <a:latin typeface="Arial" panose="020B0604020202020204" pitchFamily="34" charset="0"/>
                <a:cs typeface="Arial" panose="020B0604020202020204" pitchFamily="34" charset="0"/>
                <a:sym typeface="Wingdings" pitchFamily="2" charset="2"/>
              </a:rPr>
              <a:t>điều</a:t>
            </a:r>
            <a:r>
              <a:rPr lang="en-US" i="1" kern="0" dirty="0">
                <a:solidFill>
                  <a:srgbClr val="FFC000"/>
                </a:solidFill>
                <a:latin typeface="Arial" panose="020B0604020202020204" pitchFamily="34" charset="0"/>
                <a:cs typeface="Arial" panose="020B0604020202020204" pitchFamily="34" charset="0"/>
                <a:sym typeface="Wingdings" pitchFamily="2" charset="2"/>
              </a:rPr>
              <a:t> </a:t>
            </a:r>
            <a:r>
              <a:rPr lang="en-US" i="1" kern="0" dirty="0" err="1">
                <a:solidFill>
                  <a:srgbClr val="FFC000"/>
                </a:solidFill>
                <a:latin typeface="Arial" panose="020B0604020202020204" pitchFamily="34" charset="0"/>
                <a:cs typeface="Arial" panose="020B0604020202020204" pitchFamily="34" charset="0"/>
                <a:sym typeface="Wingdings" pitchFamily="2" charset="2"/>
              </a:rPr>
              <a:t>kiện</a:t>
            </a:r>
            <a:r>
              <a:rPr lang="en-US" i="1" kern="0" dirty="0">
                <a:solidFill>
                  <a:srgbClr val="FFC000"/>
                </a:solidFill>
                <a:latin typeface="Arial" panose="020B0604020202020204" pitchFamily="34" charset="0"/>
                <a:cs typeface="Arial" panose="020B0604020202020204" pitchFamily="34" charset="0"/>
                <a:sym typeface="Wingdings" pitchFamily="2" charset="2"/>
              </a:rPr>
              <a:t> 1 </a:t>
            </a:r>
            <a:r>
              <a:rPr lang="en-US" kern="0" dirty="0" err="1">
                <a:latin typeface="Arial" panose="020B0604020202020204" pitchFamily="34" charset="0"/>
                <a:cs typeface="Arial" panose="020B0604020202020204" pitchFamily="34" charset="0"/>
                <a:sym typeface="Wingdings" pitchFamily="2" charset="2"/>
              </a:rPr>
              <a:t>đúng</a:t>
            </a: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thì</a:t>
            </a:r>
            <a:r>
              <a:rPr lang="en-US" kern="0" dirty="0">
                <a:latin typeface="Arial" panose="020B0604020202020204" pitchFamily="34" charset="0"/>
                <a:cs typeface="Arial" panose="020B0604020202020204" pitchFamily="34" charset="0"/>
                <a:sym typeface="Wingdings" pitchFamily="2" charset="2"/>
              </a:rPr>
              <a:t>  </a:t>
            </a:r>
          </a:p>
          <a:p>
            <a:pPr marL="0" lvl="2" indent="0">
              <a:spcBef>
                <a:spcPct val="0"/>
              </a:spcBef>
              <a:buNone/>
              <a:defRPr/>
            </a:pP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thực</a:t>
            </a: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hiện</a:t>
            </a:r>
            <a:r>
              <a:rPr lang="en-US" kern="0" dirty="0">
                <a:latin typeface="Arial" panose="020B0604020202020204" pitchFamily="34" charset="0"/>
                <a:cs typeface="Arial" panose="020B0604020202020204" pitchFamily="34" charset="0"/>
                <a:sym typeface="Wingdings" pitchFamily="2" charset="2"/>
              </a:rPr>
              <a:t> </a:t>
            </a:r>
            <a:r>
              <a:rPr lang="en-US" kern="0" dirty="0" err="1">
                <a:solidFill>
                  <a:srgbClr val="FFC000"/>
                </a:solidFill>
                <a:latin typeface="Arial" panose="020B0604020202020204" pitchFamily="34" charset="0"/>
                <a:cs typeface="Arial" panose="020B0604020202020204" pitchFamily="34" charset="0"/>
                <a:sym typeface="Wingdings" pitchFamily="2" charset="2"/>
              </a:rPr>
              <a:t>Khối</a:t>
            </a:r>
            <a:r>
              <a:rPr lang="en-US" kern="0" dirty="0">
                <a:solidFill>
                  <a:srgbClr val="FFC000"/>
                </a:solidFill>
                <a:latin typeface="Arial" panose="020B0604020202020204" pitchFamily="34" charset="0"/>
                <a:cs typeface="Arial" panose="020B0604020202020204" pitchFamily="34" charset="0"/>
                <a:sym typeface="Wingdings" pitchFamily="2" charset="2"/>
              </a:rPr>
              <a:t> </a:t>
            </a:r>
            <a:r>
              <a:rPr lang="en-US" kern="0" dirty="0" err="1">
                <a:solidFill>
                  <a:srgbClr val="FFC000"/>
                </a:solidFill>
                <a:latin typeface="Arial" panose="020B0604020202020204" pitchFamily="34" charset="0"/>
                <a:cs typeface="Arial" panose="020B0604020202020204" pitchFamily="34" charset="0"/>
                <a:sym typeface="Wingdings" pitchFamily="2" charset="2"/>
              </a:rPr>
              <a:t>lệnh</a:t>
            </a:r>
            <a:r>
              <a:rPr lang="en-US" kern="0" dirty="0">
                <a:solidFill>
                  <a:srgbClr val="FFC000"/>
                </a:solidFill>
                <a:latin typeface="Arial" panose="020B0604020202020204" pitchFamily="34" charset="0"/>
                <a:cs typeface="Arial" panose="020B0604020202020204" pitchFamily="34" charset="0"/>
                <a:sym typeface="Wingdings" pitchFamily="2" charset="2"/>
              </a:rPr>
              <a:t> 1</a:t>
            </a:r>
          </a:p>
          <a:p>
            <a:pPr marL="0" lvl="2" indent="0">
              <a:spcBef>
                <a:spcPct val="0"/>
              </a:spcBef>
              <a:buNone/>
              <a:defRPr/>
            </a:pPr>
            <a:r>
              <a:rPr lang="en-US" kern="0" dirty="0" err="1">
                <a:latin typeface="Arial" panose="020B0604020202020204" pitchFamily="34" charset="0"/>
                <a:cs typeface="Arial" panose="020B0604020202020204" pitchFamily="34" charset="0"/>
                <a:sym typeface="Wingdings" pitchFamily="2" charset="2"/>
              </a:rPr>
              <a:t>Ngược</a:t>
            </a: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lại</a:t>
            </a:r>
            <a:r>
              <a:rPr lang="en-US" kern="0" dirty="0">
                <a:latin typeface="Arial" panose="020B0604020202020204" pitchFamily="34" charset="0"/>
                <a:cs typeface="Arial" panose="020B0604020202020204" pitchFamily="34" charset="0"/>
                <a:sym typeface="Wingdings" pitchFamily="2" charset="2"/>
              </a:rPr>
              <a:t>, </a:t>
            </a:r>
            <a:r>
              <a:rPr lang="en-US" i="1" kern="0" dirty="0" err="1">
                <a:solidFill>
                  <a:srgbClr val="FFC000"/>
                </a:solidFill>
                <a:latin typeface="Arial" panose="020B0604020202020204" pitchFamily="34" charset="0"/>
                <a:cs typeface="Arial" panose="020B0604020202020204" pitchFamily="34" charset="0"/>
                <a:sym typeface="Wingdings" pitchFamily="2" charset="2"/>
              </a:rPr>
              <a:t>biểu</a:t>
            </a:r>
            <a:r>
              <a:rPr lang="en-US" i="1" kern="0" dirty="0">
                <a:solidFill>
                  <a:srgbClr val="FFC000"/>
                </a:solidFill>
                <a:latin typeface="Arial" panose="020B0604020202020204" pitchFamily="34" charset="0"/>
                <a:cs typeface="Arial" panose="020B0604020202020204" pitchFamily="34" charset="0"/>
                <a:sym typeface="Wingdings" pitchFamily="2" charset="2"/>
              </a:rPr>
              <a:t> </a:t>
            </a:r>
            <a:r>
              <a:rPr lang="en-US" i="1" kern="0" dirty="0" err="1">
                <a:solidFill>
                  <a:srgbClr val="FFC000"/>
                </a:solidFill>
                <a:latin typeface="Arial" panose="020B0604020202020204" pitchFamily="34" charset="0"/>
                <a:cs typeface="Arial" panose="020B0604020202020204" pitchFamily="34" charset="0"/>
                <a:sym typeface="Wingdings" pitchFamily="2" charset="2"/>
              </a:rPr>
              <a:t>thức</a:t>
            </a:r>
            <a:r>
              <a:rPr lang="en-US" i="1" kern="0" dirty="0">
                <a:solidFill>
                  <a:srgbClr val="FFC000"/>
                </a:solidFill>
                <a:latin typeface="Arial" panose="020B0604020202020204" pitchFamily="34" charset="0"/>
                <a:cs typeface="Arial" panose="020B0604020202020204" pitchFamily="34" charset="0"/>
                <a:sym typeface="Wingdings" pitchFamily="2" charset="2"/>
              </a:rPr>
              <a:t> </a:t>
            </a:r>
            <a:r>
              <a:rPr lang="en-US" i="1" kern="0" dirty="0" err="1">
                <a:solidFill>
                  <a:srgbClr val="FFC000"/>
                </a:solidFill>
                <a:latin typeface="Arial" panose="020B0604020202020204" pitchFamily="34" charset="0"/>
                <a:cs typeface="Arial" panose="020B0604020202020204" pitchFamily="34" charset="0"/>
                <a:sym typeface="Wingdings" pitchFamily="2" charset="2"/>
              </a:rPr>
              <a:t>điều</a:t>
            </a:r>
            <a:r>
              <a:rPr lang="en-US" i="1" kern="0" dirty="0">
                <a:solidFill>
                  <a:srgbClr val="FFC000"/>
                </a:solidFill>
                <a:latin typeface="Arial" panose="020B0604020202020204" pitchFamily="34" charset="0"/>
                <a:cs typeface="Arial" panose="020B0604020202020204" pitchFamily="34" charset="0"/>
                <a:sym typeface="Wingdings" pitchFamily="2" charset="2"/>
              </a:rPr>
              <a:t> </a:t>
            </a:r>
            <a:r>
              <a:rPr lang="en-US" i="1" kern="0" dirty="0" err="1">
                <a:solidFill>
                  <a:srgbClr val="FFC000"/>
                </a:solidFill>
                <a:latin typeface="Arial" panose="020B0604020202020204" pitchFamily="34" charset="0"/>
                <a:cs typeface="Arial" panose="020B0604020202020204" pitchFamily="34" charset="0"/>
                <a:sym typeface="Wingdings" pitchFamily="2" charset="2"/>
              </a:rPr>
              <a:t>kiện</a:t>
            </a:r>
            <a:r>
              <a:rPr lang="en-US" i="1" kern="0" dirty="0">
                <a:solidFill>
                  <a:srgbClr val="FFC000"/>
                </a:solidFill>
                <a:latin typeface="Arial" panose="020B0604020202020204" pitchFamily="34" charset="0"/>
                <a:cs typeface="Arial" panose="020B0604020202020204" pitchFamily="34" charset="0"/>
                <a:sym typeface="Wingdings" pitchFamily="2" charset="2"/>
              </a:rPr>
              <a:t> 2 </a:t>
            </a:r>
            <a:r>
              <a:rPr lang="en-US" kern="0" dirty="0" err="1">
                <a:latin typeface="Arial" panose="020B0604020202020204" pitchFamily="34" charset="0"/>
                <a:cs typeface="Arial" panose="020B0604020202020204" pitchFamily="34" charset="0"/>
                <a:sym typeface="Wingdings" pitchFamily="2" charset="2"/>
              </a:rPr>
              <a:t>đúng</a:t>
            </a: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thì</a:t>
            </a:r>
            <a:endParaRPr lang="en-US" kern="0" dirty="0">
              <a:latin typeface="Arial" panose="020B0604020202020204" pitchFamily="34" charset="0"/>
              <a:cs typeface="Arial" panose="020B0604020202020204" pitchFamily="34" charset="0"/>
              <a:sym typeface="Wingdings" pitchFamily="2" charset="2"/>
            </a:endParaRPr>
          </a:p>
          <a:p>
            <a:pPr marL="0" lvl="2" indent="0">
              <a:spcBef>
                <a:spcPct val="0"/>
              </a:spcBef>
              <a:buNone/>
              <a:defRPr/>
            </a:pP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thực</a:t>
            </a: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hiện</a:t>
            </a:r>
            <a:r>
              <a:rPr lang="en-US" kern="0" dirty="0">
                <a:latin typeface="Arial" panose="020B0604020202020204" pitchFamily="34" charset="0"/>
                <a:cs typeface="Arial" panose="020B0604020202020204" pitchFamily="34" charset="0"/>
                <a:sym typeface="Wingdings" pitchFamily="2" charset="2"/>
              </a:rPr>
              <a:t> </a:t>
            </a:r>
            <a:r>
              <a:rPr lang="en-US" kern="0" dirty="0" err="1">
                <a:solidFill>
                  <a:srgbClr val="FFC000"/>
                </a:solidFill>
                <a:latin typeface="Arial" panose="020B0604020202020204" pitchFamily="34" charset="0"/>
                <a:cs typeface="Arial" panose="020B0604020202020204" pitchFamily="34" charset="0"/>
                <a:sym typeface="Wingdings" pitchFamily="2" charset="2"/>
              </a:rPr>
              <a:t>Khối</a:t>
            </a:r>
            <a:r>
              <a:rPr lang="en-US" kern="0" dirty="0">
                <a:solidFill>
                  <a:srgbClr val="FFC000"/>
                </a:solidFill>
                <a:latin typeface="Arial" panose="020B0604020202020204" pitchFamily="34" charset="0"/>
                <a:cs typeface="Arial" panose="020B0604020202020204" pitchFamily="34" charset="0"/>
                <a:sym typeface="Wingdings" pitchFamily="2" charset="2"/>
              </a:rPr>
              <a:t> </a:t>
            </a:r>
            <a:r>
              <a:rPr lang="en-US" kern="0" dirty="0" err="1">
                <a:solidFill>
                  <a:srgbClr val="FFC000"/>
                </a:solidFill>
                <a:latin typeface="Arial" panose="020B0604020202020204" pitchFamily="34" charset="0"/>
                <a:cs typeface="Arial" panose="020B0604020202020204" pitchFamily="34" charset="0"/>
                <a:sym typeface="Wingdings" pitchFamily="2" charset="2"/>
              </a:rPr>
              <a:t>lệnh</a:t>
            </a:r>
            <a:r>
              <a:rPr lang="en-US" kern="0" dirty="0">
                <a:solidFill>
                  <a:srgbClr val="FFC000"/>
                </a:solidFill>
                <a:latin typeface="Arial" panose="020B0604020202020204" pitchFamily="34" charset="0"/>
                <a:cs typeface="Arial" panose="020B0604020202020204" pitchFamily="34" charset="0"/>
                <a:sym typeface="Wingdings" pitchFamily="2" charset="2"/>
              </a:rPr>
              <a:t> 2</a:t>
            </a:r>
          </a:p>
          <a:p>
            <a:pPr marL="0" lvl="2" indent="0">
              <a:spcBef>
                <a:spcPct val="0"/>
              </a:spcBef>
              <a:buNone/>
              <a:defRPr/>
            </a:pPr>
            <a:r>
              <a:rPr lang="en-US" kern="0" dirty="0">
                <a:latin typeface="Arial" panose="020B0604020202020204" pitchFamily="34" charset="0"/>
                <a:cs typeface="Arial" panose="020B0604020202020204" pitchFamily="34" charset="0"/>
                <a:sym typeface="Wingdings" pitchFamily="2" charset="2"/>
              </a:rPr>
              <a:t>…..</a:t>
            </a:r>
          </a:p>
          <a:p>
            <a:pPr marL="0" lvl="2" indent="0">
              <a:spcBef>
                <a:spcPct val="0"/>
              </a:spcBef>
              <a:buNone/>
              <a:defRPr/>
            </a:pPr>
            <a:r>
              <a:rPr lang="en-US" kern="0" dirty="0" err="1">
                <a:latin typeface="Arial" panose="020B0604020202020204" pitchFamily="34" charset="0"/>
                <a:cs typeface="Arial" panose="020B0604020202020204" pitchFamily="34" charset="0"/>
                <a:sym typeface="Wingdings" pitchFamily="2" charset="2"/>
              </a:rPr>
              <a:t>Ngược</a:t>
            </a: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lại</a:t>
            </a: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tất</a:t>
            </a: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cả</a:t>
            </a: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các</a:t>
            </a: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điều</a:t>
            </a: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kiện</a:t>
            </a: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trên</a:t>
            </a: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thì</a:t>
            </a:r>
            <a:endParaRPr lang="en-US" kern="0" dirty="0">
              <a:latin typeface="Arial" panose="020B0604020202020204" pitchFamily="34" charset="0"/>
              <a:cs typeface="Arial" panose="020B0604020202020204" pitchFamily="34" charset="0"/>
              <a:sym typeface="Wingdings" pitchFamily="2" charset="2"/>
            </a:endParaRPr>
          </a:p>
          <a:p>
            <a:pPr marL="0" lvl="2" indent="0">
              <a:spcBef>
                <a:spcPct val="0"/>
              </a:spcBef>
              <a:buNone/>
              <a:defRPr/>
            </a:pP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thực</a:t>
            </a:r>
            <a:r>
              <a:rPr lang="en-US" kern="0" dirty="0">
                <a:latin typeface="Arial" panose="020B0604020202020204" pitchFamily="34" charset="0"/>
                <a:cs typeface="Arial" panose="020B0604020202020204" pitchFamily="34" charset="0"/>
                <a:sym typeface="Wingdings" pitchFamily="2" charset="2"/>
              </a:rPr>
              <a:t> </a:t>
            </a:r>
            <a:r>
              <a:rPr lang="en-US" kern="0" dirty="0" err="1">
                <a:latin typeface="Arial" panose="020B0604020202020204" pitchFamily="34" charset="0"/>
                <a:cs typeface="Arial" panose="020B0604020202020204" pitchFamily="34" charset="0"/>
                <a:sym typeface="Wingdings" pitchFamily="2" charset="2"/>
              </a:rPr>
              <a:t>hiện</a:t>
            </a:r>
            <a:r>
              <a:rPr lang="en-US" kern="0" dirty="0">
                <a:latin typeface="Arial" panose="020B0604020202020204" pitchFamily="34" charset="0"/>
                <a:cs typeface="Arial" panose="020B0604020202020204" pitchFamily="34" charset="0"/>
                <a:sym typeface="Wingdings" pitchFamily="2" charset="2"/>
              </a:rPr>
              <a:t> </a:t>
            </a:r>
            <a:r>
              <a:rPr lang="en-US" kern="0" dirty="0" err="1">
                <a:solidFill>
                  <a:srgbClr val="FFC000"/>
                </a:solidFill>
                <a:latin typeface="Arial" panose="020B0604020202020204" pitchFamily="34" charset="0"/>
                <a:cs typeface="Arial" panose="020B0604020202020204" pitchFamily="34" charset="0"/>
                <a:sym typeface="Wingdings" pitchFamily="2" charset="2"/>
              </a:rPr>
              <a:t>Khối</a:t>
            </a:r>
            <a:r>
              <a:rPr lang="en-US" kern="0" dirty="0">
                <a:solidFill>
                  <a:srgbClr val="FFC000"/>
                </a:solidFill>
                <a:latin typeface="Arial" panose="020B0604020202020204" pitchFamily="34" charset="0"/>
                <a:cs typeface="Arial" panose="020B0604020202020204" pitchFamily="34" charset="0"/>
                <a:sym typeface="Wingdings" pitchFamily="2" charset="2"/>
              </a:rPr>
              <a:t> </a:t>
            </a:r>
            <a:r>
              <a:rPr lang="en-US" kern="0" dirty="0" err="1">
                <a:solidFill>
                  <a:srgbClr val="FFC000"/>
                </a:solidFill>
                <a:latin typeface="Arial" panose="020B0604020202020204" pitchFamily="34" charset="0"/>
                <a:cs typeface="Arial" panose="020B0604020202020204" pitchFamily="34" charset="0"/>
                <a:sym typeface="Wingdings" pitchFamily="2" charset="2"/>
              </a:rPr>
              <a:t>lệnh</a:t>
            </a:r>
            <a:r>
              <a:rPr lang="en-US" kern="0" dirty="0">
                <a:solidFill>
                  <a:srgbClr val="FFC000"/>
                </a:solidFill>
                <a:latin typeface="Arial" panose="020B0604020202020204" pitchFamily="34" charset="0"/>
                <a:cs typeface="Arial" panose="020B0604020202020204" pitchFamily="34" charset="0"/>
                <a:sym typeface="Wingdings" pitchFamily="2" charset="2"/>
              </a:rPr>
              <a:t> n</a:t>
            </a:r>
          </a:p>
          <a:p>
            <a:pPr marL="400050" lvl="2" indent="0">
              <a:spcBef>
                <a:spcPct val="0"/>
              </a:spcBef>
              <a:buNone/>
              <a:defRPr/>
            </a:pPr>
            <a:endParaRPr lang="en-US" kern="0" dirty="0">
              <a:latin typeface="Arial" panose="020B0604020202020204" pitchFamily="34" charset="0"/>
              <a:cs typeface="Arial" panose="020B0604020202020204" pitchFamily="34" charset="0"/>
              <a:sym typeface="Wingdings" pitchFamily="2" charset="2"/>
            </a:endParaRPr>
          </a:p>
          <a:p>
            <a:pPr marL="400050" lvl="2" indent="0">
              <a:spcBef>
                <a:spcPct val="0"/>
              </a:spcBef>
              <a:buNone/>
              <a:defRPr/>
            </a:pPr>
            <a:endParaRPr lang="en-US" kern="0" dirty="0">
              <a:solidFill>
                <a:srgbClr val="00B050"/>
              </a:solidFill>
              <a:latin typeface="Arial" panose="020B0604020202020204" pitchFamily="34" charset="0"/>
              <a:cs typeface="Arial" panose="020B0604020202020204" pitchFamily="34" charset="0"/>
              <a:sym typeface="Wingdings" pitchFamily="2" charset="2"/>
            </a:endParaRPr>
          </a:p>
          <a:p>
            <a:pPr marL="0" indent="0">
              <a:buNone/>
            </a:pPr>
            <a:endParaRPr lang="en-US" sz="2400" kern="0" dirty="0">
              <a:latin typeface="Arial" panose="020B0604020202020204" pitchFamily="34" charset="0"/>
              <a:cs typeface="Arial" panose="020B0604020202020204" pitchFamily="34" charset="0"/>
            </a:endParaRPr>
          </a:p>
          <a:p>
            <a:endParaRPr lang="en-US" sz="24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7451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if</a:t>
            </a:r>
          </a:p>
        </p:txBody>
      </p:sp>
      <p:sp>
        <p:nvSpPr>
          <p:cNvPr id="3" name="Content Placeholder 2"/>
          <p:cNvSpPr>
            <a:spLocks noGrp="1"/>
          </p:cNvSpPr>
          <p:nvPr>
            <p:ph idx="1"/>
          </p:nvPr>
        </p:nvSpPr>
        <p:spPr>
          <a:xfrm>
            <a:off x="913794" y="2096064"/>
            <a:ext cx="10657719" cy="3695136"/>
          </a:xfrm>
        </p:spPr>
        <p:txBody>
          <a:bodyPr>
            <a:normAutofit/>
          </a:bodyPr>
          <a:lstStyle/>
          <a:p>
            <a:r>
              <a:rPr lang="en-US" sz="2800" b="1" dirty="0" err="1"/>
              <a:t>Chú</a:t>
            </a:r>
            <a:r>
              <a:rPr lang="en-US" sz="2800" b="1" dirty="0"/>
              <a:t> ý:  </a:t>
            </a:r>
          </a:p>
          <a:p>
            <a:pPr lvl="1"/>
            <a:r>
              <a:rPr lang="en-US" sz="2400" dirty="0" err="1"/>
              <a:t>Nếu</a:t>
            </a:r>
            <a:r>
              <a:rPr lang="en-US" sz="2400" dirty="0"/>
              <a:t> </a:t>
            </a:r>
            <a:r>
              <a:rPr lang="en-US" sz="2400" dirty="0" err="1"/>
              <a:t>khối</a:t>
            </a:r>
            <a:r>
              <a:rPr lang="en-US" sz="2400" dirty="0"/>
              <a:t> </a:t>
            </a:r>
            <a:r>
              <a:rPr lang="en-US" sz="2400" dirty="0" err="1"/>
              <a:t>lệnh</a:t>
            </a:r>
            <a:r>
              <a:rPr lang="en-US" sz="2400" dirty="0"/>
              <a:t> </a:t>
            </a:r>
            <a:r>
              <a:rPr lang="en-US" sz="2400" dirty="0" err="1"/>
              <a:t>chỉ</a:t>
            </a:r>
            <a:r>
              <a:rPr lang="en-US" sz="2400" dirty="0"/>
              <a:t> </a:t>
            </a:r>
            <a:r>
              <a:rPr lang="en-US" sz="2400" dirty="0" err="1"/>
              <a:t>có</a:t>
            </a:r>
            <a:r>
              <a:rPr lang="en-US" sz="2400" dirty="0"/>
              <a:t> 1 </a:t>
            </a:r>
            <a:r>
              <a:rPr lang="en-US" sz="2400" dirty="0" err="1"/>
              <a:t>câu</a:t>
            </a:r>
            <a:r>
              <a:rPr lang="en-US" sz="2400" dirty="0"/>
              <a:t> </a:t>
            </a:r>
            <a:r>
              <a:rPr lang="en-US" sz="2400" dirty="0" err="1"/>
              <a:t>lệnh</a:t>
            </a:r>
            <a:r>
              <a:rPr lang="en-US" sz="2400" dirty="0"/>
              <a:t> </a:t>
            </a:r>
            <a:r>
              <a:rPr lang="en-US" sz="2400" dirty="0" err="1"/>
              <a:t>thì</a:t>
            </a:r>
            <a:r>
              <a:rPr lang="en-US" sz="2400" dirty="0"/>
              <a:t> </a:t>
            </a:r>
            <a:r>
              <a:rPr lang="en-US" sz="2400" dirty="0" err="1"/>
              <a:t>không</a:t>
            </a:r>
            <a:r>
              <a:rPr lang="en-US" sz="2400" dirty="0"/>
              <a:t> </a:t>
            </a:r>
            <a:r>
              <a:rPr lang="en-US" sz="2400" dirty="0" err="1"/>
              <a:t>cần</a:t>
            </a:r>
            <a:r>
              <a:rPr lang="en-US" sz="2400" dirty="0"/>
              <a:t> </a:t>
            </a:r>
            <a:r>
              <a:rPr lang="en-US" sz="2400" dirty="0" err="1"/>
              <a:t>dùng</a:t>
            </a:r>
            <a:r>
              <a:rPr lang="en-US" sz="2400" dirty="0"/>
              <a:t> </a:t>
            </a:r>
            <a:r>
              <a:rPr lang="en-US" sz="2400" dirty="0" err="1"/>
              <a:t>cặp</a:t>
            </a:r>
            <a:r>
              <a:rPr lang="en-US" sz="2400" dirty="0"/>
              <a:t> </a:t>
            </a:r>
            <a:r>
              <a:rPr lang="en-US" sz="2400" dirty="0" err="1"/>
              <a:t>ngoặc</a:t>
            </a:r>
            <a:r>
              <a:rPr lang="en-US" sz="2400" dirty="0"/>
              <a:t> </a:t>
            </a:r>
            <a:r>
              <a:rPr lang="en-US" sz="2400" dirty="0" err="1"/>
              <a:t>nhọn</a:t>
            </a:r>
            <a:r>
              <a:rPr lang="en-US" sz="2400" dirty="0"/>
              <a:t> {  }</a:t>
            </a:r>
          </a:p>
          <a:p>
            <a:pPr lvl="1"/>
            <a:r>
              <a:rPr lang="en-US" sz="2400" dirty="0" err="1"/>
              <a:t>Nếu</a:t>
            </a:r>
            <a:r>
              <a:rPr lang="en-US" sz="2400" dirty="0"/>
              <a:t> </a:t>
            </a:r>
            <a:r>
              <a:rPr lang="en-US" sz="2400" dirty="0" err="1"/>
              <a:t>có</a:t>
            </a:r>
            <a:r>
              <a:rPr lang="en-US" sz="2400" dirty="0"/>
              <a:t> </a:t>
            </a:r>
            <a:r>
              <a:rPr lang="en-US" sz="2400" dirty="0" err="1"/>
              <a:t>một</a:t>
            </a:r>
            <a:r>
              <a:rPr lang="en-US" sz="2400" dirty="0"/>
              <a:t> </a:t>
            </a:r>
            <a:r>
              <a:rPr lang="en-US" sz="2400" dirty="0" err="1"/>
              <a:t>chuỗi</a:t>
            </a:r>
            <a:r>
              <a:rPr lang="en-US" sz="2400" dirty="0"/>
              <a:t> </a:t>
            </a:r>
            <a:r>
              <a:rPr lang="en-US" sz="2400" dirty="0" err="1"/>
              <a:t>các</a:t>
            </a:r>
            <a:r>
              <a:rPr lang="en-US" sz="2400" dirty="0"/>
              <a:t> </a:t>
            </a:r>
            <a:r>
              <a:rPr lang="en-US" sz="2400" dirty="0" err="1"/>
              <a:t>điều</a:t>
            </a:r>
            <a:r>
              <a:rPr lang="en-US" sz="2400" dirty="0"/>
              <a:t> </a:t>
            </a:r>
            <a:r>
              <a:rPr lang="en-US" sz="2400" dirty="0" err="1"/>
              <a:t>kiện</a:t>
            </a:r>
            <a:r>
              <a:rPr lang="en-US" sz="2400" dirty="0"/>
              <a:t> </a:t>
            </a:r>
            <a:r>
              <a:rPr lang="en-US" sz="2400" dirty="0" err="1"/>
              <a:t>xử</a:t>
            </a:r>
            <a:r>
              <a:rPr lang="en-US" sz="2400" dirty="0"/>
              <a:t> </a:t>
            </a:r>
            <a:r>
              <a:rPr lang="en-US" sz="2400" dirty="0" err="1"/>
              <a:t>lý</a:t>
            </a:r>
            <a:r>
              <a:rPr lang="en-US" sz="2400" dirty="0"/>
              <a:t> </a:t>
            </a:r>
            <a:r>
              <a:rPr lang="en-US" sz="2400" dirty="0" err="1"/>
              <a:t>liên</a:t>
            </a:r>
            <a:r>
              <a:rPr lang="en-US" sz="2400" dirty="0"/>
              <a:t> </a:t>
            </a:r>
            <a:r>
              <a:rPr lang="en-US" sz="2400" dirty="0" err="1"/>
              <a:t>tục</a:t>
            </a:r>
            <a:r>
              <a:rPr lang="en-US" sz="2400" dirty="0"/>
              <a:t>, </a:t>
            </a:r>
            <a:r>
              <a:rPr lang="en-US" sz="2400" dirty="0" err="1"/>
              <a:t>có</a:t>
            </a:r>
            <a:r>
              <a:rPr lang="en-US" sz="2400" dirty="0"/>
              <a:t> </a:t>
            </a:r>
            <a:r>
              <a:rPr lang="en-US" sz="2400" dirty="0" err="1"/>
              <a:t>thể</a:t>
            </a:r>
            <a:r>
              <a:rPr lang="en-US" sz="2400" dirty="0"/>
              <a:t> </a:t>
            </a:r>
            <a:r>
              <a:rPr lang="en-US" sz="2400" dirty="0" err="1"/>
              <a:t>sử</a:t>
            </a:r>
            <a:r>
              <a:rPr lang="en-US" sz="2400" dirty="0"/>
              <a:t> </a:t>
            </a:r>
            <a:r>
              <a:rPr lang="en-US" sz="2400" dirty="0" err="1"/>
              <a:t>dụng</a:t>
            </a:r>
            <a:r>
              <a:rPr lang="en-US" sz="2400" dirty="0"/>
              <a:t> </a:t>
            </a:r>
            <a:r>
              <a:rPr lang="en-US" sz="2400" dirty="0" err="1"/>
              <a:t>nhiều</a:t>
            </a:r>
            <a:r>
              <a:rPr lang="en-US" sz="2400" dirty="0"/>
              <a:t> if </a:t>
            </a:r>
            <a:r>
              <a:rPr lang="en-US" sz="2400" dirty="0" err="1"/>
              <a:t>lồng</a:t>
            </a:r>
            <a:r>
              <a:rPr lang="en-US" sz="2400" dirty="0"/>
              <a:t> </a:t>
            </a:r>
            <a:r>
              <a:rPr lang="en-US" sz="2400" dirty="0" err="1"/>
              <a:t>nhau</a:t>
            </a:r>
            <a:r>
              <a:rPr lang="en-US" sz="2400" dirty="0"/>
              <a:t>.</a:t>
            </a:r>
          </a:p>
        </p:txBody>
      </p:sp>
    </p:spTree>
    <p:extLst>
      <p:ext uri="{BB962C8B-B14F-4D97-AF65-F5344CB8AC3E}">
        <p14:creationId xmlns:p14="http://schemas.microsoft.com/office/powerpoint/2010/main" val="3826412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switch</a:t>
            </a:r>
          </a:p>
        </p:txBody>
      </p:sp>
      <p:sp>
        <p:nvSpPr>
          <p:cNvPr id="3" name="Content Placeholder 2"/>
          <p:cNvSpPr>
            <a:spLocks noGrp="1"/>
          </p:cNvSpPr>
          <p:nvPr>
            <p:ph idx="1"/>
          </p:nvPr>
        </p:nvSpPr>
        <p:spPr>
          <a:xfrm>
            <a:off x="924444" y="1594757"/>
            <a:ext cx="2226734" cy="538843"/>
          </a:xfrm>
        </p:spPr>
        <p:txBody>
          <a:bodyPr>
            <a:normAutofit/>
          </a:bodyPr>
          <a:lstStyle/>
          <a:p>
            <a:pPr marL="0" indent="0">
              <a:buNone/>
            </a:pPr>
            <a:r>
              <a:rPr lang="en-US" sz="2400" b="1" dirty="0" err="1"/>
              <a:t>Cú</a:t>
            </a:r>
            <a:r>
              <a:rPr lang="en-US" sz="2400" b="1" dirty="0"/>
              <a:t> </a:t>
            </a:r>
            <a:r>
              <a:rPr lang="en-US" sz="2400" b="1" dirty="0" err="1"/>
              <a:t>pháp</a:t>
            </a:r>
            <a:endParaRPr lang="en-US" sz="2400" b="1" dirty="0"/>
          </a:p>
          <a:p>
            <a:pPr marL="0" indent="0">
              <a:buNone/>
            </a:pPr>
            <a:endParaRPr lang="en-US" sz="2400" dirty="0"/>
          </a:p>
        </p:txBody>
      </p:sp>
      <p:sp>
        <p:nvSpPr>
          <p:cNvPr id="6" name="Rectangle 5"/>
          <p:cNvSpPr/>
          <p:nvPr/>
        </p:nvSpPr>
        <p:spPr>
          <a:xfrm>
            <a:off x="2037811" y="2011251"/>
            <a:ext cx="3810000" cy="4493538"/>
          </a:xfrm>
          <a:prstGeom prst="rect">
            <a:avLst/>
          </a:prstGeom>
        </p:spPr>
        <p:txBody>
          <a:bodyPr>
            <a:spAutoFit/>
          </a:bodyPr>
          <a:lstStyle/>
          <a:p>
            <a:pPr>
              <a:defRPr/>
            </a:pPr>
            <a:r>
              <a:rPr lang="en-US" sz="2200" b="1" dirty="0">
                <a:solidFill>
                  <a:srgbClr val="FFC000"/>
                </a:solidFill>
                <a:latin typeface="Times New Roman" panose="02020603050405020304" pitchFamily="18" charset="0"/>
                <a:cs typeface="Times New Roman" panose="02020603050405020304" pitchFamily="18" charset="0"/>
                <a:sym typeface="Wingdings" pitchFamily="2" charset="2"/>
              </a:rPr>
              <a:t>switch(</a:t>
            </a:r>
            <a:r>
              <a:rPr lang="en-US" sz="2200" b="1" i="1" dirty="0" err="1">
                <a:solidFill>
                  <a:srgbClr val="FFC000"/>
                </a:solidFill>
                <a:latin typeface="Times New Roman" panose="02020603050405020304" pitchFamily="18" charset="0"/>
                <a:cs typeface="Times New Roman" panose="02020603050405020304" pitchFamily="18" charset="0"/>
                <a:sym typeface="Wingdings" pitchFamily="2" charset="2"/>
              </a:rPr>
              <a:t>biểu</a:t>
            </a:r>
            <a:r>
              <a:rPr lang="en-US" sz="2200" b="1" i="1"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200" b="1" i="1" dirty="0" err="1">
                <a:solidFill>
                  <a:srgbClr val="FFC000"/>
                </a:solidFill>
                <a:latin typeface="Times New Roman" panose="02020603050405020304" pitchFamily="18" charset="0"/>
                <a:cs typeface="Times New Roman" panose="02020603050405020304" pitchFamily="18" charset="0"/>
                <a:sym typeface="Wingdings" pitchFamily="2" charset="2"/>
              </a:rPr>
              <a:t>thức</a:t>
            </a:r>
            <a:r>
              <a:rPr lang="en-US" sz="2200" b="1" i="1"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200" b="1" i="1" dirty="0" err="1">
                <a:solidFill>
                  <a:srgbClr val="FFC000"/>
                </a:solidFill>
                <a:latin typeface="Times New Roman" panose="02020603050405020304" pitchFamily="18" charset="0"/>
                <a:cs typeface="Times New Roman" panose="02020603050405020304" pitchFamily="18" charset="0"/>
                <a:sym typeface="Wingdings" pitchFamily="2" charset="2"/>
              </a:rPr>
              <a:t>điều</a:t>
            </a:r>
            <a:r>
              <a:rPr lang="en-US" sz="2200" b="1" i="1"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200" b="1" i="1" dirty="0" err="1">
                <a:solidFill>
                  <a:srgbClr val="FFC000"/>
                </a:solidFill>
                <a:latin typeface="Times New Roman" panose="02020603050405020304" pitchFamily="18" charset="0"/>
                <a:cs typeface="Times New Roman" panose="02020603050405020304" pitchFamily="18" charset="0"/>
                <a:sym typeface="Wingdings" pitchFamily="2" charset="2"/>
              </a:rPr>
              <a:t>khiển</a:t>
            </a:r>
            <a:r>
              <a:rPr lang="en-US" sz="2200" b="1" dirty="0">
                <a:solidFill>
                  <a:srgbClr val="FFC000"/>
                </a:solidFill>
                <a:latin typeface="Times New Roman" panose="02020603050405020304" pitchFamily="18" charset="0"/>
                <a:cs typeface="Times New Roman" panose="02020603050405020304" pitchFamily="18" charset="0"/>
                <a:sym typeface="Wingdings" pitchFamily="2" charset="2"/>
              </a:rPr>
              <a:t>) </a:t>
            </a:r>
          </a:p>
          <a:p>
            <a:pPr>
              <a:defRPr/>
            </a:pPr>
            <a:r>
              <a:rPr lang="en-US" sz="2200" b="1" dirty="0">
                <a:solidFill>
                  <a:srgbClr val="FFC000"/>
                </a:solidFill>
                <a:latin typeface="Times New Roman" panose="02020603050405020304" pitchFamily="18" charset="0"/>
                <a:cs typeface="Times New Roman" panose="02020603050405020304" pitchFamily="18" charset="0"/>
                <a:sym typeface="Wingdings" pitchFamily="2" charset="2"/>
              </a:rPr>
              <a:t>{</a:t>
            </a:r>
          </a:p>
          <a:p>
            <a:pPr>
              <a:defRPr/>
            </a:pPr>
            <a:r>
              <a:rPr lang="en-US" sz="2200" b="1" dirty="0">
                <a:solidFill>
                  <a:srgbClr val="FFC000"/>
                </a:solidFill>
                <a:latin typeface="Times New Roman" panose="02020603050405020304" pitchFamily="18" charset="0"/>
                <a:cs typeface="Times New Roman" panose="02020603050405020304" pitchFamily="18" charset="0"/>
                <a:sym typeface="Wingdings" pitchFamily="2" charset="2"/>
              </a:rPr>
              <a:t>        case </a:t>
            </a:r>
            <a:r>
              <a:rPr lang="en-US" sz="2200" b="1" i="1" dirty="0" err="1">
                <a:solidFill>
                  <a:srgbClr val="FFC000"/>
                </a:solidFill>
                <a:latin typeface="Times New Roman" panose="02020603050405020304" pitchFamily="18" charset="0"/>
                <a:cs typeface="Times New Roman" panose="02020603050405020304" pitchFamily="18" charset="0"/>
                <a:sym typeface="Wingdings" pitchFamily="2" charset="2"/>
              </a:rPr>
              <a:t>giá</a:t>
            </a:r>
            <a:r>
              <a:rPr lang="en-US" sz="2200" b="1" i="1"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200" b="1" i="1" dirty="0" err="1">
                <a:solidFill>
                  <a:srgbClr val="FFC000"/>
                </a:solidFill>
                <a:latin typeface="Times New Roman" panose="02020603050405020304" pitchFamily="18" charset="0"/>
                <a:cs typeface="Times New Roman" panose="02020603050405020304" pitchFamily="18" charset="0"/>
                <a:sym typeface="Wingdings" pitchFamily="2" charset="2"/>
              </a:rPr>
              <a:t>trị</a:t>
            </a:r>
            <a:r>
              <a:rPr lang="en-US" sz="2200" b="1" i="1" dirty="0">
                <a:solidFill>
                  <a:srgbClr val="FFC000"/>
                </a:solidFill>
                <a:latin typeface="Times New Roman" panose="02020603050405020304" pitchFamily="18" charset="0"/>
                <a:cs typeface="Times New Roman" panose="02020603050405020304" pitchFamily="18" charset="0"/>
                <a:sym typeface="Wingdings" pitchFamily="2" charset="2"/>
              </a:rPr>
              <a:t> 1:</a:t>
            </a:r>
          </a:p>
          <a:p>
            <a:pPr>
              <a:defRPr/>
            </a:pPr>
            <a:r>
              <a:rPr lang="en-US" sz="2200" b="1" dirty="0">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200" dirty="0">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200" dirty="0">
                <a:solidFill>
                  <a:srgbClr val="008000"/>
                </a:solidFill>
                <a:latin typeface="Times New Roman" panose="02020603050405020304" pitchFamily="18" charset="0"/>
                <a:cs typeface="Times New Roman" panose="02020603050405020304" pitchFamily="18" charset="0"/>
                <a:sym typeface="Wingdings" pitchFamily="2" charset="2"/>
              </a:rPr>
              <a:t>//</a:t>
            </a:r>
            <a:r>
              <a:rPr lang="en-US" sz="2200" dirty="0" err="1">
                <a:solidFill>
                  <a:srgbClr val="008000"/>
                </a:solidFill>
                <a:latin typeface="Times New Roman" panose="02020603050405020304" pitchFamily="18" charset="0"/>
                <a:cs typeface="Times New Roman" panose="02020603050405020304" pitchFamily="18" charset="0"/>
                <a:sym typeface="Wingdings" pitchFamily="2" charset="2"/>
              </a:rPr>
              <a:t>Tập</a:t>
            </a:r>
            <a:r>
              <a:rPr lang="en-US" sz="2200" dirty="0">
                <a:solidFill>
                  <a:srgbClr val="008000"/>
                </a:solidFill>
                <a:latin typeface="Times New Roman" panose="02020603050405020304" pitchFamily="18" charset="0"/>
                <a:cs typeface="Times New Roman" panose="02020603050405020304" pitchFamily="18" charset="0"/>
                <a:sym typeface="Wingdings" pitchFamily="2" charset="2"/>
              </a:rPr>
              <a:t> </a:t>
            </a:r>
            <a:r>
              <a:rPr lang="en-US" sz="2200" dirty="0" err="1">
                <a:solidFill>
                  <a:srgbClr val="008000"/>
                </a:solidFill>
                <a:latin typeface="Times New Roman" panose="02020603050405020304" pitchFamily="18" charset="0"/>
                <a:cs typeface="Times New Roman" panose="02020603050405020304" pitchFamily="18" charset="0"/>
                <a:sym typeface="Wingdings" pitchFamily="2" charset="2"/>
              </a:rPr>
              <a:t>lệnh</a:t>
            </a:r>
            <a:r>
              <a:rPr lang="en-US" sz="2200" dirty="0">
                <a:solidFill>
                  <a:srgbClr val="008000"/>
                </a:solidFill>
                <a:latin typeface="Times New Roman" panose="02020603050405020304" pitchFamily="18" charset="0"/>
                <a:cs typeface="Times New Roman" panose="02020603050405020304" pitchFamily="18" charset="0"/>
                <a:sym typeface="Wingdings" pitchFamily="2" charset="2"/>
              </a:rPr>
              <a:t> 1</a:t>
            </a:r>
          </a:p>
          <a:p>
            <a:pPr>
              <a:defRPr/>
            </a:pPr>
            <a:r>
              <a:rPr lang="en-US" sz="2200"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200" b="1" dirty="0">
                <a:solidFill>
                  <a:srgbClr val="FFC000"/>
                </a:solidFill>
                <a:latin typeface="Times New Roman" panose="02020603050405020304" pitchFamily="18" charset="0"/>
                <a:cs typeface="Times New Roman" panose="02020603050405020304" pitchFamily="18" charset="0"/>
                <a:sym typeface="Wingdings" pitchFamily="2" charset="2"/>
              </a:rPr>
              <a:t> break;</a:t>
            </a:r>
          </a:p>
          <a:p>
            <a:pPr>
              <a:defRPr/>
            </a:pPr>
            <a:r>
              <a:rPr lang="en-US" sz="2200" b="1" dirty="0">
                <a:solidFill>
                  <a:srgbClr val="FFC000"/>
                </a:solidFill>
                <a:latin typeface="Times New Roman" panose="02020603050405020304" pitchFamily="18" charset="0"/>
                <a:cs typeface="Times New Roman" panose="02020603050405020304" pitchFamily="18" charset="0"/>
                <a:sym typeface="Wingdings" pitchFamily="2" charset="2"/>
              </a:rPr>
              <a:t>        case </a:t>
            </a:r>
            <a:r>
              <a:rPr lang="en-US" sz="2200" b="1" i="1" dirty="0" err="1">
                <a:solidFill>
                  <a:srgbClr val="FFC000"/>
                </a:solidFill>
                <a:latin typeface="Times New Roman" panose="02020603050405020304" pitchFamily="18" charset="0"/>
                <a:cs typeface="Times New Roman" panose="02020603050405020304" pitchFamily="18" charset="0"/>
                <a:sym typeface="Wingdings" pitchFamily="2" charset="2"/>
              </a:rPr>
              <a:t>giá</a:t>
            </a:r>
            <a:r>
              <a:rPr lang="en-US" sz="2200" b="1" i="1"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200" b="1" i="1" dirty="0" err="1">
                <a:solidFill>
                  <a:srgbClr val="FFC000"/>
                </a:solidFill>
                <a:latin typeface="Times New Roman" panose="02020603050405020304" pitchFamily="18" charset="0"/>
                <a:cs typeface="Times New Roman" panose="02020603050405020304" pitchFamily="18" charset="0"/>
                <a:sym typeface="Wingdings" pitchFamily="2" charset="2"/>
              </a:rPr>
              <a:t>trị</a:t>
            </a:r>
            <a:r>
              <a:rPr lang="en-US" sz="2200" b="1" i="1" dirty="0">
                <a:solidFill>
                  <a:srgbClr val="FFC000"/>
                </a:solidFill>
                <a:latin typeface="Times New Roman" panose="02020603050405020304" pitchFamily="18" charset="0"/>
                <a:cs typeface="Times New Roman" panose="02020603050405020304" pitchFamily="18" charset="0"/>
                <a:sym typeface="Wingdings" pitchFamily="2" charset="2"/>
              </a:rPr>
              <a:t> 2:</a:t>
            </a:r>
          </a:p>
          <a:p>
            <a:pPr>
              <a:defRPr/>
            </a:pPr>
            <a:r>
              <a:rPr lang="en-US" sz="2200" b="1" dirty="0">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200" dirty="0">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200" dirty="0">
                <a:solidFill>
                  <a:srgbClr val="008000"/>
                </a:solidFill>
                <a:latin typeface="Times New Roman" panose="02020603050405020304" pitchFamily="18" charset="0"/>
                <a:cs typeface="Times New Roman" panose="02020603050405020304" pitchFamily="18" charset="0"/>
                <a:sym typeface="Wingdings" pitchFamily="2" charset="2"/>
              </a:rPr>
              <a:t>//</a:t>
            </a:r>
            <a:r>
              <a:rPr lang="en-US" sz="2200" dirty="0" err="1">
                <a:solidFill>
                  <a:srgbClr val="008000"/>
                </a:solidFill>
                <a:latin typeface="Times New Roman" panose="02020603050405020304" pitchFamily="18" charset="0"/>
                <a:cs typeface="Times New Roman" panose="02020603050405020304" pitchFamily="18" charset="0"/>
                <a:sym typeface="Wingdings" pitchFamily="2" charset="2"/>
              </a:rPr>
              <a:t>Tập</a:t>
            </a:r>
            <a:r>
              <a:rPr lang="en-US" sz="2200" dirty="0">
                <a:solidFill>
                  <a:srgbClr val="008000"/>
                </a:solidFill>
                <a:latin typeface="Times New Roman" panose="02020603050405020304" pitchFamily="18" charset="0"/>
                <a:cs typeface="Times New Roman" panose="02020603050405020304" pitchFamily="18" charset="0"/>
                <a:sym typeface="Wingdings" pitchFamily="2" charset="2"/>
              </a:rPr>
              <a:t> </a:t>
            </a:r>
            <a:r>
              <a:rPr lang="en-US" sz="2200" dirty="0" err="1">
                <a:solidFill>
                  <a:srgbClr val="008000"/>
                </a:solidFill>
                <a:latin typeface="Times New Roman" panose="02020603050405020304" pitchFamily="18" charset="0"/>
                <a:cs typeface="Times New Roman" panose="02020603050405020304" pitchFamily="18" charset="0"/>
                <a:sym typeface="Wingdings" pitchFamily="2" charset="2"/>
              </a:rPr>
              <a:t>lệnh</a:t>
            </a:r>
            <a:r>
              <a:rPr lang="en-US" sz="2200" dirty="0">
                <a:solidFill>
                  <a:srgbClr val="008000"/>
                </a:solidFill>
                <a:latin typeface="Times New Roman" panose="02020603050405020304" pitchFamily="18" charset="0"/>
                <a:cs typeface="Times New Roman" panose="02020603050405020304" pitchFamily="18" charset="0"/>
                <a:sym typeface="Wingdings" pitchFamily="2" charset="2"/>
              </a:rPr>
              <a:t> 2</a:t>
            </a:r>
          </a:p>
          <a:p>
            <a:pPr>
              <a:defRPr/>
            </a:pPr>
            <a:r>
              <a:rPr lang="en-US" sz="2200"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200" b="1" dirty="0">
                <a:solidFill>
                  <a:srgbClr val="FFC000"/>
                </a:solidFill>
                <a:latin typeface="Times New Roman" panose="02020603050405020304" pitchFamily="18" charset="0"/>
                <a:cs typeface="Times New Roman" panose="02020603050405020304" pitchFamily="18" charset="0"/>
                <a:sym typeface="Wingdings" pitchFamily="2" charset="2"/>
              </a:rPr>
              <a:t>break;         </a:t>
            </a:r>
          </a:p>
          <a:p>
            <a:pPr>
              <a:defRPr/>
            </a:pPr>
            <a:r>
              <a:rPr lang="en-US" sz="2200" b="1" dirty="0">
                <a:solidFill>
                  <a:srgbClr val="FFC000"/>
                </a:solidFill>
                <a:latin typeface="Times New Roman" panose="02020603050405020304" pitchFamily="18" charset="0"/>
                <a:cs typeface="Times New Roman" panose="02020603050405020304" pitchFamily="18" charset="0"/>
                <a:sym typeface="Wingdings" pitchFamily="2" charset="2"/>
              </a:rPr>
              <a:t>        … </a:t>
            </a:r>
          </a:p>
          <a:p>
            <a:pPr>
              <a:defRPr/>
            </a:pPr>
            <a:r>
              <a:rPr lang="en-US" sz="2200" b="1" dirty="0">
                <a:solidFill>
                  <a:srgbClr val="FFC000"/>
                </a:solidFill>
                <a:latin typeface="Times New Roman" panose="02020603050405020304" pitchFamily="18" charset="0"/>
                <a:cs typeface="Times New Roman" panose="02020603050405020304" pitchFamily="18" charset="0"/>
                <a:sym typeface="Wingdings" pitchFamily="2" charset="2"/>
              </a:rPr>
              <a:t>        default:</a:t>
            </a:r>
          </a:p>
          <a:p>
            <a:pPr>
              <a:defRPr/>
            </a:pPr>
            <a:r>
              <a:rPr lang="en-US" sz="2200" b="1" dirty="0">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200" dirty="0">
                <a:solidFill>
                  <a:srgbClr val="008000"/>
                </a:solidFill>
                <a:latin typeface="Times New Roman" panose="02020603050405020304" pitchFamily="18" charset="0"/>
                <a:cs typeface="Times New Roman" panose="02020603050405020304" pitchFamily="18" charset="0"/>
                <a:sym typeface="Wingdings" pitchFamily="2" charset="2"/>
              </a:rPr>
              <a:t>//</a:t>
            </a:r>
            <a:r>
              <a:rPr lang="en-US" sz="2200" dirty="0" err="1">
                <a:solidFill>
                  <a:srgbClr val="008000"/>
                </a:solidFill>
                <a:latin typeface="Times New Roman" panose="02020603050405020304" pitchFamily="18" charset="0"/>
                <a:cs typeface="Times New Roman" panose="02020603050405020304" pitchFamily="18" charset="0"/>
                <a:sym typeface="Wingdings" pitchFamily="2" charset="2"/>
              </a:rPr>
              <a:t>Tập</a:t>
            </a:r>
            <a:r>
              <a:rPr lang="en-US" sz="2200" dirty="0">
                <a:solidFill>
                  <a:srgbClr val="008000"/>
                </a:solidFill>
                <a:latin typeface="Times New Roman" panose="02020603050405020304" pitchFamily="18" charset="0"/>
                <a:cs typeface="Times New Roman" panose="02020603050405020304" pitchFamily="18" charset="0"/>
                <a:sym typeface="Wingdings" pitchFamily="2" charset="2"/>
              </a:rPr>
              <a:t> </a:t>
            </a:r>
            <a:r>
              <a:rPr lang="en-US" sz="2200" dirty="0" err="1">
                <a:solidFill>
                  <a:srgbClr val="008000"/>
                </a:solidFill>
                <a:latin typeface="Times New Roman" panose="02020603050405020304" pitchFamily="18" charset="0"/>
                <a:cs typeface="Times New Roman" panose="02020603050405020304" pitchFamily="18" charset="0"/>
                <a:sym typeface="Wingdings" pitchFamily="2" charset="2"/>
              </a:rPr>
              <a:t>lệnh</a:t>
            </a:r>
            <a:r>
              <a:rPr lang="en-US" sz="2200" dirty="0">
                <a:solidFill>
                  <a:srgbClr val="008000"/>
                </a:solidFill>
                <a:latin typeface="Times New Roman" panose="02020603050405020304" pitchFamily="18" charset="0"/>
                <a:cs typeface="Times New Roman" panose="02020603050405020304" pitchFamily="18" charset="0"/>
                <a:sym typeface="Wingdings" pitchFamily="2" charset="2"/>
              </a:rPr>
              <a:t> n</a:t>
            </a:r>
          </a:p>
          <a:p>
            <a:pPr>
              <a:defRPr/>
            </a:pPr>
            <a:r>
              <a:rPr lang="en-US" sz="2200" dirty="0">
                <a:solidFill>
                  <a:srgbClr val="FFC000"/>
                </a:solidFill>
                <a:latin typeface="Times New Roman" panose="02020603050405020304" pitchFamily="18" charset="0"/>
                <a:cs typeface="Times New Roman" panose="02020603050405020304" pitchFamily="18" charset="0"/>
                <a:sym typeface="Wingdings" pitchFamily="2" charset="2"/>
              </a:rPr>
              <a:t>                </a:t>
            </a:r>
            <a:r>
              <a:rPr lang="en-US" sz="2200" b="1" dirty="0">
                <a:solidFill>
                  <a:srgbClr val="FFC000"/>
                </a:solidFill>
                <a:latin typeface="Times New Roman" panose="02020603050405020304" pitchFamily="18" charset="0"/>
                <a:cs typeface="Times New Roman" panose="02020603050405020304" pitchFamily="18" charset="0"/>
                <a:sym typeface="Wingdings" pitchFamily="2" charset="2"/>
              </a:rPr>
              <a:t>break;</a:t>
            </a:r>
          </a:p>
          <a:p>
            <a:pPr>
              <a:defRPr/>
            </a:pPr>
            <a:r>
              <a:rPr lang="en-US" sz="2200" b="1" dirty="0">
                <a:solidFill>
                  <a:srgbClr val="FFC000"/>
                </a:solidFill>
                <a:latin typeface="Times New Roman" panose="02020603050405020304" pitchFamily="18" charset="0"/>
                <a:cs typeface="Times New Roman" panose="02020603050405020304" pitchFamily="18" charset="0"/>
                <a:sym typeface="Wingdings" pitchFamily="2" charset="2"/>
              </a:rPr>
              <a:t>}</a:t>
            </a:r>
          </a:p>
        </p:txBody>
      </p:sp>
      <p:sp>
        <p:nvSpPr>
          <p:cNvPr id="7" name="Content Placeholder 8"/>
          <p:cNvSpPr txBox="1">
            <a:spLocks/>
          </p:cNvSpPr>
          <p:nvPr/>
        </p:nvSpPr>
        <p:spPr>
          <a:xfrm>
            <a:off x="6090675" y="1594757"/>
            <a:ext cx="5517397" cy="3802064"/>
          </a:xfrm>
          <a:prstGeom prst="rect">
            <a:avLst/>
          </a:prstGeom>
        </p:spPr>
        <p:txBody>
          <a:bodyPr/>
          <a:lstStyle>
            <a:lvl1pPr marL="342900" indent="-342900" algn="l" rtl="0" eaLnBrk="1" fontAlgn="base" hangingPunct="1">
              <a:spcBef>
                <a:spcPct val="20000"/>
              </a:spcBef>
              <a:spcAft>
                <a:spcPct val="0"/>
              </a:spcAft>
              <a:buChar char="•"/>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kumimoji="1"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kumimoji="1"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kumimoji="1"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kumimoji="1" sz="15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lgn="just">
              <a:spcBef>
                <a:spcPts val="600"/>
              </a:spcBef>
              <a:spcAft>
                <a:spcPts val="600"/>
              </a:spcAft>
              <a:buNone/>
            </a:pPr>
            <a:r>
              <a:rPr lang="en-US" sz="2400" b="1" kern="0" dirty="0">
                <a:latin typeface="Arial" panose="020B0604020202020204" pitchFamily="34" charset="0"/>
                <a:cs typeface="Arial" panose="020B0604020202020204" pitchFamily="34" charset="0"/>
              </a:rPr>
              <a:t>Ý </a:t>
            </a:r>
            <a:r>
              <a:rPr lang="en-US" sz="2400" b="1" kern="0" dirty="0" err="1">
                <a:latin typeface="Arial" panose="020B0604020202020204" pitchFamily="34" charset="0"/>
                <a:cs typeface="Arial" panose="020B0604020202020204" pitchFamily="34" charset="0"/>
              </a:rPr>
              <a:t>nghĩa</a:t>
            </a:r>
            <a:endParaRPr lang="en-US" sz="2400" b="1" kern="0" dirty="0">
              <a:latin typeface="Arial" panose="020B0604020202020204" pitchFamily="34" charset="0"/>
              <a:cs typeface="Arial" panose="020B0604020202020204" pitchFamily="34" charset="0"/>
            </a:endParaRPr>
          </a:p>
          <a:p>
            <a:pPr marL="463550" indent="-296863" algn="just">
              <a:spcBef>
                <a:spcPts val="600"/>
              </a:spcBef>
              <a:spcAft>
                <a:spcPts val="600"/>
              </a:spcAft>
              <a:buFont typeface="Arial" panose="020B0604020202020204" pitchFamily="34" charset="0"/>
              <a:buChar char="•"/>
            </a:pPr>
            <a:r>
              <a:rPr lang="en-US" sz="2400" b="1" kern="0" dirty="0">
                <a:solidFill>
                  <a:srgbClr val="FFC000"/>
                </a:solidFill>
                <a:latin typeface="Arial" panose="020B0604020202020204" pitchFamily="34" charset="0"/>
                <a:cs typeface="Arial" panose="020B0604020202020204" pitchFamily="34" charset="0"/>
              </a:rPr>
              <a:t>case</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liệt</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kê</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các</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trường</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hợp</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cần</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xét</a:t>
            </a:r>
            <a:r>
              <a:rPr lang="en-US" sz="2400" kern="0" dirty="0">
                <a:latin typeface="Arial" panose="020B0604020202020204" pitchFamily="34" charset="0"/>
                <a:cs typeface="Arial" panose="020B0604020202020204" pitchFamily="34" charset="0"/>
              </a:rPr>
              <a:t>.</a:t>
            </a:r>
          </a:p>
          <a:p>
            <a:pPr marL="463550" indent="-296863" algn="just">
              <a:spcBef>
                <a:spcPts val="600"/>
              </a:spcBef>
              <a:spcAft>
                <a:spcPts val="600"/>
              </a:spcAft>
              <a:buFont typeface="Arial" panose="020B0604020202020204" pitchFamily="34" charset="0"/>
              <a:buChar char="•"/>
            </a:pPr>
            <a:r>
              <a:rPr lang="en-US" sz="2400" b="1" kern="0" dirty="0" err="1">
                <a:solidFill>
                  <a:srgbClr val="FFC000"/>
                </a:solidFill>
                <a:latin typeface="Arial" panose="020B0604020202020204" pitchFamily="34" charset="0"/>
                <a:cs typeface="Arial" panose="020B0604020202020204" pitchFamily="34" charset="0"/>
              </a:rPr>
              <a:t>giá</a:t>
            </a:r>
            <a:r>
              <a:rPr lang="en-US" sz="2400" b="1" kern="0" dirty="0">
                <a:solidFill>
                  <a:srgbClr val="FFC000"/>
                </a:solidFill>
                <a:latin typeface="Arial" panose="020B0604020202020204" pitchFamily="34" charset="0"/>
                <a:cs typeface="Arial" panose="020B0604020202020204" pitchFamily="34" charset="0"/>
              </a:rPr>
              <a:t> </a:t>
            </a:r>
            <a:r>
              <a:rPr lang="en-US" sz="2400" b="1" kern="0" dirty="0" err="1">
                <a:solidFill>
                  <a:srgbClr val="FFC000"/>
                </a:solidFill>
                <a:latin typeface="Arial" panose="020B0604020202020204" pitchFamily="34" charset="0"/>
                <a:cs typeface="Arial" panose="020B0604020202020204" pitchFamily="34" charset="0"/>
              </a:rPr>
              <a:t>trị</a:t>
            </a:r>
            <a:r>
              <a:rPr lang="en-US" sz="2400" b="1" kern="0" dirty="0">
                <a:solidFill>
                  <a:srgbClr val="FFC000"/>
                </a:solidFill>
                <a:latin typeface="Arial" panose="020B0604020202020204" pitchFamily="34" charset="0"/>
                <a:cs typeface="Arial" panose="020B0604020202020204" pitchFamily="34" charset="0"/>
              </a:rPr>
              <a:t> i</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là</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các</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giá</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trị</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hằng</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cần</a:t>
            </a:r>
            <a:r>
              <a:rPr lang="en-US" sz="2400" kern="0" dirty="0">
                <a:latin typeface="Arial" panose="020B0604020202020204" pitchFamily="34" charset="0"/>
                <a:cs typeface="Arial" panose="020B0604020202020204" pitchFamily="34" charset="0"/>
              </a:rPr>
              <a:t> so </a:t>
            </a:r>
            <a:r>
              <a:rPr lang="en-US" sz="2400" kern="0" dirty="0" err="1">
                <a:latin typeface="Arial" panose="020B0604020202020204" pitchFamily="34" charset="0"/>
                <a:cs typeface="Arial" panose="020B0604020202020204" pitchFamily="34" charset="0"/>
              </a:rPr>
              <a:t>sánh</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với</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biểu</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thức</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điều</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khiển</a:t>
            </a:r>
            <a:r>
              <a:rPr lang="en-US" sz="2400" kern="0" dirty="0">
                <a:latin typeface="Arial" panose="020B0604020202020204" pitchFamily="34" charset="0"/>
                <a:cs typeface="Arial" panose="020B0604020202020204" pitchFamily="34" charset="0"/>
              </a:rPr>
              <a:t>.</a:t>
            </a:r>
          </a:p>
          <a:p>
            <a:pPr marL="463550" indent="-296863" algn="just">
              <a:spcBef>
                <a:spcPts val="600"/>
              </a:spcBef>
              <a:spcAft>
                <a:spcPts val="600"/>
              </a:spcAft>
              <a:buFont typeface="Arial" panose="020B0604020202020204" pitchFamily="34" charset="0"/>
              <a:buChar char="•"/>
            </a:pPr>
            <a:r>
              <a:rPr lang="en-US" sz="2400" kern="0" dirty="0" err="1">
                <a:latin typeface="Arial" panose="020B0604020202020204" pitchFamily="34" charset="0"/>
                <a:cs typeface="Arial" panose="020B0604020202020204" pitchFamily="34" charset="0"/>
              </a:rPr>
              <a:t>Nếu</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biểu</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thức</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điều</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khiển</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bằng</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giá</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trị</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i</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thì</a:t>
            </a:r>
            <a:r>
              <a:rPr lang="en-US" sz="2400" kern="0" dirty="0">
                <a:latin typeface="Arial" panose="020B0604020202020204" pitchFamily="34" charset="0"/>
                <a:cs typeface="Arial" panose="020B0604020202020204" pitchFamily="34" charset="0"/>
              </a:rPr>
              <a:t> </a:t>
            </a:r>
            <a:r>
              <a:rPr lang="en-US" sz="2400" kern="0" dirty="0" err="1">
                <a:solidFill>
                  <a:srgbClr val="FFC000"/>
                </a:solidFill>
                <a:latin typeface="Arial" panose="020B0604020202020204" pitchFamily="34" charset="0"/>
                <a:cs typeface="Arial" panose="020B0604020202020204" pitchFamily="34" charset="0"/>
              </a:rPr>
              <a:t>tập</a:t>
            </a:r>
            <a:r>
              <a:rPr lang="en-US" sz="2400" kern="0" dirty="0">
                <a:solidFill>
                  <a:srgbClr val="FFC000"/>
                </a:solidFill>
                <a:latin typeface="Arial" panose="020B0604020202020204" pitchFamily="34" charset="0"/>
                <a:cs typeface="Arial" panose="020B0604020202020204" pitchFamily="34" charset="0"/>
              </a:rPr>
              <a:t> </a:t>
            </a:r>
            <a:r>
              <a:rPr lang="en-US" sz="2400" kern="0" dirty="0" err="1">
                <a:solidFill>
                  <a:srgbClr val="FFC000"/>
                </a:solidFill>
                <a:latin typeface="Arial" panose="020B0604020202020204" pitchFamily="34" charset="0"/>
                <a:cs typeface="Arial" panose="020B0604020202020204" pitchFamily="34" charset="0"/>
              </a:rPr>
              <a:t>lệnh</a:t>
            </a:r>
            <a:r>
              <a:rPr lang="en-US" sz="2400" kern="0" dirty="0">
                <a:solidFill>
                  <a:srgbClr val="FFC000"/>
                </a:solidFill>
                <a:latin typeface="Arial" panose="020B0604020202020204" pitchFamily="34" charset="0"/>
                <a:cs typeface="Arial" panose="020B0604020202020204" pitchFamily="34" charset="0"/>
              </a:rPr>
              <a:t> </a:t>
            </a:r>
            <a:r>
              <a:rPr lang="en-US" sz="2400" kern="0" dirty="0" err="1">
                <a:solidFill>
                  <a:srgbClr val="FFC000"/>
                </a:solidFill>
                <a:latin typeface="Arial" panose="020B0604020202020204" pitchFamily="34" charset="0"/>
                <a:cs typeface="Arial" panose="020B0604020202020204" pitchFamily="34" charset="0"/>
              </a:rPr>
              <a:t>i</a:t>
            </a:r>
            <a:r>
              <a:rPr lang="en-US" sz="2400" kern="0" dirty="0">
                <a:solidFill>
                  <a:srgbClr val="FFC000"/>
                </a:solidFill>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được</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thực</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hiện</a:t>
            </a:r>
            <a:r>
              <a:rPr lang="en-US" sz="2400" kern="0" dirty="0">
                <a:latin typeface="Arial" panose="020B0604020202020204" pitchFamily="34" charset="0"/>
                <a:cs typeface="Arial" panose="020B0604020202020204" pitchFamily="34" charset="0"/>
              </a:rPr>
              <a:t>.</a:t>
            </a:r>
          </a:p>
          <a:p>
            <a:pPr marL="463550" indent="-296863" algn="just">
              <a:spcBef>
                <a:spcPts val="600"/>
              </a:spcBef>
              <a:spcAft>
                <a:spcPts val="600"/>
              </a:spcAft>
              <a:buFont typeface="Arial" panose="020B0604020202020204" pitchFamily="34" charset="0"/>
              <a:buChar char="•"/>
            </a:pPr>
            <a:r>
              <a:rPr lang="en-US" sz="2400" kern="0" dirty="0" err="1">
                <a:latin typeface="Arial" panose="020B0604020202020204" pitchFamily="34" charset="0"/>
                <a:cs typeface="Arial" panose="020B0604020202020204" pitchFamily="34" charset="0"/>
              </a:rPr>
              <a:t>Nếu</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các</a:t>
            </a:r>
            <a:r>
              <a:rPr lang="en-US" sz="2400" kern="0" dirty="0">
                <a:latin typeface="Arial" panose="020B0604020202020204" pitchFamily="34" charset="0"/>
                <a:cs typeface="Arial" panose="020B0604020202020204" pitchFamily="34" charset="0"/>
              </a:rPr>
              <a:t> case </a:t>
            </a:r>
            <a:r>
              <a:rPr lang="en-US" sz="2400" kern="0" dirty="0" err="1">
                <a:latin typeface="Arial" panose="020B0604020202020204" pitchFamily="34" charset="0"/>
                <a:cs typeface="Arial" panose="020B0604020202020204" pitchFamily="34" charset="0"/>
              </a:rPr>
              <a:t>không</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thỏa</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thì</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thực</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hiện</a:t>
            </a:r>
            <a:r>
              <a:rPr lang="en-US" sz="2400" kern="0" dirty="0">
                <a:latin typeface="Arial" panose="020B0604020202020204" pitchFamily="34" charset="0"/>
                <a:cs typeface="Arial" panose="020B0604020202020204" pitchFamily="34" charset="0"/>
              </a:rPr>
              <a:t> </a:t>
            </a:r>
            <a:r>
              <a:rPr lang="vi-VN" sz="2400" kern="0" dirty="0" err="1">
                <a:latin typeface="Arial" panose="020B0604020202020204" pitchFamily="34" charset="0"/>
                <a:cs typeface="Arial" panose="020B0604020202020204" pitchFamily="34" charset="0"/>
              </a:rPr>
              <a:t>tập</a:t>
            </a:r>
            <a:r>
              <a:rPr lang="vi-VN" sz="2400" kern="0" dirty="0">
                <a:latin typeface="Arial" panose="020B0604020202020204" pitchFamily="34" charset="0"/>
                <a:cs typeface="Arial" panose="020B0604020202020204" pitchFamily="34" charset="0"/>
              </a:rPr>
              <a:t> </a:t>
            </a:r>
            <a:r>
              <a:rPr lang="vi-VN" sz="2400" kern="0" dirty="0" err="1">
                <a:latin typeface="Arial" panose="020B0604020202020204" pitchFamily="34" charset="0"/>
                <a:cs typeface="Arial" panose="020B0604020202020204" pitchFamily="34" charset="0"/>
              </a:rPr>
              <a:t>lệnh</a:t>
            </a:r>
            <a:r>
              <a:rPr lang="vi-VN" sz="2400" kern="0" dirty="0">
                <a:latin typeface="Arial" panose="020B0604020202020204" pitchFamily="34" charset="0"/>
                <a:cs typeface="Arial" panose="020B0604020202020204" pitchFamily="34" charset="0"/>
              </a:rPr>
              <a:t> </a:t>
            </a:r>
            <a:r>
              <a:rPr lang="en-US" sz="2400" kern="0" dirty="0">
                <a:solidFill>
                  <a:srgbClr val="FFC000"/>
                </a:solidFill>
                <a:latin typeface="Arial" panose="020B0604020202020204" pitchFamily="34" charset="0"/>
                <a:cs typeface="Arial" panose="020B0604020202020204" pitchFamily="34" charset="0"/>
              </a:rPr>
              <a:t>default</a:t>
            </a:r>
            <a:r>
              <a:rPr lang="en-US" sz="2400" kern="0" dirty="0">
                <a:solidFill>
                  <a:srgbClr val="008000"/>
                </a:solidFill>
                <a:latin typeface="Arial" panose="020B0604020202020204" pitchFamily="34" charset="0"/>
                <a:cs typeface="Arial" panose="020B0604020202020204" pitchFamily="34" charset="0"/>
              </a:rPr>
              <a:t> </a:t>
            </a:r>
            <a:r>
              <a:rPr lang="en-US" sz="2400" kern="0" dirty="0">
                <a:latin typeface="Arial" panose="020B0604020202020204" pitchFamily="34" charset="0"/>
                <a:cs typeface="Arial" panose="020B0604020202020204" pitchFamily="34" charset="0"/>
              </a:rPr>
              <a:t>(</a:t>
            </a:r>
            <a:r>
              <a:rPr lang="en-US" sz="2400" kern="0" dirty="0" err="1">
                <a:latin typeface="Arial" panose="020B0604020202020204" pitchFamily="34" charset="0"/>
                <a:cs typeface="Arial" panose="020B0604020202020204" pitchFamily="34" charset="0"/>
              </a:rPr>
              <a:t>nếu</a:t>
            </a:r>
            <a:r>
              <a:rPr lang="en-US" sz="2400" kern="0" dirty="0">
                <a:latin typeface="Arial" panose="020B0604020202020204" pitchFamily="34" charset="0"/>
                <a:cs typeface="Arial" panose="020B0604020202020204" pitchFamily="34" charset="0"/>
              </a:rPr>
              <a:t> </a:t>
            </a:r>
            <a:r>
              <a:rPr lang="en-US" sz="2400" kern="0" dirty="0" err="1">
                <a:latin typeface="Arial" panose="020B0604020202020204" pitchFamily="34" charset="0"/>
                <a:cs typeface="Arial" panose="020B0604020202020204" pitchFamily="34" charset="0"/>
              </a:rPr>
              <a:t>có</a:t>
            </a:r>
            <a:r>
              <a:rPr lang="en-US" sz="2400" kern="0" dirty="0">
                <a:latin typeface="Arial" panose="020B0604020202020204" pitchFamily="34" charset="0"/>
                <a:cs typeface="Arial" panose="020B0604020202020204" pitchFamily="34" charset="0"/>
              </a:rPr>
              <a:t>).</a:t>
            </a:r>
          </a:p>
          <a:p>
            <a:pPr algn="just">
              <a:lnSpc>
                <a:spcPct val="150000"/>
              </a:lnSpc>
              <a:spcBef>
                <a:spcPts val="0"/>
              </a:spcBef>
            </a:pPr>
            <a:endParaRPr lang="en-US" sz="2400" kern="0" dirty="0">
              <a:latin typeface="Arial" panose="020B0604020202020204" pitchFamily="34" charset="0"/>
              <a:cs typeface="Arial" panose="020B0604020202020204" pitchFamily="34" charset="0"/>
            </a:endParaRPr>
          </a:p>
          <a:p>
            <a:pPr algn="just">
              <a:lnSpc>
                <a:spcPct val="150000"/>
              </a:lnSpc>
              <a:spcBef>
                <a:spcPts val="0"/>
              </a:spcBef>
              <a:buNone/>
            </a:pPr>
            <a:endParaRPr lang="en-US" sz="24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6942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switch</a:t>
            </a:r>
          </a:p>
        </p:txBody>
      </p:sp>
      <p:sp>
        <p:nvSpPr>
          <p:cNvPr id="3" name="Content Placeholder 2"/>
          <p:cNvSpPr>
            <a:spLocks noGrp="1"/>
          </p:cNvSpPr>
          <p:nvPr>
            <p:ph idx="1"/>
          </p:nvPr>
        </p:nvSpPr>
        <p:spPr>
          <a:xfrm>
            <a:off x="968223" y="1935921"/>
            <a:ext cx="10597847" cy="3695136"/>
          </a:xfrm>
        </p:spPr>
        <p:txBody>
          <a:bodyPr>
            <a:noAutofit/>
          </a:bodyPr>
          <a:lstStyle/>
          <a:p>
            <a:pPr marL="0" indent="0">
              <a:buNone/>
            </a:pPr>
            <a:r>
              <a:rPr lang="en-US" sz="2800" b="1" dirty="0" err="1"/>
              <a:t>Chú</a:t>
            </a:r>
            <a:r>
              <a:rPr lang="en-US" sz="2800" b="1" dirty="0"/>
              <a:t> ý: </a:t>
            </a:r>
          </a:p>
          <a:p>
            <a:r>
              <a:rPr lang="en-US" sz="2400" dirty="0" err="1"/>
              <a:t>Kết</a:t>
            </a:r>
            <a:r>
              <a:rPr lang="en-US" sz="2400" dirty="0"/>
              <a:t> </a:t>
            </a:r>
            <a:r>
              <a:rPr lang="en-US" sz="2400" dirty="0" err="1"/>
              <a:t>thúc</a:t>
            </a:r>
            <a:r>
              <a:rPr lang="en-US" sz="2400" dirty="0"/>
              <a:t> </a:t>
            </a:r>
            <a:r>
              <a:rPr lang="en-US" sz="2400" dirty="0" err="1"/>
              <a:t>phát</a:t>
            </a:r>
            <a:r>
              <a:rPr lang="en-US" sz="2400" dirty="0"/>
              <a:t> </a:t>
            </a:r>
            <a:r>
              <a:rPr lang="en-US" sz="2400" dirty="0" err="1"/>
              <a:t>biểu</a:t>
            </a:r>
            <a:r>
              <a:rPr lang="en-US" sz="2400" dirty="0"/>
              <a:t> case </a:t>
            </a:r>
            <a:r>
              <a:rPr lang="en-US" sz="2400" dirty="0" err="1"/>
              <a:t>phải</a:t>
            </a:r>
            <a:r>
              <a:rPr lang="en-US" sz="2400" dirty="0"/>
              <a:t> </a:t>
            </a:r>
            <a:r>
              <a:rPr lang="en-US" sz="2400" dirty="0" err="1"/>
              <a:t>có</a:t>
            </a:r>
            <a:r>
              <a:rPr lang="en-US" sz="2400" dirty="0"/>
              <a:t> break.</a:t>
            </a:r>
          </a:p>
          <a:p>
            <a:r>
              <a:rPr lang="en-US" sz="2400" dirty="0" err="1"/>
              <a:t>Chỉ</a:t>
            </a:r>
            <a:r>
              <a:rPr lang="en-US" sz="2400" dirty="0"/>
              <a:t> </a:t>
            </a:r>
            <a:r>
              <a:rPr lang="en-US" sz="2400" dirty="0" err="1"/>
              <a:t>sử</a:t>
            </a:r>
            <a:r>
              <a:rPr lang="en-US" sz="2400" dirty="0"/>
              <a:t> </a:t>
            </a:r>
            <a:r>
              <a:rPr lang="en-US" sz="2400" dirty="0" err="1"/>
              <a:t>dụng</a:t>
            </a:r>
            <a:r>
              <a:rPr lang="en-US" sz="2400" dirty="0"/>
              <a:t> switch </a:t>
            </a:r>
            <a:r>
              <a:rPr lang="en-US" sz="2400" dirty="0" err="1"/>
              <a:t>cho</a:t>
            </a:r>
            <a:r>
              <a:rPr lang="en-US" sz="2400" dirty="0"/>
              <a:t> </a:t>
            </a:r>
            <a:r>
              <a:rPr lang="en-US" sz="2400" dirty="0" err="1"/>
              <a:t>các</a:t>
            </a:r>
            <a:r>
              <a:rPr lang="en-US" sz="2400" dirty="0"/>
              <a:t> </a:t>
            </a:r>
            <a:r>
              <a:rPr lang="en-US" sz="2400" dirty="0" err="1"/>
              <a:t>kiểu</a:t>
            </a:r>
            <a:r>
              <a:rPr lang="en-US" sz="2400" dirty="0"/>
              <a:t> </a:t>
            </a:r>
            <a:r>
              <a:rPr lang="en-US" sz="2400" dirty="0" err="1"/>
              <a:t>dữ</a:t>
            </a:r>
            <a:r>
              <a:rPr lang="en-US" sz="2400" dirty="0"/>
              <a:t> </a:t>
            </a:r>
            <a:r>
              <a:rPr lang="en-US" sz="2400" dirty="0" err="1"/>
              <a:t>liệu</a:t>
            </a:r>
            <a:r>
              <a:rPr lang="en-US" sz="2400" dirty="0"/>
              <a:t> </a:t>
            </a:r>
            <a:r>
              <a:rPr lang="en-US" sz="2400" dirty="0" err="1"/>
              <a:t>nguyên</a:t>
            </a:r>
            <a:r>
              <a:rPr lang="en-US" sz="2400" dirty="0"/>
              <a:t> </a:t>
            </a:r>
            <a:r>
              <a:rPr lang="en-US" sz="2400" dirty="0" err="1"/>
              <a:t>thủy</a:t>
            </a:r>
            <a:r>
              <a:rPr lang="en-US" sz="2400" dirty="0"/>
              <a:t> </a:t>
            </a:r>
            <a:r>
              <a:rPr lang="en-US" sz="2400" dirty="0" err="1"/>
              <a:t>như</a:t>
            </a:r>
            <a:r>
              <a:rPr lang="en-US" sz="2400" dirty="0"/>
              <a:t>: int, string, char, bool… (</a:t>
            </a:r>
            <a:r>
              <a:rPr lang="en-US" sz="2400" dirty="0" err="1"/>
              <a:t>biến</a:t>
            </a:r>
            <a:r>
              <a:rPr lang="en-US" sz="2400" dirty="0"/>
              <a:t> </a:t>
            </a:r>
            <a:r>
              <a:rPr lang="en-US" sz="2400" dirty="0" err="1"/>
              <a:t>thuộc</a:t>
            </a:r>
            <a:r>
              <a:rPr lang="en-US" sz="2400" dirty="0"/>
              <a:t> </a:t>
            </a:r>
            <a:r>
              <a:rPr lang="en-US" sz="2400" dirty="0" err="1"/>
              <a:t>kiểu</a:t>
            </a:r>
            <a:r>
              <a:rPr lang="en-US" sz="2400" dirty="0"/>
              <a:t> </a:t>
            </a:r>
            <a:r>
              <a:rPr lang="en-US" sz="2400" dirty="0" err="1"/>
              <a:t>dữ</a:t>
            </a:r>
            <a:r>
              <a:rPr lang="en-US" sz="2400" dirty="0"/>
              <a:t> </a:t>
            </a:r>
            <a:r>
              <a:rPr lang="en-US" sz="2400" dirty="0" err="1"/>
              <a:t>liệu</a:t>
            </a:r>
            <a:r>
              <a:rPr lang="en-US" sz="2400" dirty="0"/>
              <a:t> </a:t>
            </a:r>
            <a:r>
              <a:rPr lang="en-US" sz="2400" dirty="0" err="1"/>
              <a:t>hữu</a:t>
            </a:r>
            <a:r>
              <a:rPr lang="en-US" sz="2400" dirty="0"/>
              <a:t> </a:t>
            </a:r>
            <a:r>
              <a:rPr lang="en-US" sz="2400" dirty="0" err="1"/>
              <a:t>hạn</a:t>
            </a:r>
            <a:r>
              <a:rPr lang="en-US" sz="2400" dirty="0"/>
              <a:t>, </a:t>
            </a:r>
            <a:r>
              <a:rPr lang="en-US" sz="2400" dirty="0" err="1"/>
              <a:t>đếm</a:t>
            </a:r>
            <a:r>
              <a:rPr lang="en-US" sz="2400" dirty="0"/>
              <a:t> </a:t>
            </a:r>
            <a:r>
              <a:rPr lang="en-US" sz="2400" dirty="0" err="1"/>
              <a:t>được</a:t>
            </a:r>
            <a:r>
              <a:rPr lang="en-US" sz="2400" dirty="0"/>
              <a:t>) </a:t>
            </a:r>
            <a:r>
              <a:rPr lang="en-US" sz="2400" dirty="0" err="1"/>
              <a:t>những</a:t>
            </a:r>
            <a:r>
              <a:rPr lang="en-US" sz="2400" dirty="0"/>
              <a:t> </a:t>
            </a:r>
            <a:r>
              <a:rPr lang="en-US" sz="2400" dirty="0" err="1"/>
              <a:t>kiểu</a:t>
            </a:r>
            <a:r>
              <a:rPr lang="en-US" sz="2400" dirty="0"/>
              <a:t> </a:t>
            </a:r>
            <a:r>
              <a:rPr lang="en-US" sz="2400" dirty="0" err="1"/>
              <a:t>khác</a:t>
            </a:r>
            <a:r>
              <a:rPr lang="en-US" sz="2400" dirty="0"/>
              <a:t> </a:t>
            </a:r>
            <a:r>
              <a:rPr lang="en-US" sz="2400" dirty="0" err="1"/>
              <a:t>kể</a:t>
            </a:r>
            <a:r>
              <a:rPr lang="en-US" sz="2400" dirty="0"/>
              <a:t> </a:t>
            </a:r>
            <a:r>
              <a:rPr lang="en-US" sz="2400" dirty="0" err="1"/>
              <a:t>cả</a:t>
            </a:r>
            <a:r>
              <a:rPr lang="en-US" sz="2400" dirty="0"/>
              <a:t> float, double </a:t>
            </a:r>
            <a:r>
              <a:rPr lang="en-US" sz="2400" dirty="0" err="1"/>
              <a:t>nên</a:t>
            </a:r>
            <a:r>
              <a:rPr lang="en-US" sz="2400" dirty="0"/>
              <a:t> </a:t>
            </a:r>
            <a:r>
              <a:rPr lang="en-US" sz="2400" dirty="0" err="1"/>
              <a:t>sử</a:t>
            </a:r>
            <a:r>
              <a:rPr lang="en-US" sz="2400" dirty="0"/>
              <a:t> </a:t>
            </a:r>
            <a:r>
              <a:rPr lang="en-US" sz="2400" dirty="0" err="1"/>
              <a:t>dụng</a:t>
            </a:r>
            <a:r>
              <a:rPr lang="en-US" sz="2400" dirty="0"/>
              <a:t> </a:t>
            </a:r>
            <a:r>
              <a:rPr lang="vi-VN" sz="2400" dirty="0" err="1"/>
              <a:t>câ</a:t>
            </a:r>
            <a:r>
              <a:rPr lang="en-US" sz="2400" dirty="0"/>
              <a:t>u </a:t>
            </a:r>
            <a:r>
              <a:rPr lang="vi-VN" sz="2400" dirty="0" err="1"/>
              <a:t>lệnh</a:t>
            </a:r>
            <a:r>
              <a:rPr lang="vi-VN" sz="2400" dirty="0"/>
              <a:t> </a:t>
            </a:r>
            <a:r>
              <a:rPr lang="vi-VN" sz="2400" dirty="0" err="1"/>
              <a:t>if</a:t>
            </a:r>
            <a:r>
              <a:rPr lang="en-US" sz="2400" dirty="0"/>
              <a:t>.</a:t>
            </a:r>
          </a:p>
          <a:p>
            <a:r>
              <a:rPr lang="en-US" sz="2400" dirty="0" err="1"/>
              <a:t>Các</a:t>
            </a:r>
            <a:r>
              <a:rPr lang="en-US" sz="2400" dirty="0"/>
              <a:t> </a:t>
            </a:r>
            <a:r>
              <a:rPr lang="en-US" sz="2400" dirty="0" err="1"/>
              <a:t>giá</a:t>
            </a:r>
            <a:r>
              <a:rPr lang="en-US" sz="2400" dirty="0"/>
              <a:t> </a:t>
            </a:r>
            <a:r>
              <a:rPr lang="en-US" sz="2400" dirty="0" err="1"/>
              <a:t>trị</a:t>
            </a:r>
            <a:r>
              <a:rPr lang="en-US" sz="2400" dirty="0"/>
              <a:t>  </a:t>
            </a:r>
            <a:r>
              <a:rPr lang="en-US" sz="2400" dirty="0" err="1"/>
              <a:t>phải</a:t>
            </a:r>
            <a:r>
              <a:rPr lang="en-US" sz="2400" dirty="0"/>
              <a:t> </a:t>
            </a:r>
            <a:r>
              <a:rPr lang="en-US" sz="2400" dirty="0" err="1"/>
              <a:t>là</a:t>
            </a:r>
            <a:r>
              <a:rPr lang="en-US" sz="2400" dirty="0"/>
              <a:t> </a:t>
            </a:r>
            <a:r>
              <a:rPr lang="en-US" sz="2400" dirty="0" err="1"/>
              <a:t>một</a:t>
            </a:r>
            <a:r>
              <a:rPr lang="en-US" sz="2400" dirty="0"/>
              <a:t> </a:t>
            </a:r>
            <a:r>
              <a:rPr lang="en-US" sz="2400" dirty="0" err="1"/>
              <a:t>hằng</a:t>
            </a:r>
            <a:r>
              <a:rPr lang="en-US" sz="2400" dirty="0"/>
              <a:t> </a:t>
            </a:r>
            <a:r>
              <a:rPr lang="en-US" sz="2400" dirty="0" err="1"/>
              <a:t>số</a:t>
            </a:r>
            <a:r>
              <a:rPr lang="en-US" sz="2400" dirty="0"/>
              <a:t> </a:t>
            </a:r>
            <a:r>
              <a:rPr lang="en-US" sz="2400" dirty="0" err="1"/>
              <a:t>như</a:t>
            </a:r>
            <a:r>
              <a:rPr lang="en-US" sz="2400" dirty="0"/>
              <a:t>:  10, “</a:t>
            </a:r>
            <a:r>
              <a:rPr lang="en-US" sz="2400" dirty="0" err="1"/>
              <a:t>Hà</a:t>
            </a:r>
            <a:r>
              <a:rPr lang="en-US" sz="2400" dirty="0"/>
              <a:t> </a:t>
            </a:r>
            <a:r>
              <a:rPr lang="en-US" sz="2400" dirty="0" err="1"/>
              <a:t>nội</a:t>
            </a:r>
            <a:r>
              <a:rPr lang="en-US" sz="2400" dirty="0"/>
              <a:t>”. . . </a:t>
            </a:r>
            <a:r>
              <a:rPr lang="en-US" sz="2400" dirty="0" err="1"/>
              <a:t>Nếu</a:t>
            </a:r>
            <a:r>
              <a:rPr lang="en-US" sz="2400" dirty="0"/>
              <a:t> </a:t>
            </a:r>
            <a:r>
              <a:rPr lang="en-US" sz="2400" dirty="0" err="1"/>
              <a:t>cần</a:t>
            </a:r>
            <a:r>
              <a:rPr lang="en-US" sz="2400" dirty="0"/>
              <a:t> </a:t>
            </a:r>
            <a:r>
              <a:rPr lang="en-US" sz="2400" dirty="0" err="1"/>
              <a:t>tính</a:t>
            </a:r>
            <a:r>
              <a:rPr lang="en-US" sz="2400" dirty="0"/>
              <a:t> </a:t>
            </a:r>
            <a:r>
              <a:rPr lang="en-US" sz="2400" dirty="0" err="1"/>
              <a:t>toán</a:t>
            </a:r>
            <a:r>
              <a:rPr lang="en-US" sz="2400" dirty="0"/>
              <a:t> </a:t>
            </a:r>
            <a:r>
              <a:rPr lang="en-US" sz="2400" dirty="0" err="1"/>
              <a:t>dữ</a:t>
            </a:r>
            <a:r>
              <a:rPr lang="en-US" sz="2400" dirty="0"/>
              <a:t> </a:t>
            </a:r>
            <a:r>
              <a:rPr lang="en-US" sz="2400" dirty="0" err="1"/>
              <a:t>liệu</a:t>
            </a:r>
            <a:r>
              <a:rPr lang="en-US" sz="2400" dirty="0"/>
              <a:t> so </a:t>
            </a:r>
            <a:r>
              <a:rPr lang="en-US" sz="2400" dirty="0" err="1"/>
              <a:t>sánh</a:t>
            </a:r>
            <a:r>
              <a:rPr lang="en-US" sz="2400" dirty="0"/>
              <a:t> </a:t>
            </a:r>
            <a:r>
              <a:rPr lang="en-US" sz="2400" dirty="0" err="1"/>
              <a:t>khi</a:t>
            </a:r>
            <a:r>
              <a:rPr lang="en-US" sz="2400" dirty="0"/>
              <a:t> runtime </a:t>
            </a:r>
            <a:r>
              <a:rPr lang="en-US" sz="2400" dirty="0" err="1"/>
              <a:t>thì</a:t>
            </a:r>
            <a:r>
              <a:rPr lang="en-US" sz="2400" dirty="0"/>
              <a:t> </a:t>
            </a:r>
            <a:r>
              <a:rPr lang="en-US" sz="2400" dirty="0" err="1"/>
              <a:t>nên</a:t>
            </a:r>
            <a:r>
              <a:rPr lang="en-US" sz="2400" dirty="0"/>
              <a:t> </a:t>
            </a:r>
            <a:r>
              <a:rPr lang="en-US" sz="2400" dirty="0" err="1"/>
              <a:t>dùng</a:t>
            </a:r>
            <a:r>
              <a:rPr lang="en-US" sz="2400" dirty="0"/>
              <a:t> </a:t>
            </a:r>
            <a:r>
              <a:rPr lang="vi-VN" sz="2400" dirty="0" err="1"/>
              <a:t>câ</a:t>
            </a:r>
            <a:r>
              <a:rPr lang="en-US" sz="2400" dirty="0"/>
              <a:t>u </a:t>
            </a:r>
            <a:r>
              <a:rPr lang="vi-VN" sz="2400" dirty="0" err="1"/>
              <a:t>lệnh</a:t>
            </a:r>
            <a:r>
              <a:rPr lang="vi-VN" sz="2400" dirty="0"/>
              <a:t> </a:t>
            </a:r>
            <a:r>
              <a:rPr lang="vi-VN" sz="2400" dirty="0" err="1"/>
              <a:t>if</a:t>
            </a:r>
            <a:r>
              <a:rPr lang="en-US" sz="2400" dirty="0"/>
              <a:t>.</a:t>
            </a:r>
          </a:p>
        </p:txBody>
      </p:sp>
    </p:spTree>
    <p:extLst>
      <p:ext uri="{BB962C8B-B14F-4D97-AF65-F5344CB8AC3E}">
        <p14:creationId xmlns:p14="http://schemas.microsoft.com/office/powerpoint/2010/main" val="4118670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switch</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sz="2800" b="1" i="1" dirty="0" err="1"/>
              <a:t>Chú</a:t>
            </a:r>
            <a:r>
              <a:rPr lang="en-US" sz="2800" b="1" i="1" dirty="0"/>
              <a:t> ý:</a:t>
            </a:r>
          </a:p>
          <a:p>
            <a:pPr algn="just"/>
            <a:r>
              <a:rPr lang="en-US" sz="2800" dirty="0" err="1"/>
              <a:t>Các</a:t>
            </a:r>
            <a:r>
              <a:rPr lang="en-US" sz="2800" dirty="0"/>
              <a:t> </a:t>
            </a:r>
            <a:r>
              <a:rPr lang="en-US" sz="2800" dirty="0" err="1"/>
              <a:t>giá</a:t>
            </a:r>
            <a:r>
              <a:rPr lang="en-US" sz="2800" dirty="0"/>
              <a:t> </a:t>
            </a:r>
            <a:r>
              <a:rPr lang="en-US" sz="2800" dirty="0" err="1"/>
              <a:t>trị</a:t>
            </a:r>
            <a:r>
              <a:rPr lang="en-US" sz="2800" dirty="0"/>
              <a:t> </a:t>
            </a:r>
            <a:r>
              <a:rPr lang="en-US" sz="2800" dirty="0" err="1"/>
              <a:t>của</a:t>
            </a:r>
            <a:r>
              <a:rPr lang="en-US" sz="2800" dirty="0"/>
              <a:t> </a:t>
            </a:r>
            <a:r>
              <a:rPr lang="en-US" sz="2800" dirty="0" err="1"/>
              <a:t>các</a:t>
            </a:r>
            <a:r>
              <a:rPr lang="en-US" sz="2800" dirty="0"/>
              <a:t> </a:t>
            </a:r>
            <a:r>
              <a:rPr lang="en-US" sz="2800" dirty="0" err="1"/>
              <a:t>phát</a:t>
            </a:r>
            <a:r>
              <a:rPr lang="en-US" sz="2800" dirty="0"/>
              <a:t> </a:t>
            </a:r>
            <a:r>
              <a:rPr lang="en-US" sz="2800" dirty="0" err="1"/>
              <a:t>biểu</a:t>
            </a:r>
            <a:r>
              <a:rPr lang="en-US" sz="2800" dirty="0"/>
              <a:t> case </a:t>
            </a:r>
            <a:r>
              <a:rPr lang="en-US" sz="2800" dirty="0" err="1"/>
              <a:t>phải</a:t>
            </a:r>
            <a:r>
              <a:rPr lang="en-US" sz="2800" dirty="0"/>
              <a:t> </a:t>
            </a:r>
            <a:r>
              <a:rPr lang="en-US" sz="2800" dirty="0" err="1"/>
              <a:t>khác</a:t>
            </a:r>
            <a:r>
              <a:rPr lang="en-US" sz="2800" dirty="0"/>
              <a:t> </a:t>
            </a:r>
            <a:r>
              <a:rPr lang="en-US" sz="2800" dirty="0" err="1"/>
              <a:t>nhau</a:t>
            </a:r>
            <a:r>
              <a:rPr lang="en-US" sz="2800" dirty="0"/>
              <a:t>, </a:t>
            </a:r>
            <a:r>
              <a:rPr lang="en-US" sz="2800" dirty="0" err="1"/>
              <a:t>không</a:t>
            </a:r>
            <a:r>
              <a:rPr lang="en-US" sz="2800" dirty="0"/>
              <a:t> </a:t>
            </a:r>
            <a:r>
              <a:rPr lang="en-US" sz="2800" dirty="0" err="1"/>
              <a:t>có</a:t>
            </a:r>
            <a:r>
              <a:rPr lang="en-US" sz="2800" dirty="0"/>
              <a:t> 2 case </a:t>
            </a:r>
            <a:r>
              <a:rPr lang="en-US" sz="2800" dirty="0" err="1"/>
              <a:t>có</a:t>
            </a:r>
            <a:r>
              <a:rPr lang="en-US" sz="2800" dirty="0"/>
              <a:t> </a:t>
            </a:r>
            <a:r>
              <a:rPr lang="en-US" sz="2800" dirty="0" err="1"/>
              <a:t>cùng</a:t>
            </a:r>
            <a:r>
              <a:rPr lang="en-US" sz="2800" dirty="0"/>
              <a:t> </a:t>
            </a:r>
            <a:r>
              <a:rPr lang="en-US" sz="2800" dirty="0" err="1"/>
              <a:t>giá</a:t>
            </a:r>
            <a:r>
              <a:rPr lang="en-US" sz="2800" dirty="0"/>
              <a:t> </a:t>
            </a:r>
            <a:r>
              <a:rPr lang="en-US" sz="2800" dirty="0" err="1"/>
              <a:t>trị</a:t>
            </a:r>
            <a:endParaRPr lang="en-US" sz="2800" dirty="0"/>
          </a:p>
          <a:p>
            <a:pPr algn="just"/>
            <a:r>
              <a:rPr lang="en-US" sz="2800" dirty="0" err="1"/>
              <a:t>Nếu</a:t>
            </a:r>
            <a:r>
              <a:rPr lang="en-US" sz="2800" dirty="0"/>
              <a:t> </a:t>
            </a:r>
            <a:r>
              <a:rPr lang="en-US" sz="2800" dirty="0" err="1"/>
              <a:t>muốn</a:t>
            </a:r>
            <a:r>
              <a:rPr lang="en-US" sz="2800" dirty="0"/>
              <a:t> </a:t>
            </a:r>
            <a:r>
              <a:rPr lang="en-US" sz="2800" dirty="0" err="1"/>
              <a:t>nhiều</a:t>
            </a:r>
            <a:r>
              <a:rPr lang="en-US" sz="2800" dirty="0"/>
              <a:t> case </a:t>
            </a:r>
            <a:r>
              <a:rPr lang="en-US" sz="2800" dirty="0" err="1"/>
              <a:t>cùng</a:t>
            </a:r>
            <a:r>
              <a:rPr lang="en-US" sz="2800" dirty="0"/>
              <a:t> </a:t>
            </a:r>
            <a:r>
              <a:rPr lang="en-US" sz="2800" dirty="0" err="1"/>
              <a:t>thực</a:t>
            </a:r>
            <a:r>
              <a:rPr lang="en-US" sz="2800" dirty="0"/>
              <a:t> </a:t>
            </a:r>
            <a:r>
              <a:rPr lang="en-US" sz="2800" dirty="0" err="1"/>
              <a:t>hiện</a:t>
            </a:r>
            <a:r>
              <a:rPr lang="en-US" sz="2800" dirty="0"/>
              <a:t> </a:t>
            </a:r>
            <a:r>
              <a:rPr lang="en-US" sz="2800" dirty="0" err="1"/>
              <a:t>một</a:t>
            </a:r>
            <a:r>
              <a:rPr lang="en-US" sz="2800" dirty="0"/>
              <a:t> </a:t>
            </a:r>
            <a:r>
              <a:rPr lang="en-US" sz="2800" dirty="0" err="1"/>
              <a:t>tập</a:t>
            </a:r>
            <a:r>
              <a:rPr lang="en-US" sz="2800" dirty="0"/>
              <a:t> </a:t>
            </a:r>
            <a:r>
              <a:rPr lang="en-US" sz="2800" dirty="0" err="1"/>
              <a:t>lệnh</a:t>
            </a:r>
            <a:r>
              <a:rPr lang="en-US" sz="2800" dirty="0"/>
              <a:t> </a:t>
            </a:r>
            <a:r>
              <a:rPr lang="en-US" sz="2800" dirty="0" err="1"/>
              <a:t>thì</a:t>
            </a:r>
            <a:r>
              <a:rPr lang="en-US" sz="2800" dirty="0"/>
              <a:t> </a:t>
            </a:r>
            <a:r>
              <a:rPr lang="en-US" sz="2800" dirty="0" err="1"/>
              <a:t>viết</a:t>
            </a:r>
            <a:r>
              <a:rPr lang="en-US" sz="2800" dirty="0"/>
              <a:t> </a:t>
            </a:r>
            <a:r>
              <a:rPr lang="en-US" sz="2800" dirty="0" err="1"/>
              <a:t>như</a:t>
            </a:r>
            <a:r>
              <a:rPr lang="en-US" sz="2800" dirty="0"/>
              <a:t> </a:t>
            </a:r>
            <a:r>
              <a:rPr lang="en-US" sz="2800" dirty="0" err="1"/>
              <a:t>sau</a:t>
            </a:r>
            <a:r>
              <a:rPr lang="en-US" sz="2800" dirty="0"/>
              <a:t>: </a:t>
            </a:r>
          </a:p>
          <a:p>
            <a:pPr marL="0" indent="0">
              <a:spcBef>
                <a:spcPct val="0"/>
              </a:spcBef>
              <a:buNone/>
              <a:defRPr/>
            </a:pPr>
            <a:r>
              <a:rPr lang="en-US" sz="2800" dirty="0"/>
              <a:t>	</a:t>
            </a:r>
            <a:r>
              <a:rPr lang="en-US" sz="2800" dirty="0">
                <a:solidFill>
                  <a:srgbClr val="FFC000"/>
                </a:solidFill>
                <a:ea typeface="Tahoma" panose="020B0604030504040204" pitchFamily="34" charset="0"/>
              </a:rPr>
              <a:t>. . .</a:t>
            </a:r>
          </a:p>
          <a:p>
            <a:pPr marL="0" indent="0">
              <a:spcBef>
                <a:spcPct val="0"/>
              </a:spcBef>
              <a:buNone/>
              <a:defRPr/>
            </a:pPr>
            <a:r>
              <a:rPr lang="en-US" sz="2800" dirty="0">
                <a:solidFill>
                  <a:srgbClr val="FFC000"/>
                </a:solidFill>
              </a:rPr>
              <a:t>	</a:t>
            </a:r>
            <a:r>
              <a:rPr lang="en-US" sz="2800" dirty="0">
                <a:solidFill>
                  <a:srgbClr val="FFC000"/>
                </a:solidFill>
                <a:ea typeface="Tahoma" panose="020B0604030504040204" pitchFamily="34" charset="0"/>
              </a:rPr>
              <a:t>case </a:t>
            </a:r>
            <a:r>
              <a:rPr lang="en-US" sz="2800" dirty="0" err="1">
                <a:solidFill>
                  <a:srgbClr val="FFC000"/>
                </a:solidFill>
                <a:ea typeface="Tahoma" panose="020B0604030504040204" pitchFamily="34" charset="0"/>
              </a:rPr>
              <a:t>giá</a:t>
            </a:r>
            <a:r>
              <a:rPr lang="en-US" sz="2800" dirty="0">
                <a:solidFill>
                  <a:srgbClr val="FFC000"/>
                </a:solidFill>
                <a:ea typeface="Tahoma" panose="020B0604030504040204" pitchFamily="34" charset="0"/>
              </a:rPr>
              <a:t> </a:t>
            </a:r>
            <a:r>
              <a:rPr lang="en-US" sz="2800" dirty="0" err="1">
                <a:solidFill>
                  <a:srgbClr val="FFC000"/>
                </a:solidFill>
                <a:ea typeface="Tahoma" panose="020B0604030504040204" pitchFamily="34" charset="0"/>
              </a:rPr>
              <a:t>trị</a:t>
            </a:r>
            <a:r>
              <a:rPr lang="en-US" sz="2800" dirty="0">
                <a:solidFill>
                  <a:srgbClr val="FFC000"/>
                </a:solidFill>
                <a:ea typeface="Tahoma" panose="020B0604030504040204" pitchFamily="34" charset="0"/>
              </a:rPr>
              <a:t> 1: </a:t>
            </a:r>
          </a:p>
          <a:p>
            <a:pPr marL="0" indent="0">
              <a:spcBef>
                <a:spcPct val="0"/>
              </a:spcBef>
              <a:buNone/>
              <a:defRPr/>
            </a:pPr>
            <a:r>
              <a:rPr lang="en-US" sz="2800" dirty="0">
                <a:solidFill>
                  <a:srgbClr val="FFC000"/>
                </a:solidFill>
                <a:ea typeface="Tahoma" panose="020B0604030504040204" pitchFamily="34" charset="0"/>
              </a:rPr>
              <a:t>	case </a:t>
            </a:r>
            <a:r>
              <a:rPr lang="en-US" sz="2800" dirty="0" err="1">
                <a:solidFill>
                  <a:srgbClr val="FFC000"/>
                </a:solidFill>
                <a:ea typeface="Tahoma" panose="020B0604030504040204" pitchFamily="34" charset="0"/>
              </a:rPr>
              <a:t>giá</a:t>
            </a:r>
            <a:r>
              <a:rPr lang="en-US" sz="2800" dirty="0">
                <a:solidFill>
                  <a:srgbClr val="FFC000"/>
                </a:solidFill>
                <a:ea typeface="Tahoma" panose="020B0604030504040204" pitchFamily="34" charset="0"/>
              </a:rPr>
              <a:t> </a:t>
            </a:r>
            <a:r>
              <a:rPr lang="en-US" sz="2800" dirty="0" err="1">
                <a:solidFill>
                  <a:srgbClr val="FFC000"/>
                </a:solidFill>
                <a:ea typeface="Tahoma" panose="020B0604030504040204" pitchFamily="34" charset="0"/>
              </a:rPr>
              <a:t>trị</a:t>
            </a:r>
            <a:r>
              <a:rPr lang="en-US" sz="2800" dirty="0">
                <a:solidFill>
                  <a:srgbClr val="FFC000"/>
                </a:solidFill>
                <a:ea typeface="Tahoma" panose="020B0604030504040204" pitchFamily="34" charset="0"/>
              </a:rPr>
              <a:t> 2: </a:t>
            </a:r>
          </a:p>
          <a:p>
            <a:pPr marL="0" indent="0">
              <a:spcBef>
                <a:spcPct val="0"/>
              </a:spcBef>
              <a:buNone/>
              <a:defRPr/>
            </a:pPr>
            <a:r>
              <a:rPr lang="en-US" sz="2800" dirty="0">
                <a:solidFill>
                  <a:srgbClr val="FFC000"/>
                </a:solidFill>
                <a:ea typeface="Tahoma" panose="020B0604030504040204" pitchFamily="34" charset="0"/>
              </a:rPr>
              <a:t>	. . .</a:t>
            </a:r>
          </a:p>
          <a:p>
            <a:pPr marL="803275" lvl="1" indent="0">
              <a:spcBef>
                <a:spcPct val="0"/>
              </a:spcBef>
              <a:buNone/>
              <a:defRPr/>
            </a:pPr>
            <a:r>
              <a:rPr lang="en-US" sz="2800" dirty="0">
                <a:solidFill>
                  <a:srgbClr val="008000"/>
                </a:solidFill>
                <a:ea typeface="Tahoma" panose="020B0604030504040204" pitchFamily="34" charset="0"/>
              </a:rPr>
              <a:t>		//</a:t>
            </a:r>
            <a:r>
              <a:rPr lang="en-US" sz="2800" dirty="0" err="1">
                <a:solidFill>
                  <a:srgbClr val="008000"/>
                </a:solidFill>
                <a:ea typeface="Tahoma" panose="020B0604030504040204" pitchFamily="34" charset="0"/>
              </a:rPr>
              <a:t>Tập</a:t>
            </a:r>
            <a:r>
              <a:rPr lang="en-US" sz="2800" dirty="0">
                <a:solidFill>
                  <a:srgbClr val="008000"/>
                </a:solidFill>
                <a:ea typeface="Tahoma" panose="020B0604030504040204" pitchFamily="34" charset="0"/>
              </a:rPr>
              <a:t> </a:t>
            </a:r>
            <a:r>
              <a:rPr lang="en-US" sz="2800" dirty="0" err="1">
                <a:solidFill>
                  <a:srgbClr val="008000"/>
                </a:solidFill>
                <a:ea typeface="Tahoma" panose="020B0604030504040204" pitchFamily="34" charset="0"/>
              </a:rPr>
              <a:t>lệnh</a:t>
            </a:r>
            <a:r>
              <a:rPr lang="en-US" sz="2800" dirty="0">
                <a:solidFill>
                  <a:srgbClr val="008000"/>
                </a:solidFill>
                <a:ea typeface="Tahoma" panose="020B0604030504040204" pitchFamily="34" charset="0"/>
              </a:rPr>
              <a:t> </a:t>
            </a:r>
            <a:r>
              <a:rPr lang="en-US" sz="2800" dirty="0" err="1">
                <a:solidFill>
                  <a:srgbClr val="008000"/>
                </a:solidFill>
                <a:ea typeface="Tahoma" panose="020B0604030504040204" pitchFamily="34" charset="0"/>
              </a:rPr>
              <a:t>chung</a:t>
            </a:r>
            <a:endParaRPr lang="en-US" sz="2800" dirty="0">
              <a:solidFill>
                <a:srgbClr val="008000"/>
              </a:solidFill>
              <a:ea typeface="Tahoma" panose="020B0604030504040204" pitchFamily="34" charset="0"/>
            </a:endParaRPr>
          </a:p>
        </p:txBody>
      </p:sp>
    </p:spTree>
    <p:extLst>
      <p:ext uri="{BB962C8B-B14F-4D97-AF65-F5344CB8AC3E}">
        <p14:creationId xmlns:p14="http://schemas.microsoft.com/office/powerpoint/2010/main" val="3332385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while </a:t>
            </a:r>
          </a:p>
        </p:txBody>
      </p:sp>
      <p:sp>
        <p:nvSpPr>
          <p:cNvPr id="3" name="Content Placeholder 2"/>
          <p:cNvSpPr>
            <a:spLocks noGrp="1"/>
          </p:cNvSpPr>
          <p:nvPr>
            <p:ph idx="1"/>
          </p:nvPr>
        </p:nvSpPr>
        <p:spPr>
          <a:xfrm>
            <a:off x="924444" y="2066549"/>
            <a:ext cx="10353762" cy="3695136"/>
          </a:xfrm>
        </p:spPr>
        <p:txBody>
          <a:bodyPr>
            <a:normAutofit fontScale="92500" lnSpcReduction="20000"/>
          </a:bodyPr>
          <a:lstStyle/>
          <a:p>
            <a:pPr marL="0" indent="0">
              <a:buNone/>
            </a:pPr>
            <a:r>
              <a:rPr lang="en-US" sz="2800" dirty="0" err="1"/>
              <a:t>Thực</a:t>
            </a:r>
            <a:r>
              <a:rPr lang="en-US" sz="2800" dirty="0"/>
              <a:t> </a:t>
            </a:r>
            <a:r>
              <a:rPr lang="en-US" sz="2800" dirty="0" err="1"/>
              <a:t>thi</a:t>
            </a:r>
            <a:r>
              <a:rPr lang="en-US" sz="2800" dirty="0"/>
              <a:t> </a:t>
            </a:r>
            <a:r>
              <a:rPr lang="en-US" sz="2800" dirty="0" err="1"/>
              <a:t>vòng</a:t>
            </a:r>
            <a:r>
              <a:rPr lang="en-US" sz="2800" dirty="0"/>
              <a:t> </a:t>
            </a:r>
            <a:r>
              <a:rPr lang="en-US" sz="2800" dirty="0" err="1"/>
              <a:t>lặp</a:t>
            </a:r>
            <a:r>
              <a:rPr lang="en-US" sz="2800" dirty="0"/>
              <a:t> </a:t>
            </a:r>
            <a:r>
              <a:rPr lang="en-US" sz="2800" dirty="0" err="1"/>
              <a:t>nhiều</a:t>
            </a:r>
            <a:r>
              <a:rPr lang="en-US" sz="2800" dirty="0"/>
              <a:t> </a:t>
            </a:r>
            <a:r>
              <a:rPr lang="en-US" sz="2800" dirty="0" err="1"/>
              <a:t>lần</a:t>
            </a:r>
            <a:r>
              <a:rPr lang="en-US" sz="2800" dirty="0"/>
              <a:t> </a:t>
            </a:r>
            <a:r>
              <a:rPr lang="en-US" sz="2800" dirty="0" err="1"/>
              <a:t>nhưng</a:t>
            </a:r>
            <a:r>
              <a:rPr lang="en-US" sz="2800" dirty="0"/>
              <a:t> </a:t>
            </a:r>
            <a:r>
              <a:rPr lang="en-US" sz="2800" dirty="0" err="1"/>
              <a:t>không</a:t>
            </a:r>
            <a:r>
              <a:rPr lang="en-US" sz="2800" dirty="0"/>
              <a:t> </a:t>
            </a:r>
            <a:r>
              <a:rPr lang="en-US" sz="2800" dirty="0" err="1"/>
              <a:t>biết</a:t>
            </a:r>
            <a:r>
              <a:rPr lang="en-US" sz="2800" dirty="0"/>
              <a:t> </a:t>
            </a:r>
            <a:r>
              <a:rPr lang="en-US" sz="2800" dirty="0" err="1"/>
              <a:t>trước</a:t>
            </a:r>
            <a:r>
              <a:rPr lang="en-US" sz="2800" dirty="0"/>
              <a:t> </a:t>
            </a:r>
            <a:r>
              <a:rPr lang="en-US" sz="2800" dirty="0" err="1"/>
              <a:t>sẽ</a:t>
            </a:r>
            <a:r>
              <a:rPr lang="en-US" sz="2800" dirty="0"/>
              <a:t> </a:t>
            </a:r>
            <a:r>
              <a:rPr lang="en-US" sz="2800" dirty="0" err="1"/>
              <a:t>lặp</a:t>
            </a:r>
            <a:r>
              <a:rPr lang="en-US" sz="2800" dirty="0"/>
              <a:t> bao </a:t>
            </a:r>
            <a:r>
              <a:rPr lang="en-US" sz="2800" dirty="0" err="1"/>
              <a:t>nhiêu</a:t>
            </a:r>
            <a:r>
              <a:rPr lang="en-US" sz="2800" dirty="0"/>
              <a:t> </a:t>
            </a:r>
            <a:r>
              <a:rPr lang="en-US" sz="2800" dirty="0" err="1"/>
              <a:t>lần</a:t>
            </a:r>
            <a:r>
              <a:rPr lang="en-US" sz="2800" dirty="0"/>
              <a:t> </a:t>
            </a:r>
            <a:r>
              <a:rPr lang="en-US" sz="2800" dirty="0" err="1"/>
              <a:t>trước</a:t>
            </a:r>
            <a:r>
              <a:rPr lang="en-US" sz="2800" dirty="0"/>
              <a:t> </a:t>
            </a:r>
            <a:r>
              <a:rPr lang="en-US" sz="2800" dirty="0" err="1"/>
              <a:t>khi</a:t>
            </a:r>
            <a:r>
              <a:rPr lang="en-US" sz="2800" dirty="0"/>
              <a:t> </a:t>
            </a:r>
            <a:r>
              <a:rPr lang="en-US" sz="2800" dirty="0" err="1"/>
              <a:t>vòng</a:t>
            </a:r>
            <a:r>
              <a:rPr lang="en-US" sz="2800" dirty="0"/>
              <a:t> </a:t>
            </a:r>
            <a:r>
              <a:rPr lang="en-US" sz="2800" dirty="0" err="1"/>
              <a:t>lặp</a:t>
            </a:r>
            <a:r>
              <a:rPr lang="en-US" sz="2800" dirty="0"/>
              <a:t> </a:t>
            </a:r>
            <a:r>
              <a:rPr lang="en-US" sz="2800" dirty="0" err="1"/>
              <a:t>thực</a:t>
            </a:r>
            <a:r>
              <a:rPr lang="en-US" sz="2800" dirty="0"/>
              <a:t> </a:t>
            </a:r>
            <a:r>
              <a:rPr lang="en-US" sz="2800" dirty="0" err="1"/>
              <a:t>hiện</a:t>
            </a:r>
            <a:endParaRPr lang="en-US" sz="2800" dirty="0"/>
          </a:p>
          <a:p>
            <a:pPr marL="0" indent="0">
              <a:buNone/>
            </a:pPr>
            <a:r>
              <a:rPr lang="en-US" sz="2800" b="1" dirty="0"/>
              <a:t>   </a:t>
            </a:r>
            <a:r>
              <a:rPr lang="en-US" sz="2800" b="1" dirty="0" err="1"/>
              <a:t>Cú</a:t>
            </a:r>
            <a:r>
              <a:rPr lang="en-US" sz="2800" b="1" dirty="0"/>
              <a:t> </a:t>
            </a:r>
            <a:r>
              <a:rPr lang="en-US" sz="2800" b="1" dirty="0" err="1"/>
              <a:t>pháp</a:t>
            </a:r>
            <a:endParaRPr lang="en-US" sz="2800" b="1" dirty="0"/>
          </a:p>
          <a:p>
            <a:pPr marL="0" indent="0">
              <a:buNone/>
            </a:pPr>
            <a:r>
              <a:rPr lang="en-US" dirty="0">
                <a:solidFill>
                  <a:srgbClr val="FFC000"/>
                </a:solidFill>
                <a:latin typeface="Times New Roman" panose="02020603050405020304" pitchFamily="18" charset="0"/>
                <a:cs typeface="Times New Roman" panose="02020603050405020304" pitchFamily="18" charset="0"/>
              </a:rPr>
              <a:t>    </a:t>
            </a:r>
            <a:r>
              <a:rPr lang="en-US" sz="2800" b="1" dirty="0">
                <a:solidFill>
                  <a:srgbClr val="FFC000"/>
                </a:solidFill>
                <a:latin typeface="Times New Roman" panose="02020603050405020304" pitchFamily="18" charset="0"/>
                <a:cs typeface="Times New Roman" panose="02020603050405020304" pitchFamily="18" charset="0"/>
              </a:rPr>
              <a:t>while </a:t>
            </a:r>
            <a:r>
              <a:rPr lang="en-US" sz="2800" b="1" i="1" dirty="0">
                <a:solidFill>
                  <a:srgbClr val="FFC000"/>
                </a:solidFill>
                <a:latin typeface="Times New Roman" panose="02020603050405020304" pitchFamily="18" charset="0"/>
                <a:cs typeface="Times New Roman" panose="02020603050405020304" pitchFamily="18" charset="0"/>
              </a:rPr>
              <a:t>(</a:t>
            </a:r>
            <a:r>
              <a:rPr lang="en-US" sz="2800" b="1" i="1" dirty="0" err="1">
                <a:solidFill>
                  <a:srgbClr val="FFC000"/>
                </a:solidFill>
                <a:latin typeface="Times New Roman" panose="02020603050405020304" pitchFamily="18" charset="0"/>
                <a:cs typeface="Times New Roman" panose="02020603050405020304" pitchFamily="18" charset="0"/>
              </a:rPr>
              <a:t>biểu_thức_logic</a:t>
            </a:r>
            <a:r>
              <a:rPr lang="en-US" sz="2800" b="1" i="1" dirty="0">
                <a:solidFill>
                  <a:srgbClr val="FFC000"/>
                </a:solidFill>
                <a:latin typeface="Times New Roman" panose="02020603050405020304" pitchFamily="18" charset="0"/>
                <a:cs typeface="Times New Roman" panose="02020603050405020304" pitchFamily="18" charset="0"/>
              </a:rPr>
              <a:t>)</a:t>
            </a:r>
          </a:p>
          <a:p>
            <a:pPr marL="0" indent="0">
              <a:spcBef>
                <a:spcPts val="0"/>
              </a:spcBef>
              <a:buNone/>
            </a:pPr>
            <a:r>
              <a:rPr lang="en-US" sz="2800" b="1" dirty="0">
                <a:solidFill>
                  <a:srgbClr val="FFC000"/>
                </a:solidFill>
                <a:latin typeface="Times New Roman" panose="02020603050405020304" pitchFamily="18" charset="0"/>
                <a:cs typeface="Times New Roman" panose="02020603050405020304" pitchFamily="18" charset="0"/>
              </a:rPr>
              <a:t>    {</a:t>
            </a:r>
          </a:p>
          <a:p>
            <a:pPr marL="0" indent="0">
              <a:spcBef>
                <a:spcPts val="0"/>
              </a:spcBef>
              <a:buNone/>
            </a:pPr>
            <a:r>
              <a:rPr lang="en-US" sz="2800" b="1" dirty="0">
                <a:solidFill>
                  <a:srgbClr val="CC3300"/>
                </a:solidFill>
                <a:latin typeface="Times New Roman" panose="02020603050405020304" pitchFamily="18" charset="0"/>
                <a:cs typeface="Times New Roman" panose="02020603050405020304" pitchFamily="18" charset="0"/>
              </a:rPr>
              <a:t>	</a:t>
            </a:r>
            <a:r>
              <a:rPr lang="en-US" sz="2800" dirty="0">
                <a:solidFill>
                  <a:srgbClr val="008000"/>
                </a:solidFill>
                <a:latin typeface="Times New Roman" panose="02020603050405020304" pitchFamily="18" charset="0"/>
                <a:cs typeface="Times New Roman" panose="02020603050405020304" pitchFamily="18" charset="0"/>
              </a:rPr>
              <a:t>// </a:t>
            </a:r>
            <a:r>
              <a:rPr lang="en-US" sz="2800" dirty="0" err="1">
                <a:solidFill>
                  <a:srgbClr val="008000"/>
                </a:solidFill>
                <a:latin typeface="Times New Roman" panose="02020603050405020304" pitchFamily="18" charset="0"/>
                <a:cs typeface="Times New Roman" panose="02020603050405020304" pitchFamily="18" charset="0"/>
              </a:rPr>
              <a:t>Khối</a:t>
            </a:r>
            <a:r>
              <a:rPr lang="en-US" sz="2800" dirty="0">
                <a:solidFill>
                  <a:srgbClr val="008000"/>
                </a:solidFill>
                <a:latin typeface="Times New Roman" panose="02020603050405020304" pitchFamily="18" charset="0"/>
                <a:cs typeface="Times New Roman" panose="02020603050405020304" pitchFamily="18" charset="0"/>
              </a:rPr>
              <a:t> </a:t>
            </a:r>
            <a:r>
              <a:rPr lang="en-US" sz="2800" dirty="0" err="1">
                <a:solidFill>
                  <a:srgbClr val="008000"/>
                </a:solidFill>
                <a:latin typeface="Times New Roman" panose="02020603050405020304" pitchFamily="18" charset="0"/>
                <a:cs typeface="Times New Roman" panose="02020603050405020304" pitchFamily="18" charset="0"/>
              </a:rPr>
              <a:t>lệnh</a:t>
            </a:r>
            <a:r>
              <a:rPr lang="en-US" sz="2800" dirty="0">
                <a:solidFill>
                  <a:srgbClr val="008000"/>
                </a:solidFill>
                <a:latin typeface="Times New Roman" panose="02020603050405020304" pitchFamily="18" charset="0"/>
                <a:cs typeface="Times New Roman" panose="02020603050405020304" pitchFamily="18" charset="0"/>
              </a:rPr>
              <a:t> </a:t>
            </a:r>
          </a:p>
          <a:p>
            <a:pPr marL="0" indent="0">
              <a:spcBef>
                <a:spcPts val="0"/>
              </a:spcBef>
              <a:buNone/>
            </a:pPr>
            <a:r>
              <a:rPr lang="en-US" sz="2800" dirty="0">
                <a:solidFill>
                  <a:srgbClr val="008000"/>
                </a:solidFill>
                <a:latin typeface="Times New Roman" panose="02020603050405020304" pitchFamily="18" charset="0"/>
                <a:cs typeface="Times New Roman" panose="02020603050405020304" pitchFamily="18" charset="0"/>
              </a:rPr>
              <a:t>	. . .</a:t>
            </a:r>
          </a:p>
          <a:p>
            <a:pPr marL="0" indent="0">
              <a:spcBef>
                <a:spcPts val="0"/>
              </a:spcBef>
              <a:buNone/>
            </a:pPr>
            <a:r>
              <a:rPr lang="en-US" sz="2800" b="1" dirty="0">
                <a:solidFill>
                  <a:srgbClr val="FFC000"/>
                </a:solidFill>
                <a:latin typeface="Times New Roman" panose="02020603050405020304" pitchFamily="18" charset="0"/>
                <a:cs typeface="Times New Roman" panose="02020603050405020304" pitchFamily="18" charset="0"/>
              </a:rPr>
              <a:t>    }</a:t>
            </a:r>
          </a:p>
          <a:p>
            <a:endParaRPr lang="en-US" dirty="0"/>
          </a:p>
        </p:txBody>
      </p:sp>
      <p:sp>
        <p:nvSpPr>
          <p:cNvPr id="5" name="TextBox 4"/>
          <p:cNvSpPr txBox="1"/>
          <p:nvPr/>
        </p:nvSpPr>
        <p:spPr>
          <a:xfrm>
            <a:off x="6444343" y="3004457"/>
            <a:ext cx="5034643" cy="2378343"/>
          </a:xfrm>
          <a:prstGeom prst="rect">
            <a:avLst/>
          </a:prstGeom>
          <a:noFill/>
        </p:spPr>
        <p:txBody>
          <a:bodyPr wrap="square" rtlCol="0">
            <a:spAutoFit/>
          </a:bodyPr>
          <a:lstStyle/>
          <a:p>
            <a:pPr>
              <a:spcBef>
                <a:spcPts val="600"/>
              </a:spcBef>
              <a:spcAft>
                <a:spcPts val="600"/>
              </a:spcAft>
            </a:pPr>
            <a:r>
              <a:rPr lang="en-US" sz="2600" b="1" dirty="0">
                <a:latin typeface="Arial" panose="020B0604020202020204" pitchFamily="34" charset="0"/>
                <a:cs typeface="Arial" panose="020B0604020202020204" pitchFamily="34" charset="0"/>
              </a:rPr>
              <a:t>Ý </a:t>
            </a:r>
            <a:r>
              <a:rPr lang="en-US" sz="2600" b="1" dirty="0" err="1">
                <a:latin typeface="Arial" panose="020B0604020202020204" pitchFamily="34" charset="0"/>
                <a:cs typeface="Arial" panose="020B0604020202020204" pitchFamily="34" charset="0"/>
              </a:rPr>
              <a:t>nghĩa</a:t>
            </a:r>
            <a:r>
              <a:rPr lang="en-US" sz="2600" b="1" dirty="0">
                <a:latin typeface="Arial" panose="020B0604020202020204" pitchFamily="34" charset="0"/>
                <a:cs typeface="Arial" panose="020B0604020202020204" pitchFamily="34" charset="0"/>
              </a:rPr>
              <a:t>: </a:t>
            </a:r>
          </a:p>
          <a:p>
            <a:pPr>
              <a:lnSpc>
                <a:spcPct val="120000"/>
              </a:lnSpc>
              <a:spcBef>
                <a:spcPts val="600"/>
              </a:spcBef>
              <a:spcAft>
                <a:spcPts val="600"/>
              </a:spcAft>
            </a:pPr>
            <a:r>
              <a:rPr lang="en-US" sz="2400" dirty="0" err="1">
                <a:latin typeface="Arial" panose="020B0604020202020204" pitchFamily="34" charset="0"/>
                <a:cs typeface="Arial" panose="020B0604020202020204" pitchFamily="34" charset="0"/>
              </a:rPr>
              <a:t>Kiểm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tra</a:t>
            </a:r>
            <a:r>
              <a:rPr lang="en-US" sz="2400" dirty="0">
                <a:latin typeface="Arial" panose="020B0604020202020204" pitchFamily="34" charset="0"/>
                <a:cs typeface="Arial" panose="020B0604020202020204" pitchFamily="34" charset="0"/>
              </a:rPr>
              <a:t> </a:t>
            </a:r>
            <a:r>
              <a:rPr lang="en-US" sz="2400" i="1" dirty="0" err="1">
                <a:solidFill>
                  <a:srgbClr val="FFC000"/>
                </a:solidFill>
                <a:latin typeface="Arial" panose="020B0604020202020204" pitchFamily="34" charset="0"/>
                <a:cs typeface="Arial" panose="020B0604020202020204" pitchFamily="34" charset="0"/>
              </a:rPr>
              <a:t>biểu_thức_logic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thỏa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solidFill>
                  <a:srgbClr val="FFC000"/>
                </a:solidFill>
                <a:latin typeface="Arial" panose="020B0604020202020204" pitchFamily="34" charset="0"/>
                <a:cs typeface="Arial" panose="020B0604020202020204" pitchFamily="34" charset="0"/>
              </a:rPr>
              <a:t>khối</a:t>
            </a:r>
            <a:r>
              <a:rPr lang="en-US" sz="2400" dirty="0">
                <a:solidFill>
                  <a:srgbClr val="FFC000"/>
                </a:solidFill>
                <a:latin typeface="Arial" panose="020B0604020202020204" pitchFamily="34" charset="0"/>
                <a:cs typeface="Arial" panose="020B0604020202020204" pitchFamily="34" charset="0"/>
              </a:rPr>
              <a:t> </a:t>
            </a:r>
            <a:r>
              <a:rPr lang="en-US" sz="2400" dirty="0" err="1">
                <a:solidFill>
                  <a:srgbClr val="FFC000"/>
                </a:solidFill>
                <a:latin typeface="Arial" panose="020B0604020202020204" pitchFamily="34" charset="0"/>
                <a:cs typeface="Arial" panose="020B0604020202020204" pitchFamily="34" charset="0"/>
              </a:rPr>
              <a:t>lệnh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tục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biểu_thức_logic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false</a:t>
            </a:r>
          </a:p>
        </p:txBody>
      </p:sp>
    </p:spTree>
    <p:extLst>
      <p:ext uri="{BB962C8B-B14F-4D97-AF65-F5344CB8AC3E}">
        <p14:creationId xmlns:p14="http://schemas.microsoft.com/office/powerpoint/2010/main" val="1831354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while </a:t>
            </a:r>
          </a:p>
        </p:txBody>
      </p:sp>
      <p:sp>
        <p:nvSpPr>
          <p:cNvPr id="8" name="TextBox 7">
            <a:extLst>
              <a:ext uri="{FF2B5EF4-FFF2-40B4-BE49-F238E27FC236}">
                <a16:creationId xmlns:a16="http://schemas.microsoft.com/office/drawing/2014/main" id="{02D129F2-567B-43BF-A15E-07E3C6355900}"/>
              </a:ext>
            </a:extLst>
          </p:cNvPr>
          <p:cNvSpPr txBox="1"/>
          <p:nvPr/>
        </p:nvSpPr>
        <p:spPr>
          <a:xfrm>
            <a:off x="1747157" y="1935921"/>
            <a:ext cx="8654143" cy="3924151"/>
          </a:xfrm>
          <a:prstGeom prst="rect">
            <a:avLst/>
          </a:prstGeom>
          <a:solidFill>
            <a:schemeClr val="tx1">
              <a:lumMod val="95000"/>
            </a:schemeClr>
          </a:solidFill>
        </p:spPr>
        <p:txBody>
          <a:bodyPr wrap="square" rtlCol="0">
            <a:spAutoFit/>
          </a:bodyPr>
          <a:lstStyle/>
          <a:p>
            <a:pPr marL="0" indent="0">
              <a:lnSpc>
                <a:spcPct val="80000"/>
              </a:lnSpc>
              <a:buNone/>
            </a:pPr>
            <a:r>
              <a:rPr lang="en-US" sz="1800" dirty="0">
                <a:solidFill>
                  <a:srgbClr val="008000"/>
                </a:solidFill>
                <a:latin typeface="Cascadia Mono" panose="020B0609020000020004" pitchFamily="49" charset="0"/>
                <a:cs typeface="Cascadia Mono" panose="020B0609020000020004" pitchFamily="49" charset="0"/>
              </a:rPr>
              <a:t>. . .</a:t>
            </a:r>
          </a:p>
          <a:p>
            <a:pPr marL="0" indent="0">
              <a:lnSpc>
                <a:spcPct val="80000"/>
              </a:lnSpc>
              <a:spcBef>
                <a:spcPts val="3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FF"/>
                </a:solidFill>
                <a:latin typeface="Cascadia Mono" panose="020B0609020000020004" pitchFamily="49" charset="0"/>
                <a:ea typeface="Times New Roman" panose="02020603050405020304" pitchFamily="18" charset="0"/>
                <a:cs typeface="Cascadia Mono" panose="020B0609020000020004" pitchFamily="49" charset="0"/>
              </a:rPr>
              <a:t>int</a:t>
            </a: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n = 1;</a:t>
            </a:r>
            <a:endParaRPr lang="en-US" sz="1800" dirty="0">
              <a:latin typeface="Cascadia Mono" panose="020B0609020000020004" pitchFamily="49" charset="0"/>
              <a:ea typeface="Calibri" panose="020F0502020204030204" pitchFamily="34" charset="0"/>
              <a:cs typeface="Cascadia Mono" panose="020B0609020000020004" pitchFamily="49" charset="0"/>
            </a:endParaRPr>
          </a:p>
          <a:p>
            <a:pPr marL="0" indent="0">
              <a:lnSpc>
                <a:spcPct val="80000"/>
              </a:lnSpc>
              <a:spcBef>
                <a:spcPts val="3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FF"/>
                </a:solidFill>
                <a:latin typeface="Cascadia Mono" panose="020B0609020000020004" pitchFamily="49" charset="0"/>
                <a:ea typeface="Times New Roman" panose="02020603050405020304" pitchFamily="18" charset="0"/>
                <a:cs typeface="Cascadia Mono" panose="020B0609020000020004" pitchFamily="49" charset="0"/>
              </a:rPr>
              <a:t>while</a:t>
            </a: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(n &lt; 6) </a:t>
            </a:r>
            <a:endParaRPr lang="en-US" sz="1800" dirty="0">
              <a:latin typeface="Cascadia Mono" panose="020B0609020000020004" pitchFamily="49" charset="0"/>
              <a:ea typeface="Calibri" panose="020F0502020204030204" pitchFamily="34" charset="0"/>
              <a:cs typeface="Cascadia Mono" panose="020B0609020000020004" pitchFamily="49" charset="0"/>
            </a:endParaRPr>
          </a:p>
          <a:p>
            <a:pPr marL="0" indent="0">
              <a:lnSpc>
                <a:spcPct val="80000"/>
              </a:lnSpc>
              <a:spcBef>
                <a:spcPts val="3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a:t>
            </a:r>
            <a:endParaRPr lang="en-US" sz="1800" dirty="0">
              <a:latin typeface="Cascadia Mono" panose="020B0609020000020004" pitchFamily="49" charset="0"/>
              <a:ea typeface="Calibri" panose="020F0502020204030204" pitchFamily="34" charset="0"/>
              <a:cs typeface="Cascadia Mono" panose="020B0609020000020004" pitchFamily="49" charset="0"/>
            </a:endParaRPr>
          </a:p>
          <a:p>
            <a:pPr marL="0" indent="0">
              <a:lnSpc>
                <a:spcPct val="80000"/>
              </a:lnSpc>
              <a:spcBef>
                <a:spcPts val="3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r>
              <a:rPr lang="en-US" sz="1800" dirty="0" err="1">
                <a:solidFill>
                  <a:schemeClr val="bg2">
                    <a:lumMod val="60000"/>
                    <a:lumOff val="40000"/>
                  </a:schemeClr>
                </a:solidFill>
                <a:latin typeface="Cascadia Mono" panose="020B0609020000020004" pitchFamily="49" charset="0"/>
                <a:ea typeface="Times New Roman" panose="02020603050405020304" pitchFamily="18" charset="0"/>
                <a:cs typeface="Cascadia Mono" panose="020B0609020000020004" pitchFamily="49" charset="0"/>
              </a:rPr>
              <a:t>Console</a:t>
            </a:r>
            <a:r>
              <a:rPr lang="en-US" sz="1800" dirty="0" err="1">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.WriteLine</a:t>
            </a: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a:t>
            </a:r>
            <a:r>
              <a:rPr lang="en-US" sz="1800" dirty="0">
                <a:solidFill>
                  <a:srgbClr val="A31515"/>
                </a:solidFill>
                <a:latin typeface="Cascadia Mono" panose="020B0609020000020004" pitchFamily="49" charset="0"/>
                <a:ea typeface="Times New Roman" panose="02020603050405020304" pitchFamily="18" charset="0"/>
                <a:cs typeface="Cascadia Mono" panose="020B0609020000020004" pitchFamily="49" charset="0"/>
              </a:rPr>
              <a:t>"Current value of n is {0}"</a:t>
            </a: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n);</a:t>
            </a:r>
            <a:endParaRPr lang="en-US" sz="1800" dirty="0">
              <a:latin typeface="Cascadia Mono" panose="020B0609020000020004" pitchFamily="49" charset="0"/>
              <a:ea typeface="Calibri" panose="020F0502020204030204" pitchFamily="34" charset="0"/>
              <a:cs typeface="Cascadia Mono" panose="020B0609020000020004" pitchFamily="49" charset="0"/>
            </a:endParaRPr>
          </a:p>
          <a:p>
            <a:pPr marL="0" indent="0">
              <a:lnSpc>
                <a:spcPct val="80000"/>
              </a:lnSpc>
              <a:spcBef>
                <a:spcPts val="3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n++;</a:t>
            </a:r>
          </a:p>
          <a:p>
            <a:pPr marL="0" indent="0">
              <a:lnSpc>
                <a:spcPct val="80000"/>
              </a:lnSpc>
              <a:spcBef>
                <a:spcPts val="3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ascadia Mono" panose="020B0609020000020004" pitchFamily="49" charset="0"/>
                <a:ea typeface="Calibri" panose="020F0502020204030204" pitchFamily="34" charset="0"/>
                <a:cs typeface="Cascadia Mono" panose="020B0609020000020004" pitchFamily="49" charset="0"/>
              </a:rPr>
              <a:t>}</a:t>
            </a:r>
            <a:endParaRPr lang="en-US" sz="1800" dirty="0">
              <a:latin typeface="Cascadia Mono" panose="020B0609020000020004" pitchFamily="49" charset="0"/>
              <a:ea typeface="Calibri" panose="020F0502020204030204" pitchFamily="34" charset="0"/>
              <a:cs typeface="Cascadia Mono" panose="020B0609020000020004" pitchFamily="49" charset="0"/>
            </a:endParaRPr>
          </a:p>
          <a:p>
            <a:pPr defTabSz="914400" eaLnBrk="0" fontAlgn="base" hangingPunct="0">
              <a:lnSpc>
                <a:spcPct val="80000"/>
              </a:lnSpc>
              <a:spcBef>
                <a:spcPct val="0"/>
              </a:spcBef>
              <a:spcAft>
                <a:spcPct val="0"/>
              </a:spcAft>
            </a:pPr>
            <a:r>
              <a:rPr lang="en-US" sz="1800" dirty="0">
                <a:solidFill>
                  <a:srgbClr val="008000"/>
                </a:solidFill>
                <a:latin typeface="Cascadia Mono" panose="020B0609020000020004" pitchFamily="49" charset="0"/>
                <a:ea typeface="Times New Roman" panose="02020603050405020304" pitchFamily="18" charset="0"/>
                <a:cs typeface="Cascadia Mono" panose="020B0609020000020004" pitchFamily="49" charset="0"/>
              </a:rPr>
              <a:t>/*        </a:t>
            </a:r>
          </a:p>
          <a:p>
            <a:pPr marL="341313" defTabSz="914400" eaLnBrk="0" fontAlgn="base" hangingPunct="0">
              <a:lnSpc>
                <a:spcPct val="80000"/>
              </a:lnSpc>
              <a:spcBef>
                <a:spcPct val="0"/>
              </a:spcBef>
              <a:spcAft>
                <a:spcPct val="0"/>
              </a:spcAft>
            </a:pPr>
            <a:r>
              <a:rPr lang="en-US" sz="1800" dirty="0">
                <a:solidFill>
                  <a:srgbClr val="008000"/>
                </a:solidFill>
                <a:latin typeface="Cascadia Mono" panose="020B0609020000020004" pitchFamily="49" charset="0"/>
                <a:ea typeface="Times New Roman" panose="02020603050405020304" pitchFamily="18" charset="0"/>
                <a:cs typeface="Cascadia Mono" panose="020B0609020000020004" pitchFamily="49" charset="0"/>
              </a:rPr>
              <a:t>Output:        </a:t>
            </a:r>
          </a:p>
          <a:p>
            <a:pPr marL="341313" defTabSz="914400" eaLnBrk="0" fontAlgn="base" hangingPunct="0">
              <a:lnSpc>
                <a:spcPct val="80000"/>
              </a:lnSpc>
              <a:spcBef>
                <a:spcPct val="0"/>
              </a:spcBef>
              <a:spcAft>
                <a:spcPct val="0"/>
              </a:spcAft>
            </a:pPr>
            <a:r>
              <a:rPr lang="en-US" sz="1800" dirty="0">
                <a:solidFill>
                  <a:srgbClr val="008000"/>
                </a:solidFill>
                <a:latin typeface="Cascadia Mono" panose="020B0609020000020004" pitchFamily="49" charset="0"/>
                <a:ea typeface="Times New Roman" panose="02020603050405020304" pitchFamily="18" charset="0"/>
                <a:cs typeface="Cascadia Mono" panose="020B0609020000020004" pitchFamily="49" charset="0"/>
              </a:rPr>
              <a:t>Current value of n is 1        </a:t>
            </a:r>
          </a:p>
          <a:p>
            <a:pPr marL="341313" defTabSz="914400" eaLnBrk="0" fontAlgn="base" hangingPunct="0">
              <a:lnSpc>
                <a:spcPct val="80000"/>
              </a:lnSpc>
              <a:spcBef>
                <a:spcPct val="0"/>
              </a:spcBef>
              <a:spcAft>
                <a:spcPct val="0"/>
              </a:spcAft>
            </a:pPr>
            <a:r>
              <a:rPr lang="en-US" sz="1800" dirty="0">
                <a:solidFill>
                  <a:srgbClr val="008000"/>
                </a:solidFill>
                <a:latin typeface="Cascadia Mono" panose="020B0609020000020004" pitchFamily="49" charset="0"/>
                <a:ea typeface="Times New Roman" panose="02020603050405020304" pitchFamily="18" charset="0"/>
                <a:cs typeface="Cascadia Mono" panose="020B0609020000020004" pitchFamily="49" charset="0"/>
              </a:rPr>
              <a:t>Current value of n is 2        </a:t>
            </a:r>
          </a:p>
          <a:p>
            <a:pPr marL="341313" defTabSz="914400" eaLnBrk="0" fontAlgn="base" hangingPunct="0">
              <a:lnSpc>
                <a:spcPct val="80000"/>
              </a:lnSpc>
              <a:spcBef>
                <a:spcPct val="0"/>
              </a:spcBef>
              <a:spcAft>
                <a:spcPct val="0"/>
              </a:spcAft>
            </a:pPr>
            <a:r>
              <a:rPr lang="en-US" sz="1800" dirty="0">
                <a:solidFill>
                  <a:srgbClr val="008000"/>
                </a:solidFill>
                <a:latin typeface="Cascadia Mono" panose="020B0609020000020004" pitchFamily="49" charset="0"/>
                <a:ea typeface="Times New Roman" panose="02020603050405020304" pitchFamily="18" charset="0"/>
                <a:cs typeface="Cascadia Mono" panose="020B0609020000020004" pitchFamily="49" charset="0"/>
              </a:rPr>
              <a:t>Current value of n is 3        </a:t>
            </a:r>
          </a:p>
          <a:p>
            <a:pPr marL="341313" defTabSz="914400" eaLnBrk="0" fontAlgn="base" hangingPunct="0">
              <a:lnSpc>
                <a:spcPct val="80000"/>
              </a:lnSpc>
              <a:spcBef>
                <a:spcPct val="0"/>
              </a:spcBef>
              <a:spcAft>
                <a:spcPct val="0"/>
              </a:spcAft>
            </a:pPr>
            <a:r>
              <a:rPr lang="en-US" sz="1800" dirty="0">
                <a:solidFill>
                  <a:srgbClr val="008000"/>
                </a:solidFill>
                <a:latin typeface="Cascadia Mono" panose="020B0609020000020004" pitchFamily="49" charset="0"/>
                <a:ea typeface="Times New Roman" panose="02020603050405020304" pitchFamily="18" charset="0"/>
                <a:cs typeface="Cascadia Mono" panose="020B0609020000020004" pitchFamily="49" charset="0"/>
              </a:rPr>
              <a:t>Current value of n is 4        </a:t>
            </a:r>
          </a:p>
          <a:p>
            <a:pPr marL="341313" defTabSz="914400" eaLnBrk="0" fontAlgn="base" hangingPunct="0">
              <a:lnSpc>
                <a:spcPct val="80000"/>
              </a:lnSpc>
              <a:spcBef>
                <a:spcPct val="0"/>
              </a:spcBef>
              <a:spcAft>
                <a:spcPct val="0"/>
              </a:spcAft>
            </a:pPr>
            <a:r>
              <a:rPr lang="en-US" sz="1800" dirty="0">
                <a:solidFill>
                  <a:srgbClr val="008000"/>
                </a:solidFill>
                <a:latin typeface="Cascadia Mono" panose="020B0609020000020004" pitchFamily="49" charset="0"/>
                <a:ea typeface="Times New Roman" panose="02020603050405020304" pitchFamily="18" charset="0"/>
                <a:cs typeface="Cascadia Mono" panose="020B0609020000020004" pitchFamily="49" charset="0"/>
              </a:rPr>
              <a:t>Current value of n is 5</a:t>
            </a:r>
          </a:p>
          <a:p>
            <a:pPr defTabSz="914400" eaLnBrk="0" fontAlgn="base" hangingPunct="0">
              <a:lnSpc>
                <a:spcPct val="80000"/>
              </a:lnSpc>
              <a:spcBef>
                <a:spcPct val="0"/>
              </a:spcBef>
              <a:spcAft>
                <a:spcPct val="0"/>
              </a:spcAft>
            </a:pPr>
            <a:r>
              <a:rPr lang="en-US" sz="1800" dirty="0">
                <a:solidFill>
                  <a:srgbClr val="008000"/>
                </a:solidFill>
                <a:latin typeface="Cascadia Mono" panose="020B0609020000020004" pitchFamily="49" charset="0"/>
                <a:ea typeface="Times New Roman" panose="02020603050405020304" pitchFamily="18" charset="0"/>
                <a:cs typeface="Cascadia Mono" panose="020B0609020000020004" pitchFamily="49" charset="0"/>
              </a:rPr>
              <a:t>*/</a:t>
            </a:r>
            <a:r>
              <a:rPr lang="en-US" sz="1800" dirty="0">
                <a:latin typeface="Cascadia Mono" panose="020B0609020000020004" pitchFamily="49" charset="0"/>
                <a:cs typeface="Cascadia Mono" panose="020B0609020000020004" pitchFamily="49" charset="0"/>
              </a:rPr>
              <a:t> </a:t>
            </a:r>
          </a:p>
          <a:p>
            <a:endParaRPr lang="vi-VN"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4002688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do . . . while</a:t>
            </a:r>
          </a:p>
        </p:txBody>
      </p:sp>
      <p:sp>
        <p:nvSpPr>
          <p:cNvPr id="3" name="Content Placeholder 2"/>
          <p:cNvSpPr>
            <a:spLocks noGrp="1"/>
          </p:cNvSpPr>
          <p:nvPr>
            <p:ph idx="1"/>
          </p:nvPr>
        </p:nvSpPr>
        <p:spPr>
          <a:xfrm>
            <a:off x="913795" y="2047078"/>
            <a:ext cx="4757662" cy="3695136"/>
          </a:xfrm>
        </p:spPr>
        <p:txBody>
          <a:bodyPr>
            <a:normAutofit/>
          </a:bodyPr>
          <a:lstStyle/>
          <a:p>
            <a:pPr marL="0" indent="0">
              <a:buNone/>
            </a:pPr>
            <a:r>
              <a:rPr lang="en-US" sz="2400" b="1" dirty="0" err="1"/>
              <a:t>Cú</a:t>
            </a:r>
            <a:r>
              <a:rPr lang="en-US" sz="2400" b="1" dirty="0"/>
              <a:t> </a:t>
            </a:r>
            <a:r>
              <a:rPr lang="en-US" sz="2400" b="1" dirty="0" err="1"/>
              <a:t>pháp</a:t>
            </a:r>
            <a:endParaRPr lang="en-US" sz="2400" b="1" dirty="0"/>
          </a:p>
          <a:p>
            <a:pPr marL="0" indent="0">
              <a:buNone/>
            </a:pPr>
            <a:r>
              <a:rPr lang="en-US" sz="2400" b="1" dirty="0">
                <a:solidFill>
                  <a:srgbClr val="FFC000"/>
                </a:solidFill>
                <a:latin typeface="Times New Roman" panose="02020603050405020304" pitchFamily="18" charset="0"/>
                <a:cs typeface="Times New Roman" panose="02020603050405020304" pitchFamily="18" charset="0"/>
              </a:rPr>
              <a:t>do </a:t>
            </a:r>
          </a:p>
          <a:p>
            <a:pPr marL="0" indent="0">
              <a:spcBef>
                <a:spcPts val="0"/>
              </a:spcBef>
              <a:buNone/>
            </a:pPr>
            <a:r>
              <a:rPr lang="en-US" sz="2400" b="1" dirty="0">
                <a:solidFill>
                  <a:srgbClr val="FFC000"/>
                </a:solidFill>
                <a:latin typeface="Times New Roman" panose="02020603050405020304" pitchFamily="18" charset="0"/>
                <a:cs typeface="Times New Roman" panose="02020603050405020304" pitchFamily="18" charset="0"/>
              </a:rPr>
              <a:t>{</a:t>
            </a:r>
          </a:p>
          <a:p>
            <a:pPr marL="0" indent="0">
              <a:spcBef>
                <a:spcPts val="0"/>
              </a:spcBef>
              <a:buNone/>
            </a:pPr>
            <a:r>
              <a:rPr lang="en-US" sz="2400" dirty="0">
                <a:solidFill>
                  <a:srgbClr val="C00000"/>
                </a:solidFill>
                <a:latin typeface="Times New Roman" panose="02020603050405020304" pitchFamily="18" charset="0"/>
                <a:cs typeface="Times New Roman" panose="02020603050405020304" pitchFamily="18" charset="0"/>
              </a:rPr>
              <a:t>        </a:t>
            </a:r>
            <a:r>
              <a:rPr lang="en-US" sz="2400" dirty="0">
                <a:solidFill>
                  <a:srgbClr val="008000"/>
                </a:solidFill>
                <a:latin typeface="Times New Roman" panose="02020603050405020304" pitchFamily="18" charset="0"/>
                <a:cs typeface="Times New Roman" panose="02020603050405020304" pitchFamily="18" charset="0"/>
              </a:rPr>
              <a:t>// </a:t>
            </a:r>
            <a:r>
              <a:rPr lang="en-US" sz="2400" dirty="0" err="1">
                <a:solidFill>
                  <a:srgbClr val="008000"/>
                </a:solidFill>
                <a:latin typeface="Times New Roman" panose="02020603050405020304" pitchFamily="18" charset="0"/>
                <a:cs typeface="Times New Roman" panose="02020603050405020304" pitchFamily="18" charset="0"/>
              </a:rPr>
              <a:t>khối</a:t>
            </a:r>
            <a:r>
              <a:rPr lang="en-US" sz="2400" dirty="0">
                <a:solidFill>
                  <a:srgbClr val="008000"/>
                </a:solidFill>
                <a:latin typeface="Times New Roman" panose="02020603050405020304" pitchFamily="18" charset="0"/>
                <a:cs typeface="Times New Roman" panose="02020603050405020304" pitchFamily="18" charset="0"/>
              </a:rPr>
              <a:t> </a:t>
            </a:r>
            <a:r>
              <a:rPr lang="en-US" sz="2400" dirty="0" err="1">
                <a:solidFill>
                  <a:srgbClr val="008000"/>
                </a:solidFill>
                <a:latin typeface="Times New Roman" panose="02020603050405020304" pitchFamily="18" charset="0"/>
                <a:cs typeface="Times New Roman" panose="02020603050405020304" pitchFamily="18" charset="0"/>
              </a:rPr>
              <a:t>lệnh</a:t>
            </a:r>
            <a:endParaRPr lang="en-US" sz="2400" dirty="0">
              <a:solidFill>
                <a:srgbClr val="008000"/>
              </a:solidFill>
              <a:latin typeface="Times New Roman" panose="02020603050405020304" pitchFamily="18" charset="0"/>
              <a:cs typeface="Times New Roman" panose="02020603050405020304" pitchFamily="18" charset="0"/>
            </a:endParaRPr>
          </a:p>
          <a:p>
            <a:pPr marL="0" indent="0">
              <a:spcBef>
                <a:spcPts val="0"/>
              </a:spcBef>
              <a:buNone/>
            </a:pPr>
            <a:r>
              <a:rPr lang="en-US" sz="2400" dirty="0">
                <a:solidFill>
                  <a:srgbClr val="008000"/>
                </a:solidFill>
                <a:latin typeface="Times New Roman" panose="02020603050405020304" pitchFamily="18" charset="0"/>
                <a:cs typeface="Times New Roman" panose="02020603050405020304" pitchFamily="18" charset="0"/>
              </a:rPr>
              <a:t>    </a:t>
            </a:r>
            <a:r>
              <a:rPr lang="en-US" sz="2400" b="1" dirty="0">
                <a:solidFill>
                  <a:srgbClr val="008000"/>
                </a:solidFill>
                <a:latin typeface="Times New Roman" panose="02020603050405020304" pitchFamily="18" charset="0"/>
                <a:cs typeface="Times New Roman" panose="02020603050405020304" pitchFamily="18" charset="0"/>
              </a:rPr>
              <a:t>    . . .</a:t>
            </a:r>
          </a:p>
          <a:p>
            <a:pPr marL="0" indent="0">
              <a:spcBef>
                <a:spcPts val="0"/>
              </a:spcBef>
              <a:buNone/>
            </a:pPr>
            <a:r>
              <a:rPr lang="en-US" sz="2400" b="1" dirty="0">
                <a:solidFill>
                  <a:srgbClr val="FFC000"/>
                </a:solidFill>
                <a:latin typeface="Times New Roman" panose="02020603050405020304" pitchFamily="18" charset="0"/>
                <a:cs typeface="Times New Roman" panose="02020603050405020304" pitchFamily="18" charset="0"/>
              </a:rPr>
              <a:t>} while (</a:t>
            </a:r>
            <a:r>
              <a:rPr lang="en-US" sz="2400" b="1" i="1" dirty="0" err="1">
                <a:solidFill>
                  <a:srgbClr val="FFC000"/>
                </a:solidFill>
                <a:latin typeface="Times New Roman" panose="02020603050405020304" pitchFamily="18" charset="0"/>
                <a:cs typeface="Times New Roman" panose="02020603050405020304" pitchFamily="18" charset="0"/>
              </a:rPr>
              <a:t>biểu_thức_logic</a:t>
            </a:r>
            <a:r>
              <a:rPr lang="en-US" sz="2400" b="1" dirty="0">
                <a:solidFill>
                  <a:srgbClr val="FFC000"/>
                </a:solidFill>
                <a:latin typeface="Times New Roman" panose="02020603050405020304" pitchFamily="18" charset="0"/>
                <a:cs typeface="Times New Roman" panose="02020603050405020304" pitchFamily="18" charset="0"/>
              </a:rPr>
              <a:t>);</a:t>
            </a:r>
          </a:p>
        </p:txBody>
      </p:sp>
      <p:sp>
        <p:nvSpPr>
          <p:cNvPr id="5" name="TextBox 4"/>
          <p:cNvSpPr txBox="1"/>
          <p:nvPr/>
        </p:nvSpPr>
        <p:spPr>
          <a:xfrm>
            <a:off x="6237513" y="2090536"/>
            <a:ext cx="5040691" cy="2831544"/>
          </a:xfrm>
          <a:prstGeom prst="rect">
            <a:avLst/>
          </a:prstGeom>
          <a:noFill/>
        </p:spPr>
        <p:txBody>
          <a:bodyPr wrap="square" rtlCol="0">
            <a:spAutoFit/>
          </a:bodyPr>
          <a:lstStyle/>
          <a:p>
            <a:pPr>
              <a:spcBef>
                <a:spcPts val="600"/>
              </a:spcBef>
              <a:spcAft>
                <a:spcPts val="600"/>
              </a:spcAft>
            </a:pPr>
            <a:r>
              <a:rPr lang="en-US" sz="2400" b="1" dirty="0">
                <a:latin typeface="Arial" panose="020B0604020202020204" pitchFamily="34" charset="0"/>
                <a:cs typeface="Arial" panose="020B0604020202020204" pitchFamily="34" charset="0"/>
              </a:rPr>
              <a:t>Ý </a:t>
            </a:r>
            <a:r>
              <a:rPr lang="en-US" sz="2400" b="1" dirty="0" err="1">
                <a:latin typeface="Arial" panose="020B0604020202020204" pitchFamily="34" charset="0"/>
                <a:cs typeface="Arial" panose="020B0604020202020204" pitchFamily="34" charset="0"/>
              </a:rPr>
              <a:t>nghĩa</a:t>
            </a:r>
            <a:r>
              <a:rPr lang="en-US" sz="2400" b="1" dirty="0">
                <a:latin typeface="Arial" panose="020B0604020202020204" pitchFamily="34" charset="0"/>
                <a:cs typeface="Arial" panose="020B0604020202020204" pitchFamily="34" charset="0"/>
              </a:rPr>
              <a:t>: </a:t>
            </a:r>
          </a:p>
          <a:p>
            <a:pPr>
              <a:spcBef>
                <a:spcPts val="600"/>
              </a:spcBef>
              <a:spcAft>
                <a:spcPts val="600"/>
              </a:spcAft>
            </a:pPr>
            <a:r>
              <a:rPr lang="en-US" sz="2400" dirty="0" err="1">
                <a:solidFill>
                  <a:srgbClr val="FFC000"/>
                </a:solidFill>
                <a:latin typeface="Arial" panose="020B0604020202020204" pitchFamily="34" charset="0"/>
                <a:cs typeface="Arial" panose="020B0604020202020204" pitchFamily="34" charset="0"/>
              </a:rPr>
              <a:t>Khối</a:t>
            </a:r>
            <a:r>
              <a:rPr lang="en-US" sz="2400" dirty="0">
                <a:solidFill>
                  <a:srgbClr val="FFC000"/>
                </a:solidFill>
                <a:latin typeface="Arial" panose="020B0604020202020204" pitchFamily="34" charset="0"/>
                <a:cs typeface="Arial" panose="020B0604020202020204" pitchFamily="34" charset="0"/>
              </a:rPr>
              <a:t> </a:t>
            </a:r>
            <a:r>
              <a:rPr lang="en-US" sz="2400" dirty="0" err="1">
                <a:solidFill>
                  <a:srgbClr val="FFC000"/>
                </a:solidFill>
                <a:latin typeface="Arial" panose="020B0604020202020204" pitchFamily="34" charset="0"/>
                <a:cs typeface="Arial" panose="020B0604020202020204" pitchFamily="34" charset="0"/>
              </a:rPr>
              <a:t>lệnh</a:t>
            </a:r>
            <a:r>
              <a:rPr lang="en-US" sz="2400" dirty="0">
                <a:solidFill>
                  <a:srgbClr val="FFC000"/>
                </a:solidFill>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vòng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tra</a:t>
            </a:r>
            <a:r>
              <a:rPr lang="en-US" sz="2400" dirty="0">
                <a:latin typeface="Arial" panose="020B0604020202020204" pitchFamily="34" charset="0"/>
                <a:cs typeface="Arial" panose="020B0604020202020204" pitchFamily="34" charset="0"/>
              </a:rPr>
              <a:t> </a:t>
            </a:r>
            <a:r>
              <a:rPr lang="en-US" sz="2400" i="1" dirty="0" err="1">
                <a:solidFill>
                  <a:srgbClr val="FFC000"/>
                </a:solidFill>
                <a:latin typeface="Arial" panose="020B0604020202020204" pitchFamily="34" charset="0"/>
                <a:cs typeface="Arial" panose="020B0604020202020204" pitchFamily="34" charset="0"/>
              </a:rPr>
              <a:t>biểu_thức_logic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thỏa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tục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logic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thỏa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vòng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dừng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3436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do . . . while</a:t>
            </a:r>
          </a:p>
        </p:txBody>
      </p:sp>
      <p:sp>
        <p:nvSpPr>
          <p:cNvPr id="4" name="Slide Number Placeholder 3"/>
          <p:cNvSpPr>
            <a:spLocks noGrp="1"/>
          </p:cNvSpPr>
          <p:nvPr>
            <p:ph type="sldNum" sz="quarter" idx="4294967295"/>
          </p:nvPr>
        </p:nvSpPr>
        <p:spPr>
          <a:xfrm>
            <a:off x="913794" y="5883275"/>
            <a:ext cx="6672865" cy="365125"/>
          </a:xfrm>
        </p:spPr>
        <p:txBody>
          <a:bodyPr/>
          <a:lstStyle/>
          <a:p>
            <a:pPr>
              <a:defRPr/>
            </a:pPr>
            <a:fld id="{FA7976FA-51EF-41C5-94A6-65BEE7E67556}" type="slidenum">
              <a:rPr lang="en-US" altLang="ja-JP" smtClean="0"/>
              <a:pPr>
                <a:defRPr/>
              </a:pPr>
              <a:t>39</a:t>
            </a:fld>
            <a:endParaRPr lang="en-US" altLang="ja-JP"/>
          </a:p>
        </p:txBody>
      </p:sp>
      <p:sp>
        <p:nvSpPr>
          <p:cNvPr id="8" name="TextBox 7">
            <a:extLst>
              <a:ext uri="{FF2B5EF4-FFF2-40B4-BE49-F238E27FC236}">
                <a16:creationId xmlns:a16="http://schemas.microsoft.com/office/drawing/2014/main" id="{EA52FDAA-BB28-4F08-9593-6E622E59AB5F}"/>
              </a:ext>
            </a:extLst>
          </p:cNvPr>
          <p:cNvSpPr txBox="1"/>
          <p:nvPr/>
        </p:nvSpPr>
        <p:spPr>
          <a:xfrm>
            <a:off x="2174540" y="1603898"/>
            <a:ext cx="7832270" cy="4524315"/>
          </a:xfrm>
          <a:prstGeom prst="rect">
            <a:avLst/>
          </a:prstGeom>
          <a:solidFill>
            <a:schemeClr val="tx1">
              <a:lumMod val="95000"/>
            </a:schemeClr>
          </a:solidFill>
        </p:spPr>
        <p:txBody>
          <a:bodyPr wrap="square" rtlCol="0">
            <a:spAutoFit/>
          </a:bodyPr>
          <a:lstStyle/>
          <a:p>
            <a:pPr marL="0" indent="0" eaLnBrk="0" fontAlgn="base" hangingPunct="0">
              <a:lnSpc>
                <a:spcPct val="100000"/>
              </a:lnSpc>
              <a:spcBef>
                <a:spcPct val="0"/>
              </a:spcBef>
              <a:spcAft>
                <a:spcPct val="0"/>
              </a:spcAft>
              <a:buNone/>
            </a:pPr>
            <a:r>
              <a:rPr lang="en-US" dirty="0">
                <a:solidFill>
                  <a:srgbClr val="008000"/>
                </a:solidFill>
                <a:latin typeface="Cascadia Mono" panose="020B0609020000020004" pitchFamily="49" charset="0"/>
                <a:ea typeface="Times New Roman" panose="02020603050405020304" pitchFamily="18" charset="0"/>
                <a:cs typeface="Cascadia Mono" panose="020B0609020000020004" pitchFamily="49" charset="0"/>
              </a:rPr>
              <a:t>. . .</a:t>
            </a:r>
          </a:p>
          <a:p>
            <a:pPr marL="0" indent="0" eaLnBrk="0" fontAlgn="base" hangingPunct="0">
              <a:lnSpc>
                <a:spcPct val="100000"/>
              </a:lnSpc>
              <a:spcBef>
                <a:spcPct val="0"/>
              </a:spcBef>
              <a:spcAft>
                <a:spcPct val="0"/>
              </a:spcAft>
              <a:buNone/>
            </a:pPr>
            <a:r>
              <a:rPr lang="en-US" dirty="0">
                <a:solidFill>
                  <a:srgbClr val="0000FF"/>
                </a:solidFill>
                <a:latin typeface="Cascadia Mono" panose="020B0609020000020004" pitchFamily="49" charset="0"/>
                <a:ea typeface="Times New Roman" panose="02020603050405020304" pitchFamily="18" charset="0"/>
                <a:cs typeface="Cascadia Mono" panose="020B0609020000020004" pitchFamily="49" charset="0"/>
              </a:rPr>
              <a:t>int</a:t>
            </a:r>
            <a:r>
              <a:rPr lang="en-US"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x = 0;      </a:t>
            </a:r>
          </a:p>
          <a:p>
            <a:pPr marL="0" indent="0" eaLnBrk="0" fontAlgn="base" hangingPunct="0">
              <a:lnSpc>
                <a:spcPct val="100000"/>
              </a:lnSpc>
              <a:spcBef>
                <a:spcPct val="0"/>
              </a:spcBef>
              <a:spcAft>
                <a:spcPct val="0"/>
              </a:spcAft>
              <a:buNone/>
            </a:pPr>
            <a:r>
              <a:rPr lang="en-US" dirty="0">
                <a:solidFill>
                  <a:srgbClr val="0000FF"/>
                </a:solidFill>
                <a:latin typeface="Cascadia Mono" panose="020B0609020000020004" pitchFamily="49" charset="0"/>
                <a:ea typeface="Times New Roman" panose="02020603050405020304" pitchFamily="18" charset="0"/>
                <a:cs typeface="Cascadia Mono" panose="020B0609020000020004" pitchFamily="49" charset="0"/>
              </a:rPr>
              <a:t>do</a:t>
            </a:r>
            <a:r>
              <a:rPr lang="en-US"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p>
          <a:p>
            <a:pPr marL="0" indent="0" eaLnBrk="0" fontAlgn="base" hangingPunct="0">
              <a:lnSpc>
                <a:spcPct val="100000"/>
              </a:lnSpc>
              <a:spcBef>
                <a:spcPct val="0"/>
              </a:spcBef>
              <a:spcAft>
                <a:spcPct val="0"/>
              </a:spcAft>
              <a:buNone/>
            </a:pPr>
            <a:r>
              <a:rPr lang="en-US"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p>
          <a:p>
            <a:pPr marL="400050" lvl="1" indent="0" eaLnBrk="0" hangingPunct="0">
              <a:spcBef>
                <a:spcPct val="0"/>
              </a:spcBef>
              <a:buNone/>
            </a:pPr>
            <a:r>
              <a:rPr kumimoji="0" lang="en-US" b="0" i="0" u="none" strike="noStrike" cap="none" normalizeH="0" baseline="0" dirty="0" err="1">
                <a:ln>
                  <a:noFill/>
                </a:ln>
                <a:solidFill>
                  <a:schemeClr val="bg2">
                    <a:lumMod val="60000"/>
                    <a:lumOff val="40000"/>
                  </a:schemeClr>
                </a:solidFill>
                <a:effectLst/>
                <a:latin typeface="Cascadia Mono" panose="020B0609020000020004" pitchFamily="49" charset="0"/>
                <a:ea typeface="Times New Roman" panose="02020603050405020304" pitchFamily="18" charset="0"/>
                <a:cs typeface="Cascadia Mono" panose="020B0609020000020004" pitchFamily="49" charset="0"/>
              </a:rPr>
              <a:t>Console.</a:t>
            </a:r>
            <a:r>
              <a:rPr kumimoji="0" lang="en-US" b="0" i="0" u="none" strike="noStrike" cap="none" normalizeH="0" baseline="0" dirty="0" err="1">
                <a:ln>
                  <a:noFill/>
                </a:ln>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WriteLine</a:t>
            </a:r>
            <a:r>
              <a:rPr kumimoji="0" lang="en-US" b="0" i="0" u="none" strike="noStrike" cap="none" normalizeH="0" baseline="0" dirty="0">
                <a:ln>
                  <a:noFill/>
                </a:ln>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(x);            </a:t>
            </a:r>
          </a:p>
          <a:p>
            <a:pPr marL="400050" lvl="1" indent="0" eaLnBrk="0" hangingPunct="0">
              <a:spcBef>
                <a:spcPct val="0"/>
              </a:spcBef>
              <a:buNone/>
            </a:pPr>
            <a:r>
              <a:rPr kumimoji="0" lang="en-US" b="0" i="0" u="none" strike="noStrike" cap="none" normalizeH="0" baseline="0" dirty="0">
                <a:ln>
                  <a:noFill/>
                </a:ln>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x++;      </a:t>
            </a:r>
          </a:p>
          <a:p>
            <a:pPr marL="0" indent="0" eaLnBrk="0" fontAlgn="base" hangingPunct="0">
              <a:lnSpc>
                <a:spcPct val="100000"/>
              </a:lnSpc>
              <a:spcBef>
                <a:spcPct val="0"/>
              </a:spcBef>
              <a:spcAft>
                <a:spcPct val="0"/>
              </a:spcAft>
              <a:buNone/>
            </a:pPr>
            <a:r>
              <a:rPr lang="en-US"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r>
              <a:rPr lang="en-US" dirty="0">
                <a:solidFill>
                  <a:srgbClr val="0000FF"/>
                </a:solidFill>
                <a:latin typeface="Cascadia Mono" panose="020B0609020000020004" pitchFamily="49" charset="0"/>
                <a:ea typeface="Times New Roman" panose="02020603050405020304" pitchFamily="18" charset="0"/>
                <a:cs typeface="Cascadia Mono" panose="020B0609020000020004" pitchFamily="49" charset="0"/>
              </a:rPr>
              <a:t>while</a:t>
            </a:r>
            <a:r>
              <a:rPr lang="en-US"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(x &lt; 5);</a:t>
            </a:r>
            <a:r>
              <a:rPr lang="en-US" dirty="0">
                <a:latin typeface="Cascadia Mono" panose="020B0609020000020004" pitchFamily="49" charset="0"/>
                <a:cs typeface="Cascadia Mono" panose="020B0609020000020004" pitchFamily="49" charset="0"/>
              </a:rPr>
              <a:t> </a:t>
            </a:r>
          </a:p>
          <a:p>
            <a:pPr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 </a:t>
            </a:r>
          </a:p>
          <a:p>
            <a:pPr marL="463550"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Output: </a:t>
            </a:r>
          </a:p>
          <a:p>
            <a:pPr marL="463550"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0 </a:t>
            </a:r>
          </a:p>
          <a:p>
            <a:pPr marL="463550"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1 </a:t>
            </a:r>
          </a:p>
          <a:p>
            <a:pPr marL="463550"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2 </a:t>
            </a:r>
          </a:p>
          <a:p>
            <a:pPr marL="463550"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3</a:t>
            </a:r>
          </a:p>
          <a:p>
            <a:pPr marL="463550"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4 </a:t>
            </a:r>
          </a:p>
          <a:p>
            <a:pPr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a:t>
            </a:r>
            <a:r>
              <a:rPr lang="en-US" dirty="0">
                <a:latin typeface="Cascadia Mono" panose="020B0609020000020004" pitchFamily="49" charset="0"/>
                <a:cs typeface="Cascadia Mono" panose="020B0609020000020004" pitchFamily="49" charset="0"/>
              </a:rPr>
              <a:t> </a:t>
            </a:r>
          </a:p>
          <a:p>
            <a:endParaRPr lang="vi-VN"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717264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a:t>
            </a:r>
            <a:r>
              <a:rPr lang="vi-VN" dirty="0" err="1"/>
              <a:t>lệnh</a:t>
            </a:r>
            <a:r>
              <a:rPr lang="vi-VN" dirty="0"/>
              <a:t> (</a:t>
            </a:r>
            <a:r>
              <a:rPr lang="en-US" dirty="0"/>
              <a:t>Statement)</a:t>
            </a:r>
          </a:p>
        </p:txBody>
      </p:sp>
      <p:sp>
        <p:nvSpPr>
          <p:cNvPr id="3" name="Content Placeholder 2"/>
          <p:cNvSpPr>
            <a:spLocks noGrp="1"/>
          </p:cNvSpPr>
          <p:nvPr>
            <p:ph idx="1"/>
          </p:nvPr>
        </p:nvSpPr>
        <p:spPr>
          <a:xfrm>
            <a:off x="913794" y="1967202"/>
            <a:ext cx="10353762" cy="3156293"/>
          </a:xfrm>
        </p:spPr>
        <p:txBody>
          <a:bodyPr>
            <a:normAutofit/>
          </a:bodyPr>
          <a:lstStyle/>
          <a:p>
            <a:r>
              <a:rPr lang="en-US" sz="2800" dirty="0" err="1"/>
              <a:t>Là</a:t>
            </a:r>
            <a:r>
              <a:rPr lang="en-US" sz="2800" dirty="0"/>
              <a:t> </a:t>
            </a:r>
            <a:r>
              <a:rPr lang="en-US" sz="2800" dirty="0" err="1"/>
              <a:t>hành</a:t>
            </a:r>
            <a:r>
              <a:rPr lang="en-US" sz="2800" dirty="0"/>
              <a:t> </a:t>
            </a:r>
            <a:r>
              <a:rPr lang="en-US" sz="2800" dirty="0" err="1"/>
              <a:t>động</a:t>
            </a:r>
            <a:r>
              <a:rPr lang="en-US" sz="2800" dirty="0"/>
              <a:t> </a:t>
            </a:r>
            <a:r>
              <a:rPr lang="vi-VN" sz="2800" dirty="0" err="1"/>
              <a:t>chúng</a:t>
            </a:r>
            <a:r>
              <a:rPr lang="vi-VN" sz="2800" dirty="0"/>
              <a:t> ta yêu </a:t>
            </a:r>
            <a:r>
              <a:rPr lang="vi-VN" sz="2800" dirty="0" err="1"/>
              <a:t>cầu</a:t>
            </a:r>
            <a:r>
              <a:rPr lang="vi-VN" sz="2800" dirty="0"/>
              <a:t> chương trinh </a:t>
            </a:r>
            <a:r>
              <a:rPr lang="vi-VN" sz="2800" dirty="0" err="1"/>
              <a:t>thực</a:t>
            </a:r>
            <a:r>
              <a:rPr lang="vi-VN" sz="2800" dirty="0"/>
              <a:t> </a:t>
            </a:r>
            <a:r>
              <a:rPr lang="vi-VN" sz="2800" dirty="0" err="1"/>
              <a:t>hiện</a:t>
            </a:r>
            <a:endParaRPr lang="en-US" sz="2800" dirty="0"/>
          </a:p>
          <a:p>
            <a:r>
              <a:rPr lang="vi-VN" sz="2800" dirty="0" err="1"/>
              <a:t>Đó</a:t>
            </a:r>
            <a:r>
              <a:rPr lang="vi-VN" sz="2800" dirty="0"/>
              <a:t> </a:t>
            </a:r>
            <a:r>
              <a:rPr lang="vi-VN" sz="2800" dirty="0" err="1"/>
              <a:t>có</a:t>
            </a:r>
            <a:r>
              <a:rPr lang="vi-VN" sz="2800" dirty="0"/>
              <a:t> </a:t>
            </a:r>
            <a:r>
              <a:rPr lang="vi-VN" sz="2800" dirty="0" err="1"/>
              <a:t>thể</a:t>
            </a:r>
            <a:r>
              <a:rPr lang="vi-VN" sz="2800" dirty="0"/>
              <a:t> </a:t>
            </a:r>
            <a:r>
              <a:rPr lang="vi-VN" sz="2800" dirty="0" err="1"/>
              <a:t>là</a:t>
            </a:r>
            <a:r>
              <a:rPr lang="vi-VN" sz="2800" dirty="0"/>
              <a:t> khai </a:t>
            </a:r>
            <a:r>
              <a:rPr lang="vi-VN" sz="2800" dirty="0" err="1"/>
              <a:t>báo</a:t>
            </a:r>
            <a:r>
              <a:rPr lang="vi-VN" sz="2800" dirty="0"/>
              <a:t> </a:t>
            </a:r>
            <a:r>
              <a:rPr lang="vi-VN" sz="2800" dirty="0" err="1"/>
              <a:t>biến</a:t>
            </a:r>
            <a:r>
              <a:rPr lang="vi-VN" sz="2800" dirty="0"/>
              <a:t>, </a:t>
            </a:r>
            <a:r>
              <a:rPr lang="vi-VN" sz="2800" dirty="0" err="1"/>
              <a:t>gán</a:t>
            </a:r>
            <a:r>
              <a:rPr lang="vi-VN" sz="2800" dirty="0"/>
              <a:t> </a:t>
            </a:r>
            <a:r>
              <a:rPr lang="vi-VN" sz="2800" dirty="0" err="1"/>
              <a:t>giá</a:t>
            </a:r>
            <a:r>
              <a:rPr lang="vi-VN" sz="2800" dirty="0"/>
              <a:t> </a:t>
            </a:r>
            <a:r>
              <a:rPr lang="vi-VN" sz="2800" dirty="0" err="1"/>
              <a:t>trị</a:t>
            </a:r>
            <a:r>
              <a:rPr lang="vi-VN" sz="2800" dirty="0"/>
              <a:t>, </a:t>
            </a:r>
            <a:r>
              <a:rPr lang="vi-VN" sz="2800" dirty="0" err="1"/>
              <a:t>gọi</a:t>
            </a:r>
            <a:r>
              <a:rPr lang="vi-VN" sz="2800" dirty="0"/>
              <a:t> phương </a:t>
            </a:r>
            <a:r>
              <a:rPr lang="vi-VN" sz="2800" dirty="0" err="1"/>
              <a:t>thức</a:t>
            </a:r>
            <a:r>
              <a:rPr lang="vi-VN" sz="2800" dirty="0"/>
              <a:t>, </a:t>
            </a:r>
            <a:r>
              <a:rPr lang="vi-VN" sz="2800" dirty="0" err="1"/>
              <a:t>xử</a:t>
            </a:r>
            <a:r>
              <a:rPr lang="vi-VN" sz="2800" dirty="0"/>
              <a:t> </a:t>
            </a:r>
            <a:r>
              <a:rPr lang="vi-VN" sz="2800" dirty="0" err="1"/>
              <a:t>lý</a:t>
            </a:r>
            <a:r>
              <a:rPr lang="vi-VN" sz="2800" dirty="0"/>
              <a:t> </a:t>
            </a:r>
            <a:r>
              <a:rPr lang="vi-VN" sz="2800" dirty="0" err="1"/>
              <a:t>điều</a:t>
            </a:r>
            <a:r>
              <a:rPr lang="vi-VN" sz="2800" dirty="0"/>
              <a:t> </a:t>
            </a:r>
            <a:r>
              <a:rPr lang="vi-VN" sz="2800" dirty="0" err="1"/>
              <a:t>kiện</a:t>
            </a:r>
            <a:r>
              <a:rPr lang="vi-VN" sz="2800" dirty="0"/>
              <a:t>…</a:t>
            </a:r>
            <a:endParaRPr lang="en-US" sz="2800" dirty="0"/>
          </a:p>
          <a:p>
            <a:r>
              <a:rPr lang="vi-VN" sz="2800" dirty="0"/>
              <a:t>Câu </a:t>
            </a:r>
            <a:r>
              <a:rPr lang="vi-VN" sz="2800" dirty="0" err="1"/>
              <a:t>lệnh</a:t>
            </a:r>
            <a:r>
              <a:rPr lang="vi-VN" sz="2800" dirty="0"/>
              <a:t> đ</a:t>
            </a:r>
            <a:r>
              <a:rPr lang="en-US" sz="2800" dirty="0" err="1"/>
              <a:t>ược</a:t>
            </a:r>
            <a:r>
              <a:rPr lang="en-US" sz="2800" dirty="0"/>
              <a:t> </a:t>
            </a:r>
            <a:r>
              <a:rPr lang="en-US" sz="2800" dirty="0" err="1"/>
              <a:t>kết</a:t>
            </a:r>
            <a:r>
              <a:rPr lang="en-US" sz="2800" dirty="0"/>
              <a:t> </a:t>
            </a:r>
            <a:r>
              <a:rPr lang="en-US" sz="2800" dirty="0" err="1"/>
              <a:t>thúc</a:t>
            </a:r>
            <a:r>
              <a:rPr lang="en-US" sz="2800" dirty="0"/>
              <a:t> </a:t>
            </a:r>
            <a:r>
              <a:rPr lang="en-US" sz="2800" dirty="0" err="1"/>
              <a:t>bằng</a:t>
            </a:r>
            <a:r>
              <a:rPr lang="en-US" sz="2800" dirty="0"/>
              <a:t> </a:t>
            </a:r>
            <a:r>
              <a:rPr lang="en-US" sz="2800" dirty="0" err="1"/>
              <a:t>dấu</a:t>
            </a:r>
            <a:r>
              <a:rPr lang="en-US" sz="2800" dirty="0"/>
              <a:t> </a:t>
            </a:r>
            <a:r>
              <a:rPr lang="vi-VN" sz="2800" dirty="0" err="1"/>
              <a:t>chấm</a:t>
            </a:r>
            <a:r>
              <a:rPr lang="vi-VN" sz="2800" dirty="0"/>
              <a:t> </a:t>
            </a:r>
            <a:r>
              <a:rPr lang="vi-VN" sz="2800" dirty="0" err="1"/>
              <a:t>phẩy</a:t>
            </a:r>
            <a:r>
              <a:rPr lang="vi-VN" sz="2800" dirty="0"/>
              <a:t> (</a:t>
            </a:r>
            <a:r>
              <a:rPr lang="en-US" sz="2800" b="1" dirty="0">
                <a:solidFill>
                  <a:srgbClr val="FFC000"/>
                </a:solidFill>
              </a:rPr>
              <a:t>;</a:t>
            </a:r>
            <a:r>
              <a:rPr lang="en-US" sz="2800" b="1" dirty="0"/>
              <a:t>)</a:t>
            </a:r>
          </a:p>
          <a:p>
            <a:r>
              <a:rPr lang="en-US" sz="2800" dirty="0" err="1"/>
              <a:t>Ví</a:t>
            </a:r>
            <a:r>
              <a:rPr lang="en-US" sz="2800" dirty="0"/>
              <a:t> </a:t>
            </a:r>
            <a:r>
              <a:rPr lang="en-US" sz="2800" dirty="0" err="1"/>
              <a:t>dụ</a:t>
            </a:r>
            <a:r>
              <a:rPr lang="en-US" sz="2800" dirty="0"/>
              <a:t>: </a:t>
            </a:r>
            <a:endParaRPr lang="en-US" sz="2800" dirty="0">
              <a:ea typeface="Calibri" panose="020F0502020204030204" pitchFamily="34" charset="0"/>
            </a:endParaRPr>
          </a:p>
          <a:p>
            <a:pPr marL="0" indent="0">
              <a:buNone/>
            </a:pPr>
            <a:endParaRPr lang="en-US" sz="2800" dirty="0"/>
          </a:p>
        </p:txBody>
      </p:sp>
      <p:sp>
        <p:nvSpPr>
          <p:cNvPr id="5" name="TextBox 4">
            <a:extLst>
              <a:ext uri="{FF2B5EF4-FFF2-40B4-BE49-F238E27FC236}">
                <a16:creationId xmlns:a16="http://schemas.microsoft.com/office/drawing/2014/main" id="{4798BAE0-1FE1-476A-AE04-A27E2FB6CBAB}"/>
              </a:ext>
            </a:extLst>
          </p:cNvPr>
          <p:cNvSpPr txBox="1"/>
          <p:nvPr/>
        </p:nvSpPr>
        <p:spPr>
          <a:xfrm>
            <a:off x="2155370" y="5154777"/>
            <a:ext cx="5823856" cy="369332"/>
          </a:xfrm>
          <a:prstGeom prst="rect">
            <a:avLst/>
          </a:prstGeom>
          <a:solidFill>
            <a:schemeClr val="tx1">
              <a:lumMod val="95000"/>
            </a:schemeClr>
          </a:solidFill>
        </p:spPr>
        <p:txBody>
          <a:bodyPr wrap="square" rtlCol="0">
            <a:spAutoFit/>
          </a:bodyPr>
          <a:lstStyle/>
          <a:p>
            <a:r>
              <a:rPr lang="vi-VN" sz="1800" dirty="0" err="1">
                <a:solidFill>
                  <a:schemeClr val="bg2">
                    <a:lumMod val="40000"/>
                    <a:lumOff val="60000"/>
                  </a:schemeClr>
                </a:solidFill>
                <a:latin typeface="Cascadia Mono" panose="020B0609020000020004" pitchFamily="49" charset="0"/>
              </a:rPr>
              <a:t>Console</a:t>
            </a:r>
            <a:r>
              <a:rPr lang="vi-VN" sz="1800" dirty="0" err="1">
                <a:solidFill>
                  <a:srgbClr val="000000"/>
                </a:solidFill>
                <a:latin typeface="Cascadia Mono" panose="020B0609020000020004" pitchFamily="49" charset="0"/>
              </a:rPr>
              <a:t>.WriteLine</a:t>
            </a:r>
            <a:r>
              <a:rPr lang="vi-VN" sz="1800" dirty="0">
                <a:solidFill>
                  <a:srgbClr val="000000"/>
                </a:solidFill>
                <a:latin typeface="Cascadia Mono" panose="020B0609020000020004" pitchFamily="49" charset="0"/>
              </a:rPr>
              <a:t>(</a:t>
            </a:r>
            <a:r>
              <a:rPr lang="vi-VN" sz="1800" dirty="0">
                <a:solidFill>
                  <a:srgbClr val="A31515"/>
                </a:solidFill>
                <a:latin typeface="Cascadia Mono" panose="020B0609020000020004" pitchFamily="49" charset="0"/>
              </a:rPr>
              <a:t>"</a:t>
            </a:r>
            <a:r>
              <a:rPr lang="vi-VN" sz="1800" dirty="0" err="1">
                <a:solidFill>
                  <a:srgbClr val="A31515"/>
                </a:solidFill>
                <a:latin typeface="Cascadia Mono" panose="020B0609020000020004" pitchFamily="49" charset="0"/>
              </a:rPr>
              <a:t>Hello</a:t>
            </a:r>
            <a:r>
              <a:rPr lang="vi-VN" sz="1800" dirty="0">
                <a:solidFill>
                  <a:srgbClr val="A31515"/>
                </a:solidFill>
                <a:latin typeface="Cascadia Mono" panose="020B0609020000020004" pitchFamily="49" charset="0"/>
              </a:rPr>
              <a:t> </a:t>
            </a:r>
            <a:r>
              <a:rPr lang="vi-VN" sz="1800" dirty="0" err="1">
                <a:solidFill>
                  <a:srgbClr val="A31515"/>
                </a:solidFill>
                <a:latin typeface="Cascadia Mono" panose="020B0609020000020004" pitchFamily="49" charset="0"/>
              </a:rPr>
              <a:t>World</a:t>
            </a:r>
            <a:r>
              <a:rPr lang="vi-VN" sz="1800" dirty="0">
                <a:solidFill>
                  <a:srgbClr val="A31515"/>
                </a:solidFill>
                <a:latin typeface="Cascadia Mono" panose="020B0609020000020004" pitchFamily="49" charset="0"/>
              </a:rPr>
              <a:t>!"</a:t>
            </a:r>
            <a:r>
              <a:rPr lang="vi-VN"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3432620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for</a:t>
            </a:r>
          </a:p>
        </p:txBody>
      </p:sp>
      <p:sp>
        <p:nvSpPr>
          <p:cNvPr id="3" name="Content Placeholder 2"/>
          <p:cNvSpPr>
            <a:spLocks noGrp="1"/>
          </p:cNvSpPr>
          <p:nvPr>
            <p:ph idx="1"/>
          </p:nvPr>
        </p:nvSpPr>
        <p:spPr>
          <a:xfrm>
            <a:off x="598714" y="1539874"/>
            <a:ext cx="8980715" cy="3135540"/>
          </a:xfrm>
        </p:spPr>
        <p:txBody>
          <a:bodyPr>
            <a:normAutofit/>
          </a:bodyPr>
          <a:lstStyle/>
          <a:p>
            <a:pPr marL="0" indent="0">
              <a:spcBef>
                <a:spcPts val="300"/>
              </a:spcBef>
              <a:buNone/>
            </a:pPr>
            <a:r>
              <a:rPr lang="en-US" sz="2800" dirty="0" err="1"/>
              <a:t>Sử</a:t>
            </a:r>
            <a:r>
              <a:rPr lang="en-US" sz="2800" dirty="0"/>
              <a:t> </a:t>
            </a:r>
            <a:r>
              <a:rPr lang="en-US" sz="2800" dirty="0" err="1"/>
              <a:t>dụng</a:t>
            </a:r>
            <a:r>
              <a:rPr lang="en-US" sz="2800" dirty="0"/>
              <a:t> </a:t>
            </a:r>
            <a:r>
              <a:rPr lang="en-US" sz="2800" dirty="0" err="1"/>
              <a:t>khi</a:t>
            </a:r>
            <a:r>
              <a:rPr lang="en-US" sz="2800" dirty="0"/>
              <a:t> </a:t>
            </a:r>
            <a:r>
              <a:rPr lang="en-US" sz="2800" dirty="0" err="1"/>
              <a:t>đã</a:t>
            </a:r>
            <a:r>
              <a:rPr lang="en-US" sz="2800" dirty="0"/>
              <a:t> </a:t>
            </a:r>
            <a:r>
              <a:rPr lang="en-US" sz="2800" dirty="0" err="1"/>
              <a:t>biết</a:t>
            </a:r>
            <a:r>
              <a:rPr lang="en-US" sz="2800" dirty="0"/>
              <a:t> </a:t>
            </a:r>
            <a:r>
              <a:rPr lang="en-US" sz="2800" dirty="0" err="1"/>
              <a:t>trước</a:t>
            </a:r>
            <a:r>
              <a:rPr lang="en-US" sz="2800" dirty="0"/>
              <a:t> </a:t>
            </a:r>
            <a:r>
              <a:rPr lang="en-US" sz="2800" dirty="0" err="1"/>
              <a:t>số</a:t>
            </a:r>
            <a:r>
              <a:rPr lang="en-US" sz="2800" dirty="0"/>
              <a:t> </a:t>
            </a:r>
            <a:r>
              <a:rPr lang="en-US" sz="2800" dirty="0" err="1"/>
              <a:t>lần</a:t>
            </a:r>
            <a:r>
              <a:rPr lang="en-US" sz="2800" dirty="0"/>
              <a:t> </a:t>
            </a:r>
            <a:r>
              <a:rPr lang="en-US" sz="2800" dirty="0" err="1"/>
              <a:t>lặp</a:t>
            </a:r>
            <a:r>
              <a:rPr lang="en-US" sz="2800" dirty="0"/>
              <a:t>.</a:t>
            </a:r>
          </a:p>
          <a:p>
            <a:pPr marL="0" indent="0">
              <a:spcBef>
                <a:spcPts val="300"/>
              </a:spcBef>
              <a:buNone/>
            </a:pPr>
            <a:r>
              <a:rPr lang="en-US" sz="2400" b="1" dirty="0" err="1"/>
              <a:t>Cú</a:t>
            </a:r>
            <a:r>
              <a:rPr lang="en-US" sz="2400" b="1" dirty="0"/>
              <a:t> </a:t>
            </a:r>
            <a:r>
              <a:rPr lang="en-US" sz="2400" b="1" dirty="0" err="1"/>
              <a:t>pháp</a:t>
            </a:r>
            <a:endParaRPr lang="en-US" sz="2400" b="1" dirty="0"/>
          </a:p>
          <a:p>
            <a:pPr marL="231775" indent="0">
              <a:spcBef>
                <a:spcPts val="300"/>
              </a:spcBef>
              <a:buNone/>
            </a:pPr>
            <a:r>
              <a:rPr lang="en-US" sz="2400" b="1" dirty="0">
                <a:solidFill>
                  <a:srgbClr val="FFC000"/>
                </a:solidFill>
                <a:latin typeface="Times New Roman" panose="02020603050405020304" pitchFamily="18" charset="0"/>
                <a:cs typeface="Times New Roman" panose="02020603050405020304" pitchFamily="18" charset="0"/>
              </a:rPr>
              <a:t>for (</a:t>
            </a:r>
            <a:r>
              <a:rPr lang="en-US" sz="2400" b="1" dirty="0" err="1">
                <a:solidFill>
                  <a:srgbClr val="FFC000"/>
                </a:solidFill>
                <a:latin typeface="Times New Roman" panose="02020603050405020304" pitchFamily="18" charset="0"/>
                <a:cs typeface="Times New Roman" panose="02020603050405020304" pitchFamily="18" charset="0"/>
              </a:rPr>
              <a:t>khởi_tạo</a:t>
            </a:r>
            <a:r>
              <a:rPr lang="en-US" sz="2400" b="1" dirty="0">
                <a:solidFill>
                  <a:srgbClr val="FFC000"/>
                </a:solidFill>
                <a:latin typeface="Times New Roman" panose="02020603050405020304" pitchFamily="18" charset="0"/>
                <a:cs typeface="Times New Roman" panose="02020603050405020304" pitchFamily="18" charset="0"/>
              </a:rPr>
              <a:t>_</a:t>
            </a:r>
            <a:r>
              <a:rPr lang="vi-VN" sz="2400" b="1" dirty="0" err="1">
                <a:solidFill>
                  <a:srgbClr val="FFC000"/>
                </a:solidFill>
                <a:latin typeface="Times New Roman" panose="02020603050405020304" pitchFamily="18" charset="0"/>
                <a:cs typeface="Times New Roman" panose="02020603050405020304" pitchFamily="18" charset="0"/>
              </a:rPr>
              <a:t>biến</a:t>
            </a:r>
            <a:r>
              <a:rPr lang="vi-VN" sz="2400" b="1" dirty="0">
                <a:solidFill>
                  <a:srgbClr val="FFC000"/>
                </a:solidFill>
                <a:latin typeface="Times New Roman" panose="02020603050405020304" pitchFamily="18" charset="0"/>
                <a:cs typeface="Times New Roman" panose="02020603050405020304" pitchFamily="18" charset="0"/>
              </a:rPr>
              <a:t> </a:t>
            </a:r>
            <a:r>
              <a:rPr lang="vi-VN" sz="2400" b="1" dirty="0" err="1">
                <a:solidFill>
                  <a:srgbClr val="FFC000"/>
                </a:solidFill>
                <a:latin typeface="Times New Roman" panose="02020603050405020304" pitchFamily="18" charset="0"/>
                <a:cs typeface="Times New Roman" panose="02020603050405020304" pitchFamily="18" charset="0"/>
              </a:rPr>
              <a:t>lặp</a:t>
            </a:r>
            <a:r>
              <a:rPr lang="en-US" sz="2400" b="1" dirty="0">
                <a:solidFill>
                  <a:srgbClr val="FFC000"/>
                </a:solidFill>
                <a:latin typeface="Times New Roman" panose="02020603050405020304" pitchFamily="18" charset="0"/>
                <a:cs typeface="Times New Roman" panose="02020603050405020304" pitchFamily="18" charset="0"/>
              </a:rPr>
              <a:t>; </a:t>
            </a:r>
            <a:r>
              <a:rPr lang="vi-VN" sz="2400" b="1" dirty="0" err="1">
                <a:solidFill>
                  <a:srgbClr val="FFC000"/>
                </a:solidFill>
                <a:latin typeface="Times New Roman" panose="02020603050405020304" pitchFamily="18" charset="0"/>
                <a:cs typeface="Times New Roman" panose="02020603050405020304" pitchFamily="18" charset="0"/>
              </a:rPr>
              <a:t>điề</a:t>
            </a:r>
            <a:r>
              <a:rPr lang="en-US" sz="2400" b="1" dirty="0">
                <a:solidFill>
                  <a:srgbClr val="FFC000"/>
                </a:solidFill>
                <a:latin typeface="Times New Roman" panose="02020603050405020304" pitchFamily="18" charset="0"/>
                <a:cs typeface="Times New Roman" panose="02020603050405020304" pitchFamily="18" charset="0"/>
              </a:rPr>
              <a:t>u_</a:t>
            </a:r>
            <a:r>
              <a:rPr lang="vi-VN" sz="2400" b="1" dirty="0" err="1">
                <a:solidFill>
                  <a:srgbClr val="FFC000"/>
                </a:solidFill>
                <a:latin typeface="Times New Roman" panose="02020603050405020304" pitchFamily="18" charset="0"/>
                <a:cs typeface="Times New Roman" panose="02020603050405020304" pitchFamily="18" charset="0"/>
              </a:rPr>
              <a:t>kiện_lặp</a:t>
            </a:r>
            <a:r>
              <a:rPr lang="en-US" sz="2400" b="1" dirty="0">
                <a:solidFill>
                  <a:srgbClr val="FFC000"/>
                </a:solidFill>
                <a:latin typeface="Times New Roman" panose="02020603050405020304" pitchFamily="18" charset="0"/>
                <a:cs typeface="Times New Roman" panose="02020603050405020304" pitchFamily="18" charset="0"/>
              </a:rPr>
              <a:t>; </a:t>
            </a:r>
            <a:r>
              <a:rPr lang="vi-VN" sz="2400" b="1" dirty="0" err="1">
                <a:solidFill>
                  <a:srgbClr val="FFC000"/>
                </a:solidFill>
                <a:latin typeface="Times New Roman" panose="02020603050405020304" pitchFamily="18" charset="0"/>
                <a:cs typeface="Times New Roman" panose="02020603050405020304" pitchFamily="18" charset="0"/>
              </a:rPr>
              <a:t>cập_nhật_biến_lặp</a:t>
            </a:r>
            <a:r>
              <a:rPr lang="en-US" sz="2400" b="1" dirty="0">
                <a:solidFill>
                  <a:srgbClr val="FFC000"/>
                </a:solidFill>
                <a:latin typeface="Times New Roman" panose="02020603050405020304" pitchFamily="18" charset="0"/>
                <a:cs typeface="Times New Roman" panose="02020603050405020304" pitchFamily="18" charset="0"/>
              </a:rPr>
              <a:t>)</a:t>
            </a:r>
          </a:p>
          <a:p>
            <a:pPr marL="0" indent="0">
              <a:spcBef>
                <a:spcPts val="300"/>
              </a:spcBef>
              <a:buNone/>
            </a:pPr>
            <a:r>
              <a:rPr lang="en-US" sz="2400" b="1" dirty="0">
                <a:solidFill>
                  <a:srgbClr val="FFC000"/>
                </a:solidFill>
                <a:latin typeface="Times New Roman" panose="02020603050405020304" pitchFamily="18" charset="0"/>
                <a:cs typeface="Times New Roman" panose="02020603050405020304" pitchFamily="18" charset="0"/>
              </a:rPr>
              <a:t>   {</a:t>
            </a:r>
          </a:p>
          <a:p>
            <a:pPr marL="0" indent="0">
              <a:spcBef>
                <a:spcPts val="300"/>
              </a:spcBef>
              <a:buNone/>
            </a:pP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a:solidFill>
                  <a:srgbClr val="008000"/>
                </a:solidFill>
                <a:latin typeface="Times New Roman" panose="02020603050405020304" pitchFamily="18" charset="0"/>
                <a:cs typeface="Times New Roman" panose="02020603050405020304" pitchFamily="18" charset="0"/>
              </a:rPr>
              <a:t>//</a:t>
            </a:r>
            <a:r>
              <a:rPr lang="en-US" sz="2400" b="1" dirty="0" err="1">
                <a:solidFill>
                  <a:srgbClr val="008000"/>
                </a:solidFill>
                <a:latin typeface="Times New Roman" panose="02020603050405020304" pitchFamily="18" charset="0"/>
                <a:cs typeface="Times New Roman" panose="02020603050405020304" pitchFamily="18" charset="0"/>
              </a:rPr>
              <a:t>khối</a:t>
            </a:r>
            <a:r>
              <a:rPr lang="en-US" sz="2400" b="1" dirty="0">
                <a:solidFill>
                  <a:srgbClr val="008000"/>
                </a:solidFill>
                <a:latin typeface="Times New Roman" panose="02020603050405020304" pitchFamily="18" charset="0"/>
                <a:cs typeface="Times New Roman" panose="02020603050405020304" pitchFamily="18" charset="0"/>
              </a:rPr>
              <a:t> </a:t>
            </a:r>
            <a:r>
              <a:rPr lang="en-US" sz="2400" b="1" dirty="0" err="1">
                <a:solidFill>
                  <a:srgbClr val="008000"/>
                </a:solidFill>
                <a:latin typeface="Times New Roman" panose="02020603050405020304" pitchFamily="18" charset="0"/>
                <a:cs typeface="Times New Roman" panose="02020603050405020304" pitchFamily="18" charset="0"/>
              </a:rPr>
              <a:t>lệnh</a:t>
            </a:r>
            <a:endParaRPr lang="en-US" sz="2400" b="1" dirty="0">
              <a:solidFill>
                <a:srgbClr val="008000"/>
              </a:solidFill>
              <a:latin typeface="Times New Roman" panose="02020603050405020304" pitchFamily="18" charset="0"/>
              <a:cs typeface="Times New Roman" panose="02020603050405020304" pitchFamily="18" charset="0"/>
            </a:endParaRPr>
          </a:p>
          <a:p>
            <a:pPr marL="0" indent="0">
              <a:spcBef>
                <a:spcPts val="300"/>
              </a:spcBef>
              <a:buNone/>
            </a:pP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a:solidFill>
                  <a:srgbClr val="FFC000"/>
                </a:solidFill>
                <a:latin typeface="Times New Roman" panose="02020603050405020304" pitchFamily="18" charset="0"/>
                <a:cs typeface="Times New Roman" panose="02020603050405020304" pitchFamily="18" charset="0"/>
              </a:rPr>
              <a:t>}</a:t>
            </a:r>
          </a:p>
          <a:p>
            <a:pPr marL="0" indent="0">
              <a:buNone/>
            </a:pPr>
            <a:endParaRPr lang="en-US" sz="2800" dirty="0"/>
          </a:p>
          <a:p>
            <a:pPr marL="0" indent="0">
              <a:buNone/>
            </a:pPr>
            <a:endParaRPr lang="en-US" sz="2800" dirty="0"/>
          </a:p>
        </p:txBody>
      </p:sp>
      <p:sp>
        <p:nvSpPr>
          <p:cNvPr id="5" name="TextBox 4"/>
          <p:cNvSpPr txBox="1"/>
          <p:nvPr/>
        </p:nvSpPr>
        <p:spPr>
          <a:xfrm>
            <a:off x="598714" y="4544447"/>
            <a:ext cx="10891157" cy="1569660"/>
          </a:xfrm>
          <a:prstGeom prst="rect">
            <a:avLst/>
          </a:prstGeom>
          <a:noFill/>
        </p:spPr>
        <p:txBody>
          <a:bodyPr wrap="square" rtlCol="0">
            <a:spAutoFit/>
          </a:bodyPr>
          <a:lstStyle/>
          <a:p>
            <a:r>
              <a:rPr lang="en-US" sz="2400" b="1" dirty="0" err="1">
                <a:latin typeface="Arial" panose="020B0604020202020204" pitchFamily="34" charset="0"/>
                <a:cs typeface="Arial" panose="020B0604020202020204" pitchFamily="34" charset="0"/>
              </a:rPr>
              <a:t>Trong</a:t>
            </a:r>
            <a:r>
              <a:rPr lang="en-US" sz="2400" b="1" dirty="0">
                <a:latin typeface="Arial" panose="020B0604020202020204" pitchFamily="34" charset="0"/>
                <a:cs typeface="Arial" panose="020B0604020202020204" pitchFamily="34" charset="0"/>
              </a:rPr>
              <a:t> </a:t>
            </a:r>
            <a:r>
              <a:rPr lang="vi-VN" sz="2400" b="1" dirty="0" err="1">
                <a:latin typeface="Arial" panose="020B0604020202020204" pitchFamily="34" charset="0"/>
                <a:cs typeface="Arial" panose="020B0604020202020204" pitchFamily="34" charset="0"/>
              </a:rPr>
              <a:t>đó</a:t>
            </a:r>
            <a:r>
              <a:rPr lang="en-US" sz="2400" b="1" dirty="0">
                <a:latin typeface="Arial" panose="020B0604020202020204" pitchFamily="34" charset="0"/>
                <a:cs typeface="Arial" panose="020B0604020202020204" pitchFamily="34" charset="0"/>
              </a:rPr>
              <a:t>: </a:t>
            </a:r>
          </a:p>
          <a:p>
            <a:pPr marL="236538" indent="-236538">
              <a:buFont typeface="Arial" panose="020B0604020202020204" pitchFamily="34" charset="0"/>
              <a:buChar char="•"/>
            </a:pPr>
            <a:r>
              <a:rPr lang="en-US" sz="2400" dirty="0">
                <a:latin typeface="Arial" panose="020B0604020202020204" pitchFamily="34" charset="0"/>
                <a:cs typeface="Arial" panose="020B0604020202020204" pitchFamily="34" charset="0"/>
              </a:rPr>
              <a:t> </a:t>
            </a:r>
            <a:r>
              <a:rPr lang="en-US" sz="2400" b="1" dirty="0" err="1">
                <a:solidFill>
                  <a:srgbClr val="FFC000"/>
                </a:solidFill>
                <a:latin typeface="Arial" panose="020B0604020202020204" pitchFamily="34" charset="0"/>
                <a:cs typeface="Arial" panose="020B0604020202020204" pitchFamily="34" charset="0"/>
              </a:rPr>
              <a:t>khởi_tạo</a:t>
            </a:r>
            <a:r>
              <a:rPr lang="en-US" sz="2400" b="1" dirty="0">
                <a:solidFill>
                  <a:srgbClr val="FFC000"/>
                </a:solidFill>
                <a:latin typeface="Arial" panose="020B0604020202020204" pitchFamily="34" charset="0"/>
                <a:cs typeface="Arial" panose="020B0604020202020204" pitchFamily="34" charset="0"/>
              </a:rPr>
              <a:t>_</a:t>
            </a:r>
            <a:r>
              <a:rPr lang="vi-VN" sz="2400" b="1" dirty="0" err="1">
                <a:solidFill>
                  <a:srgbClr val="FFC000"/>
                </a:solidFill>
                <a:latin typeface="Arial" panose="020B0604020202020204" pitchFamily="34" charset="0"/>
                <a:cs typeface="Arial" panose="020B0604020202020204" pitchFamily="34" charset="0"/>
              </a:rPr>
              <a:t>biến</a:t>
            </a:r>
            <a:r>
              <a:rPr lang="vi-VN" sz="2400" b="1" dirty="0">
                <a:solidFill>
                  <a:srgbClr val="FFC000"/>
                </a:solidFill>
                <a:latin typeface="Arial" panose="020B0604020202020204" pitchFamily="34" charset="0"/>
                <a:cs typeface="Arial" panose="020B0604020202020204" pitchFamily="34" charset="0"/>
              </a:rPr>
              <a:t> </a:t>
            </a:r>
            <a:r>
              <a:rPr lang="vi-VN" sz="2400" b="1" dirty="0" err="1">
                <a:solidFill>
                  <a:srgbClr val="FFC000"/>
                </a:solidFill>
                <a:latin typeface="Arial" panose="020B0604020202020204" pitchFamily="34" charset="0"/>
                <a:cs typeface="Arial" panose="020B0604020202020204" pitchFamily="34" charset="0"/>
              </a:rPr>
              <a:t>lặp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ban </a:t>
            </a:r>
            <a:r>
              <a:rPr lang="en-US" sz="2400" dirty="0" err="1">
                <a:latin typeface="Arial" panose="020B0604020202020204" pitchFamily="34" charset="0"/>
                <a:cs typeface="Arial" panose="020B0604020202020204" pitchFamily="34" charset="0"/>
              </a:rPr>
              <a:t>đầu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đếm</a:t>
            </a:r>
            <a:r>
              <a:rPr lang="en-US" sz="2400" dirty="0">
                <a:latin typeface="Arial" panose="020B0604020202020204" pitchFamily="34" charset="0"/>
                <a:cs typeface="Arial" panose="020B0604020202020204" pitchFamily="34" charset="0"/>
              </a:rPr>
              <a:t>.</a:t>
            </a:r>
          </a:p>
          <a:p>
            <a:pPr marL="236538" indent="-236538">
              <a:buFont typeface="Arial" panose="020B0604020202020204" pitchFamily="34" charset="0"/>
              <a:buChar char="•"/>
            </a:pPr>
            <a:r>
              <a:rPr lang="en-US" sz="2400" dirty="0">
                <a:latin typeface="Arial" panose="020B0604020202020204" pitchFamily="34" charset="0"/>
                <a:cs typeface="Arial" panose="020B0604020202020204" pitchFamily="34" charset="0"/>
              </a:rPr>
              <a:t> </a:t>
            </a:r>
            <a:r>
              <a:rPr lang="vi-VN" sz="2400" b="1" dirty="0" err="1">
                <a:solidFill>
                  <a:srgbClr val="FFC000"/>
                </a:solidFill>
                <a:latin typeface="Arial" panose="020B0604020202020204" pitchFamily="34" charset="0"/>
                <a:cs typeface="Arial" panose="020B0604020202020204" pitchFamily="34" charset="0"/>
              </a:rPr>
              <a:t>điề</a:t>
            </a:r>
            <a:r>
              <a:rPr lang="en-US" sz="2400" b="1" dirty="0">
                <a:solidFill>
                  <a:srgbClr val="FFC000"/>
                </a:solidFill>
                <a:latin typeface="Arial" panose="020B0604020202020204" pitchFamily="34" charset="0"/>
                <a:cs typeface="Arial" panose="020B0604020202020204" pitchFamily="34" charset="0"/>
              </a:rPr>
              <a:t>u_</a:t>
            </a:r>
            <a:r>
              <a:rPr lang="vi-VN" sz="2400" b="1" dirty="0" err="1">
                <a:solidFill>
                  <a:srgbClr val="FFC000"/>
                </a:solidFill>
                <a:latin typeface="Arial" panose="020B0604020202020204" pitchFamily="34" charset="0"/>
                <a:cs typeface="Arial" panose="020B0604020202020204" pitchFamily="34" charset="0"/>
              </a:rPr>
              <a:t>kiện_lặp</a:t>
            </a:r>
            <a:r>
              <a:rPr lang="en-US" sz="2400" dirty="0">
                <a:latin typeface="Arial" panose="020B0604020202020204" pitchFamily="34" charset="0"/>
                <a:cs typeface="Arial" panose="020B0604020202020204" pitchFamily="34" charset="0"/>
              </a:rPr>
              <a:t>:</a:t>
            </a:r>
            <a:r>
              <a:rPr lang="vi-VN" sz="2400" b="1" dirty="0">
                <a:solidFill>
                  <a:srgbClr val="FFC000"/>
                </a:solidFill>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dừng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vòng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lặp</a:t>
            </a:r>
            <a:r>
              <a:rPr lang="en-US" sz="2400" dirty="0">
                <a:latin typeface="Arial" panose="020B0604020202020204" pitchFamily="34" charset="0"/>
                <a:cs typeface="Arial" panose="020B0604020202020204" pitchFamily="34" charset="0"/>
              </a:rPr>
              <a:t>.</a:t>
            </a:r>
          </a:p>
          <a:p>
            <a:pPr marL="236538" indent="-236538">
              <a:buFont typeface="Arial" panose="020B0604020202020204" pitchFamily="34" charset="0"/>
              <a:buChar char="•"/>
            </a:pPr>
            <a:r>
              <a:rPr lang="en-US" sz="2400" dirty="0">
                <a:latin typeface="Arial" panose="020B0604020202020204" pitchFamily="34" charset="0"/>
                <a:cs typeface="Arial" panose="020B0604020202020204" pitchFamily="34" charset="0"/>
              </a:rPr>
              <a:t> </a:t>
            </a:r>
            <a:r>
              <a:rPr lang="vi-VN" sz="2400" b="1" dirty="0" err="1">
                <a:solidFill>
                  <a:srgbClr val="FFC000"/>
                </a:solidFill>
                <a:latin typeface="Arial" panose="020B0604020202020204" pitchFamily="34" charset="0"/>
                <a:cs typeface="Arial" panose="020B0604020202020204" pitchFamily="34" charset="0"/>
              </a:rPr>
              <a:t>cập_nhật_biến_lặp</a:t>
            </a:r>
            <a:r>
              <a:rPr lang="en-US" sz="2400" dirty="0">
                <a:latin typeface="Arial" panose="020B0604020202020204" pitchFamily="34" charset="0"/>
                <a:cs typeface="Arial" panose="020B0604020202020204" pitchFamily="34" charset="0"/>
              </a:rPr>
              <a:t>: </a:t>
            </a:r>
            <a:r>
              <a:rPr lang="en-US" sz="2400" spc="-60" dirty="0" err="1">
                <a:latin typeface="Arial" panose="020B0604020202020204" pitchFamily="34" charset="0"/>
                <a:cs typeface="Arial" panose="020B0604020202020204" pitchFamily="34" charset="0"/>
              </a:rPr>
              <a:t>tăng</a:t>
            </a:r>
            <a:r>
              <a:rPr lang="en-US" sz="2400" spc="-60" dirty="0">
                <a:latin typeface="Arial" panose="020B0604020202020204" pitchFamily="34" charset="0"/>
                <a:cs typeface="Arial" panose="020B0604020202020204" pitchFamily="34" charset="0"/>
              </a:rPr>
              <a:t> </a:t>
            </a:r>
            <a:r>
              <a:rPr lang="en-US" sz="2400" spc="-60" dirty="0" err="1">
                <a:latin typeface="Arial" panose="020B0604020202020204" pitchFamily="34" charset="0"/>
                <a:cs typeface="Arial" panose="020B0604020202020204" pitchFamily="34" charset="0"/>
              </a:rPr>
              <a:t>hoặc</a:t>
            </a:r>
            <a:r>
              <a:rPr lang="en-US" sz="2400" spc="-60" dirty="0">
                <a:latin typeface="Arial" panose="020B0604020202020204" pitchFamily="34" charset="0"/>
                <a:cs typeface="Arial" panose="020B0604020202020204" pitchFamily="34" charset="0"/>
              </a:rPr>
              <a:t> </a:t>
            </a:r>
            <a:r>
              <a:rPr lang="en-US" sz="2400" spc="-60" dirty="0" err="1">
                <a:latin typeface="Arial" panose="020B0604020202020204" pitchFamily="34" charset="0"/>
                <a:cs typeface="Arial" panose="020B0604020202020204" pitchFamily="34" charset="0"/>
              </a:rPr>
              <a:t>giảm</a:t>
            </a:r>
            <a:r>
              <a:rPr lang="en-US" sz="2400" spc="-60" dirty="0">
                <a:latin typeface="Arial" panose="020B0604020202020204" pitchFamily="34" charset="0"/>
                <a:cs typeface="Arial" panose="020B0604020202020204" pitchFamily="34" charset="0"/>
              </a:rPr>
              <a:t> </a:t>
            </a:r>
            <a:r>
              <a:rPr lang="en-US" sz="2400" spc="-60" dirty="0" err="1">
                <a:latin typeface="Arial" panose="020B0604020202020204" pitchFamily="34" charset="0"/>
                <a:cs typeface="Arial" panose="020B0604020202020204" pitchFamily="34" charset="0"/>
              </a:rPr>
              <a:t>giá</a:t>
            </a:r>
            <a:r>
              <a:rPr lang="en-US" sz="2400" spc="-60" dirty="0">
                <a:latin typeface="Arial" panose="020B0604020202020204" pitchFamily="34" charset="0"/>
                <a:cs typeface="Arial" panose="020B0604020202020204" pitchFamily="34" charset="0"/>
              </a:rPr>
              <a:t> </a:t>
            </a:r>
            <a:r>
              <a:rPr lang="en-US" sz="2400" spc="-60" dirty="0" err="1">
                <a:latin typeface="Arial" panose="020B0604020202020204" pitchFamily="34" charset="0"/>
                <a:cs typeface="Arial" panose="020B0604020202020204" pitchFamily="34" charset="0"/>
              </a:rPr>
              <a:t>trị</a:t>
            </a:r>
            <a:r>
              <a:rPr lang="en-US" sz="2400" spc="-60" dirty="0">
                <a:latin typeface="Arial" panose="020B0604020202020204" pitchFamily="34" charset="0"/>
                <a:cs typeface="Arial" panose="020B0604020202020204" pitchFamily="34" charset="0"/>
              </a:rPr>
              <a:t> </a:t>
            </a:r>
            <a:r>
              <a:rPr lang="en-US" sz="2400" spc="-60" dirty="0" err="1">
                <a:latin typeface="Arial" panose="020B0604020202020204" pitchFamily="34" charset="0"/>
                <a:cs typeface="Arial" panose="020B0604020202020204" pitchFamily="34" charset="0"/>
              </a:rPr>
              <a:t>của</a:t>
            </a:r>
            <a:r>
              <a:rPr lang="en-US" sz="2400" spc="-60" dirty="0">
                <a:latin typeface="Arial" panose="020B0604020202020204" pitchFamily="34" charset="0"/>
                <a:cs typeface="Arial" panose="020B0604020202020204" pitchFamily="34" charset="0"/>
              </a:rPr>
              <a:t> </a:t>
            </a:r>
            <a:r>
              <a:rPr lang="en-US" sz="2400" spc="-60" dirty="0" err="1">
                <a:latin typeface="Arial" panose="020B0604020202020204" pitchFamily="34" charset="0"/>
                <a:cs typeface="Arial" panose="020B0604020202020204" pitchFamily="34" charset="0"/>
              </a:rPr>
              <a:t>biến</a:t>
            </a:r>
            <a:r>
              <a:rPr lang="en-US" sz="2400" spc="-60" dirty="0">
                <a:latin typeface="Arial" panose="020B0604020202020204" pitchFamily="34" charset="0"/>
                <a:cs typeface="Arial" panose="020B0604020202020204" pitchFamily="34" charset="0"/>
              </a:rPr>
              <a:t> </a:t>
            </a:r>
            <a:r>
              <a:rPr lang="en-US" sz="2400" spc="-60" dirty="0" err="1">
                <a:latin typeface="Arial" panose="020B0604020202020204" pitchFamily="34" charset="0"/>
                <a:cs typeface="Arial" panose="020B0604020202020204" pitchFamily="34" charset="0"/>
              </a:rPr>
              <a:t>đếm</a:t>
            </a:r>
            <a:r>
              <a:rPr lang="en-US" sz="2400" spc="-60" dirty="0">
                <a:latin typeface="Arial" panose="020B0604020202020204" pitchFamily="34" charset="0"/>
                <a:cs typeface="Arial" panose="020B0604020202020204" pitchFamily="34" charset="0"/>
              </a:rPr>
              <a:t> </a:t>
            </a:r>
            <a:r>
              <a:rPr lang="en-US" sz="2400" spc="-60" dirty="0" err="1">
                <a:latin typeface="Arial" panose="020B0604020202020204" pitchFamily="34" charset="0"/>
                <a:cs typeface="Arial" panose="020B0604020202020204" pitchFamily="34" charset="0"/>
              </a:rPr>
              <a:t>sau</a:t>
            </a:r>
            <a:r>
              <a:rPr lang="en-US" sz="2400" spc="-60" dirty="0">
                <a:latin typeface="Arial" panose="020B0604020202020204" pitchFamily="34" charset="0"/>
                <a:cs typeface="Arial" panose="020B0604020202020204" pitchFamily="34" charset="0"/>
              </a:rPr>
              <a:t> </a:t>
            </a:r>
            <a:r>
              <a:rPr lang="en-US" sz="2400" spc="-60" dirty="0" err="1">
                <a:latin typeface="Arial" panose="020B0604020202020204" pitchFamily="34" charset="0"/>
                <a:cs typeface="Arial" panose="020B0604020202020204" pitchFamily="34" charset="0"/>
              </a:rPr>
              <a:t>mỗi</a:t>
            </a:r>
            <a:r>
              <a:rPr lang="en-US" sz="2400" spc="-60" dirty="0">
                <a:latin typeface="Arial" panose="020B0604020202020204" pitchFamily="34" charset="0"/>
                <a:cs typeface="Arial" panose="020B0604020202020204" pitchFamily="34" charset="0"/>
              </a:rPr>
              <a:t> </a:t>
            </a:r>
            <a:r>
              <a:rPr lang="en-US" sz="2400" spc="-60" dirty="0" err="1">
                <a:latin typeface="Arial" panose="020B0604020202020204" pitchFamily="34" charset="0"/>
                <a:cs typeface="Arial" panose="020B0604020202020204" pitchFamily="34" charset="0"/>
              </a:rPr>
              <a:t>lần</a:t>
            </a:r>
            <a:r>
              <a:rPr lang="en-US" sz="2400" spc="-60" dirty="0">
                <a:latin typeface="Arial" panose="020B0604020202020204" pitchFamily="34" charset="0"/>
                <a:cs typeface="Arial" panose="020B0604020202020204" pitchFamily="34" charset="0"/>
              </a:rPr>
              <a:t> </a:t>
            </a:r>
            <a:r>
              <a:rPr lang="en-US" sz="2400" spc="-60" dirty="0" err="1">
                <a:latin typeface="Arial" panose="020B0604020202020204" pitchFamily="34" charset="0"/>
                <a:cs typeface="Arial" panose="020B0604020202020204" pitchFamily="34" charset="0"/>
              </a:rPr>
              <a:t>lặp</a:t>
            </a:r>
            <a:r>
              <a:rPr lang="en-US" sz="2400" spc="-6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03256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for</a:t>
            </a:r>
          </a:p>
        </p:txBody>
      </p:sp>
      <p:sp>
        <p:nvSpPr>
          <p:cNvPr id="6" name="TextBox 5">
            <a:extLst>
              <a:ext uri="{FF2B5EF4-FFF2-40B4-BE49-F238E27FC236}">
                <a16:creationId xmlns:a16="http://schemas.microsoft.com/office/drawing/2014/main" id="{E48182CF-0A75-40F7-A68E-CB1EB1416E97}"/>
              </a:ext>
            </a:extLst>
          </p:cNvPr>
          <p:cNvSpPr txBox="1"/>
          <p:nvPr/>
        </p:nvSpPr>
        <p:spPr>
          <a:xfrm>
            <a:off x="2223528" y="1935921"/>
            <a:ext cx="7832270" cy="3970318"/>
          </a:xfrm>
          <a:prstGeom prst="rect">
            <a:avLst/>
          </a:prstGeom>
          <a:solidFill>
            <a:schemeClr val="tx1">
              <a:lumMod val="95000"/>
            </a:schemeClr>
          </a:solidFill>
        </p:spPr>
        <p:txBody>
          <a:bodyPr wrap="square" rtlCol="0">
            <a:spAutoFit/>
          </a:bodyPr>
          <a:lstStyle/>
          <a:p>
            <a:pPr marL="0" indent="0">
              <a:buNone/>
            </a:pPr>
            <a:r>
              <a:rPr lang="en-US" sz="1800" dirty="0">
                <a:solidFill>
                  <a:srgbClr val="008000"/>
                </a:solidFill>
                <a:latin typeface="Cascadia Mono" panose="020B0609020000020004" pitchFamily="49" charset="0"/>
                <a:ea typeface="Times New Roman" panose="02020603050405020304" pitchFamily="18" charset="0"/>
                <a:cs typeface="Cascadia Mono" panose="020B0609020000020004" pitchFamily="49" charset="0"/>
              </a:rPr>
              <a:t>. . . </a:t>
            </a:r>
          </a:p>
          <a:p>
            <a:pPr marL="0" indent="0">
              <a:buNone/>
            </a:pPr>
            <a:r>
              <a:rPr lang="en-US" sz="1800" dirty="0">
                <a:solidFill>
                  <a:srgbClr val="0000FF"/>
                </a:solidFill>
                <a:latin typeface="Cascadia Mono" panose="020B0609020000020004" pitchFamily="49" charset="0"/>
                <a:ea typeface="Times New Roman" panose="02020603050405020304" pitchFamily="18" charset="0"/>
                <a:cs typeface="Cascadia Mono" panose="020B0609020000020004" pitchFamily="49" charset="0"/>
              </a:rPr>
              <a:t>for</a:t>
            </a: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r>
              <a:rPr lang="en-US" sz="1800" dirty="0">
                <a:solidFill>
                  <a:srgbClr val="0000FF"/>
                </a:solidFill>
                <a:latin typeface="Cascadia Mono" panose="020B0609020000020004" pitchFamily="49" charset="0"/>
                <a:ea typeface="Times New Roman" panose="02020603050405020304" pitchFamily="18" charset="0"/>
                <a:cs typeface="Cascadia Mono" panose="020B0609020000020004" pitchFamily="49" charset="0"/>
              </a:rPr>
              <a:t>int</a:t>
            </a: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r>
              <a:rPr lang="en-US" sz="1800" dirty="0" err="1">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i</a:t>
            </a: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 1; </a:t>
            </a:r>
            <a:r>
              <a:rPr lang="en-US" sz="1800" dirty="0" err="1">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i</a:t>
            </a: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&lt;= 5; </a:t>
            </a:r>
            <a:r>
              <a:rPr lang="en-US" sz="1800" dirty="0" err="1">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i</a:t>
            </a: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p>
          <a:p>
            <a:pPr marL="0" indent="0">
              <a:buNone/>
            </a:pP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p>
          <a:p>
            <a:pPr marL="0" indent="0">
              <a:buNone/>
            </a:pP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r>
              <a:rPr lang="en-US" sz="1800" dirty="0" err="1">
                <a:solidFill>
                  <a:schemeClr val="bg2">
                    <a:lumMod val="60000"/>
                    <a:lumOff val="40000"/>
                  </a:schemeClr>
                </a:solidFill>
                <a:latin typeface="Cascadia Mono" panose="020B0609020000020004" pitchFamily="49" charset="0"/>
                <a:ea typeface="Times New Roman" panose="02020603050405020304" pitchFamily="18" charset="0"/>
                <a:cs typeface="Cascadia Mono" panose="020B0609020000020004" pitchFamily="49" charset="0"/>
              </a:rPr>
              <a:t>Console</a:t>
            </a:r>
            <a:r>
              <a:rPr lang="en-US" sz="1800" dirty="0" err="1">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.WriteLine</a:t>
            </a: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a:t>
            </a:r>
            <a:r>
              <a:rPr lang="en-US" sz="1800" dirty="0" err="1">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i</a:t>
            </a: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p>
          <a:p>
            <a:pPr marL="0" indent="0">
              <a:buNone/>
            </a:pP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p>
          <a:p>
            <a:pPr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 </a:t>
            </a:r>
          </a:p>
          <a:p>
            <a:pPr marL="463550"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Output: </a:t>
            </a:r>
          </a:p>
          <a:p>
            <a:pPr marL="463550"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1 </a:t>
            </a:r>
          </a:p>
          <a:p>
            <a:pPr marL="463550"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2 </a:t>
            </a:r>
          </a:p>
          <a:p>
            <a:pPr marL="463550"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3</a:t>
            </a:r>
          </a:p>
          <a:p>
            <a:pPr marL="463550"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4 </a:t>
            </a:r>
          </a:p>
          <a:p>
            <a:pPr marL="463550"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5</a:t>
            </a:r>
          </a:p>
          <a:p>
            <a:pPr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a:t>
            </a:r>
            <a:r>
              <a:rPr lang="en-US" dirty="0">
                <a:latin typeface="Cascadia Mono" panose="020B0609020000020004" pitchFamily="49" charset="0"/>
                <a:cs typeface="Cascadia Mono" panose="020B0609020000020004" pitchFamily="49" charset="0"/>
              </a:rPr>
              <a:t> </a:t>
            </a:r>
          </a:p>
          <a:p>
            <a:endParaRPr lang="vi-VN"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556738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forEACH</a:t>
            </a:r>
            <a:endParaRPr lang="en-US" dirty="0"/>
          </a:p>
        </p:txBody>
      </p:sp>
      <p:sp>
        <p:nvSpPr>
          <p:cNvPr id="3" name="Content Placeholder 2"/>
          <p:cNvSpPr>
            <a:spLocks noGrp="1"/>
          </p:cNvSpPr>
          <p:nvPr>
            <p:ph idx="1"/>
          </p:nvPr>
        </p:nvSpPr>
        <p:spPr>
          <a:xfrm>
            <a:off x="598714" y="1539874"/>
            <a:ext cx="10591800" cy="3135540"/>
          </a:xfrm>
        </p:spPr>
        <p:txBody>
          <a:bodyPr>
            <a:normAutofit/>
          </a:bodyPr>
          <a:lstStyle/>
          <a:p>
            <a:pPr marL="0" indent="0">
              <a:spcBef>
                <a:spcPts val="300"/>
              </a:spcBef>
              <a:buNone/>
            </a:pPr>
            <a:r>
              <a:rPr lang="en-US" sz="2400" b="1" dirty="0" err="1"/>
              <a:t>Cú</a:t>
            </a:r>
            <a:r>
              <a:rPr lang="en-US" sz="2400" b="1" dirty="0"/>
              <a:t> </a:t>
            </a:r>
            <a:r>
              <a:rPr lang="en-US" sz="2400" b="1" dirty="0" err="1"/>
              <a:t>pháp</a:t>
            </a:r>
            <a:endParaRPr lang="en-US" sz="2400" b="1" dirty="0"/>
          </a:p>
          <a:p>
            <a:pPr marL="231775" indent="0">
              <a:spcBef>
                <a:spcPts val="300"/>
              </a:spcBef>
              <a:buNone/>
            </a:pPr>
            <a:r>
              <a:rPr lang="en-US" sz="2400" b="1" dirty="0">
                <a:solidFill>
                  <a:srgbClr val="FFC000"/>
                </a:solidFill>
                <a:latin typeface="Times New Roman" panose="02020603050405020304" pitchFamily="18" charset="0"/>
                <a:cs typeface="Times New Roman" panose="02020603050405020304" pitchFamily="18" charset="0"/>
              </a:rPr>
              <a:t>foreach (</a:t>
            </a:r>
            <a:r>
              <a:rPr lang="vi-VN" sz="2400" b="1" dirty="0" err="1">
                <a:solidFill>
                  <a:srgbClr val="FFC000"/>
                </a:solidFill>
                <a:latin typeface="Times New Roman" panose="02020603050405020304" pitchFamily="18" charset="0"/>
                <a:cs typeface="Times New Roman" panose="02020603050405020304" pitchFamily="18" charset="0"/>
              </a:rPr>
              <a:t>biến</a:t>
            </a:r>
            <a:r>
              <a:rPr lang="en-US" sz="2400" b="1" dirty="0">
                <a:solidFill>
                  <a:srgbClr val="FFC000"/>
                </a:solidFill>
                <a:latin typeface="Times New Roman" panose="02020603050405020304" pitchFamily="18" charset="0"/>
                <a:cs typeface="Times New Roman" panose="02020603050405020304" pitchFamily="18" charset="0"/>
              </a:rPr>
              <a:t>_</a:t>
            </a:r>
            <a:r>
              <a:rPr lang="vi-VN" sz="2400" b="1" dirty="0" err="1">
                <a:solidFill>
                  <a:srgbClr val="FFC000"/>
                </a:solidFill>
                <a:latin typeface="Times New Roman" panose="02020603050405020304" pitchFamily="18" charset="0"/>
                <a:cs typeface="Times New Roman" panose="02020603050405020304" pitchFamily="18" charset="0"/>
              </a:rPr>
              <a:t>cục</a:t>
            </a:r>
            <a:r>
              <a:rPr lang="en-US" sz="2400" b="1" dirty="0">
                <a:solidFill>
                  <a:srgbClr val="FFC000"/>
                </a:solidFill>
                <a:latin typeface="Times New Roman" panose="02020603050405020304" pitchFamily="18" charset="0"/>
                <a:cs typeface="Times New Roman" panose="02020603050405020304" pitchFamily="18" charset="0"/>
              </a:rPr>
              <a:t>_</a:t>
            </a:r>
            <a:r>
              <a:rPr lang="vi-VN" sz="2400" b="1" dirty="0" err="1">
                <a:solidFill>
                  <a:srgbClr val="FFC000"/>
                </a:solidFill>
                <a:latin typeface="Times New Roman" panose="02020603050405020304" pitchFamily="18" charset="0"/>
                <a:cs typeface="Times New Roman" panose="02020603050405020304" pitchFamily="18" charset="0"/>
              </a:rPr>
              <a:t>bộ</a:t>
            </a:r>
            <a:r>
              <a:rPr lang="en-US" sz="2400" b="1" dirty="0">
                <a:solidFill>
                  <a:srgbClr val="FFC000"/>
                </a:solidFill>
                <a:latin typeface="Times New Roman" panose="02020603050405020304" pitchFamily="18" charset="0"/>
                <a:cs typeface="Times New Roman" panose="02020603050405020304" pitchFamily="18" charset="0"/>
              </a:rPr>
              <a:t> in </a:t>
            </a:r>
            <a:r>
              <a:rPr lang="vi-VN" sz="2400" b="1" dirty="0" err="1">
                <a:solidFill>
                  <a:srgbClr val="FFC000"/>
                </a:solidFill>
                <a:latin typeface="Times New Roman" panose="02020603050405020304" pitchFamily="18" charset="0"/>
                <a:cs typeface="Times New Roman" panose="02020603050405020304" pitchFamily="18" charset="0"/>
              </a:rPr>
              <a:t>tập_hợp</a:t>
            </a:r>
            <a:r>
              <a:rPr lang="en-US" sz="2400" b="1" dirty="0">
                <a:solidFill>
                  <a:srgbClr val="FFC000"/>
                </a:solidFill>
                <a:latin typeface="Times New Roman" panose="02020603050405020304" pitchFamily="18" charset="0"/>
                <a:cs typeface="Times New Roman" panose="02020603050405020304" pitchFamily="18" charset="0"/>
              </a:rPr>
              <a:t>)</a:t>
            </a:r>
          </a:p>
          <a:p>
            <a:pPr marL="231775" indent="0">
              <a:spcBef>
                <a:spcPts val="300"/>
              </a:spcBef>
              <a:buNone/>
            </a:pPr>
            <a:r>
              <a:rPr lang="en-US" sz="2400" b="1" dirty="0">
                <a:solidFill>
                  <a:srgbClr val="FFC000"/>
                </a:solidFill>
                <a:latin typeface="Times New Roman" panose="02020603050405020304" pitchFamily="18" charset="0"/>
                <a:cs typeface="Times New Roman" panose="02020603050405020304" pitchFamily="18" charset="0"/>
              </a:rPr>
              <a:t>{</a:t>
            </a:r>
          </a:p>
          <a:p>
            <a:pPr marL="0" indent="0">
              <a:spcBef>
                <a:spcPts val="300"/>
              </a:spcBef>
              <a:buNone/>
            </a:pP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a:solidFill>
                  <a:srgbClr val="008000"/>
                </a:solidFill>
                <a:latin typeface="Times New Roman" panose="02020603050405020304" pitchFamily="18" charset="0"/>
                <a:cs typeface="Times New Roman" panose="02020603050405020304" pitchFamily="18" charset="0"/>
              </a:rPr>
              <a:t>//</a:t>
            </a:r>
            <a:r>
              <a:rPr lang="en-US" sz="2400" b="1" dirty="0" err="1">
                <a:solidFill>
                  <a:srgbClr val="008000"/>
                </a:solidFill>
                <a:latin typeface="Times New Roman" panose="02020603050405020304" pitchFamily="18" charset="0"/>
                <a:cs typeface="Times New Roman" panose="02020603050405020304" pitchFamily="18" charset="0"/>
              </a:rPr>
              <a:t>khối</a:t>
            </a:r>
            <a:r>
              <a:rPr lang="en-US" sz="2400" b="1" dirty="0">
                <a:solidFill>
                  <a:srgbClr val="008000"/>
                </a:solidFill>
                <a:latin typeface="Times New Roman" panose="02020603050405020304" pitchFamily="18" charset="0"/>
                <a:cs typeface="Times New Roman" panose="02020603050405020304" pitchFamily="18" charset="0"/>
              </a:rPr>
              <a:t> </a:t>
            </a:r>
            <a:r>
              <a:rPr lang="en-US" sz="2400" b="1" dirty="0" err="1">
                <a:solidFill>
                  <a:srgbClr val="008000"/>
                </a:solidFill>
                <a:latin typeface="Times New Roman" panose="02020603050405020304" pitchFamily="18" charset="0"/>
                <a:cs typeface="Times New Roman" panose="02020603050405020304" pitchFamily="18" charset="0"/>
              </a:rPr>
              <a:t>lệnh</a:t>
            </a:r>
            <a:endParaRPr lang="en-US" sz="2400" b="1" dirty="0">
              <a:solidFill>
                <a:srgbClr val="008000"/>
              </a:solidFill>
              <a:latin typeface="Times New Roman" panose="02020603050405020304" pitchFamily="18" charset="0"/>
              <a:cs typeface="Times New Roman" panose="02020603050405020304" pitchFamily="18" charset="0"/>
            </a:endParaRPr>
          </a:p>
          <a:p>
            <a:pPr marL="0" indent="0">
              <a:spcBef>
                <a:spcPts val="300"/>
              </a:spcBef>
              <a:buNone/>
            </a:pP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a:solidFill>
                  <a:srgbClr val="FFC000"/>
                </a:solidFill>
                <a:latin typeface="Times New Roman" panose="02020603050405020304" pitchFamily="18" charset="0"/>
                <a:cs typeface="Times New Roman" panose="02020603050405020304" pitchFamily="18" charset="0"/>
              </a:rPr>
              <a:t>}</a:t>
            </a:r>
          </a:p>
          <a:p>
            <a:pPr marL="0" indent="0">
              <a:buNone/>
            </a:pPr>
            <a:endParaRPr lang="en-US" sz="2800" dirty="0"/>
          </a:p>
          <a:p>
            <a:pPr marL="0" indent="0">
              <a:buNone/>
            </a:pPr>
            <a:endParaRPr lang="en-US" sz="2800" dirty="0"/>
          </a:p>
        </p:txBody>
      </p:sp>
      <p:sp>
        <p:nvSpPr>
          <p:cNvPr id="5" name="TextBox 4"/>
          <p:cNvSpPr txBox="1"/>
          <p:nvPr/>
        </p:nvSpPr>
        <p:spPr>
          <a:xfrm>
            <a:off x="598714" y="4021933"/>
            <a:ext cx="10891157" cy="2308324"/>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Ý </a:t>
            </a:r>
            <a:r>
              <a:rPr lang="en-US" sz="2400" b="1" dirty="0" err="1">
                <a:latin typeface="Arial" panose="020B0604020202020204" pitchFamily="34" charset="0"/>
                <a:cs typeface="Arial" panose="020B0604020202020204" pitchFamily="34" charset="0"/>
              </a:rPr>
              <a:t>nghĩa</a:t>
            </a:r>
            <a:r>
              <a:rPr lang="en-US" sz="2400" b="1" dirty="0">
                <a:latin typeface="Arial" panose="020B0604020202020204" pitchFamily="34" charset="0"/>
                <a:cs typeface="Arial" panose="020B0604020202020204" pitchFamily="34" charset="0"/>
              </a:rPr>
              <a:t>: </a:t>
            </a:r>
          </a:p>
          <a:p>
            <a:r>
              <a:rPr lang="vi-VN" sz="2400" dirty="0" err="1">
                <a:latin typeface="Arial" panose="020B0604020202020204" pitchFamily="34" charset="0"/>
                <a:cs typeface="Arial" panose="020B0604020202020204" pitchFamily="34" charset="0"/>
              </a:rPr>
              <a:t>Lệnh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foreach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thực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duyệt</a:t>
            </a:r>
            <a:r>
              <a:rPr lang="vi-VN" sz="2400" dirty="0">
                <a:latin typeface="Arial" panose="020B0604020202020204" pitchFamily="34" charset="0"/>
                <a:cs typeface="Arial" panose="020B0604020202020204" pitchFamily="34" charset="0"/>
              </a:rPr>
              <a:t> qua </a:t>
            </a:r>
            <a:r>
              <a:rPr lang="vi-VN" sz="2400" dirty="0" err="1">
                <a:latin typeface="Arial" panose="020B0604020202020204" pitchFamily="34" charset="0"/>
                <a:cs typeface="Arial" panose="020B0604020202020204" pitchFamily="34" charset="0"/>
              </a:rPr>
              <a:t>từng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phần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tử</a:t>
            </a:r>
            <a:r>
              <a:rPr lang="vi-VN" sz="2400" dirty="0">
                <a:latin typeface="Arial" panose="020B0604020202020204" pitchFamily="34" charset="0"/>
                <a:cs typeface="Arial" panose="020B0604020202020204" pitchFamily="34" charset="0"/>
              </a:rPr>
              <a:t> trong </a:t>
            </a:r>
            <a:r>
              <a:rPr lang="vi-VN" sz="2400" dirty="0" err="1">
                <a:solidFill>
                  <a:srgbClr val="FFC000"/>
                </a:solidFill>
                <a:latin typeface="Arial" panose="020B0604020202020204" pitchFamily="34" charset="0"/>
                <a:cs typeface="Arial" panose="020B0604020202020204" pitchFamily="34" charset="0"/>
              </a:rPr>
              <a:t>tập_hợp</a:t>
            </a:r>
            <a:r>
              <a:rPr lang="vi-VN" sz="2400" dirty="0">
                <a:solidFill>
                  <a:srgbClr val="FFC000"/>
                </a:solidFill>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để</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thực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các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lệnh</a:t>
            </a:r>
            <a:r>
              <a:rPr lang="vi-VN" sz="2400" dirty="0">
                <a:latin typeface="Arial" panose="020B0604020202020204" pitchFamily="34" charset="0"/>
                <a:cs typeface="Arial" panose="020B0604020202020204" pitchFamily="34" charset="0"/>
              </a:rPr>
              <a:t> trong </a:t>
            </a:r>
            <a:r>
              <a:rPr lang="vi-VN" sz="2400" dirty="0" err="1">
                <a:solidFill>
                  <a:srgbClr val="FFC000"/>
                </a:solidFill>
                <a:latin typeface="Arial" panose="020B0604020202020204" pitchFamily="34" charset="0"/>
                <a:cs typeface="Arial" panose="020B0604020202020204" pitchFamily="34" charset="0"/>
              </a:rPr>
              <a:t>khối</a:t>
            </a:r>
            <a:r>
              <a:rPr lang="vi-VN" sz="2400" dirty="0">
                <a:solidFill>
                  <a:srgbClr val="FFC000"/>
                </a:solidFill>
                <a:latin typeface="Arial" panose="020B0604020202020204" pitchFamily="34" charset="0"/>
                <a:cs typeface="Arial" panose="020B0604020202020204" pitchFamily="34" charset="0"/>
              </a:rPr>
              <a:t> </a:t>
            </a:r>
            <a:r>
              <a:rPr lang="vi-VN" sz="2400" dirty="0" err="1">
                <a:solidFill>
                  <a:srgbClr val="FFC000"/>
                </a:solidFill>
                <a:latin typeface="Arial" panose="020B0604020202020204" pitchFamily="34" charset="0"/>
                <a:cs typeface="Arial" panose="020B0604020202020204" pitchFamily="34" charset="0"/>
              </a:rPr>
              <a:t>lệnh</a:t>
            </a:r>
            <a:r>
              <a:rPr lang="vi-VN" sz="2400" dirty="0">
                <a:latin typeface="Arial" panose="020B0604020202020204" pitchFamily="34" charset="0"/>
                <a:cs typeface="Arial" panose="020B0604020202020204" pitchFamily="34" charset="0"/>
              </a:rPr>
              <a:t>. </a:t>
            </a:r>
            <a:endParaRPr lang="en-US" sz="2400" b="1" dirty="0">
              <a:latin typeface="Arial" panose="020B0604020202020204" pitchFamily="34" charset="0"/>
              <a:cs typeface="Arial" panose="020B0604020202020204" pitchFamily="34" charset="0"/>
            </a:endParaRPr>
          </a:p>
          <a:p>
            <a:pPr marL="236538" indent="-236538">
              <a:buFont typeface="Arial" panose="020B0604020202020204" pitchFamily="34" charset="0"/>
              <a:buChar char="•"/>
            </a:pPr>
            <a:r>
              <a:rPr lang="en-US" sz="2400" dirty="0">
                <a:latin typeface="Arial" panose="020B0604020202020204" pitchFamily="34" charset="0"/>
                <a:cs typeface="Arial" panose="020B0604020202020204" pitchFamily="34" charset="0"/>
              </a:rPr>
              <a:t> </a:t>
            </a:r>
            <a:r>
              <a:rPr lang="vi-VN" sz="2400" dirty="0" err="1">
                <a:solidFill>
                  <a:srgbClr val="FFC000"/>
                </a:solidFill>
                <a:latin typeface="Arial" panose="020B0604020202020204" pitchFamily="34" charset="0"/>
                <a:cs typeface="Arial" panose="020B0604020202020204" pitchFamily="34" charset="0"/>
              </a:rPr>
              <a:t>biến</a:t>
            </a:r>
            <a:r>
              <a:rPr lang="en-US" sz="2400" dirty="0">
                <a:solidFill>
                  <a:srgbClr val="FFC000"/>
                </a:solidFill>
                <a:latin typeface="Arial" panose="020B0604020202020204" pitchFamily="34" charset="0"/>
                <a:cs typeface="Arial" panose="020B0604020202020204" pitchFamily="34" charset="0"/>
              </a:rPr>
              <a:t>_</a:t>
            </a:r>
            <a:r>
              <a:rPr lang="vi-VN" sz="2400" dirty="0" err="1">
                <a:solidFill>
                  <a:srgbClr val="FFC000"/>
                </a:solidFill>
                <a:latin typeface="Arial" panose="020B0604020202020204" pitchFamily="34" charset="0"/>
                <a:cs typeface="Arial" panose="020B0604020202020204" pitchFamily="34" charset="0"/>
              </a:rPr>
              <a:t>cục</a:t>
            </a:r>
            <a:r>
              <a:rPr lang="en-US" sz="2400" dirty="0">
                <a:solidFill>
                  <a:srgbClr val="FFC000"/>
                </a:solidFill>
                <a:latin typeface="Arial" panose="020B0604020202020204" pitchFamily="34" charset="0"/>
                <a:cs typeface="Arial" panose="020B0604020202020204" pitchFamily="34" charset="0"/>
              </a:rPr>
              <a:t>_</a:t>
            </a:r>
            <a:r>
              <a:rPr lang="vi-VN" sz="2400" dirty="0" err="1">
                <a:solidFill>
                  <a:srgbClr val="FFC000"/>
                </a:solidFill>
                <a:latin typeface="Arial" panose="020B0604020202020204" pitchFamily="34" charset="0"/>
                <a:cs typeface="Arial" panose="020B0604020202020204" pitchFamily="34" charset="0"/>
              </a:rPr>
              <a:t>bộ</a:t>
            </a:r>
            <a:r>
              <a:rPr lang="en-US"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biến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chạy</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để</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duyệt</a:t>
            </a:r>
            <a:r>
              <a:rPr lang="vi-VN" sz="2400" dirty="0">
                <a:latin typeface="Arial" panose="020B0604020202020204" pitchFamily="34" charset="0"/>
                <a:cs typeface="Arial" panose="020B0604020202020204" pitchFamily="34" charset="0"/>
              </a:rPr>
              <a:t> qua </a:t>
            </a:r>
            <a:r>
              <a:rPr lang="vi-VN" sz="2400" dirty="0" err="1">
                <a:latin typeface="Arial" panose="020B0604020202020204" pitchFamily="34" charset="0"/>
                <a:cs typeface="Arial" panose="020B0604020202020204" pitchFamily="34" charset="0"/>
              </a:rPr>
              <a:t>từng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phần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tử</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của</a:t>
            </a:r>
            <a:r>
              <a:rPr lang="vi-VN" sz="2400" dirty="0">
                <a:latin typeface="Arial" panose="020B0604020202020204" pitchFamily="34" charset="0"/>
                <a:cs typeface="Arial" panose="020B0604020202020204" pitchFamily="34" charset="0"/>
              </a:rPr>
              <a:t> </a:t>
            </a:r>
            <a:r>
              <a:rPr lang="vi-VN" sz="2400" dirty="0" err="1">
                <a:solidFill>
                  <a:srgbClr val="FFC000"/>
                </a:solidFill>
                <a:latin typeface="Arial" panose="020B0604020202020204" pitchFamily="34" charset="0"/>
                <a:cs typeface="Arial" panose="020B0604020202020204" pitchFamily="34" charset="0"/>
              </a:rPr>
              <a:t>tập_hợp</a:t>
            </a:r>
            <a:r>
              <a:rPr lang="vi-VN"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236538" indent="-236538">
              <a:buFont typeface="Arial" panose="020B0604020202020204" pitchFamily="34" charset="0"/>
              <a:buChar char="•"/>
            </a:pPr>
            <a:r>
              <a:rPr lang="en-US"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Kiểu</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dữ</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liệu</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của</a:t>
            </a:r>
            <a:r>
              <a:rPr lang="vi-VN" sz="2400" b="1" dirty="0">
                <a:solidFill>
                  <a:srgbClr val="FFC000"/>
                </a:solidFill>
                <a:cs typeface="Arial" panose="020B0604020202020204" pitchFamily="34" charset="0"/>
              </a:rPr>
              <a:t> </a:t>
            </a:r>
            <a:r>
              <a:rPr lang="vi-VN" sz="2400" dirty="0" err="1">
                <a:solidFill>
                  <a:srgbClr val="FFC000"/>
                </a:solidFill>
                <a:cs typeface="Arial" panose="020B0604020202020204" pitchFamily="34" charset="0"/>
              </a:rPr>
              <a:t>biến</a:t>
            </a:r>
            <a:r>
              <a:rPr lang="en-US" sz="2400" dirty="0">
                <a:solidFill>
                  <a:srgbClr val="FFC000"/>
                </a:solidFill>
                <a:latin typeface="Arial" panose="020B0604020202020204" pitchFamily="34" charset="0"/>
                <a:cs typeface="Arial" panose="020B0604020202020204" pitchFamily="34" charset="0"/>
              </a:rPr>
              <a:t>_</a:t>
            </a:r>
            <a:r>
              <a:rPr lang="vi-VN" sz="2400" dirty="0" err="1">
                <a:solidFill>
                  <a:srgbClr val="FFC000"/>
                </a:solidFill>
                <a:cs typeface="Arial" panose="020B0604020202020204" pitchFamily="34" charset="0"/>
              </a:rPr>
              <a:t>cục</a:t>
            </a:r>
            <a:r>
              <a:rPr lang="en-US" sz="2400" dirty="0">
                <a:solidFill>
                  <a:srgbClr val="FFC000"/>
                </a:solidFill>
                <a:latin typeface="Arial" panose="020B0604020202020204" pitchFamily="34" charset="0"/>
                <a:cs typeface="Arial" panose="020B0604020202020204" pitchFamily="34" charset="0"/>
              </a:rPr>
              <a:t>_</a:t>
            </a:r>
            <a:r>
              <a:rPr lang="vi-VN" sz="2400" dirty="0" err="1">
                <a:solidFill>
                  <a:srgbClr val="FFC000"/>
                </a:solidFill>
                <a:cs typeface="Arial" panose="020B0604020202020204" pitchFamily="34" charset="0"/>
              </a:rPr>
              <a:t>bộ</a:t>
            </a:r>
            <a:r>
              <a:rPr lang="vi-VN" sz="2400" dirty="0">
                <a:solidFill>
                  <a:srgbClr val="FFC000"/>
                </a:solidFill>
                <a:cs typeface="Arial" panose="020B0604020202020204" pitchFamily="34" charset="0"/>
              </a:rPr>
              <a:t> </a:t>
            </a:r>
            <a:r>
              <a:rPr lang="vi-VN" sz="2400" dirty="0" err="1">
                <a:cs typeface="Arial" panose="020B0604020202020204" pitchFamily="34" charset="0"/>
              </a:rPr>
              <a:t>phải</a:t>
            </a:r>
            <a:r>
              <a:rPr lang="vi-VN" sz="2400" dirty="0">
                <a:cs typeface="Arial" panose="020B0604020202020204" pitchFamily="34" charset="0"/>
              </a:rPr>
              <a:t> </a:t>
            </a:r>
            <a:r>
              <a:rPr lang="vi-VN" sz="2400" dirty="0" err="1">
                <a:cs typeface="Arial" panose="020B0604020202020204" pitchFamily="34" charset="0"/>
              </a:rPr>
              <a:t>phù</a:t>
            </a:r>
            <a:r>
              <a:rPr lang="vi-VN" sz="2400" dirty="0">
                <a:cs typeface="Arial" panose="020B0604020202020204" pitchFamily="34" charset="0"/>
              </a:rPr>
              <a:t> </a:t>
            </a:r>
            <a:r>
              <a:rPr lang="vi-VN" sz="2400" dirty="0" err="1">
                <a:cs typeface="Arial" panose="020B0604020202020204" pitchFamily="34" charset="0"/>
              </a:rPr>
              <a:t>hợp</a:t>
            </a:r>
            <a:r>
              <a:rPr lang="vi-VN" sz="2400" dirty="0">
                <a:cs typeface="Arial" panose="020B0604020202020204" pitchFamily="34" charset="0"/>
              </a:rPr>
              <a:t> </a:t>
            </a:r>
            <a:r>
              <a:rPr lang="vi-VN" sz="2400" dirty="0" err="1">
                <a:cs typeface="Arial" panose="020B0604020202020204" pitchFamily="34" charset="0"/>
              </a:rPr>
              <a:t>với</a:t>
            </a:r>
            <a:r>
              <a:rPr lang="vi-VN" sz="2400" dirty="0">
                <a:cs typeface="Arial" panose="020B0604020202020204" pitchFamily="34" charset="0"/>
              </a:rPr>
              <a:t> </a:t>
            </a:r>
            <a:r>
              <a:rPr lang="vi-VN" sz="2400" dirty="0" err="1">
                <a:cs typeface="Arial" panose="020B0604020202020204" pitchFamily="34" charset="0"/>
              </a:rPr>
              <a:t>kiểu</a:t>
            </a:r>
            <a:r>
              <a:rPr lang="vi-VN" sz="2400" dirty="0">
                <a:cs typeface="Arial" panose="020B0604020202020204" pitchFamily="34" charset="0"/>
              </a:rPr>
              <a:t> </a:t>
            </a:r>
            <a:r>
              <a:rPr lang="vi-VN" sz="2400" dirty="0" err="1">
                <a:cs typeface="Arial" panose="020B0604020202020204" pitchFamily="34" charset="0"/>
              </a:rPr>
              <a:t>dữ</a:t>
            </a:r>
            <a:r>
              <a:rPr lang="vi-VN" sz="2400" dirty="0">
                <a:cs typeface="Arial" panose="020B0604020202020204" pitchFamily="34" charset="0"/>
              </a:rPr>
              <a:t> </a:t>
            </a:r>
            <a:r>
              <a:rPr lang="vi-VN" sz="2400" dirty="0" err="1">
                <a:cs typeface="Arial" panose="020B0604020202020204" pitchFamily="34" charset="0"/>
              </a:rPr>
              <a:t>liệu</a:t>
            </a:r>
            <a:r>
              <a:rPr lang="vi-VN" sz="2400" dirty="0">
                <a:cs typeface="Arial" panose="020B0604020202020204" pitchFamily="34" charset="0"/>
              </a:rPr>
              <a:t> </a:t>
            </a:r>
            <a:r>
              <a:rPr lang="vi-VN" sz="2400" dirty="0" err="1">
                <a:cs typeface="Arial" panose="020B0604020202020204" pitchFamily="34" charset="0"/>
              </a:rPr>
              <a:t>của</a:t>
            </a:r>
            <a:r>
              <a:rPr lang="vi-VN" sz="2400" dirty="0">
                <a:cs typeface="Arial" panose="020B0604020202020204" pitchFamily="34" charset="0"/>
              </a:rPr>
              <a:t> </a:t>
            </a:r>
            <a:r>
              <a:rPr lang="vi-VN" sz="2400" dirty="0" err="1">
                <a:cs typeface="Arial" panose="020B0604020202020204" pitchFamily="34" charset="0"/>
              </a:rPr>
              <a:t>các</a:t>
            </a:r>
            <a:r>
              <a:rPr lang="vi-VN" sz="2400" dirty="0">
                <a:cs typeface="Arial" panose="020B0604020202020204" pitchFamily="34" charset="0"/>
              </a:rPr>
              <a:t> </a:t>
            </a:r>
            <a:r>
              <a:rPr lang="vi-VN" sz="2400" dirty="0" err="1">
                <a:cs typeface="Arial" panose="020B0604020202020204" pitchFamily="34" charset="0"/>
              </a:rPr>
              <a:t>phần</a:t>
            </a:r>
            <a:r>
              <a:rPr lang="vi-VN" sz="2400" dirty="0">
                <a:cs typeface="Arial" panose="020B0604020202020204" pitchFamily="34" charset="0"/>
              </a:rPr>
              <a:t> </a:t>
            </a:r>
            <a:r>
              <a:rPr lang="vi-VN" sz="2400" dirty="0" err="1">
                <a:cs typeface="Arial" panose="020B0604020202020204" pitchFamily="34" charset="0"/>
              </a:rPr>
              <a:t>tử</a:t>
            </a:r>
            <a:r>
              <a:rPr lang="vi-VN" sz="2400" dirty="0">
                <a:cs typeface="Arial" panose="020B0604020202020204" pitchFamily="34" charset="0"/>
              </a:rPr>
              <a:t> trong</a:t>
            </a:r>
            <a:r>
              <a:rPr lang="vi-VN" sz="2400" dirty="0">
                <a:latin typeface="Arial" panose="020B0604020202020204" pitchFamily="34" charset="0"/>
                <a:cs typeface="Arial" panose="020B0604020202020204" pitchFamily="34" charset="0"/>
              </a:rPr>
              <a:t> </a:t>
            </a:r>
            <a:r>
              <a:rPr lang="vi-VN" sz="2400" dirty="0" err="1">
                <a:solidFill>
                  <a:srgbClr val="FFC000"/>
                </a:solidFill>
                <a:latin typeface="Arial" panose="020B0604020202020204" pitchFamily="34" charset="0"/>
                <a:cs typeface="Arial" panose="020B0604020202020204" pitchFamily="34" charset="0"/>
              </a:rPr>
              <a:t>tập_hợp</a:t>
            </a:r>
            <a:r>
              <a:rPr lang="vi-VN" sz="2400" b="1"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2289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forEACH</a:t>
            </a:r>
            <a:endParaRPr lang="en-US" dirty="0"/>
          </a:p>
        </p:txBody>
      </p:sp>
      <p:sp>
        <p:nvSpPr>
          <p:cNvPr id="6" name="TextBox 5">
            <a:extLst>
              <a:ext uri="{FF2B5EF4-FFF2-40B4-BE49-F238E27FC236}">
                <a16:creationId xmlns:a16="http://schemas.microsoft.com/office/drawing/2014/main" id="{E48182CF-0A75-40F7-A68E-CB1EB1416E97}"/>
              </a:ext>
            </a:extLst>
          </p:cNvPr>
          <p:cNvSpPr txBox="1"/>
          <p:nvPr/>
        </p:nvSpPr>
        <p:spPr>
          <a:xfrm>
            <a:off x="2223528" y="1935921"/>
            <a:ext cx="7832270" cy="3970318"/>
          </a:xfrm>
          <a:prstGeom prst="rect">
            <a:avLst/>
          </a:prstGeom>
          <a:solidFill>
            <a:schemeClr val="tx1">
              <a:lumMod val="95000"/>
            </a:schemeClr>
          </a:solidFill>
        </p:spPr>
        <p:txBody>
          <a:bodyPr wrap="square" rtlCol="0">
            <a:spAutoFit/>
          </a:bodyPr>
          <a:lstStyle/>
          <a:p>
            <a:pPr marL="0" indent="0">
              <a:buNone/>
            </a:pPr>
            <a:r>
              <a:rPr lang="en-US" sz="1800" dirty="0">
                <a:solidFill>
                  <a:srgbClr val="008000"/>
                </a:solidFill>
                <a:latin typeface="Cascadia Mono" panose="020B0609020000020004" pitchFamily="49" charset="0"/>
                <a:ea typeface="Times New Roman" panose="02020603050405020304" pitchFamily="18" charset="0"/>
                <a:cs typeface="Cascadia Mono" panose="020B0609020000020004" pitchFamily="49" charset="0"/>
              </a:rPr>
              <a:t>. . .</a:t>
            </a:r>
          </a:p>
          <a:p>
            <a:pPr marL="0" indent="0">
              <a:buNone/>
            </a:pPr>
            <a:r>
              <a:rPr lang="fr-FR" b="0" i="0" dirty="0">
                <a:solidFill>
                  <a:srgbClr val="569CD6"/>
                </a:solidFill>
                <a:effectLst/>
                <a:latin typeface="Cascadia Mono" panose="020B0609020000020004" pitchFamily="49" charset="0"/>
                <a:cs typeface="Cascadia Mono" panose="020B0609020000020004" pitchFamily="49" charset="0"/>
              </a:rPr>
              <a:t>string</a:t>
            </a:r>
            <a:r>
              <a:rPr lang="fr-FR" b="0" i="0" dirty="0">
                <a:solidFill>
                  <a:schemeClr val="bg1"/>
                </a:solidFill>
                <a:effectLst/>
                <a:latin typeface="Cascadia Mono" panose="020B0609020000020004" pitchFamily="49" charset="0"/>
                <a:cs typeface="Cascadia Mono" panose="020B0609020000020004" pitchFamily="49" charset="0"/>
              </a:rPr>
              <a:t>[] values = {</a:t>
            </a:r>
            <a:r>
              <a:rPr lang="en-US" sz="1800" dirty="0">
                <a:solidFill>
                  <a:srgbClr val="A31515"/>
                </a:solidFill>
                <a:latin typeface="Cascadia Mono" panose="020B0609020000020004" pitchFamily="49" charset="0"/>
                <a:ea typeface="Times New Roman" panose="02020603050405020304" pitchFamily="18" charset="0"/>
                <a:cs typeface="Cascadia Mono" panose="020B0609020000020004" pitchFamily="49" charset="0"/>
              </a:rPr>
              <a:t>"Toi"</a:t>
            </a:r>
            <a:r>
              <a:rPr lang="fr-FR" b="0" i="0" dirty="0">
                <a:solidFill>
                  <a:schemeClr val="bg1"/>
                </a:solidFill>
                <a:effectLst/>
                <a:latin typeface="Cascadia Mono" panose="020B0609020000020004" pitchFamily="49" charset="0"/>
                <a:cs typeface="Cascadia Mono" panose="020B0609020000020004" pitchFamily="49" charset="0"/>
              </a:rPr>
              <a:t>,</a:t>
            </a:r>
            <a:r>
              <a:rPr lang="en-US" sz="1800" dirty="0">
                <a:solidFill>
                  <a:srgbClr val="A31515"/>
                </a:solidFill>
                <a:latin typeface="Cascadia Mono" panose="020B0609020000020004" pitchFamily="49" charset="0"/>
                <a:ea typeface="Times New Roman" panose="02020603050405020304" pitchFamily="18" charset="0"/>
                <a:cs typeface="Cascadia Mono" panose="020B0609020000020004" pitchFamily="49" charset="0"/>
              </a:rPr>
              <a:t>"</a:t>
            </a:r>
            <a:r>
              <a:rPr lang="en-US" sz="1800" dirty="0" err="1">
                <a:solidFill>
                  <a:srgbClr val="A31515"/>
                </a:solidFill>
                <a:latin typeface="Cascadia Mono" panose="020B0609020000020004" pitchFamily="49" charset="0"/>
                <a:ea typeface="Times New Roman" panose="02020603050405020304" pitchFamily="18" charset="0"/>
                <a:cs typeface="Cascadia Mono" panose="020B0609020000020004" pitchFamily="49" charset="0"/>
              </a:rPr>
              <a:t>yeu</a:t>
            </a:r>
            <a:r>
              <a:rPr lang="en-US" sz="1800" dirty="0">
                <a:solidFill>
                  <a:srgbClr val="A31515"/>
                </a:solidFill>
                <a:latin typeface="Cascadia Mono" panose="020B0609020000020004" pitchFamily="49" charset="0"/>
                <a:ea typeface="Times New Roman" panose="02020603050405020304" pitchFamily="18" charset="0"/>
                <a:cs typeface="Cascadia Mono" panose="020B0609020000020004" pitchFamily="49" charset="0"/>
              </a:rPr>
              <a:t>"</a:t>
            </a:r>
            <a:r>
              <a:rPr lang="fr-FR" b="0" i="0" dirty="0">
                <a:solidFill>
                  <a:schemeClr val="bg1"/>
                </a:solidFill>
                <a:effectLst/>
                <a:latin typeface="Cascadia Mono" panose="020B0609020000020004" pitchFamily="49" charset="0"/>
                <a:cs typeface="Cascadia Mono" panose="020B0609020000020004" pitchFamily="49" charset="0"/>
              </a:rPr>
              <a:t>,</a:t>
            </a:r>
            <a:r>
              <a:rPr lang="en-US" sz="1800" dirty="0">
                <a:solidFill>
                  <a:srgbClr val="A31515"/>
                </a:solidFill>
                <a:latin typeface="Cascadia Mono" panose="020B0609020000020004" pitchFamily="49" charset="0"/>
                <a:ea typeface="Times New Roman" panose="02020603050405020304" pitchFamily="18" charset="0"/>
                <a:cs typeface="Cascadia Mono" panose="020B0609020000020004" pitchFamily="49" charset="0"/>
              </a:rPr>
              <a:t>"Ha"</a:t>
            </a:r>
            <a:r>
              <a:rPr lang="en-US" sz="1800" dirty="0">
                <a:solidFill>
                  <a:schemeClr val="bg1"/>
                </a:solidFill>
                <a:latin typeface="Cascadia Mono" panose="020B0609020000020004" pitchFamily="49" charset="0"/>
                <a:ea typeface="Times New Roman" panose="02020603050405020304" pitchFamily="18" charset="0"/>
                <a:cs typeface="Cascadia Mono" panose="020B0609020000020004" pitchFamily="49" charset="0"/>
              </a:rPr>
              <a:t>,</a:t>
            </a:r>
            <a:r>
              <a:rPr lang="en-US" sz="1800" dirty="0">
                <a:solidFill>
                  <a:srgbClr val="A31515"/>
                </a:solidFill>
                <a:latin typeface="Cascadia Mono" panose="020B0609020000020004" pitchFamily="49" charset="0"/>
                <a:ea typeface="Times New Roman" panose="02020603050405020304" pitchFamily="18" charset="0"/>
                <a:cs typeface="Cascadia Mono" panose="020B0609020000020004" pitchFamily="49" charset="0"/>
              </a:rPr>
              <a:t>"</a:t>
            </a:r>
            <a:r>
              <a:rPr lang="en-US" sz="1800" dirty="0" err="1">
                <a:solidFill>
                  <a:srgbClr val="A31515"/>
                </a:solidFill>
                <a:latin typeface="Cascadia Mono" panose="020B0609020000020004" pitchFamily="49" charset="0"/>
                <a:ea typeface="Times New Roman" panose="02020603050405020304" pitchFamily="18" charset="0"/>
                <a:cs typeface="Cascadia Mono" panose="020B0609020000020004" pitchFamily="49" charset="0"/>
              </a:rPr>
              <a:t>Noi</a:t>
            </a:r>
            <a:r>
              <a:rPr lang="en-US" sz="1800" dirty="0">
                <a:solidFill>
                  <a:srgbClr val="A31515"/>
                </a:solidFill>
                <a:latin typeface="Cascadia Mono" panose="020B0609020000020004" pitchFamily="49" charset="0"/>
                <a:ea typeface="Times New Roman" panose="02020603050405020304" pitchFamily="18" charset="0"/>
                <a:cs typeface="Cascadia Mono" panose="020B0609020000020004" pitchFamily="49" charset="0"/>
              </a:rPr>
              <a:t>"</a:t>
            </a:r>
            <a:r>
              <a:rPr lang="fr-FR" b="0" i="0" dirty="0">
                <a:solidFill>
                  <a:schemeClr val="bg1"/>
                </a:solidFill>
                <a:effectLst/>
                <a:latin typeface="Cascadia Mono" panose="020B0609020000020004" pitchFamily="49" charset="0"/>
                <a:cs typeface="Cascadia Mono" panose="020B0609020000020004" pitchFamily="49" charset="0"/>
              </a:rPr>
              <a:t>};</a:t>
            </a:r>
            <a:r>
              <a:rPr lang="en-US" sz="1800" dirty="0">
                <a:solidFill>
                  <a:schemeClr val="bg1"/>
                </a:solidFill>
                <a:latin typeface="Cascadia Mono" panose="020B0609020000020004" pitchFamily="49" charset="0"/>
                <a:ea typeface="Times New Roman" panose="02020603050405020304" pitchFamily="18" charset="0"/>
                <a:cs typeface="Cascadia Mono" panose="020B0609020000020004" pitchFamily="49" charset="0"/>
              </a:rPr>
              <a:t> </a:t>
            </a:r>
          </a:p>
          <a:p>
            <a:pPr marL="0" indent="0">
              <a:buNone/>
            </a:pPr>
            <a:r>
              <a:rPr lang="en-US" sz="1800" dirty="0">
                <a:solidFill>
                  <a:srgbClr val="0000FF"/>
                </a:solidFill>
                <a:latin typeface="Cascadia Mono" panose="020B0609020000020004" pitchFamily="49" charset="0"/>
                <a:ea typeface="Times New Roman" panose="02020603050405020304" pitchFamily="18" charset="0"/>
                <a:cs typeface="Cascadia Mono" panose="020B0609020000020004" pitchFamily="49" charset="0"/>
              </a:rPr>
              <a:t>foreach</a:t>
            </a: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r>
              <a:rPr lang="en-US" sz="1800" dirty="0">
                <a:solidFill>
                  <a:srgbClr val="0000FF"/>
                </a:solidFill>
                <a:latin typeface="Cascadia Mono" panose="020B0609020000020004" pitchFamily="49" charset="0"/>
                <a:ea typeface="Times New Roman" panose="02020603050405020304" pitchFamily="18" charset="0"/>
                <a:cs typeface="Cascadia Mono" panose="020B0609020000020004" pitchFamily="49" charset="0"/>
              </a:rPr>
              <a:t>string</a:t>
            </a: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r>
              <a:rPr lang="en-US"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s</a:t>
            </a: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in </a:t>
            </a:r>
            <a:r>
              <a:rPr lang="fr-FR" b="0" i="0" dirty="0">
                <a:solidFill>
                  <a:schemeClr val="bg1"/>
                </a:solidFill>
                <a:effectLst/>
                <a:latin typeface="Cascadia Mono" panose="020B0609020000020004" pitchFamily="49" charset="0"/>
                <a:cs typeface="Cascadia Mono" panose="020B0609020000020004" pitchFamily="49" charset="0"/>
              </a:rPr>
              <a:t>values</a:t>
            </a: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p>
          <a:p>
            <a:pPr marL="0" indent="0">
              <a:buNone/>
            </a:pP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p>
          <a:p>
            <a:pPr lvl="1"/>
            <a:r>
              <a:rPr lang="en-US" dirty="0" err="1">
                <a:solidFill>
                  <a:schemeClr val="bg2">
                    <a:lumMod val="60000"/>
                    <a:lumOff val="40000"/>
                  </a:schemeClr>
                </a:solidFill>
                <a:latin typeface="Cascadia Mono" panose="020B0609020000020004" pitchFamily="49" charset="0"/>
                <a:ea typeface="Times New Roman" panose="02020603050405020304" pitchFamily="18" charset="0"/>
                <a:cs typeface="Cascadia Mono" panose="020B0609020000020004" pitchFamily="49" charset="0"/>
              </a:rPr>
              <a:t>Console</a:t>
            </a:r>
            <a:r>
              <a:rPr lang="en-US" dirty="0" err="1">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.WriteLine</a:t>
            </a:r>
            <a:r>
              <a:rPr lang="en-US"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(s);        </a:t>
            </a:r>
          </a:p>
          <a:p>
            <a:pPr marL="0" indent="0">
              <a:buNone/>
            </a:pPr>
            <a:r>
              <a:rPr lang="en-US"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p>
          <a:p>
            <a:pPr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 </a:t>
            </a:r>
          </a:p>
          <a:p>
            <a:pPr marL="463550"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Output: </a:t>
            </a:r>
          </a:p>
          <a:p>
            <a:pPr marL="463550"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Toi</a:t>
            </a:r>
          </a:p>
          <a:p>
            <a:pPr marL="463550" defTabSz="914400" eaLnBrk="0" fontAlgn="base" hangingPunct="0">
              <a:spcBef>
                <a:spcPct val="0"/>
              </a:spcBef>
              <a:spcAft>
                <a:spcPct val="0"/>
              </a:spcAft>
            </a:pPr>
            <a:r>
              <a:rPr lang="en-US" dirty="0" err="1">
                <a:solidFill>
                  <a:srgbClr val="008000"/>
                </a:solidFill>
                <a:latin typeface="Cascadia Mono" panose="020B0609020000020004" pitchFamily="49" charset="0"/>
                <a:cs typeface="Cascadia Mono" panose="020B0609020000020004" pitchFamily="49" charset="0"/>
              </a:rPr>
              <a:t>yeu</a:t>
            </a:r>
            <a:endParaRPr lang="en-US" dirty="0">
              <a:solidFill>
                <a:srgbClr val="008000"/>
              </a:solidFill>
              <a:latin typeface="Cascadia Mono" panose="020B0609020000020004" pitchFamily="49" charset="0"/>
              <a:cs typeface="Cascadia Mono" panose="020B0609020000020004" pitchFamily="49" charset="0"/>
            </a:endParaRPr>
          </a:p>
          <a:p>
            <a:pPr marL="463550"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Ha</a:t>
            </a:r>
          </a:p>
          <a:p>
            <a:pPr marL="463550" defTabSz="914400" eaLnBrk="0" fontAlgn="base" hangingPunct="0">
              <a:spcBef>
                <a:spcPct val="0"/>
              </a:spcBef>
              <a:spcAft>
                <a:spcPct val="0"/>
              </a:spcAft>
            </a:pPr>
            <a:r>
              <a:rPr lang="en-US" dirty="0" err="1">
                <a:solidFill>
                  <a:srgbClr val="008000"/>
                </a:solidFill>
                <a:latin typeface="Cascadia Mono" panose="020B0609020000020004" pitchFamily="49" charset="0"/>
                <a:cs typeface="Cascadia Mono" panose="020B0609020000020004" pitchFamily="49" charset="0"/>
              </a:rPr>
              <a:t>Noi</a:t>
            </a:r>
            <a:endParaRPr lang="en-US" dirty="0">
              <a:solidFill>
                <a:srgbClr val="008000"/>
              </a:solidFill>
              <a:latin typeface="Cascadia Mono" panose="020B0609020000020004" pitchFamily="49" charset="0"/>
              <a:cs typeface="Cascadia Mono" panose="020B0609020000020004" pitchFamily="49" charset="0"/>
            </a:endParaRPr>
          </a:p>
          <a:p>
            <a:pPr defTabSz="914400" eaLnBrk="0" fontAlgn="base" hangingPunct="0">
              <a:spcBef>
                <a:spcPct val="0"/>
              </a:spcBef>
              <a:spcAft>
                <a:spcPct val="0"/>
              </a:spcAft>
            </a:pPr>
            <a:r>
              <a:rPr lang="en-US" dirty="0">
                <a:solidFill>
                  <a:srgbClr val="008000"/>
                </a:solidFill>
                <a:latin typeface="Cascadia Mono" panose="020B0609020000020004" pitchFamily="49" charset="0"/>
                <a:cs typeface="Cascadia Mono" panose="020B0609020000020004" pitchFamily="49" charset="0"/>
              </a:rPr>
              <a:t>*/</a:t>
            </a:r>
            <a:r>
              <a:rPr lang="en-US" dirty="0">
                <a:latin typeface="Cascadia Mono" panose="020B0609020000020004" pitchFamily="49" charset="0"/>
                <a:cs typeface="Cascadia Mono" panose="020B0609020000020004" pitchFamily="49" charset="0"/>
              </a:rPr>
              <a:t> </a:t>
            </a:r>
          </a:p>
          <a:p>
            <a:endParaRPr lang="vi-VN"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651691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871" y="609600"/>
            <a:ext cx="10934700" cy="1326321"/>
          </a:xfrm>
        </p:spPr>
        <p:txBody>
          <a:bodyPr/>
          <a:lstStyle/>
          <a:p>
            <a:r>
              <a:rPr lang="en-US" dirty="0" err="1"/>
              <a:t>Sử</a:t>
            </a:r>
            <a:r>
              <a:rPr lang="en-US" dirty="0"/>
              <a:t> </a:t>
            </a:r>
            <a:r>
              <a:rPr lang="en-US" dirty="0" err="1"/>
              <a:t>dụng</a:t>
            </a:r>
            <a:r>
              <a:rPr lang="en-US" dirty="0"/>
              <a:t> break &amp; continue </a:t>
            </a:r>
            <a:r>
              <a:rPr lang="en-US" dirty="0" err="1"/>
              <a:t>trong</a:t>
            </a:r>
            <a:r>
              <a:rPr lang="en-US" dirty="0"/>
              <a:t> </a:t>
            </a:r>
            <a:r>
              <a:rPr lang="en-US" dirty="0" err="1"/>
              <a:t>vòng</a:t>
            </a:r>
            <a:r>
              <a:rPr lang="en-US" dirty="0"/>
              <a:t> </a:t>
            </a:r>
            <a:r>
              <a:rPr lang="en-US" dirty="0" err="1"/>
              <a:t>lặp</a:t>
            </a:r>
            <a:endParaRPr lang="en-US" dirty="0"/>
          </a:p>
        </p:txBody>
      </p:sp>
      <p:sp>
        <p:nvSpPr>
          <p:cNvPr id="3" name="Content Placeholder 2"/>
          <p:cNvSpPr>
            <a:spLocks noGrp="1"/>
          </p:cNvSpPr>
          <p:nvPr>
            <p:ph idx="1"/>
          </p:nvPr>
        </p:nvSpPr>
        <p:spPr>
          <a:xfrm>
            <a:off x="821871" y="2128721"/>
            <a:ext cx="10353762" cy="3635265"/>
          </a:xfrm>
        </p:spPr>
        <p:txBody>
          <a:bodyPr>
            <a:noAutofit/>
          </a:bodyPr>
          <a:lstStyle/>
          <a:p>
            <a:pPr algn="just"/>
            <a:r>
              <a:rPr lang="vi-VN" sz="2800" dirty="0" err="1"/>
              <a:t>Lệnh</a:t>
            </a:r>
            <a:r>
              <a:rPr lang="vi-VN" sz="2800" dirty="0"/>
              <a:t> </a:t>
            </a:r>
            <a:r>
              <a:rPr lang="vi-VN" sz="2800" i="1" dirty="0" err="1">
                <a:solidFill>
                  <a:srgbClr val="FFC000"/>
                </a:solidFill>
              </a:rPr>
              <a:t>break</a:t>
            </a:r>
            <a:r>
              <a:rPr lang="vi-VN" sz="2800" dirty="0"/>
              <a:t> </a:t>
            </a:r>
            <a:r>
              <a:rPr lang="vi-VN" sz="2800" dirty="0" err="1"/>
              <a:t>thực</a:t>
            </a:r>
            <a:r>
              <a:rPr lang="vi-VN" sz="2800" dirty="0"/>
              <a:t> </a:t>
            </a:r>
            <a:r>
              <a:rPr lang="vi-VN" sz="2800" dirty="0" err="1"/>
              <a:t>hiện</a:t>
            </a:r>
            <a:r>
              <a:rPr lang="vi-VN" sz="2800" dirty="0"/>
              <a:t> </a:t>
            </a:r>
            <a:r>
              <a:rPr lang="vi-VN" sz="2800" dirty="0" err="1"/>
              <a:t>việc</a:t>
            </a:r>
            <a:r>
              <a:rPr lang="vi-VN" sz="2800" dirty="0"/>
              <a:t> </a:t>
            </a:r>
            <a:r>
              <a:rPr lang="vi-VN" sz="2800" dirty="0" err="1"/>
              <a:t>dừng</a:t>
            </a:r>
            <a:r>
              <a:rPr lang="vi-VN" sz="2800" dirty="0"/>
              <a:t> </a:t>
            </a:r>
            <a:r>
              <a:rPr lang="vi-VN" sz="2800" dirty="0" err="1"/>
              <a:t>vòng</a:t>
            </a:r>
            <a:r>
              <a:rPr lang="vi-VN" sz="2800" dirty="0"/>
              <a:t> </a:t>
            </a:r>
            <a:r>
              <a:rPr lang="vi-VN" sz="2800" dirty="0" err="1"/>
              <a:t>lặp</a:t>
            </a:r>
            <a:r>
              <a:rPr lang="vi-VN" sz="2800" dirty="0"/>
              <a:t>. </a:t>
            </a:r>
          </a:p>
          <a:p>
            <a:pPr algn="just"/>
            <a:r>
              <a:rPr lang="vi-VN" sz="2800" dirty="0"/>
              <a:t>Khi chương </a:t>
            </a:r>
            <a:r>
              <a:rPr lang="vi-VN" sz="2800" dirty="0" err="1"/>
              <a:t>trình</a:t>
            </a:r>
            <a:r>
              <a:rPr lang="vi-VN" sz="2800" dirty="0"/>
              <a:t> đang </a:t>
            </a:r>
            <a:r>
              <a:rPr lang="vi-VN" sz="2800" dirty="0" err="1"/>
              <a:t>chạy</a:t>
            </a:r>
            <a:r>
              <a:rPr lang="vi-VN" sz="2800" dirty="0"/>
              <a:t> </a:t>
            </a:r>
            <a:r>
              <a:rPr lang="vi-VN" sz="2800" dirty="0" err="1"/>
              <a:t>mà</a:t>
            </a:r>
            <a:r>
              <a:rPr lang="vi-VN" sz="2800" dirty="0"/>
              <a:t> </a:t>
            </a:r>
            <a:r>
              <a:rPr lang="vi-VN" sz="2800" dirty="0" err="1"/>
              <a:t>gặp</a:t>
            </a:r>
            <a:r>
              <a:rPr lang="vi-VN" sz="2800" dirty="0"/>
              <a:t> </a:t>
            </a:r>
            <a:r>
              <a:rPr lang="vi-VN" sz="2800" dirty="0" err="1"/>
              <a:t>lệnh</a:t>
            </a:r>
            <a:r>
              <a:rPr lang="vi-VN" sz="2800" dirty="0"/>
              <a:t> </a:t>
            </a:r>
            <a:r>
              <a:rPr lang="vi-VN" sz="2800" i="1" dirty="0" err="1">
                <a:solidFill>
                  <a:srgbClr val="FFC000"/>
                </a:solidFill>
              </a:rPr>
              <a:t>break</a:t>
            </a:r>
            <a:r>
              <a:rPr lang="vi-VN" sz="2800" i="1" dirty="0"/>
              <a:t> </a:t>
            </a:r>
            <a:r>
              <a:rPr lang="vi-VN" sz="2800" dirty="0" err="1"/>
              <a:t>thì</a:t>
            </a:r>
            <a:r>
              <a:rPr lang="vi-VN" sz="2800" dirty="0"/>
              <a:t> chương </a:t>
            </a:r>
            <a:r>
              <a:rPr lang="vi-VN" sz="2800" dirty="0" err="1"/>
              <a:t>trình</a:t>
            </a:r>
            <a:r>
              <a:rPr lang="vi-VN" sz="2800" dirty="0"/>
              <a:t> </a:t>
            </a:r>
            <a:r>
              <a:rPr lang="vi-VN" sz="2800" dirty="0" err="1"/>
              <a:t>sẽ</a:t>
            </a:r>
            <a:r>
              <a:rPr lang="vi-VN" sz="2800" dirty="0"/>
              <a:t> </a:t>
            </a:r>
            <a:r>
              <a:rPr lang="vi-VN" sz="2800" dirty="0" err="1"/>
              <a:t>lập</a:t>
            </a:r>
            <a:r>
              <a:rPr lang="vi-VN" sz="2800" dirty="0"/>
              <a:t> </a:t>
            </a:r>
            <a:r>
              <a:rPr lang="vi-VN" sz="2800" dirty="0" err="1"/>
              <a:t>tức</a:t>
            </a:r>
            <a:r>
              <a:rPr lang="vi-VN" sz="2800" dirty="0"/>
              <a:t> </a:t>
            </a:r>
            <a:r>
              <a:rPr lang="vi-VN" sz="2800" dirty="0" err="1"/>
              <a:t>chấm</a:t>
            </a:r>
            <a:r>
              <a:rPr lang="vi-VN" sz="2800" dirty="0"/>
              <a:t> </a:t>
            </a:r>
            <a:r>
              <a:rPr lang="vi-VN" sz="2800" dirty="0" err="1"/>
              <a:t>dứt</a:t>
            </a:r>
            <a:r>
              <a:rPr lang="vi-VN" sz="2800" dirty="0"/>
              <a:t> </a:t>
            </a:r>
            <a:r>
              <a:rPr lang="vi-VN" sz="2800" dirty="0" err="1"/>
              <a:t>vòng</a:t>
            </a:r>
            <a:r>
              <a:rPr lang="vi-VN" sz="2800" dirty="0"/>
              <a:t> </a:t>
            </a:r>
            <a:r>
              <a:rPr lang="vi-VN" sz="2800" dirty="0" err="1"/>
              <a:t>lặp</a:t>
            </a:r>
            <a:r>
              <a:rPr lang="vi-VN" sz="2800" dirty="0"/>
              <a:t> cho </a:t>
            </a:r>
            <a:r>
              <a:rPr lang="vi-VN" sz="2800" dirty="0" err="1"/>
              <a:t>dù</a:t>
            </a:r>
            <a:r>
              <a:rPr lang="vi-VN" sz="2800" dirty="0"/>
              <a:t> </a:t>
            </a:r>
            <a:r>
              <a:rPr lang="vi-VN" sz="2800" dirty="0" err="1"/>
              <a:t>điều</a:t>
            </a:r>
            <a:r>
              <a:rPr lang="vi-VN" sz="2800" dirty="0"/>
              <a:t> </a:t>
            </a:r>
            <a:r>
              <a:rPr lang="vi-VN" sz="2800" dirty="0" err="1"/>
              <a:t>kiện</a:t>
            </a:r>
            <a:r>
              <a:rPr lang="vi-VN" sz="2800" dirty="0"/>
              <a:t> </a:t>
            </a:r>
            <a:r>
              <a:rPr lang="vi-VN" sz="2800" dirty="0" err="1"/>
              <a:t>của</a:t>
            </a:r>
            <a:r>
              <a:rPr lang="vi-VN" sz="2800" dirty="0"/>
              <a:t> </a:t>
            </a:r>
            <a:r>
              <a:rPr lang="vi-VN" sz="2800" dirty="0" err="1"/>
              <a:t>vòng</a:t>
            </a:r>
            <a:r>
              <a:rPr lang="vi-VN" sz="2800" dirty="0"/>
              <a:t> </a:t>
            </a:r>
            <a:r>
              <a:rPr lang="vi-VN" sz="2800" dirty="0" err="1"/>
              <a:t>lặp</a:t>
            </a:r>
            <a:r>
              <a:rPr lang="vi-VN" sz="2800" dirty="0"/>
              <a:t> </a:t>
            </a:r>
            <a:r>
              <a:rPr lang="vi-VN" sz="2800" dirty="0" err="1"/>
              <a:t>vẫn</a:t>
            </a:r>
            <a:r>
              <a:rPr lang="vi-VN" sz="2800" dirty="0"/>
              <a:t> cho </a:t>
            </a:r>
            <a:r>
              <a:rPr lang="vi-VN" sz="2800" dirty="0" err="1"/>
              <a:t>phép</a:t>
            </a:r>
            <a:r>
              <a:rPr lang="vi-VN" sz="2800" dirty="0"/>
              <a:t> </a:t>
            </a:r>
            <a:r>
              <a:rPr lang="vi-VN" sz="2800" dirty="0" err="1"/>
              <a:t>chạy</a:t>
            </a:r>
            <a:r>
              <a:rPr lang="vi-VN" sz="2800" dirty="0"/>
              <a:t> </a:t>
            </a:r>
            <a:r>
              <a:rPr lang="vi-VN" sz="2800" dirty="0" err="1"/>
              <a:t>tiếp</a:t>
            </a:r>
            <a:r>
              <a:rPr lang="vi-VN" sz="2800" dirty="0"/>
              <a:t>. </a:t>
            </a:r>
          </a:p>
          <a:p>
            <a:pPr algn="just"/>
            <a:r>
              <a:rPr lang="vi-VN" sz="2800" dirty="0"/>
              <a:t>Trong </a:t>
            </a:r>
            <a:r>
              <a:rPr lang="vi-VN" sz="2800" dirty="0" err="1"/>
              <a:t>trường</a:t>
            </a:r>
            <a:r>
              <a:rPr lang="vi-VN" sz="2800" dirty="0"/>
              <a:t> </a:t>
            </a:r>
            <a:r>
              <a:rPr lang="vi-VN" sz="2800" dirty="0" err="1"/>
              <a:t>hợp</a:t>
            </a:r>
            <a:r>
              <a:rPr lang="vi-VN" sz="2800" dirty="0"/>
              <a:t> </a:t>
            </a:r>
            <a:r>
              <a:rPr lang="vi-VN" sz="2800" dirty="0" err="1"/>
              <a:t>có</a:t>
            </a:r>
            <a:r>
              <a:rPr lang="vi-VN" sz="2800" dirty="0"/>
              <a:t> </a:t>
            </a:r>
            <a:r>
              <a:rPr lang="vi-VN" sz="2800" dirty="0" err="1"/>
              <a:t>nhiều</a:t>
            </a:r>
            <a:r>
              <a:rPr lang="vi-VN" sz="2800" dirty="0"/>
              <a:t> </a:t>
            </a:r>
            <a:r>
              <a:rPr lang="vi-VN" sz="2800" dirty="0" err="1"/>
              <a:t>vòng</a:t>
            </a:r>
            <a:r>
              <a:rPr lang="vi-VN" sz="2800" dirty="0"/>
              <a:t> </a:t>
            </a:r>
            <a:r>
              <a:rPr lang="vi-VN" sz="2800" dirty="0" err="1"/>
              <a:t>lặp</a:t>
            </a:r>
            <a:r>
              <a:rPr lang="vi-VN" sz="2800" dirty="0"/>
              <a:t> </a:t>
            </a:r>
            <a:r>
              <a:rPr lang="vi-VN" sz="2800" dirty="0" err="1"/>
              <a:t>lồng</a:t>
            </a:r>
            <a:r>
              <a:rPr lang="vi-VN" sz="2800" dirty="0"/>
              <a:t> nhau, chương </a:t>
            </a:r>
            <a:r>
              <a:rPr lang="vi-VN" sz="2800" dirty="0" err="1"/>
              <a:t>trình</a:t>
            </a:r>
            <a:r>
              <a:rPr lang="vi-VN" sz="2800" dirty="0"/>
              <a:t> </a:t>
            </a:r>
            <a:r>
              <a:rPr lang="vi-VN" sz="2800" dirty="0" err="1"/>
              <a:t>sẽ</a:t>
            </a:r>
            <a:r>
              <a:rPr lang="vi-VN" sz="2800" dirty="0"/>
              <a:t> </a:t>
            </a:r>
            <a:r>
              <a:rPr lang="vi-VN" sz="2800" dirty="0" err="1"/>
              <a:t>chấm</a:t>
            </a:r>
            <a:r>
              <a:rPr lang="vi-VN" sz="2800" dirty="0"/>
              <a:t> </a:t>
            </a:r>
            <a:r>
              <a:rPr lang="vi-VN" sz="2800" dirty="0" err="1"/>
              <a:t>dứt</a:t>
            </a:r>
            <a:r>
              <a:rPr lang="vi-VN" sz="2800" dirty="0"/>
              <a:t> </a:t>
            </a:r>
            <a:r>
              <a:rPr lang="vi-VN" sz="2800" dirty="0" err="1"/>
              <a:t>vòng</a:t>
            </a:r>
            <a:r>
              <a:rPr lang="vi-VN" sz="2800" dirty="0"/>
              <a:t> </a:t>
            </a:r>
            <a:r>
              <a:rPr lang="vi-VN" sz="2800" dirty="0" err="1"/>
              <a:t>lặp</a:t>
            </a:r>
            <a:r>
              <a:rPr lang="vi-VN" sz="2800" dirty="0"/>
              <a:t> </a:t>
            </a:r>
            <a:r>
              <a:rPr lang="vi-VN" sz="2800" dirty="0" err="1"/>
              <a:t>gần</a:t>
            </a:r>
            <a:r>
              <a:rPr lang="vi-VN" sz="2800" dirty="0"/>
              <a:t> </a:t>
            </a:r>
            <a:r>
              <a:rPr lang="vi-VN" sz="2800" dirty="0" err="1"/>
              <a:t>với</a:t>
            </a:r>
            <a:r>
              <a:rPr lang="vi-VN" sz="2800" dirty="0"/>
              <a:t> </a:t>
            </a:r>
            <a:r>
              <a:rPr lang="vi-VN" sz="2800" i="1" dirty="0" err="1">
                <a:solidFill>
                  <a:srgbClr val="FFC000"/>
                </a:solidFill>
              </a:rPr>
              <a:t>break</a:t>
            </a:r>
            <a:r>
              <a:rPr lang="vi-VN" sz="2800" dirty="0"/>
              <a:t> </a:t>
            </a:r>
            <a:r>
              <a:rPr lang="vi-VN" sz="2800" dirty="0" err="1"/>
              <a:t>nhất</a:t>
            </a:r>
            <a:r>
              <a:rPr lang="vi-VN" sz="2800" dirty="0"/>
              <a:t>.</a:t>
            </a:r>
          </a:p>
        </p:txBody>
      </p:sp>
    </p:spTree>
    <p:extLst>
      <p:ext uri="{BB962C8B-B14F-4D97-AF65-F5344CB8AC3E}">
        <p14:creationId xmlns:p14="http://schemas.microsoft.com/office/powerpoint/2010/main" val="2996923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871" y="609600"/>
            <a:ext cx="10934700" cy="1326321"/>
          </a:xfrm>
        </p:spPr>
        <p:txBody>
          <a:bodyPr/>
          <a:lstStyle/>
          <a:p>
            <a:r>
              <a:rPr lang="en-US" dirty="0" err="1"/>
              <a:t>Sử</a:t>
            </a:r>
            <a:r>
              <a:rPr lang="en-US" dirty="0"/>
              <a:t> </a:t>
            </a:r>
            <a:r>
              <a:rPr lang="en-US" dirty="0" err="1"/>
              <a:t>dụng</a:t>
            </a:r>
            <a:r>
              <a:rPr lang="en-US" dirty="0"/>
              <a:t> break &amp; continue </a:t>
            </a:r>
            <a:r>
              <a:rPr lang="en-US" dirty="0" err="1"/>
              <a:t>trong</a:t>
            </a:r>
            <a:r>
              <a:rPr lang="en-US" dirty="0"/>
              <a:t> </a:t>
            </a:r>
            <a:r>
              <a:rPr lang="en-US" dirty="0" err="1"/>
              <a:t>vòng</a:t>
            </a:r>
            <a:r>
              <a:rPr lang="en-US" dirty="0"/>
              <a:t> </a:t>
            </a:r>
            <a:r>
              <a:rPr lang="en-US" dirty="0" err="1"/>
              <a:t>lặp</a:t>
            </a:r>
            <a:endParaRPr lang="en-US" dirty="0"/>
          </a:p>
        </p:txBody>
      </p:sp>
      <p:sp>
        <p:nvSpPr>
          <p:cNvPr id="6" name="TextBox 5">
            <a:extLst>
              <a:ext uri="{FF2B5EF4-FFF2-40B4-BE49-F238E27FC236}">
                <a16:creationId xmlns:a16="http://schemas.microsoft.com/office/drawing/2014/main" id="{1BDABDE3-7660-4C49-ADB5-3DB1FD30D511}"/>
              </a:ext>
            </a:extLst>
          </p:cNvPr>
          <p:cNvSpPr txBox="1"/>
          <p:nvPr/>
        </p:nvSpPr>
        <p:spPr>
          <a:xfrm>
            <a:off x="1598839" y="1723649"/>
            <a:ext cx="9380764" cy="4247317"/>
          </a:xfrm>
          <a:prstGeom prst="rect">
            <a:avLst/>
          </a:prstGeom>
          <a:solidFill>
            <a:schemeClr val="tx1">
              <a:lumMod val="95000"/>
            </a:schemeClr>
          </a:solidFill>
        </p:spPr>
        <p:txBody>
          <a:bodyPr wrap="square" rtlCol="0">
            <a:spAutoFit/>
          </a:bodyPr>
          <a:lstStyle/>
          <a:p>
            <a:r>
              <a:rPr lang="vi-VN" dirty="0">
                <a:solidFill>
                  <a:srgbClr val="008000"/>
                </a:solidFill>
                <a:latin typeface="Cascadia Mono" panose="020B0609020000020004" pitchFamily="49" charset="0"/>
                <a:cs typeface="Cascadia Mono" panose="020B0609020000020004" pitchFamily="49" charset="0"/>
              </a:rPr>
              <a:t>//In ra </a:t>
            </a:r>
            <a:r>
              <a:rPr lang="vi-VN" dirty="0" err="1">
                <a:solidFill>
                  <a:srgbClr val="008000"/>
                </a:solidFill>
                <a:latin typeface="Cascadia Mono" panose="020B0609020000020004" pitchFamily="49" charset="0"/>
                <a:cs typeface="Cascadia Mono" panose="020B0609020000020004" pitchFamily="49" charset="0"/>
              </a:rPr>
              <a:t>số</a:t>
            </a:r>
            <a:r>
              <a:rPr lang="vi-VN" dirty="0">
                <a:solidFill>
                  <a:srgbClr val="008000"/>
                </a:solidFill>
                <a:latin typeface="Cascadia Mono" panose="020B0609020000020004" pitchFamily="49" charset="0"/>
                <a:cs typeface="Cascadia Mono" panose="020B0609020000020004" pitchFamily="49" charset="0"/>
              </a:rPr>
              <a:t> nguyên </a:t>
            </a:r>
            <a:r>
              <a:rPr lang="vi-VN" dirty="0" err="1">
                <a:solidFill>
                  <a:srgbClr val="008000"/>
                </a:solidFill>
                <a:latin typeface="Cascadia Mono" panose="020B0609020000020004" pitchFamily="49" charset="0"/>
                <a:cs typeface="Cascadia Mono" panose="020B0609020000020004" pitchFamily="49" charset="0"/>
              </a:rPr>
              <a:t>lớn</a:t>
            </a:r>
            <a:r>
              <a:rPr lang="vi-VN" dirty="0">
                <a:solidFill>
                  <a:srgbClr val="008000"/>
                </a:solidFill>
                <a:latin typeface="Cascadia Mono" panose="020B0609020000020004" pitchFamily="49" charset="0"/>
                <a:cs typeface="Cascadia Mono" panose="020B0609020000020004" pitchFamily="49" charset="0"/>
              </a:rPr>
              <a:t> </a:t>
            </a:r>
            <a:r>
              <a:rPr lang="vi-VN" dirty="0" err="1">
                <a:solidFill>
                  <a:srgbClr val="008000"/>
                </a:solidFill>
                <a:latin typeface="Cascadia Mono" panose="020B0609020000020004" pitchFamily="49" charset="0"/>
                <a:cs typeface="Cascadia Mono" panose="020B0609020000020004" pitchFamily="49" charset="0"/>
              </a:rPr>
              <a:t>nhất</a:t>
            </a:r>
            <a:r>
              <a:rPr lang="vi-VN" dirty="0">
                <a:solidFill>
                  <a:srgbClr val="008000"/>
                </a:solidFill>
                <a:latin typeface="Cascadia Mono" panose="020B0609020000020004" pitchFamily="49" charset="0"/>
                <a:cs typeface="Cascadia Mono" panose="020B0609020000020004" pitchFamily="49" charset="0"/>
              </a:rPr>
              <a:t> trong </a:t>
            </a:r>
            <a:r>
              <a:rPr lang="vi-VN" dirty="0" err="1">
                <a:solidFill>
                  <a:srgbClr val="008000"/>
                </a:solidFill>
                <a:latin typeface="Cascadia Mono" panose="020B0609020000020004" pitchFamily="49" charset="0"/>
                <a:cs typeface="Cascadia Mono" panose="020B0609020000020004" pitchFamily="49" charset="0"/>
              </a:rPr>
              <a:t>khoảng</a:t>
            </a:r>
            <a:r>
              <a:rPr lang="vi-VN" dirty="0">
                <a:solidFill>
                  <a:srgbClr val="008000"/>
                </a:solidFill>
                <a:latin typeface="Cascadia Mono" panose="020B0609020000020004" pitchFamily="49" charset="0"/>
                <a:cs typeface="Cascadia Mono" panose="020B0609020000020004" pitchFamily="49" charset="0"/>
              </a:rPr>
              <a:t> </a:t>
            </a:r>
            <a:r>
              <a:rPr lang="vi-VN" dirty="0" err="1">
                <a:solidFill>
                  <a:srgbClr val="008000"/>
                </a:solidFill>
                <a:latin typeface="Cascadia Mono" panose="020B0609020000020004" pitchFamily="49" charset="0"/>
                <a:cs typeface="Cascadia Mono" panose="020B0609020000020004" pitchFamily="49" charset="0"/>
              </a:rPr>
              <a:t>từ</a:t>
            </a:r>
            <a:r>
              <a:rPr lang="vi-VN" dirty="0">
                <a:solidFill>
                  <a:srgbClr val="008000"/>
                </a:solidFill>
                <a:latin typeface="Cascadia Mono" panose="020B0609020000020004" pitchFamily="49" charset="0"/>
                <a:cs typeface="Cascadia Mono" panose="020B0609020000020004" pitchFamily="49" charset="0"/>
              </a:rPr>
              <a:t> 1 </a:t>
            </a:r>
            <a:r>
              <a:rPr lang="vi-VN" dirty="0" err="1">
                <a:solidFill>
                  <a:srgbClr val="008000"/>
                </a:solidFill>
                <a:latin typeface="Cascadia Mono" panose="020B0609020000020004" pitchFamily="49" charset="0"/>
                <a:cs typeface="Cascadia Mono" panose="020B0609020000020004" pitchFamily="49" charset="0"/>
              </a:rPr>
              <a:t>đến</a:t>
            </a:r>
            <a:r>
              <a:rPr lang="vi-VN" dirty="0">
                <a:solidFill>
                  <a:srgbClr val="008000"/>
                </a:solidFill>
                <a:latin typeface="Cascadia Mono" panose="020B0609020000020004" pitchFamily="49" charset="0"/>
                <a:cs typeface="Cascadia Mono" panose="020B0609020000020004" pitchFamily="49" charset="0"/>
              </a:rPr>
              <a:t> 100 chia </a:t>
            </a:r>
            <a:r>
              <a:rPr lang="vi-VN" dirty="0" err="1">
                <a:solidFill>
                  <a:srgbClr val="008000"/>
                </a:solidFill>
                <a:latin typeface="Cascadia Mono" panose="020B0609020000020004" pitchFamily="49" charset="0"/>
                <a:cs typeface="Cascadia Mono" panose="020B0609020000020004" pitchFamily="49" charset="0"/>
              </a:rPr>
              <a:t>hết</a:t>
            </a:r>
            <a:r>
              <a:rPr lang="vi-VN" dirty="0">
                <a:solidFill>
                  <a:srgbClr val="008000"/>
                </a:solidFill>
                <a:latin typeface="Cascadia Mono" panose="020B0609020000020004" pitchFamily="49" charset="0"/>
                <a:cs typeface="Cascadia Mono" panose="020B0609020000020004" pitchFamily="49" charset="0"/>
              </a:rPr>
              <a:t> cho n //(0&lt;n&lt;=100)</a:t>
            </a:r>
          </a:p>
          <a:p>
            <a:endParaRPr lang="vi-VN" dirty="0">
              <a:solidFill>
                <a:srgbClr val="008000"/>
              </a:solidFill>
              <a:latin typeface="Cascadia Mono" panose="020B0609020000020004" pitchFamily="49" charset="0"/>
              <a:cs typeface="Cascadia Mono" panose="020B0609020000020004" pitchFamily="49" charset="0"/>
            </a:endParaRPr>
          </a:p>
          <a:p>
            <a:r>
              <a:rPr lang="vi-VN" dirty="0" err="1">
                <a:solidFill>
                  <a:srgbClr val="0000FF"/>
                </a:solidFill>
                <a:latin typeface="Cascadia Mono" panose="020B0609020000020004" pitchFamily="49" charset="0"/>
              </a:rPr>
              <a:t>int</a:t>
            </a:r>
            <a:r>
              <a:rPr lang="vi-VN" dirty="0">
                <a:solidFill>
                  <a:srgbClr val="000000"/>
                </a:solidFill>
                <a:latin typeface="Cascadia Mono" panose="020B0609020000020004" pitchFamily="49" charset="0"/>
              </a:rPr>
              <a:t> i, </a:t>
            </a:r>
            <a:r>
              <a:rPr lang="vi-VN" dirty="0" err="1">
                <a:solidFill>
                  <a:srgbClr val="000000"/>
                </a:solidFill>
                <a:latin typeface="Cascadia Mono" panose="020B0609020000020004" pitchFamily="49" charset="0"/>
              </a:rPr>
              <a:t>max</a:t>
            </a:r>
            <a:r>
              <a:rPr lang="vi-VN" dirty="0">
                <a:solidFill>
                  <a:srgbClr val="000000"/>
                </a:solidFill>
                <a:latin typeface="Cascadia Mono" panose="020B0609020000020004" pitchFamily="49" charset="0"/>
              </a:rPr>
              <a:t> = 0;</a:t>
            </a:r>
          </a:p>
          <a:p>
            <a:r>
              <a:rPr lang="vi-VN" dirty="0" err="1">
                <a:solidFill>
                  <a:srgbClr val="0000FF"/>
                </a:solidFill>
                <a:latin typeface="Cascadia Mono" panose="020B0609020000020004" pitchFamily="49" charset="0"/>
              </a:rPr>
              <a:t>int</a:t>
            </a:r>
            <a:r>
              <a:rPr lang="vi-VN" dirty="0">
                <a:solidFill>
                  <a:srgbClr val="000000"/>
                </a:solidFill>
                <a:latin typeface="Cascadia Mono" panose="020B0609020000020004" pitchFamily="49" charset="0"/>
              </a:rPr>
              <a:t> n = </a:t>
            </a:r>
            <a:r>
              <a:rPr lang="vi-VN" dirty="0" err="1">
                <a:solidFill>
                  <a:srgbClr val="0000FF"/>
                </a:solidFill>
                <a:latin typeface="Cascadia Mono" panose="020B0609020000020004" pitchFamily="49" charset="0"/>
              </a:rPr>
              <a:t>int</a:t>
            </a:r>
            <a:r>
              <a:rPr lang="vi-VN" dirty="0" err="1">
                <a:solidFill>
                  <a:srgbClr val="000000"/>
                </a:solidFill>
                <a:latin typeface="Cascadia Mono" panose="020B0609020000020004" pitchFamily="49" charset="0"/>
              </a:rPr>
              <a:t>.Parse</a:t>
            </a:r>
            <a:r>
              <a:rPr lang="vi-VN" dirty="0">
                <a:solidFill>
                  <a:srgbClr val="000000"/>
                </a:solidFill>
                <a:latin typeface="Cascadia Mono" panose="020B0609020000020004" pitchFamily="49" charset="0"/>
              </a:rPr>
              <a:t>(</a:t>
            </a:r>
            <a:r>
              <a:rPr lang="vi-VN" dirty="0" err="1">
                <a:solidFill>
                  <a:srgbClr val="000000"/>
                </a:solidFill>
                <a:latin typeface="Cascadia Mono" panose="020B0609020000020004" pitchFamily="49" charset="0"/>
              </a:rPr>
              <a:t>Console.ReadLine</a:t>
            </a:r>
            <a:r>
              <a:rPr lang="vi-VN" dirty="0">
                <a:solidFill>
                  <a:srgbClr val="000000"/>
                </a:solidFill>
                <a:latin typeface="Cascadia Mono" panose="020B0609020000020004" pitchFamily="49" charset="0"/>
              </a:rPr>
              <a:t>());</a:t>
            </a:r>
          </a:p>
          <a:p>
            <a:r>
              <a:rPr lang="nn-NO" dirty="0">
                <a:solidFill>
                  <a:srgbClr val="0000FF"/>
                </a:solidFill>
                <a:latin typeface="Cascadia Mono" panose="020B0609020000020004" pitchFamily="49" charset="0"/>
              </a:rPr>
              <a:t>for</a:t>
            </a:r>
            <a:r>
              <a:rPr lang="nn-NO" dirty="0">
                <a:solidFill>
                  <a:srgbClr val="000000"/>
                </a:solidFill>
                <a:latin typeface="Cascadia Mono" panose="020B0609020000020004" pitchFamily="49" charset="0"/>
              </a:rPr>
              <a:t> (i = 100; i &gt;= 1; i--)</a:t>
            </a:r>
          </a:p>
          <a:p>
            <a:r>
              <a:rPr lang="vi-VN" dirty="0">
                <a:solidFill>
                  <a:srgbClr val="000000"/>
                </a:solidFill>
                <a:latin typeface="Cascadia Mono" panose="020B0609020000020004" pitchFamily="49" charset="0"/>
              </a:rPr>
              <a:t>{</a:t>
            </a:r>
          </a:p>
          <a:p>
            <a:r>
              <a:rPr lang="vi-VN" dirty="0">
                <a:solidFill>
                  <a:srgbClr val="000000"/>
                </a:solidFill>
                <a:latin typeface="Cascadia Mono" panose="020B0609020000020004" pitchFamily="49" charset="0"/>
              </a:rPr>
              <a:t>    </a:t>
            </a:r>
            <a:r>
              <a:rPr lang="vi-VN" dirty="0" err="1">
                <a:solidFill>
                  <a:srgbClr val="0000FF"/>
                </a:solidFill>
                <a:latin typeface="Cascadia Mono" panose="020B0609020000020004" pitchFamily="49" charset="0"/>
              </a:rPr>
              <a:t>if</a:t>
            </a:r>
            <a:r>
              <a:rPr lang="vi-VN" dirty="0">
                <a:solidFill>
                  <a:srgbClr val="000000"/>
                </a:solidFill>
                <a:latin typeface="Cascadia Mono" panose="020B0609020000020004" pitchFamily="49" charset="0"/>
              </a:rPr>
              <a:t> (i % n == 0)</a:t>
            </a:r>
          </a:p>
          <a:p>
            <a:r>
              <a:rPr lang="vi-VN" dirty="0">
                <a:solidFill>
                  <a:srgbClr val="000000"/>
                </a:solidFill>
                <a:latin typeface="Cascadia Mono" panose="020B0609020000020004" pitchFamily="49" charset="0"/>
              </a:rPr>
              <a:t>    {</a:t>
            </a:r>
          </a:p>
          <a:p>
            <a:r>
              <a:rPr lang="vi-VN" dirty="0">
                <a:solidFill>
                  <a:srgbClr val="000000"/>
                </a:solidFill>
                <a:latin typeface="Cascadia Mono" panose="020B0609020000020004" pitchFamily="49" charset="0"/>
              </a:rPr>
              <a:t>        </a:t>
            </a:r>
            <a:r>
              <a:rPr lang="vi-VN" dirty="0" err="1">
                <a:solidFill>
                  <a:srgbClr val="000000"/>
                </a:solidFill>
                <a:latin typeface="Cascadia Mono" panose="020B0609020000020004" pitchFamily="49" charset="0"/>
              </a:rPr>
              <a:t>max</a:t>
            </a:r>
            <a:r>
              <a:rPr lang="vi-VN" dirty="0">
                <a:solidFill>
                  <a:srgbClr val="000000"/>
                </a:solidFill>
                <a:latin typeface="Cascadia Mono" panose="020B0609020000020004" pitchFamily="49" charset="0"/>
              </a:rPr>
              <a:t> = i;</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break</a:t>
            </a:r>
            <a:r>
              <a:rPr lang="en-US" dirty="0">
                <a:solidFill>
                  <a:srgbClr val="000000"/>
                </a:solidFill>
                <a:latin typeface="Cascadia Mono" panose="020B0609020000020004" pitchFamily="49" charset="0"/>
              </a:rPr>
              <a:t>; </a:t>
            </a:r>
            <a:r>
              <a:rPr lang="en-US" dirty="0">
                <a:solidFill>
                  <a:srgbClr val="008000"/>
                </a:solidFill>
                <a:latin typeface="Cascadia Mono" panose="020B0609020000020004" pitchFamily="49" charset="0"/>
              </a:rPr>
              <a:t>//</a:t>
            </a:r>
            <a:r>
              <a:rPr lang="en-US" dirty="0" err="1">
                <a:solidFill>
                  <a:srgbClr val="008000"/>
                </a:solidFill>
                <a:latin typeface="Cascadia Mono" panose="020B0609020000020004" pitchFamily="49" charset="0"/>
              </a:rPr>
              <a:t>thoat</a:t>
            </a:r>
            <a:r>
              <a:rPr lang="en-US" dirty="0">
                <a:solidFill>
                  <a:srgbClr val="008000"/>
                </a:solidFill>
                <a:latin typeface="Cascadia Mono" panose="020B0609020000020004" pitchFamily="49" charset="0"/>
              </a:rPr>
              <a:t> </a:t>
            </a:r>
            <a:r>
              <a:rPr lang="en-US" dirty="0" err="1">
                <a:solidFill>
                  <a:srgbClr val="008000"/>
                </a:solidFill>
                <a:latin typeface="Cascadia Mono" panose="020B0609020000020004" pitchFamily="49" charset="0"/>
              </a:rPr>
              <a:t>khoi</a:t>
            </a:r>
            <a:r>
              <a:rPr lang="en-US" dirty="0">
                <a:solidFill>
                  <a:srgbClr val="008000"/>
                </a:solidFill>
                <a:latin typeface="Cascadia Mono" panose="020B0609020000020004" pitchFamily="49" charset="0"/>
              </a:rPr>
              <a:t> </a:t>
            </a:r>
            <a:r>
              <a:rPr lang="en-US" dirty="0" err="1">
                <a:solidFill>
                  <a:srgbClr val="008000"/>
                </a:solidFill>
                <a:latin typeface="Cascadia Mono" panose="020B0609020000020004" pitchFamily="49" charset="0"/>
              </a:rPr>
              <a:t>vong</a:t>
            </a:r>
            <a:r>
              <a:rPr lang="en-US" dirty="0">
                <a:solidFill>
                  <a:srgbClr val="008000"/>
                </a:solidFill>
                <a:latin typeface="Cascadia Mono" panose="020B0609020000020004" pitchFamily="49" charset="0"/>
              </a:rPr>
              <a:t> lap</a:t>
            </a:r>
            <a:endParaRPr lang="en-US" dirty="0">
              <a:solidFill>
                <a:srgbClr val="000000"/>
              </a:solidFill>
              <a:latin typeface="Cascadia Mono" panose="020B0609020000020004" pitchFamily="49" charset="0"/>
            </a:endParaRPr>
          </a:p>
          <a:p>
            <a:r>
              <a:rPr lang="vi-VN" dirty="0">
                <a:solidFill>
                  <a:srgbClr val="000000"/>
                </a:solidFill>
                <a:latin typeface="Cascadia Mono" panose="020B0609020000020004" pitchFamily="49" charset="0"/>
              </a:rPr>
              <a:t>    }</a:t>
            </a:r>
          </a:p>
          <a:p>
            <a:r>
              <a:rPr lang="vi-VN" dirty="0">
                <a:solidFill>
                  <a:srgbClr val="000000"/>
                </a:solidFill>
                <a:latin typeface="Cascadia Mono" panose="020B0609020000020004" pitchFamily="49" charset="0"/>
              </a:rPr>
              <a:t>}</a:t>
            </a:r>
          </a:p>
          <a:p>
            <a:r>
              <a:rPr lang="vi-VN" dirty="0" err="1">
                <a:solidFill>
                  <a:srgbClr val="000000"/>
                </a:solidFill>
                <a:latin typeface="Cascadia Mono" panose="020B0609020000020004" pitchFamily="49" charset="0"/>
              </a:rPr>
              <a:t>Console.WriteLine</a:t>
            </a:r>
            <a:r>
              <a:rPr lang="vi-VN" dirty="0">
                <a:solidFill>
                  <a:srgbClr val="000000"/>
                </a:solidFill>
                <a:latin typeface="Cascadia Mono" panose="020B0609020000020004" pitchFamily="49" charset="0"/>
              </a:rPr>
              <a:t>(</a:t>
            </a:r>
            <a:r>
              <a:rPr lang="vi-VN" dirty="0">
                <a:solidFill>
                  <a:srgbClr val="A31515"/>
                </a:solidFill>
                <a:latin typeface="Cascadia Mono" panose="020B0609020000020004" pitchFamily="49" charset="0"/>
              </a:rPr>
              <a:t>"So lon </a:t>
            </a:r>
            <a:r>
              <a:rPr lang="vi-VN" dirty="0" err="1">
                <a:solidFill>
                  <a:srgbClr val="A31515"/>
                </a:solidFill>
                <a:latin typeface="Cascadia Mono" panose="020B0609020000020004" pitchFamily="49" charset="0"/>
              </a:rPr>
              <a:t>nhat</a:t>
            </a:r>
            <a:r>
              <a:rPr lang="vi-VN" dirty="0">
                <a:solidFill>
                  <a:srgbClr val="A31515"/>
                </a:solidFill>
                <a:latin typeface="Cascadia Mono" panose="020B0609020000020004" pitchFamily="49" charset="0"/>
              </a:rPr>
              <a:t> chia </a:t>
            </a:r>
            <a:r>
              <a:rPr lang="vi-VN" dirty="0" err="1">
                <a:solidFill>
                  <a:srgbClr val="A31515"/>
                </a:solidFill>
                <a:latin typeface="Cascadia Mono" panose="020B0609020000020004" pitchFamily="49" charset="0"/>
              </a:rPr>
              <a:t>het</a:t>
            </a:r>
            <a:r>
              <a:rPr lang="vi-VN" dirty="0">
                <a:solidFill>
                  <a:srgbClr val="A31515"/>
                </a:solidFill>
                <a:latin typeface="Cascadia Mono" panose="020B0609020000020004" pitchFamily="49" charset="0"/>
              </a:rPr>
              <a:t> cho {0} la {1}"</a:t>
            </a:r>
            <a:r>
              <a:rPr lang="vi-VN" dirty="0">
                <a:solidFill>
                  <a:srgbClr val="000000"/>
                </a:solidFill>
                <a:latin typeface="Cascadia Mono" panose="020B0609020000020004" pitchFamily="49" charset="0"/>
              </a:rPr>
              <a:t>, n, </a:t>
            </a:r>
            <a:r>
              <a:rPr lang="vi-VN" dirty="0" err="1">
                <a:solidFill>
                  <a:srgbClr val="000000"/>
                </a:solidFill>
                <a:latin typeface="Cascadia Mono" panose="020B0609020000020004" pitchFamily="49" charset="0"/>
              </a:rPr>
              <a:t>max</a:t>
            </a:r>
            <a:r>
              <a:rPr lang="vi-VN" dirty="0">
                <a:solidFill>
                  <a:srgbClr val="000000"/>
                </a:solidFill>
                <a:latin typeface="Cascadia Mono" panose="020B0609020000020004" pitchFamily="49" charset="0"/>
              </a:rPr>
              <a:t>);</a:t>
            </a:r>
            <a:endParaRPr lang="en-US" dirty="0">
              <a:solidFill>
                <a:srgbClr val="000000"/>
              </a:solidFill>
              <a:latin typeface="Cascadia Mono" panose="020B0609020000020004" pitchFamily="49" charset="0"/>
            </a:endParaRPr>
          </a:p>
          <a:p>
            <a:endParaRPr lang="vi-VN"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3335376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871" y="609600"/>
            <a:ext cx="10934700" cy="1326321"/>
          </a:xfrm>
        </p:spPr>
        <p:txBody>
          <a:bodyPr/>
          <a:lstStyle/>
          <a:p>
            <a:r>
              <a:rPr lang="en-US" dirty="0" err="1"/>
              <a:t>Sử</a:t>
            </a:r>
            <a:r>
              <a:rPr lang="en-US" dirty="0"/>
              <a:t> </a:t>
            </a:r>
            <a:r>
              <a:rPr lang="en-US" dirty="0" err="1"/>
              <a:t>dụng</a:t>
            </a:r>
            <a:r>
              <a:rPr lang="en-US" dirty="0"/>
              <a:t> break &amp; continue </a:t>
            </a:r>
            <a:r>
              <a:rPr lang="en-US" dirty="0" err="1"/>
              <a:t>trong</a:t>
            </a:r>
            <a:r>
              <a:rPr lang="en-US" dirty="0"/>
              <a:t> </a:t>
            </a:r>
            <a:r>
              <a:rPr lang="en-US" dirty="0" err="1"/>
              <a:t>vòng</a:t>
            </a:r>
            <a:r>
              <a:rPr lang="en-US" dirty="0"/>
              <a:t> </a:t>
            </a:r>
            <a:r>
              <a:rPr lang="en-US" dirty="0" err="1"/>
              <a:t>lặp</a:t>
            </a:r>
            <a:endParaRPr lang="en-US" dirty="0"/>
          </a:p>
        </p:txBody>
      </p:sp>
      <p:sp>
        <p:nvSpPr>
          <p:cNvPr id="3" name="Content Placeholder 2"/>
          <p:cNvSpPr>
            <a:spLocks noGrp="1"/>
          </p:cNvSpPr>
          <p:nvPr>
            <p:ph idx="1"/>
          </p:nvPr>
        </p:nvSpPr>
        <p:spPr>
          <a:xfrm>
            <a:off x="957219" y="2142750"/>
            <a:ext cx="10353762" cy="2973536"/>
          </a:xfrm>
        </p:spPr>
        <p:txBody>
          <a:bodyPr>
            <a:noAutofit/>
          </a:bodyPr>
          <a:lstStyle/>
          <a:p>
            <a:pPr algn="just"/>
            <a:r>
              <a:rPr lang="vi-VN" sz="2800" dirty="0"/>
              <a:t>Trong khi </a:t>
            </a:r>
            <a:r>
              <a:rPr lang="vi-VN" sz="2800" dirty="0" err="1"/>
              <a:t>thực</a:t>
            </a:r>
            <a:r>
              <a:rPr lang="vi-VN" sz="2800" dirty="0"/>
              <a:t> </a:t>
            </a:r>
            <a:r>
              <a:rPr lang="vi-VN" sz="2800" dirty="0" err="1"/>
              <a:t>hiện</a:t>
            </a:r>
            <a:r>
              <a:rPr lang="vi-VN" sz="2800" dirty="0"/>
              <a:t> </a:t>
            </a:r>
            <a:r>
              <a:rPr lang="vi-VN" sz="2800" dirty="0" err="1"/>
              <a:t>vòng</a:t>
            </a:r>
            <a:r>
              <a:rPr lang="vi-VN" sz="2800" dirty="0"/>
              <a:t> </a:t>
            </a:r>
            <a:r>
              <a:rPr lang="vi-VN" sz="2800" dirty="0" err="1"/>
              <a:t>lặp</a:t>
            </a:r>
            <a:r>
              <a:rPr lang="vi-VN" sz="2800" dirty="0"/>
              <a:t>, </a:t>
            </a:r>
            <a:r>
              <a:rPr lang="vi-VN" sz="2800" dirty="0" err="1"/>
              <a:t>người</a:t>
            </a:r>
            <a:r>
              <a:rPr lang="vi-VN" sz="2800" dirty="0"/>
              <a:t> </a:t>
            </a:r>
            <a:r>
              <a:rPr lang="vi-VN" sz="2800" dirty="0" err="1"/>
              <a:t>lập</a:t>
            </a:r>
            <a:r>
              <a:rPr lang="vi-VN" sz="2800" dirty="0"/>
              <a:t> </a:t>
            </a:r>
            <a:r>
              <a:rPr lang="vi-VN" sz="2800" dirty="0" err="1"/>
              <a:t>trình</a:t>
            </a:r>
            <a:r>
              <a:rPr lang="vi-VN" sz="2800" dirty="0"/>
              <a:t> đôi khi </a:t>
            </a:r>
            <a:r>
              <a:rPr lang="vi-VN" sz="2800" dirty="0" err="1"/>
              <a:t>cần</a:t>
            </a:r>
            <a:r>
              <a:rPr lang="vi-VN" sz="2800" dirty="0"/>
              <a:t> </a:t>
            </a:r>
            <a:r>
              <a:rPr lang="vi-VN" sz="2800" dirty="0" err="1"/>
              <a:t>thực</a:t>
            </a:r>
            <a:r>
              <a:rPr lang="vi-VN" sz="2800" dirty="0"/>
              <a:t> </a:t>
            </a:r>
            <a:r>
              <a:rPr lang="vi-VN" sz="2800" dirty="0" err="1"/>
              <a:t>hiện</a:t>
            </a:r>
            <a:r>
              <a:rPr lang="vi-VN" sz="2800" dirty="0"/>
              <a:t> </a:t>
            </a:r>
            <a:r>
              <a:rPr lang="vi-VN" sz="2800" dirty="0" err="1"/>
              <a:t>việc</a:t>
            </a:r>
            <a:r>
              <a:rPr lang="vi-VN" sz="2800" dirty="0"/>
              <a:t> </a:t>
            </a:r>
            <a:r>
              <a:rPr lang="vi-VN" sz="2800" dirty="0" err="1"/>
              <a:t>bỏ</a:t>
            </a:r>
            <a:r>
              <a:rPr lang="vi-VN" sz="2800" dirty="0"/>
              <a:t> qua </a:t>
            </a:r>
            <a:r>
              <a:rPr lang="vi-VN" sz="2800" dirty="0" err="1"/>
              <a:t>một</a:t>
            </a:r>
            <a:r>
              <a:rPr lang="vi-VN" sz="2800" dirty="0"/>
              <a:t> </a:t>
            </a:r>
            <a:r>
              <a:rPr lang="vi-VN" sz="2800" dirty="0" err="1"/>
              <a:t>số</a:t>
            </a:r>
            <a:r>
              <a:rPr lang="vi-VN" sz="2800" dirty="0"/>
              <a:t> </a:t>
            </a:r>
            <a:r>
              <a:rPr lang="vi-VN" sz="2800" dirty="0" err="1"/>
              <a:t>dòng</a:t>
            </a:r>
            <a:r>
              <a:rPr lang="vi-VN" sz="2800" dirty="0"/>
              <a:t> </a:t>
            </a:r>
            <a:r>
              <a:rPr lang="vi-VN" sz="2800" dirty="0" err="1"/>
              <a:t>lệnh</a:t>
            </a:r>
            <a:r>
              <a:rPr lang="vi-VN" sz="2800" dirty="0"/>
              <a:t> </a:t>
            </a:r>
            <a:r>
              <a:rPr lang="vi-VN" sz="2800" dirty="0" err="1"/>
              <a:t>để</a:t>
            </a:r>
            <a:r>
              <a:rPr lang="vi-VN" sz="2800" dirty="0"/>
              <a:t> </a:t>
            </a:r>
            <a:r>
              <a:rPr lang="vi-VN" sz="2800" dirty="0" err="1"/>
              <a:t>tiếp</a:t>
            </a:r>
            <a:r>
              <a:rPr lang="vi-VN" sz="2800" dirty="0"/>
              <a:t> </a:t>
            </a:r>
            <a:r>
              <a:rPr lang="vi-VN" sz="2800" dirty="0" err="1"/>
              <a:t>tục</a:t>
            </a:r>
            <a:r>
              <a:rPr lang="vi-VN" sz="2800" dirty="0"/>
              <a:t> </a:t>
            </a:r>
            <a:r>
              <a:rPr lang="vi-VN" sz="2800" dirty="0" err="1"/>
              <a:t>thực</a:t>
            </a:r>
            <a:r>
              <a:rPr lang="vi-VN" sz="2800" dirty="0"/>
              <a:t> </a:t>
            </a:r>
            <a:r>
              <a:rPr lang="vi-VN" sz="2800" dirty="0" err="1"/>
              <a:t>hiện</a:t>
            </a:r>
            <a:r>
              <a:rPr lang="vi-VN" sz="2800" dirty="0"/>
              <a:t> </a:t>
            </a:r>
            <a:r>
              <a:rPr lang="vi-VN" sz="2800" dirty="0" err="1"/>
              <a:t>việc</a:t>
            </a:r>
            <a:r>
              <a:rPr lang="vi-VN" sz="2800" dirty="0"/>
              <a:t> </a:t>
            </a:r>
            <a:r>
              <a:rPr lang="vi-VN" sz="2800" dirty="0" err="1"/>
              <a:t>lặp</a:t>
            </a:r>
            <a:r>
              <a:rPr lang="vi-VN" sz="2800" dirty="0"/>
              <a:t> cho </a:t>
            </a:r>
            <a:r>
              <a:rPr lang="vi-VN" sz="2800" dirty="0" err="1"/>
              <a:t>lần</a:t>
            </a:r>
            <a:r>
              <a:rPr lang="vi-VN" sz="2800" dirty="0"/>
              <a:t> </a:t>
            </a:r>
            <a:r>
              <a:rPr lang="vi-VN" sz="2800" dirty="0" err="1"/>
              <a:t>tiếp</a:t>
            </a:r>
            <a:r>
              <a:rPr lang="vi-VN" sz="2800" dirty="0"/>
              <a:t> theo.</a:t>
            </a:r>
          </a:p>
          <a:p>
            <a:pPr algn="just"/>
            <a:r>
              <a:rPr lang="vi-VN" sz="2800" dirty="0" err="1"/>
              <a:t>Lệnh</a:t>
            </a:r>
            <a:r>
              <a:rPr lang="vi-VN" sz="2800" dirty="0"/>
              <a:t> </a:t>
            </a:r>
            <a:r>
              <a:rPr lang="vi-VN" sz="2800" i="1" dirty="0" err="1">
                <a:solidFill>
                  <a:srgbClr val="FFC000"/>
                </a:solidFill>
              </a:rPr>
              <a:t>continue</a:t>
            </a:r>
            <a:r>
              <a:rPr lang="vi-VN" sz="2800" dirty="0"/>
              <a:t> </a:t>
            </a:r>
            <a:r>
              <a:rPr lang="vi-VN" sz="2800" dirty="0" err="1"/>
              <a:t>thực</a:t>
            </a:r>
            <a:r>
              <a:rPr lang="vi-VN" sz="2800" dirty="0"/>
              <a:t> </a:t>
            </a:r>
            <a:r>
              <a:rPr lang="vi-VN" sz="2800" dirty="0" err="1"/>
              <a:t>hiện</a:t>
            </a:r>
            <a:r>
              <a:rPr lang="vi-VN" sz="2800" dirty="0"/>
              <a:t> </a:t>
            </a:r>
            <a:r>
              <a:rPr lang="vi-VN" sz="2800" dirty="0" err="1"/>
              <a:t>việc</a:t>
            </a:r>
            <a:r>
              <a:rPr lang="vi-VN" sz="2800" dirty="0"/>
              <a:t> </a:t>
            </a:r>
            <a:r>
              <a:rPr lang="vi-VN" sz="2800" dirty="0" err="1"/>
              <a:t>chuyển</a:t>
            </a:r>
            <a:r>
              <a:rPr lang="vi-VN" sz="2800" dirty="0"/>
              <a:t> sang </a:t>
            </a:r>
            <a:r>
              <a:rPr lang="vi-VN" sz="2800" dirty="0" err="1"/>
              <a:t>lần</a:t>
            </a:r>
            <a:r>
              <a:rPr lang="vi-VN" sz="2800" dirty="0"/>
              <a:t> </a:t>
            </a:r>
            <a:r>
              <a:rPr lang="vi-VN" sz="2800" dirty="0" err="1"/>
              <a:t>lặp</a:t>
            </a:r>
            <a:r>
              <a:rPr lang="vi-VN" sz="2800" dirty="0"/>
              <a:t> </a:t>
            </a:r>
            <a:r>
              <a:rPr lang="vi-VN" sz="2800" dirty="0" err="1"/>
              <a:t>tiếp</a:t>
            </a:r>
            <a:r>
              <a:rPr lang="vi-VN" sz="2800" dirty="0"/>
              <a:t> theo </a:t>
            </a:r>
            <a:r>
              <a:rPr lang="vi-VN" sz="2800" dirty="0" err="1"/>
              <a:t>và</a:t>
            </a:r>
            <a:r>
              <a:rPr lang="vi-VN" sz="2800" dirty="0"/>
              <a:t> </a:t>
            </a:r>
            <a:r>
              <a:rPr lang="vi-VN" sz="2800" dirty="0" err="1"/>
              <a:t>bỏ</a:t>
            </a:r>
            <a:r>
              <a:rPr lang="vi-VN" sz="2800" dirty="0"/>
              <a:t> qua </a:t>
            </a:r>
            <a:r>
              <a:rPr lang="vi-VN" sz="2800" dirty="0" err="1"/>
              <a:t>các</a:t>
            </a:r>
            <a:r>
              <a:rPr lang="vi-VN" sz="2800" dirty="0"/>
              <a:t> </a:t>
            </a:r>
            <a:r>
              <a:rPr lang="vi-VN" sz="2800" dirty="0" err="1"/>
              <a:t>lệnh</a:t>
            </a:r>
            <a:r>
              <a:rPr lang="vi-VN" sz="2800" dirty="0"/>
              <a:t> </a:t>
            </a:r>
            <a:r>
              <a:rPr lang="vi-VN" sz="2800" dirty="0" err="1"/>
              <a:t>nằm</a:t>
            </a:r>
            <a:r>
              <a:rPr lang="vi-VN" sz="2800" dirty="0"/>
              <a:t> trong </a:t>
            </a:r>
            <a:r>
              <a:rPr lang="vi-VN" sz="2800" dirty="0" err="1"/>
              <a:t>vòng</a:t>
            </a:r>
            <a:r>
              <a:rPr lang="vi-VN" sz="2800" dirty="0"/>
              <a:t> </a:t>
            </a:r>
            <a:r>
              <a:rPr lang="vi-VN" sz="2800" dirty="0" err="1"/>
              <a:t>lặp</a:t>
            </a:r>
            <a:r>
              <a:rPr lang="vi-VN" sz="2800" dirty="0"/>
              <a:t> nhưng </a:t>
            </a:r>
            <a:r>
              <a:rPr lang="vi-VN" sz="2800" dirty="0" err="1"/>
              <a:t>nằm</a:t>
            </a:r>
            <a:r>
              <a:rPr lang="vi-VN" sz="2800" dirty="0"/>
              <a:t> </a:t>
            </a:r>
            <a:r>
              <a:rPr lang="vi-VN" sz="2800" dirty="0" err="1"/>
              <a:t>phía</a:t>
            </a:r>
            <a:r>
              <a:rPr lang="vi-VN" sz="2800" dirty="0"/>
              <a:t> sau </a:t>
            </a:r>
            <a:r>
              <a:rPr lang="vi-VN" sz="2800" dirty="0" err="1"/>
              <a:t>nó</a:t>
            </a:r>
            <a:r>
              <a:rPr lang="vi-VN" sz="2800" dirty="0"/>
              <a:t>. </a:t>
            </a:r>
          </a:p>
        </p:txBody>
      </p:sp>
    </p:spTree>
    <p:extLst>
      <p:ext uri="{BB962C8B-B14F-4D97-AF65-F5344CB8AC3E}">
        <p14:creationId xmlns:p14="http://schemas.microsoft.com/office/powerpoint/2010/main" val="2125027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871" y="609600"/>
            <a:ext cx="10934700" cy="1326321"/>
          </a:xfrm>
        </p:spPr>
        <p:txBody>
          <a:bodyPr/>
          <a:lstStyle/>
          <a:p>
            <a:r>
              <a:rPr lang="en-US" dirty="0" err="1"/>
              <a:t>Sử</a:t>
            </a:r>
            <a:r>
              <a:rPr lang="en-US" dirty="0"/>
              <a:t> </a:t>
            </a:r>
            <a:r>
              <a:rPr lang="en-US" dirty="0" err="1"/>
              <a:t>dụng</a:t>
            </a:r>
            <a:r>
              <a:rPr lang="en-US" dirty="0"/>
              <a:t> break &amp; continue </a:t>
            </a:r>
            <a:r>
              <a:rPr lang="en-US" dirty="0" err="1"/>
              <a:t>trong</a:t>
            </a:r>
            <a:r>
              <a:rPr lang="en-US" dirty="0"/>
              <a:t> </a:t>
            </a:r>
            <a:r>
              <a:rPr lang="en-US" dirty="0" err="1"/>
              <a:t>vòng</a:t>
            </a:r>
            <a:r>
              <a:rPr lang="en-US" dirty="0"/>
              <a:t> </a:t>
            </a:r>
            <a:r>
              <a:rPr lang="en-US" dirty="0" err="1"/>
              <a:t>lặp</a:t>
            </a:r>
            <a:endParaRPr lang="en-US" dirty="0"/>
          </a:p>
        </p:txBody>
      </p:sp>
      <p:sp>
        <p:nvSpPr>
          <p:cNvPr id="4" name="TextBox 3">
            <a:extLst>
              <a:ext uri="{FF2B5EF4-FFF2-40B4-BE49-F238E27FC236}">
                <a16:creationId xmlns:a16="http://schemas.microsoft.com/office/drawing/2014/main" id="{BAA0C684-4078-4267-A9FE-B8CDAC2E88EF}"/>
              </a:ext>
            </a:extLst>
          </p:cNvPr>
          <p:cNvSpPr txBox="1"/>
          <p:nvPr/>
        </p:nvSpPr>
        <p:spPr>
          <a:xfrm>
            <a:off x="1219923" y="1935921"/>
            <a:ext cx="9965872" cy="3970318"/>
          </a:xfrm>
          <a:prstGeom prst="rect">
            <a:avLst/>
          </a:prstGeom>
          <a:solidFill>
            <a:schemeClr val="tx1">
              <a:lumMod val="95000"/>
            </a:schemeClr>
          </a:solidFill>
        </p:spPr>
        <p:txBody>
          <a:bodyPr wrap="square" rtlCol="0">
            <a:spAutoFit/>
          </a:bodyPr>
          <a:lstStyle/>
          <a:p>
            <a:r>
              <a:rPr lang="vi-VN" dirty="0">
                <a:solidFill>
                  <a:srgbClr val="008000"/>
                </a:solidFill>
                <a:latin typeface="Cascadia Mono" panose="020B0609020000020004" pitchFamily="49" charset="0"/>
                <a:cs typeface="Cascadia Mono" panose="020B0609020000020004" pitchFamily="49" charset="0"/>
              </a:rPr>
              <a:t>//In ra </a:t>
            </a:r>
            <a:r>
              <a:rPr lang="vi-VN" dirty="0" err="1">
                <a:solidFill>
                  <a:srgbClr val="008000"/>
                </a:solidFill>
                <a:latin typeface="Cascadia Mono" panose="020B0609020000020004" pitchFamily="49" charset="0"/>
                <a:cs typeface="Cascadia Mono" panose="020B0609020000020004" pitchFamily="49" charset="0"/>
              </a:rPr>
              <a:t>tổng</a:t>
            </a:r>
            <a:r>
              <a:rPr lang="vi-VN" dirty="0">
                <a:solidFill>
                  <a:srgbClr val="008000"/>
                </a:solidFill>
                <a:latin typeface="Cascadia Mono" panose="020B0609020000020004" pitchFamily="49" charset="0"/>
                <a:cs typeface="Cascadia Mono" panose="020B0609020000020004" pitchFamily="49" charset="0"/>
              </a:rPr>
              <a:t> </a:t>
            </a:r>
            <a:r>
              <a:rPr lang="vi-VN" dirty="0" err="1">
                <a:solidFill>
                  <a:srgbClr val="008000"/>
                </a:solidFill>
                <a:latin typeface="Cascadia Mono" panose="020B0609020000020004" pitchFamily="49" charset="0"/>
                <a:cs typeface="Cascadia Mono" panose="020B0609020000020004" pitchFamily="49" charset="0"/>
              </a:rPr>
              <a:t>các</a:t>
            </a:r>
            <a:r>
              <a:rPr lang="vi-VN" dirty="0">
                <a:solidFill>
                  <a:srgbClr val="008000"/>
                </a:solidFill>
                <a:latin typeface="Cascadia Mono" panose="020B0609020000020004" pitchFamily="49" charset="0"/>
                <a:cs typeface="Cascadia Mono" panose="020B0609020000020004" pitchFamily="49" charset="0"/>
              </a:rPr>
              <a:t> </a:t>
            </a:r>
            <a:r>
              <a:rPr lang="vi-VN" dirty="0" err="1">
                <a:solidFill>
                  <a:srgbClr val="008000"/>
                </a:solidFill>
                <a:latin typeface="Cascadia Mono" panose="020B0609020000020004" pitchFamily="49" charset="0"/>
                <a:cs typeface="Cascadia Mono" panose="020B0609020000020004" pitchFamily="49" charset="0"/>
              </a:rPr>
              <a:t>số</a:t>
            </a:r>
            <a:r>
              <a:rPr lang="vi-VN" dirty="0">
                <a:solidFill>
                  <a:srgbClr val="008000"/>
                </a:solidFill>
                <a:latin typeface="Cascadia Mono" panose="020B0609020000020004" pitchFamily="49" charset="0"/>
                <a:cs typeface="Cascadia Mono" panose="020B0609020000020004" pitchFamily="49" charset="0"/>
              </a:rPr>
              <a:t> nguyên </a:t>
            </a:r>
            <a:r>
              <a:rPr lang="vi-VN" dirty="0" err="1">
                <a:solidFill>
                  <a:srgbClr val="008000"/>
                </a:solidFill>
                <a:latin typeface="Cascadia Mono" panose="020B0609020000020004" pitchFamily="49" charset="0"/>
                <a:cs typeface="Cascadia Mono" panose="020B0609020000020004" pitchFamily="49" charset="0"/>
              </a:rPr>
              <a:t>chẵn</a:t>
            </a:r>
            <a:r>
              <a:rPr lang="vi-VN" dirty="0">
                <a:solidFill>
                  <a:srgbClr val="008000"/>
                </a:solidFill>
                <a:latin typeface="Cascadia Mono" panose="020B0609020000020004" pitchFamily="49" charset="0"/>
                <a:cs typeface="Cascadia Mono" panose="020B0609020000020004" pitchFamily="49" charset="0"/>
              </a:rPr>
              <a:t> </a:t>
            </a:r>
            <a:r>
              <a:rPr lang="vi-VN" dirty="0" err="1">
                <a:solidFill>
                  <a:srgbClr val="008000"/>
                </a:solidFill>
                <a:latin typeface="Cascadia Mono" panose="020B0609020000020004" pitchFamily="49" charset="0"/>
                <a:cs typeface="Cascadia Mono" panose="020B0609020000020004" pitchFamily="49" charset="0"/>
              </a:rPr>
              <a:t>từ</a:t>
            </a:r>
            <a:r>
              <a:rPr lang="vi-VN" dirty="0">
                <a:solidFill>
                  <a:srgbClr val="008000"/>
                </a:solidFill>
                <a:latin typeface="Cascadia Mono" panose="020B0609020000020004" pitchFamily="49" charset="0"/>
                <a:cs typeface="Cascadia Mono" panose="020B0609020000020004" pitchFamily="49" charset="0"/>
              </a:rPr>
              <a:t> 1 </a:t>
            </a:r>
            <a:r>
              <a:rPr lang="vi-VN" dirty="0" err="1">
                <a:solidFill>
                  <a:srgbClr val="008000"/>
                </a:solidFill>
                <a:latin typeface="Cascadia Mono" panose="020B0609020000020004" pitchFamily="49" charset="0"/>
                <a:cs typeface="Cascadia Mono" panose="020B0609020000020004" pitchFamily="49" charset="0"/>
              </a:rPr>
              <a:t>đến</a:t>
            </a:r>
            <a:r>
              <a:rPr lang="vi-VN" dirty="0">
                <a:solidFill>
                  <a:srgbClr val="008000"/>
                </a:solidFill>
                <a:latin typeface="Cascadia Mono" panose="020B0609020000020004" pitchFamily="49" charset="0"/>
                <a:cs typeface="Cascadia Mono" panose="020B0609020000020004" pitchFamily="49" charset="0"/>
              </a:rPr>
              <a:t> 100)</a:t>
            </a:r>
          </a:p>
          <a:p>
            <a:endParaRPr lang="vi-VN" dirty="0">
              <a:solidFill>
                <a:srgbClr val="008000"/>
              </a:solidFill>
              <a:latin typeface="Cascadia Mono" panose="020B0609020000020004" pitchFamily="49" charset="0"/>
              <a:cs typeface="Cascadia Mono" panose="020B0609020000020004" pitchFamily="49" charset="0"/>
            </a:endParaRPr>
          </a:p>
          <a:p>
            <a:r>
              <a:rPr lang="vi-VN" sz="1800" dirty="0" err="1">
                <a:solidFill>
                  <a:srgbClr val="0000FF"/>
                </a:solidFill>
                <a:latin typeface="Cascadia Mono" panose="020B0609020000020004" pitchFamily="49" charset="0"/>
              </a:rPr>
              <a:t>int</a:t>
            </a:r>
            <a:r>
              <a:rPr lang="vi-VN" sz="1800" dirty="0">
                <a:solidFill>
                  <a:srgbClr val="000000"/>
                </a:solidFill>
                <a:latin typeface="Cascadia Mono" panose="020B0609020000020004" pitchFamily="49" charset="0"/>
              </a:rPr>
              <a:t> tong = 0;</a:t>
            </a:r>
          </a:p>
          <a:p>
            <a:r>
              <a:rPr lang="nn-NO" sz="1800" dirty="0">
                <a:solidFill>
                  <a:srgbClr val="0000FF"/>
                </a:solidFill>
                <a:latin typeface="Cascadia Mono" panose="020B0609020000020004" pitchFamily="49" charset="0"/>
              </a:rPr>
              <a:t>for</a:t>
            </a:r>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int</a:t>
            </a:r>
            <a:r>
              <a:rPr lang="nn-NO" sz="1800" dirty="0">
                <a:solidFill>
                  <a:srgbClr val="000000"/>
                </a:solidFill>
                <a:latin typeface="Cascadia Mono" panose="020B0609020000020004" pitchFamily="49" charset="0"/>
              </a:rPr>
              <a:t> i = 1; i &lt;= 100; i++)</a:t>
            </a:r>
          </a:p>
          <a:p>
            <a:r>
              <a:rPr lang="vi-VN" sz="1800" dirty="0">
                <a:solidFill>
                  <a:srgbClr val="000000"/>
                </a:solidFill>
                <a:latin typeface="Cascadia Mono" panose="020B0609020000020004" pitchFamily="49" charset="0"/>
              </a:rPr>
              <a:t>{</a:t>
            </a:r>
          </a:p>
          <a:p>
            <a:r>
              <a:rPr lang="vi-VN" sz="1800" dirty="0">
                <a:solidFill>
                  <a:srgbClr val="000000"/>
                </a:solidFill>
                <a:latin typeface="Cascadia Mono" panose="020B0609020000020004" pitchFamily="49" charset="0"/>
              </a:rPr>
              <a:t>    </a:t>
            </a:r>
            <a:r>
              <a:rPr lang="vi-VN" sz="1800" dirty="0" err="1">
                <a:solidFill>
                  <a:srgbClr val="0000FF"/>
                </a:solidFill>
                <a:latin typeface="Cascadia Mono" panose="020B0609020000020004" pitchFamily="49" charset="0"/>
              </a:rPr>
              <a:t>if</a:t>
            </a:r>
            <a:r>
              <a:rPr lang="vi-VN" sz="1800" dirty="0">
                <a:solidFill>
                  <a:srgbClr val="000000"/>
                </a:solidFill>
                <a:latin typeface="Cascadia Mono" panose="020B0609020000020004" pitchFamily="49" charset="0"/>
              </a:rPr>
              <a:t> (i % 2 != 0)</a:t>
            </a:r>
          </a:p>
          <a:p>
            <a:r>
              <a:rPr lang="vi-VN" sz="1800" dirty="0">
                <a:solidFill>
                  <a:srgbClr val="000000"/>
                </a:solidFill>
                <a:latin typeface="Cascadia Mono" panose="020B0609020000020004" pitchFamily="49" charset="0"/>
              </a:rPr>
              <a:t>        </a:t>
            </a:r>
            <a:r>
              <a:rPr lang="vi-VN" sz="1800" dirty="0" err="1">
                <a:solidFill>
                  <a:srgbClr val="0000FF"/>
                </a:solidFill>
                <a:latin typeface="Cascadia Mono" panose="020B0609020000020004" pitchFamily="49" charset="0"/>
              </a:rPr>
              <a:t>continue</a:t>
            </a:r>
            <a:r>
              <a:rPr lang="vi-VN" sz="1800" dirty="0">
                <a:solidFill>
                  <a:srgbClr val="000000"/>
                </a:solidFill>
                <a:latin typeface="Cascadia Mono" panose="020B0609020000020004" pitchFamily="49" charset="0"/>
              </a:rPr>
              <a:t>;</a:t>
            </a:r>
          </a:p>
          <a:p>
            <a:r>
              <a:rPr lang="vi-VN" sz="1800" dirty="0">
                <a:solidFill>
                  <a:srgbClr val="000000"/>
                </a:solidFill>
                <a:latin typeface="Cascadia Mono" panose="020B0609020000020004" pitchFamily="49" charset="0"/>
              </a:rPr>
              <a:t>    tong += i;</a:t>
            </a:r>
          </a:p>
          <a:p>
            <a:r>
              <a:rPr lang="vi-VN" sz="1800" dirty="0">
                <a:solidFill>
                  <a:srgbClr val="000000"/>
                </a:solidFill>
                <a:latin typeface="Cascadia Mono" panose="020B0609020000020004" pitchFamily="49" charset="0"/>
              </a:rPr>
              <a:t>}</a:t>
            </a:r>
          </a:p>
          <a:p>
            <a:r>
              <a:rPr lang="fr-FR" sz="1800" dirty="0">
                <a:solidFill>
                  <a:srgbClr val="000000"/>
                </a:solidFill>
                <a:latin typeface="Cascadia Mono" panose="020B0609020000020004" pitchFamily="49" charset="0"/>
              </a:rPr>
              <a:t>Console.WriteLine(</a:t>
            </a:r>
            <a:r>
              <a:rPr lang="fr-FR" sz="1800" dirty="0">
                <a:solidFill>
                  <a:srgbClr val="A31515"/>
                </a:solidFill>
                <a:latin typeface="Cascadia Mono" panose="020B0609020000020004" pitchFamily="49" charset="0"/>
              </a:rPr>
              <a:t>"Tong cac so nguyen chan tu 1 den 100 la:"</a:t>
            </a:r>
            <a:r>
              <a:rPr lang="fr-FR" sz="1800" dirty="0">
                <a:solidFill>
                  <a:srgbClr val="000000"/>
                </a:solidFill>
                <a:latin typeface="Cascadia Mono" panose="020B0609020000020004" pitchFamily="49" charset="0"/>
              </a:rPr>
              <a:t> + tong); </a:t>
            </a:r>
            <a:endParaRPr lang="vi-VN" sz="1800" dirty="0">
              <a:solidFill>
                <a:srgbClr val="000000"/>
              </a:solidFill>
              <a:latin typeface="Cascadia Mono" panose="020B0609020000020004" pitchFamily="49" charset="0"/>
            </a:endParaRPr>
          </a:p>
          <a:p>
            <a:r>
              <a:rPr lang="vi-VN" dirty="0">
                <a:solidFill>
                  <a:srgbClr val="008000"/>
                </a:solidFill>
                <a:latin typeface="Cascadia Mono" panose="020B0609020000020004" pitchFamily="49" charset="0"/>
                <a:cs typeface="Cascadia Mono" panose="020B0609020000020004" pitchFamily="49" charset="0"/>
              </a:rPr>
              <a:t>/*</a:t>
            </a:r>
          </a:p>
          <a:p>
            <a:r>
              <a:rPr lang="vi-VN" dirty="0">
                <a:solidFill>
                  <a:srgbClr val="008000"/>
                </a:solidFill>
                <a:latin typeface="Cascadia Mono" panose="020B0609020000020004" pitchFamily="49" charset="0"/>
                <a:cs typeface="Cascadia Mono" panose="020B0609020000020004" pitchFamily="49" charset="0"/>
              </a:rPr>
              <a:t>	</a:t>
            </a:r>
            <a:r>
              <a:rPr lang="en-US" dirty="0">
                <a:solidFill>
                  <a:srgbClr val="008000"/>
                </a:solidFill>
                <a:latin typeface="Cascadia Mono" panose="020B0609020000020004" pitchFamily="49" charset="0"/>
                <a:cs typeface="Cascadia Mono" panose="020B0609020000020004" pitchFamily="49" charset="0"/>
              </a:rPr>
              <a:t>Output:</a:t>
            </a:r>
            <a:endParaRPr lang="vi-VN" dirty="0">
              <a:solidFill>
                <a:srgbClr val="008000"/>
              </a:solidFill>
              <a:latin typeface="Cascadia Mono" panose="020B0609020000020004" pitchFamily="49" charset="0"/>
              <a:cs typeface="Cascadia Mono" panose="020B0609020000020004" pitchFamily="49" charset="0"/>
            </a:endParaRPr>
          </a:p>
          <a:p>
            <a:r>
              <a:rPr lang="vi-VN" dirty="0">
                <a:solidFill>
                  <a:srgbClr val="008000"/>
                </a:solidFill>
                <a:latin typeface="Cascadia Mono" panose="020B0609020000020004" pitchFamily="49" charset="0"/>
                <a:cs typeface="Cascadia Mono" panose="020B0609020000020004" pitchFamily="49" charset="0"/>
              </a:rPr>
              <a:t>	</a:t>
            </a:r>
            <a:r>
              <a:rPr lang="fr-FR" dirty="0">
                <a:solidFill>
                  <a:srgbClr val="008000"/>
                </a:solidFill>
                <a:latin typeface="Cascadia Mono" panose="020B0609020000020004" pitchFamily="49" charset="0"/>
                <a:cs typeface="Cascadia Mono" panose="020B0609020000020004" pitchFamily="49" charset="0"/>
              </a:rPr>
              <a:t>Tong cac so nguyen chan tu 1 den 100 la:2550</a:t>
            </a:r>
            <a:endParaRPr lang="vi-VN" dirty="0">
              <a:solidFill>
                <a:srgbClr val="008000"/>
              </a:solidFill>
              <a:latin typeface="Cascadia Mono" panose="020B0609020000020004" pitchFamily="49" charset="0"/>
              <a:cs typeface="Cascadia Mono" panose="020B0609020000020004" pitchFamily="49" charset="0"/>
            </a:endParaRPr>
          </a:p>
          <a:p>
            <a:r>
              <a:rPr lang="vi-VN" dirty="0">
                <a:solidFill>
                  <a:srgbClr val="008000"/>
                </a:solidFill>
                <a:latin typeface="Cascadia Mono" panose="020B0609020000020004" pitchFamily="49" charset="0"/>
                <a:cs typeface="Cascadia Mono" panose="020B0609020000020004" pitchFamily="49" charset="0"/>
              </a:rPr>
              <a:t>*/</a:t>
            </a:r>
          </a:p>
        </p:txBody>
      </p:sp>
    </p:spTree>
    <p:extLst>
      <p:ext uri="{BB962C8B-B14F-4D97-AF65-F5344CB8AC3E}">
        <p14:creationId xmlns:p14="http://schemas.microsoft.com/office/powerpoint/2010/main" val="3804924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211ADB-EBA4-401D-9595-AFB222E1C394}"/>
              </a:ext>
            </a:extLst>
          </p:cNvPr>
          <p:cNvSpPr>
            <a:spLocks noGrp="1"/>
          </p:cNvSpPr>
          <p:nvPr>
            <p:ph type="title"/>
          </p:nvPr>
        </p:nvSpPr>
        <p:spPr>
          <a:xfrm>
            <a:off x="875695" y="2765839"/>
            <a:ext cx="10353761" cy="1326321"/>
          </a:xfrm>
        </p:spPr>
        <p:txBody>
          <a:bodyPr/>
          <a:lstStyle/>
          <a:p>
            <a:r>
              <a:rPr lang="vi-VN" dirty="0"/>
              <a:t>cảm ơn đã chú ý </a:t>
            </a:r>
            <a:r>
              <a:rPr lang="vi-VN"/>
              <a:t>theo dõi !</a:t>
            </a:r>
            <a:endParaRPr lang="vi-VN" dirty="0"/>
          </a:p>
        </p:txBody>
      </p:sp>
    </p:spTree>
    <p:extLst>
      <p:ext uri="{BB962C8B-B14F-4D97-AF65-F5344CB8AC3E}">
        <p14:creationId xmlns:p14="http://schemas.microsoft.com/office/powerpoint/2010/main" val="82760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KHỐI </a:t>
            </a:r>
            <a:r>
              <a:rPr lang="vi-VN" dirty="0" err="1"/>
              <a:t>lệnh</a:t>
            </a:r>
            <a:r>
              <a:rPr lang="vi-VN" dirty="0"/>
              <a:t> (</a:t>
            </a:r>
            <a:r>
              <a:rPr lang="en-US" dirty="0"/>
              <a:t>Code block)</a:t>
            </a:r>
          </a:p>
        </p:txBody>
      </p:sp>
      <p:sp>
        <p:nvSpPr>
          <p:cNvPr id="3" name="Content Placeholder 2"/>
          <p:cNvSpPr>
            <a:spLocks noGrp="1"/>
          </p:cNvSpPr>
          <p:nvPr>
            <p:ph idx="1"/>
          </p:nvPr>
        </p:nvSpPr>
        <p:spPr>
          <a:xfrm>
            <a:off x="799495" y="1649749"/>
            <a:ext cx="10902648" cy="3695136"/>
          </a:xfrm>
        </p:spPr>
        <p:txBody>
          <a:bodyPr>
            <a:normAutofit/>
          </a:bodyPr>
          <a:lstStyle/>
          <a:p>
            <a:r>
              <a:rPr lang="vi-VN" sz="2800" dirty="0" err="1"/>
              <a:t>Một</a:t>
            </a:r>
            <a:r>
              <a:rPr lang="vi-VN" sz="2800" dirty="0"/>
              <a:t> </a:t>
            </a:r>
            <a:r>
              <a:rPr lang="vi-VN" sz="2800" dirty="0" err="1"/>
              <a:t>chuỗi</a:t>
            </a:r>
            <a:r>
              <a:rPr lang="vi-VN" sz="2800" dirty="0"/>
              <a:t> câu </a:t>
            </a:r>
            <a:r>
              <a:rPr lang="vi-VN" sz="2800" dirty="0" err="1"/>
              <a:t>lệnh</a:t>
            </a:r>
            <a:r>
              <a:rPr lang="vi-VN" sz="2800" dirty="0"/>
              <a:t> </a:t>
            </a:r>
            <a:r>
              <a:rPr lang="vi-VN" sz="2800" dirty="0" err="1"/>
              <a:t>có</a:t>
            </a:r>
            <a:r>
              <a:rPr lang="vi-VN" sz="2800" dirty="0"/>
              <a:t> </a:t>
            </a:r>
            <a:r>
              <a:rPr lang="vi-VN" sz="2800" dirty="0" err="1"/>
              <a:t>thể</a:t>
            </a:r>
            <a:r>
              <a:rPr lang="vi-VN" sz="2800" dirty="0"/>
              <a:t> </a:t>
            </a:r>
            <a:r>
              <a:rPr lang="vi-VN" sz="2800" dirty="0" err="1"/>
              <a:t>được</a:t>
            </a:r>
            <a:r>
              <a:rPr lang="vi-VN" sz="2800" dirty="0"/>
              <a:t> </a:t>
            </a:r>
            <a:r>
              <a:rPr lang="vi-VN" sz="2800" dirty="0" err="1"/>
              <a:t>nhóm</a:t>
            </a:r>
            <a:r>
              <a:rPr lang="vi-VN" sz="2800" dirty="0"/>
              <a:t> </a:t>
            </a:r>
            <a:r>
              <a:rPr lang="vi-VN" sz="2800" dirty="0" err="1"/>
              <a:t>lại</a:t>
            </a:r>
            <a:r>
              <a:rPr lang="vi-VN" sz="2800" dirty="0"/>
              <a:t> </a:t>
            </a:r>
            <a:r>
              <a:rPr lang="vi-VN" sz="2800" dirty="0" err="1"/>
              <a:t>với</a:t>
            </a:r>
            <a:r>
              <a:rPr lang="vi-VN" sz="2800" dirty="0"/>
              <a:t> nhau </a:t>
            </a:r>
            <a:r>
              <a:rPr lang="vi-VN" sz="2800" dirty="0" err="1"/>
              <a:t>tạo</a:t>
            </a:r>
            <a:r>
              <a:rPr lang="vi-VN" sz="2800" dirty="0"/>
              <a:t> </a:t>
            </a:r>
            <a:r>
              <a:rPr lang="vi-VN" sz="2800" dirty="0" err="1"/>
              <a:t>thành</a:t>
            </a:r>
            <a:r>
              <a:rPr lang="vi-VN" sz="2800" dirty="0"/>
              <a:t> </a:t>
            </a:r>
            <a:r>
              <a:rPr lang="vi-VN" sz="2800" dirty="0" err="1"/>
              <a:t>khối</a:t>
            </a:r>
            <a:r>
              <a:rPr lang="vi-VN" sz="2800" dirty="0"/>
              <a:t> </a:t>
            </a:r>
            <a:r>
              <a:rPr lang="vi-VN" sz="2800" dirty="0" err="1"/>
              <a:t>lệnh</a:t>
            </a:r>
            <a:endParaRPr lang="en-US" sz="2800" dirty="0"/>
          </a:p>
          <a:p>
            <a:r>
              <a:rPr lang="vi-VN" sz="2800" dirty="0" err="1"/>
              <a:t>Một</a:t>
            </a:r>
            <a:r>
              <a:rPr lang="vi-VN" sz="2800" dirty="0"/>
              <a:t> </a:t>
            </a:r>
            <a:r>
              <a:rPr lang="vi-VN" sz="2800" dirty="0" err="1"/>
              <a:t>khối</a:t>
            </a:r>
            <a:r>
              <a:rPr lang="vi-VN" sz="2800" dirty="0"/>
              <a:t> </a:t>
            </a:r>
            <a:r>
              <a:rPr lang="vi-VN" sz="2800" dirty="0" err="1"/>
              <a:t>lệnh</a:t>
            </a:r>
            <a:r>
              <a:rPr lang="vi-VN" sz="2800" dirty="0"/>
              <a:t> </a:t>
            </a:r>
            <a:r>
              <a:rPr lang="vi-VN" sz="2800" dirty="0" err="1"/>
              <a:t>được</a:t>
            </a:r>
            <a:r>
              <a:rPr lang="vi-VN" sz="2800" dirty="0"/>
              <a:t> </a:t>
            </a:r>
            <a:r>
              <a:rPr lang="vi-VN" sz="2800" dirty="0" err="1"/>
              <a:t>đặt</a:t>
            </a:r>
            <a:r>
              <a:rPr lang="vi-VN" sz="2800" dirty="0"/>
              <a:t> chung trong </a:t>
            </a:r>
            <a:r>
              <a:rPr lang="vi-VN" sz="2800" dirty="0" err="1"/>
              <a:t>cặp</a:t>
            </a:r>
            <a:r>
              <a:rPr lang="vi-VN" sz="2800" dirty="0"/>
              <a:t> </a:t>
            </a:r>
            <a:r>
              <a:rPr lang="vi-VN" sz="2800" dirty="0" err="1"/>
              <a:t>dấu</a:t>
            </a:r>
            <a:r>
              <a:rPr lang="vi-VN" sz="2800" dirty="0"/>
              <a:t> </a:t>
            </a:r>
            <a:r>
              <a:rPr lang="vi-VN" sz="2800" dirty="0">
                <a:solidFill>
                  <a:srgbClr val="FFC000"/>
                </a:solidFill>
              </a:rPr>
              <a:t>{ } </a:t>
            </a:r>
          </a:p>
          <a:p>
            <a:r>
              <a:rPr lang="vi-VN" sz="2800" dirty="0" err="1"/>
              <a:t>Các</a:t>
            </a:r>
            <a:r>
              <a:rPr lang="vi-VN" sz="2800" dirty="0"/>
              <a:t> </a:t>
            </a:r>
            <a:r>
              <a:rPr lang="vi-VN" sz="2800" dirty="0" err="1"/>
              <a:t>khối</a:t>
            </a:r>
            <a:r>
              <a:rPr lang="vi-VN" sz="2800" dirty="0"/>
              <a:t> </a:t>
            </a:r>
            <a:r>
              <a:rPr lang="vi-VN" sz="2800" dirty="0" err="1"/>
              <a:t>lệnh</a:t>
            </a:r>
            <a:r>
              <a:rPr lang="vi-VN" sz="2800" dirty="0"/>
              <a:t> </a:t>
            </a:r>
            <a:r>
              <a:rPr lang="vi-VN" sz="2800" dirty="0" err="1"/>
              <a:t>có</a:t>
            </a:r>
            <a:r>
              <a:rPr lang="vi-VN" sz="2800" dirty="0"/>
              <a:t> </a:t>
            </a:r>
            <a:r>
              <a:rPr lang="vi-VN" sz="2800" dirty="0" err="1"/>
              <a:t>thể</a:t>
            </a:r>
            <a:r>
              <a:rPr lang="vi-VN" sz="2800" dirty="0"/>
              <a:t> </a:t>
            </a:r>
            <a:r>
              <a:rPr lang="vi-VN" sz="2800" dirty="0" err="1"/>
              <a:t>lồng</a:t>
            </a:r>
            <a:r>
              <a:rPr lang="vi-VN" sz="2800" dirty="0"/>
              <a:t> nhau</a:t>
            </a:r>
          </a:p>
          <a:p>
            <a:r>
              <a:rPr lang="en-US" sz="2800" dirty="0" err="1"/>
              <a:t>Ví</a:t>
            </a:r>
            <a:r>
              <a:rPr lang="en-US" sz="2800" dirty="0"/>
              <a:t> </a:t>
            </a:r>
            <a:r>
              <a:rPr lang="en-US" sz="2800" dirty="0" err="1"/>
              <a:t>dụ</a:t>
            </a:r>
            <a:r>
              <a:rPr lang="en-US" sz="2800" dirty="0"/>
              <a:t>: </a:t>
            </a:r>
          </a:p>
          <a:p>
            <a:pPr marL="0" indent="0">
              <a:spcBef>
                <a:spcPts val="300"/>
              </a:spcBef>
              <a:spcAft>
                <a:spcPts val="300"/>
              </a:spcAft>
              <a:buNone/>
            </a:pPr>
            <a:r>
              <a:rPr lang="en-US" sz="2800" dirty="0">
                <a:solidFill>
                  <a:srgbClr val="2B91AF"/>
                </a:solidFill>
                <a:latin typeface="Consolas" panose="020B0609020204030204" pitchFamily="49" charset="0"/>
                <a:ea typeface="Calibri" panose="020F0502020204030204" pitchFamily="34" charset="0"/>
              </a:rPr>
              <a:t>	</a:t>
            </a:r>
            <a:endParaRPr lang="en-US" sz="2800" dirty="0">
              <a:ea typeface="Calibri" panose="020F0502020204030204" pitchFamily="34" charset="0"/>
            </a:endParaRPr>
          </a:p>
          <a:p>
            <a:pPr marL="0" indent="0">
              <a:buNone/>
            </a:pPr>
            <a:endParaRPr lang="en-US" sz="2800" dirty="0"/>
          </a:p>
        </p:txBody>
      </p:sp>
      <p:sp>
        <p:nvSpPr>
          <p:cNvPr id="8" name="TextBox 7">
            <a:extLst>
              <a:ext uri="{FF2B5EF4-FFF2-40B4-BE49-F238E27FC236}">
                <a16:creationId xmlns:a16="http://schemas.microsoft.com/office/drawing/2014/main" id="{00C6BB2D-6CE7-449C-951F-910AAEB1AA27}"/>
              </a:ext>
            </a:extLst>
          </p:cNvPr>
          <p:cNvSpPr txBox="1"/>
          <p:nvPr/>
        </p:nvSpPr>
        <p:spPr>
          <a:xfrm>
            <a:off x="2373086" y="4217075"/>
            <a:ext cx="5823856" cy="2031325"/>
          </a:xfrm>
          <a:prstGeom prst="rect">
            <a:avLst/>
          </a:prstGeom>
          <a:solidFill>
            <a:schemeClr val="tx1">
              <a:lumMod val="95000"/>
            </a:schemeClr>
          </a:solidFill>
        </p:spPr>
        <p:txBody>
          <a:bodyPr wrap="square" rtlCol="0">
            <a:spAutoFit/>
          </a:bodyPr>
          <a:lstStyle/>
          <a:p>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p>
          <a:p>
            <a:r>
              <a:rPr lang="vi-VN" sz="1800" dirty="0">
                <a:solidFill>
                  <a:srgbClr val="000000"/>
                </a:solidFill>
                <a:latin typeface="Cascadia Mono" panose="020B0609020000020004" pitchFamily="49" charset="0"/>
              </a:rPr>
              <a:t>{</a:t>
            </a:r>
          </a:p>
          <a:p>
            <a:r>
              <a:rPr lang="vi-VN" sz="1800" dirty="0">
                <a:solidFill>
                  <a:srgbClr val="000000"/>
                </a:solidFill>
                <a:latin typeface="Cascadia Mono" panose="020B0609020000020004" pitchFamily="49" charset="0"/>
              </a:rPr>
              <a:t>	</a:t>
            </a:r>
            <a:r>
              <a:rPr lang="vi-VN" sz="1800" dirty="0" err="1">
                <a:solidFill>
                  <a:schemeClr val="bg2">
                    <a:lumMod val="40000"/>
                    <a:lumOff val="60000"/>
                  </a:schemeClr>
                </a:solidFill>
                <a:latin typeface="Cascadia Mono" panose="020B0609020000020004" pitchFamily="49" charset="0"/>
              </a:rPr>
              <a:t>Console</a:t>
            </a:r>
            <a:r>
              <a:rPr lang="vi-VN" sz="1800" dirty="0" err="1">
                <a:solidFill>
                  <a:srgbClr val="000000"/>
                </a:solidFill>
                <a:latin typeface="Cascadia Mono" panose="020B0609020000020004" pitchFamily="49" charset="0"/>
              </a:rPr>
              <a:t>.WriteLine</a:t>
            </a:r>
            <a:r>
              <a:rPr lang="vi-VN" sz="1800" dirty="0">
                <a:solidFill>
                  <a:srgbClr val="000000"/>
                </a:solidFill>
                <a:latin typeface="Cascadia Mono" panose="020B0609020000020004" pitchFamily="49" charset="0"/>
              </a:rPr>
              <a:t>(</a:t>
            </a:r>
            <a:r>
              <a:rPr lang="vi-VN" sz="1800" dirty="0">
                <a:solidFill>
                  <a:srgbClr val="A31515"/>
                </a:solidFill>
                <a:latin typeface="Cascadia Mono" panose="020B0609020000020004" pitchFamily="49" charset="0"/>
              </a:rPr>
              <a:t>"</a:t>
            </a:r>
            <a:r>
              <a:rPr lang="vi-VN" sz="1800" dirty="0" err="1">
                <a:solidFill>
                  <a:srgbClr val="A31515"/>
                </a:solidFill>
                <a:latin typeface="Cascadia Mono" panose="020B0609020000020004" pitchFamily="49" charset="0"/>
              </a:rPr>
              <a:t>Hello</a:t>
            </a:r>
            <a:r>
              <a:rPr lang="vi-VN" sz="1800" dirty="0">
                <a:solidFill>
                  <a:srgbClr val="A31515"/>
                </a:solidFill>
                <a:latin typeface="Cascadia Mono" panose="020B0609020000020004" pitchFamily="49" charset="0"/>
              </a:rPr>
              <a:t> </a:t>
            </a:r>
            <a:r>
              <a:rPr lang="vi-VN" sz="1800" dirty="0" err="1">
                <a:solidFill>
                  <a:srgbClr val="A31515"/>
                </a:solidFill>
                <a:latin typeface="Cascadia Mono" panose="020B0609020000020004" pitchFamily="49" charset="0"/>
              </a:rPr>
              <a:t>World</a:t>
            </a:r>
            <a:r>
              <a:rPr lang="vi-VN" sz="1800" dirty="0">
                <a:solidFill>
                  <a:srgbClr val="A31515"/>
                </a:solidFill>
                <a:latin typeface="Cascadia Mono" panose="020B0609020000020004" pitchFamily="49" charset="0"/>
              </a:rPr>
              <a:t>!"</a:t>
            </a:r>
            <a:r>
              <a:rPr lang="vi-VN" sz="1800" dirty="0">
                <a:solidFill>
                  <a:srgbClr val="000000"/>
                </a:solidFill>
                <a:latin typeface="Cascadia Mono" panose="020B0609020000020004" pitchFamily="49" charset="0"/>
              </a:rPr>
              <a:t>);</a:t>
            </a:r>
          </a:p>
          <a:p>
            <a:pPr lvl="1"/>
            <a:r>
              <a:rPr lang="vi-VN" dirty="0" err="1">
                <a:solidFill>
                  <a:srgbClr val="0000FF"/>
                </a:solidFill>
                <a:latin typeface="Cascadia Mono" panose="020B0609020000020004" pitchFamily="49" charset="0"/>
              </a:rPr>
              <a:t>string</a:t>
            </a:r>
            <a:r>
              <a:rPr lang="vi-VN" dirty="0">
                <a:solidFill>
                  <a:srgbClr val="000000"/>
                </a:solidFill>
                <a:latin typeface="Cascadia Mono" panose="020B0609020000020004" pitchFamily="49" charset="0"/>
              </a:rPr>
              <a:t> s = </a:t>
            </a:r>
            <a:r>
              <a:rPr lang="vi-VN" dirty="0" err="1">
                <a:solidFill>
                  <a:srgbClr val="000000"/>
                </a:solidFill>
                <a:latin typeface="Cascadia Mono" panose="020B0609020000020004" pitchFamily="49" charset="0"/>
              </a:rPr>
              <a:t>Console.ReadLine</a:t>
            </a:r>
            <a:r>
              <a:rPr lang="vi-VN" dirty="0">
                <a:solidFill>
                  <a:srgbClr val="000000"/>
                </a:solidFill>
                <a:latin typeface="Cascadia Mono" panose="020B0609020000020004" pitchFamily="49" charset="0"/>
              </a:rPr>
              <a:t>();</a:t>
            </a:r>
          </a:p>
          <a:p>
            <a:r>
              <a:rPr lang="vi-VN" sz="1800" dirty="0">
                <a:solidFill>
                  <a:srgbClr val="000000"/>
                </a:solidFill>
                <a:latin typeface="Cascadia Mono" panose="020B0609020000020004" pitchFamily="49" charset="0"/>
              </a:rPr>
              <a:t>	</a:t>
            </a:r>
            <a:r>
              <a:rPr lang="vi-VN" sz="1800" dirty="0" err="1">
                <a:solidFill>
                  <a:schemeClr val="bg2">
                    <a:lumMod val="40000"/>
                    <a:lumOff val="60000"/>
                  </a:schemeClr>
                </a:solidFill>
                <a:latin typeface="Cascadia Mono" panose="020B0609020000020004" pitchFamily="49" charset="0"/>
              </a:rPr>
              <a:t>Console.</a:t>
            </a:r>
            <a:r>
              <a:rPr lang="vi-VN" sz="1800" dirty="0" err="1">
                <a:solidFill>
                  <a:srgbClr val="000000"/>
                </a:solidFill>
                <a:latin typeface="Cascadia Mono" panose="020B0609020000020004" pitchFamily="49" charset="0"/>
              </a:rPr>
              <a:t>WriteLine</a:t>
            </a:r>
            <a:r>
              <a:rPr lang="vi-VN" sz="1800" dirty="0">
                <a:solidFill>
                  <a:srgbClr val="000000"/>
                </a:solidFill>
                <a:latin typeface="Cascadia Mono" panose="020B0609020000020004" pitchFamily="49" charset="0"/>
              </a:rPr>
              <a:t>(s);</a:t>
            </a:r>
          </a:p>
          <a:p>
            <a:r>
              <a:rPr lang="vi-VN" sz="1800" dirty="0">
                <a:solidFill>
                  <a:srgbClr val="000000"/>
                </a:solidFill>
                <a:latin typeface="Cascadia Mono" panose="020B0609020000020004" pitchFamily="49" charset="0"/>
              </a:rPr>
              <a:t>	</a:t>
            </a:r>
            <a:r>
              <a:rPr lang="vi-VN" sz="1800" dirty="0" err="1">
                <a:solidFill>
                  <a:schemeClr val="bg2">
                    <a:lumMod val="40000"/>
                    <a:lumOff val="60000"/>
                  </a:schemeClr>
                </a:solidFill>
                <a:latin typeface="Cascadia Mono" panose="020B0609020000020004" pitchFamily="49" charset="0"/>
              </a:rPr>
              <a:t>Console.</a:t>
            </a:r>
            <a:r>
              <a:rPr lang="vi-VN" sz="1800" dirty="0" err="1">
                <a:solidFill>
                  <a:srgbClr val="000000"/>
                </a:solidFill>
                <a:latin typeface="Cascadia Mono" panose="020B0609020000020004" pitchFamily="49" charset="0"/>
              </a:rPr>
              <a:t>ReadLine</a:t>
            </a:r>
            <a:r>
              <a:rPr lang="vi-VN" sz="1800" dirty="0">
                <a:solidFill>
                  <a:srgbClr val="000000"/>
                </a:solidFill>
                <a:latin typeface="Cascadia Mono" panose="020B0609020000020004" pitchFamily="49" charset="0"/>
              </a:rPr>
              <a:t>();</a:t>
            </a:r>
          </a:p>
          <a:p>
            <a:r>
              <a:rPr lang="vi-VN"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128126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CHÚ THÍCH (</a:t>
            </a:r>
            <a:r>
              <a:rPr lang="en-US" dirty="0"/>
              <a:t>COMMENTS)</a:t>
            </a:r>
          </a:p>
        </p:txBody>
      </p:sp>
      <p:sp>
        <p:nvSpPr>
          <p:cNvPr id="3" name="Content Placeholder 2"/>
          <p:cNvSpPr>
            <a:spLocks noGrp="1"/>
          </p:cNvSpPr>
          <p:nvPr>
            <p:ph idx="1"/>
          </p:nvPr>
        </p:nvSpPr>
        <p:spPr>
          <a:xfrm>
            <a:off x="848481" y="1725950"/>
            <a:ext cx="10353762" cy="4609536"/>
          </a:xfrm>
        </p:spPr>
        <p:txBody>
          <a:bodyPr>
            <a:noAutofit/>
          </a:bodyPr>
          <a:lstStyle/>
          <a:p>
            <a:r>
              <a:rPr lang="en-US" sz="2800" dirty="0" err="1"/>
              <a:t>Chú</a:t>
            </a:r>
            <a:r>
              <a:rPr lang="en-US" sz="2800" dirty="0"/>
              <a:t> </a:t>
            </a:r>
            <a:r>
              <a:rPr lang="en-US" sz="2800" dirty="0" err="1"/>
              <a:t>thích</a:t>
            </a:r>
            <a:r>
              <a:rPr lang="en-US" sz="2800" dirty="0"/>
              <a:t> (Comment): </a:t>
            </a:r>
            <a:r>
              <a:rPr lang="vi-VN" sz="2800" dirty="0" err="1"/>
              <a:t>là</a:t>
            </a:r>
            <a:r>
              <a:rPr lang="vi-VN" sz="2800" dirty="0"/>
              <a:t> </a:t>
            </a:r>
            <a:r>
              <a:rPr lang="vi-VN" sz="2800" dirty="0" err="1"/>
              <a:t>một</a:t>
            </a:r>
            <a:r>
              <a:rPr lang="vi-VN" sz="2800" dirty="0"/>
              <a:t> </a:t>
            </a:r>
            <a:r>
              <a:rPr lang="vi-VN" sz="2800" dirty="0" err="1"/>
              <a:t>hoặc</a:t>
            </a:r>
            <a:r>
              <a:rPr lang="vi-VN" sz="2800" dirty="0"/>
              <a:t> </a:t>
            </a:r>
            <a:r>
              <a:rPr lang="vi-VN" sz="2800" dirty="0" err="1"/>
              <a:t>nhiều</a:t>
            </a:r>
            <a:r>
              <a:rPr lang="vi-VN" sz="2800" dirty="0"/>
              <a:t> </a:t>
            </a:r>
            <a:r>
              <a:rPr lang="vi-VN" sz="2800" dirty="0" err="1"/>
              <a:t>dòng</a:t>
            </a:r>
            <a:r>
              <a:rPr lang="vi-VN" sz="2800" dirty="0"/>
              <a:t> văn </a:t>
            </a:r>
            <a:r>
              <a:rPr lang="vi-VN" sz="2800" dirty="0" err="1"/>
              <a:t>bản</a:t>
            </a:r>
            <a:r>
              <a:rPr lang="vi-VN" sz="2800" dirty="0"/>
              <a:t>, </a:t>
            </a:r>
            <a:r>
              <a:rPr lang="vi-VN" sz="2800" dirty="0" err="1"/>
              <a:t>được</a:t>
            </a:r>
            <a:r>
              <a:rPr lang="vi-VN" sz="2800" dirty="0"/>
              <a:t> </a:t>
            </a:r>
            <a:r>
              <a:rPr lang="vi-VN" sz="2800" dirty="0" err="1"/>
              <a:t>chèn</a:t>
            </a:r>
            <a:r>
              <a:rPr lang="vi-VN" sz="2800" dirty="0"/>
              <a:t> </a:t>
            </a:r>
            <a:r>
              <a:rPr lang="vi-VN" sz="2800" dirty="0" err="1"/>
              <a:t>vào</a:t>
            </a:r>
            <a:r>
              <a:rPr lang="vi-VN" sz="2800" dirty="0"/>
              <a:t> </a:t>
            </a:r>
            <a:r>
              <a:rPr lang="vi-VN" sz="2800" dirty="0" err="1"/>
              <a:t>mã</a:t>
            </a:r>
            <a:r>
              <a:rPr lang="vi-VN" sz="2800" dirty="0"/>
              <a:t> </a:t>
            </a:r>
            <a:r>
              <a:rPr lang="vi-VN" sz="2800" dirty="0" err="1"/>
              <a:t>nguồn</a:t>
            </a:r>
            <a:r>
              <a:rPr lang="vi-VN" sz="2800" dirty="0"/>
              <a:t> chương </a:t>
            </a:r>
            <a:r>
              <a:rPr lang="vi-VN" sz="2800" dirty="0" err="1"/>
              <a:t>trình</a:t>
            </a:r>
            <a:r>
              <a:rPr lang="vi-VN" sz="2800" dirty="0"/>
              <a:t>, </a:t>
            </a:r>
            <a:r>
              <a:rPr lang="vi-VN" sz="2800" dirty="0" err="1"/>
              <a:t>nhằm</a:t>
            </a:r>
            <a:r>
              <a:rPr lang="vi-VN" sz="2800" dirty="0"/>
              <a:t> </a:t>
            </a:r>
            <a:r>
              <a:rPr lang="vi-VN" sz="2800" dirty="0" err="1"/>
              <a:t>làm</a:t>
            </a:r>
            <a:r>
              <a:rPr lang="vi-VN" sz="2800" dirty="0"/>
              <a:t> cho </a:t>
            </a:r>
            <a:r>
              <a:rPr lang="vi-VN" sz="2800" dirty="0" err="1"/>
              <a:t>mã</a:t>
            </a:r>
            <a:r>
              <a:rPr lang="vi-VN" sz="2800" dirty="0"/>
              <a:t> </a:t>
            </a:r>
            <a:r>
              <a:rPr lang="vi-VN" sz="2800" dirty="0" err="1"/>
              <a:t>nguồn</a:t>
            </a:r>
            <a:r>
              <a:rPr lang="vi-VN" sz="2800" dirty="0"/>
              <a:t> </a:t>
            </a:r>
            <a:r>
              <a:rPr lang="vi-VN" sz="2800" dirty="0" err="1"/>
              <a:t>trở</a:t>
            </a:r>
            <a:r>
              <a:rPr lang="vi-VN" sz="2800" dirty="0"/>
              <a:t> nên </a:t>
            </a:r>
            <a:r>
              <a:rPr lang="vi-VN" sz="2800" dirty="0" err="1"/>
              <a:t>dễ</a:t>
            </a:r>
            <a:r>
              <a:rPr lang="vi-VN" sz="2800" dirty="0"/>
              <a:t> </a:t>
            </a:r>
            <a:r>
              <a:rPr lang="vi-VN" sz="2800" dirty="0" err="1"/>
              <a:t>hiểu</a:t>
            </a:r>
            <a:r>
              <a:rPr lang="vi-VN" sz="2800" dirty="0"/>
              <a:t> hơn </a:t>
            </a:r>
            <a:r>
              <a:rPr lang="vi-VN" sz="2800" dirty="0" err="1"/>
              <a:t>với</a:t>
            </a:r>
            <a:r>
              <a:rPr lang="vi-VN" sz="2800" dirty="0"/>
              <a:t> </a:t>
            </a:r>
            <a:r>
              <a:rPr lang="vi-VN" sz="2800" dirty="0" err="1"/>
              <a:t>người</a:t>
            </a:r>
            <a:r>
              <a:rPr lang="vi-VN" sz="2800" dirty="0"/>
              <a:t> </a:t>
            </a:r>
            <a:r>
              <a:rPr lang="vi-VN" sz="2800" dirty="0" err="1"/>
              <a:t>đọc</a:t>
            </a:r>
            <a:r>
              <a:rPr lang="vi-VN" sz="2800" dirty="0"/>
              <a:t>.</a:t>
            </a:r>
          </a:p>
          <a:p>
            <a:r>
              <a:rPr lang="vi-VN" sz="2800" dirty="0" err="1"/>
              <a:t>Chú</a:t>
            </a:r>
            <a:r>
              <a:rPr lang="vi-VN" sz="2800" dirty="0"/>
              <a:t> </a:t>
            </a:r>
            <a:r>
              <a:rPr lang="vi-VN" sz="2800" dirty="0" err="1"/>
              <a:t>thích</a:t>
            </a:r>
            <a:r>
              <a:rPr lang="vi-VN" sz="2800" dirty="0"/>
              <a:t> </a:t>
            </a:r>
            <a:r>
              <a:rPr lang="vi-VN" sz="2800" dirty="0" err="1"/>
              <a:t>được</a:t>
            </a:r>
            <a:r>
              <a:rPr lang="vi-VN" sz="2800" dirty="0"/>
              <a:t> </a:t>
            </a:r>
            <a:r>
              <a:rPr lang="vi-VN" sz="2800" dirty="0" err="1"/>
              <a:t>bỏ</a:t>
            </a:r>
            <a:r>
              <a:rPr lang="vi-VN" sz="2800" dirty="0"/>
              <a:t> qua </a:t>
            </a:r>
            <a:r>
              <a:rPr lang="vi-VN" sz="2800" dirty="0" err="1"/>
              <a:t>bởi</a:t>
            </a:r>
            <a:r>
              <a:rPr lang="vi-VN" sz="2800" dirty="0"/>
              <a:t> </a:t>
            </a:r>
            <a:r>
              <a:rPr lang="vi-VN" sz="2800" dirty="0" err="1"/>
              <a:t>trình</a:t>
            </a:r>
            <a:r>
              <a:rPr lang="vi-VN" sz="2800" dirty="0"/>
              <a:t> biên </a:t>
            </a:r>
            <a:r>
              <a:rPr lang="vi-VN" sz="2800" dirty="0" err="1"/>
              <a:t>dịch</a:t>
            </a:r>
            <a:r>
              <a:rPr lang="vi-VN" sz="2800" dirty="0"/>
              <a:t>.</a:t>
            </a:r>
            <a:endParaRPr lang="en-US" sz="2800" dirty="0"/>
          </a:p>
          <a:p>
            <a:r>
              <a:rPr lang="vi-VN" sz="2800" dirty="0" err="1"/>
              <a:t>Có</a:t>
            </a:r>
            <a:r>
              <a:rPr lang="vi-VN" sz="2800" dirty="0"/>
              <a:t> 3 </a:t>
            </a:r>
            <a:r>
              <a:rPr lang="vi-VN" sz="2800" dirty="0" err="1"/>
              <a:t>cách</a:t>
            </a:r>
            <a:r>
              <a:rPr lang="vi-VN" sz="2800" dirty="0"/>
              <a:t> </a:t>
            </a:r>
            <a:r>
              <a:rPr lang="vi-VN" sz="2800" dirty="0" err="1"/>
              <a:t>viết</a:t>
            </a:r>
            <a:r>
              <a:rPr lang="vi-VN" sz="2800" dirty="0"/>
              <a:t> </a:t>
            </a:r>
            <a:r>
              <a:rPr lang="vi-VN" sz="2800" dirty="0" err="1"/>
              <a:t>chú</a:t>
            </a:r>
            <a:r>
              <a:rPr lang="vi-VN" sz="2800" dirty="0"/>
              <a:t> </a:t>
            </a:r>
            <a:r>
              <a:rPr lang="vi-VN" sz="2800" dirty="0" err="1"/>
              <a:t>thích</a:t>
            </a:r>
            <a:r>
              <a:rPr lang="vi-VN" sz="2800" dirty="0"/>
              <a:t>:</a:t>
            </a:r>
          </a:p>
          <a:p>
            <a:pPr lvl="1">
              <a:buFont typeface="Courier New" panose="02070309020205020404" pitchFamily="49" charset="0"/>
              <a:buChar char="o"/>
            </a:pPr>
            <a:r>
              <a:rPr lang="vi-VN" sz="2400" dirty="0" err="1"/>
              <a:t>Chú</a:t>
            </a:r>
            <a:r>
              <a:rPr lang="vi-VN" sz="2400" dirty="0"/>
              <a:t> </a:t>
            </a:r>
            <a:r>
              <a:rPr lang="vi-VN" sz="2400" dirty="0" err="1"/>
              <a:t>thích</a:t>
            </a:r>
            <a:r>
              <a:rPr lang="vi-VN" sz="2400" dirty="0"/>
              <a:t> trên 1 </a:t>
            </a:r>
            <a:r>
              <a:rPr lang="vi-VN" sz="2400" dirty="0" err="1"/>
              <a:t>dòng</a:t>
            </a:r>
            <a:endParaRPr lang="vi-VN" sz="2400" dirty="0"/>
          </a:p>
          <a:p>
            <a:pPr lvl="1">
              <a:buFont typeface="Courier New" panose="02070309020205020404" pitchFamily="49" charset="0"/>
              <a:buChar char="o"/>
            </a:pPr>
            <a:r>
              <a:rPr lang="vi-VN" sz="2400" dirty="0" err="1"/>
              <a:t>Chú</a:t>
            </a:r>
            <a:r>
              <a:rPr lang="vi-VN" sz="2400" dirty="0"/>
              <a:t> </a:t>
            </a:r>
            <a:r>
              <a:rPr lang="vi-VN" sz="2400" dirty="0" err="1"/>
              <a:t>thích</a:t>
            </a:r>
            <a:r>
              <a:rPr lang="vi-VN" sz="2400" dirty="0"/>
              <a:t> trên </a:t>
            </a:r>
            <a:r>
              <a:rPr lang="vi-VN" sz="2400" dirty="0" err="1"/>
              <a:t>nhiều</a:t>
            </a:r>
            <a:r>
              <a:rPr lang="vi-VN" sz="2400" dirty="0"/>
              <a:t> </a:t>
            </a:r>
            <a:r>
              <a:rPr lang="vi-VN" sz="2400" dirty="0" err="1"/>
              <a:t>dòng</a:t>
            </a:r>
            <a:endParaRPr lang="vi-VN" sz="2400" dirty="0"/>
          </a:p>
          <a:p>
            <a:pPr lvl="1">
              <a:buFont typeface="Courier New" panose="02070309020205020404" pitchFamily="49" charset="0"/>
              <a:buChar char="o"/>
            </a:pPr>
            <a:r>
              <a:rPr lang="vi-VN" sz="2400" dirty="0" err="1"/>
              <a:t>Chú</a:t>
            </a:r>
            <a:r>
              <a:rPr lang="vi-VN" sz="2400" dirty="0"/>
              <a:t> </a:t>
            </a:r>
            <a:r>
              <a:rPr lang="vi-VN" sz="2400" dirty="0" err="1"/>
              <a:t>thích</a:t>
            </a:r>
            <a:r>
              <a:rPr lang="vi-VN" sz="2400" dirty="0"/>
              <a:t> </a:t>
            </a:r>
            <a:r>
              <a:rPr lang="vi-VN" sz="2400" dirty="0" err="1"/>
              <a:t>tài</a:t>
            </a:r>
            <a:r>
              <a:rPr lang="vi-VN" sz="2400" dirty="0"/>
              <a:t> </a:t>
            </a:r>
            <a:r>
              <a:rPr lang="vi-VN" sz="2400" dirty="0" err="1"/>
              <a:t>liệu</a:t>
            </a:r>
            <a:endParaRPr lang="vi-VN" sz="2400" dirty="0"/>
          </a:p>
        </p:txBody>
      </p:sp>
    </p:spTree>
    <p:extLst>
      <p:ext uri="{BB962C8B-B14F-4D97-AF65-F5344CB8AC3E}">
        <p14:creationId xmlns:p14="http://schemas.microsoft.com/office/powerpoint/2010/main" val="84004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CHÚ THÍCH (</a:t>
            </a:r>
            <a:r>
              <a:rPr lang="en-US" dirty="0"/>
              <a:t>COMMENTS)</a:t>
            </a:r>
          </a:p>
        </p:txBody>
      </p:sp>
      <p:sp>
        <p:nvSpPr>
          <p:cNvPr id="3" name="Content Placeholder 2"/>
          <p:cNvSpPr>
            <a:spLocks noGrp="1"/>
          </p:cNvSpPr>
          <p:nvPr>
            <p:ph idx="1"/>
          </p:nvPr>
        </p:nvSpPr>
        <p:spPr>
          <a:xfrm>
            <a:off x="848481" y="1725950"/>
            <a:ext cx="10353762" cy="4609536"/>
          </a:xfrm>
        </p:spPr>
        <p:txBody>
          <a:bodyPr>
            <a:noAutofit/>
          </a:bodyPr>
          <a:lstStyle/>
          <a:p>
            <a:pPr>
              <a:spcBef>
                <a:spcPts val="0"/>
              </a:spcBef>
            </a:pPr>
            <a:r>
              <a:rPr lang="en-US" dirty="0" err="1"/>
              <a:t>Chú</a:t>
            </a:r>
            <a:r>
              <a:rPr lang="en-US" dirty="0"/>
              <a:t> </a:t>
            </a:r>
            <a:r>
              <a:rPr lang="en-US" dirty="0" err="1"/>
              <a:t>thích</a:t>
            </a:r>
            <a:r>
              <a:rPr lang="en-US" dirty="0"/>
              <a:t> </a:t>
            </a:r>
            <a:r>
              <a:rPr lang="en-US" dirty="0" err="1"/>
              <a:t>trên</a:t>
            </a:r>
            <a:r>
              <a:rPr lang="en-US" dirty="0"/>
              <a:t> </a:t>
            </a:r>
            <a:r>
              <a:rPr lang="en-US" dirty="0" err="1"/>
              <a:t>một</a:t>
            </a:r>
            <a:r>
              <a:rPr lang="en-US" dirty="0"/>
              <a:t> </a:t>
            </a:r>
            <a:r>
              <a:rPr lang="en-US" dirty="0" err="1"/>
              <a:t>dòng</a:t>
            </a:r>
            <a:r>
              <a:rPr lang="en-US" dirty="0"/>
              <a:t>:</a:t>
            </a:r>
          </a:p>
          <a:p>
            <a:pPr marL="0" indent="0">
              <a:spcBef>
                <a:spcPts val="0"/>
              </a:spcBef>
              <a:buNone/>
            </a:pPr>
            <a:r>
              <a:rPr lang="en-US" dirty="0">
                <a:solidFill>
                  <a:schemeClr val="bg2">
                    <a:lumMod val="40000"/>
                    <a:lumOff val="60000"/>
                  </a:schemeClr>
                </a:solidFill>
              </a:rPr>
              <a:t>   </a:t>
            </a:r>
            <a:r>
              <a:rPr lang="en-US" dirty="0">
                <a:solidFill>
                  <a:srgbClr val="92D050"/>
                </a:solidFill>
              </a:rPr>
              <a:t> //</a:t>
            </a:r>
            <a:r>
              <a:rPr lang="en-US" dirty="0" err="1">
                <a:solidFill>
                  <a:srgbClr val="92D050"/>
                </a:solidFill>
              </a:rPr>
              <a:t>Hiển</a:t>
            </a:r>
            <a:r>
              <a:rPr lang="en-US" dirty="0">
                <a:solidFill>
                  <a:srgbClr val="92D050"/>
                </a:solidFill>
              </a:rPr>
              <a:t> </a:t>
            </a:r>
            <a:r>
              <a:rPr lang="en-US" dirty="0" err="1">
                <a:solidFill>
                  <a:srgbClr val="92D050"/>
                </a:solidFill>
              </a:rPr>
              <a:t>thị</a:t>
            </a:r>
            <a:r>
              <a:rPr lang="en-US" dirty="0">
                <a:solidFill>
                  <a:srgbClr val="92D050"/>
                </a:solidFill>
              </a:rPr>
              <a:t> ra </a:t>
            </a:r>
            <a:r>
              <a:rPr lang="en-US" dirty="0" err="1">
                <a:solidFill>
                  <a:srgbClr val="92D050"/>
                </a:solidFill>
              </a:rPr>
              <a:t>màn</a:t>
            </a:r>
            <a:r>
              <a:rPr lang="en-US" dirty="0">
                <a:solidFill>
                  <a:srgbClr val="92D050"/>
                </a:solidFill>
              </a:rPr>
              <a:t> </a:t>
            </a:r>
            <a:r>
              <a:rPr lang="en-US" dirty="0" err="1">
                <a:solidFill>
                  <a:srgbClr val="92D050"/>
                </a:solidFill>
              </a:rPr>
              <a:t>hình</a:t>
            </a:r>
            <a:r>
              <a:rPr lang="en-US" dirty="0">
                <a:solidFill>
                  <a:srgbClr val="92D050"/>
                </a:solidFill>
              </a:rPr>
              <a:t> console </a:t>
            </a:r>
            <a:r>
              <a:rPr lang="en-US" dirty="0" err="1">
                <a:solidFill>
                  <a:srgbClr val="92D050"/>
                </a:solidFill>
              </a:rPr>
              <a:t>chuỗi</a:t>
            </a:r>
            <a:r>
              <a:rPr lang="en-US" dirty="0">
                <a:solidFill>
                  <a:srgbClr val="92D050"/>
                </a:solidFill>
              </a:rPr>
              <a:t>: Welcome to </a:t>
            </a:r>
            <a:r>
              <a:rPr lang="en-US" dirty="0" err="1">
                <a:solidFill>
                  <a:srgbClr val="92D050"/>
                </a:solidFill>
              </a:rPr>
              <a:t>CSharp</a:t>
            </a:r>
            <a:endParaRPr lang="en-US" dirty="0">
              <a:solidFill>
                <a:srgbClr val="92D050"/>
              </a:solidFill>
            </a:endParaRPr>
          </a:p>
          <a:p>
            <a:pPr>
              <a:spcBef>
                <a:spcPts val="0"/>
              </a:spcBef>
            </a:pPr>
            <a:r>
              <a:rPr lang="en-US" dirty="0" err="1"/>
              <a:t>Chú</a:t>
            </a:r>
            <a:r>
              <a:rPr lang="en-US" dirty="0"/>
              <a:t> </a:t>
            </a:r>
            <a:r>
              <a:rPr lang="en-US" dirty="0" err="1"/>
              <a:t>thích</a:t>
            </a:r>
            <a:r>
              <a:rPr lang="en-US" dirty="0"/>
              <a:t> </a:t>
            </a:r>
            <a:r>
              <a:rPr lang="en-US" dirty="0" err="1"/>
              <a:t>trên</a:t>
            </a:r>
            <a:r>
              <a:rPr lang="en-US" dirty="0"/>
              <a:t> </a:t>
            </a:r>
            <a:r>
              <a:rPr lang="en-US" dirty="0" err="1"/>
              <a:t>nhiều</a:t>
            </a:r>
            <a:r>
              <a:rPr lang="en-US" dirty="0"/>
              <a:t> </a:t>
            </a:r>
            <a:r>
              <a:rPr lang="en-US" dirty="0" err="1"/>
              <a:t>dòng</a:t>
            </a:r>
            <a:r>
              <a:rPr lang="en-US" dirty="0"/>
              <a:t>: </a:t>
            </a:r>
          </a:p>
          <a:p>
            <a:pPr marL="400050" lvl="1" indent="0">
              <a:spcBef>
                <a:spcPts val="0"/>
              </a:spcBef>
              <a:buNone/>
            </a:pPr>
            <a:r>
              <a:rPr lang="en-US" sz="2000" dirty="0">
                <a:solidFill>
                  <a:srgbClr val="92D050"/>
                </a:solidFill>
              </a:rPr>
              <a:t>/* </a:t>
            </a:r>
          </a:p>
          <a:p>
            <a:pPr marL="400050" lvl="1" indent="0">
              <a:spcBef>
                <a:spcPts val="0"/>
              </a:spcBef>
              <a:buNone/>
            </a:pPr>
            <a:r>
              <a:rPr lang="en-US" sz="2000" dirty="0">
                <a:solidFill>
                  <a:srgbClr val="92D050"/>
                </a:solidFill>
              </a:rPr>
              <a:t>  Project: </a:t>
            </a:r>
            <a:r>
              <a:rPr lang="en-US" sz="2000" dirty="0" err="1">
                <a:solidFill>
                  <a:srgbClr val="92D050"/>
                </a:solidFill>
              </a:rPr>
              <a:t>MyFirstCSharpPrj</a:t>
            </a:r>
            <a:endParaRPr lang="en-US" sz="2000" dirty="0">
              <a:solidFill>
                <a:srgbClr val="92D050"/>
              </a:solidFill>
            </a:endParaRPr>
          </a:p>
          <a:p>
            <a:pPr marL="400050" lvl="1" indent="0">
              <a:spcBef>
                <a:spcPts val="0"/>
              </a:spcBef>
              <a:buNone/>
            </a:pPr>
            <a:r>
              <a:rPr lang="en-US" sz="2000" dirty="0">
                <a:solidFill>
                  <a:srgbClr val="92D050"/>
                </a:solidFill>
              </a:rPr>
              <a:t>  Description: displays a Welcome message</a:t>
            </a:r>
          </a:p>
          <a:p>
            <a:pPr marL="400050" lvl="1" indent="0">
              <a:spcBef>
                <a:spcPts val="0"/>
              </a:spcBef>
              <a:buNone/>
            </a:pPr>
            <a:r>
              <a:rPr lang="en-US" sz="2000" dirty="0">
                <a:solidFill>
                  <a:srgbClr val="92D050"/>
                </a:solidFill>
              </a:rPr>
              <a:t>*/</a:t>
            </a:r>
          </a:p>
          <a:p>
            <a:pPr marL="285750" indent="-342900">
              <a:spcBef>
                <a:spcPts val="0"/>
              </a:spcBef>
            </a:pPr>
            <a:r>
              <a:rPr lang="en-US" dirty="0" err="1"/>
              <a:t>Chú</a:t>
            </a:r>
            <a:r>
              <a:rPr lang="en-US" dirty="0"/>
              <a:t> </a:t>
            </a:r>
            <a:r>
              <a:rPr lang="en-US" dirty="0" err="1"/>
              <a:t>thích</a:t>
            </a:r>
            <a:r>
              <a:rPr lang="en-US" dirty="0"/>
              <a:t> </a:t>
            </a:r>
            <a:r>
              <a:rPr lang="vi-VN" dirty="0" err="1"/>
              <a:t>tài</a:t>
            </a:r>
            <a:r>
              <a:rPr lang="vi-VN" dirty="0"/>
              <a:t> </a:t>
            </a:r>
            <a:r>
              <a:rPr lang="vi-VN" dirty="0" err="1"/>
              <a:t>liệu</a:t>
            </a:r>
            <a:r>
              <a:rPr lang="vi-VN" dirty="0"/>
              <a:t>: </a:t>
            </a:r>
            <a:r>
              <a:rPr lang="vi-VN" dirty="0" err="1"/>
              <a:t>là</a:t>
            </a:r>
            <a:r>
              <a:rPr lang="vi-VN" dirty="0"/>
              <a:t> </a:t>
            </a:r>
            <a:r>
              <a:rPr lang="vi-VN" dirty="0" err="1"/>
              <a:t>chú</a:t>
            </a:r>
            <a:r>
              <a:rPr lang="vi-VN" dirty="0"/>
              <a:t> </a:t>
            </a:r>
            <a:r>
              <a:rPr lang="vi-VN" dirty="0" err="1"/>
              <a:t>thích</a:t>
            </a:r>
            <a:r>
              <a:rPr lang="vi-VN" dirty="0"/>
              <a:t> </a:t>
            </a:r>
            <a:r>
              <a:rPr lang="vi-VN" dirty="0" err="1"/>
              <a:t>có</a:t>
            </a:r>
            <a:r>
              <a:rPr lang="vi-VN" dirty="0"/>
              <a:t> </a:t>
            </a:r>
            <a:r>
              <a:rPr lang="vi-VN" dirty="0" err="1"/>
              <a:t>dạng</a:t>
            </a:r>
            <a:r>
              <a:rPr lang="vi-VN" dirty="0"/>
              <a:t> </a:t>
            </a:r>
            <a:r>
              <a:rPr lang="vi-VN" dirty="0" err="1"/>
              <a:t>đặc</a:t>
            </a:r>
            <a:r>
              <a:rPr lang="vi-VN" dirty="0"/>
              <a:t> </a:t>
            </a:r>
            <a:r>
              <a:rPr lang="vi-VN" dirty="0" err="1"/>
              <a:t>biệt</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tạo</a:t>
            </a:r>
            <a:r>
              <a:rPr lang="vi-VN" dirty="0"/>
              <a:t> ra </a:t>
            </a:r>
            <a:r>
              <a:rPr lang="vi-VN" dirty="0" err="1"/>
              <a:t>tài</a:t>
            </a:r>
            <a:r>
              <a:rPr lang="vi-VN" dirty="0"/>
              <a:t> </a:t>
            </a:r>
            <a:r>
              <a:rPr lang="vi-VN" dirty="0" err="1"/>
              <a:t>liệu</a:t>
            </a:r>
            <a:r>
              <a:rPr lang="vi-VN" dirty="0"/>
              <a:t> XML </a:t>
            </a:r>
            <a:r>
              <a:rPr lang="vi-VN" dirty="0" err="1"/>
              <a:t>từ</a:t>
            </a:r>
            <a:r>
              <a:rPr lang="vi-VN" dirty="0"/>
              <a:t> </a:t>
            </a:r>
            <a:r>
              <a:rPr lang="vi-VN" dirty="0" err="1"/>
              <a:t>các</a:t>
            </a:r>
            <a:r>
              <a:rPr lang="vi-VN" dirty="0"/>
              <a:t> </a:t>
            </a:r>
            <a:r>
              <a:rPr lang="vi-VN" dirty="0" err="1"/>
              <a:t>chú</a:t>
            </a:r>
            <a:r>
              <a:rPr lang="vi-VN" dirty="0"/>
              <a:t> </a:t>
            </a:r>
            <a:r>
              <a:rPr lang="vi-VN" dirty="0" err="1"/>
              <a:t>thích</a:t>
            </a:r>
            <a:r>
              <a:rPr lang="vi-VN" dirty="0"/>
              <a:t> </a:t>
            </a:r>
            <a:r>
              <a:rPr lang="vi-VN" dirty="0" err="1"/>
              <a:t>đó</a:t>
            </a:r>
            <a:r>
              <a:rPr lang="vi-VN" dirty="0"/>
              <a:t>. </a:t>
            </a:r>
            <a:r>
              <a:rPr lang="vi-VN" dirty="0" err="1"/>
              <a:t>Chú</a:t>
            </a:r>
            <a:r>
              <a:rPr lang="vi-VN" dirty="0"/>
              <a:t> </a:t>
            </a:r>
            <a:r>
              <a:rPr lang="vi-VN" dirty="0" err="1"/>
              <a:t>thích</a:t>
            </a:r>
            <a:r>
              <a:rPr lang="vi-VN" dirty="0"/>
              <a:t> </a:t>
            </a:r>
            <a:r>
              <a:rPr lang="vi-VN" dirty="0" err="1"/>
              <a:t>dạng</a:t>
            </a:r>
            <a:r>
              <a:rPr lang="vi-VN" dirty="0"/>
              <a:t> </a:t>
            </a:r>
            <a:r>
              <a:rPr lang="vi-VN" dirty="0" err="1"/>
              <a:t>này</a:t>
            </a:r>
            <a:r>
              <a:rPr lang="vi-VN" dirty="0"/>
              <a:t> </a:t>
            </a:r>
            <a:r>
              <a:rPr lang="vi-VN" dirty="0" err="1"/>
              <a:t>thường</a:t>
            </a:r>
            <a:r>
              <a:rPr lang="vi-VN" dirty="0"/>
              <a:t> đi </a:t>
            </a:r>
            <a:r>
              <a:rPr lang="vi-VN" dirty="0" err="1"/>
              <a:t>kèm</a:t>
            </a:r>
            <a:r>
              <a:rPr lang="vi-VN" dirty="0"/>
              <a:t> thêm </a:t>
            </a:r>
            <a:r>
              <a:rPr lang="vi-VN" dirty="0" err="1"/>
              <a:t>các</a:t>
            </a:r>
            <a:r>
              <a:rPr lang="vi-VN" dirty="0"/>
              <a:t> </a:t>
            </a:r>
            <a:r>
              <a:rPr lang="vi-VN" dirty="0" err="1"/>
              <a:t>thẻ</a:t>
            </a:r>
            <a:r>
              <a:rPr lang="vi-VN" dirty="0"/>
              <a:t> XML.</a:t>
            </a:r>
          </a:p>
          <a:p>
            <a:pPr marL="0" indent="0">
              <a:spcBef>
                <a:spcPts val="0"/>
              </a:spcBef>
              <a:buNone/>
            </a:pPr>
            <a:r>
              <a:rPr lang="en-US" dirty="0">
                <a:solidFill>
                  <a:srgbClr val="92D050"/>
                </a:solidFill>
              </a:rPr>
              <a:t> </a:t>
            </a:r>
            <a:r>
              <a:rPr lang="vi-VN" dirty="0">
                <a:solidFill>
                  <a:srgbClr val="92D050"/>
                </a:solidFill>
              </a:rPr>
              <a:t>   ///</a:t>
            </a:r>
            <a:r>
              <a:rPr lang="vi-VN" dirty="0" err="1">
                <a:solidFill>
                  <a:srgbClr val="92D050"/>
                </a:solidFill>
              </a:rPr>
              <a:t>Chú</a:t>
            </a:r>
            <a:r>
              <a:rPr lang="vi-VN" dirty="0">
                <a:solidFill>
                  <a:srgbClr val="92D050"/>
                </a:solidFill>
              </a:rPr>
              <a:t> </a:t>
            </a:r>
            <a:r>
              <a:rPr lang="vi-VN" dirty="0" err="1">
                <a:solidFill>
                  <a:srgbClr val="92D050"/>
                </a:solidFill>
              </a:rPr>
              <a:t>thích</a:t>
            </a:r>
            <a:r>
              <a:rPr lang="vi-VN" dirty="0">
                <a:solidFill>
                  <a:srgbClr val="92D050"/>
                </a:solidFill>
              </a:rPr>
              <a:t> </a:t>
            </a:r>
            <a:r>
              <a:rPr lang="vi-VN" dirty="0" err="1">
                <a:solidFill>
                  <a:srgbClr val="92D050"/>
                </a:solidFill>
              </a:rPr>
              <a:t>dùng</a:t>
            </a:r>
            <a:r>
              <a:rPr lang="vi-VN" dirty="0">
                <a:solidFill>
                  <a:srgbClr val="92D050"/>
                </a:solidFill>
              </a:rPr>
              <a:t> </a:t>
            </a:r>
            <a:r>
              <a:rPr lang="vi-VN" dirty="0" err="1">
                <a:solidFill>
                  <a:srgbClr val="92D050"/>
                </a:solidFill>
              </a:rPr>
              <a:t>để</a:t>
            </a:r>
            <a:r>
              <a:rPr lang="vi-VN" dirty="0">
                <a:solidFill>
                  <a:srgbClr val="92D050"/>
                </a:solidFill>
              </a:rPr>
              <a:t> </a:t>
            </a:r>
            <a:r>
              <a:rPr lang="vi-VN" dirty="0" err="1">
                <a:solidFill>
                  <a:srgbClr val="92D050"/>
                </a:solidFill>
              </a:rPr>
              <a:t>tạo</a:t>
            </a:r>
            <a:r>
              <a:rPr lang="vi-VN" dirty="0">
                <a:solidFill>
                  <a:srgbClr val="92D050"/>
                </a:solidFill>
              </a:rPr>
              <a:t> </a:t>
            </a:r>
            <a:r>
              <a:rPr lang="vi-VN" dirty="0" err="1">
                <a:solidFill>
                  <a:srgbClr val="92D050"/>
                </a:solidFill>
              </a:rPr>
              <a:t>tài</a:t>
            </a:r>
            <a:r>
              <a:rPr lang="vi-VN" dirty="0">
                <a:solidFill>
                  <a:srgbClr val="92D050"/>
                </a:solidFill>
              </a:rPr>
              <a:t> </a:t>
            </a:r>
            <a:r>
              <a:rPr lang="vi-VN" dirty="0" err="1">
                <a:solidFill>
                  <a:srgbClr val="92D050"/>
                </a:solidFill>
              </a:rPr>
              <a:t>liệu</a:t>
            </a:r>
            <a:r>
              <a:rPr lang="vi-VN" dirty="0">
                <a:solidFill>
                  <a:srgbClr val="92D050"/>
                </a:solidFill>
              </a:rPr>
              <a:t> XML</a:t>
            </a:r>
          </a:p>
          <a:p>
            <a:pPr marL="0" indent="0">
              <a:spcBef>
                <a:spcPts val="0"/>
              </a:spcBef>
              <a:buNone/>
            </a:pPr>
            <a:r>
              <a:rPr lang="vi-VN" dirty="0">
                <a:solidFill>
                  <a:srgbClr val="92D050"/>
                </a:solidFill>
              </a:rPr>
              <a:t>    /** </a:t>
            </a:r>
          </a:p>
          <a:p>
            <a:pPr marL="0" indent="0">
              <a:spcBef>
                <a:spcPts val="0"/>
              </a:spcBef>
              <a:buNone/>
            </a:pPr>
            <a:r>
              <a:rPr lang="vi-VN" dirty="0">
                <a:solidFill>
                  <a:srgbClr val="92D050"/>
                </a:solidFill>
              </a:rPr>
              <a:t>        Đây </a:t>
            </a:r>
            <a:r>
              <a:rPr lang="vi-VN" dirty="0" err="1">
                <a:solidFill>
                  <a:srgbClr val="92D050"/>
                </a:solidFill>
              </a:rPr>
              <a:t>cũng</a:t>
            </a:r>
            <a:r>
              <a:rPr lang="vi-VN" dirty="0">
                <a:solidFill>
                  <a:srgbClr val="92D050"/>
                </a:solidFill>
              </a:rPr>
              <a:t> </a:t>
            </a:r>
            <a:r>
              <a:rPr lang="vi-VN" dirty="0" err="1">
                <a:solidFill>
                  <a:srgbClr val="92D050"/>
                </a:solidFill>
              </a:rPr>
              <a:t>là</a:t>
            </a:r>
            <a:r>
              <a:rPr lang="vi-VN" dirty="0">
                <a:solidFill>
                  <a:srgbClr val="92D050"/>
                </a:solidFill>
              </a:rPr>
              <a:t> </a:t>
            </a:r>
            <a:r>
              <a:rPr lang="vi-VN" dirty="0" err="1">
                <a:solidFill>
                  <a:srgbClr val="92D050"/>
                </a:solidFill>
              </a:rPr>
              <a:t>chú</a:t>
            </a:r>
            <a:r>
              <a:rPr lang="vi-VN" dirty="0">
                <a:solidFill>
                  <a:srgbClr val="92D050"/>
                </a:solidFill>
              </a:rPr>
              <a:t> </a:t>
            </a:r>
            <a:r>
              <a:rPr lang="vi-VN" dirty="0" err="1">
                <a:solidFill>
                  <a:srgbClr val="92D050"/>
                </a:solidFill>
              </a:rPr>
              <a:t>thích</a:t>
            </a:r>
            <a:r>
              <a:rPr lang="vi-VN" dirty="0">
                <a:solidFill>
                  <a:srgbClr val="92D050"/>
                </a:solidFill>
              </a:rPr>
              <a:t> </a:t>
            </a:r>
            <a:r>
              <a:rPr lang="vi-VN" dirty="0" err="1">
                <a:solidFill>
                  <a:srgbClr val="92D050"/>
                </a:solidFill>
              </a:rPr>
              <a:t>để</a:t>
            </a:r>
            <a:r>
              <a:rPr lang="vi-VN" dirty="0">
                <a:solidFill>
                  <a:srgbClr val="92D050"/>
                </a:solidFill>
              </a:rPr>
              <a:t> </a:t>
            </a:r>
            <a:r>
              <a:rPr lang="vi-VN" dirty="0" err="1">
                <a:solidFill>
                  <a:srgbClr val="92D050"/>
                </a:solidFill>
              </a:rPr>
              <a:t>tạo</a:t>
            </a:r>
            <a:r>
              <a:rPr lang="vi-VN" dirty="0">
                <a:solidFill>
                  <a:srgbClr val="92D050"/>
                </a:solidFill>
              </a:rPr>
              <a:t> </a:t>
            </a:r>
            <a:r>
              <a:rPr lang="vi-VN" dirty="0" err="1">
                <a:solidFill>
                  <a:srgbClr val="92D050"/>
                </a:solidFill>
              </a:rPr>
              <a:t>tài</a:t>
            </a:r>
            <a:r>
              <a:rPr lang="vi-VN" dirty="0">
                <a:solidFill>
                  <a:srgbClr val="92D050"/>
                </a:solidFill>
              </a:rPr>
              <a:t> </a:t>
            </a:r>
            <a:r>
              <a:rPr lang="vi-VN" dirty="0" err="1">
                <a:solidFill>
                  <a:srgbClr val="92D050"/>
                </a:solidFill>
              </a:rPr>
              <a:t>liệu</a:t>
            </a:r>
            <a:r>
              <a:rPr lang="vi-VN" dirty="0">
                <a:solidFill>
                  <a:srgbClr val="92D050"/>
                </a:solidFill>
              </a:rPr>
              <a:t> XML</a:t>
            </a:r>
          </a:p>
          <a:p>
            <a:pPr marL="0" indent="0">
              <a:spcBef>
                <a:spcPts val="0"/>
              </a:spcBef>
              <a:buNone/>
            </a:pPr>
            <a:r>
              <a:rPr lang="vi-VN" dirty="0">
                <a:solidFill>
                  <a:srgbClr val="92D050"/>
                </a:solidFill>
              </a:rPr>
              <a:t>    */</a:t>
            </a:r>
            <a:endParaRPr lang="en-US" dirty="0">
              <a:solidFill>
                <a:srgbClr val="92D050"/>
              </a:solidFill>
            </a:endParaRPr>
          </a:p>
        </p:txBody>
      </p:sp>
    </p:spTree>
    <p:extLst>
      <p:ext uri="{BB962C8B-B14F-4D97-AF65-F5344CB8AC3E}">
        <p14:creationId xmlns:p14="http://schemas.microsoft.com/office/powerpoint/2010/main" val="289617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danh</a:t>
            </a:r>
            <a:r>
              <a:rPr lang="en-US" dirty="0"/>
              <a:t> (IDENTIFIER)</a:t>
            </a:r>
          </a:p>
        </p:txBody>
      </p:sp>
      <p:sp>
        <p:nvSpPr>
          <p:cNvPr id="3" name="Content Placeholder 2"/>
          <p:cNvSpPr>
            <a:spLocks noGrp="1"/>
          </p:cNvSpPr>
          <p:nvPr>
            <p:ph idx="1"/>
          </p:nvPr>
        </p:nvSpPr>
        <p:spPr/>
        <p:txBody>
          <a:bodyPr>
            <a:normAutofit fontScale="85000" lnSpcReduction="20000"/>
          </a:bodyPr>
          <a:lstStyle/>
          <a:p>
            <a:r>
              <a:rPr lang="en-US" sz="3000" dirty="0" err="1"/>
              <a:t>Là</a:t>
            </a:r>
            <a:r>
              <a:rPr lang="en-US" sz="3000" dirty="0"/>
              <a:t> </a:t>
            </a:r>
            <a:r>
              <a:rPr lang="en-US" sz="3000" dirty="0" err="1"/>
              <a:t>tên</a:t>
            </a:r>
            <a:r>
              <a:rPr lang="en-US" sz="3000" dirty="0"/>
              <a:t> </a:t>
            </a:r>
            <a:r>
              <a:rPr lang="en-US" sz="3000" dirty="0" err="1"/>
              <a:t>mà</a:t>
            </a:r>
            <a:r>
              <a:rPr lang="en-US" sz="3000" dirty="0"/>
              <a:t> ta </a:t>
            </a:r>
            <a:r>
              <a:rPr lang="vi-VN" sz="3000" dirty="0"/>
              <a:t>dùng</a:t>
            </a:r>
            <a:r>
              <a:rPr lang="en-US" sz="3000" dirty="0"/>
              <a:t> </a:t>
            </a:r>
            <a:r>
              <a:rPr lang="en-US" sz="3000" dirty="0" err="1"/>
              <a:t>định</a:t>
            </a:r>
            <a:r>
              <a:rPr lang="en-US" sz="3000" dirty="0"/>
              <a:t> </a:t>
            </a:r>
            <a:r>
              <a:rPr lang="en-US" sz="3000" dirty="0" err="1"/>
              <a:t>nghĩa</a:t>
            </a:r>
            <a:r>
              <a:rPr lang="en-US" sz="3000" dirty="0"/>
              <a:t> </a:t>
            </a:r>
            <a:r>
              <a:rPr lang="en-US" sz="3000" dirty="0" err="1"/>
              <a:t>cho</a:t>
            </a:r>
            <a:r>
              <a:rPr lang="en-US" sz="3000" dirty="0"/>
              <a:t> </a:t>
            </a:r>
            <a:r>
              <a:rPr lang="en-US" sz="3000" dirty="0" err="1"/>
              <a:t>lớp</a:t>
            </a:r>
            <a:r>
              <a:rPr lang="en-US" sz="3000" dirty="0"/>
              <a:t>, </a:t>
            </a:r>
            <a:r>
              <a:rPr lang="en-US" sz="3000" dirty="0" err="1"/>
              <a:t>biến</a:t>
            </a:r>
            <a:r>
              <a:rPr lang="en-US" sz="3000" dirty="0"/>
              <a:t>, </a:t>
            </a:r>
            <a:r>
              <a:rPr lang="en-US" sz="3000" dirty="0" err="1"/>
              <a:t>phương</a:t>
            </a:r>
            <a:r>
              <a:rPr lang="en-US" sz="3000" dirty="0"/>
              <a:t> </a:t>
            </a:r>
            <a:r>
              <a:rPr lang="en-US" sz="3000" dirty="0" err="1"/>
              <a:t>thức</a:t>
            </a:r>
            <a:r>
              <a:rPr lang="en-US" sz="3000" dirty="0"/>
              <a:t>, </a:t>
            </a:r>
            <a:r>
              <a:rPr lang="en-US" sz="3000" dirty="0" err="1"/>
              <a:t>hằng</a:t>
            </a:r>
            <a:r>
              <a:rPr lang="en-US" sz="3000" dirty="0"/>
              <a:t>, namespace…</a:t>
            </a:r>
          </a:p>
          <a:p>
            <a:r>
              <a:rPr lang="en-US" sz="3000" dirty="0" err="1"/>
              <a:t>Chỉ</a:t>
            </a:r>
            <a:r>
              <a:rPr lang="en-US" sz="3000" dirty="0"/>
              <a:t> </a:t>
            </a:r>
            <a:r>
              <a:rPr lang="en-US" sz="3000" dirty="0" err="1"/>
              <a:t>sử</a:t>
            </a:r>
            <a:r>
              <a:rPr lang="en-US" sz="3000" dirty="0"/>
              <a:t> </a:t>
            </a:r>
            <a:r>
              <a:rPr lang="en-US" sz="3000" dirty="0" err="1"/>
              <a:t>dụng</a:t>
            </a:r>
            <a:r>
              <a:rPr lang="en-US" sz="3000" dirty="0"/>
              <a:t> </a:t>
            </a:r>
            <a:r>
              <a:rPr lang="en-US" sz="3000" dirty="0" err="1"/>
              <a:t>các</a:t>
            </a:r>
            <a:r>
              <a:rPr lang="en-US" sz="3000" dirty="0"/>
              <a:t> </a:t>
            </a:r>
            <a:r>
              <a:rPr lang="en-US" sz="3000" dirty="0" err="1"/>
              <a:t>ký</a:t>
            </a:r>
            <a:r>
              <a:rPr lang="en-US" sz="3000" dirty="0"/>
              <a:t> </a:t>
            </a:r>
            <a:r>
              <a:rPr lang="en-US" sz="3000" dirty="0" err="1"/>
              <a:t>tự</a:t>
            </a:r>
            <a:r>
              <a:rPr lang="en-US" sz="3000" dirty="0"/>
              <a:t> </a:t>
            </a:r>
            <a:r>
              <a:rPr lang="en-US" sz="3000" dirty="0" err="1"/>
              <a:t>chữ</a:t>
            </a:r>
            <a:r>
              <a:rPr lang="en-US" sz="3000" dirty="0"/>
              <a:t> </a:t>
            </a:r>
            <a:r>
              <a:rPr lang="en-US" sz="3000" dirty="0" err="1"/>
              <a:t>cái</a:t>
            </a:r>
            <a:r>
              <a:rPr lang="en-US" sz="3000" dirty="0"/>
              <a:t>, </a:t>
            </a:r>
            <a:r>
              <a:rPr lang="en-US" sz="3000" dirty="0" err="1"/>
              <a:t>chữ</a:t>
            </a:r>
            <a:r>
              <a:rPr lang="en-US" sz="3000" dirty="0"/>
              <a:t> </a:t>
            </a:r>
            <a:r>
              <a:rPr lang="en-US" sz="3000" dirty="0" err="1"/>
              <a:t>số</a:t>
            </a:r>
            <a:r>
              <a:rPr lang="en-US" sz="3000" dirty="0"/>
              <a:t>, </a:t>
            </a:r>
            <a:r>
              <a:rPr lang="en-US" sz="3000" dirty="0" err="1"/>
              <a:t>gạch</a:t>
            </a:r>
            <a:r>
              <a:rPr lang="en-US" sz="3000" dirty="0"/>
              <a:t> </a:t>
            </a:r>
            <a:r>
              <a:rPr lang="en-US" sz="3000" dirty="0" err="1"/>
              <a:t>nối</a:t>
            </a:r>
            <a:r>
              <a:rPr lang="en-US" sz="3000" dirty="0"/>
              <a:t> </a:t>
            </a:r>
            <a:r>
              <a:rPr lang="en-US" sz="3000" dirty="0" err="1"/>
              <a:t>dưới</a:t>
            </a:r>
            <a:r>
              <a:rPr lang="en-US" sz="3000" dirty="0"/>
              <a:t> ( </a:t>
            </a:r>
            <a:r>
              <a:rPr lang="en-US" sz="3000" b="1" dirty="0">
                <a:solidFill>
                  <a:srgbClr val="FACA06"/>
                </a:solidFill>
              </a:rPr>
              <a:t>_</a:t>
            </a:r>
            <a:r>
              <a:rPr lang="en-US" sz="3000" dirty="0"/>
              <a:t> )</a:t>
            </a:r>
          </a:p>
          <a:p>
            <a:r>
              <a:rPr lang="en-US" sz="3000" dirty="0" err="1"/>
              <a:t>Bắt</a:t>
            </a:r>
            <a:r>
              <a:rPr lang="en-US" sz="3000" dirty="0"/>
              <a:t> </a:t>
            </a:r>
            <a:r>
              <a:rPr lang="en-US" sz="3000" dirty="0" err="1"/>
              <a:t>đầu</a:t>
            </a:r>
            <a:r>
              <a:rPr lang="en-US" sz="3000" dirty="0"/>
              <a:t> </a:t>
            </a:r>
            <a:r>
              <a:rPr lang="en-US" sz="3000" dirty="0" err="1"/>
              <a:t>bằng</a:t>
            </a:r>
            <a:r>
              <a:rPr lang="en-US" sz="3000" dirty="0"/>
              <a:t> </a:t>
            </a:r>
            <a:r>
              <a:rPr lang="en-US" sz="3000" dirty="0" err="1"/>
              <a:t>ký</a:t>
            </a:r>
            <a:r>
              <a:rPr lang="en-US" sz="3000" dirty="0"/>
              <a:t> </a:t>
            </a:r>
            <a:r>
              <a:rPr lang="en-US" sz="3000" dirty="0" err="1"/>
              <a:t>tự</a:t>
            </a:r>
            <a:r>
              <a:rPr lang="en-US" sz="3000" dirty="0"/>
              <a:t> </a:t>
            </a:r>
            <a:r>
              <a:rPr lang="en-US" sz="3000" dirty="0" err="1"/>
              <a:t>chữ</a:t>
            </a:r>
            <a:r>
              <a:rPr lang="en-US" sz="3000" dirty="0"/>
              <a:t> </a:t>
            </a:r>
            <a:r>
              <a:rPr lang="en-US" sz="3000" dirty="0" err="1"/>
              <a:t>cái</a:t>
            </a:r>
            <a:r>
              <a:rPr lang="en-US" sz="3000" dirty="0"/>
              <a:t>, </a:t>
            </a:r>
            <a:r>
              <a:rPr lang="en-US" sz="3000" dirty="0" err="1"/>
              <a:t>gạch</a:t>
            </a:r>
            <a:r>
              <a:rPr lang="en-US" sz="3000" dirty="0"/>
              <a:t> </a:t>
            </a:r>
            <a:r>
              <a:rPr lang="en-US" sz="3000" dirty="0" err="1"/>
              <a:t>nối</a:t>
            </a:r>
            <a:r>
              <a:rPr lang="en-US" sz="3000" dirty="0"/>
              <a:t> </a:t>
            </a:r>
            <a:r>
              <a:rPr lang="en-US" sz="3000" dirty="0" err="1"/>
              <a:t>dưới</a:t>
            </a:r>
            <a:endParaRPr lang="en-US" sz="3000" dirty="0"/>
          </a:p>
          <a:p>
            <a:r>
              <a:rPr lang="en-US" sz="3000" dirty="0"/>
              <a:t>C# </a:t>
            </a:r>
            <a:r>
              <a:rPr lang="en-US" sz="3000" dirty="0" err="1"/>
              <a:t>phân</a:t>
            </a:r>
            <a:r>
              <a:rPr lang="en-US" sz="3000" dirty="0"/>
              <a:t> </a:t>
            </a:r>
            <a:r>
              <a:rPr lang="en-US" sz="3000" dirty="0" err="1"/>
              <a:t>biệt</a:t>
            </a:r>
            <a:r>
              <a:rPr lang="en-US" sz="3000" dirty="0"/>
              <a:t> </a:t>
            </a:r>
            <a:r>
              <a:rPr lang="en-US" sz="3000" dirty="0" err="1"/>
              <a:t>ký</a:t>
            </a:r>
            <a:r>
              <a:rPr lang="en-US" sz="3000" dirty="0"/>
              <a:t> </a:t>
            </a:r>
            <a:r>
              <a:rPr lang="en-US" sz="3000" dirty="0" err="1"/>
              <a:t>tự</a:t>
            </a:r>
            <a:r>
              <a:rPr lang="en-US" sz="3000" dirty="0"/>
              <a:t> </a:t>
            </a:r>
            <a:r>
              <a:rPr lang="en-US" sz="3000" dirty="0" err="1"/>
              <a:t>hoa</a:t>
            </a:r>
            <a:r>
              <a:rPr lang="en-US" sz="3000" dirty="0"/>
              <a:t> </a:t>
            </a:r>
            <a:r>
              <a:rPr lang="en-US" sz="3000" dirty="0" err="1"/>
              <a:t>thường</a:t>
            </a:r>
            <a:endParaRPr lang="en-US" sz="3000" dirty="0"/>
          </a:p>
          <a:p>
            <a:r>
              <a:rPr lang="en-US" sz="3000" dirty="0" err="1"/>
              <a:t>Không</a:t>
            </a:r>
            <a:r>
              <a:rPr lang="en-US" sz="3000" dirty="0"/>
              <a:t> </a:t>
            </a:r>
            <a:r>
              <a:rPr lang="en-US" sz="3000" dirty="0" err="1"/>
              <a:t>được</a:t>
            </a:r>
            <a:r>
              <a:rPr lang="en-US" sz="3000" dirty="0"/>
              <a:t> </a:t>
            </a:r>
            <a:r>
              <a:rPr lang="en-US" sz="3000" dirty="0" err="1"/>
              <a:t>đặt</a:t>
            </a:r>
            <a:r>
              <a:rPr lang="en-US" sz="3000" dirty="0"/>
              <a:t> </a:t>
            </a:r>
            <a:r>
              <a:rPr lang="en-US" sz="3000" dirty="0" err="1"/>
              <a:t>trùng</a:t>
            </a:r>
            <a:r>
              <a:rPr lang="en-US" sz="3000" dirty="0"/>
              <a:t> </a:t>
            </a:r>
            <a:r>
              <a:rPr lang="en-US" sz="3000" dirty="0" err="1"/>
              <a:t>tên</a:t>
            </a:r>
            <a:r>
              <a:rPr lang="en-US" sz="3000" dirty="0"/>
              <a:t> </a:t>
            </a:r>
            <a:r>
              <a:rPr lang="en-US" sz="3000" dirty="0" err="1"/>
              <a:t>với</a:t>
            </a:r>
            <a:r>
              <a:rPr lang="en-US" sz="3000" dirty="0"/>
              <a:t> keyword</a:t>
            </a:r>
          </a:p>
          <a:p>
            <a:r>
              <a:rPr lang="en-US" sz="3000" dirty="0" err="1"/>
              <a:t>Ví</a:t>
            </a:r>
            <a:r>
              <a:rPr lang="en-US" sz="3000" dirty="0"/>
              <a:t> </a:t>
            </a:r>
            <a:r>
              <a:rPr lang="en-US" sz="3000" dirty="0" err="1"/>
              <a:t>dụ</a:t>
            </a:r>
            <a:r>
              <a:rPr lang="en-US" sz="3000" dirty="0"/>
              <a:t>: </a:t>
            </a:r>
            <a:r>
              <a:rPr lang="en-US" sz="3000" dirty="0">
                <a:solidFill>
                  <a:srgbClr val="FACA06"/>
                </a:solidFill>
              </a:rPr>
              <a:t>_name, TAX_RATE</a:t>
            </a:r>
          </a:p>
          <a:p>
            <a:endParaRPr lang="en-US" dirty="0"/>
          </a:p>
        </p:txBody>
      </p:sp>
    </p:spTree>
    <p:extLst>
      <p:ext uri="{BB962C8B-B14F-4D97-AF65-F5344CB8AC3E}">
        <p14:creationId xmlns:p14="http://schemas.microsoft.com/office/powerpoint/2010/main" val="343450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Từ</a:t>
            </a:r>
            <a:r>
              <a:rPr lang="en-US" dirty="0"/>
              <a:t> </a:t>
            </a:r>
            <a:r>
              <a:rPr lang="en-US" dirty="0" err="1"/>
              <a:t>khóa</a:t>
            </a:r>
            <a:r>
              <a:rPr lang="en-US" dirty="0"/>
              <a:t> (KEYWORD)</a:t>
            </a:r>
          </a:p>
        </p:txBody>
      </p:sp>
      <p:sp>
        <p:nvSpPr>
          <p:cNvPr id="3" name="Content Placeholder 2"/>
          <p:cNvSpPr>
            <a:spLocks noGrp="1"/>
          </p:cNvSpPr>
          <p:nvPr>
            <p:ph idx="1"/>
          </p:nvPr>
        </p:nvSpPr>
        <p:spPr/>
        <p:txBody>
          <a:bodyPr>
            <a:normAutofit/>
          </a:bodyPr>
          <a:lstStyle/>
          <a:p>
            <a:r>
              <a:rPr lang="en-US" sz="2800" dirty="0" err="1"/>
              <a:t>Là</a:t>
            </a:r>
            <a:r>
              <a:rPr lang="en-US" sz="2800" dirty="0"/>
              <a:t> </a:t>
            </a:r>
            <a:r>
              <a:rPr lang="en-US" sz="2800" dirty="0" err="1"/>
              <a:t>từ</a:t>
            </a:r>
            <a:r>
              <a:rPr lang="en-US" sz="2800" dirty="0"/>
              <a:t> </a:t>
            </a:r>
            <a:r>
              <a:rPr lang="en-US" sz="2800" dirty="0" err="1"/>
              <a:t>khóa</a:t>
            </a:r>
            <a:r>
              <a:rPr lang="en-US" sz="2800" dirty="0"/>
              <a:t> </a:t>
            </a:r>
            <a:r>
              <a:rPr lang="en-US" sz="2800" dirty="0" err="1"/>
              <a:t>được</a:t>
            </a:r>
            <a:r>
              <a:rPr lang="en-US" sz="2800" dirty="0"/>
              <a:t> </a:t>
            </a:r>
            <a:r>
              <a:rPr lang="en-US" sz="2800" dirty="0" err="1"/>
              <a:t>giành</a:t>
            </a:r>
            <a:r>
              <a:rPr lang="en-US" sz="2800" dirty="0"/>
              <a:t> </a:t>
            </a:r>
            <a:r>
              <a:rPr lang="en-US" sz="2800" dirty="0" err="1"/>
              <a:t>riêng</a:t>
            </a:r>
            <a:r>
              <a:rPr lang="en-US" sz="2800" dirty="0"/>
              <a:t> </a:t>
            </a:r>
            <a:r>
              <a:rPr lang="en-US" sz="2800" dirty="0" err="1"/>
              <a:t>cho</a:t>
            </a:r>
            <a:r>
              <a:rPr lang="en-US" sz="2800" dirty="0"/>
              <a:t> </a:t>
            </a:r>
            <a:r>
              <a:rPr lang="en-US" sz="2800" dirty="0" err="1"/>
              <a:t>ngôn</a:t>
            </a:r>
            <a:r>
              <a:rPr lang="en-US" sz="2800" dirty="0"/>
              <a:t> </a:t>
            </a:r>
            <a:r>
              <a:rPr lang="en-US" sz="2800" dirty="0" err="1"/>
              <a:t>ngữ</a:t>
            </a:r>
            <a:r>
              <a:rPr lang="en-US" sz="2800" dirty="0"/>
              <a:t> .NET</a:t>
            </a:r>
          </a:p>
          <a:p>
            <a:r>
              <a:rPr lang="en-US" sz="2800" dirty="0" err="1"/>
              <a:t>Có</a:t>
            </a:r>
            <a:r>
              <a:rPr lang="en-US" sz="2800" dirty="0"/>
              <a:t> </a:t>
            </a:r>
            <a:r>
              <a:rPr lang="en-US" sz="2800" dirty="0" err="1"/>
              <a:t>màu</a:t>
            </a:r>
            <a:r>
              <a:rPr lang="en-US" sz="2800" dirty="0"/>
              <a:t> </a:t>
            </a:r>
            <a:r>
              <a:rPr lang="en-US" sz="2800" dirty="0" err="1"/>
              <a:t>xanh</a:t>
            </a:r>
            <a:r>
              <a:rPr lang="en-US" sz="2800" dirty="0"/>
              <a:t> da </a:t>
            </a:r>
            <a:r>
              <a:rPr lang="en-US" sz="2800" dirty="0" err="1"/>
              <a:t>trời</a:t>
            </a:r>
            <a:r>
              <a:rPr lang="en-US" sz="2800" dirty="0"/>
              <a:t> </a:t>
            </a:r>
            <a:r>
              <a:rPr lang="en-US" sz="2800" dirty="0" err="1"/>
              <a:t>trong</a:t>
            </a:r>
            <a:r>
              <a:rPr lang="en-US" sz="2800" dirty="0"/>
              <a:t> </a:t>
            </a:r>
            <a:r>
              <a:rPr lang="en-US" sz="2800" dirty="0" err="1"/>
              <a:t>môi</a:t>
            </a:r>
            <a:r>
              <a:rPr lang="en-US" sz="2800" dirty="0"/>
              <a:t> </a:t>
            </a:r>
            <a:r>
              <a:rPr lang="en-US" sz="2800" dirty="0" err="1"/>
              <a:t>trường</a:t>
            </a:r>
            <a:r>
              <a:rPr lang="en-US" sz="2800" dirty="0"/>
              <a:t> Visual Studio (</a:t>
            </a:r>
            <a:r>
              <a:rPr lang="en-US" sz="2800" dirty="0" err="1"/>
              <a:t>mặc</a:t>
            </a:r>
            <a:r>
              <a:rPr lang="en-US" sz="2800" dirty="0"/>
              <a:t> </a:t>
            </a:r>
            <a:r>
              <a:rPr lang="en-US" sz="2800" dirty="0" err="1"/>
              <a:t>định</a:t>
            </a:r>
            <a:r>
              <a:rPr lang="en-US" sz="2800" dirty="0"/>
              <a:t>)</a:t>
            </a:r>
          </a:p>
          <a:p>
            <a:r>
              <a:rPr lang="en-US" sz="2800" dirty="0" err="1"/>
              <a:t>Ví</a:t>
            </a:r>
            <a:r>
              <a:rPr lang="en-US" sz="2800" dirty="0"/>
              <a:t> </a:t>
            </a:r>
            <a:r>
              <a:rPr lang="en-US" sz="2800" dirty="0" err="1"/>
              <a:t>dụ</a:t>
            </a:r>
            <a:r>
              <a:rPr lang="en-US" sz="2800" dirty="0"/>
              <a:t>: </a:t>
            </a:r>
          </a:p>
          <a:p>
            <a:pPr marL="0" indent="0">
              <a:buNone/>
            </a:pPr>
            <a:r>
              <a:rPr lang="en-US" sz="2800" dirty="0">
                <a:solidFill>
                  <a:srgbClr val="00B0F0"/>
                </a:solidFill>
              </a:rPr>
              <a:t>	using, class, namespace, int </a:t>
            </a:r>
            <a:r>
              <a:rPr lang="en-US" sz="2800" dirty="0"/>
              <a:t>. . .</a:t>
            </a:r>
          </a:p>
        </p:txBody>
      </p:sp>
    </p:spTree>
    <p:extLst>
      <p:ext uri="{BB962C8B-B14F-4D97-AF65-F5344CB8AC3E}">
        <p14:creationId xmlns:p14="http://schemas.microsoft.com/office/powerpoint/2010/main" val="1941851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766E85F4-A165-4C48-93DF-C93BCB8801D0"/>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z\uFFFD\u001B\uFFFD{43DA4D63-5177-494C-8C92-49B370318800}&quot;,&quot;D:\\HAUI\\_Ha\\Xay dung bai giang dien tu&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ULTRA_SCORM_SLIDE_COUNT" val="44"/>
  <p:tag name="ISPRING_SCORM_RATE_SLIDES" val="0"/>
  <p:tag name="ISPRING_SCORM_PASSING_SCORE" val="0.000000"/>
  <p:tag name="ISPRING_CURRENT_PLAYER_ID" val="universal"/>
  <p:tag name="ISPRING_PRESENTATION_TITLE" val="Bai1. Can ban ve ngon ngu CSharp"/>
  <p:tag name="ISPRING_FIRST_PUBLISH" val="1"/>
  <p:tag name="ISPRING_SCORM_RATE_QUIZZES"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1970</TotalTime>
  <Words>3199</Words>
  <Application>Microsoft Office PowerPoint</Application>
  <PresentationFormat>Widescreen</PresentationFormat>
  <Paragraphs>602</Paragraphs>
  <Slides>48</Slides>
  <Notes>48</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ＭＳ Ｐゴシック</vt:lpstr>
      <vt:lpstr>Arial</vt:lpstr>
      <vt:lpstr>Calibri</vt:lpstr>
      <vt:lpstr>Cascadia Mono</vt:lpstr>
      <vt:lpstr>Consolas</vt:lpstr>
      <vt:lpstr>Courier New</vt:lpstr>
      <vt:lpstr>Rockwell</vt:lpstr>
      <vt:lpstr>Tahoma</vt:lpstr>
      <vt:lpstr>Times New Roman</vt:lpstr>
      <vt:lpstr>Wingdings</vt:lpstr>
      <vt:lpstr>Damask</vt:lpstr>
      <vt:lpstr>LẬP TRÌNH .NET</vt:lpstr>
      <vt:lpstr>Mục tiêu bài học</vt:lpstr>
      <vt:lpstr>Nội dung bài học</vt:lpstr>
      <vt:lpstr>Câu lệnh (Statement)</vt:lpstr>
      <vt:lpstr>KHỐI lệnh (Code block)</vt:lpstr>
      <vt:lpstr>CHÚ THÍCH (COMMENTS)</vt:lpstr>
      <vt:lpstr>CHÚ THÍCH (COMMENTS)</vt:lpstr>
      <vt:lpstr>Định danh (IDENTIFIER)</vt:lpstr>
      <vt:lpstr>Từ khóa (KEYWORD)</vt:lpstr>
      <vt:lpstr>Biến (VARIABLE)</vt:lpstr>
      <vt:lpstr>Biến (VARIABLE)</vt:lpstr>
      <vt:lpstr>Hằng</vt:lpstr>
      <vt:lpstr>Kiểu dữ liệu</vt:lpstr>
      <vt:lpstr>Kiểu dữ liệu</vt:lpstr>
      <vt:lpstr>Kiểu dữ liệu</vt:lpstr>
      <vt:lpstr>Kiểu dữ liệu</vt:lpstr>
      <vt:lpstr>Kiểu dữ liệu</vt:lpstr>
      <vt:lpstr>Kiểu dữ liệu</vt:lpstr>
      <vt:lpstr>Kiểu dữ liệu</vt:lpstr>
      <vt:lpstr>Kiểu dữ liệu</vt:lpstr>
      <vt:lpstr>Kiểu dữ liệu</vt:lpstr>
      <vt:lpstr>Kiểu dữ liệu</vt:lpstr>
      <vt:lpstr>Chuyển đổi kiểu dữ liệu</vt:lpstr>
      <vt:lpstr>Chuyển đổi kiểu dữ liệu</vt:lpstr>
      <vt:lpstr>Biểu thức</vt:lpstr>
      <vt:lpstr>Biểu thức</vt:lpstr>
      <vt:lpstr>Biểu thức</vt:lpstr>
      <vt:lpstr>Biểu thức</vt:lpstr>
      <vt:lpstr>Cấu trúc if</vt:lpstr>
      <vt:lpstr>Cấu trúc if</vt:lpstr>
      <vt:lpstr>Cấu trúc if</vt:lpstr>
      <vt:lpstr>Cấu trúc if</vt:lpstr>
      <vt:lpstr>Cấu trúc switch</vt:lpstr>
      <vt:lpstr>Cấu trúc switch</vt:lpstr>
      <vt:lpstr>Cấu trúc switch</vt:lpstr>
      <vt:lpstr>Cấu trúc while </vt:lpstr>
      <vt:lpstr>Cấu trúc while </vt:lpstr>
      <vt:lpstr>Cấu trúc do . . . while</vt:lpstr>
      <vt:lpstr>Cấu trúc do . . . while</vt:lpstr>
      <vt:lpstr>Cấu trúc for</vt:lpstr>
      <vt:lpstr>Cấu trúc for</vt:lpstr>
      <vt:lpstr>Cấu trúc forEACH</vt:lpstr>
      <vt:lpstr>Cấu trúc forEACH</vt:lpstr>
      <vt:lpstr>Sử dụng break &amp; continue trong vòng lặp</vt:lpstr>
      <vt:lpstr>Sử dụng break &amp; continue trong vòng lặp</vt:lpstr>
      <vt:lpstr>Sử dụng break &amp; continue trong vòng lặp</vt:lpstr>
      <vt:lpstr>Sử dụng break &amp; continue trong vòng lặp</vt:lpstr>
      <vt:lpstr>cảm ơn đã chú ý theo dõi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Bai1. Can ban ve ngon ngu CSharp</dc:title>
  <dc:creator>Mai The</dc:creator>
  <cp:lastModifiedBy>Pham Van Ha</cp:lastModifiedBy>
  <cp:revision>30</cp:revision>
  <dcterms:created xsi:type="dcterms:W3CDTF">2021-01-21T04:17:31Z</dcterms:created>
  <dcterms:modified xsi:type="dcterms:W3CDTF">2021-09-04T21:02:58Z</dcterms:modified>
</cp:coreProperties>
</file>