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347A8B-7C90-44B6-AF49-79539C54C3AA}"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C33DC9B0-C194-4EC7-A4C4-326E10CB3E15}">
      <dgm:prSet custT="1"/>
      <dgm:spPr/>
      <dgm:t>
        <a:bodyPr/>
        <a:lstStyle/>
        <a:p>
          <a:r>
            <a:rPr lang="en-CA" sz="1600" b="0" i="0" baseline="0" dirty="0">
              <a:latin typeface="Arial" panose="020B0604020202020204" pitchFamily="34" charset="0"/>
              <a:cs typeface="Arial" panose="020B0604020202020204" pitchFamily="34" charset="0"/>
            </a:rPr>
            <a:t>We are planning to launch a new product focused on a specific merchant category (e.g. travel credit card). Which specific merchant category would you like to focus on for this new product?  Please explain your rationale for this category incorporating both the insights derived from the data and other concepts where you see fit.</a:t>
          </a:r>
          <a:endParaRPr lang="en-US" sz="1600" dirty="0">
            <a:latin typeface="Arial" panose="020B0604020202020204" pitchFamily="34" charset="0"/>
            <a:cs typeface="Arial" panose="020B0604020202020204" pitchFamily="34" charset="0"/>
          </a:endParaRPr>
        </a:p>
      </dgm:t>
    </dgm:pt>
    <dgm:pt modelId="{B15AD1E7-3CF2-4ABA-B22C-DC9752D90812}" type="parTrans" cxnId="{9271E4CB-D904-41A4-BBDB-0C7E0C7ED861}">
      <dgm:prSet/>
      <dgm:spPr/>
      <dgm:t>
        <a:bodyPr/>
        <a:lstStyle/>
        <a:p>
          <a:endParaRPr lang="en-US"/>
        </a:p>
      </dgm:t>
    </dgm:pt>
    <dgm:pt modelId="{581D2549-B1A2-4570-9B2D-A4D5B64536C5}" type="sibTrans" cxnId="{9271E4CB-D904-41A4-BBDB-0C7E0C7ED861}">
      <dgm:prSet/>
      <dgm:spPr/>
      <dgm:t>
        <a:bodyPr/>
        <a:lstStyle/>
        <a:p>
          <a:endParaRPr lang="en-US"/>
        </a:p>
      </dgm:t>
    </dgm:pt>
    <dgm:pt modelId="{5E5F6DE1-6087-4836-AB17-52C7F4BCDDEB}">
      <dgm:prSet custT="1"/>
      <dgm:spPr/>
      <dgm:t>
        <a:bodyPr/>
        <a:lstStyle/>
        <a:p>
          <a:r>
            <a:rPr lang="en-CA" sz="1600" b="0" i="0" baseline="0" dirty="0">
              <a:latin typeface="Arial" panose="020B0604020202020204" pitchFamily="34" charset="0"/>
              <a:cs typeface="Arial" panose="020B0604020202020204" pitchFamily="34" charset="0"/>
            </a:rPr>
            <a:t>Identify and describe various segments of customers within the data.  Consider applying segmenting/clustering techniques to aid in the development of your answer. </a:t>
          </a:r>
          <a:endParaRPr lang="en-US" sz="1600" dirty="0">
            <a:latin typeface="Arial" panose="020B0604020202020204" pitchFamily="34" charset="0"/>
            <a:cs typeface="Arial" panose="020B0604020202020204" pitchFamily="34" charset="0"/>
          </a:endParaRPr>
        </a:p>
      </dgm:t>
    </dgm:pt>
    <dgm:pt modelId="{1F41E329-343F-41D0-9A42-EC5AC82D8E54}" type="parTrans" cxnId="{310121C9-E507-4D29-8775-479F19E3A254}">
      <dgm:prSet/>
      <dgm:spPr/>
      <dgm:t>
        <a:bodyPr/>
        <a:lstStyle/>
        <a:p>
          <a:endParaRPr lang="en-US"/>
        </a:p>
      </dgm:t>
    </dgm:pt>
    <dgm:pt modelId="{2FB388D1-7233-4192-B47B-9E4FB8344FA5}" type="sibTrans" cxnId="{310121C9-E507-4D29-8775-479F19E3A254}">
      <dgm:prSet/>
      <dgm:spPr/>
      <dgm:t>
        <a:bodyPr/>
        <a:lstStyle/>
        <a:p>
          <a:endParaRPr lang="en-US"/>
        </a:p>
      </dgm:t>
    </dgm:pt>
    <dgm:pt modelId="{44D783A4-9F22-40D5-B5EE-1018DCFE129E}">
      <dgm:prSet custT="1"/>
      <dgm:spPr/>
      <dgm:t>
        <a:bodyPr/>
        <a:lstStyle/>
        <a:p>
          <a:r>
            <a:rPr lang="en-CA" sz="1600" b="0" i="0" baseline="0" dirty="0">
              <a:latin typeface="Arial" panose="020B0604020202020204" pitchFamily="34" charset="0"/>
              <a:cs typeface="Arial" panose="020B0604020202020204" pitchFamily="34" charset="0"/>
            </a:rPr>
            <a:t>Of the segments that you created in question 2, which specific segment would you like to target for this new product?  Why would you target them?  What are the potential challenges/risks to consider when targeting this segment vs. others?</a:t>
          </a:r>
          <a:endParaRPr lang="en-US" sz="1600" dirty="0">
            <a:latin typeface="Arial" panose="020B0604020202020204" pitchFamily="34" charset="0"/>
            <a:cs typeface="Arial" panose="020B0604020202020204" pitchFamily="34" charset="0"/>
          </a:endParaRPr>
        </a:p>
      </dgm:t>
    </dgm:pt>
    <dgm:pt modelId="{21C49DE4-046D-4C55-AF0C-F46C7209FBF6}" type="parTrans" cxnId="{FA983A70-D749-47D7-8493-831B86476468}">
      <dgm:prSet/>
      <dgm:spPr/>
      <dgm:t>
        <a:bodyPr/>
        <a:lstStyle/>
        <a:p>
          <a:endParaRPr lang="en-US"/>
        </a:p>
      </dgm:t>
    </dgm:pt>
    <dgm:pt modelId="{DDF5AA2A-B45B-4127-B9C8-3B557DBA5C55}" type="sibTrans" cxnId="{FA983A70-D749-47D7-8493-831B86476468}">
      <dgm:prSet/>
      <dgm:spPr/>
      <dgm:t>
        <a:bodyPr/>
        <a:lstStyle/>
        <a:p>
          <a:endParaRPr lang="en-US"/>
        </a:p>
      </dgm:t>
    </dgm:pt>
    <dgm:pt modelId="{F237CEE5-6C69-40B1-AE8E-2ED280C8975C}" type="pres">
      <dgm:prSet presAssocID="{5F347A8B-7C90-44B6-AF49-79539C54C3AA}" presName="linear" presStyleCnt="0">
        <dgm:presLayoutVars>
          <dgm:animLvl val="lvl"/>
          <dgm:resizeHandles val="exact"/>
        </dgm:presLayoutVars>
      </dgm:prSet>
      <dgm:spPr/>
    </dgm:pt>
    <dgm:pt modelId="{5EFE0BEE-9D52-4111-A1DD-D79F8AFEF53D}" type="pres">
      <dgm:prSet presAssocID="{C33DC9B0-C194-4EC7-A4C4-326E10CB3E15}" presName="parentText" presStyleLbl="node1" presStyleIdx="0" presStyleCnt="3">
        <dgm:presLayoutVars>
          <dgm:chMax val="0"/>
          <dgm:bulletEnabled val="1"/>
        </dgm:presLayoutVars>
      </dgm:prSet>
      <dgm:spPr/>
    </dgm:pt>
    <dgm:pt modelId="{59D02EBE-AED0-4E9E-A765-E15EBA0EBEE7}" type="pres">
      <dgm:prSet presAssocID="{581D2549-B1A2-4570-9B2D-A4D5B64536C5}" presName="spacer" presStyleCnt="0"/>
      <dgm:spPr/>
    </dgm:pt>
    <dgm:pt modelId="{BE0C5C61-2C8E-4006-A60E-06A38B389272}" type="pres">
      <dgm:prSet presAssocID="{5E5F6DE1-6087-4836-AB17-52C7F4BCDDEB}" presName="parentText" presStyleLbl="node1" presStyleIdx="1" presStyleCnt="3">
        <dgm:presLayoutVars>
          <dgm:chMax val="0"/>
          <dgm:bulletEnabled val="1"/>
        </dgm:presLayoutVars>
      </dgm:prSet>
      <dgm:spPr/>
    </dgm:pt>
    <dgm:pt modelId="{BB53212E-7D9C-42D6-B17E-F81F3CB3561F}" type="pres">
      <dgm:prSet presAssocID="{2FB388D1-7233-4192-B47B-9E4FB8344FA5}" presName="spacer" presStyleCnt="0"/>
      <dgm:spPr/>
    </dgm:pt>
    <dgm:pt modelId="{FFDF76FC-D1CC-4431-A254-C398B3D402F5}" type="pres">
      <dgm:prSet presAssocID="{44D783A4-9F22-40D5-B5EE-1018DCFE129E}" presName="parentText" presStyleLbl="node1" presStyleIdx="2" presStyleCnt="3">
        <dgm:presLayoutVars>
          <dgm:chMax val="0"/>
          <dgm:bulletEnabled val="1"/>
        </dgm:presLayoutVars>
      </dgm:prSet>
      <dgm:spPr/>
    </dgm:pt>
  </dgm:ptLst>
  <dgm:cxnLst>
    <dgm:cxn modelId="{65DDB722-AFDA-4A70-B560-2F58609445FD}" type="presOf" srcId="{C33DC9B0-C194-4EC7-A4C4-326E10CB3E15}" destId="{5EFE0BEE-9D52-4111-A1DD-D79F8AFEF53D}" srcOrd="0" destOrd="0" presId="urn:microsoft.com/office/officeart/2005/8/layout/vList2"/>
    <dgm:cxn modelId="{1DE4C226-4477-4B17-9FE4-8CBAEEE3A0D9}" type="presOf" srcId="{5E5F6DE1-6087-4836-AB17-52C7F4BCDDEB}" destId="{BE0C5C61-2C8E-4006-A60E-06A38B389272}" srcOrd="0" destOrd="0" presId="urn:microsoft.com/office/officeart/2005/8/layout/vList2"/>
    <dgm:cxn modelId="{2AB8B16A-60ED-438B-8E75-F05F7AC4C823}" type="presOf" srcId="{5F347A8B-7C90-44B6-AF49-79539C54C3AA}" destId="{F237CEE5-6C69-40B1-AE8E-2ED280C8975C}" srcOrd="0" destOrd="0" presId="urn:microsoft.com/office/officeart/2005/8/layout/vList2"/>
    <dgm:cxn modelId="{FA983A70-D749-47D7-8493-831B86476468}" srcId="{5F347A8B-7C90-44B6-AF49-79539C54C3AA}" destId="{44D783A4-9F22-40D5-B5EE-1018DCFE129E}" srcOrd="2" destOrd="0" parTransId="{21C49DE4-046D-4C55-AF0C-F46C7209FBF6}" sibTransId="{DDF5AA2A-B45B-4127-B9C8-3B557DBA5C55}"/>
    <dgm:cxn modelId="{8DB9ADBA-7AF0-4F93-8D3B-8434AE58C6B3}" type="presOf" srcId="{44D783A4-9F22-40D5-B5EE-1018DCFE129E}" destId="{FFDF76FC-D1CC-4431-A254-C398B3D402F5}" srcOrd="0" destOrd="0" presId="urn:microsoft.com/office/officeart/2005/8/layout/vList2"/>
    <dgm:cxn modelId="{310121C9-E507-4D29-8775-479F19E3A254}" srcId="{5F347A8B-7C90-44B6-AF49-79539C54C3AA}" destId="{5E5F6DE1-6087-4836-AB17-52C7F4BCDDEB}" srcOrd="1" destOrd="0" parTransId="{1F41E329-343F-41D0-9A42-EC5AC82D8E54}" sibTransId="{2FB388D1-7233-4192-B47B-9E4FB8344FA5}"/>
    <dgm:cxn modelId="{9271E4CB-D904-41A4-BBDB-0C7E0C7ED861}" srcId="{5F347A8B-7C90-44B6-AF49-79539C54C3AA}" destId="{C33DC9B0-C194-4EC7-A4C4-326E10CB3E15}" srcOrd="0" destOrd="0" parTransId="{B15AD1E7-3CF2-4ABA-B22C-DC9752D90812}" sibTransId="{581D2549-B1A2-4570-9B2D-A4D5B64536C5}"/>
    <dgm:cxn modelId="{D6544C09-DD33-45CB-A48A-BFE85BE3AE1B}" type="presParOf" srcId="{F237CEE5-6C69-40B1-AE8E-2ED280C8975C}" destId="{5EFE0BEE-9D52-4111-A1DD-D79F8AFEF53D}" srcOrd="0" destOrd="0" presId="urn:microsoft.com/office/officeart/2005/8/layout/vList2"/>
    <dgm:cxn modelId="{1777A271-244C-4A91-8BE2-F778AA1895AD}" type="presParOf" srcId="{F237CEE5-6C69-40B1-AE8E-2ED280C8975C}" destId="{59D02EBE-AED0-4E9E-A765-E15EBA0EBEE7}" srcOrd="1" destOrd="0" presId="urn:microsoft.com/office/officeart/2005/8/layout/vList2"/>
    <dgm:cxn modelId="{FDE41764-00E7-435C-9966-B7548402AEB2}" type="presParOf" srcId="{F237CEE5-6C69-40B1-AE8E-2ED280C8975C}" destId="{BE0C5C61-2C8E-4006-A60E-06A38B389272}" srcOrd="2" destOrd="0" presId="urn:microsoft.com/office/officeart/2005/8/layout/vList2"/>
    <dgm:cxn modelId="{BFC4DFDC-5D1F-4A71-B43B-FA3D74DB8761}" type="presParOf" srcId="{F237CEE5-6C69-40B1-AE8E-2ED280C8975C}" destId="{BB53212E-7D9C-42D6-B17E-F81F3CB3561F}" srcOrd="3" destOrd="0" presId="urn:microsoft.com/office/officeart/2005/8/layout/vList2"/>
    <dgm:cxn modelId="{C1374FF1-7F7E-43DC-9AC3-8C9B01C532EC}" type="presParOf" srcId="{F237CEE5-6C69-40B1-AE8E-2ED280C8975C}" destId="{FFDF76FC-D1CC-4431-A254-C398B3D402F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FE0BEE-9D52-4111-A1DD-D79F8AFEF53D}">
      <dsp:nvSpPr>
        <dsp:cNvPr id="0" name=""/>
        <dsp:cNvSpPr/>
      </dsp:nvSpPr>
      <dsp:spPr>
        <a:xfrm>
          <a:off x="0" y="259795"/>
          <a:ext cx="6110962" cy="15590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b="0" i="0" kern="1200" baseline="0" dirty="0">
              <a:latin typeface="Arial" panose="020B0604020202020204" pitchFamily="34" charset="0"/>
              <a:cs typeface="Arial" panose="020B0604020202020204" pitchFamily="34" charset="0"/>
            </a:rPr>
            <a:t>We are planning to launch a new product focused on a specific merchant category (e.g. travel credit card). Which specific merchant category would you like to focus on for this new product?  Please explain your rationale for this category incorporating both the insights derived from the data and other concepts where you see fit.</a:t>
          </a:r>
          <a:endParaRPr lang="en-US" sz="1600" kern="1200" dirty="0">
            <a:latin typeface="Arial" panose="020B0604020202020204" pitchFamily="34" charset="0"/>
            <a:cs typeface="Arial" panose="020B0604020202020204" pitchFamily="34" charset="0"/>
          </a:endParaRPr>
        </a:p>
      </dsp:txBody>
      <dsp:txXfrm>
        <a:off x="76105" y="335900"/>
        <a:ext cx="5958752" cy="1406815"/>
      </dsp:txXfrm>
    </dsp:sp>
    <dsp:sp modelId="{BE0C5C61-2C8E-4006-A60E-06A38B389272}">
      <dsp:nvSpPr>
        <dsp:cNvPr id="0" name=""/>
        <dsp:cNvSpPr/>
      </dsp:nvSpPr>
      <dsp:spPr>
        <a:xfrm>
          <a:off x="0" y="2006020"/>
          <a:ext cx="6110962" cy="155902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b="0" i="0" kern="1200" baseline="0" dirty="0">
              <a:latin typeface="Arial" panose="020B0604020202020204" pitchFamily="34" charset="0"/>
              <a:cs typeface="Arial" panose="020B0604020202020204" pitchFamily="34" charset="0"/>
            </a:rPr>
            <a:t>Identify and describe various segments of customers within the data.  Consider applying segmenting/clustering techniques to aid in the development of your answer. </a:t>
          </a:r>
          <a:endParaRPr lang="en-US" sz="1600" kern="1200" dirty="0">
            <a:latin typeface="Arial" panose="020B0604020202020204" pitchFamily="34" charset="0"/>
            <a:cs typeface="Arial" panose="020B0604020202020204" pitchFamily="34" charset="0"/>
          </a:endParaRPr>
        </a:p>
      </dsp:txBody>
      <dsp:txXfrm>
        <a:off x="76105" y="2082125"/>
        <a:ext cx="5958752" cy="1406815"/>
      </dsp:txXfrm>
    </dsp:sp>
    <dsp:sp modelId="{FFDF76FC-D1CC-4431-A254-C398B3D402F5}">
      <dsp:nvSpPr>
        <dsp:cNvPr id="0" name=""/>
        <dsp:cNvSpPr/>
      </dsp:nvSpPr>
      <dsp:spPr>
        <a:xfrm>
          <a:off x="0" y="3752245"/>
          <a:ext cx="6110962" cy="155902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b="0" i="0" kern="1200" baseline="0" dirty="0">
              <a:latin typeface="Arial" panose="020B0604020202020204" pitchFamily="34" charset="0"/>
              <a:cs typeface="Arial" panose="020B0604020202020204" pitchFamily="34" charset="0"/>
            </a:rPr>
            <a:t>Of the segments that you created in question 2, which specific segment would you like to target for this new product?  Why would you target them?  What are the potential challenges/risks to consider when targeting this segment vs. others?</a:t>
          </a:r>
          <a:endParaRPr lang="en-US" sz="1600" kern="1200" dirty="0">
            <a:latin typeface="Arial" panose="020B0604020202020204" pitchFamily="34" charset="0"/>
            <a:cs typeface="Arial" panose="020B0604020202020204" pitchFamily="34" charset="0"/>
          </a:endParaRPr>
        </a:p>
      </dsp:txBody>
      <dsp:txXfrm>
        <a:off x="76105" y="3828350"/>
        <a:ext cx="5958752" cy="14068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89148-F8E5-48C0-83A8-2B06FE7BA4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DF19EB0-CC99-470A-9A84-0FA2F2AA2B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61DE174-E7AD-420A-A64B-DB5DE6401CEC}"/>
              </a:ext>
            </a:extLst>
          </p:cNvPr>
          <p:cNvSpPr>
            <a:spLocks noGrp="1"/>
          </p:cNvSpPr>
          <p:nvPr>
            <p:ph type="dt" sz="half" idx="10"/>
          </p:nvPr>
        </p:nvSpPr>
        <p:spPr/>
        <p:txBody>
          <a:bodyPr/>
          <a:lstStyle/>
          <a:p>
            <a:fld id="{C57FBD3E-00D3-41B4-B2DE-84101FF26806}" type="datetimeFigureOut">
              <a:rPr lang="en-CA" smtClean="0"/>
              <a:t>2021-05-10</a:t>
            </a:fld>
            <a:endParaRPr lang="en-CA"/>
          </a:p>
        </p:txBody>
      </p:sp>
      <p:sp>
        <p:nvSpPr>
          <p:cNvPr id="5" name="Footer Placeholder 4">
            <a:extLst>
              <a:ext uri="{FF2B5EF4-FFF2-40B4-BE49-F238E27FC236}">
                <a16:creationId xmlns:a16="http://schemas.microsoft.com/office/drawing/2014/main" id="{01ABF30C-0FDD-4EC6-8C74-5D4AF991B33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C4B0893-9B15-4260-85F2-BD5C0D173B7F}"/>
              </a:ext>
            </a:extLst>
          </p:cNvPr>
          <p:cNvSpPr>
            <a:spLocks noGrp="1"/>
          </p:cNvSpPr>
          <p:nvPr>
            <p:ph type="sldNum" sz="quarter" idx="12"/>
          </p:nvPr>
        </p:nvSpPr>
        <p:spPr/>
        <p:txBody>
          <a:bodyPr/>
          <a:lstStyle/>
          <a:p>
            <a:fld id="{C931DC74-D64D-4BC4-A5BA-43AA2C5BFC3A}" type="slidenum">
              <a:rPr lang="en-CA" smtClean="0"/>
              <a:t>‹#›</a:t>
            </a:fld>
            <a:endParaRPr lang="en-CA"/>
          </a:p>
        </p:txBody>
      </p:sp>
    </p:spTree>
    <p:extLst>
      <p:ext uri="{BB962C8B-B14F-4D97-AF65-F5344CB8AC3E}">
        <p14:creationId xmlns:p14="http://schemas.microsoft.com/office/powerpoint/2010/main" val="3386565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9EE16-AE0D-4C54-8FA6-A78C65217E2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D42EE1C-F9F0-4DA2-9D25-5B8E024406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B61D463-EFD9-4D7D-8343-5671C9734D00}"/>
              </a:ext>
            </a:extLst>
          </p:cNvPr>
          <p:cNvSpPr>
            <a:spLocks noGrp="1"/>
          </p:cNvSpPr>
          <p:nvPr>
            <p:ph type="dt" sz="half" idx="10"/>
          </p:nvPr>
        </p:nvSpPr>
        <p:spPr/>
        <p:txBody>
          <a:bodyPr/>
          <a:lstStyle/>
          <a:p>
            <a:fld id="{C57FBD3E-00D3-41B4-B2DE-84101FF26806}" type="datetimeFigureOut">
              <a:rPr lang="en-CA" smtClean="0"/>
              <a:t>2021-05-10</a:t>
            </a:fld>
            <a:endParaRPr lang="en-CA"/>
          </a:p>
        </p:txBody>
      </p:sp>
      <p:sp>
        <p:nvSpPr>
          <p:cNvPr id="5" name="Footer Placeholder 4">
            <a:extLst>
              <a:ext uri="{FF2B5EF4-FFF2-40B4-BE49-F238E27FC236}">
                <a16:creationId xmlns:a16="http://schemas.microsoft.com/office/drawing/2014/main" id="{72B3071B-7242-4B15-9998-26DF34F6DE4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47EC247-2FEF-4237-8712-7B4F9456E8F7}"/>
              </a:ext>
            </a:extLst>
          </p:cNvPr>
          <p:cNvSpPr>
            <a:spLocks noGrp="1"/>
          </p:cNvSpPr>
          <p:nvPr>
            <p:ph type="sldNum" sz="quarter" idx="12"/>
          </p:nvPr>
        </p:nvSpPr>
        <p:spPr/>
        <p:txBody>
          <a:bodyPr/>
          <a:lstStyle/>
          <a:p>
            <a:fld id="{C931DC74-D64D-4BC4-A5BA-43AA2C5BFC3A}" type="slidenum">
              <a:rPr lang="en-CA" smtClean="0"/>
              <a:t>‹#›</a:t>
            </a:fld>
            <a:endParaRPr lang="en-CA"/>
          </a:p>
        </p:txBody>
      </p:sp>
    </p:spTree>
    <p:extLst>
      <p:ext uri="{BB962C8B-B14F-4D97-AF65-F5344CB8AC3E}">
        <p14:creationId xmlns:p14="http://schemas.microsoft.com/office/powerpoint/2010/main" val="3024176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82AB5A-EDAB-4D17-9DA6-877D0E0A58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8403BC0-6B31-4DA5-BBBF-406107963E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5B1404A-188F-49FA-A2AA-894DF2E41FC5}"/>
              </a:ext>
            </a:extLst>
          </p:cNvPr>
          <p:cNvSpPr>
            <a:spLocks noGrp="1"/>
          </p:cNvSpPr>
          <p:nvPr>
            <p:ph type="dt" sz="half" idx="10"/>
          </p:nvPr>
        </p:nvSpPr>
        <p:spPr/>
        <p:txBody>
          <a:bodyPr/>
          <a:lstStyle/>
          <a:p>
            <a:fld id="{C57FBD3E-00D3-41B4-B2DE-84101FF26806}" type="datetimeFigureOut">
              <a:rPr lang="en-CA" smtClean="0"/>
              <a:t>2021-05-10</a:t>
            </a:fld>
            <a:endParaRPr lang="en-CA"/>
          </a:p>
        </p:txBody>
      </p:sp>
      <p:sp>
        <p:nvSpPr>
          <p:cNvPr id="5" name="Footer Placeholder 4">
            <a:extLst>
              <a:ext uri="{FF2B5EF4-FFF2-40B4-BE49-F238E27FC236}">
                <a16:creationId xmlns:a16="http://schemas.microsoft.com/office/drawing/2014/main" id="{A040EA28-7914-4E73-8EED-B44F8328E22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39B7AC4-CD43-4829-8AB3-E5DA69894D5F}"/>
              </a:ext>
            </a:extLst>
          </p:cNvPr>
          <p:cNvSpPr>
            <a:spLocks noGrp="1"/>
          </p:cNvSpPr>
          <p:nvPr>
            <p:ph type="sldNum" sz="quarter" idx="12"/>
          </p:nvPr>
        </p:nvSpPr>
        <p:spPr/>
        <p:txBody>
          <a:bodyPr/>
          <a:lstStyle/>
          <a:p>
            <a:fld id="{C931DC74-D64D-4BC4-A5BA-43AA2C5BFC3A}" type="slidenum">
              <a:rPr lang="en-CA" smtClean="0"/>
              <a:t>‹#›</a:t>
            </a:fld>
            <a:endParaRPr lang="en-CA"/>
          </a:p>
        </p:txBody>
      </p:sp>
    </p:spTree>
    <p:extLst>
      <p:ext uri="{BB962C8B-B14F-4D97-AF65-F5344CB8AC3E}">
        <p14:creationId xmlns:p14="http://schemas.microsoft.com/office/powerpoint/2010/main" val="1115777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9E03C-2A95-4FB0-84A7-32E914415AE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FDC4F94-BEA6-4C9F-8A46-D4C472F28F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B2DA719-D1AA-4FF8-B285-21ABCDB6B1A5}"/>
              </a:ext>
            </a:extLst>
          </p:cNvPr>
          <p:cNvSpPr>
            <a:spLocks noGrp="1"/>
          </p:cNvSpPr>
          <p:nvPr>
            <p:ph type="dt" sz="half" idx="10"/>
          </p:nvPr>
        </p:nvSpPr>
        <p:spPr/>
        <p:txBody>
          <a:bodyPr/>
          <a:lstStyle/>
          <a:p>
            <a:fld id="{C57FBD3E-00D3-41B4-B2DE-84101FF26806}" type="datetimeFigureOut">
              <a:rPr lang="en-CA" smtClean="0"/>
              <a:t>2021-05-10</a:t>
            </a:fld>
            <a:endParaRPr lang="en-CA"/>
          </a:p>
        </p:txBody>
      </p:sp>
      <p:sp>
        <p:nvSpPr>
          <p:cNvPr id="5" name="Footer Placeholder 4">
            <a:extLst>
              <a:ext uri="{FF2B5EF4-FFF2-40B4-BE49-F238E27FC236}">
                <a16:creationId xmlns:a16="http://schemas.microsoft.com/office/drawing/2014/main" id="{7C74F76B-92B3-4B20-9267-3055F7AB67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F60755A-3E80-4C60-A9A2-90A11ABA5923}"/>
              </a:ext>
            </a:extLst>
          </p:cNvPr>
          <p:cNvSpPr>
            <a:spLocks noGrp="1"/>
          </p:cNvSpPr>
          <p:nvPr>
            <p:ph type="sldNum" sz="quarter" idx="12"/>
          </p:nvPr>
        </p:nvSpPr>
        <p:spPr/>
        <p:txBody>
          <a:bodyPr/>
          <a:lstStyle/>
          <a:p>
            <a:fld id="{C931DC74-D64D-4BC4-A5BA-43AA2C5BFC3A}" type="slidenum">
              <a:rPr lang="en-CA" smtClean="0"/>
              <a:t>‹#›</a:t>
            </a:fld>
            <a:endParaRPr lang="en-CA"/>
          </a:p>
        </p:txBody>
      </p:sp>
    </p:spTree>
    <p:extLst>
      <p:ext uri="{BB962C8B-B14F-4D97-AF65-F5344CB8AC3E}">
        <p14:creationId xmlns:p14="http://schemas.microsoft.com/office/powerpoint/2010/main" val="647973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0F81-A6FA-4A78-8487-F3477D0F07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0025307-CEE4-4A0B-85BA-D7C897E533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6E60D6-70AA-44DD-BE64-E9DD2F7A3C2F}"/>
              </a:ext>
            </a:extLst>
          </p:cNvPr>
          <p:cNvSpPr>
            <a:spLocks noGrp="1"/>
          </p:cNvSpPr>
          <p:nvPr>
            <p:ph type="dt" sz="half" idx="10"/>
          </p:nvPr>
        </p:nvSpPr>
        <p:spPr/>
        <p:txBody>
          <a:bodyPr/>
          <a:lstStyle/>
          <a:p>
            <a:fld id="{C57FBD3E-00D3-41B4-B2DE-84101FF26806}" type="datetimeFigureOut">
              <a:rPr lang="en-CA" smtClean="0"/>
              <a:t>2021-05-10</a:t>
            </a:fld>
            <a:endParaRPr lang="en-CA"/>
          </a:p>
        </p:txBody>
      </p:sp>
      <p:sp>
        <p:nvSpPr>
          <p:cNvPr id="5" name="Footer Placeholder 4">
            <a:extLst>
              <a:ext uri="{FF2B5EF4-FFF2-40B4-BE49-F238E27FC236}">
                <a16:creationId xmlns:a16="http://schemas.microsoft.com/office/drawing/2014/main" id="{4ABEE59A-D4C8-4BC2-BC2A-3F6487DD607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F99C7C9-C9AA-49DA-A291-6B5231A947AD}"/>
              </a:ext>
            </a:extLst>
          </p:cNvPr>
          <p:cNvSpPr>
            <a:spLocks noGrp="1"/>
          </p:cNvSpPr>
          <p:nvPr>
            <p:ph type="sldNum" sz="quarter" idx="12"/>
          </p:nvPr>
        </p:nvSpPr>
        <p:spPr/>
        <p:txBody>
          <a:bodyPr/>
          <a:lstStyle/>
          <a:p>
            <a:fld id="{C931DC74-D64D-4BC4-A5BA-43AA2C5BFC3A}" type="slidenum">
              <a:rPr lang="en-CA" smtClean="0"/>
              <a:t>‹#›</a:t>
            </a:fld>
            <a:endParaRPr lang="en-CA"/>
          </a:p>
        </p:txBody>
      </p:sp>
    </p:spTree>
    <p:extLst>
      <p:ext uri="{BB962C8B-B14F-4D97-AF65-F5344CB8AC3E}">
        <p14:creationId xmlns:p14="http://schemas.microsoft.com/office/powerpoint/2010/main" val="229058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8FD6-5AA6-4552-A13A-2B19535B97B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F9834E1-3425-4C17-9A18-B9075369E5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AA97171-EB9F-4CA5-9740-E77FCE7D3F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B9A3170-3EFC-403F-9FF2-ADFC160D6DC1}"/>
              </a:ext>
            </a:extLst>
          </p:cNvPr>
          <p:cNvSpPr>
            <a:spLocks noGrp="1"/>
          </p:cNvSpPr>
          <p:nvPr>
            <p:ph type="dt" sz="half" idx="10"/>
          </p:nvPr>
        </p:nvSpPr>
        <p:spPr/>
        <p:txBody>
          <a:bodyPr/>
          <a:lstStyle/>
          <a:p>
            <a:fld id="{C57FBD3E-00D3-41B4-B2DE-84101FF26806}" type="datetimeFigureOut">
              <a:rPr lang="en-CA" smtClean="0"/>
              <a:t>2021-05-10</a:t>
            </a:fld>
            <a:endParaRPr lang="en-CA"/>
          </a:p>
        </p:txBody>
      </p:sp>
      <p:sp>
        <p:nvSpPr>
          <p:cNvPr id="6" name="Footer Placeholder 5">
            <a:extLst>
              <a:ext uri="{FF2B5EF4-FFF2-40B4-BE49-F238E27FC236}">
                <a16:creationId xmlns:a16="http://schemas.microsoft.com/office/drawing/2014/main" id="{5009D6B5-46D9-41DE-8337-CAFD88FD995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7ECF767-27E6-486B-9E5B-1589E907D192}"/>
              </a:ext>
            </a:extLst>
          </p:cNvPr>
          <p:cNvSpPr>
            <a:spLocks noGrp="1"/>
          </p:cNvSpPr>
          <p:nvPr>
            <p:ph type="sldNum" sz="quarter" idx="12"/>
          </p:nvPr>
        </p:nvSpPr>
        <p:spPr/>
        <p:txBody>
          <a:bodyPr/>
          <a:lstStyle/>
          <a:p>
            <a:fld id="{C931DC74-D64D-4BC4-A5BA-43AA2C5BFC3A}" type="slidenum">
              <a:rPr lang="en-CA" smtClean="0"/>
              <a:t>‹#›</a:t>
            </a:fld>
            <a:endParaRPr lang="en-CA"/>
          </a:p>
        </p:txBody>
      </p:sp>
    </p:spTree>
    <p:extLst>
      <p:ext uri="{BB962C8B-B14F-4D97-AF65-F5344CB8AC3E}">
        <p14:creationId xmlns:p14="http://schemas.microsoft.com/office/powerpoint/2010/main" val="3062287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D1EF5-5F91-467A-A348-65689CE2C75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6D34677-69B8-4DCB-952D-BBA21C5262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24C4C9-FBC1-4698-855C-B650F10582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6124E55-3AA2-497B-BB01-6B43296B9C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C9CF7A-2164-4B15-94B2-204AC2DB2F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F59B438-5CCF-496F-ADA7-69854EDC48C0}"/>
              </a:ext>
            </a:extLst>
          </p:cNvPr>
          <p:cNvSpPr>
            <a:spLocks noGrp="1"/>
          </p:cNvSpPr>
          <p:nvPr>
            <p:ph type="dt" sz="half" idx="10"/>
          </p:nvPr>
        </p:nvSpPr>
        <p:spPr/>
        <p:txBody>
          <a:bodyPr/>
          <a:lstStyle/>
          <a:p>
            <a:fld id="{C57FBD3E-00D3-41B4-B2DE-84101FF26806}" type="datetimeFigureOut">
              <a:rPr lang="en-CA" smtClean="0"/>
              <a:t>2021-05-10</a:t>
            </a:fld>
            <a:endParaRPr lang="en-CA"/>
          </a:p>
        </p:txBody>
      </p:sp>
      <p:sp>
        <p:nvSpPr>
          <p:cNvPr id="8" name="Footer Placeholder 7">
            <a:extLst>
              <a:ext uri="{FF2B5EF4-FFF2-40B4-BE49-F238E27FC236}">
                <a16:creationId xmlns:a16="http://schemas.microsoft.com/office/drawing/2014/main" id="{95CE65B2-1EF4-45A6-8ECF-782444BE82E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7462852-18B8-4334-A151-59B5238472B1}"/>
              </a:ext>
            </a:extLst>
          </p:cNvPr>
          <p:cNvSpPr>
            <a:spLocks noGrp="1"/>
          </p:cNvSpPr>
          <p:nvPr>
            <p:ph type="sldNum" sz="quarter" idx="12"/>
          </p:nvPr>
        </p:nvSpPr>
        <p:spPr/>
        <p:txBody>
          <a:bodyPr/>
          <a:lstStyle/>
          <a:p>
            <a:fld id="{C931DC74-D64D-4BC4-A5BA-43AA2C5BFC3A}" type="slidenum">
              <a:rPr lang="en-CA" smtClean="0"/>
              <a:t>‹#›</a:t>
            </a:fld>
            <a:endParaRPr lang="en-CA"/>
          </a:p>
        </p:txBody>
      </p:sp>
    </p:spTree>
    <p:extLst>
      <p:ext uri="{BB962C8B-B14F-4D97-AF65-F5344CB8AC3E}">
        <p14:creationId xmlns:p14="http://schemas.microsoft.com/office/powerpoint/2010/main" val="966185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01214-87C5-4206-BBA0-823ADB8F110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DCBF9FC-D433-48CC-BA5C-CD3E4187C061}"/>
              </a:ext>
            </a:extLst>
          </p:cNvPr>
          <p:cNvSpPr>
            <a:spLocks noGrp="1"/>
          </p:cNvSpPr>
          <p:nvPr>
            <p:ph type="dt" sz="half" idx="10"/>
          </p:nvPr>
        </p:nvSpPr>
        <p:spPr/>
        <p:txBody>
          <a:bodyPr/>
          <a:lstStyle/>
          <a:p>
            <a:fld id="{C57FBD3E-00D3-41B4-B2DE-84101FF26806}" type="datetimeFigureOut">
              <a:rPr lang="en-CA" smtClean="0"/>
              <a:t>2021-05-10</a:t>
            </a:fld>
            <a:endParaRPr lang="en-CA"/>
          </a:p>
        </p:txBody>
      </p:sp>
      <p:sp>
        <p:nvSpPr>
          <p:cNvPr id="4" name="Footer Placeholder 3">
            <a:extLst>
              <a:ext uri="{FF2B5EF4-FFF2-40B4-BE49-F238E27FC236}">
                <a16:creationId xmlns:a16="http://schemas.microsoft.com/office/drawing/2014/main" id="{E37506FB-63CD-46EE-841A-D27A3B848EB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361DE97-530C-4D59-9535-E2A2126C84C4}"/>
              </a:ext>
            </a:extLst>
          </p:cNvPr>
          <p:cNvSpPr>
            <a:spLocks noGrp="1"/>
          </p:cNvSpPr>
          <p:nvPr>
            <p:ph type="sldNum" sz="quarter" idx="12"/>
          </p:nvPr>
        </p:nvSpPr>
        <p:spPr/>
        <p:txBody>
          <a:bodyPr/>
          <a:lstStyle/>
          <a:p>
            <a:fld id="{C931DC74-D64D-4BC4-A5BA-43AA2C5BFC3A}" type="slidenum">
              <a:rPr lang="en-CA" smtClean="0"/>
              <a:t>‹#›</a:t>
            </a:fld>
            <a:endParaRPr lang="en-CA"/>
          </a:p>
        </p:txBody>
      </p:sp>
    </p:spTree>
    <p:extLst>
      <p:ext uri="{BB962C8B-B14F-4D97-AF65-F5344CB8AC3E}">
        <p14:creationId xmlns:p14="http://schemas.microsoft.com/office/powerpoint/2010/main" val="3099722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50A014-6AAE-4BDC-B8C7-E70E9F15C49C}"/>
              </a:ext>
            </a:extLst>
          </p:cNvPr>
          <p:cNvSpPr>
            <a:spLocks noGrp="1"/>
          </p:cNvSpPr>
          <p:nvPr>
            <p:ph type="dt" sz="half" idx="10"/>
          </p:nvPr>
        </p:nvSpPr>
        <p:spPr/>
        <p:txBody>
          <a:bodyPr/>
          <a:lstStyle/>
          <a:p>
            <a:fld id="{C57FBD3E-00D3-41B4-B2DE-84101FF26806}" type="datetimeFigureOut">
              <a:rPr lang="en-CA" smtClean="0"/>
              <a:t>2021-05-10</a:t>
            </a:fld>
            <a:endParaRPr lang="en-CA"/>
          </a:p>
        </p:txBody>
      </p:sp>
      <p:sp>
        <p:nvSpPr>
          <p:cNvPr id="3" name="Footer Placeholder 2">
            <a:extLst>
              <a:ext uri="{FF2B5EF4-FFF2-40B4-BE49-F238E27FC236}">
                <a16:creationId xmlns:a16="http://schemas.microsoft.com/office/drawing/2014/main" id="{A20BA9DA-85DF-42E0-8B31-E64A30B9041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A858201-64ED-4703-BF72-675A921A52C0}"/>
              </a:ext>
            </a:extLst>
          </p:cNvPr>
          <p:cNvSpPr>
            <a:spLocks noGrp="1"/>
          </p:cNvSpPr>
          <p:nvPr>
            <p:ph type="sldNum" sz="quarter" idx="12"/>
          </p:nvPr>
        </p:nvSpPr>
        <p:spPr/>
        <p:txBody>
          <a:bodyPr/>
          <a:lstStyle/>
          <a:p>
            <a:fld id="{C931DC74-D64D-4BC4-A5BA-43AA2C5BFC3A}" type="slidenum">
              <a:rPr lang="en-CA" smtClean="0"/>
              <a:t>‹#›</a:t>
            </a:fld>
            <a:endParaRPr lang="en-CA"/>
          </a:p>
        </p:txBody>
      </p:sp>
    </p:spTree>
    <p:extLst>
      <p:ext uri="{BB962C8B-B14F-4D97-AF65-F5344CB8AC3E}">
        <p14:creationId xmlns:p14="http://schemas.microsoft.com/office/powerpoint/2010/main" val="1171821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D4129-494C-4877-8A27-502F89AECE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4DC9DB8-2F4C-4810-9076-A1633B18BA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1DC133C-91D0-4106-B780-35FF6F5FA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4E6251-5695-4B5E-93F6-31C6D569BB7F}"/>
              </a:ext>
            </a:extLst>
          </p:cNvPr>
          <p:cNvSpPr>
            <a:spLocks noGrp="1"/>
          </p:cNvSpPr>
          <p:nvPr>
            <p:ph type="dt" sz="half" idx="10"/>
          </p:nvPr>
        </p:nvSpPr>
        <p:spPr/>
        <p:txBody>
          <a:bodyPr/>
          <a:lstStyle/>
          <a:p>
            <a:fld id="{C57FBD3E-00D3-41B4-B2DE-84101FF26806}" type="datetimeFigureOut">
              <a:rPr lang="en-CA" smtClean="0"/>
              <a:t>2021-05-10</a:t>
            </a:fld>
            <a:endParaRPr lang="en-CA"/>
          </a:p>
        </p:txBody>
      </p:sp>
      <p:sp>
        <p:nvSpPr>
          <p:cNvPr id="6" name="Footer Placeholder 5">
            <a:extLst>
              <a:ext uri="{FF2B5EF4-FFF2-40B4-BE49-F238E27FC236}">
                <a16:creationId xmlns:a16="http://schemas.microsoft.com/office/drawing/2014/main" id="{EEF8897F-4A4E-4D5F-8376-C344CF9274B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B5C644D-7AED-4236-B098-A8CD72FEDD39}"/>
              </a:ext>
            </a:extLst>
          </p:cNvPr>
          <p:cNvSpPr>
            <a:spLocks noGrp="1"/>
          </p:cNvSpPr>
          <p:nvPr>
            <p:ph type="sldNum" sz="quarter" idx="12"/>
          </p:nvPr>
        </p:nvSpPr>
        <p:spPr/>
        <p:txBody>
          <a:bodyPr/>
          <a:lstStyle/>
          <a:p>
            <a:fld id="{C931DC74-D64D-4BC4-A5BA-43AA2C5BFC3A}" type="slidenum">
              <a:rPr lang="en-CA" smtClean="0"/>
              <a:t>‹#›</a:t>
            </a:fld>
            <a:endParaRPr lang="en-CA"/>
          </a:p>
        </p:txBody>
      </p:sp>
    </p:spTree>
    <p:extLst>
      <p:ext uri="{BB962C8B-B14F-4D97-AF65-F5344CB8AC3E}">
        <p14:creationId xmlns:p14="http://schemas.microsoft.com/office/powerpoint/2010/main" val="1079879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8E04E-7378-4235-B570-4D02E04C59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36D7DB4-5BA9-47DC-B671-F630BB758B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6D7F2CC2-15E9-46E2-8ECC-B3B0B9CA34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D736D7-3366-4D0F-AC8A-135780B7EF49}"/>
              </a:ext>
            </a:extLst>
          </p:cNvPr>
          <p:cNvSpPr>
            <a:spLocks noGrp="1"/>
          </p:cNvSpPr>
          <p:nvPr>
            <p:ph type="dt" sz="half" idx="10"/>
          </p:nvPr>
        </p:nvSpPr>
        <p:spPr/>
        <p:txBody>
          <a:bodyPr/>
          <a:lstStyle/>
          <a:p>
            <a:fld id="{C57FBD3E-00D3-41B4-B2DE-84101FF26806}" type="datetimeFigureOut">
              <a:rPr lang="en-CA" smtClean="0"/>
              <a:t>2021-05-10</a:t>
            </a:fld>
            <a:endParaRPr lang="en-CA"/>
          </a:p>
        </p:txBody>
      </p:sp>
      <p:sp>
        <p:nvSpPr>
          <p:cNvPr id="6" name="Footer Placeholder 5">
            <a:extLst>
              <a:ext uri="{FF2B5EF4-FFF2-40B4-BE49-F238E27FC236}">
                <a16:creationId xmlns:a16="http://schemas.microsoft.com/office/drawing/2014/main" id="{C4A63282-F292-4D64-8C59-91804B840B5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295250D-0B11-4172-A7CA-43B625D20A90}"/>
              </a:ext>
            </a:extLst>
          </p:cNvPr>
          <p:cNvSpPr>
            <a:spLocks noGrp="1"/>
          </p:cNvSpPr>
          <p:nvPr>
            <p:ph type="sldNum" sz="quarter" idx="12"/>
          </p:nvPr>
        </p:nvSpPr>
        <p:spPr/>
        <p:txBody>
          <a:bodyPr/>
          <a:lstStyle/>
          <a:p>
            <a:fld id="{C931DC74-D64D-4BC4-A5BA-43AA2C5BFC3A}" type="slidenum">
              <a:rPr lang="en-CA" smtClean="0"/>
              <a:t>‹#›</a:t>
            </a:fld>
            <a:endParaRPr lang="en-CA"/>
          </a:p>
        </p:txBody>
      </p:sp>
    </p:spTree>
    <p:extLst>
      <p:ext uri="{BB962C8B-B14F-4D97-AF65-F5344CB8AC3E}">
        <p14:creationId xmlns:p14="http://schemas.microsoft.com/office/powerpoint/2010/main" val="730025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2D258A-510D-46CE-8009-42F25C2279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7F7982C-425C-479B-8307-BADC3B8F71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7305068-1323-4F1E-AD0E-4154DC2C60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7FBD3E-00D3-41B4-B2DE-84101FF26806}" type="datetimeFigureOut">
              <a:rPr lang="en-CA" smtClean="0"/>
              <a:t>2021-05-10</a:t>
            </a:fld>
            <a:endParaRPr lang="en-CA"/>
          </a:p>
        </p:txBody>
      </p:sp>
      <p:sp>
        <p:nvSpPr>
          <p:cNvPr id="5" name="Footer Placeholder 4">
            <a:extLst>
              <a:ext uri="{FF2B5EF4-FFF2-40B4-BE49-F238E27FC236}">
                <a16:creationId xmlns:a16="http://schemas.microsoft.com/office/drawing/2014/main" id="{A9088A03-DA5C-49BA-82F2-F0412EA48E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66F8A17-ABA0-4FFF-93F6-6FF3BC4ADB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31DC74-D64D-4BC4-A5BA-43AA2C5BFC3A}" type="slidenum">
              <a:rPr lang="en-CA" smtClean="0"/>
              <a:t>‹#›</a:t>
            </a:fld>
            <a:endParaRPr lang="en-CA"/>
          </a:p>
        </p:txBody>
      </p:sp>
    </p:spTree>
    <p:extLst>
      <p:ext uri="{BB962C8B-B14F-4D97-AF65-F5344CB8AC3E}">
        <p14:creationId xmlns:p14="http://schemas.microsoft.com/office/powerpoint/2010/main" val="3590555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C289A-6715-4739-A347-7D64D38B42C8}"/>
              </a:ext>
            </a:extLst>
          </p:cNvPr>
          <p:cNvSpPr>
            <a:spLocks noGrp="1"/>
          </p:cNvSpPr>
          <p:nvPr>
            <p:ph type="ctrTitle"/>
          </p:nvPr>
        </p:nvSpPr>
        <p:spPr/>
        <p:txBody>
          <a:bodyPr/>
          <a:lstStyle/>
          <a:p>
            <a:r>
              <a:rPr lang="en-CA" dirty="0">
                <a:latin typeface="Arial" panose="020B0604020202020204" pitchFamily="34" charset="0"/>
                <a:cs typeface="Arial" panose="020B0604020202020204" pitchFamily="34" charset="0"/>
              </a:rPr>
              <a:t>Bank Analytics &amp; Business Case</a:t>
            </a:r>
          </a:p>
        </p:txBody>
      </p:sp>
      <p:sp>
        <p:nvSpPr>
          <p:cNvPr id="3" name="Subtitle 2">
            <a:extLst>
              <a:ext uri="{FF2B5EF4-FFF2-40B4-BE49-F238E27FC236}">
                <a16:creationId xmlns:a16="http://schemas.microsoft.com/office/drawing/2014/main" id="{BB3B4730-4BA7-440A-AC6A-F0C23DECECE0}"/>
              </a:ext>
            </a:extLst>
          </p:cNvPr>
          <p:cNvSpPr>
            <a:spLocks noGrp="1"/>
          </p:cNvSpPr>
          <p:nvPr>
            <p:ph type="subTitle" idx="1"/>
          </p:nvPr>
        </p:nvSpPr>
        <p:spPr/>
        <p:txBody>
          <a:bodyPr/>
          <a:lstStyle/>
          <a:p>
            <a:r>
              <a:rPr lang="en-CA" dirty="0"/>
              <a:t>Ngoné Lo</a:t>
            </a:r>
          </a:p>
          <a:p>
            <a:r>
              <a:rPr lang="en-CA" dirty="0"/>
              <a:t>April 2021</a:t>
            </a:r>
          </a:p>
        </p:txBody>
      </p:sp>
    </p:spTree>
    <p:extLst>
      <p:ext uri="{BB962C8B-B14F-4D97-AF65-F5344CB8AC3E}">
        <p14:creationId xmlns:p14="http://schemas.microsoft.com/office/powerpoint/2010/main" val="2381723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34">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36" name="Rectangle 35">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36">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A9DC624-1FC5-46B4-AB2B-789AB90EADB3}"/>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kumimoji="0" lang="en-US" sz="3600" b="1" i="0" u="none" strike="noStrike" kern="1200" cap="none" spc="0" normalizeH="0" baseline="0" noProof="0" dirty="0">
                <a:ln>
                  <a:noFill/>
                </a:ln>
                <a:effectLst/>
                <a:uLnTx/>
                <a:uFillTx/>
                <a:latin typeface="Arial" pitchFamily="34" charset="0"/>
                <a:ea typeface="+mj-ea"/>
                <a:cs typeface="Arial" pitchFamily="34" charset="0"/>
              </a:rPr>
              <a:t>Presentation of Findings (Question 2: EDA)</a:t>
            </a:r>
            <a:endParaRPr lang="en-US" dirty="0"/>
          </a:p>
        </p:txBody>
      </p:sp>
      <p:grpSp>
        <p:nvGrpSpPr>
          <p:cNvPr id="46" name="Group 38">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40" name="Isosceles Triangle 39">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0">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81EBAD21-CD52-42E3-9058-BE8D2678219C}"/>
              </a:ext>
            </a:extLst>
          </p:cNvPr>
          <p:cNvSpPr txBox="1"/>
          <p:nvPr/>
        </p:nvSpPr>
        <p:spPr>
          <a:xfrm>
            <a:off x="742950" y="1206743"/>
            <a:ext cx="11121701" cy="2462213"/>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Expectations verified through exploratory data analysis: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Customers working full-time earn more than those working part-time.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Customers with unknown work activity are mostly under 20 and over 70 years old. Hence, they are probably not in the workforce yet or are already retired.</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The segment of younger customers is </a:t>
            </a:r>
            <a:r>
              <a:rPr kumimoji="0" lang="en-US" sz="1400" b="0" i="0" u="none" strike="noStrike" kern="1200" cap="none" spc="0" normalizeH="0" baseline="0" noProof="0" dirty="0" err="1">
                <a:ln>
                  <a:noFill/>
                </a:ln>
                <a:solidFill>
                  <a:srgbClr val="000000"/>
                </a:solidFill>
                <a:effectLst/>
                <a:uLnTx/>
                <a:uFillTx/>
                <a:latin typeface="Arial"/>
                <a:ea typeface="+mn-ea"/>
                <a:cs typeface="+mn-cs"/>
              </a:rPr>
              <a:t>majoritarily</a:t>
            </a:r>
            <a:r>
              <a:rPr kumimoji="0" lang="en-US" sz="1400" b="0" i="0" u="none" strike="noStrike" kern="1200" cap="none" spc="0" normalizeH="0" baseline="0" noProof="0" dirty="0">
                <a:ln>
                  <a:noFill/>
                </a:ln>
                <a:solidFill>
                  <a:srgbClr val="000000"/>
                </a:solidFill>
                <a:effectLst/>
                <a:uLnTx/>
                <a:uFillTx/>
                <a:latin typeface="Arial"/>
                <a:ea typeface="+mn-ea"/>
                <a:cs typeface="+mn-cs"/>
              </a:rPr>
              <a:t> comprised by customers working part-time or with unknown work activity.</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Single customers are mostly young, widowed customers are mostly old, and married customers are mostly in working age.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Customers living with parent are mostly young. They also earn less income and transfer low to moderate amount of money.</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New Information on customers: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The extremely high 'number of transfers’ (30+) are done by part-timers and customers with unknown work activity, and the extremely high 'average transfer amount’ ($4,000) are done by full-time and unknown work activity customers.</a:t>
            </a:r>
          </a:p>
        </p:txBody>
      </p:sp>
      <p:pic>
        <p:nvPicPr>
          <p:cNvPr id="7" name="Picture 6">
            <a:extLst>
              <a:ext uri="{FF2B5EF4-FFF2-40B4-BE49-F238E27FC236}">
                <a16:creationId xmlns:a16="http://schemas.microsoft.com/office/drawing/2014/main" id="{2572227F-6046-45C8-80F8-AE3353E40C46}"/>
              </a:ext>
            </a:extLst>
          </p:cNvPr>
          <p:cNvPicPr>
            <a:picLocks noChangeAspect="1"/>
          </p:cNvPicPr>
          <p:nvPr/>
        </p:nvPicPr>
        <p:blipFill>
          <a:blip r:embed="rId2"/>
          <a:stretch>
            <a:fillRect/>
          </a:stretch>
        </p:blipFill>
        <p:spPr>
          <a:xfrm>
            <a:off x="643467" y="3886192"/>
            <a:ext cx="10650007" cy="2867310"/>
          </a:xfrm>
          <a:prstGeom prst="rect">
            <a:avLst/>
          </a:prstGeom>
        </p:spPr>
      </p:pic>
    </p:spTree>
    <p:extLst>
      <p:ext uri="{BB962C8B-B14F-4D97-AF65-F5344CB8AC3E}">
        <p14:creationId xmlns:p14="http://schemas.microsoft.com/office/powerpoint/2010/main" val="3400787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34">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36" name="Rectangle 35">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36">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A9DC624-1FC5-46B4-AB2B-789AB90EADB3}"/>
              </a:ext>
            </a:extLst>
          </p:cNvPr>
          <p:cNvSpPr>
            <a:spLocks noGrp="1"/>
          </p:cNvSpPr>
          <p:nvPr>
            <p:ph type="title"/>
          </p:nvPr>
        </p:nvSpPr>
        <p:spPr>
          <a:xfrm>
            <a:off x="154712" y="321735"/>
            <a:ext cx="11918570" cy="904294"/>
          </a:xfrm>
        </p:spPr>
        <p:txBody>
          <a:bodyPr vert="horz" lIns="91440" tIns="45720" rIns="91440" bIns="45720" rtlCol="0" anchor="ctr">
            <a:noAutofit/>
          </a:bodyPr>
          <a:lstStyle/>
          <a:p>
            <a:r>
              <a:rPr kumimoji="0" lang="en-US" sz="3300" b="1" i="0" u="none" strike="noStrike" kern="1200" cap="none" spc="0" normalizeH="0" baseline="0" noProof="0" dirty="0">
                <a:ln>
                  <a:noFill/>
                </a:ln>
                <a:effectLst/>
                <a:uLnTx/>
                <a:uFillTx/>
                <a:latin typeface="Arial" pitchFamily="34" charset="0"/>
                <a:ea typeface="+mj-ea"/>
                <a:cs typeface="Arial" pitchFamily="34" charset="0"/>
              </a:rPr>
              <a:t>Presentation of Findings (Question 2: K-means Clustering)</a:t>
            </a:r>
            <a:endParaRPr lang="en-US" sz="3300" dirty="0"/>
          </a:p>
        </p:txBody>
      </p:sp>
      <p:grpSp>
        <p:nvGrpSpPr>
          <p:cNvPr id="46" name="Group 38">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40" name="Isosceles Triangle 39">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0">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3BBE8193-6BF7-4ACE-A77D-38CC3983373C}"/>
              </a:ext>
            </a:extLst>
          </p:cNvPr>
          <p:cNvSpPr txBox="1"/>
          <p:nvPr/>
        </p:nvSpPr>
        <p:spPr>
          <a:xfrm>
            <a:off x="275333" y="1300353"/>
            <a:ext cx="8044843" cy="2677656"/>
          </a:xfrm>
          <a:prstGeom prst="rect">
            <a:avLst/>
          </a:prstGeom>
          <a:noFill/>
        </p:spPr>
        <p:txBody>
          <a:bodyPr wrap="square">
            <a:spAutoFit/>
          </a:bodyPr>
          <a:lstStyle/>
          <a:p>
            <a:pPr marL="285750" indent="-285750">
              <a:buFont typeface="Arial" panose="020B0604020202020204" pitchFamily="34" charset="0"/>
              <a:buChar char="•"/>
            </a:pPr>
            <a:r>
              <a:rPr lang="en-US" sz="1400" b="0" i="0" dirty="0">
                <a:solidFill>
                  <a:srgbClr val="000000"/>
                </a:solidFill>
                <a:effectLst/>
                <a:latin typeface="Arial" panose="020B0604020202020204" pitchFamily="34" charset="0"/>
                <a:cs typeface="Arial" panose="020B0604020202020204" pitchFamily="34" charset="0"/>
              </a:rPr>
              <a:t>We applied different number of clusters (K=3, 4, and 5). The best results were obtained for K=3.</a:t>
            </a:r>
            <a:endParaRPr lang="en-US" sz="1400"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0" i="0" dirty="0">
                <a:solidFill>
                  <a:srgbClr val="000000"/>
                </a:solidFill>
                <a:effectLst/>
                <a:latin typeface="Arial" panose="020B0604020202020204" pitchFamily="34" charset="0"/>
                <a:cs typeface="Arial" panose="020B0604020202020204" pitchFamily="34" charset="0"/>
              </a:rPr>
              <a:t>We identified three segments of customers:</a:t>
            </a:r>
          </a:p>
          <a:p>
            <a:pPr marL="742950" lvl="1" indent="-285750">
              <a:buFont typeface="Arial" panose="020B0604020202020204" pitchFamily="34" charset="0"/>
              <a:buChar char="•"/>
            </a:pPr>
            <a:r>
              <a:rPr lang="en-US" sz="1400" b="0" i="0" dirty="0">
                <a:solidFill>
                  <a:srgbClr val="000000"/>
                </a:solidFill>
                <a:effectLst/>
                <a:latin typeface="Arial" panose="020B0604020202020204" pitchFamily="34" charset="0"/>
                <a:cs typeface="Arial" panose="020B0604020202020204" pitchFamily="34" charset="0"/>
              </a:rPr>
              <a:t>Segment 1: Young customers with no income, average number of transfers (7-8) and low average transfer amount ($339 CAD, below average). This group most certainly includes customers living with parent and is </a:t>
            </a:r>
            <a:r>
              <a:rPr lang="en-US" sz="1400" b="0" i="0" dirty="0" err="1">
                <a:solidFill>
                  <a:srgbClr val="000000"/>
                </a:solidFill>
                <a:effectLst/>
                <a:latin typeface="Arial" panose="020B0604020202020204" pitchFamily="34" charset="0"/>
                <a:cs typeface="Arial" panose="020B0604020202020204" pitchFamily="34" charset="0"/>
              </a:rPr>
              <a:t>majoritarily</a:t>
            </a:r>
            <a:r>
              <a:rPr lang="en-US" sz="1400" b="0" i="0" dirty="0">
                <a:solidFill>
                  <a:srgbClr val="000000"/>
                </a:solidFill>
                <a:effectLst/>
                <a:latin typeface="Arial" panose="020B0604020202020204" pitchFamily="34" charset="0"/>
                <a:cs typeface="Arial" panose="020B0604020202020204" pitchFamily="34" charset="0"/>
              </a:rPr>
              <a:t> comprised by customers working part-time or with unknown work activity.</a:t>
            </a:r>
          </a:p>
          <a:p>
            <a:pPr marL="742950" lvl="1" indent="-285750">
              <a:buFont typeface="Arial" panose="020B0604020202020204" pitchFamily="34" charset="0"/>
              <a:buChar char="•"/>
            </a:pPr>
            <a:r>
              <a:rPr lang="en-US" sz="1400" b="0" i="0" dirty="0">
                <a:solidFill>
                  <a:srgbClr val="000000"/>
                </a:solidFill>
                <a:effectLst/>
                <a:latin typeface="Arial" panose="020B0604020202020204" pitchFamily="34" charset="0"/>
                <a:cs typeface="Arial" panose="020B0604020202020204" pitchFamily="34" charset="0"/>
              </a:rPr>
              <a:t>Segment 2: Middle-aged customers with middle-class income, average number of transfers (7-8) and high average transfer amount ($1278 CAD, above average).  Based on the EDA , the typical profile of </a:t>
            </a:r>
            <a:r>
              <a:rPr lang="en-US" sz="1400" dirty="0">
                <a:solidFill>
                  <a:srgbClr val="000000"/>
                </a:solidFill>
                <a:latin typeface="Arial" panose="020B0604020202020204" pitchFamily="34" charset="0"/>
                <a:cs typeface="Arial" panose="020B0604020202020204" pitchFamily="34" charset="0"/>
              </a:rPr>
              <a:t>a customer in this segment is: </a:t>
            </a:r>
            <a:r>
              <a:rPr lang="en-US" sz="1400" b="0" i="0" dirty="0">
                <a:solidFill>
                  <a:srgbClr val="000000"/>
                </a:solidFill>
                <a:effectLst/>
                <a:latin typeface="Arial" panose="020B0604020202020204" pitchFamily="34" charset="0"/>
                <a:cs typeface="Arial" panose="020B0604020202020204" pitchFamily="34" charset="0"/>
              </a:rPr>
              <a:t>married, living with a spouse and working full-time. </a:t>
            </a:r>
          </a:p>
          <a:p>
            <a:pPr marL="742950" lvl="1" indent="-285750">
              <a:buFont typeface="Arial" panose="020B0604020202020204" pitchFamily="34" charset="0"/>
              <a:buChar char="•"/>
            </a:pPr>
            <a:r>
              <a:rPr lang="en-US" sz="1400" b="0" i="0" dirty="0">
                <a:solidFill>
                  <a:srgbClr val="000000"/>
                </a:solidFill>
                <a:effectLst/>
                <a:latin typeface="Arial" panose="020B0604020202020204" pitchFamily="34" charset="0"/>
                <a:cs typeface="Arial" panose="020B0604020202020204" pitchFamily="34" charset="0"/>
              </a:rPr>
              <a:t>Segment 3: Middle-aged customers with middle class income, no transfer history and very low average transfer amount.</a:t>
            </a:r>
          </a:p>
        </p:txBody>
      </p:sp>
      <p:pic>
        <p:nvPicPr>
          <p:cNvPr id="4" name="Picture 3">
            <a:extLst>
              <a:ext uri="{FF2B5EF4-FFF2-40B4-BE49-F238E27FC236}">
                <a16:creationId xmlns:a16="http://schemas.microsoft.com/office/drawing/2014/main" id="{B1F471D2-7A0A-47FD-AFD9-034908C84DA3}"/>
              </a:ext>
            </a:extLst>
          </p:cNvPr>
          <p:cNvPicPr>
            <a:picLocks noChangeAspect="1"/>
          </p:cNvPicPr>
          <p:nvPr/>
        </p:nvPicPr>
        <p:blipFill>
          <a:blip r:embed="rId2"/>
          <a:stretch>
            <a:fillRect/>
          </a:stretch>
        </p:blipFill>
        <p:spPr>
          <a:xfrm>
            <a:off x="154711" y="4180466"/>
            <a:ext cx="4182218" cy="2438611"/>
          </a:xfrm>
          <a:prstGeom prst="rect">
            <a:avLst/>
          </a:prstGeom>
        </p:spPr>
      </p:pic>
      <p:pic>
        <p:nvPicPr>
          <p:cNvPr id="5" name="Picture 4">
            <a:extLst>
              <a:ext uri="{FF2B5EF4-FFF2-40B4-BE49-F238E27FC236}">
                <a16:creationId xmlns:a16="http://schemas.microsoft.com/office/drawing/2014/main" id="{DEE6E1B2-233C-4A58-BD3D-5E1E04A1C7DC}"/>
              </a:ext>
            </a:extLst>
          </p:cNvPr>
          <p:cNvPicPr>
            <a:picLocks noChangeAspect="1"/>
          </p:cNvPicPr>
          <p:nvPr/>
        </p:nvPicPr>
        <p:blipFill>
          <a:blip r:embed="rId3"/>
          <a:stretch>
            <a:fillRect/>
          </a:stretch>
        </p:blipFill>
        <p:spPr>
          <a:xfrm>
            <a:off x="4382581" y="4162175"/>
            <a:ext cx="4102964" cy="2475191"/>
          </a:xfrm>
          <a:prstGeom prst="rect">
            <a:avLst/>
          </a:prstGeom>
        </p:spPr>
      </p:pic>
      <p:pic>
        <p:nvPicPr>
          <p:cNvPr id="6" name="Picture 5">
            <a:extLst>
              <a:ext uri="{FF2B5EF4-FFF2-40B4-BE49-F238E27FC236}">
                <a16:creationId xmlns:a16="http://schemas.microsoft.com/office/drawing/2014/main" id="{2AE135E2-1188-4A4E-B958-0CAD826F0B61}"/>
              </a:ext>
            </a:extLst>
          </p:cNvPr>
          <p:cNvPicPr>
            <a:picLocks noChangeAspect="1"/>
          </p:cNvPicPr>
          <p:nvPr/>
        </p:nvPicPr>
        <p:blipFill>
          <a:blip r:embed="rId4"/>
          <a:stretch>
            <a:fillRect/>
          </a:stretch>
        </p:blipFill>
        <p:spPr>
          <a:xfrm>
            <a:off x="8531198" y="1291002"/>
            <a:ext cx="3542083" cy="1030313"/>
          </a:xfrm>
          <a:prstGeom prst="rect">
            <a:avLst/>
          </a:prstGeom>
        </p:spPr>
      </p:pic>
      <p:pic>
        <p:nvPicPr>
          <p:cNvPr id="8" name="Picture 7">
            <a:extLst>
              <a:ext uri="{FF2B5EF4-FFF2-40B4-BE49-F238E27FC236}">
                <a16:creationId xmlns:a16="http://schemas.microsoft.com/office/drawing/2014/main" id="{19068622-4232-4395-99C0-650040FB7DA7}"/>
              </a:ext>
            </a:extLst>
          </p:cNvPr>
          <p:cNvPicPr>
            <a:picLocks noChangeAspect="1"/>
          </p:cNvPicPr>
          <p:nvPr/>
        </p:nvPicPr>
        <p:blipFill>
          <a:blip r:embed="rId5"/>
          <a:stretch>
            <a:fillRect/>
          </a:stretch>
        </p:blipFill>
        <p:spPr>
          <a:xfrm>
            <a:off x="8531198" y="2550156"/>
            <a:ext cx="3542083" cy="1164437"/>
          </a:xfrm>
          <a:prstGeom prst="rect">
            <a:avLst/>
          </a:prstGeom>
        </p:spPr>
      </p:pic>
      <p:pic>
        <p:nvPicPr>
          <p:cNvPr id="9" name="Picture 8">
            <a:extLst>
              <a:ext uri="{FF2B5EF4-FFF2-40B4-BE49-F238E27FC236}">
                <a16:creationId xmlns:a16="http://schemas.microsoft.com/office/drawing/2014/main" id="{F179EB80-8905-46D9-AF13-83BD93C79BD4}"/>
              </a:ext>
            </a:extLst>
          </p:cNvPr>
          <p:cNvPicPr>
            <a:picLocks noChangeAspect="1"/>
          </p:cNvPicPr>
          <p:nvPr/>
        </p:nvPicPr>
        <p:blipFill>
          <a:blip r:embed="rId6"/>
          <a:stretch>
            <a:fillRect/>
          </a:stretch>
        </p:blipFill>
        <p:spPr>
          <a:xfrm>
            <a:off x="8531198" y="4052334"/>
            <a:ext cx="3542083" cy="1329043"/>
          </a:xfrm>
          <a:prstGeom prst="rect">
            <a:avLst/>
          </a:prstGeom>
        </p:spPr>
      </p:pic>
    </p:spTree>
    <p:extLst>
      <p:ext uri="{BB962C8B-B14F-4D97-AF65-F5344CB8AC3E}">
        <p14:creationId xmlns:p14="http://schemas.microsoft.com/office/powerpoint/2010/main" val="1979243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34">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36" name="Rectangle 35">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36">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A9DC624-1FC5-46B4-AB2B-789AB90EADB3}"/>
              </a:ext>
            </a:extLst>
          </p:cNvPr>
          <p:cNvSpPr>
            <a:spLocks noGrp="1"/>
          </p:cNvSpPr>
          <p:nvPr>
            <p:ph type="title"/>
          </p:nvPr>
        </p:nvSpPr>
        <p:spPr>
          <a:xfrm>
            <a:off x="0" y="321735"/>
            <a:ext cx="12073282" cy="904294"/>
          </a:xfrm>
        </p:spPr>
        <p:txBody>
          <a:bodyPr vert="horz" lIns="91440" tIns="45720" rIns="91440" bIns="45720" rtlCol="0" anchor="ctr">
            <a:noAutofit/>
          </a:bodyPr>
          <a:lstStyle/>
          <a:p>
            <a:r>
              <a:rPr kumimoji="0" lang="en-US" sz="3300" b="1" i="0" u="none" strike="noStrike" kern="1200" cap="none" spc="0" normalizeH="0" baseline="0" noProof="0" dirty="0">
                <a:ln>
                  <a:noFill/>
                </a:ln>
                <a:effectLst/>
                <a:uLnTx/>
                <a:uFillTx/>
                <a:latin typeface="Arial" pitchFamily="34" charset="0"/>
                <a:ea typeface="+mj-ea"/>
                <a:cs typeface="Arial" pitchFamily="34" charset="0"/>
              </a:rPr>
              <a:t>Presentation of Findings (Question 3: Segment 2 as Target)</a:t>
            </a:r>
            <a:endParaRPr lang="en-US" sz="3300" dirty="0"/>
          </a:p>
        </p:txBody>
      </p:sp>
      <p:grpSp>
        <p:nvGrpSpPr>
          <p:cNvPr id="46" name="Group 38">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40" name="Isosceles Triangle 39">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0">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8FCE7281-489F-451E-AF19-3C8C71DCF3D7}"/>
              </a:ext>
            </a:extLst>
          </p:cNvPr>
          <p:cNvSpPr txBox="1"/>
          <p:nvPr/>
        </p:nvSpPr>
        <p:spPr>
          <a:xfrm>
            <a:off x="792479" y="1431462"/>
            <a:ext cx="10728815" cy="2665345"/>
          </a:xfrm>
          <a:prstGeom prst="rect">
            <a:avLst/>
          </a:prstGeom>
          <a:noFill/>
        </p:spPr>
        <p:txBody>
          <a:bodyPr wrap="square">
            <a:spAutoFit/>
          </a:bodyPr>
          <a:lstStyle/>
          <a:p>
            <a:pPr>
              <a:lnSpc>
                <a:spcPct val="95000"/>
              </a:lnSpc>
            </a:pPr>
            <a:r>
              <a:rPr lang="en-US" sz="1600" dirty="0">
                <a:solidFill>
                  <a:srgbClr val="000000"/>
                </a:solidFill>
                <a:latin typeface="Arial" panose="020B0604020202020204" pitchFamily="34" charset="0"/>
                <a:cs typeface="Arial" panose="020B0604020202020204" pitchFamily="34" charset="0"/>
              </a:rPr>
              <a:t>We would target the customer segment of m</a:t>
            </a:r>
            <a:r>
              <a:rPr lang="en-US" sz="1600" b="0" i="0" dirty="0">
                <a:solidFill>
                  <a:srgbClr val="000000"/>
                </a:solidFill>
                <a:effectLst/>
                <a:latin typeface="Arial" panose="020B0604020202020204" pitchFamily="34" charset="0"/>
                <a:cs typeface="Arial" panose="020B0604020202020204" pitchFamily="34" charset="0"/>
              </a:rPr>
              <a:t>iddle-aged customers with middle-class income, average number of transfers (7-8) and high average transfer amount ($1278 CAD, above average), who based on the EDA, is typically married, living with a spouse, and working full-time. On average, they make the highest number of transfers and move more money than the other segments of customers. </a:t>
            </a:r>
          </a:p>
          <a:p>
            <a:pPr>
              <a:lnSpc>
                <a:spcPct val="95000"/>
              </a:lnSpc>
            </a:pPr>
            <a:endParaRPr lang="en-US" sz="1600" dirty="0">
              <a:solidFill>
                <a:srgbClr val="000000"/>
              </a:solidFill>
              <a:latin typeface="Arial" panose="020B0604020202020204" pitchFamily="34" charset="0"/>
              <a:cs typeface="Arial" panose="020B0604020202020204" pitchFamily="34" charset="0"/>
            </a:endParaRPr>
          </a:p>
          <a:p>
            <a:pPr>
              <a:lnSpc>
                <a:spcPct val="95000"/>
              </a:lnSpc>
            </a:pPr>
            <a:r>
              <a:rPr lang="en-US" sz="1600" b="0" i="0" dirty="0">
                <a:solidFill>
                  <a:srgbClr val="000000"/>
                </a:solidFill>
                <a:effectLst/>
                <a:latin typeface="Arial" panose="020B0604020202020204" pitchFamily="34" charset="0"/>
                <a:cs typeface="Arial" panose="020B0604020202020204" pitchFamily="34" charset="0"/>
              </a:rPr>
              <a:t>They could also be the segment that benefits the most from a product geared towards “Transfer” based on how frequent this merchant category is.</a:t>
            </a:r>
          </a:p>
          <a:p>
            <a:pPr>
              <a:lnSpc>
                <a:spcPct val="95000"/>
              </a:lnSpc>
            </a:pPr>
            <a:endParaRPr lang="en-US" sz="1600" dirty="0">
              <a:solidFill>
                <a:srgbClr val="000000"/>
              </a:solidFill>
              <a:latin typeface="Arial" panose="020B0604020202020204" pitchFamily="34" charset="0"/>
              <a:cs typeface="Arial" panose="020B0604020202020204" pitchFamily="34" charset="0"/>
            </a:endParaRPr>
          </a:p>
          <a:p>
            <a:pPr>
              <a:lnSpc>
                <a:spcPct val="95000"/>
              </a:lnSpc>
            </a:pPr>
            <a:r>
              <a:rPr lang="en-US" sz="1600" dirty="0">
                <a:solidFill>
                  <a:srgbClr val="000000"/>
                </a:solidFill>
                <a:latin typeface="Arial" panose="020B0604020202020204" pitchFamily="34" charset="0"/>
                <a:cs typeface="Arial" panose="020B0604020202020204" pitchFamily="34" charset="0"/>
              </a:rPr>
              <a:t>In terms of challenges, determining how to best customize and advertise the new product to the target segment while not alienating the rest of the customers might be an issue given how widely used this merchant category is. There is also the risk of over-generalizing the needs and expectations our target segment might have for this new product.</a:t>
            </a:r>
            <a:endParaRPr lang="en-US" sz="1600" b="0" i="0" dirty="0">
              <a:solidFill>
                <a:srgbClr val="000000"/>
              </a:solidFill>
              <a:effectLst/>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264FD454-2C88-43A2-807F-20E841A4E20D}"/>
              </a:ext>
            </a:extLst>
          </p:cNvPr>
          <p:cNvPicPr>
            <a:picLocks noChangeAspect="1"/>
          </p:cNvPicPr>
          <p:nvPr/>
        </p:nvPicPr>
        <p:blipFill>
          <a:blip r:embed="rId2"/>
          <a:stretch>
            <a:fillRect/>
          </a:stretch>
        </p:blipFill>
        <p:spPr>
          <a:xfrm>
            <a:off x="3221755" y="4675026"/>
            <a:ext cx="5425910" cy="1603387"/>
          </a:xfrm>
          <a:prstGeom prst="rect">
            <a:avLst/>
          </a:prstGeom>
        </p:spPr>
      </p:pic>
    </p:spTree>
    <p:extLst>
      <p:ext uri="{BB962C8B-B14F-4D97-AF65-F5344CB8AC3E}">
        <p14:creationId xmlns:p14="http://schemas.microsoft.com/office/powerpoint/2010/main" val="2709744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316B1-A7DD-4460-8F8D-9D3041ED7F3D}"/>
              </a:ext>
            </a:extLst>
          </p:cNvPr>
          <p:cNvSpPr>
            <a:spLocks noGrp="1"/>
          </p:cNvSpPr>
          <p:nvPr>
            <p:ph type="title"/>
          </p:nvPr>
        </p:nvSpPr>
        <p:spPr/>
        <p:txBody>
          <a:bodyPr>
            <a:normAutofit/>
          </a:bodyPr>
          <a:lstStyle/>
          <a:p>
            <a:r>
              <a:rPr kumimoji="0" lang="en-US" sz="3400" b="1" i="0" u="none" strike="noStrike" kern="1200" cap="none" spc="0" normalizeH="0" baseline="0" noProof="0" dirty="0">
                <a:ln>
                  <a:noFill/>
                </a:ln>
                <a:effectLst/>
                <a:uLnTx/>
                <a:uFillTx/>
                <a:latin typeface="Arial" pitchFamily="34" charset="0"/>
                <a:ea typeface="+mj-ea"/>
                <a:cs typeface="Arial" pitchFamily="34" charset="0"/>
              </a:rPr>
              <a:t>Data Manipulation Query Answer Summary Page</a:t>
            </a:r>
            <a:endParaRPr lang="en-CA" sz="3400" dirty="0"/>
          </a:p>
        </p:txBody>
      </p:sp>
      <p:sp>
        <p:nvSpPr>
          <p:cNvPr id="3" name="Content Placeholder 2">
            <a:extLst>
              <a:ext uri="{FF2B5EF4-FFF2-40B4-BE49-F238E27FC236}">
                <a16:creationId xmlns:a16="http://schemas.microsoft.com/office/drawing/2014/main" id="{591BBD3C-EB72-44BF-A01A-FE04EC329315}"/>
              </a:ext>
            </a:extLst>
          </p:cNvPr>
          <p:cNvSpPr>
            <a:spLocks noGrp="1"/>
          </p:cNvSpPr>
          <p:nvPr>
            <p:ph idx="1"/>
          </p:nvPr>
        </p:nvSpPr>
        <p:spPr>
          <a:xfrm>
            <a:off x="838200" y="1422400"/>
            <a:ext cx="10515600" cy="5212080"/>
          </a:xfrm>
        </p:spPr>
        <p:txBody>
          <a:bodyPr>
            <a:normAutofit/>
          </a:bodyPr>
          <a:lstStyle/>
          <a:p>
            <a:pPr marL="34290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What branch has the most number of customers?</a:t>
            </a:r>
          </a:p>
          <a:p>
            <a:pPr marL="800100" marR="0" lvl="1"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2060"/>
                </a:solidFill>
                <a:effectLst/>
                <a:uLnTx/>
                <a:uFillTx/>
                <a:latin typeface="Arial"/>
                <a:ea typeface="+mn-ea"/>
                <a:cs typeface="+mn-cs"/>
              </a:rPr>
              <a:t>ANSWER: </a:t>
            </a:r>
            <a:r>
              <a:rPr kumimoji="0" lang="en-US" sz="1400" b="1" i="0" u="none" strike="noStrike" kern="1200" cap="none" spc="0" normalizeH="0" baseline="0" noProof="0" dirty="0">
                <a:ln>
                  <a:noFill/>
                </a:ln>
                <a:solidFill>
                  <a:srgbClr val="FF0000"/>
                </a:solidFill>
                <a:effectLst/>
                <a:uLnTx/>
                <a:uFillTx/>
                <a:latin typeface="Arial"/>
                <a:ea typeface="+mn-ea"/>
                <a:cs typeface="+mn-cs"/>
              </a:rPr>
              <a:t>The branch with the most number of customers is branch 1029 with 151 customers</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How old is the oldest customer as of 2019-07-01?</a:t>
            </a:r>
          </a:p>
          <a:p>
            <a:pPr marL="800100" marR="0" lvl="1"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2060"/>
                </a:solidFill>
                <a:effectLst/>
                <a:uLnTx/>
                <a:uFillTx/>
                <a:latin typeface="Arial"/>
                <a:ea typeface="+mn-ea"/>
                <a:cs typeface="+mn-cs"/>
              </a:rPr>
              <a:t>ANSWER: </a:t>
            </a:r>
            <a:r>
              <a:rPr kumimoji="0" lang="en-US" sz="1400" b="1" i="0" u="none" strike="noStrike" kern="1200" cap="none" spc="0" normalizeH="0" baseline="0" noProof="0" dirty="0">
                <a:ln>
                  <a:noFill/>
                </a:ln>
                <a:solidFill>
                  <a:srgbClr val="FF0000"/>
                </a:solidFill>
                <a:effectLst/>
                <a:uLnTx/>
                <a:uFillTx/>
                <a:latin typeface="Arial"/>
                <a:ea typeface="+mn-ea"/>
                <a:cs typeface="+mn-cs"/>
              </a:rPr>
              <a:t>The oldest customer is 107 years/ 38968 days old as of 2019-07-01.</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How many accounts does the oldest customer have?</a:t>
            </a:r>
          </a:p>
          <a:p>
            <a:pPr marL="800100" marR="0" lvl="1"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2060"/>
                </a:solidFill>
                <a:effectLst/>
                <a:uLnTx/>
                <a:uFillTx/>
                <a:latin typeface="Arial"/>
                <a:ea typeface="+mn-ea"/>
                <a:cs typeface="+mn-cs"/>
              </a:rPr>
              <a:t>ANSWER: </a:t>
            </a:r>
            <a:r>
              <a:rPr kumimoji="0" lang="en-US" sz="1400" b="1" i="0" u="none" strike="noStrike" kern="1200" cap="none" spc="0" normalizeH="0" baseline="0" noProof="0" dirty="0">
                <a:ln>
                  <a:noFill/>
                </a:ln>
                <a:solidFill>
                  <a:srgbClr val="FF0000"/>
                </a:solidFill>
                <a:effectLst/>
                <a:uLnTx/>
                <a:uFillTx/>
                <a:latin typeface="Arial"/>
                <a:ea typeface="+mn-ea"/>
                <a:cs typeface="+mn-cs"/>
              </a:rPr>
              <a:t>The oldest customer has 2 account(s).</a:t>
            </a:r>
            <a:endParaRPr kumimoji="0" lang="en-US" sz="1400" b="0" i="0" u="none" strike="noStrike" kern="1200" cap="none" spc="0" normalizeH="0" baseline="0" noProof="0" dirty="0">
              <a:ln>
                <a:noFill/>
              </a:ln>
              <a:solidFill>
                <a:srgbClr val="000000"/>
              </a:solidFill>
              <a:effectLst/>
              <a:uLnTx/>
              <a:uFillTx/>
              <a:latin typeface="Arial"/>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How many transactions went to Starbucks in April?</a:t>
            </a:r>
          </a:p>
          <a:p>
            <a:pPr marL="800100" marR="0" lvl="1"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2060"/>
                </a:solidFill>
                <a:effectLst/>
                <a:uLnTx/>
                <a:uFillTx/>
                <a:latin typeface="Arial"/>
                <a:ea typeface="+mn-ea"/>
                <a:cs typeface="+mn-cs"/>
              </a:rPr>
              <a:t>ANSWER: </a:t>
            </a:r>
            <a:r>
              <a:rPr kumimoji="0" lang="en-US" sz="1400" b="1" i="0" u="none" strike="noStrike" kern="1200" cap="none" spc="0" normalizeH="0" baseline="0" noProof="0" dirty="0">
                <a:ln>
                  <a:noFill/>
                </a:ln>
                <a:solidFill>
                  <a:srgbClr val="FF0000"/>
                </a:solidFill>
                <a:effectLst/>
                <a:uLnTx/>
                <a:uFillTx/>
                <a:latin typeface="Arial"/>
                <a:ea typeface="+mn-ea"/>
                <a:cs typeface="+mn-cs"/>
              </a:rPr>
              <a:t>395 transactions went to Starbucks in April.</a:t>
            </a:r>
            <a:endParaRPr kumimoji="0" lang="en-US" sz="1400" b="0" i="0" u="none" strike="noStrike" kern="1200" cap="none" spc="0" normalizeH="0" baseline="0" noProof="0" dirty="0">
              <a:ln>
                <a:noFill/>
              </a:ln>
              <a:solidFill>
                <a:srgbClr val="000000"/>
              </a:solidFill>
              <a:effectLst/>
              <a:uLnTx/>
              <a:uFillTx/>
              <a:latin typeface="Arial"/>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How much was spent on Starbucks in April?</a:t>
            </a:r>
            <a:endParaRPr kumimoji="0" lang="en-US" sz="1400" b="1" i="0" u="none" strike="noStrike" kern="1200" cap="none" spc="0" normalizeH="0" baseline="0" noProof="0" dirty="0">
              <a:ln>
                <a:noFill/>
              </a:ln>
              <a:solidFill>
                <a:srgbClr val="FF0000"/>
              </a:solidFill>
              <a:effectLst/>
              <a:uLnTx/>
              <a:uFillTx/>
              <a:latin typeface="Arial"/>
              <a:ea typeface="+mn-ea"/>
              <a:cs typeface="+mn-cs"/>
            </a:endParaRPr>
          </a:p>
          <a:p>
            <a:pPr marL="800100" marR="0" lvl="1"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2060"/>
                </a:solidFill>
                <a:effectLst/>
                <a:uLnTx/>
                <a:uFillTx/>
                <a:latin typeface="Arial"/>
                <a:ea typeface="+mn-ea"/>
                <a:cs typeface="+mn-cs"/>
              </a:rPr>
              <a:t>ANSWER: </a:t>
            </a:r>
            <a:r>
              <a:rPr kumimoji="0" lang="en-US" sz="1400" b="1" i="0" u="none" strike="noStrike" kern="1200" cap="none" spc="0" normalizeH="0" baseline="0" noProof="0" dirty="0">
                <a:ln>
                  <a:noFill/>
                </a:ln>
                <a:solidFill>
                  <a:srgbClr val="FF0000"/>
                </a:solidFill>
                <a:effectLst/>
                <a:uLnTx/>
                <a:uFillTx/>
                <a:latin typeface="Arial"/>
                <a:ea typeface="+mn-ea"/>
                <a:cs typeface="+mn-cs"/>
              </a:rPr>
              <a:t>The amount spent on Starbucks in April is 1720.87 CAD.</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en-CA" sz="1400" b="0" i="0" u="none" strike="noStrike" kern="1200" cap="none" spc="0" normalizeH="0" baseline="0" noProof="0" dirty="0">
                <a:ln>
                  <a:noFill/>
                </a:ln>
                <a:solidFill>
                  <a:srgbClr val="000000"/>
                </a:solidFill>
                <a:effectLst/>
                <a:uLnTx/>
                <a:uFillTx/>
                <a:latin typeface="Arial"/>
                <a:ea typeface="+mn-ea"/>
                <a:cs typeface="+mn-cs"/>
              </a:rPr>
              <a:t>Hypothesis Testing: Is the average spend at Starbucks (statistically) significantly different in April compared to June? </a:t>
            </a:r>
            <a:endParaRPr kumimoji="0" lang="en-US" sz="1400" b="0" i="0" u="none" strike="noStrike" kern="1200" cap="none" spc="0" normalizeH="0" baseline="0" noProof="0" dirty="0">
              <a:ln>
                <a:noFill/>
              </a:ln>
              <a:solidFill>
                <a:srgbClr val="000000"/>
              </a:solidFill>
              <a:effectLst/>
              <a:uLnTx/>
              <a:uFillTx/>
              <a:latin typeface="Arial"/>
              <a:ea typeface="+mn-ea"/>
              <a:cs typeface="+mn-cs"/>
            </a:endParaRPr>
          </a:p>
          <a:p>
            <a:pPr marL="800100" marR="0" lvl="1"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2060"/>
                </a:solidFill>
                <a:effectLst/>
                <a:uLnTx/>
                <a:uFillTx/>
                <a:latin typeface="Arial"/>
                <a:ea typeface="+mn-ea"/>
                <a:cs typeface="+mn-cs"/>
              </a:rPr>
              <a:t>ANSWER: </a:t>
            </a:r>
            <a:r>
              <a:rPr kumimoji="0" lang="en-US" sz="1400" b="1" i="0" u="none" strike="noStrike" kern="1200" cap="none" spc="0" normalizeH="0" baseline="0" noProof="0" dirty="0">
                <a:ln>
                  <a:noFill/>
                </a:ln>
                <a:solidFill>
                  <a:srgbClr val="FF0000"/>
                </a:solidFill>
                <a:effectLst/>
                <a:uLnTx/>
                <a:uFillTx/>
                <a:latin typeface="Arial"/>
                <a:ea typeface="+mn-ea"/>
                <a:cs typeface="+mn-cs"/>
              </a:rPr>
              <a:t>No, the average spent at Starbucks is not (statistically) significantly different in April compared to June.</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en-CA" sz="1400" b="0" i="0" u="none" strike="noStrike" kern="1200" cap="none" spc="0" normalizeH="0" baseline="0" noProof="0" dirty="0">
                <a:ln>
                  <a:noFill/>
                </a:ln>
                <a:solidFill>
                  <a:srgbClr val="000000"/>
                </a:solidFill>
                <a:effectLst/>
                <a:uLnTx/>
                <a:uFillTx/>
                <a:latin typeface="Arial"/>
                <a:ea typeface="+mn-ea"/>
                <a:cs typeface="+mn-cs"/>
              </a:rPr>
              <a:t>Which date exhibited the highest average spend above trend at Starbucks (based on a 10-period moving average, ignoring missing dates)?</a:t>
            </a:r>
          </a:p>
          <a:p>
            <a:pPr marL="800100" marR="0" lvl="1"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2060"/>
                </a:solidFill>
                <a:effectLst/>
                <a:uLnTx/>
                <a:uFillTx/>
                <a:latin typeface="Arial"/>
                <a:ea typeface="+mn-ea"/>
                <a:cs typeface="+mn-cs"/>
              </a:rPr>
              <a:t>ANSWER: </a:t>
            </a:r>
            <a:r>
              <a:rPr kumimoji="0" lang="en-US" sz="1400" b="1" i="0" u="none" strike="noStrike" kern="1200" cap="none" spc="0" normalizeH="0" baseline="0" noProof="0" dirty="0">
                <a:ln>
                  <a:noFill/>
                </a:ln>
                <a:solidFill>
                  <a:srgbClr val="FF0000"/>
                </a:solidFill>
                <a:effectLst/>
                <a:uLnTx/>
                <a:uFillTx/>
                <a:latin typeface="Arial"/>
                <a:ea typeface="+mn-ea"/>
                <a:cs typeface="+mn-cs"/>
              </a:rPr>
              <a:t>The date exhibiting the highest average spent above trend is 2018-10-18</a:t>
            </a:r>
            <a:endParaRPr lang="en-CA" sz="2000" dirty="0"/>
          </a:p>
        </p:txBody>
      </p:sp>
    </p:spTree>
    <p:extLst>
      <p:ext uri="{BB962C8B-B14F-4D97-AF65-F5344CB8AC3E}">
        <p14:creationId xmlns:p14="http://schemas.microsoft.com/office/powerpoint/2010/main" val="947512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9B4E-6C9A-4195-959A-A6D3BD9EC138}"/>
              </a:ext>
            </a:extLst>
          </p:cNvPr>
          <p:cNvSpPr>
            <a:spLocks noGrp="1"/>
          </p:cNvSpPr>
          <p:nvPr>
            <p:ph type="title"/>
          </p:nvPr>
        </p:nvSpPr>
        <p:spPr/>
        <p:txBody>
          <a:bodyPr>
            <a:normAutofit/>
          </a:bodyPr>
          <a:lstStyle/>
          <a:p>
            <a:r>
              <a:rPr kumimoji="0" lang="en-US" sz="3600" b="1" i="0" u="none" strike="noStrike" kern="1200" cap="none" spc="0" normalizeH="0" baseline="0" noProof="0" dirty="0">
                <a:ln>
                  <a:noFill/>
                </a:ln>
                <a:effectLst/>
                <a:uLnTx/>
                <a:uFillTx/>
                <a:latin typeface="Arial" pitchFamily="34" charset="0"/>
                <a:ea typeface="+mj-ea"/>
                <a:cs typeface="Arial" pitchFamily="34" charset="0"/>
              </a:rPr>
              <a:t>Data Manipulation Query Answer Code</a:t>
            </a:r>
            <a:endParaRPr lang="en-CA" sz="3600" dirty="0"/>
          </a:p>
        </p:txBody>
      </p:sp>
      <p:sp>
        <p:nvSpPr>
          <p:cNvPr id="3" name="Content Placeholder 2">
            <a:extLst>
              <a:ext uri="{FF2B5EF4-FFF2-40B4-BE49-F238E27FC236}">
                <a16:creationId xmlns:a16="http://schemas.microsoft.com/office/drawing/2014/main" id="{2CF4B19C-7C4C-4C91-8FB9-3CBE8F6C7307}"/>
              </a:ext>
            </a:extLst>
          </p:cNvPr>
          <p:cNvSpPr>
            <a:spLocks noGrp="1"/>
          </p:cNvSpPr>
          <p:nvPr>
            <p:ph idx="1"/>
          </p:nvPr>
        </p:nvSpPr>
        <p:spPr>
          <a:xfrm>
            <a:off x="838200" y="1390650"/>
            <a:ext cx="10515600" cy="4786313"/>
          </a:xfrm>
        </p:spPr>
        <p:txBody>
          <a:bodyPr>
            <a:normAutofit/>
          </a:bodyPr>
          <a:lstStyle/>
          <a:p>
            <a:r>
              <a:rPr kumimoji="0" lang="en-US" sz="1800" b="1" i="0" u="none" strike="noStrike" kern="1200" cap="none" spc="0" normalizeH="0" baseline="0" noProof="0" dirty="0">
                <a:ln>
                  <a:noFill/>
                </a:ln>
                <a:effectLst/>
                <a:uLnTx/>
                <a:uFillTx/>
                <a:latin typeface="Arial" pitchFamily="34" charset="0"/>
                <a:ea typeface="+mj-ea"/>
                <a:cs typeface="Arial" pitchFamily="34" charset="0"/>
              </a:rPr>
              <a:t>Branch with most customers</a:t>
            </a:r>
          </a:p>
          <a:p>
            <a:pPr marL="457200" lvl="1" indent="0">
              <a:lnSpc>
                <a:spcPct val="100000"/>
              </a:lnSpc>
              <a:spcBef>
                <a:spcPts val="0"/>
              </a:spcBef>
              <a:buNone/>
              <a:defRPr/>
            </a:pPr>
            <a:r>
              <a:rPr kumimoji="0" lang="en-US" sz="1100" i="0" u="none" strike="noStrike" kern="1200" cap="none" spc="0" normalizeH="0" baseline="0" noProof="0" dirty="0" err="1">
                <a:ln>
                  <a:noFill/>
                </a:ln>
                <a:solidFill>
                  <a:srgbClr val="000000"/>
                </a:solidFill>
                <a:effectLst/>
                <a:uLnTx/>
                <a:uFillTx/>
                <a:latin typeface="Arial"/>
                <a:ea typeface="+mn-ea"/>
                <a:cs typeface="+mn-cs"/>
              </a:rPr>
              <a:t>unique_branch_cust</a:t>
            </a:r>
            <a:r>
              <a:rPr kumimoji="0" lang="en-US" sz="1100" i="0" u="none" strike="noStrike" kern="1200" cap="none" spc="0" normalizeH="0" baseline="0" noProof="0" dirty="0">
                <a:ln>
                  <a:noFill/>
                </a:ln>
                <a:solidFill>
                  <a:srgbClr val="000000"/>
                </a:solidFill>
                <a:effectLst/>
                <a:uLnTx/>
                <a:uFillTx/>
                <a:latin typeface="Arial"/>
                <a:ea typeface="+mn-ea"/>
                <a:cs typeface="+mn-cs"/>
              </a:rPr>
              <a:t> = </a:t>
            </a:r>
            <a:r>
              <a:rPr kumimoji="0" lang="en-US" sz="1100" i="0" u="none" strike="noStrike" kern="1200" cap="none" spc="0" normalizeH="0" baseline="0" noProof="0" dirty="0" err="1">
                <a:ln>
                  <a:noFill/>
                </a:ln>
                <a:solidFill>
                  <a:srgbClr val="000000"/>
                </a:solidFill>
                <a:effectLst/>
                <a:uLnTx/>
                <a:uFillTx/>
                <a:latin typeface="Arial"/>
                <a:ea typeface="+mn-ea"/>
                <a:cs typeface="+mn-cs"/>
              </a:rPr>
              <a:t>df_accts.drop_duplicates</a:t>
            </a:r>
            <a:r>
              <a:rPr kumimoji="0" lang="en-US" sz="1100" i="0" u="none" strike="noStrike" kern="1200" cap="none" spc="0" normalizeH="0" baseline="0" noProof="0" dirty="0">
                <a:ln>
                  <a:noFill/>
                </a:ln>
                <a:solidFill>
                  <a:srgbClr val="000000"/>
                </a:solidFill>
                <a:effectLst/>
                <a:uLnTx/>
                <a:uFillTx/>
                <a:latin typeface="Arial"/>
                <a:ea typeface="+mn-ea"/>
                <a:cs typeface="+mn-cs"/>
              </a:rPr>
              <a:t>(subset=['</a:t>
            </a:r>
            <a:r>
              <a:rPr kumimoji="0" lang="en-US" sz="1100" i="0" u="none" strike="noStrike" kern="1200" cap="none" spc="0" normalizeH="0" baseline="0" noProof="0" dirty="0" err="1">
                <a:ln>
                  <a:noFill/>
                </a:ln>
                <a:solidFill>
                  <a:srgbClr val="000000"/>
                </a:solidFill>
                <a:effectLst/>
                <a:uLnTx/>
                <a:uFillTx/>
                <a:latin typeface="Arial"/>
                <a:ea typeface="+mn-ea"/>
                <a:cs typeface="+mn-cs"/>
              </a:rPr>
              <a:t>branchNumber</a:t>
            </a:r>
            <a:r>
              <a:rPr kumimoji="0" lang="en-US" sz="1100" i="0" u="none" strike="noStrike" kern="1200" cap="none" spc="0" normalizeH="0" baseline="0" noProof="0" dirty="0">
                <a:ln>
                  <a:noFill/>
                </a:ln>
                <a:solidFill>
                  <a:srgbClr val="000000"/>
                </a:solidFill>
                <a:effectLst/>
                <a:uLnTx/>
                <a:uFillTx/>
                <a:latin typeface="Arial"/>
                <a:ea typeface="+mn-ea"/>
                <a:cs typeface="+mn-cs"/>
              </a:rPr>
              <a:t>', '</a:t>
            </a:r>
            <a:r>
              <a:rPr kumimoji="0" lang="en-US" sz="1100" i="0" u="none" strike="noStrike" kern="1200" cap="none" spc="0" normalizeH="0" baseline="0" noProof="0" dirty="0" err="1">
                <a:ln>
                  <a:noFill/>
                </a:ln>
                <a:solidFill>
                  <a:srgbClr val="000000"/>
                </a:solidFill>
                <a:effectLst/>
                <a:uLnTx/>
                <a:uFillTx/>
                <a:latin typeface="Arial"/>
                <a:ea typeface="+mn-ea"/>
                <a:cs typeface="+mn-cs"/>
              </a:rPr>
              <a:t>cust_id</a:t>
            </a:r>
            <a:r>
              <a:rPr kumimoji="0" lang="en-US" sz="1100" i="0" u="none" strike="noStrike" kern="1200" cap="none" spc="0" normalizeH="0" baseline="0" noProof="0" dirty="0">
                <a:ln>
                  <a:noFill/>
                </a:ln>
                <a:solidFill>
                  <a:srgbClr val="000000"/>
                </a:solidFill>
                <a:effectLst/>
                <a:uLnTx/>
                <a:uFillTx/>
                <a:latin typeface="Arial"/>
                <a:ea typeface="+mn-ea"/>
                <a:cs typeface="+mn-cs"/>
              </a:rPr>
              <a:t>’])</a:t>
            </a:r>
          </a:p>
          <a:p>
            <a:pPr marL="457200" lvl="1" indent="0">
              <a:lnSpc>
                <a:spcPct val="100000"/>
              </a:lnSpc>
              <a:spcBef>
                <a:spcPts val="0"/>
              </a:spcBef>
              <a:buNone/>
              <a:defRPr/>
            </a:pPr>
            <a:r>
              <a:rPr kumimoji="0" lang="en-US" sz="1100" i="0" u="none" strike="noStrike" kern="1200" cap="none" spc="0" normalizeH="0" baseline="0" noProof="0" dirty="0" err="1">
                <a:ln>
                  <a:noFill/>
                </a:ln>
                <a:solidFill>
                  <a:srgbClr val="000000"/>
                </a:solidFill>
                <a:effectLst/>
                <a:uLnTx/>
                <a:uFillTx/>
                <a:latin typeface="Arial"/>
                <a:ea typeface="+mn-ea"/>
                <a:cs typeface="+mn-cs"/>
              </a:rPr>
              <a:t>MostCustBranch</a:t>
            </a:r>
            <a:r>
              <a:rPr kumimoji="0" lang="en-US" sz="1100" i="0" u="none" strike="noStrike" kern="1200" cap="none" spc="0" normalizeH="0" baseline="0" noProof="0" dirty="0">
                <a:ln>
                  <a:noFill/>
                </a:ln>
                <a:solidFill>
                  <a:srgbClr val="000000"/>
                </a:solidFill>
                <a:effectLst/>
                <a:uLnTx/>
                <a:uFillTx/>
                <a:latin typeface="Arial"/>
                <a:ea typeface="+mn-ea"/>
                <a:cs typeface="+mn-cs"/>
              </a:rPr>
              <a:t> = Counter(</a:t>
            </a:r>
            <a:r>
              <a:rPr kumimoji="0" lang="en-US" sz="1100" i="0" u="none" strike="noStrike" kern="1200" cap="none" spc="0" normalizeH="0" baseline="0" noProof="0" dirty="0" err="1">
                <a:ln>
                  <a:noFill/>
                </a:ln>
                <a:solidFill>
                  <a:srgbClr val="000000"/>
                </a:solidFill>
                <a:effectLst/>
                <a:uLnTx/>
                <a:uFillTx/>
                <a:latin typeface="Arial"/>
                <a:ea typeface="+mn-ea"/>
                <a:cs typeface="+mn-cs"/>
              </a:rPr>
              <a:t>unique_branch_cust.branchNumber</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most_common</a:t>
            </a:r>
            <a:r>
              <a:rPr kumimoji="0" lang="en-US" sz="1100" i="0" u="none" strike="noStrike" kern="1200" cap="none" spc="0" normalizeH="0" baseline="0" noProof="0" dirty="0">
                <a:ln>
                  <a:noFill/>
                </a:ln>
                <a:solidFill>
                  <a:srgbClr val="000000"/>
                </a:solidFill>
                <a:effectLst/>
                <a:uLnTx/>
                <a:uFillTx/>
                <a:latin typeface="Arial"/>
                <a:ea typeface="+mn-ea"/>
                <a:cs typeface="+mn-cs"/>
              </a:rPr>
              <a:t>(1)</a:t>
            </a:r>
          </a:p>
          <a:p>
            <a:pPr marL="457200" lvl="1" indent="0">
              <a:lnSpc>
                <a:spcPct val="100000"/>
              </a:lnSpc>
              <a:spcBef>
                <a:spcPts val="0"/>
              </a:spcBef>
              <a:buNone/>
              <a:defRPr/>
            </a:pPr>
            <a:r>
              <a:rPr kumimoji="0" lang="en-US" sz="1100" i="0" u="none" strike="noStrike" kern="1200" cap="none" spc="0" normalizeH="0" baseline="0" noProof="0" dirty="0">
                <a:ln>
                  <a:noFill/>
                </a:ln>
                <a:solidFill>
                  <a:srgbClr val="000000"/>
                </a:solidFill>
                <a:effectLst/>
                <a:uLnTx/>
                <a:uFillTx/>
                <a:latin typeface="Arial"/>
                <a:ea typeface="+mn-ea"/>
                <a:cs typeface="+mn-cs"/>
              </a:rPr>
              <a:t>print("The branch with the most number of customers is branch", </a:t>
            </a:r>
            <a:r>
              <a:rPr kumimoji="0" lang="en-US" sz="1100" i="0" u="none" strike="noStrike" kern="1200" cap="none" spc="0" normalizeH="0" baseline="0" noProof="0" dirty="0" err="1">
                <a:ln>
                  <a:noFill/>
                </a:ln>
                <a:solidFill>
                  <a:srgbClr val="000000"/>
                </a:solidFill>
                <a:effectLst/>
                <a:uLnTx/>
                <a:uFillTx/>
                <a:latin typeface="Arial"/>
                <a:ea typeface="+mn-ea"/>
                <a:cs typeface="+mn-cs"/>
              </a:rPr>
              <a:t>MostCustBranch</a:t>
            </a:r>
            <a:r>
              <a:rPr kumimoji="0" lang="en-US" sz="1100" i="0" u="none" strike="noStrike" kern="1200" cap="none" spc="0" normalizeH="0" baseline="0" noProof="0" dirty="0">
                <a:ln>
                  <a:noFill/>
                </a:ln>
                <a:solidFill>
                  <a:srgbClr val="000000"/>
                </a:solidFill>
                <a:effectLst/>
                <a:uLnTx/>
                <a:uFillTx/>
                <a:latin typeface="Arial"/>
                <a:ea typeface="+mn-ea"/>
                <a:cs typeface="+mn-cs"/>
              </a:rPr>
              <a:t>[0][0], "with",</a:t>
            </a:r>
            <a:r>
              <a:rPr kumimoji="0" lang="en-US" sz="1100" i="0" u="none" strike="noStrike" kern="1200" cap="none" spc="0" normalizeH="0" baseline="0" noProof="0" dirty="0" err="1">
                <a:ln>
                  <a:noFill/>
                </a:ln>
                <a:solidFill>
                  <a:srgbClr val="000000"/>
                </a:solidFill>
                <a:effectLst/>
                <a:uLnTx/>
                <a:uFillTx/>
                <a:latin typeface="Arial"/>
                <a:ea typeface="+mn-ea"/>
                <a:cs typeface="+mn-cs"/>
              </a:rPr>
              <a:t>MostCustBranch</a:t>
            </a:r>
            <a:r>
              <a:rPr kumimoji="0" lang="en-US" sz="1100" i="0" u="none" strike="noStrike" kern="1200" cap="none" spc="0" normalizeH="0" baseline="0" noProof="0" dirty="0">
                <a:ln>
                  <a:noFill/>
                </a:ln>
                <a:solidFill>
                  <a:srgbClr val="000000"/>
                </a:solidFill>
                <a:effectLst/>
                <a:uLnTx/>
                <a:uFillTx/>
                <a:latin typeface="Arial"/>
                <a:ea typeface="+mn-ea"/>
                <a:cs typeface="+mn-cs"/>
              </a:rPr>
              <a:t>[0][1], "customers")</a:t>
            </a:r>
            <a:endParaRPr kumimoji="0" lang="en-US" sz="1000" i="0" u="none" strike="noStrike" kern="1200" cap="none" spc="0" normalizeH="0" baseline="0" noProof="0" dirty="0">
              <a:ln>
                <a:noFill/>
              </a:ln>
              <a:solidFill>
                <a:srgbClr val="000000"/>
              </a:solidFill>
              <a:effectLst/>
              <a:uLnTx/>
              <a:uFillTx/>
              <a:latin typeface="Arial"/>
              <a:ea typeface="+mn-ea"/>
              <a:cs typeface="+mn-cs"/>
            </a:endParaRPr>
          </a:p>
          <a:p>
            <a:r>
              <a:rPr kumimoji="0" lang="en-US" sz="1800" b="1" i="0" u="none" strike="noStrike" kern="1200" cap="none" spc="0" normalizeH="0" baseline="0" noProof="0" dirty="0">
                <a:ln>
                  <a:noFill/>
                </a:ln>
                <a:effectLst/>
                <a:uLnTx/>
                <a:uFillTx/>
                <a:latin typeface="Arial" pitchFamily="34" charset="0"/>
                <a:ea typeface="+mj-ea"/>
                <a:cs typeface="Arial" pitchFamily="34" charset="0"/>
              </a:rPr>
              <a:t>Age of oldest customer as of 2019-07-01</a:t>
            </a:r>
          </a:p>
          <a:p>
            <a:pPr marL="457200" lvl="1" indent="0">
              <a:lnSpc>
                <a:spcPct val="100000"/>
              </a:lnSpc>
              <a:spcBef>
                <a:spcPts val="0"/>
              </a:spcBef>
              <a:buNone/>
              <a:defRPr/>
            </a:pPr>
            <a:r>
              <a:rPr kumimoji="0" lang="en-US" sz="1100" i="0" u="none" strike="noStrike" kern="1200" cap="none" spc="0" normalizeH="0" baseline="0" noProof="0" dirty="0" err="1">
                <a:ln>
                  <a:noFill/>
                </a:ln>
                <a:solidFill>
                  <a:srgbClr val="000000"/>
                </a:solidFill>
                <a:effectLst/>
                <a:uLnTx/>
                <a:uFillTx/>
                <a:latin typeface="Arial"/>
                <a:ea typeface="+mn-ea"/>
                <a:cs typeface="+mn-cs"/>
              </a:rPr>
              <a:t>idOldest</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df_custs</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df_custs</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birthDate</a:t>
            </a:r>
            <a:r>
              <a:rPr kumimoji="0" lang="en-US" sz="1100" i="0" u="none" strike="noStrike" kern="1200" cap="none" spc="0" normalizeH="0" baseline="0" noProof="0" dirty="0">
                <a:ln>
                  <a:noFill/>
                </a:ln>
                <a:solidFill>
                  <a:srgbClr val="000000"/>
                </a:solidFill>
                <a:effectLst/>
                <a:uLnTx/>
                <a:uFillTx/>
                <a:latin typeface="Arial"/>
                <a:ea typeface="+mn-ea"/>
                <a:cs typeface="+mn-cs"/>
              </a:rPr>
              <a:t>'] == min(</a:t>
            </a:r>
            <a:r>
              <a:rPr kumimoji="0" lang="en-US" sz="1100" i="0" u="none" strike="noStrike" kern="1200" cap="none" spc="0" normalizeH="0" baseline="0" noProof="0" dirty="0" err="1">
                <a:ln>
                  <a:noFill/>
                </a:ln>
                <a:solidFill>
                  <a:srgbClr val="000000"/>
                </a:solidFill>
                <a:effectLst/>
                <a:uLnTx/>
                <a:uFillTx/>
                <a:latin typeface="Arial"/>
                <a:ea typeface="+mn-ea"/>
                <a:cs typeface="+mn-cs"/>
              </a:rPr>
              <a:t>df_custs</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birthDate</a:t>
            </a:r>
            <a:r>
              <a:rPr kumimoji="0" lang="en-US" sz="1100" i="0" u="none" strike="noStrike" kern="1200" cap="none" spc="0" normalizeH="0" baseline="0" noProof="0" dirty="0">
                <a:ln>
                  <a:noFill/>
                </a:ln>
                <a:solidFill>
                  <a:srgbClr val="000000"/>
                </a:solidFill>
                <a:effectLst/>
                <a:uLnTx/>
                <a:uFillTx/>
                <a:latin typeface="Arial"/>
                <a:ea typeface="+mn-ea"/>
                <a:cs typeface="+mn-cs"/>
              </a:rPr>
              <a:t>'])]['id']</a:t>
            </a:r>
          </a:p>
          <a:p>
            <a:pPr marL="457200" lvl="1" indent="0">
              <a:lnSpc>
                <a:spcPct val="100000"/>
              </a:lnSpc>
              <a:spcBef>
                <a:spcPts val="0"/>
              </a:spcBef>
              <a:buNone/>
              <a:defRPr/>
            </a:pPr>
            <a:r>
              <a:rPr kumimoji="0" lang="en-US" sz="1100" i="0" u="none" strike="noStrike" kern="1200" cap="none" spc="0" normalizeH="0" baseline="0" noProof="0" dirty="0" err="1">
                <a:ln>
                  <a:noFill/>
                </a:ln>
                <a:solidFill>
                  <a:srgbClr val="000000"/>
                </a:solidFill>
                <a:effectLst/>
                <a:uLnTx/>
                <a:uFillTx/>
                <a:latin typeface="Arial"/>
                <a:ea typeface="+mn-ea"/>
                <a:cs typeface="+mn-cs"/>
              </a:rPr>
              <a:t>ageDays</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datetime.strptime</a:t>
            </a:r>
            <a:r>
              <a:rPr kumimoji="0" lang="en-US" sz="1100" i="0" u="none" strike="noStrike" kern="1200" cap="none" spc="0" normalizeH="0" baseline="0" noProof="0" dirty="0">
                <a:ln>
                  <a:noFill/>
                </a:ln>
                <a:solidFill>
                  <a:srgbClr val="000000"/>
                </a:solidFill>
                <a:effectLst/>
                <a:uLnTx/>
                <a:uFillTx/>
                <a:latin typeface="Arial"/>
                <a:ea typeface="+mn-ea"/>
                <a:cs typeface="+mn-cs"/>
              </a:rPr>
              <a:t>('2019-7-1', "%Y-%m-%d") - min(</a:t>
            </a:r>
            <a:r>
              <a:rPr kumimoji="0" lang="en-US" sz="1100" i="0" u="none" strike="noStrike" kern="1200" cap="none" spc="0" normalizeH="0" baseline="0" noProof="0" dirty="0" err="1">
                <a:ln>
                  <a:noFill/>
                </a:ln>
                <a:solidFill>
                  <a:srgbClr val="000000"/>
                </a:solidFill>
                <a:effectLst/>
                <a:uLnTx/>
                <a:uFillTx/>
                <a:latin typeface="Arial"/>
                <a:ea typeface="+mn-ea"/>
                <a:cs typeface="+mn-cs"/>
              </a:rPr>
              <a:t>df_custs</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birthDate</a:t>
            </a:r>
            <a:r>
              <a:rPr kumimoji="0" lang="en-US" sz="1100" i="0" u="none" strike="noStrike" kern="1200" cap="none" spc="0" normalizeH="0" baseline="0" noProof="0" dirty="0">
                <a:ln>
                  <a:noFill/>
                </a:ln>
                <a:solidFill>
                  <a:srgbClr val="000000"/>
                </a:solidFill>
                <a:effectLst/>
                <a:uLnTx/>
                <a:uFillTx/>
                <a:latin typeface="Arial"/>
                <a:ea typeface="+mn-ea"/>
                <a:cs typeface="+mn-cs"/>
              </a:rPr>
              <a:t>'])).days</a:t>
            </a:r>
          </a:p>
          <a:p>
            <a:pPr marL="457200" lvl="1" indent="0">
              <a:lnSpc>
                <a:spcPct val="100000"/>
              </a:lnSpc>
              <a:spcBef>
                <a:spcPts val="0"/>
              </a:spcBef>
              <a:buNone/>
              <a:defRPr/>
            </a:pPr>
            <a:r>
              <a:rPr kumimoji="0" lang="en-US" sz="1100" i="0" u="none" strike="noStrike" kern="1200" cap="none" spc="0" normalizeH="0" baseline="0" noProof="0" dirty="0" err="1">
                <a:ln>
                  <a:noFill/>
                </a:ln>
                <a:solidFill>
                  <a:srgbClr val="000000"/>
                </a:solidFill>
                <a:effectLst/>
                <a:uLnTx/>
                <a:uFillTx/>
                <a:latin typeface="Arial"/>
                <a:ea typeface="+mn-ea"/>
                <a:cs typeface="+mn-cs"/>
              </a:rPr>
              <a:t>ageYear</a:t>
            </a:r>
            <a:r>
              <a:rPr kumimoji="0" lang="en-US" sz="1100" i="0" u="none" strike="noStrike" kern="1200" cap="none" spc="0" normalizeH="0" baseline="0" noProof="0" dirty="0">
                <a:ln>
                  <a:noFill/>
                </a:ln>
                <a:solidFill>
                  <a:srgbClr val="000000"/>
                </a:solidFill>
                <a:effectLst/>
                <a:uLnTx/>
                <a:uFillTx/>
                <a:latin typeface="Arial"/>
                <a:ea typeface="+mn-ea"/>
                <a:cs typeface="+mn-cs"/>
              </a:rPr>
              <a:t>=round(</a:t>
            </a:r>
            <a:r>
              <a:rPr kumimoji="0" lang="en-US" sz="1100" i="0" u="none" strike="noStrike" kern="1200" cap="none" spc="0" normalizeH="0" baseline="0" noProof="0" dirty="0" err="1">
                <a:ln>
                  <a:noFill/>
                </a:ln>
                <a:solidFill>
                  <a:srgbClr val="000000"/>
                </a:solidFill>
                <a:effectLst/>
                <a:uLnTx/>
                <a:uFillTx/>
                <a:latin typeface="Arial"/>
                <a:ea typeface="+mn-ea"/>
                <a:cs typeface="+mn-cs"/>
              </a:rPr>
              <a:t>ageDays</a:t>
            </a:r>
            <a:r>
              <a:rPr kumimoji="0" lang="en-US" sz="1100" i="0" u="none" strike="noStrike" kern="1200" cap="none" spc="0" normalizeH="0" baseline="0" noProof="0" dirty="0">
                <a:ln>
                  <a:noFill/>
                </a:ln>
                <a:solidFill>
                  <a:srgbClr val="000000"/>
                </a:solidFill>
                <a:effectLst/>
                <a:uLnTx/>
                <a:uFillTx/>
                <a:latin typeface="Arial"/>
                <a:ea typeface="+mn-ea"/>
                <a:cs typeface="+mn-cs"/>
              </a:rPr>
              <a:t>/365.25)</a:t>
            </a:r>
          </a:p>
          <a:p>
            <a:pPr marL="457200" lvl="1" indent="0">
              <a:lnSpc>
                <a:spcPct val="100000"/>
              </a:lnSpc>
              <a:spcBef>
                <a:spcPts val="0"/>
              </a:spcBef>
              <a:buNone/>
              <a:defRPr/>
            </a:pPr>
            <a:endParaRPr kumimoji="0" lang="en-US" sz="1100" i="0" u="none" strike="noStrike" kern="1200" cap="none" spc="0" normalizeH="0" baseline="0" noProof="0" dirty="0">
              <a:ln>
                <a:noFill/>
              </a:ln>
              <a:solidFill>
                <a:srgbClr val="000000"/>
              </a:solidFill>
              <a:effectLst/>
              <a:uLnTx/>
              <a:uFillTx/>
              <a:latin typeface="Arial"/>
              <a:ea typeface="+mn-ea"/>
              <a:cs typeface="+mn-cs"/>
            </a:endParaRPr>
          </a:p>
          <a:p>
            <a:pPr marL="457200" lvl="1" indent="0">
              <a:lnSpc>
                <a:spcPct val="100000"/>
              </a:lnSpc>
              <a:spcBef>
                <a:spcPts val="0"/>
              </a:spcBef>
              <a:buNone/>
              <a:defRPr/>
            </a:pPr>
            <a:r>
              <a:rPr kumimoji="0" lang="en-US" sz="1100" i="0" u="none" strike="noStrike" kern="1200" cap="none" spc="0" normalizeH="0" baseline="0" noProof="0" dirty="0">
                <a:ln>
                  <a:noFill/>
                </a:ln>
                <a:solidFill>
                  <a:srgbClr val="000000"/>
                </a:solidFill>
                <a:effectLst/>
                <a:uLnTx/>
                <a:uFillTx/>
                <a:latin typeface="Arial"/>
                <a:ea typeface="+mn-ea"/>
                <a:cs typeface="+mn-cs"/>
              </a:rPr>
              <a:t>print('The oldest customer is', </a:t>
            </a:r>
            <a:r>
              <a:rPr kumimoji="0" lang="en-US" sz="1100" i="0" u="none" strike="noStrike" kern="1200" cap="none" spc="0" normalizeH="0" baseline="0" noProof="0" dirty="0" err="1">
                <a:ln>
                  <a:noFill/>
                </a:ln>
                <a:solidFill>
                  <a:srgbClr val="000000"/>
                </a:solidFill>
                <a:effectLst/>
                <a:uLnTx/>
                <a:uFillTx/>
                <a:latin typeface="Arial"/>
                <a:ea typeface="+mn-ea"/>
                <a:cs typeface="+mn-cs"/>
              </a:rPr>
              <a:t>ageYear</a:t>
            </a:r>
            <a:r>
              <a:rPr kumimoji="0" lang="en-US" sz="1100" i="0" u="none" strike="noStrike" kern="1200" cap="none" spc="0" normalizeH="0" baseline="0" noProof="0" dirty="0">
                <a:ln>
                  <a:noFill/>
                </a:ln>
                <a:solidFill>
                  <a:srgbClr val="000000"/>
                </a:solidFill>
                <a:effectLst/>
                <a:uLnTx/>
                <a:uFillTx/>
                <a:latin typeface="Arial"/>
                <a:ea typeface="+mn-ea"/>
                <a:cs typeface="+mn-cs"/>
              </a:rPr>
              <a:t>, 'years/', </a:t>
            </a:r>
            <a:r>
              <a:rPr kumimoji="0" lang="en-US" sz="1100" i="0" u="none" strike="noStrike" kern="1200" cap="none" spc="0" normalizeH="0" baseline="0" noProof="0" dirty="0" err="1">
                <a:ln>
                  <a:noFill/>
                </a:ln>
                <a:solidFill>
                  <a:srgbClr val="000000"/>
                </a:solidFill>
                <a:effectLst/>
                <a:uLnTx/>
                <a:uFillTx/>
                <a:latin typeface="Arial"/>
                <a:ea typeface="+mn-ea"/>
                <a:cs typeface="+mn-cs"/>
              </a:rPr>
              <a:t>ageDays</a:t>
            </a:r>
            <a:r>
              <a:rPr kumimoji="0" lang="en-US" sz="1100" i="0" u="none" strike="noStrike" kern="1200" cap="none" spc="0" normalizeH="0" baseline="0" noProof="0" dirty="0">
                <a:ln>
                  <a:noFill/>
                </a:ln>
                <a:solidFill>
                  <a:srgbClr val="000000"/>
                </a:solidFill>
                <a:effectLst/>
                <a:uLnTx/>
                <a:uFillTx/>
                <a:latin typeface="Arial"/>
                <a:ea typeface="+mn-ea"/>
                <a:cs typeface="+mn-cs"/>
              </a:rPr>
              <a:t>, 'days old as of 2019-07-01, is the customer with the id ', </a:t>
            </a:r>
          </a:p>
          <a:p>
            <a:pPr marL="457200" lvl="1" indent="0">
              <a:lnSpc>
                <a:spcPct val="100000"/>
              </a:lnSpc>
              <a:spcBef>
                <a:spcPts val="0"/>
              </a:spcBef>
              <a:buNone/>
              <a:defRPr/>
            </a:pPr>
            <a:r>
              <a:rPr kumimoji="0" lang="en-US" sz="1100" i="0" u="none" strike="noStrike" kern="1200" cap="none" spc="0" normalizeH="0" baseline="0" noProof="0" dirty="0">
                <a:ln>
                  <a:noFill/>
                </a:ln>
                <a:solidFill>
                  <a:srgbClr val="000000"/>
                </a:solidFill>
                <a:effectLst/>
                <a:uLnTx/>
                <a:uFillTx/>
                <a:latin typeface="Arial"/>
                <a:ea typeface="+mn-ea"/>
                <a:cs typeface="+mn-cs"/>
              </a:rPr>
              <a:t>      list(</a:t>
            </a:r>
            <a:r>
              <a:rPr kumimoji="0" lang="en-US" sz="1100" i="0" u="none" strike="noStrike" kern="1200" cap="none" spc="0" normalizeH="0" baseline="0" noProof="0" dirty="0" err="1">
                <a:ln>
                  <a:noFill/>
                </a:ln>
                <a:solidFill>
                  <a:srgbClr val="000000"/>
                </a:solidFill>
                <a:effectLst/>
                <a:uLnTx/>
                <a:uFillTx/>
                <a:latin typeface="Arial"/>
                <a:ea typeface="+mn-ea"/>
                <a:cs typeface="+mn-cs"/>
              </a:rPr>
              <a:t>idOldest</a:t>
            </a:r>
            <a:r>
              <a:rPr kumimoji="0" lang="en-US" sz="1100" i="0" u="none" strike="noStrike" kern="1200" cap="none" spc="0" normalizeH="0" baseline="0" noProof="0" dirty="0">
                <a:ln>
                  <a:noFill/>
                </a:ln>
                <a:solidFill>
                  <a:srgbClr val="000000"/>
                </a:solidFill>
                <a:effectLst/>
                <a:uLnTx/>
                <a:uFillTx/>
                <a:latin typeface="Arial"/>
                <a:ea typeface="+mn-ea"/>
                <a:cs typeface="+mn-cs"/>
              </a:rPr>
              <a:t>), ', and was born on', min(</a:t>
            </a:r>
            <a:r>
              <a:rPr kumimoji="0" lang="en-US" sz="1100" i="0" u="none" strike="noStrike" kern="1200" cap="none" spc="0" normalizeH="0" baseline="0" noProof="0" dirty="0" err="1">
                <a:ln>
                  <a:noFill/>
                </a:ln>
                <a:solidFill>
                  <a:srgbClr val="000000"/>
                </a:solidFill>
                <a:effectLst/>
                <a:uLnTx/>
                <a:uFillTx/>
                <a:latin typeface="Arial"/>
                <a:ea typeface="+mn-ea"/>
                <a:cs typeface="+mn-cs"/>
              </a:rPr>
              <a:t>df_custs</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birthDate</a:t>
            </a:r>
            <a:r>
              <a:rPr kumimoji="0" lang="en-US" sz="1100" i="0" u="none" strike="noStrike" kern="1200" cap="none" spc="0" normalizeH="0" baseline="0" noProof="0" dirty="0">
                <a:ln>
                  <a:noFill/>
                </a:ln>
                <a:solidFill>
                  <a:srgbClr val="000000"/>
                </a:solidFill>
                <a:effectLst/>
                <a:uLnTx/>
                <a:uFillTx/>
                <a:latin typeface="Arial"/>
                <a:ea typeface="+mn-ea"/>
                <a:cs typeface="+mn-cs"/>
              </a:rPr>
              <a:t>']).date(), '.')</a:t>
            </a:r>
          </a:p>
          <a:p>
            <a:r>
              <a:rPr kumimoji="0" lang="en-US" sz="1800" b="1" i="0" u="none" strike="noStrike" kern="1200" cap="none" spc="0" normalizeH="0" baseline="0" noProof="0" dirty="0">
                <a:ln>
                  <a:noFill/>
                </a:ln>
                <a:effectLst/>
                <a:uLnTx/>
                <a:uFillTx/>
                <a:latin typeface="Arial" pitchFamily="34" charset="0"/>
                <a:ea typeface="+mj-ea"/>
                <a:cs typeface="Arial" pitchFamily="34" charset="0"/>
              </a:rPr>
              <a:t>Oldest customer number of accounts</a:t>
            </a:r>
          </a:p>
          <a:p>
            <a:pPr marL="457200" lvl="1" indent="0">
              <a:lnSpc>
                <a:spcPct val="100000"/>
              </a:lnSpc>
              <a:spcBef>
                <a:spcPts val="0"/>
              </a:spcBef>
              <a:buNone/>
              <a:defRPr/>
            </a:pPr>
            <a:r>
              <a:rPr kumimoji="0" lang="en-US" sz="1100" i="0" u="none" strike="noStrike" kern="1200" cap="none" spc="0" normalizeH="0" baseline="0" noProof="0" dirty="0" err="1">
                <a:ln>
                  <a:noFill/>
                </a:ln>
                <a:solidFill>
                  <a:srgbClr val="000000"/>
                </a:solidFill>
                <a:effectLst/>
                <a:uLnTx/>
                <a:uFillTx/>
                <a:latin typeface="Arial"/>
                <a:ea typeface="+mn-ea"/>
                <a:cs typeface="+mn-cs"/>
              </a:rPr>
              <a:t>idOldest</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df_custs</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df_custs</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birthDate</a:t>
            </a:r>
            <a:r>
              <a:rPr kumimoji="0" lang="en-US" sz="1100" i="0" u="none" strike="noStrike" kern="1200" cap="none" spc="0" normalizeH="0" baseline="0" noProof="0" dirty="0">
                <a:ln>
                  <a:noFill/>
                </a:ln>
                <a:solidFill>
                  <a:srgbClr val="000000"/>
                </a:solidFill>
                <a:effectLst/>
                <a:uLnTx/>
                <a:uFillTx/>
                <a:latin typeface="Arial"/>
                <a:ea typeface="+mn-ea"/>
                <a:cs typeface="+mn-cs"/>
              </a:rPr>
              <a:t>'] == min(</a:t>
            </a:r>
            <a:r>
              <a:rPr kumimoji="0" lang="en-US" sz="1100" i="0" u="none" strike="noStrike" kern="1200" cap="none" spc="0" normalizeH="0" baseline="0" noProof="0" dirty="0" err="1">
                <a:ln>
                  <a:noFill/>
                </a:ln>
                <a:solidFill>
                  <a:srgbClr val="000000"/>
                </a:solidFill>
                <a:effectLst/>
                <a:uLnTx/>
                <a:uFillTx/>
                <a:latin typeface="Arial"/>
                <a:ea typeface="+mn-ea"/>
                <a:cs typeface="+mn-cs"/>
              </a:rPr>
              <a:t>df_custs</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birthDate</a:t>
            </a:r>
            <a:r>
              <a:rPr kumimoji="0" lang="en-US" sz="1100" i="0" u="none" strike="noStrike" kern="1200" cap="none" spc="0" normalizeH="0" baseline="0" noProof="0" dirty="0">
                <a:ln>
                  <a:noFill/>
                </a:ln>
                <a:solidFill>
                  <a:srgbClr val="000000"/>
                </a:solidFill>
                <a:effectLst/>
                <a:uLnTx/>
                <a:uFillTx/>
                <a:latin typeface="Arial"/>
                <a:ea typeface="+mn-ea"/>
                <a:cs typeface="+mn-cs"/>
              </a:rPr>
              <a:t>'])]['id']</a:t>
            </a:r>
          </a:p>
          <a:p>
            <a:pPr marL="457200" lvl="1" indent="0">
              <a:lnSpc>
                <a:spcPct val="100000"/>
              </a:lnSpc>
              <a:spcBef>
                <a:spcPts val="0"/>
              </a:spcBef>
              <a:buNone/>
              <a:defRPr/>
            </a:pPr>
            <a:r>
              <a:rPr kumimoji="0" lang="en-US" sz="1100" i="0" u="none" strike="noStrike" kern="1200" cap="none" spc="0" normalizeH="0" baseline="0" noProof="0" dirty="0">
                <a:ln>
                  <a:noFill/>
                </a:ln>
                <a:solidFill>
                  <a:srgbClr val="000000"/>
                </a:solidFill>
                <a:effectLst/>
                <a:uLnTx/>
                <a:uFillTx/>
                <a:latin typeface="Arial"/>
                <a:ea typeface="+mn-ea"/>
                <a:cs typeface="+mn-cs"/>
              </a:rPr>
              <a:t>print('The oldest customer has', (</a:t>
            </a:r>
            <a:r>
              <a:rPr kumimoji="0" lang="en-US" sz="1100" i="0" u="none" strike="noStrike" kern="1200" cap="none" spc="0" normalizeH="0" baseline="0" noProof="0" dirty="0" err="1">
                <a:ln>
                  <a:noFill/>
                </a:ln>
                <a:solidFill>
                  <a:srgbClr val="000000"/>
                </a:solidFill>
                <a:effectLst/>
                <a:uLnTx/>
                <a:uFillTx/>
                <a:latin typeface="Arial"/>
                <a:ea typeface="+mn-ea"/>
                <a:cs typeface="+mn-cs"/>
              </a:rPr>
              <a:t>df_accts</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df_accts</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cust_id</a:t>
            </a:r>
            <a:r>
              <a:rPr kumimoji="0" lang="en-US" sz="1100" i="0" u="none" strike="noStrike" kern="1200" cap="none" spc="0" normalizeH="0" baseline="0" noProof="0" dirty="0">
                <a:ln>
                  <a:noFill/>
                </a:ln>
                <a:solidFill>
                  <a:srgbClr val="000000"/>
                </a:solidFill>
                <a:effectLst/>
                <a:uLnTx/>
                <a:uFillTx/>
                <a:latin typeface="Arial"/>
                <a:ea typeface="+mn-ea"/>
                <a:cs typeface="+mn-cs"/>
              </a:rPr>
              <a:t>']==list(</a:t>
            </a:r>
            <a:r>
              <a:rPr kumimoji="0" lang="en-US" sz="1100" i="0" u="none" strike="noStrike" kern="1200" cap="none" spc="0" normalizeH="0" baseline="0" noProof="0" dirty="0" err="1">
                <a:ln>
                  <a:noFill/>
                </a:ln>
                <a:solidFill>
                  <a:srgbClr val="000000"/>
                </a:solidFill>
                <a:effectLst/>
                <a:uLnTx/>
                <a:uFillTx/>
                <a:latin typeface="Arial"/>
                <a:ea typeface="+mn-ea"/>
                <a:cs typeface="+mn-cs"/>
              </a:rPr>
              <a:t>idOldest</a:t>
            </a:r>
            <a:r>
              <a:rPr kumimoji="0" lang="en-US" sz="1100" i="0" u="none" strike="noStrike" kern="1200" cap="none" spc="0" normalizeH="0" baseline="0" noProof="0" dirty="0">
                <a:ln>
                  <a:noFill/>
                </a:ln>
                <a:solidFill>
                  <a:srgbClr val="000000"/>
                </a:solidFill>
                <a:effectLst/>
                <a:uLnTx/>
                <a:uFillTx/>
                <a:latin typeface="Arial"/>
                <a:ea typeface="+mn-ea"/>
                <a:cs typeface="+mn-cs"/>
              </a:rPr>
              <a:t>)[0]]).shape[0], 'account(s).’)</a:t>
            </a:r>
          </a:p>
          <a:p>
            <a:r>
              <a:rPr kumimoji="0" lang="en-US" sz="1800" b="1" i="0" u="none" strike="noStrike" kern="1200" cap="none" spc="0" normalizeH="0" baseline="0" noProof="0" dirty="0">
                <a:ln>
                  <a:noFill/>
                </a:ln>
                <a:effectLst/>
                <a:uLnTx/>
                <a:uFillTx/>
                <a:latin typeface="Arial" pitchFamily="34" charset="0"/>
                <a:ea typeface="+mj-ea"/>
                <a:cs typeface="Arial" pitchFamily="34" charset="0"/>
              </a:rPr>
              <a:t>Number of transactions to Starbucks</a:t>
            </a:r>
          </a:p>
          <a:p>
            <a:pPr marL="457200" lvl="1" indent="0">
              <a:lnSpc>
                <a:spcPct val="100000"/>
              </a:lnSpc>
              <a:spcBef>
                <a:spcPts val="0"/>
              </a:spcBef>
              <a:buNone/>
              <a:defRPr/>
            </a:pPr>
            <a:r>
              <a:rPr kumimoji="0" lang="en-US" sz="1100" i="0" u="none" strike="noStrike" kern="1200" cap="none" spc="0" normalizeH="0" baseline="0" noProof="0" dirty="0">
                <a:ln>
                  <a:noFill/>
                </a:ln>
                <a:solidFill>
                  <a:srgbClr val="000000"/>
                </a:solidFill>
                <a:effectLst/>
                <a:uLnTx/>
                <a:uFillTx/>
                <a:latin typeface="Arial"/>
                <a:ea typeface="+mn-ea"/>
                <a:cs typeface="+mn-cs"/>
              </a:rPr>
              <a:t>print((</a:t>
            </a:r>
            <a:r>
              <a:rPr kumimoji="0" lang="en-US" sz="1100" i="0" u="none" strike="noStrike" kern="1200" cap="none" spc="0" normalizeH="0" baseline="0" noProof="0" dirty="0" err="1">
                <a:ln>
                  <a:noFill/>
                </a:ln>
                <a:solidFill>
                  <a:srgbClr val="000000"/>
                </a:solidFill>
                <a:effectLst/>
                <a:uLnTx/>
                <a:uFillTx/>
                <a:latin typeface="Arial"/>
                <a:ea typeface="+mn-ea"/>
                <a:cs typeface="+mn-cs"/>
              </a:rPr>
              <a:t>df_tx</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df_tx</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originationDateTime</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dt.month</a:t>
            </a:r>
            <a:r>
              <a:rPr kumimoji="0" lang="en-US" sz="1100" i="0" u="none" strike="noStrike" kern="1200" cap="none" spc="0" normalizeH="0" baseline="0" noProof="0" dirty="0">
                <a:ln>
                  <a:noFill/>
                </a:ln>
                <a:solidFill>
                  <a:srgbClr val="000000"/>
                </a:solidFill>
                <a:effectLst/>
                <a:uLnTx/>
                <a:uFillTx/>
                <a:latin typeface="Arial"/>
                <a:ea typeface="+mn-ea"/>
                <a:cs typeface="+mn-cs"/>
              </a:rPr>
              <a:t>==4) &amp; (</a:t>
            </a:r>
            <a:r>
              <a:rPr kumimoji="0" lang="en-US" sz="1100" i="0" u="none" strike="noStrike" kern="1200" cap="none" spc="0" normalizeH="0" baseline="0" noProof="0" dirty="0" err="1">
                <a:ln>
                  <a:noFill/>
                </a:ln>
                <a:solidFill>
                  <a:srgbClr val="000000"/>
                </a:solidFill>
                <a:effectLst/>
                <a:uLnTx/>
                <a:uFillTx/>
                <a:latin typeface="Arial"/>
                <a:ea typeface="+mn-ea"/>
                <a:cs typeface="+mn-cs"/>
              </a:rPr>
              <a:t>df_tx</a:t>
            </a:r>
            <a:r>
              <a:rPr kumimoji="0" lang="en-US" sz="1100" i="0" u="none" strike="noStrike" kern="1200" cap="none" spc="0" normalizeH="0" baseline="0" noProof="0" dirty="0">
                <a:ln>
                  <a:noFill/>
                </a:ln>
                <a:solidFill>
                  <a:srgbClr val="000000"/>
                </a:solidFill>
                <a:effectLst/>
                <a:uLnTx/>
                <a:uFillTx/>
                <a:latin typeface="Arial"/>
                <a:ea typeface="+mn-ea"/>
                <a:cs typeface="+mn-cs"/>
              </a:rPr>
              <a:t>['description'].</a:t>
            </a:r>
            <a:r>
              <a:rPr kumimoji="0" lang="en-US" sz="1100" i="0" u="none" strike="noStrike" kern="1200" cap="none" spc="0" normalizeH="0" baseline="0" noProof="0" dirty="0" err="1">
                <a:ln>
                  <a:noFill/>
                </a:ln>
                <a:solidFill>
                  <a:srgbClr val="000000"/>
                </a:solidFill>
                <a:effectLst/>
                <a:uLnTx/>
                <a:uFillTx/>
                <a:latin typeface="Arial"/>
                <a:ea typeface="+mn-ea"/>
                <a:cs typeface="+mn-cs"/>
              </a:rPr>
              <a:t>str.contains</a:t>
            </a:r>
            <a:r>
              <a:rPr kumimoji="0" lang="en-US" sz="1100" i="0" u="none" strike="noStrike" kern="1200" cap="none" spc="0" normalizeH="0" baseline="0" noProof="0" dirty="0">
                <a:ln>
                  <a:noFill/>
                </a:ln>
                <a:solidFill>
                  <a:srgbClr val="000000"/>
                </a:solidFill>
                <a:effectLst/>
                <a:uLnTx/>
                <a:uFillTx/>
                <a:latin typeface="Arial"/>
                <a:ea typeface="+mn-ea"/>
                <a:cs typeface="+mn-cs"/>
              </a:rPr>
              <a:t>('STARBUCKS'))]).shape[0],</a:t>
            </a:r>
          </a:p>
          <a:p>
            <a:pPr marL="457200" lvl="1" indent="0">
              <a:lnSpc>
                <a:spcPct val="100000"/>
              </a:lnSpc>
              <a:spcBef>
                <a:spcPts val="0"/>
              </a:spcBef>
              <a:buNone/>
              <a:defRPr/>
            </a:pPr>
            <a:r>
              <a:rPr kumimoji="0" lang="en-US" sz="1100" i="0" u="none" strike="noStrike" kern="1200" cap="none" spc="0" normalizeH="0" baseline="0" noProof="0" dirty="0">
                <a:ln>
                  <a:noFill/>
                </a:ln>
                <a:solidFill>
                  <a:srgbClr val="000000"/>
                </a:solidFill>
                <a:effectLst/>
                <a:uLnTx/>
                <a:uFillTx/>
                <a:latin typeface="Arial"/>
                <a:ea typeface="+mn-ea"/>
                <a:cs typeface="+mn-cs"/>
              </a:rPr>
              <a:t>      'transactions went to Starbucks in April.’)</a:t>
            </a:r>
          </a:p>
          <a:p>
            <a:r>
              <a:rPr kumimoji="0" lang="en-US" sz="1800" b="1" i="0" u="none" strike="noStrike" kern="1200" cap="none" spc="0" normalizeH="0" baseline="0" noProof="0" dirty="0">
                <a:ln>
                  <a:noFill/>
                </a:ln>
                <a:effectLst/>
                <a:uLnTx/>
                <a:uFillTx/>
                <a:latin typeface="Arial" pitchFamily="34" charset="0"/>
                <a:ea typeface="+mj-ea"/>
                <a:cs typeface="Arial" pitchFamily="34" charset="0"/>
              </a:rPr>
              <a:t>Dollars spent at Starbucks</a:t>
            </a:r>
          </a:p>
          <a:p>
            <a:pPr marL="457200" lvl="1" indent="0">
              <a:lnSpc>
                <a:spcPct val="100000"/>
              </a:lnSpc>
              <a:spcBef>
                <a:spcPts val="0"/>
              </a:spcBef>
              <a:buNone/>
              <a:defRPr/>
            </a:pPr>
            <a:r>
              <a:rPr kumimoji="0" lang="en-US" sz="1100" i="0" u="none" strike="noStrike" kern="1200" cap="none" spc="0" normalizeH="0" baseline="0" noProof="0" dirty="0">
                <a:ln>
                  <a:noFill/>
                </a:ln>
                <a:solidFill>
                  <a:srgbClr val="000000"/>
                </a:solidFill>
                <a:effectLst/>
                <a:uLnTx/>
                <a:uFillTx/>
                <a:latin typeface="Arial"/>
                <a:ea typeface="+mn-ea"/>
                <a:cs typeface="+mn-cs"/>
              </a:rPr>
              <a:t>print('The amount spent on Starbucks in April is',</a:t>
            </a:r>
          </a:p>
          <a:p>
            <a:pPr marL="457200" lvl="1" indent="0">
              <a:lnSpc>
                <a:spcPct val="100000"/>
              </a:lnSpc>
              <a:spcBef>
                <a:spcPts val="0"/>
              </a:spcBef>
              <a:buNone/>
              <a:defRPr/>
            </a:pPr>
            <a:r>
              <a:rPr kumimoji="0" lang="en-US" sz="1100" i="0" u="none" strike="noStrike" kern="1200" cap="none" spc="0" normalizeH="0" baseline="0" noProof="0" dirty="0">
                <a:ln>
                  <a:noFill/>
                </a:ln>
                <a:solidFill>
                  <a:srgbClr val="000000"/>
                </a:solidFill>
                <a:effectLst/>
                <a:uLnTx/>
                <a:uFillTx/>
                <a:latin typeface="Arial"/>
                <a:ea typeface="+mn-ea"/>
                <a:cs typeface="+mn-cs"/>
              </a:rPr>
              <a:t>      </a:t>
            </a:r>
            <a:r>
              <a:rPr kumimoji="0" lang="en-US" sz="1100" i="0" u="none" strike="noStrike" kern="1200" cap="none" spc="0" normalizeH="0" baseline="0" noProof="0" dirty="0" err="1">
                <a:ln>
                  <a:noFill/>
                </a:ln>
                <a:solidFill>
                  <a:srgbClr val="000000"/>
                </a:solidFill>
                <a:effectLst/>
                <a:uLnTx/>
                <a:uFillTx/>
                <a:latin typeface="Arial"/>
                <a:ea typeface="+mn-ea"/>
                <a:cs typeface="+mn-cs"/>
              </a:rPr>
              <a:t>df_tx</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df_tx</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originationDateTime</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dt.month</a:t>
            </a:r>
            <a:r>
              <a:rPr kumimoji="0" lang="en-US" sz="1100" i="0" u="none" strike="noStrike" kern="1200" cap="none" spc="0" normalizeH="0" baseline="0" noProof="0" dirty="0">
                <a:ln>
                  <a:noFill/>
                </a:ln>
                <a:solidFill>
                  <a:srgbClr val="000000"/>
                </a:solidFill>
                <a:effectLst/>
                <a:uLnTx/>
                <a:uFillTx/>
                <a:latin typeface="Arial"/>
                <a:ea typeface="+mn-ea"/>
                <a:cs typeface="+mn-cs"/>
              </a:rPr>
              <a:t>==4) &amp; (</a:t>
            </a:r>
            <a:r>
              <a:rPr kumimoji="0" lang="en-US" sz="1100" i="0" u="none" strike="noStrike" kern="1200" cap="none" spc="0" normalizeH="0" baseline="0" noProof="0" dirty="0" err="1">
                <a:ln>
                  <a:noFill/>
                </a:ln>
                <a:solidFill>
                  <a:srgbClr val="000000"/>
                </a:solidFill>
                <a:effectLst/>
                <a:uLnTx/>
                <a:uFillTx/>
                <a:latin typeface="Arial"/>
                <a:ea typeface="+mn-ea"/>
                <a:cs typeface="+mn-cs"/>
              </a:rPr>
              <a:t>df_tx</a:t>
            </a:r>
            <a:r>
              <a:rPr kumimoji="0" lang="en-US" sz="1100" i="0" u="none" strike="noStrike" kern="1200" cap="none" spc="0" normalizeH="0" baseline="0" noProof="0" dirty="0">
                <a:ln>
                  <a:noFill/>
                </a:ln>
                <a:solidFill>
                  <a:srgbClr val="000000"/>
                </a:solidFill>
                <a:effectLst/>
                <a:uLnTx/>
                <a:uFillTx/>
                <a:latin typeface="Arial"/>
                <a:ea typeface="+mn-ea"/>
                <a:cs typeface="+mn-cs"/>
              </a:rPr>
              <a:t>['description'].</a:t>
            </a:r>
            <a:r>
              <a:rPr kumimoji="0" lang="en-US" sz="1100" i="0" u="none" strike="noStrike" kern="1200" cap="none" spc="0" normalizeH="0" baseline="0" noProof="0" dirty="0" err="1">
                <a:ln>
                  <a:noFill/>
                </a:ln>
                <a:solidFill>
                  <a:srgbClr val="000000"/>
                </a:solidFill>
                <a:effectLst/>
                <a:uLnTx/>
                <a:uFillTx/>
                <a:latin typeface="Arial"/>
                <a:ea typeface="+mn-ea"/>
                <a:cs typeface="+mn-cs"/>
              </a:rPr>
              <a:t>str.contains</a:t>
            </a:r>
            <a:r>
              <a:rPr kumimoji="0" lang="en-US" sz="1100" i="0" u="none" strike="noStrike" kern="1200" cap="none" spc="0" normalizeH="0" baseline="0" noProof="0" dirty="0">
                <a:ln>
                  <a:noFill/>
                </a:ln>
                <a:solidFill>
                  <a:srgbClr val="000000"/>
                </a:solidFill>
                <a:effectLst/>
                <a:uLnTx/>
                <a:uFillTx/>
                <a:latin typeface="Arial"/>
                <a:ea typeface="+mn-ea"/>
                <a:cs typeface="+mn-cs"/>
              </a:rPr>
              <a:t>('STARBUCKS'))]['</a:t>
            </a:r>
            <a:r>
              <a:rPr kumimoji="0" lang="en-US" sz="1100" i="0" u="none" strike="noStrike" kern="1200" cap="none" spc="0" normalizeH="0" baseline="0" noProof="0" dirty="0" err="1">
                <a:ln>
                  <a:noFill/>
                </a:ln>
                <a:solidFill>
                  <a:srgbClr val="000000"/>
                </a:solidFill>
                <a:effectLst/>
                <a:uLnTx/>
                <a:uFillTx/>
                <a:latin typeface="Arial"/>
                <a:ea typeface="+mn-ea"/>
                <a:cs typeface="+mn-cs"/>
              </a:rPr>
              <a:t>currencyAmount</a:t>
            </a:r>
            <a:r>
              <a:rPr kumimoji="0" lang="en-US" sz="1100" i="0" u="none" strike="noStrike" kern="1200" cap="none" spc="0" normalizeH="0" baseline="0" noProof="0" dirty="0">
                <a:ln>
                  <a:noFill/>
                </a:ln>
                <a:solidFill>
                  <a:srgbClr val="000000"/>
                </a:solidFill>
                <a:effectLst/>
                <a:uLnTx/>
                <a:uFillTx/>
                <a:latin typeface="Arial"/>
                <a:ea typeface="+mn-ea"/>
                <a:cs typeface="+mn-cs"/>
              </a:rPr>
              <a:t>'].sum(),</a:t>
            </a:r>
          </a:p>
          <a:p>
            <a:pPr marL="457200" lvl="1" indent="0">
              <a:lnSpc>
                <a:spcPct val="100000"/>
              </a:lnSpc>
              <a:spcBef>
                <a:spcPts val="0"/>
              </a:spcBef>
              <a:buNone/>
              <a:defRPr/>
            </a:pPr>
            <a:r>
              <a:rPr kumimoji="0" lang="en-US" sz="1100" i="0" u="none" strike="noStrike" kern="1200" cap="none" spc="0" normalizeH="0" baseline="0" noProof="0" dirty="0">
                <a:ln>
                  <a:noFill/>
                </a:ln>
                <a:solidFill>
                  <a:srgbClr val="000000"/>
                </a:solidFill>
                <a:effectLst/>
                <a:uLnTx/>
                <a:uFillTx/>
                <a:latin typeface="Arial"/>
                <a:ea typeface="+mn-ea"/>
                <a:cs typeface="+mn-cs"/>
              </a:rPr>
              <a:t>      'CAD.')</a:t>
            </a:r>
            <a:endParaRPr kumimoji="0" lang="en-US" sz="1800" b="1" i="0" u="none" strike="noStrike" kern="1200" cap="none" spc="0" normalizeH="0" baseline="0" noProof="0" dirty="0">
              <a:ln>
                <a:noFill/>
              </a:ln>
              <a:solidFill>
                <a:srgbClr val="00B624"/>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3144706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9B4E-6C9A-4195-959A-A6D3BD9EC138}"/>
              </a:ext>
            </a:extLst>
          </p:cNvPr>
          <p:cNvSpPr>
            <a:spLocks noGrp="1"/>
          </p:cNvSpPr>
          <p:nvPr>
            <p:ph type="title"/>
          </p:nvPr>
        </p:nvSpPr>
        <p:spPr/>
        <p:txBody>
          <a:bodyPr>
            <a:normAutofit/>
          </a:bodyPr>
          <a:lstStyle/>
          <a:p>
            <a:r>
              <a:rPr kumimoji="0" lang="en-US" sz="3600" b="1" i="0" u="none" strike="noStrike" kern="1200" cap="none" spc="0" normalizeH="0" baseline="0" noProof="0" dirty="0">
                <a:ln>
                  <a:noFill/>
                </a:ln>
                <a:effectLst/>
                <a:uLnTx/>
                <a:uFillTx/>
                <a:latin typeface="Arial" pitchFamily="34" charset="0"/>
                <a:ea typeface="+mj-ea"/>
                <a:cs typeface="Arial" pitchFamily="34" charset="0"/>
              </a:rPr>
              <a:t>Data Manipulation Query Answer Code</a:t>
            </a:r>
            <a:endParaRPr lang="en-CA" sz="3600" dirty="0"/>
          </a:p>
        </p:txBody>
      </p:sp>
      <p:sp>
        <p:nvSpPr>
          <p:cNvPr id="3" name="Content Placeholder 2">
            <a:extLst>
              <a:ext uri="{FF2B5EF4-FFF2-40B4-BE49-F238E27FC236}">
                <a16:creationId xmlns:a16="http://schemas.microsoft.com/office/drawing/2014/main" id="{2CF4B19C-7C4C-4C91-8FB9-3CBE8F6C7307}"/>
              </a:ext>
            </a:extLst>
          </p:cNvPr>
          <p:cNvSpPr>
            <a:spLocks noGrp="1"/>
          </p:cNvSpPr>
          <p:nvPr>
            <p:ph idx="1"/>
          </p:nvPr>
        </p:nvSpPr>
        <p:spPr>
          <a:xfrm>
            <a:off x="838200" y="1343025"/>
            <a:ext cx="10515600" cy="4833938"/>
          </a:xfrm>
        </p:spPr>
        <p:txBody>
          <a:bodyPr>
            <a:normAutofit/>
          </a:bodyPr>
          <a:lstStyle/>
          <a:p>
            <a:r>
              <a:rPr kumimoji="0" lang="en-US" sz="1800" b="1" i="0" u="none" strike="noStrike" kern="1200" cap="none" spc="0" normalizeH="0" baseline="0" noProof="0" dirty="0">
                <a:ln>
                  <a:noFill/>
                </a:ln>
                <a:effectLst/>
                <a:uLnTx/>
                <a:uFillTx/>
                <a:latin typeface="Arial" pitchFamily="34" charset="0"/>
                <a:ea typeface="+mj-ea"/>
                <a:cs typeface="Arial" pitchFamily="34" charset="0"/>
              </a:rPr>
              <a:t>Hypothesis Test - Starbucks April and June statistical significance spend comparison</a:t>
            </a:r>
          </a:p>
          <a:p>
            <a:pPr marL="457200" lvl="1" indent="0">
              <a:lnSpc>
                <a:spcPct val="100000"/>
              </a:lnSpc>
              <a:spcBef>
                <a:spcPts val="0"/>
              </a:spcBef>
              <a:buNone/>
              <a:defRPr/>
            </a:pPr>
            <a:r>
              <a:rPr kumimoji="0" lang="en-US" sz="1100" i="0" u="none" strike="noStrike" kern="1200" cap="none" spc="0" normalizeH="0" baseline="0" noProof="0" dirty="0" err="1">
                <a:ln>
                  <a:noFill/>
                </a:ln>
                <a:solidFill>
                  <a:srgbClr val="000000"/>
                </a:solidFill>
                <a:effectLst/>
                <a:uLnTx/>
                <a:uFillTx/>
                <a:latin typeface="Arial"/>
                <a:ea typeface="+mn-ea"/>
                <a:cs typeface="+mn-cs"/>
              </a:rPr>
              <a:t>StarbucksApril</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df_tx</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df_tx</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originationDateTime</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dt.month</a:t>
            </a:r>
            <a:r>
              <a:rPr kumimoji="0" lang="en-US" sz="1100" i="0" u="none" strike="noStrike" kern="1200" cap="none" spc="0" normalizeH="0" baseline="0" noProof="0" dirty="0">
                <a:ln>
                  <a:noFill/>
                </a:ln>
                <a:solidFill>
                  <a:srgbClr val="000000"/>
                </a:solidFill>
                <a:effectLst/>
                <a:uLnTx/>
                <a:uFillTx/>
                <a:latin typeface="Arial"/>
                <a:ea typeface="+mn-ea"/>
                <a:cs typeface="+mn-cs"/>
              </a:rPr>
              <a:t>==4) &amp; (</a:t>
            </a:r>
            <a:r>
              <a:rPr kumimoji="0" lang="en-US" sz="1100" i="0" u="none" strike="noStrike" kern="1200" cap="none" spc="0" normalizeH="0" baseline="0" noProof="0" dirty="0" err="1">
                <a:ln>
                  <a:noFill/>
                </a:ln>
                <a:solidFill>
                  <a:srgbClr val="000000"/>
                </a:solidFill>
                <a:effectLst/>
                <a:uLnTx/>
                <a:uFillTx/>
                <a:latin typeface="Arial"/>
                <a:ea typeface="+mn-ea"/>
                <a:cs typeface="+mn-cs"/>
              </a:rPr>
              <a:t>df_tx</a:t>
            </a:r>
            <a:r>
              <a:rPr kumimoji="0" lang="en-US" sz="1100" i="0" u="none" strike="noStrike" kern="1200" cap="none" spc="0" normalizeH="0" baseline="0" noProof="0" dirty="0">
                <a:ln>
                  <a:noFill/>
                </a:ln>
                <a:solidFill>
                  <a:srgbClr val="000000"/>
                </a:solidFill>
                <a:effectLst/>
                <a:uLnTx/>
                <a:uFillTx/>
                <a:latin typeface="Arial"/>
                <a:ea typeface="+mn-ea"/>
                <a:cs typeface="+mn-cs"/>
              </a:rPr>
              <a:t>['description'].</a:t>
            </a:r>
            <a:r>
              <a:rPr kumimoji="0" lang="en-US" sz="1100" i="0" u="none" strike="noStrike" kern="1200" cap="none" spc="0" normalizeH="0" baseline="0" noProof="0" dirty="0" err="1">
                <a:ln>
                  <a:noFill/>
                </a:ln>
                <a:solidFill>
                  <a:srgbClr val="000000"/>
                </a:solidFill>
                <a:effectLst/>
                <a:uLnTx/>
                <a:uFillTx/>
                <a:latin typeface="Arial"/>
                <a:ea typeface="+mn-ea"/>
                <a:cs typeface="+mn-cs"/>
              </a:rPr>
              <a:t>str.contains</a:t>
            </a:r>
            <a:r>
              <a:rPr kumimoji="0" lang="en-US" sz="1100" i="0" u="none" strike="noStrike" kern="1200" cap="none" spc="0" normalizeH="0" baseline="0" noProof="0" dirty="0">
                <a:ln>
                  <a:noFill/>
                </a:ln>
                <a:solidFill>
                  <a:srgbClr val="000000"/>
                </a:solidFill>
                <a:effectLst/>
                <a:uLnTx/>
                <a:uFillTx/>
                <a:latin typeface="Arial"/>
                <a:ea typeface="+mn-ea"/>
                <a:cs typeface="+mn-cs"/>
              </a:rPr>
              <a:t>('STARBUCKS'))][['</a:t>
            </a:r>
            <a:r>
              <a:rPr kumimoji="0" lang="en-US" sz="1100" i="0" u="none" strike="noStrike" kern="1200" cap="none" spc="0" normalizeH="0" baseline="0" noProof="0" dirty="0" err="1">
                <a:ln>
                  <a:noFill/>
                </a:ln>
                <a:solidFill>
                  <a:srgbClr val="000000"/>
                </a:solidFill>
                <a:effectLst/>
                <a:uLnTx/>
                <a:uFillTx/>
                <a:latin typeface="Arial"/>
                <a:ea typeface="+mn-ea"/>
                <a:cs typeface="+mn-cs"/>
              </a:rPr>
              <a:t>currencyAmount</a:t>
            </a:r>
            <a:r>
              <a:rPr kumimoji="0" lang="en-US" sz="1100" i="0" u="none" strike="noStrike" kern="1200" cap="none" spc="0" normalizeH="0" baseline="0" noProof="0" dirty="0">
                <a:ln>
                  <a:noFill/>
                </a:ln>
                <a:solidFill>
                  <a:srgbClr val="000000"/>
                </a:solidFill>
                <a:effectLst/>
                <a:uLnTx/>
                <a:uFillTx/>
                <a:latin typeface="Arial"/>
                <a:ea typeface="+mn-ea"/>
                <a:cs typeface="+mn-cs"/>
              </a:rPr>
              <a:t>']]</a:t>
            </a:r>
          </a:p>
          <a:p>
            <a:pPr marL="457200" lvl="1" indent="0">
              <a:lnSpc>
                <a:spcPct val="100000"/>
              </a:lnSpc>
              <a:spcBef>
                <a:spcPts val="0"/>
              </a:spcBef>
              <a:buNone/>
              <a:defRPr/>
            </a:pPr>
            <a:r>
              <a:rPr kumimoji="0" lang="en-US" sz="1100" i="0" u="none" strike="noStrike" kern="1200" cap="none" spc="0" normalizeH="0" baseline="0" noProof="0" dirty="0" err="1">
                <a:ln>
                  <a:noFill/>
                </a:ln>
                <a:solidFill>
                  <a:srgbClr val="000000"/>
                </a:solidFill>
                <a:effectLst/>
                <a:uLnTx/>
                <a:uFillTx/>
                <a:latin typeface="Arial"/>
                <a:ea typeface="+mn-ea"/>
                <a:cs typeface="+mn-cs"/>
              </a:rPr>
              <a:t>StarbucksJune</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df_tx</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df_tx</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originationDateTime</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dt.month</a:t>
            </a:r>
            <a:r>
              <a:rPr kumimoji="0" lang="en-US" sz="1100" i="0" u="none" strike="noStrike" kern="1200" cap="none" spc="0" normalizeH="0" baseline="0" noProof="0" dirty="0">
                <a:ln>
                  <a:noFill/>
                </a:ln>
                <a:solidFill>
                  <a:srgbClr val="000000"/>
                </a:solidFill>
                <a:effectLst/>
                <a:uLnTx/>
                <a:uFillTx/>
                <a:latin typeface="Arial"/>
                <a:ea typeface="+mn-ea"/>
                <a:cs typeface="+mn-cs"/>
              </a:rPr>
              <a:t>==6) &amp; (</a:t>
            </a:r>
            <a:r>
              <a:rPr kumimoji="0" lang="en-US" sz="1100" i="0" u="none" strike="noStrike" kern="1200" cap="none" spc="0" normalizeH="0" baseline="0" noProof="0" dirty="0" err="1">
                <a:ln>
                  <a:noFill/>
                </a:ln>
                <a:solidFill>
                  <a:srgbClr val="000000"/>
                </a:solidFill>
                <a:effectLst/>
                <a:uLnTx/>
                <a:uFillTx/>
                <a:latin typeface="Arial"/>
                <a:ea typeface="+mn-ea"/>
                <a:cs typeface="+mn-cs"/>
              </a:rPr>
              <a:t>df_tx</a:t>
            </a:r>
            <a:r>
              <a:rPr kumimoji="0" lang="en-US" sz="1100" i="0" u="none" strike="noStrike" kern="1200" cap="none" spc="0" normalizeH="0" baseline="0" noProof="0" dirty="0">
                <a:ln>
                  <a:noFill/>
                </a:ln>
                <a:solidFill>
                  <a:srgbClr val="000000"/>
                </a:solidFill>
                <a:effectLst/>
                <a:uLnTx/>
                <a:uFillTx/>
                <a:latin typeface="Arial"/>
                <a:ea typeface="+mn-ea"/>
                <a:cs typeface="+mn-cs"/>
              </a:rPr>
              <a:t>['description'].</a:t>
            </a:r>
            <a:r>
              <a:rPr kumimoji="0" lang="en-US" sz="1100" i="0" u="none" strike="noStrike" kern="1200" cap="none" spc="0" normalizeH="0" baseline="0" noProof="0" dirty="0" err="1">
                <a:ln>
                  <a:noFill/>
                </a:ln>
                <a:solidFill>
                  <a:srgbClr val="000000"/>
                </a:solidFill>
                <a:effectLst/>
                <a:uLnTx/>
                <a:uFillTx/>
                <a:latin typeface="Arial"/>
                <a:ea typeface="+mn-ea"/>
                <a:cs typeface="+mn-cs"/>
              </a:rPr>
              <a:t>str.contains</a:t>
            </a:r>
            <a:r>
              <a:rPr kumimoji="0" lang="en-US" sz="1100" i="0" u="none" strike="noStrike" kern="1200" cap="none" spc="0" normalizeH="0" baseline="0" noProof="0" dirty="0">
                <a:ln>
                  <a:noFill/>
                </a:ln>
                <a:solidFill>
                  <a:srgbClr val="000000"/>
                </a:solidFill>
                <a:effectLst/>
                <a:uLnTx/>
                <a:uFillTx/>
                <a:latin typeface="Arial"/>
                <a:ea typeface="+mn-ea"/>
                <a:cs typeface="+mn-cs"/>
              </a:rPr>
              <a:t>('STARBUCKS'))][['</a:t>
            </a:r>
            <a:r>
              <a:rPr kumimoji="0" lang="en-US" sz="1100" i="0" u="none" strike="noStrike" kern="1200" cap="none" spc="0" normalizeH="0" baseline="0" noProof="0" dirty="0" err="1">
                <a:ln>
                  <a:noFill/>
                </a:ln>
                <a:solidFill>
                  <a:srgbClr val="000000"/>
                </a:solidFill>
                <a:effectLst/>
                <a:uLnTx/>
                <a:uFillTx/>
                <a:latin typeface="Arial"/>
                <a:ea typeface="+mn-ea"/>
                <a:cs typeface="+mn-cs"/>
              </a:rPr>
              <a:t>currencyAmount</a:t>
            </a:r>
            <a:r>
              <a:rPr kumimoji="0" lang="en-US" sz="1100" i="0" u="none" strike="noStrike" kern="1200" cap="none" spc="0" normalizeH="0" baseline="0" noProof="0" dirty="0">
                <a:ln>
                  <a:noFill/>
                </a:ln>
                <a:solidFill>
                  <a:srgbClr val="000000"/>
                </a:solidFill>
                <a:effectLst/>
                <a:uLnTx/>
                <a:uFillTx/>
                <a:latin typeface="Arial"/>
                <a:ea typeface="+mn-ea"/>
                <a:cs typeface="+mn-cs"/>
              </a:rPr>
              <a:t>’]]</a:t>
            </a:r>
          </a:p>
          <a:p>
            <a:pPr marL="457200" lvl="1" indent="0">
              <a:lnSpc>
                <a:spcPct val="100000"/>
              </a:lnSpc>
              <a:spcBef>
                <a:spcPts val="0"/>
              </a:spcBef>
              <a:buNone/>
              <a:defRPr/>
            </a:pPr>
            <a:endParaRPr kumimoji="0" lang="en-US" sz="1100" i="0" u="none" strike="noStrike" kern="1200" cap="none" spc="0" normalizeH="0" baseline="0" noProof="0" dirty="0">
              <a:ln>
                <a:noFill/>
              </a:ln>
              <a:solidFill>
                <a:srgbClr val="000000"/>
              </a:solidFill>
              <a:effectLst/>
              <a:uLnTx/>
              <a:uFillTx/>
              <a:latin typeface="Arial"/>
              <a:ea typeface="+mn-ea"/>
              <a:cs typeface="+mn-cs"/>
            </a:endParaRPr>
          </a:p>
          <a:p>
            <a:pPr marL="457200" lvl="1" indent="0">
              <a:lnSpc>
                <a:spcPct val="100000"/>
              </a:lnSpc>
              <a:spcBef>
                <a:spcPts val="0"/>
              </a:spcBef>
              <a:buNone/>
              <a:defRPr/>
            </a:pPr>
            <a:r>
              <a:rPr kumimoji="0" lang="en-US" sz="1100" i="0" u="none" strike="noStrike" kern="1200" cap="none" spc="0" normalizeH="0" baseline="0" noProof="0" dirty="0" err="1">
                <a:ln>
                  <a:noFill/>
                </a:ln>
                <a:solidFill>
                  <a:srgbClr val="000000"/>
                </a:solidFill>
                <a:effectLst/>
                <a:uLnTx/>
                <a:uFillTx/>
                <a:latin typeface="Arial"/>
                <a:ea typeface="+mn-ea"/>
                <a:cs typeface="+mn-cs"/>
              </a:rPr>
              <a:t>sb.distplot</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StarbucksApril</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currencyAmount</a:t>
            </a:r>
            <a:r>
              <a:rPr kumimoji="0" lang="en-US" sz="1100" i="0" u="none" strike="noStrike" kern="1200" cap="none" spc="0" normalizeH="0" baseline="0" noProof="0" dirty="0">
                <a:ln>
                  <a:noFill/>
                </a:ln>
                <a:solidFill>
                  <a:srgbClr val="000000"/>
                </a:solidFill>
                <a:effectLst/>
                <a:uLnTx/>
                <a:uFillTx/>
                <a:latin typeface="Arial"/>
                <a:ea typeface="+mn-ea"/>
                <a:cs typeface="+mn-cs"/>
              </a:rPr>
              <a:t>'])</a:t>
            </a:r>
          </a:p>
          <a:p>
            <a:pPr marL="457200" lvl="1" indent="0">
              <a:lnSpc>
                <a:spcPct val="100000"/>
              </a:lnSpc>
              <a:spcBef>
                <a:spcPts val="0"/>
              </a:spcBef>
              <a:buNone/>
              <a:defRPr/>
            </a:pPr>
            <a:r>
              <a:rPr kumimoji="0" lang="en-US" sz="1100" i="0" u="none" strike="noStrike" kern="1200" cap="none" spc="0" normalizeH="0" baseline="0" noProof="0" dirty="0" err="1">
                <a:ln>
                  <a:noFill/>
                </a:ln>
                <a:solidFill>
                  <a:srgbClr val="000000"/>
                </a:solidFill>
                <a:effectLst/>
                <a:uLnTx/>
                <a:uFillTx/>
                <a:latin typeface="Arial"/>
                <a:ea typeface="+mn-ea"/>
                <a:cs typeface="+mn-cs"/>
              </a:rPr>
              <a:t>sb.distplot</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StarbucksJune</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currencyAmount</a:t>
            </a:r>
            <a:r>
              <a:rPr kumimoji="0" lang="en-US" sz="1100" i="0" u="none" strike="noStrike" kern="1200" cap="none" spc="0" normalizeH="0" baseline="0" noProof="0" dirty="0">
                <a:ln>
                  <a:noFill/>
                </a:ln>
                <a:solidFill>
                  <a:srgbClr val="000000"/>
                </a:solidFill>
                <a:effectLst/>
                <a:uLnTx/>
                <a:uFillTx/>
                <a:latin typeface="Arial"/>
                <a:ea typeface="+mn-ea"/>
                <a:cs typeface="+mn-cs"/>
              </a:rPr>
              <a:t>’]);</a:t>
            </a:r>
          </a:p>
          <a:p>
            <a:pPr marL="457200" lvl="1" indent="0">
              <a:lnSpc>
                <a:spcPct val="100000"/>
              </a:lnSpc>
              <a:spcBef>
                <a:spcPts val="0"/>
              </a:spcBef>
              <a:buNone/>
              <a:defRPr/>
            </a:pPr>
            <a:r>
              <a:rPr kumimoji="0" lang="en-US" sz="1100" i="0" u="none" strike="noStrike" kern="1200" cap="none" spc="0" normalizeH="0" baseline="0" noProof="0" dirty="0" err="1">
                <a:ln>
                  <a:noFill/>
                </a:ln>
                <a:solidFill>
                  <a:srgbClr val="000000"/>
                </a:solidFill>
                <a:effectLst/>
                <a:uLnTx/>
                <a:uFillTx/>
                <a:latin typeface="Arial"/>
                <a:ea typeface="+mn-ea"/>
                <a:cs typeface="+mn-cs"/>
              </a:rPr>
              <a:t>np.var</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StarbucksApril</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currencyAmount</a:t>
            </a:r>
            <a:r>
              <a:rPr kumimoji="0" lang="en-US" sz="1100" i="0" u="none" strike="noStrike" kern="1200" cap="none" spc="0" normalizeH="0" baseline="0" noProof="0" dirty="0">
                <a:ln>
                  <a:noFill/>
                </a:ln>
                <a:solidFill>
                  <a:srgbClr val="000000"/>
                </a:solidFill>
                <a:effectLst/>
                <a:uLnTx/>
                <a:uFillTx/>
                <a:latin typeface="Arial"/>
                <a:ea typeface="+mn-ea"/>
                <a:cs typeface="+mn-cs"/>
              </a:rPr>
              <a:t>’])</a:t>
            </a:r>
          </a:p>
          <a:p>
            <a:pPr marL="457200" lvl="1" indent="0">
              <a:lnSpc>
                <a:spcPct val="100000"/>
              </a:lnSpc>
              <a:spcBef>
                <a:spcPts val="0"/>
              </a:spcBef>
              <a:buNone/>
              <a:defRPr/>
            </a:pPr>
            <a:r>
              <a:rPr kumimoji="0" lang="en-US" sz="1100" i="0" u="none" strike="noStrike" kern="1200" cap="none" spc="0" normalizeH="0" baseline="0" noProof="0" dirty="0" err="1">
                <a:ln>
                  <a:noFill/>
                </a:ln>
                <a:solidFill>
                  <a:srgbClr val="000000"/>
                </a:solidFill>
                <a:effectLst/>
                <a:uLnTx/>
                <a:uFillTx/>
                <a:latin typeface="Arial"/>
                <a:ea typeface="+mn-ea"/>
                <a:cs typeface="+mn-cs"/>
              </a:rPr>
              <a:t>np.var</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StarbucksJune</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currencyAmount</a:t>
            </a:r>
            <a:r>
              <a:rPr kumimoji="0" lang="en-US" sz="1100" i="0" u="none" strike="noStrike" kern="1200" cap="none" spc="0" normalizeH="0" baseline="0" noProof="0" dirty="0">
                <a:ln>
                  <a:noFill/>
                </a:ln>
                <a:solidFill>
                  <a:srgbClr val="000000"/>
                </a:solidFill>
                <a:effectLst/>
                <a:uLnTx/>
                <a:uFillTx/>
                <a:latin typeface="Arial"/>
                <a:ea typeface="+mn-ea"/>
                <a:cs typeface="+mn-cs"/>
              </a:rPr>
              <a:t>’])</a:t>
            </a:r>
          </a:p>
          <a:p>
            <a:pPr marL="457200" lvl="1" indent="0">
              <a:lnSpc>
                <a:spcPct val="100000"/>
              </a:lnSpc>
              <a:spcBef>
                <a:spcPts val="0"/>
              </a:spcBef>
              <a:buNone/>
              <a:defRPr/>
            </a:pPr>
            <a:endParaRPr lang="en-US" sz="1100" dirty="0">
              <a:solidFill>
                <a:srgbClr val="000000"/>
              </a:solidFill>
              <a:latin typeface="Arial"/>
            </a:endParaRPr>
          </a:p>
          <a:p>
            <a:pPr marL="457200" lvl="1" indent="0">
              <a:lnSpc>
                <a:spcPct val="100000"/>
              </a:lnSpc>
              <a:spcBef>
                <a:spcPts val="0"/>
              </a:spcBef>
              <a:buNone/>
              <a:defRPr/>
            </a:pPr>
            <a:r>
              <a:rPr kumimoji="0" lang="en-US" sz="1100" i="0" u="none" strike="noStrike" kern="1200" cap="none" spc="0" normalizeH="0" baseline="0" noProof="0" dirty="0">
                <a:ln>
                  <a:noFill/>
                </a:ln>
                <a:solidFill>
                  <a:srgbClr val="000000"/>
                </a:solidFill>
                <a:effectLst/>
                <a:uLnTx/>
                <a:uFillTx/>
                <a:latin typeface="Arial"/>
                <a:ea typeface="+mn-ea"/>
                <a:cs typeface="+mn-cs"/>
              </a:rPr>
              <a:t>stat, p = </a:t>
            </a:r>
            <a:r>
              <a:rPr kumimoji="0" lang="en-US" sz="1100" i="0" u="none" strike="noStrike" kern="1200" cap="none" spc="0" normalizeH="0" baseline="0" noProof="0" dirty="0" err="1">
                <a:ln>
                  <a:noFill/>
                </a:ln>
                <a:solidFill>
                  <a:srgbClr val="000000"/>
                </a:solidFill>
                <a:effectLst/>
                <a:uLnTx/>
                <a:uFillTx/>
                <a:latin typeface="Arial"/>
                <a:ea typeface="+mn-ea"/>
                <a:cs typeface="+mn-cs"/>
              </a:rPr>
              <a:t>ttest_ind</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StarbucksApril</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currencyAmount</a:t>
            </a:r>
            <a:r>
              <a:rPr kumimoji="0" lang="en-US" sz="1100" i="0" u="none" strike="noStrike" kern="1200" cap="none" spc="0" normalizeH="0" baseline="0" noProof="0" dirty="0">
                <a:ln>
                  <a:noFill/>
                </a:ln>
                <a:solidFill>
                  <a:srgbClr val="000000"/>
                </a:solidFill>
                <a:effectLst/>
                <a:uLnTx/>
                <a:uFillTx/>
                <a:latin typeface="Arial"/>
                <a:ea typeface="+mn-ea"/>
                <a:cs typeface="+mn-cs"/>
              </a:rPr>
              <a:t>'], </a:t>
            </a:r>
            <a:r>
              <a:rPr kumimoji="0" lang="en-US" sz="1100" i="0" u="none" strike="noStrike" kern="1200" cap="none" spc="0" normalizeH="0" baseline="0" noProof="0" dirty="0" err="1">
                <a:ln>
                  <a:noFill/>
                </a:ln>
                <a:solidFill>
                  <a:srgbClr val="000000"/>
                </a:solidFill>
                <a:effectLst/>
                <a:uLnTx/>
                <a:uFillTx/>
                <a:latin typeface="Arial"/>
                <a:ea typeface="+mn-ea"/>
                <a:cs typeface="+mn-cs"/>
              </a:rPr>
              <a:t>StarbucksJune</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currencyAmount</a:t>
            </a:r>
            <a:r>
              <a:rPr kumimoji="0" lang="en-US" sz="1100" i="0" u="none" strike="noStrike" kern="1200" cap="none" spc="0" normalizeH="0" baseline="0" noProof="0" dirty="0">
                <a:ln>
                  <a:noFill/>
                </a:ln>
                <a:solidFill>
                  <a:srgbClr val="000000"/>
                </a:solidFill>
                <a:effectLst/>
                <a:uLnTx/>
                <a:uFillTx/>
                <a:latin typeface="Arial"/>
                <a:ea typeface="+mn-ea"/>
                <a:cs typeface="+mn-cs"/>
              </a:rPr>
              <a:t>'])</a:t>
            </a:r>
          </a:p>
          <a:p>
            <a:pPr marL="457200" lvl="1" indent="0">
              <a:lnSpc>
                <a:spcPct val="100000"/>
              </a:lnSpc>
              <a:spcBef>
                <a:spcPts val="0"/>
              </a:spcBef>
              <a:buNone/>
              <a:defRPr/>
            </a:pPr>
            <a:r>
              <a:rPr kumimoji="0" lang="en-US" sz="1100" i="0" u="none" strike="noStrike" kern="1200" cap="none" spc="0" normalizeH="0" baseline="0" noProof="0" dirty="0">
                <a:ln>
                  <a:noFill/>
                </a:ln>
                <a:solidFill>
                  <a:srgbClr val="000000"/>
                </a:solidFill>
                <a:effectLst/>
                <a:uLnTx/>
                <a:uFillTx/>
                <a:latin typeface="Arial"/>
                <a:ea typeface="+mn-ea"/>
                <a:cs typeface="+mn-cs"/>
              </a:rPr>
              <a:t>print('t =', stat)</a:t>
            </a:r>
          </a:p>
          <a:p>
            <a:pPr marL="457200" lvl="1" indent="0">
              <a:lnSpc>
                <a:spcPct val="100000"/>
              </a:lnSpc>
              <a:spcBef>
                <a:spcPts val="0"/>
              </a:spcBef>
              <a:buNone/>
              <a:defRPr/>
            </a:pPr>
            <a:r>
              <a:rPr kumimoji="0" lang="en-US" sz="1000" i="0" u="none" strike="noStrike" kern="1200" cap="none" spc="0" normalizeH="0" baseline="0" noProof="0" dirty="0">
                <a:ln>
                  <a:noFill/>
                </a:ln>
                <a:solidFill>
                  <a:srgbClr val="000000"/>
                </a:solidFill>
                <a:effectLst/>
                <a:uLnTx/>
                <a:uFillTx/>
                <a:latin typeface="Arial"/>
                <a:ea typeface="+mn-ea"/>
                <a:cs typeface="+mn-cs"/>
              </a:rPr>
              <a:t>print('p =', p)</a:t>
            </a:r>
            <a:endParaRPr kumimoji="0" lang="en-US" sz="1000" i="0" u="none" strike="noStrike" kern="1200" cap="none" spc="0" normalizeH="0" baseline="0" noProof="0" dirty="0">
              <a:ln>
                <a:noFill/>
              </a:ln>
              <a:solidFill>
                <a:srgbClr val="00B624"/>
              </a:solidFill>
              <a:effectLst/>
              <a:uLnTx/>
              <a:uFillTx/>
              <a:latin typeface="Arial" pitchFamily="34" charset="0"/>
              <a:ea typeface="+mj-ea"/>
              <a:cs typeface="Arial" pitchFamily="34" charset="0"/>
            </a:endParaRPr>
          </a:p>
          <a:p>
            <a:r>
              <a:rPr kumimoji="0" lang="en-US" sz="1800" b="1" i="0" u="none" strike="noStrike" kern="1200" cap="none" spc="0" normalizeH="0" baseline="0" noProof="0" dirty="0">
                <a:ln>
                  <a:noFill/>
                </a:ln>
                <a:effectLst/>
                <a:uLnTx/>
                <a:uFillTx/>
                <a:latin typeface="Arial" pitchFamily="34" charset="0"/>
                <a:ea typeface="+mj-ea"/>
                <a:cs typeface="Arial" pitchFamily="34" charset="0"/>
              </a:rPr>
              <a:t>Highest average spend above trend at Starbucks (based on a 10-period moving average, ignoring missing dates)</a:t>
            </a:r>
            <a:endParaRPr kumimoji="0" lang="en-CA" sz="1800" b="1" i="0" u="none" strike="noStrike" kern="1200" cap="none" spc="0" normalizeH="0" baseline="0" noProof="0" dirty="0">
              <a:ln>
                <a:noFill/>
              </a:ln>
              <a:effectLst/>
              <a:uLnTx/>
              <a:uFillTx/>
              <a:latin typeface="Arial" pitchFamily="34" charset="0"/>
              <a:ea typeface="+mj-ea"/>
              <a:cs typeface="Arial" pitchFamily="34" charset="0"/>
            </a:endParaRPr>
          </a:p>
          <a:p>
            <a:pPr marL="457200" lvl="1" indent="0">
              <a:lnSpc>
                <a:spcPct val="100000"/>
              </a:lnSpc>
              <a:spcBef>
                <a:spcPts val="0"/>
              </a:spcBef>
              <a:buNone/>
              <a:defRPr/>
            </a:pPr>
            <a:r>
              <a:rPr kumimoji="0" lang="en-US" sz="1100" i="0" u="none" strike="noStrike" kern="1200" cap="none" spc="0" normalizeH="0" baseline="0" noProof="0" dirty="0" err="1">
                <a:ln>
                  <a:noFill/>
                </a:ln>
                <a:solidFill>
                  <a:srgbClr val="000000"/>
                </a:solidFill>
                <a:effectLst/>
                <a:uLnTx/>
                <a:uFillTx/>
                <a:latin typeface="Arial"/>
                <a:ea typeface="+mn-ea"/>
                <a:cs typeface="+mn-cs"/>
              </a:rPr>
              <a:t>sbks_tx</a:t>
            </a:r>
            <a:r>
              <a:rPr kumimoji="0" lang="en-US" sz="1100" i="0" u="none" strike="noStrike" kern="1200" cap="none" spc="0" normalizeH="0" baseline="0" noProof="0" dirty="0">
                <a:ln>
                  <a:noFill/>
                </a:ln>
                <a:solidFill>
                  <a:srgbClr val="000000"/>
                </a:solidFill>
                <a:effectLst/>
                <a:uLnTx/>
                <a:uFillTx/>
                <a:latin typeface="Arial"/>
                <a:ea typeface="+mn-ea"/>
                <a:cs typeface="+mn-cs"/>
              </a:rPr>
              <a:t> = </a:t>
            </a:r>
            <a:r>
              <a:rPr kumimoji="0" lang="en-US" sz="1100" i="0" u="none" strike="noStrike" kern="1200" cap="none" spc="0" normalizeH="0" baseline="0" noProof="0" dirty="0" err="1">
                <a:ln>
                  <a:noFill/>
                </a:ln>
                <a:solidFill>
                  <a:srgbClr val="000000"/>
                </a:solidFill>
                <a:effectLst/>
                <a:uLnTx/>
                <a:uFillTx/>
                <a:latin typeface="Arial"/>
                <a:ea typeface="+mn-ea"/>
                <a:cs typeface="+mn-cs"/>
              </a:rPr>
              <a:t>df_tx</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df_tx</a:t>
            </a:r>
            <a:r>
              <a:rPr kumimoji="0" lang="en-US" sz="1100" i="0" u="none" strike="noStrike" kern="1200" cap="none" spc="0" normalizeH="0" baseline="0" noProof="0" dirty="0">
                <a:ln>
                  <a:noFill/>
                </a:ln>
                <a:solidFill>
                  <a:srgbClr val="000000"/>
                </a:solidFill>
                <a:effectLst/>
                <a:uLnTx/>
                <a:uFillTx/>
                <a:latin typeface="Arial"/>
                <a:ea typeface="+mn-ea"/>
                <a:cs typeface="+mn-cs"/>
              </a:rPr>
              <a:t>['description'].</a:t>
            </a:r>
            <a:r>
              <a:rPr kumimoji="0" lang="en-US" sz="1100" i="0" u="none" strike="noStrike" kern="1200" cap="none" spc="0" normalizeH="0" baseline="0" noProof="0" dirty="0" err="1">
                <a:ln>
                  <a:noFill/>
                </a:ln>
                <a:solidFill>
                  <a:srgbClr val="000000"/>
                </a:solidFill>
                <a:effectLst/>
                <a:uLnTx/>
                <a:uFillTx/>
                <a:latin typeface="Arial"/>
                <a:ea typeface="+mn-ea"/>
                <a:cs typeface="+mn-cs"/>
              </a:rPr>
              <a:t>str.contains</a:t>
            </a:r>
            <a:r>
              <a:rPr kumimoji="0" lang="en-US" sz="1100" i="0" u="none" strike="noStrike" kern="1200" cap="none" spc="0" normalizeH="0" baseline="0" noProof="0" dirty="0">
                <a:ln>
                  <a:noFill/>
                </a:ln>
                <a:solidFill>
                  <a:srgbClr val="000000"/>
                </a:solidFill>
                <a:effectLst/>
                <a:uLnTx/>
                <a:uFillTx/>
                <a:latin typeface="Arial"/>
                <a:ea typeface="+mn-ea"/>
                <a:cs typeface="+mn-cs"/>
              </a:rPr>
              <a:t>('STARBUCKS')][['</a:t>
            </a:r>
            <a:r>
              <a:rPr kumimoji="0" lang="en-US" sz="1100" i="0" u="none" strike="noStrike" kern="1200" cap="none" spc="0" normalizeH="0" baseline="0" noProof="0" dirty="0" err="1">
                <a:ln>
                  <a:noFill/>
                </a:ln>
                <a:solidFill>
                  <a:srgbClr val="000000"/>
                </a:solidFill>
                <a:effectLst/>
                <a:uLnTx/>
                <a:uFillTx/>
                <a:latin typeface="Arial"/>
                <a:ea typeface="+mn-ea"/>
                <a:cs typeface="+mn-cs"/>
              </a:rPr>
              <a:t>originationDateTime</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currencyAmount</a:t>
            </a:r>
            <a:r>
              <a:rPr kumimoji="0" lang="en-US" sz="1100" i="0" u="none" strike="noStrike" kern="1200" cap="none" spc="0" normalizeH="0" baseline="0" noProof="0" dirty="0">
                <a:ln>
                  <a:noFill/>
                </a:ln>
                <a:solidFill>
                  <a:srgbClr val="000000"/>
                </a:solidFill>
                <a:effectLst/>
                <a:uLnTx/>
                <a:uFillTx/>
                <a:latin typeface="Arial"/>
                <a:ea typeface="+mn-ea"/>
                <a:cs typeface="+mn-cs"/>
              </a:rPr>
              <a:t>']]</a:t>
            </a:r>
          </a:p>
          <a:p>
            <a:pPr marL="457200" lvl="1" indent="0">
              <a:lnSpc>
                <a:spcPct val="100000"/>
              </a:lnSpc>
              <a:spcBef>
                <a:spcPts val="0"/>
              </a:spcBef>
              <a:buNone/>
              <a:defRPr/>
            </a:pPr>
            <a:r>
              <a:rPr kumimoji="0" lang="en-US" sz="1100" i="0" u="none" strike="noStrike" kern="1200" cap="none" spc="0" normalizeH="0" baseline="0" noProof="0" dirty="0" err="1">
                <a:ln>
                  <a:noFill/>
                </a:ln>
                <a:solidFill>
                  <a:srgbClr val="000000"/>
                </a:solidFill>
                <a:effectLst/>
                <a:uLnTx/>
                <a:uFillTx/>
                <a:latin typeface="Arial"/>
                <a:ea typeface="+mn-ea"/>
                <a:cs typeface="+mn-cs"/>
              </a:rPr>
              <a:t>sbks_tx</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originalDate</a:t>
            </a:r>
            <a:r>
              <a:rPr kumimoji="0" lang="en-US" sz="1100" i="0" u="none" strike="noStrike" kern="1200" cap="none" spc="0" normalizeH="0" baseline="0" noProof="0" dirty="0">
                <a:ln>
                  <a:noFill/>
                </a:ln>
                <a:solidFill>
                  <a:srgbClr val="000000"/>
                </a:solidFill>
                <a:effectLst/>
                <a:uLnTx/>
                <a:uFillTx/>
                <a:latin typeface="Arial"/>
                <a:ea typeface="+mn-ea"/>
                <a:cs typeface="+mn-cs"/>
              </a:rPr>
              <a:t>'] = </a:t>
            </a:r>
            <a:r>
              <a:rPr kumimoji="0" lang="en-US" sz="1100" i="0" u="none" strike="noStrike" kern="1200" cap="none" spc="0" normalizeH="0" baseline="0" noProof="0" dirty="0" err="1">
                <a:ln>
                  <a:noFill/>
                </a:ln>
                <a:solidFill>
                  <a:srgbClr val="000000"/>
                </a:solidFill>
                <a:effectLst/>
                <a:uLnTx/>
                <a:uFillTx/>
                <a:latin typeface="Arial"/>
                <a:ea typeface="+mn-ea"/>
                <a:cs typeface="+mn-cs"/>
              </a:rPr>
              <a:t>sbks_tx</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originationDateTime</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dt.date</a:t>
            </a:r>
            <a:endParaRPr kumimoji="0" lang="en-US" sz="1100" i="0" u="none" strike="noStrike" kern="1200" cap="none" spc="0" normalizeH="0" baseline="0" noProof="0" dirty="0">
              <a:ln>
                <a:noFill/>
              </a:ln>
              <a:solidFill>
                <a:srgbClr val="000000"/>
              </a:solidFill>
              <a:effectLst/>
              <a:uLnTx/>
              <a:uFillTx/>
              <a:latin typeface="Arial"/>
              <a:ea typeface="+mn-ea"/>
              <a:cs typeface="+mn-cs"/>
            </a:endParaRPr>
          </a:p>
          <a:p>
            <a:pPr marL="457200" lvl="1" indent="0">
              <a:lnSpc>
                <a:spcPct val="100000"/>
              </a:lnSpc>
              <a:spcBef>
                <a:spcPts val="0"/>
              </a:spcBef>
              <a:buNone/>
              <a:defRPr/>
            </a:pPr>
            <a:r>
              <a:rPr kumimoji="0" lang="en-US" sz="1100" i="0" u="none" strike="noStrike" kern="1200" cap="none" spc="0" normalizeH="0" baseline="0" noProof="0" dirty="0" err="1">
                <a:ln>
                  <a:noFill/>
                </a:ln>
                <a:solidFill>
                  <a:srgbClr val="000000"/>
                </a:solidFill>
                <a:effectLst/>
                <a:uLnTx/>
                <a:uFillTx/>
                <a:latin typeface="Arial"/>
                <a:ea typeface="+mn-ea"/>
                <a:cs typeface="+mn-cs"/>
              </a:rPr>
              <a:t>sbks_tx.drop</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originationDateTime</a:t>
            </a:r>
            <a:r>
              <a:rPr kumimoji="0" lang="en-US" sz="1100" i="0" u="none" strike="noStrike" kern="1200" cap="none" spc="0" normalizeH="0" baseline="0" noProof="0" dirty="0">
                <a:ln>
                  <a:noFill/>
                </a:ln>
                <a:solidFill>
                  <a:srgbClr val="000000"/>
                </a:solidFill>
                <a:effectLst/>
                <a:uLnTx/>
                <a:uFillTx/>
                <a:latin typeface="Arial"/>
                <a:ea typeface="+mn-ea"/>
                <a:cs typeface="+mn-cs"/>
              </a:rPr>
              <a:t>'], axis=1, </a:t>
            </a:r>
            <a:r>
              <a:rPr kumimoji="0" lang="en-US" sz="1100" i="0" u="none" strike="noStrike" kern="1200" cap="none" spc="0" normalizeH="0" baseline="0" noProof="0" dirty="0" err="1">
                <a:ln>
                  <a:noFill/>
                </a:ln>
                <a:solidFill>
                  <a:srgbClr val="000000"/>
                </a:solidFill>
                <a:effectLst/>
                <a:uLnTx/>
                <a:uFillTx/>
                <a:latin typeface="Arial"/>
                <a:ea typeface="+mn-ea"/>
                <a:cs typeface="+mn-cs"/>
              </a:rPr>
              <a:t>inplace</a:t>
            </a:r>
            <a:r>
              <a:rPr kumimoji="0" lang="en-US" sz="1100" i="0" u="none" strike="noStrike" kern="1200" cap="none" spc="0" normalizeH="0" baseline="0" noProof="0" dirty="0">
                <a:ln>
                  <a:noFill/>
                </a:ln>
                <a:solidFill>
                  <a:srgbClr val="000000"/>
                </a:solidFill>
                <a:effectLst/>
                <a:uLnTx/>
                <a:uFillTx/>
                <a:latin typeface="Arial"/>
                <a:ea typeface="+mn-ea"/>
                <a:cs typeface="+mn-cs"/>
              </a:rPr>
              <a:t>=True)</a:t>
            </a:r>
          </a:p>
          <a:p>
            <a:pPr marL="457200" lvl="1" indent="0">
              <a:lnSpc>
                <a:spcPct val="100000"/>
              </a:lnSpc>
              <a:spcBef>
                <a:spcPts val="0"/>
              </a:spcBef>
              <a:buNone/>
              <a:defRPr/>
            </a:pPr>
            <a:endParaRPr kumimoji="0" lang="en-US" sz="1100" i="0" u="none" strike="noStrike" kern="1200" cap="none" spc="0" normalizeH="0" baseline="0" noProof="0" dirty="0">
              <a:ln>
                <a:noFill/>
              </a:ln>
              <a:solidFill>
                <a:srgbClr val="000000"/>
              </a:solidFill>
              <a:effectLst/>
              <a:uLnTx/>
              <a:uFillTx/>
              <a:latin typeface="Arial"/>
              <a:ea typeface="+mn-ea"/>
              <a:cs typeface="+mn-cs"/>
            </a:endParaRPr>
          </a:p>
          <a:p>
            <a:pPr marL="457200" lvl="1" indent="0">
              <a:lnSpc>
                <a:spcPct val="100000"/>
              </a:lnSpc>
              <a:spcBef>
                <a:spcPts val="0"/>
              </a:spcBef>
              <a:buNone/>
              <a:defRPr/>
            </a:pPr>
            <a:r>
              <a:rPr kumimoji="0" lang="en-US" sz="1100" i="0" u="none" strike="noStrike" kern="1200" cap="none" spc="0" normalizeH="0" baseline="0" noProof="0" dirty="0" err="1">
                <a:ln>
                  <a:noFill/>
                </a:ln>
                <a:solidFill>
                  <a:srgbClr val="000000"/>
                </a:solidFill>
                <a:effectLst/>
                <a:uLnTx/>
                <a:uFillTx/>
                <a:latin typeface="Arial"/>
                <a:ea typeface="+mn-ea"/>
                <a:cs typeface="+mn-cs"/>
              </a:rPr>
              <a:t>sbks_tx_agg</a:t>
            </a:r>
            <a:r>
              <a:rPr kumimoji="0" lang="en-US" sz="1100" i="0" u="none" strike="noStrike" kern="1200" cap="none" spc="0" normalizeH="0" baseline="0" noProof="0" dirty="0">
                <a:ln>
                  <a:noFill/>
                </a:ln>
                <a:solidFill>
                  <a:srgbClr val="000000"/>
                </a:solidFill>
                <a:effectLst/>
                <a:uLnTx/>
                <a:uFillTx/>
                <a:latin typeface="Arial"/>
                <a:ea typeface="+mn-ea"/>
                <a:cs typeface="+mn-cs"/>
              </a:rPr>
              <a:t> = </a:t>
            </a:r>
            <a:r>
              <a:rPr kumimoji="0" lang="en-US" sz="1100" i="0" u="none" strike="noStrike" kern="1200" cap="none" spc="0" normalizeH="0" baseline="0" noProof="0" dirty="0" err="1">
                <a:ln>
                  <a:noFill/>
                </a:ln>
                <a:solidFill>
                  <a:srgbClr val="000000"/>
                </a:solidFill>
                <a:effectLst/>
                <a:uLnTx/>
                <a:uFillTx/>
                <a:latin typeface="Arial"/>
                <a:ea typeface="+mn-ea"/>
                <a:cs typeface="+mn-cs"/>
              </a:rPr>
              <a:t>pd.DataFrame</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sbks_tx.groupby</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originalDate</a:t>
            </a:r>
            <a:r>
              <a:rPr kumimoji="0" lang="en-US" sz="1100" i="0" u="none" strike="noStrike" kern="1200" cap="none" spc="0" normalizeH="0" baseline="0" noProof="0" dirty="0">
                <a:ln>
                  <a:noFill/>
                </a:ln>
                <a:solidFill>
                  <a:srgbClr val="000000"/>
                </a:solidFill>
                <a:effectLst/>
                <a:uLnTx/>
                <a:uFillTx/>
                <a:latin typeface="Arial"/>
                <a:ea typeface="+mn-ea"/>
                <a:cs typeface="+mn-cs"/>
              </a:rPr>
              <a:t>']).mean()).</a:t>
            </a:r>
            <a:r>
              <a:rPr kumimoji="0" lang="en-US" sz="1100" i="0" u="none" strike="noStrike" kern="1200" cap="none" spc="0" normalizeH="0" baseline="0" noProof="0" dirty="0" err="1">
                <a:ln>
                  <a:noFill/>
                </a:ln>
                <a:solidFill>
                  <a:srgbClr val="000000"/>
                </a:solidFill>
                <a:effectLst/>
                <a:uLnTx/>
                <a:uFillTx/>
                <a:latin typeface="Arial"/>
                <a:ea typeface="+mn-ea"/>
                <a:cs typeface="+mn-cs"/>
              </a:rPr>
              <a:t>sort_values</a:t>
            </a:r>
            <a:r>
              <a:rPr kumimoji="0" lang="en-US" sz="1100" i="0" u="none" strike="noStrike" kern="1200" cap="none" spc="0" normalizeH="0" baseline="0" noProof="0" dirty="0">
                <a:ln>
                  <a:noFill/>
                </a:ln>
                <a:solidFill>
                  <a:srgbClr val="000000"/>
                </a:solidFill>
                <a:effectLst/>
                <a:uLnTx/>
                <a:uFillTx/>
                <a:latin typeface="Arial"/>
                <a:ea typeface="+mn-ea"/>
                <a:cs typeface="+mn-cs"/>
              </a:rPr>
              <a:t>(by=['</a:t>
            </a:r>
            <a:r>
              <a:rPr kumimoji="0" lang="en-US" sz="1100" i="0" u="none" strike="noStrike" kern="1200" cap="none" spc="0" normalizeH="0" baseline="0" noProof="0" dirty="0" err="1">
                <a:ln>
                  <a:noFill/>
                </a:ln>
                <a:solidFill>
                  <a:srgbClr val="000000"/>
                </a:solidFill>
                <a:effectLst/>
                <a:uLnTx/>
                <a:uFillTx/>
                <a:latin typeface="Arial"/>
                <a:ea typeface="+mn-ea"/>
                <a:cs typeface="+mn-cs"/>
              </a:rPr>
              <a:t>originalDate</a:t>
            </a:r>
            <a:r>
              <a:rPr kumimoji="0" lang="en-US" sz="1100" i="0" u="none" strike="noStrike" kern="1200" cap="none" spc="0" normalizeH="0" baseline="0" noProof="0" dirty="0">
                <a:ln>
                  <a:noFill/>
                </a:ln>
                <a:solidFill>
                  <a:srgbClr val="000000"/>
                </a:solidFill>
                <a:effectLst/>
                <a:uLnTx/>
                <a:uFillTx/>
                <a:latin typeface="Arial"/>
                <a:ea typeface="+mn-ea"/>
                <a:cs typeface="+mn-cs"/>
              </a:rPr>
              <a:t>'])</a:t>
            </a:r>
          </a:p>
          <a:p>
            <a:pPr marL="457200" lvl="1" indent="0">
              <a:lnSpc>
                <a:spcPct val="100000"/>
              </a:lnSpc>
              <a:spcBef>
                <a:spcPts val="0"/>
              </a:spcBef>
              <a:buNone/>
              <a:defRPr/>
            </a:pPr>
            <a:r>
              <a:rPr kumimoji="0" lang="en-US" sz="1100" i="0" u="none" strike="noStrike" kern="1200" cap="none" spc="0" normalizeH="0" baseline="0" noProof="0" dirty="0" err="1">
                <a:ln>
                  <a:noFill/>
                </a:ln>
                <a:solidFill>
                  <a:srgbClr val="000000"/>
                </a:solidFill>
                <a:effectLst/>
                <a:uLnTx/>
                <a:uFillTx/>
                <a:latin typeface="Arial"/>
                <a:ea typeface="+mn-ea"/>
                <a:cs typeface="+mn-cs"/>
              </a:rPr>
              <a:t>sbks_tx_agg.reset_index</a:t>
            </a:r>
            <a:r>
              <a:rPr kumimoji="0" lang="en-US" sz="1100" i="0" u="none" strike="noStrike" kern="1200" cap="none" spc="0" normalizeH="0" baseline="0" noProof="0" dirty="0">
                <a:ln>
                  <a:noFill/>
                </a:ln>
                <a:solidFill>
                  <a:srgbClr val="000000"/>
                </a:solidFill>
                <a:effectLst/>
                <a:uLnTx/>
                <a:uFillTx/>
                <a:latin typeface="Arial"/>
                <a:ea typeface="+mn-ea"/>
                <a:cs typeface="+mn-cs"/>
              </a:rPr>
              <a:t>(level=0, </a:t>
            </a:r>
            <a:r>
              <a:rPr kumimoji="0" lang="en-US" sz="1100" i="0" u="none" strike="noStrike" kern="1200" cap="none" spc="0" normalizeH="0" baseline="0" noProof="0" dirty="0" err="1">
                <a:ln>
                  <a:noFill/>
                </a:ln>
                <a:solidFill>
                  <a:srgbClr val="000000"/>
                </a:solidFill>
                <a:effectLst/>
                <a:uLnTx/>
                <a:uFillTx/>
                <a:latin typeface="Arial"/>
                <a:ea typeface="+mn-ea"/>
                <a:cs typeface="+mn-cs"/>
              </a:rPr>
              <a:t>inplace</a:t>
            </a:r>
            <a:r>
              <a:rPr kumimoji="0" lang="en-US" sz="1100" i="0" u="none" strike="noStrike" kern="1200" cap="none" spc="0" normalizeH="0" baseline="0" noProof="0" dirty="0">
                <a:ln>
                  <a:noFill/>
                </a:ln>
                <a:solidFill>
                  <a:srgbClr val="000000"/>
                </a:solidFill>
                <a:effectLst/>
                <a:uLnTx/>
                <a:uFillTx/>
                <a:latin typeface="Arial"/>
                <a:ea typeface="+mn-ea"/>
                <a:cs typeface="+mn-cs"/>
              </a:rPr>
              <a:t>=True)</a:t>
            </a:r>
          </a:p>
          <a:p>
            <a:pPr marL="457200" lvl="1" indent="0">
              <a:lnSpc>
                <a:spcPct val="100000"/>
              </a:lnSpc>
              <a:spcBef>
                <a:spcPts val="0"/>
              </a:spcBef>
              <a:buNone/>
              <a:defRPr/>
            </a:pPr>
            <a:r>
              <a:rPr kumimoji="0" lang="en-US" sz="1100" i="0" u="none" strike="noStrike" kern="1200" cap="none" spc="0" normalizeH="0" baseline="0" noProof="0" dirty="0" err="1">
                <a:ln>
                  <a:noFill/>
                </a:ln>
                <a:solidFill>
                  <a:srgbClr val="000000"/>
                </a:solidFill>
                <a:effectLst/>
                <a:uLnTx/>
                <a:uFillTx/>
                <a:latin typeface="Arial"/>
                <a:ea typeface="+mn-ea"/>
                <a:cs typeface="+mn-cs"/>
              </a:rPr>
              <a:t>sbks_tx_agg.rename</a:t>
            </a:r>
            <a:r>
              <a:rPr kumimoji="0" lang="en-US" sz="1100" i="0" u="none" strike="noStrike" kern="1200" cap="none" spc="0" normalizeH="0" baseline="0" noProof="0" dirty="0">
                <a:ln>
                  <a:noFill/>
                </a:ln>
                <a:solidFill>
                  <a:srgbClr val="000000"/>
                </a:solidFill>
                <a:effectLst/>
                <a:uLnTx/>
                <a:uFillTx/>
                <a:latin typeface="Arial"/>
                <a:ea typeface="+mn-ea"/>
                <a:cs typeface="+mn-cs"/>
              </a:rPr>
              <a:t>(columns={'</a:t>
            </a:r>
            <a:r>
              <a:rPr kumimoji="0" lang="en-US" sz="1100" i="0" u="none" strike="noStrike" kern="1200" cap="none" spc="0" normalizeH="0" baseline="0" noProof="0" dirty="0" err="1">
                <a:ln>
                  <a:noFill/>
                </a:ln>
                <a:solidFill>
                  <a:srgbClr val="000000"/>
                </a:solidFill>
                <a:effectLst/>
                <a:uLnTx/>
                <a:uFillTx/>
                <a:latin typeface="Arial"/>
                <a:ea typeface="+mn-ea"/>
                <a:cs typeface="+mn-cs"/>
              </a:rPr>
              <a:t>currencyAmount</a:t>
            </a:r>
            <a:r>
              <a:rPr kumimoji="0" lang="en-US" sz="1100" i="0" u="none" strike="noStrike" kern="1200" cap="none" spc="0" normalizeH="0" baseline="0" noProof="0" dirty="0">
                <a:ln>
                  <a:noFill/>
                </a:ln>
                <a:solidFill>
                  <a:srgbClr val="000000"/>
                </a:solidFill>
                <a:effectLst/>
                <a:uLnTx/>
                <a:uFillTx/>
                <a:latin typeface="Arial"/>
                <a:ea typeface="+mn-ea"/>
                <a:cs typeface="+mn-cs"/>
              </a:rPr>
              <a:t>': '</a:t>
            </a:r>
            <a:r>
              <a:rPr kumimoji="0" lang="en-US" sz="1100" i="0" u="none" strike="noStrike" kern="1200" cap="none" spc="0" normalizeH="0" baseline="0" noProof="0" dirty="0" err="1">
                <a:ln>
                  <a:noFill/>
                </a:ln>
                <a:solidFill>
                  <a:srgbClr val="000000"/>
                </a:solidFill>
                <a:effectLst/>
                <a:uLnTx/>
                <a:uFillTx/>
                <a:latin typeface="Arial"/>
                <a:ea typeface="+mn-ea"/>
                <a:cs typeface="+mn-cs"/>
              </a:rPr>
              <a:t>averageSpent</a:t>
            </a:r>
            <a:r>
              <a:rPr kumimoji="0" lang="en-US" sz="1100" i="0" u="none" strike="noStrike" kern="1200" cap="none" spc="0" normalizeH="0" baseline="0" noProof="0" dirty="0">
                <a:ln>
                  <a:noFill/>
                </a:ln>
                <a:solidFill>
                  <a:srgbClr val="000000"/>
                </a:solidFill>
                <a:effectLst/>
                <a:uLnTx/>
                <a:uFillTx/>
                <a:latin typeface="Arial"/>
                <a:ea typeface="+mn-ea"/>
                <a:cs typeface="+mn-cs"/>
              </a:rPr>
              <a:t>'}, </a:t>
            </a:r>
            <a:r>
              <a:rPr kumimoji="0" lang="en-US" sz="1100" i="0" u="none" strike="noStrike" kern="1200" cap="none" spc="0" normalizeH="0" baseline="0" noProof="0" dirty="0" err="1">
                <a:ln>
                  <a:noFill/>
                </a:ln>
                <a:solidFill>
                  <a:srgbClr val="000000"/>
                </a:solidFill>
                <a:effectLst/>
                <a:uLnTx/>
                <a:uFillTx/>
                <a:latin typeface="Arial"/>
                <a:ea typeface="+mn-ea"/>
                <a:cs typeface="+mn-cs"/>
              </a:rPr>
              <a:t>inplace</a:t>
            </a:r>
            <a:r>
              <a:rPr kumimoji="0" lang="en-US" sz="1100" i="0" u="none" strike="noStrike" kern="1200" cap="none" spc="0" normalizeH="0" baseline="0" noProof="0" dirty="0">
                <a:ln>
                  <a:noFill/>
                </a:ln>
                <a:solidFill>
                  <a:srgbClr val="000000"/>
                </a:solidFill>
                <a:effectLst/>
                <a:uLnTx/>
                <a:uFillTx/>
                <a:latin typeface="Arial"/>
                <a:ea typeface="+mn-ea"/>
                <a:cs typeface="+mn-cs"/>
              </a:rPr>
              <a:t>=True)</a:t>
            </a:r>
          </a:p>
          <a:p>
            <a:pPr marL="457200" lvl="1" indent="0">
              <a:lnSpc>
                <a:spcPct val="100000"/>
              </a:lnSpc>
              <a:spcBef>
                <a:spcPts val="0"/>
              </a:spcBef>
              <a:buNone/>
              <a:defRPr/>
            </a:pPr>
            <a:endParaRPr kumimoji="0" lang="en-US" sz="1100" i="0" u="none" strike="noStrike" kern="1200" cap="none" spc="0" normalizeH="0" baseline="0" noProof="0" dirty="0">
              <a:ln>
                <a:noFill/>
              </a:ln>
              <a:solidFill>
                <a:srgbClr val="000000"/>
              </a:solidFill>
              <a:effectLst/>
              <a:uLnTx/>
              <a:uFillTx/>
              <a:latin typeface="Arial"/>
              <a:ea typeface="+mn-ea"/>
              <a:cs typeface="+mn-cs"/>
            </a:endParaRPr>
          </a:p>
          <a:p>
            <a:pPr marL="457200" lvl="1" indent="0">
              <a:lnSpc>
                <a:spcPct val="100000"/>
              </a:lnSpc>
              <a:spcBef>
                <a:spcPts val="0"/>
              </a:spcBef>
              <a:buNone/>
              <a:defRPr/>
            </a:pPr>
            <a:r>
              <a:rPr kumimoji="0" lang="en-US" sz="1100" i="0" u="none" strike="noStrike" kern="1200" cap="none" spc="0" normalizeH="0" baseline="0" noProof="0" dirty="0" err="1">
                <a:ln>
                  <a:noFill/>
                </a:ln>
                <a:solidFill>
                  <a:srgbClr val="000000"/>
                </a:solidFill>
                <a:effectLst/>
                <a:uLnTx/>
                <a:uFillTx/>
                <a:latin typeface="Arial"/>
                <a:ea typeface="+mn-ea"/>
                <a:cs typeface="+mn-cs"/>
              </a:rPr>
              <a:t>sbks_tx_agg</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averageAboveTrend</a:t>
            </a:r>
            <a:r>
              <a:rPr kumimoji="0" lang="en-US" sz="1100" i="0" u="none" strike="noStrike" kern="1200" cap="none" spc="0" normalizeH="0" baseline="0" noProof="0" dirty="0">
                <a:ln>
                  <a:noFill/>
                </a:ln>
                <a:solidFill>
                  <a:srgbClr val="000000"/>
                </a:solidFill>
                <a:effectLst/>
                <a:uLnTx/>
                <a:uFillTx/>
                <a:latin typeface="Arial"/>
                <a:ea typeface="+mn-ea"/>
                <a:cs typeface="+mn-cs"/>
              </a:rPr>
              <a:t>'] = </a:t>
            </a:r>
            <a:r>
              <a:rPr kumimoji="0" lang="en-US" sz="1100" i="0" u="none" strike="noStrike" kern="1200" cap="none" spc="0" normalizeH="0" baseline="0" noProof="0" dirty="0" err="1">
                <a:ln>
                  <a:noFill/>
                </a:ln>
                <a:solidFill>
                  <a:srgbClr val="000000"/>
                </a:solidFill>
                <a:effectLst/>
                <a:uLnTx/>
                <a:uFillTx/>
                <a:latin typeface="Arial"/>
                <a:ea typeface="+mn-ea"/>
                <a:cs typeface="+mn-cs"/>
              </a:rPr>
              <a:t>sbks_tx_agg</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averageSpent</a:t>
            </a:r>
            <a:r>
              <a:rPr kumimoji="0" lang="en-US" sz="1100" i="0" u="none" strike="noStrike" kern="1200" cap="none" spc="0" normalizeH="0" baseline="0" noProof="0" dirty="0">
                <a:ln>
                  <a:noFill/>
                </a:ln>
                <a:solidFill>
                  <a:srgbClr val="000000"/>
                </a:solidFill>
                <a:effectLst/>
                <a:uLnTx/>
                <a:uFillTx/>
                <a:latin typeface="Arial"/>
                <a:ea typeface="+mn-ea"/>
                <a:cs typeface="+mn-cs"/>
              </a:rPr>
              <a:t>'] - </a:t>
            </a:r>
            <a:r>
              <a:rPr kumimoji="0" lang="en-US" sz="1100" i="0" u="none" strike="noStrike" kern="1200" cap="none" spc="0" normalizeH="0" baseline="0" noProof="0" dirty="0" err="1">
                <a:ln>
                  <a:noFill/>
                </a:ln>
                <a:solidFill>
                  <a:srgbClr val="000000"/>
                </a:solidFill>
                <a:effectLst/>
                <a:uLnTx/>
                <a:uFillTx/>
                <a:latin typeface="Arial"/>
                <a:ea typeface="+mn-ea"/>
                <a:cs typeface="+mn-cs"/>
              </a:rPr>
              <a:t>sbks_tx_agg.iloc</a:t>
            </a:r>
            <a:r>
              <a:rPr kumimoji="0" lang="en-US" sz="1100" i="0" u="none" strike="noStrike" kern="1200" cap="none" spc="0" normalizeH="0" baseline="0" noProof="0" dirty="0">
                <a:ln>
                  <a:noFill/>
                </a:ln>
                <a:solidFill>
                  <a:srgbClr val="000000"/>
                </a:solidFill>
                <a:effectLst/>
                <a:uLnTx/>
                <a:uFillTx/>
                <a:latin typeface="Arial"/>
                <a:ea typeface="+mn-ea"/>
                <a:cs typeface="+mn-cs"/>
              </a:rPr>
              <a:t>[:,1].rolling(window=10).mean()</a:t>
            </a:r>
          </a:p>
          <a:p>
            <a:pPr marL="457200" lvl="1" indent="0">
              <a:lnSpc>
                <a:spcPct val="100000"/>
              </a:lnSpc>
              <a:spcBef>
                <a:spcPts val="0"/>
              </a:spcBef>
              <a:buNone/>
              <a:defRPr/>
            </a:pPr>
            <a:endParaRPr kumimoji="0" lang="en-US" sz="1100" i="0" u="none" strike="noStrike" kern="1200" cap="none" spc="0" normalizeH="0" baseline="0" noProof="0" dirty="0">
              <a:ln>
                <a:noFill/>
              </a:ln>
              <a:solidFill>
                <a:srgbClr val="000000"/>
              </a:solidFill>
              <a:effectLst/>
              <a:uLnTx/>
              <a:uFillTx/>
              <a:latin typeface="Arial"/>
              <a:ea typeface="+mn-ea"/>
              <a:cs typeface="+mn-cs"/>
            </a:endParaRPr>
          </a:p>
          <a:p>
            <a:pPr marL="457200" lvl="1" indent="0">
              <a:lnSpc>
                <a:spcPct val="100000"/>
              </a:lnSpc>
              <a:spcBef>
                <a:spcPts val="0"/>
              </a:spcBef>
              <a:buNone/>
              <a:defRPr/>
            </a:pPr>
            <a:r>
              <a:rPr kumimoji="0" lang="en-US" sz="1100" i="0" u="none" strike="noStrike" kern="1200" cap="none" spc="0" normalizeH="0" baseline="0" noProof="0" dirty="0" err="1">
                <a:ln>
                  <a:noFill/>
                </a:ln>
                <a:solidFill>
                  <a:srgbClr val="000000"/>
                </a:solidFill>
                <a:effectLst/>
                <a:uLnTx/>
                <a:uFillTx/>
                <a:latin typeface="Arial"/>
                <a:ea typeface="+mn-ea"/>
                <a:cs typeface="+mn-cs"/>
              </a:rPr>
              <a:t>bestDate</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sbks_tx_agg</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sbks_tx_agg</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averageAboveTrend</a:t>
            </a:r>
            <a:r>
              <a:rPr kumimoji="0" lang="en-US" sz="1100" i="0" u="none" strike="noStrike" kern="1200" cap="none" spc="0" normalizeH="0" baseline="0" noProof="0" dirty="0">
                <a:ln>
                  <a:noFill/>
                </a:ln>
                <a:solidFill>
                  <a:srgbClr val="000000"/>
                </a:solidFill>
                <a:effectLst/>
                <a:uLnTx/>
                <a:uFillTx/>
                <a:latin typeface="Arial"/>
                <a:ea typeface="+mn-ea"/>
                <a:cs typeface="+mn-cs"/>
              </a:rPr>
              <a:t>'] == </a:t>
            </a:r>
            <a:r>
              <a:rPr kumimoji="0" lang="en-US" sz="1100" i="0" u="none" strike="noStrike" kern="1200" cap="none" spc="0" normalizeH="0" baseline="0" noProof="0" dirty="0" err="1">
                <a:ln>
                  <a:noFill/>
                </a:ln>
                <a:solidFill>
                  <a:srgbClr val="000000"/>
                </a:solidFill>
                <a:effectLst/>
                <a:uLnTx/>
                <a:uFillTx/>
                <a:latin typeface="Arial"/>
                <a:ea typeface="+mn-ea"/>
                <a:cs typeface="+mn-cs"/>
              </a:rPr>
              <a:t>np.nanmax</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sbks_tx_agg</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averageAboveTrend</a:t>
            </a:r>
            <a:r>
              <a:rPr kumimoji="0" lang="en-US" sz="1100" i="0" u="none" strike="noStrike" kern="1200" cap="none" spc="0" normalizeH="0" baseline="0" noProof="0" dirty="0">
                <a:ln>
                  <a:noFill/>
                </a:ln>
                <a:solidFill>
                  <a:srgbClr val="000000"/>
                </a:solidFill>
                <a:effectLst/>
                <a:uLnTx/>
                <a:uFillTx/>
                <a:latin typeface="Arial"/>
                <a:ea typeface="+mn-ea"/>
                <a:cs typeface="+mn-cs"/>
              </a:rPr>
              <a:t>'])]['</a:t>
            </a:r>
            <a:r>
              <a:rPr kumimoji="0" lang="en-US" sz="1100" i="0" u="none" strike="noStrike" kern="1200" cap="none" spc="0" normalizeH="0" baseline="0" noProof="0" dirty="0" err="1">
                <a:ln>
                  <a:noFill/>
                </a:ln>
                <a:solidFill>
                  <a:srgbClr val="000000"/>
                </a:solidFill>
                <a:effectLst/>
                <a:uLnTx/>
                <a:uFillTx/>
                <a:latin typeface="Arial"/>
                <a:ea typeface="+mn-ea"/>
                <a:cs typeface="+mn-cs"/>
              </a:rPr>
              <a:t>originalDate</a:t>
            </a:r>
            <a:r>
              <a:rPr kumimoji="0" lang="en-US" sz="1100" i="0" u="none" strike="noStrike" kern="1200" cap="none" spc="0" normalizeH="0" baseline="0" noProof="0" dirty="0">
                <a:ln>
                  <a:noFill/>
                </a:ln>
                <a:solidFill>
                  <a:srgbClr val="000000"/>
                </a:solidFill>
                <a:effectLst/>
                <a:uLnTx/>
                <a:uFillTx/>
                <a:latin typeface="Arial"/>
                <a:ea typeface="+mn-ea"/>
                <a:cs typeface="+mn-cs"/>
              </a:rPr>
              <a:t>']</a:t>
            </a:r>
          </a:p>
          <a:p>
            <a:pPr marL="457200" lvl="1" indent="0">
              <a:lnSpc>
                <a:spcPct val="100000"/>
              </a:lnSpc>
              <a:spcBef>
                <a:spcPts val="0"/>
              </a:spcBef>
              <a:buNone/>
              <a:defRPr/>
            </a:pPr>
            <a:r>
              <a:rPr kumimoji="0" lang="en-US" sz="1100" i="0" u="none" strike="noStrike" kern="1200" cap="none" spc="0" normalizeH="0" baseline="0" noProof="0" dirty="0">
                <a:ln>
                  <a:noFill/>
                </a:ln>
                <a:solidFill>
                  <a:srgbClr val="000000"/>
                </a:solidFill>
                <a:effectLst/>
                <a:uLnTx/>
                <a:uFillTx/>
                <a:latin typeface="Arial"/>
                <a:ea typeface="+mn-ea"/>
                <a:cs typeface="+mn-cs"/>
              </a:rPr>
              <a:t>print('The date exhibiting the highest average spent above trend is', list(</a:t>
            </a:r>
            <a:r>
              <a:rPr kumimoji="0" lang="en-US" sz="1100" i="0" u="none" strike="noStrike" kern="1200" cap="none" spc="0" normalizeH="0" baseline="0" noProof="0" dirty="0" err="1">
                <a:ln>
                  <a:noFill/>
                </a:ln>
                <a:solidFill>
                  <a:srgbClr val="000000"/>
                </a:solidFill>
                <a:effectLst/>
                <a:uLnTx/>
                <a:uFillTx/>
                <a:latin typeface="Arial"/>
                <a:ea typeface="+mn-ea"/>
                <a:cs typeface="+mn-cs"/>
              </a:rPr>
              <a:t>bestDate</a:t>
            </a:r>
            <a:r>
              <a:rPr kumimoji="0" lang="en-US" sz="1100" i="0" u="none" strike="noStrike" kern="1200" cap="none" spc="0" normalizeH="0" baseline="0" noProof="0" dirty="0">
                <a:ln>
                  <a:noFill/>
                </a:ln>
                <a:solidFill>
                  <a:srgbClr val="000000"/>
                </a:solidFill>
                <a:effectLst/>
                <a:uLnTx/>
                <a:uFillTx/>
                <a:latin typeface="Arial"/>
                <a:ea typeface="+mn-ea"/>
                <a:cs typeface="+mn-cs"/>
              </a:rPr>
              <a:t>)[0])</a:t>
            </a:r>
          </a:p>
          <a:p>
            <a:endParaRPr kumimoji="0" lang="en-US" sz="1800" b="1" i="0" u="none" strike="noStrike" kern="1200" cap="none" spc="0" normalizeH="0" baseline="0" noProof="0" dirty="0">
              <a:ln>
                <a:noFill/>
              </a:ln>
              <a:solidFill>
                <a:srgbClr val="00B624"/>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871170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792DF6-CC34-4DC4-9334-D43BB7836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34376" cy="6858000"/>
          </a:xfrm>
          <a:prstGeom prst="rect">
            <a:avLst/>
          </a:prstGeom>
          <a:ln>
            <a:noFill/>
          </a:ln>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DCFA1C-6CF9-49DE-B90C-227B1CD939C4}"/>
              </a:ext>
            </a:extLst>
          </p:cNvPr>
          <p:cNvSpPr>
            <a:spLocks noGrp="1"/>
          </p:cNvSpPr>
          <p:nvPr>
            <p:ph type="title"/>
          </p:nvPr>
        </p:nvSpPr>
        <p:spPr>
          <a:xfrm>
            <a:off x="982980" y="891539"/>
            <a:ext cx="3134807" cy="5071110"/>
          </a:xfrm>
        </p:spPr>
        <p:txBody>
          <a:bodyPr>
            <a:normAutofit/>
          </a:bodyPr>
          <a:lstStyle/>
          <a:p>
            <a:r>
              <a:rPr kumimoji="0" lang="en-US" sz="4000" b="1" i="0" u="none" strike="noStrike" kern="1200" cap="none" spc="0" normalizeH="0" baseline="0" noProof="0" dirty="0">
                <a:ln>
                  <a:noFill/>
                </a:ln>
                <a:solidFill>
                  <a:srgbClr val="FFFFFF"/>
                </a:solidFill>
                <a:effectLst/>
                <a:uLnTx/>
                <a:uFillTx/>
                <a:latin typeface="Arial" pitchFamily="34" charset="0"/>
                <a:ea typeface="+mj-ea"/>
                <a:cs typeface="Arial" pitchFamily="34" charset="0"/>
              </a:rPr>
              <a:t>Business Case Questions</a:t>
            </a:r>
            <a:endParaRPr lang="en-CA" sz="4000" dirty="0">
              <a:solidFill>
                <a:srgbClr val="FFFFFF"/>
              </a:solidFill>
            </a:endParaRPr>
          </a:p>
        </p:txBody>
      </p:sp>
      <p:sp>
        <p:nvSpPr>
          <p:cNvPr id="13" name="Rectangle 12">
            <a:extLst>
              <a:ext uri="{FF2B5EF4-FFF2-40B4-BE49-F238E27FC236}">
                <a16:creationId xmlns:a16="http://schemas.microsoft.com/office/drawing/2014/main" id="{8B660204-C393-4F3C-8ACC-5771824A2D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DDB5CA0-52D8-4A51-A22B-9CFED942DDA7}"/>
              </a:ext>
            </a:extLst>
          </p:cNvPr>
          <p:cNvGraphicFramePr>
            <a:graphicFrameLocks noGrp="1"/>
          </p:cNvGraphicFramePr>
          <p:nvPr>
            <p:ph idx="1"/>
            <p:extLst>
              <p:ext uri="{D42A27DB-BD31-4B8C-83A1-F6EECF244321}">
                <p14:modId xmlns:p14="http://schemas.microsoft.com/office/powerpoint/2010/main" val="2720442301"/>
              </p:ext>
            </p:extLst>
          </p:nvPr>
        </p:nvGraphicFramePr>
        <p:xfrm>
          <a:off x="5261530" y="643467"/>
          <a:ext cx="6110962"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7700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AF72106-9ACA-4229-ACED-968AD547C934}"/>
              </a:ext>
            </a:extLst>
          </p:cNvPr>
          <p:cNvSpPr>
            <a:spLocks noGrp="1"/>
          </p:cNvSpPr>
          <p:nvPr>
            <p:ph type="title"/>
          </p:nvPr>
        </p:nvSpPr>
        <p:spPr>
          <a:xfrm>
            <a:off x="767290" y="1166932"/>
            <a:ext cx="3582073" cy="4279709"/>
          </a:xfrm>
        </p:spPr>
        <p:txBody>
          <a:bodyPr anchor="ctr">
            <a:normAutofit/>
          </a:bodyPr>
          <a:lstStyle/>
          <a:p>
            <a:r>
              <a:rPr kumimoji="0" lang="en-US" sz="4000" b="1" i="0" u="none" strike="noStrike" kern="1200" cap="none" spc="0" normalizeH="0" baseline="0" noProof="0" dirty="0">
                <a:ln>
                  <a:noFill/>
                </a:ln>
                <a:solidFill>
                  <a:schemeClr val="bg1"/>
                </a:solidFill>
                <a:effectLst/>
                <a:uLnTx/>
                <a:uFillTx/>
                <a:latin typeface="Arial" pitchFamily="34" charset="0"/>
                <a:ea typeface="+mj-ea"/>
                <a:cs typeface="Arial" pitchFamily="34" charset="0"/>
              </a:rPr>
              <a:t>Business Case Approach</a:t>
            </a:r>
            <a:endParaRPr lang="en-CA" sz="4000" dirty="0">
              <a:solidFill>
                <a:schemeClr val="bg1"/>
              </a:solidFill>
            </a:endParaRPr>
          </a:p>
        </p:txBody>
      </p:sp>
      <p:sp>
        <p:nvSpPr>
          <p:cNvPr id="3" name="Content Placeholder 2">
            <a:extLst>
              <a:ext uri="{FF2B5EF4-FFF2-40B4-BE49-F238E27FC236}">
                <a16:creationId xmlns:a16="http://schemas.microsoft.com/office/drawing/2014/main" id="{348B763B-5094-48A0-8D29-B8654B5031DA}"/>
              </a:ext>
            </a:extLst>
          </p:cNvPr>
          <p:cNvSpPr>
            <a:spLocks noGrp="1"/>
          </p:cNvSpPr>
          <p:nvPr>
            <p:ph idx="1"/>
          </p:nvPr>
        </p:nvSpPr>
        <p:spPr>
          <a:xfrm>
            <a:off x="4927253" y="1166933"/>
            <a:ext cx="6363599" cy="4949387"/>
          </a:xfrm>
        </p:spPr>
        <p:txBody>
          <a:bodyPr anchor="ctr">
            <a:normAutofit/>
          </a:bodyPr>
          <a:lstStyle/>
          <a:p>
            <a:pPr marL="0" marR="0" lvl="0" indent="0" defTabSz="914400" rtl="0" eaLnBrk="1" fontAlgn="auto" latinLnBrk="0" hangingPunct="1">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For question 1, we will conduct some explorative data analysis to uncover the trends in volume and frequency of the transactions by merchant type </a:t>
            </a:r>
          </a:p>
          <a:p>
            <a:pPr marL="0" marR="0" lvl="0" indent="0" defTabSz="914400" rtl="0" eaLnBrk="1" fontAlgn="auto" latinLnBrk="0" hangingPunct="1">
              <a:spcBef>
                <a:spcPts val="0"/>
              </a:spcBef>
              <a:spcAft>
                <a:spcPts val="0"/>
              </a:spcAft>
              <a:buClrTx/>
              <a:buSzTx/>
              <a:buFontTx/>
              <a:buNone/>
              <a:tabLst/>
              <a:defRPr/>
            </a:pPr>
            <a:endParaRPr kumimoji="0" lang="en-US" sz="1600"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a:p>
            <a:pPr marL="0" marR="0" lvl="0" indent="0" defTabSz="914400" rtl="0" eaLnBrk="1" fontAlgn="auto" latinLnBrk="0" hangingPunct="1">
              <a:spcBef>
                <a:spcPts val="0"/>
              </a:spcBef>
              <a:spcAft>
                <a:spcPts val="0"/>
              </a:spcAft>
              <a:buClrTx/>
              <a:buSzTx/>
              <a:buFontTx/>
              <a:buNone/>
              <a:tabLst/>
              <a:defRPr/>
            </a:pPr>
            <a:endParaRPr kumimoji="0" lang="en-US" sz="1600"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a:p>
            <a:pPr marL="0" marR="0" lvl="0" indent="0" defTabSz="914400" rtl="0" eaLnBrk="1" fontAlgn="auto" latinLnBrk="0" hangingPunct="1">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For question 2, we will conduct exploratory data analysis with stratification using the categorical variables </a:t>
            </a:r>
            <a:r>
              <a:rPr kumimoji="0" lang="en-CA" sz="1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work activity, relationship status, and habitation status as well as</a:t>
            </a:r>
            <a:r>
              <a:rPr kumimoji="0" lang="en-US" sz="1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 </a:t>
            </a:r>
            <a:r>
              <a:rPr kumimoji="0" lang="en-CA" sz="1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the numerical variables </a:t>
            </a:r>
            <a:r>
              <a:rPr kumimoji="0" lang="en-US" sz="1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age (as of 2019-07-01 from their birthdate),</a:t>
            </a:r>
            <a:r>
              <a:rPr kumimoji="0" lang="en-CA" sz="1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 total </a:t>
            </a:r>
            <a:r>
              <a:rPr kumimoji="0" lang="en-US" sz="1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income, balance (total from debit and savings accounts), number of transfers, and average transfer amount.</a:t>
            </a:r>
          </a:p>
          <a:p>
            <a:pPr marL="0" marR="0" lvl="0" indent="0" defTabSz="914400" rtl="0" eaLnBrk="1" fontAlgn="auto" latinLnBrk="0" hangingPunct="1">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We will also apply K-means clustering </a:t>
            </a:r>
            <a:r>
              <a:rPr kumimoji="0" lang="en-CA" sz="1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using the variables </a:t>
            </a:r>
            <a:r>
              <a:rPr kumimoji="0" lang="en-US" sz="1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age,</a:t>
            </a:r>
            <a:r>
              <a:rPr kumimoji="0" lang="en-CA" sz="1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 total </a:t>
            </a:r>
            <a:r>
              <a:rPr kumimoji="0" lang="en-US" sz="1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income, balance, number of transfers,  and average transfer amount</a:t>
            </a:r>
            <a:r>
              <a:rPr kumimoji="0" lang="en-CA" sz="1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 </a:t>
            </a:r>
          </a:p>
          <a:p>
            <a:pPr marL="0" marR="0" lvl="0" indent="0" defTabSz="914400" rtl="0" eaLnBrk="1" fontAlgn="auto" latinLnBrk="0" hangingPunct="1">
              <a:spcBef>
                <a:spcPts val="0"/>
              </a:spcBef>
              <a:spcAft>
                <a:spcPts val="0"/>
              </a:spcAft>
              <a:buClrTx/>
              <a:buSzTx/>
              <a:buFontTx/>
              <a:buNone/>
              <a:tabLst/>
              <a:defRPr/>
            </a:pPr>
            <a:r>
              <a:rPr kumimoji="0" lang="en-CA" sz="1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We exclude gender and education level from the analysis because of ethical considerations.</a:t>
            </a:r>
          </a:p>
          <a:p>
            <a:pPr marL="0" marR="0" lvl="0" indent="0" defTabSz="914400" rtl="0" eaLnBrk="1" fontAlgn="auto" latinLnBrk="0" hangingPunct="1">
              <a:spcBef>
                <a:spcPts val="0"/>
              </a:spcBef>
              <a:spcAft>
                <a:spcPts val="0"/>
              </a:spcAft>
              <a:buClrTx/>
              <a:buSzTx/>
              <a:buFontTx/>
              <a:buNone/>
              <a:tabLst/>
              <a:defRPr/>
            </a:pPr>
            <a:endParaRPr kumimoji="0" lang="en-CA" sz="1600"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a:p>
            <a:pPr marL="0" marR="0" lvl="0" indent="0" defTabSz="914400" rtl="0" eaLnBrk="1" fontAlgn="auto" latinLnBrk="0" hangingPunct="1">
              <a:spcBef>
                <a:spcPts val="0"/>
              </a:spcBef>
              <a:spcAft>
                <a:spcPts val="0"/>
              </a:spcAft>
              <a:buClrTx/>
              <a:buSzTx/>
              <a:buFontTx/>
              <a:buNone/>
              <a:tabLst/>
              <a:defRPr/>
            </a:pPr>
            <a:r>
              <a:rPr kumimoji="0" lang="en-CA" sz="1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Because </a:t>
            </a:r>
            <a:r>
              <a:rPr kumimoji="0" lang="en-US" sz="1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we determined Transfer as the best merchant category in question 1, we computed and included the number of transfers and average transfer amount for each customer in our approach for question 2.</a:t>
            </a:r>
            <a:endParaRPr kumimoji="0" lang="en-CA" sz="1600"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a:p>
            <a:endParaRPr lang="en-CA" sz="1300" dirty="0"/>
          </a:p>
        </p:txBody>
      </p:sp>
    </p:spTree>
    <p:extLst>
      <p:ext uri="{BB962C8B-B14F-4D97-AF65-F5344CB8AC3E}">
        <p14:creationId xmlns:p14="http://schemas.microsoft.com/office/powerpoint/2010/main" val="3284398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4A1F3E8-6B2F-476A-A40F-B0B4EE4E4AB3}"/>
              </a:ext>
            </a:extLst>
          </p:cNvPr>
          <p:cNvSpPr>
            <a:spLocks noGrp="1"/>
          </p:cNvSpPr>
          <p:nvPr>
            <p:ph type="title"/>
          </p:nvPr>
        </p:nvSpPr>
        <p:spPr>
          <a:xfrm>
            <a:off x="767290" y="1166932"/>
            <a:ext cx="3582073" cy="4279709"/>
          </a:xfrm>
        </p:spPr>
        <p:txBody>
          <a:bodyPr anchor="ctr">
            <a:normAutofit/>
          </a:bodyPr>
          <a:lstStyle/>
          <a:p>
            <a:r>
              <a:rPr kumimoji="0" lang="en-US" sz="4000" b="1" i="0" u="none" strike="noStrike" kern="1200" cap="none" spc="0" normalizeH="0" baseline="0" noProof="0" dirty="0">
                <a:ln>
                  <a:noFill/>
                </a:ln>
                <a:solidFill>
                  <a:schemeClr val="bg1"/>
                </a:solidFill>
                <a:effectLst/>
                <a:uLnTx/>
                <a:uFillTx/>
                <a:latin typeface="Arial" pitchFamily="34" charset="0"/>
                <a:ea typeface="+mj-ea"/>
                <a:cs typeface="Arial" pitchFamily="34" charset="0"/>
              </a:rPr>
              <a:t>Executive Summary</a:t>
            </a:r>
            <a:endParaRPr lang="en-CA" sz="4000" dirty="0">
              <a:solidFill>
                <a:schemeClr val="bg1"/>
              </a:solidFill>
            </a:endParaRPr>
          </a:p>
        </p:txBody>
      </p:sp>
      <p:sp>
        <p:nvSpPr>
          <p:cNvPr id="3" name="Content Placeholder 2">
            <a:extLst>
              <a:ext uri="{FF2B5EF4-FFF2-40B4-BE49-F238E27FC236}">
                <a16:creationId xmlns:a16="http://schemas.microsoft.com/office/drawing/2014/main" id="{10411663-74C4-4F72-A657-115C29D867FA}"/>
              </a:ext>
            </a:extLst>
          </p:cNvPr>
          <p:cNvSpPr>
            <a:spLocks noGrp="1"/>
          </p:cNvSpPr>
          <p:nvPr>
            <p:ph idx="1"/>
          </p:nvPr>
        </p:nvSpPr>
        <p:spPr>
          <a:xfrm>
            <a:off x="5116653" y="1166933"/>
            <a:ext cx="6638467" cy="5172907"/>
          </a:xfrm>
        </p:spPr>
        <p:txBody>
          <a:bodyPr anchor="ctr">
            <a:normAutofit fontScale="92500" lnSpcReduction="10000"/>
          </a:bodyPr>
          <a:lstStyle/>
          <a:p>
            <a:pPr marL="0" marR="0" lvl="0" indent="0" defTabSz="914400" rtl="0" eaLnBrk="1" fontAlgn="auto" latinLnBrk="0" hangingPunct="1">
              <a:spcBef>
                <a:spcPts val="0"/>
              </a:spcBef>
              <a:spcAft>
                <a:spcPts val="0"/>
              </a:spcAft>
              <a:buClrTx/>
              <a:buSzTx/>
              <a:buFontTx/>
              <a:buNone/>
              <a:tabLst/>
              <a:defRPr/>
            </a:pPr>
            <a:r>
              <a:rPr kumimoji="0" lang="en-US" sz="1700" b="0" i="0" u="none" strike="noStrike" kern="1200" cap="none" spc="0" normalizeH="0" baseline="0" noProof="0" dirty="0">
                <a:ln>
                  <a:noFill/>
                </a:ln>
                <a:effectLst/>
                <a:uLnTx/>
                <a:uFillTx/>
                <a:latin typeface="Arial"/>
                <a:ea typeface="+mn-ea"/>
                <a:cs typeface="+mn-cs"/>
              </a:rPr>
              <a:t>For question 1, we concluded that the best merchant category to focus on is “Transfer” because it generates a lot of traffic both in terms of volume and frequency. Indeed, in terms of number of transactions, unique customers, and percentage of income, the category “Transfer” outperforms the other merchant categories. Additionally, when we look at the customer level, it is also the modal mode. In other words, the modal transaction of most customers is Transfer. The transfer category trends also mirror the trend for Income. A product focusing on Transfer could also have an impact on Income which in turns can impact account balance.</a:t>
            </a:r>
          </a:p>
          <a:p>
            <a:pPr marL="0" marR="0" lvl="0" indent="0" defTabSz="914400" rtl="0" eaLnBrk="1" fontAlgn="auto" latinLnBrk="0" hangingPunct="1">
              <a:spcBef>
                <a:spcPts val="0"/>
              </a:spcBef>
              <a:spcAft>
                <a:spcPts val="0"/>
              </a:spcAft>
              <a:buClrTx/>
              <a:buSzTx/>
              <a:buFontTx/>
              <a:buNone/>
              <a:tabLst/>
              <a:defRPr/>
            </a:pPr>
            <a:r>
              <a:rPr kumimoji="0" lang="en-US" sz="1700" b="0" i="0" u="none" strike="noStrike" kern="1200" cap="none" spc="0" normalizeH="0" baseline="0" noProof="0" dirty="0">
                <a:ln>
                  <a:noFill/>
                </a:ln>
                <a:effectLst/>
                <a:uLnTx/>
                <a:uFillTx/>
                <a:latin typeface="Arial"/>
                <a:ea typeface="+mn-ea"/>
                <a:cs typeface="+mn-cs"/>
              </a:rPr>
              <a:t>These are the reasons why we choose Transfer as the best merchant category.</a:t>
            </a:r>
          </a:p>
          <a:p>
            <a:pPr marL="0" marR="0" lvl="0" indent="0" defTabSz="914400" rtl="0" eaLnBrk="1" fontAlgn="auto" latinLnBrk="0" hangingPunct="1">
              <a:spcBef>
                <a:spcPts val="0"/>
              </a:spcBef>
              <a:spcAft>
                <a:spcPts val="0"/>
              </a:spcAft>
              <a:buClrTx/>
              <a:buSzTx/>
              <a:buFontTx/>
              <a:buNone/>
              <a:tabLst/>
              <a:defRPr/>
            </a:pPr>
            <a:endParaRPr kumimoji="0" lang="en-US" sz="1700" b="0" i="0" u="none" strike="noStrike" kern="1200" cap="none" spc="0" normalizeH="0" baseline="0" noProof="0" dirty="0">
              <a:ln>
                <a:noFill/>
              </a:ln>
              <a:effectLst/>
              <a:uLnTx/>
              <a:uFillTx/>
              <a:latin typeface="Arial"/>
              <a:ea typeface="+mn-ea"/>
              <a:cs typeface="+mn-cs"/>
            </a:endParaRPr>
          </a:p>
          <a:p>
            <a:pPr marL="0" marR="0" lvl="0" indent="0" defTabSz="914400" rtl="0" eaLnBrk="1" fontAlgn="auto" latinLnBrk="0" hangingPunct="1">
              <a:spcBef>
                <a:spcPts val="0"/>
              </a:spcBef>
              <a:spcAft>
                <a:spcPts val="0"/>
              </a:spcAft>
              <a:buClrTx/>
              <a:buSzTx/>
              <a:buFontTx/>
              <a:buNone/>
              <a:tabLst/>
              <a:defRPr/>
            </a:pPr>
            <a:r>
              <a:rPr kumimoji="0" lang="en-US" sz="1700" b="0" i="0" u="none" strike="noStrike" kern="1200" cap="none" spc="0" normalizeH="0" baseline="0" noProof="0" dirty="0">
                <a:ln>
                  <a:noFill/>
                </a:ln>
                <a:effectLst/>
                <a:uLnTx/>
                <a:uFillTx/>
                <a:latin typeface="Arial"/>
                <a:ea typeface="+mn-ea"/>
                <a:cs typeface="+mn-cs"/>
              </a:rPr>
              <a:t>We identified three segments of customers:</a:t>
            </a:r>
          </a:p>
          <a:p>
            <a:pPr marL="285750" marR="0" lvl="0" indent="-285750" defTabSz="914400" rtl="0" eaLnBrk="1" fontAlgn="auto" latinLnBrk="0" hangingPunct="1">
              <a:spcBef>
                <a:spcPts val="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effectLst/>
                <a:uLnTx/>
                <a:uFillTx/>
                <a:latin typeface="Arial"/>
                <a:ea typeface="+mn-ea"/>
                <a:cs typeface="+mn-cs"/>
              </a:rPr>
              <a:t>Young customers with no income, average number of transfers (7-8) and low average transfer amount ($339 CAD, below average). </a:t>
            </a:r>
          </a:p>
          <a:p>
            <a:pPr marL="285750" marR="0" lvl="0" indent="-285750" defTabSz="914400" rtl="0" eaLnBrk="1" fontAlgn="auto" latinLnBrk="0" hangingPunct="1">
              <a:spcBef>
                <a:spcPts val="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effectLst/>
                <a:uLnTx/>
                <a:uFillTx/>
                <a:latin typeface="Arial"/>
                <a:ea typeface="+mn-ea"/>
                <a:cs typeface="+mn-cs"/>
              </a:rPr>
              <a:t>Middle-aged customers with middle class income, average number of transfers (7-8) and high average transfer amount ($1278 CAD, above average).</a:t>
            </a:r>
          </a:p>
          <a:p>
            <a:pPr marL="285750" marR="0" lvl="0" indent="-285750" defTabSz="914400" rtl="0" eaLnBrk="1" fontAlgn="auto" latinLnBrk="0" hangingPunct="1">
              <a:spcBef>
                <a:spcPts val="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effectLst/>
                <a:uLnTx/>
                <a:uFillTx/>
                <a:latin typeface="Arial"/>
                <a:ea typeface="+mn-ea"/>
                <a:cs typeface="+mn-cs"/>
              </a:rPr>
              <a:t>Middle-aged customers with middle-class income, no transfer history and very low average transfer amount.</a:t>
            </a:r>
          </a:p>
          <a:p>
            <a:pPr marL="285750" marR="0" lvl="0" indent="-285750" defTabSz="914400" rtl="0" eaLnBrk="1" fontAlgn="auto" latinLnBrk="0" hangingPunct="1">
              <a:spcBef>
                <a:spcPts val="0"/>
              </a:spcBef>
              <a:spcAft>
                <a:spcPts val="0"/>
              </a:spcAft>
              <a:buClrTx/>
              <a:buSzTx/>
              <a:buFont typeface="Arial" panose="020B0604020202020204" pitchFamily="34" charset="0"/>
              <a:buChar char="•"/>
              <a:tabLst/>
              <a:defRPr/>
            </a:pPr>
            <a:endParaRPr kumimoji="0" lang="en-US" sz="1700" b="0" i="0" u="none" strike="noStrike" kern="1200" cap="none" spc="0" normalizeH="0" baseline="0" noProof="0" dirty="0">
              <a:ln>
                <a:noFill/>
              </a:ln>
              <a:effectLst/>
              <a:uLnTx/>
              <a:uFillTx/>
              <a:latin typeface="Arial"/>
              <a:ea typeface="+mn-ea"/>
              <a:cs typeface="+mn-cs"/>
            </a:endParaRPr>
          </a:p>
          <a:p>
            <a:pPr marL="0" marR="0" lvl="0" indent="0" defTabSz="914400" rtl="0" eaLnBrk="1" fontAlgn="auto" latinLnBrk="0" hangingPunct="1">
              <a:spcBef>
                <a:spcPts val="0"/>
              </a:spcBef>
              <a:spcAft>
                <a:spcPts val="0"/>
              </a:spcAft>
              <a:buClrTx/>
              <a:buSzTx/>
              <a:buFontTx/>
              <a:buNone/>
              <a:tabLst/>
              <a:defRPr/>
            </a:pPr>
            <a:r>
              <a:rPr kumimoji="0" lang="en-US" sz="1700" b="0" i="0" u="none" strike="noStrike" kern="1200" cap="none" spc="0" normalizeH="0" baseline="0" noProof="0" dirty="0">
                <a:ln>
                  <a:noFill/>
                </a:ln>
                <a:effectLst/>
                <a:uLnTx/>
                <a:uFillTx/>
                <a:latin typeface="Arial"/>
                <a:ea typeface="+mn-ea"/>
                <a:cs typeface="+mn-cs"/>
              </a:rPr>
              <a:t>For a new “Transfer” product, we would target segment 2: middle-aged customers with middle class income, average number of transfers and high average transfer amount.</a:t>
            </a:r>
          </a:p>
          <a:p>
            <a:endParaRPr lang="en-CA" sz="1100" dirty="0"/>
          </a:p>
        </p:txBody>
      </p:sp>
    </p:spTree>
    <p:extLst>
      <p:ext uri="{BB962C8B-B14F-4D97-AF65-F5344CB8AC3E}">
        <p14:creationId xmlns:p14="http://schemas.microsoft.com/office/powerpoint/2010/main" val="2923160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34">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36" name="Rectangle 35">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36">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A9DC624-1FC5-46B4-AB2B-789AB90EADB3}"/>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kumimoji="0" lang="en-US" sz="3600" b="1" i="0" u="none" strike="noStrike" cap="none" spc="0" normalizeH="0" baseline="0" noProof="0" dirty="0">
                <a:ln>
                  <a:noFill/>
                </a:ln>
                <a:effectLst/>
                <a:uLnTx/>
                <a:uFillTx/>
                <a:latin typeface="Arial" panose="020B0604020202020204" pitchFamily="34" charset="0"/>
                <a:cs typeface="Arial" panose="020B0604020202020204" pitchFamily="34" charset="0"/>
              </a:rPr>
              <a:t>Presentation of Findings (Question 1)</a:t>
            </a:r>
            <a:endParaRPr lang="en-US" sz="36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85E0FDA3-D735-4E46-B157-56B9785BCBA0}"/>
              </a:ext>
            </a:extLst>
          </p:cNvPr>
          <p:cNvPicPr>
            <a:picLocks noChangeAspect="1"/>
          </p:cNvPicPr>
          <p:nvPr/>
        </p:nvPicPr>
        <p:blipFill>
          <a:blip r:embed="rId2"/>
          <a:stretch>
            <a:fillRect/>
          </a:stretch>
        </p:blipFill>
        <p:spPr>
          <a:xfrm>
            <a:off x="370708" y="1371600"/>
            <a:ext cx="7845777" cy="2373347"/>
          </a:xfrm>
          <a:prstGeom prst="rect">
            <a:avLst/>
          </a:prstGeom>
        </p:spPr>
      </p:pic>
      <p:pic>
        <p:nvPicPr>
          <p:cNvPr id="5" name="Picture 4">
            <a:extLst>
              <a:ext uri="{FF2B5EF4-FFF2-40B4-BE49-F238E27FC236}">
                <a16:creationId xmlns:a16="http://schemas.microsoft.com/office/drawing/2014/main" id="{7B383BD9-6C32-4F7F-9F85-6028F56F14A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4900" y="3820160"/>
            <a:ext cx="8121585" cy="243647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CB64EAB-C87A-4062-BB08-EA83E7D8721D}"/>
              </a:ext>
            </a:extLst>
          </p:cNvPr>
          <p:cNvSpPr>
            <a:spLocks noGrp="1"/>
          </p:cNvSpPr>
          <p:nvPr>
            <p:ph sz="half" idx="1"/>
          </p:nvPr>
        </p:nvSpPr>
        <p:spPr>
          <a:xfrm>
            <a:off x="8321040" y="1670241"/>
            <a:ext cx="3227491" cy="4110799"/>
          </a:xfrm>
        </p:spPr>
        <p:txBody>
          <a:bodyPr vert="horz" lIns="91440" tIns="45720" rIns="91440" bIns="45720" rtlCol="0">
            <a:normAutofit/>
          </a:bodyPr>
          <a:lstStyle/>
          <a:p>
            <a:pPr marL="285750" marR="0" lvl="0" fontAlgn="auto">
              <a:spcBef>
                <a:spcPts val="2600"/>
              </a:spcBef>
              <a:spcAft>
                <a:spcPts val="0"/>
              </a:spcAft>
              <a:buClr>
                <a:srgbClr val="6A737B"/>
              </a:buClr>
              <a:buSzPct val="80000"/>
              <a:tabLst/>
              <a:defRPr/>
            </a:pPr>
            <a:r>
              <a:rPr kumimoji="0" lang="en-US" sz="2000" b="0" i="0" u="none" strike="noStrike" cap="none" spc="0" normalizeH="0" baseline="0" noProof="0" dirty="0">
                <a:ln>
                  <a:noFill/>
                </a:ln>
                <a:effectLst/>
                <a:uLnTx/>
                <a:uFillTx/>
              </a:rPr>
              <a:t>The Transfer category surpass the other merchant categories in terms of sheer number of transactions.</a:t>
            </a:r>
          </a:p>
          <a:p>
            <a:pPr marL="285750" marR="0" lvl="0" fontAlgn="auto">
              <a:spcBef>
                <a:spcPts val="2600"/>
              </a:spcBef>
              <a:spcAft>
                <a:spcPts val="0"/>
              </a:spcAft>
              <a:buClr>
                <a:srgbClr val="6A737B"/>
              </a:buClr>
              <a:buSzPct val="80000"/>
              <a:tabLst/>
              <a:defRPr/>
            </a:pPr>
            <a:r>
              <a:rPr kumimoji="0" lang="en-US" sz="2000" b="0" i="0" u="none" strike="noStrike" cap="none" spc="0" normalizeH="0" baseline="0" noProof="0" dirty="0">
                <a:ln>
                  <a:noFill/>
                </a:ln>
                <a:effectLst/>
                <a:uLnTx/>
                <a:uFillTx/>
              </a:rPr>
              <a:t>In terms of unique customers, almost all customers have made use of the transfer category at least once (5328 out 5645 customers). The modal transaction of most customers is also Transfer.</a:t>
            </a:r>
          </a:p>
        </p:txBody>
      </p:sp>
      <p:grpSp>
        <p:nvGrpSpPr>
          <p:cNvPr id="46" name="Group 38">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40" name="Isosceles Triangle 39">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0">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2628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34">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36" name="Rectangle 35">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36">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A9DC624-1FC5-46B4-AB2B-789AB90EADB3}"/>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kumimoji="0" lang="en-US" sz="3600" b="1" i="0" u="none" strike="noStrike" cap="none" spc="0" normalizeH="0" baseline="0" noProof="0" dirty="0">
                <a:ln>
                  <a:noFill/>
                </a:ln>
                <a:effectLst/>
                <a:uLnTx/>
                <a:uFillTx/>
                <a:latin typeface="Arial" panose="020B0604020202020204" pitchFamily="34" charset="0"/>
                <a:cs typeface="Arial" panose="020B0604020202020204" pitchFamily="34" charset="0"/>
              </a:rPr>
              <a:t>Presentation of Findings (Question 1 Cont.)</a:t>
            </a:r>
            <a:endParaRPr lang="en-US" sz="36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CB64EAB-C87A-4062-BB08-EA83E7D8721D}"/>
              </a:ext>
            </a:extLst>
          </p:cNvPr>
          <p:cNvSpPr>
            <a:spLocks noGrp="1"/>
          </p:cNvSpPr>
          <p:nvPr>
            <p:ph sz="half" idx="1"/>
          </p:nvPr>
        </p:nvSpPr>
        <p:spPr>
          <a:xfrm>
            <a:off x="9072880" y="2067979"/>
            <a:ext cx="2475651" cy="3448901"/>
          </a:xfrm>
        </p:spPr>
        <p:txBody>
          <a:bodyPr vert="horz" lIns="91440" tIns="45720" rIns="91440" bIns="45720" rtlCol="0">
            <a:normAutofit/>
          </a:bodyPr>
          <a:lstStyle/>
          <a:p>
            <a:pPr marL="285750" marR="0" lvl="0" indent="-285750" algn="l" defTabSz="914400" rtl="0" eaLnBrk="1" fontAlgn="auto" latinLnBrk="0" hangingPunct="1">
              <a:lnSpc>
                <a:spcPct val="95000"/>
              </a:lnSpc>
              <a:spcBef>
                <a:spcPts val="2600"/>
              </a:spcBef>
              <a:spcAft>
                <a:spcPts val="0"/>
              </a:spcAft>
              <a:buClr>
                <a:srgbClr val="6A737B"/>
              </a:buClr>
              <a:buSzPct val="80000"/>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The average transaction amount in CAD of the Transfer category is around 700</a:t>
            </a:r>
          </a:p>
          <a:p>
            <a:pPr marL="285750" marR="0" lvl="0" indent="-285750" algn="l" defTabSz="914400" rtl="0" eaLnBrk="1" fontAlgn="auto" latinLnBrk="0" hangingPunct="1">
              <a:lnSpc>
                <a:spcPct val="95000"/>
              </a:lnSpc>
              <a:spcBef>
                <a:spcPts val="2600"/>
              </a:spcBef>
              <a:spcAft>
                <a:spcPts val="0"/>
              </a:spcAft>
              <a:buClr>
                <a:srgbClr val="6A737B"/>
              </a:buClr>
              <a:buSzPct val="80000"/>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Costumers with income on average spend  around 20% their income on transfers. The same applies to income. </a:t>
            </a:r>
            <a:endParaRPr kumimoji="0" lang="en-CA" sz="16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p:txBody>
      </p:sp>
      <p:grpSp>
        <p:nvGrpSpPr>
          <p:cNvPr id="46" name="Group 38">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40" name="Isosceles Triangle 39">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0">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6BBA926E-8D8D-4153-BB00-994764A7B219}"/>
              </a:ext>
            </a:extLst>
          </p:cNvPr>
          <p:cNvPicPr>
            <a:picLocks noChangeAspect="1"/>
          </p:cNvPicPr>
          <p:nvPr/>
        </p:nvPicPr>
        <p:blipFill>
          <a:blip r:embed="rId2"/>
          <a:stretch>
            <a:fillRect/>
          </a:stretch>
        </p:blipFill>
        <p:spPr>
          <a:xfrm>
            <a:off x="413099" y="1229860"/>
            <a:ext cx="8446421" cy="2549173"/>
          </a:xfrm>
          <a:prstGeom prst="rect">
            <a:avLst/>
          </a:prstGeom>
        </p:spPr>
      </p:pic>
      <p:pic>
        <p:nvPicPr>
          <p:cNvPr id="6" name="Picture 5">
            <a:extLst>
              <a:ext uri="{FF2B5EF4-FFF2-40B4-BE49-F238E27FC236}">
                <a16:creationId xmlns:a16="http://schemas.microsoft.com/office/drawing/2014/main" id="{01E86495-A307-44F9-A2A9-FC52B1F2E605}"/>
              </a:ext>
            </a:extLst>
          </p:cNvPr>
          <p:cNvPicPr>
            <a:picLocks noChangeAspect="1"/>
          </p:cNvPicPr>
          <p:nvPr/>
        </p:nvPicPr>
        <p:blipFill>
          <a:blip r:embed="rId3"/>
          <a:stretch>
            <a:fillRect/>
          </a:stretch>
        </p:blipFill>
        <p:spPr>
          <a:xfrm>
            <a:off x="486355" y="4038805"/>
            <a:ext cx="8373165" cy="2532660"/>
          </a:xfrm>
          <a:prstGeom prst="rect">
            <a:avLst/>
          </a:prstGeom>
        </p:spPr>
      </p:pic>
    </p:spTree>
    <p:extLst>
      <p:ext uri="{BB962C8B-B14F-4D97-AF65-F5344CB8AC3E}">
        <p14:creationId xmlns:p14="http://schemas.microsoft.com/office/powerpoint/2010/main" val="1227529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2074</Words>
  <Application>Microsoft Office PowerPoint</Application>
  <PresentationFormat>Widescreen</PresentationFormat>
  <Paragraphs>117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Bank Analytics &amp; Business Case</vt:lpstr>
      <vt:lpstr>Data Manipulation Query Answer Summary Page</vt:lpstr>
      <vt:lpstr>Data Manipulation Query Answer Code</vt:lpstr>
      <vt:lpstr>Data Manipulation Query Answer Code</vt:lpstr>
      <vt:lpstr>Business Case Questions</vt:lpstr>
      <vt:lpstr>Business Case Approach</vt:lpstr>
      <vt:lpstr>Executive Summary</vt:lpstr>
      <vt:lpstr>Presentation of Findings (Question 1)</vt:lpstr>
      <vt:lpstr>Presentation of Findings (Question 1 Cont.)</vt:lpstr>
      <vt:lpstr>Presentation of Findings (Question 2: EDA)</vt:lpstr>
      <vt:lpstr>Presentation of Findings (Question 2: K-means Clustering)</vt:lpstr>
      <vt:lpstr>Presentation of Findings (Question 3: Segment 2 as Target)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Ngone Lo</dc:creator>
  <cp:lastModifiedBy>Ngone Lo</cp:lastModifiedBy>
  <cp:revision>12</cp:revision>
  <dcterms:created xsi:type="dcterms:W3CDTF">2021-05-10T18:48:47Z</dcterms:created>
  <dcterms:modified xsi:type="dcterms:W3CDTF">2021-05-10T21:55:11Z</dcterms:modified>
</cp:coreProperties>
</file>