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rimo" panose="020B0604020202020204" charset="0"/>
      <p:regular r:id="rId17"/>
    </p:embeddedFont>
    <p:embeddedFont>
      <p:font typeface="Poppins Medium" panose="00000600000000000000" pitchFamily="2" charset="0"/>
      <p:regular r:id="rId18"/>
    </p:embeddedFont>
    <p:embeddedFont>
      <p:font typeface="Public Sans" panose="020B0604020202020204" charset="0"/>
      <p:regular r:id="rId19"/>
    </p:embeddedFont>
    <p:embeddedFont>
      <p:font typeface="Public Sans Bold" panose="020B0604020202020204" charset="0"/>
      <p:regular r:id="rId20"/>
    </p:embeddedFont>
    <p:embeddedFont>
      <p:font typeface="Public Sans Bold Italics" panose="020B0604020202020204" charset="0"/>
      <p:regular r:id="rId21"/>
    </p:embeddedFont>
    <p:embeddedFont>
      <p:font typeface="Public Sans Medium" panose="020B0604020202020204" charset="0"/>
      <p:regular r:id="rId22"/>
    </p:embeddedFont>
    <p:embeddedFont>
      <p:font typeface="Public Sans Medium Italic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8" d="100"/>
          <a:sy n="68" d="100"/>
        </p:scale>
        <p:origin x="8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791351" y="6112651"/>
            <a:ext cx="21755848" cy="4174349"/>
            <a:chOff x="0" y="0"/>
            <a:chExt cx="7796805" cy="1495993"/>
          </a:xfrm>
        </p:grpSpPr>
        <p:sp>
          <p:nvSpPr>
            <p:cNvPr id="4" name="Freeform 4"/>
            <p:cNvSpPr/>
            <p:nvPr/>
          </p:nvSpPr>
          <p:spPr>
            <a:xfrm>
              <a:off x="0" y="0"/>
              <a:ext cx="7796805" cy="1495993"/>
            </a:xfrm>
            <a:custGeom>
              <a:avLst/>
              <a:gdLst/>
              <a:ahLst/>
              <a:cxnLst/>
              <a:rect l="l" t="t" r="r" b="b"/>
              <a:pathLst>
                <a:path w="7796805" h="1495993">
                  <a:moveTo>
                    <a:pt x="0" y="0"/>
                  </a:moveTo>
                  <a:lnTo>
                    <a:pt x="7796805" y="0"/>
                  </a:lnTo>
                  <a:lnTo>
                    <a:pt x="7796805" y="1495993"/>
                  </a:lnTo>
                  <a:lnTo>
                    <a:pt x="0" y="1495993"/>
                  </a:lnTo>
                  <a:close/>
                </a:path>
              </a:pathLst>
            </a:custGeom>
            <a:solidFill>
              <a:srgbClr val="3A855D"/>
            </a:solidFill>
          </p:spPr>
          <p:txBody>
            <a:bodyPr/>
            <a:lstStyle/>
            <a:p>
              <a:endParaRPr lang="LID4096"/>
            </a:p>
          </p:txBody>
        </p:sp>
        <p:sp>
          <p:nvSpPr>
            <p:cNvPr id="5" name="TextBox 5"/>
            <p:cNvSpPr txBox="1"/>
            <p:nvPr/>
          </p:nvSpPr>
          <p:spPr>
            <a:xfrm>
              <a:off x="0" y="-28575"/>
              <a:ext cx="7796805" cy="1524568"/>
            </a:xfrm>
            <a:prstGeom prst="rect">
              <a:avLst/>
            </a:prstGeom>
          </p:spPr>
          <p:txBody>
            <a:bodyPr lIns="50800" tIns="50800" rIns="50800" bIns="50800" rtlCol="0" anchor="ctr"/>
            <a:lstStyle/>
            <a:p>
              <a:pPr algn="ctr">
                <a:lnSpc>
                  <a:spcPts val="1960"/>
                </a:lnSpc>
                <a:spcBef>
                  <a:spcPct val="0"/>
                </a:spcBef>
              </a:pPr>
              <a:endParaRPr/>
            </a:p>
          </p:txBody>
        </p:sp>
      </p:grpSp>
      <p:sp>
        <p:nvSpPr>
          <p:cNvPr id="6" name="Freeform 6"/>
          <p:cNvSpPr/>
          <p:nvPr/>
        </p:nvSpPr>
        <p:spPr>
          <a:xfrm>
            <a:off x="-791351" y="5918764"/>
            <a:ext cx="20104489" cy="5523017"/>
          </a:xfrm>
          <a:custGeom>
            <a:avLst/>
            <a:gdLst/>
            <a:ahLst/>
            <a:cxnLst/>
            <a:rect l="l" t="t" r="r" b="b"/>
            <a:pathLst>
              <a:path w="20104489" h="5523017">
                <a:moveTo>
                  <a:pt x="0" y="0"/>
                </a:moveTo>
                <a:lnTo>
                  <a:pt x="20104489" y="0"/>
                </a:lnTo>
                <a:lnTo>
                  <a:pt x="20104489" y="5523018"/>
                </a:lnTo>
                <a:lnTo>
                  <a:pt x="0" y="5523018"/>
                </a:lnTo>
                <a:lnTo>
                  <a:pt x="0" y="0"/>
                </a:lnTo>
                <a:close/>
              </a:path>
            </a:pathLst>
          </a:custGeom>
          <a:blipFill>
            <a:blip r:embed="rId3"/>
            <a:stretch>
              <a:fillRect t="-144363" r="-9035" b="-20568"/>
            </a:stretch>
          </a:blipFill>
        </p:spPr>
        <p:txBody>
          <a:bodyPr/>
          <a:lstStyle/>
          <a:p>
            <a:endParaRPr lang="LID4096"/>
          </a:p>
        </p:txBody>
      </p:sp>
      <p:sp>
        <p:nvSpPr>
          <p:cNvPr id="7" name="TextBox 7"/>
          <p:cNvSpPr txBox="1"/>
          <p:nvPr/>
        </p:nvSpPr>
        <p:spPr>
          <a:xfrm>
            <a:off x="4132486" y="1932509"/>
            <a:ext cx="10023028" cy="3175641"/>
          </a:xfrm>
          <a:prstGeom prst="rect">
            <a:avLst/>
          </a:prstGeom>
        </p:spPr>
        <p:txBody>
          <a:bodyPr lIns="0" tIns="0" rIns="0" bIns="0" rtlCol="0" anchor="t">
            <a:spAutoFit/>
          </a:bodyPr>
          <a:lstStyle/>
          <a:p>
            <a:pPr algn="ctr">
              <a:lnSpc>
                <a:spcPts val="12120"/>
              </a:lnSpc>
            </a:pPr>
            <a:r>
              <a:rPr lang="en-US" sz="12625" spc="-1035">
                <a:solidFill>
                  <a:srgbClr val="000000"/>
                </a:solidFill>
                <a:latin typeface="Public Sans"/>
              </a:rPr>
              <a:t>FDI attraction in Vietnam </a:t>
            </a:r>
          </a:p>
        </p:txBody>
      </p:sp>
      <p:sp>
        <p:nvSpPr>
          <p:cNvPr id="8" name="TextBox 8"/>
          <p:cNvSpPr txBox="1"/>
          <p:nvPr/>
        </p:nvSpPr>
        <p:spPr>
          <a:xfrm>
            <a:off x="2864013" y="5236872"/>
            <a:ext cx="12559973" cy="473196"/>
          </a:xfrm>
          <a:prstGeom prst="rect">
            <a:avLst/>
          </a:prstGeom>
        </p:spPr>
        <p:txBody>
          <a:bodyPr lIns="0" tIns="0" rIns="0" bIns="0" rtlCol="0" anchor="t">
            <a:spAutoFit/>
          </a:bodyPr>
          <a:lstStyle/>
          <a:p>
            <a:pPr marL="0" lvl="0" indent="0" algn="ctr">
              <a:lnSpc>
                <a:spcPts val="3214"/>
              </a:lnSpc>
              <a:spcBef>
                <a:spcPct val="0"/>
              </a:spcBef>
            </a:pPr>
            <a:r>
              <a:rPr lang="en-US" sz="4174" spc="-342">
                <a:solidFill>
                  <a:srgbClr val="000000"/>
                </a:solidFill>
                <a:latin typeface="Public Sans"/>
              </a:rPr>
              <a:t>Group 6</a:t>
            </a:r>
          </a:p>
        </p:txBody>
      </p:sp>
      <p:sp>
        <p:nvSpPr>
          <p:cNvPr id="9" name="TextBox 9"/>
          <p:cNvSpPr txBox="1"/>
          <p:nvPr/>
        </p:nvSpPr>
        <p:spPr>
          <a:xfrm>
            <a:off x="2864013" y="183084"/>
            <a:ext cx="12559973" cy="1549400"/>
          </a:xfrm>
          <a:prstGeom prst="rect">
            <a:avLst/>
          </a:prstGeom>
        </p:spPr>
        <p:txBody>
          <a:bodyPr lIns="0" tIns="0" rIns="0" bIns="0" rtlCol="0" anchor="t">
            <a:spAutoFit/>
          </a:bodyPr>
          <a:lstStyle/>
          <a:p>
            <a:pPr algn="ctr">
              <a:lnSpc>
                <a:spcPts val="3025"/>
              </a:lnSpc>
            </a:pPr>
            <a:r>
              <a:rPr lang="en-US" sz="2500" spc="407">
                <a:solidFill>
                  <a:srgbClr val="000000"/>
                </a:solidFill>
                <a:latin typeface="Public Sans Bold"/>
              </a:rPr>
              <a:t>ĐẠI HỌC QUỐC GIA TP.HỒ CHÍ MINH</a:t>
            </a:r>
          </a:p>
          <a:p>
            <a:pPr algn="ctr">
              <a:lnSpc>
                <a:spcPts val="3025"/>
              </a:lnSpc>
            </a:pPr>
            <a:r>
              <a:rPr lang="en-US" sz="2500" spc="407">
                <a:solidFill>
                  <a:srgbClr val="000000"/>
                </a:solidFill>
                <a:latin typeface="Public Sans Bold"/>
              </a:rPr>
              <a:t>TRƯỜNG ĐẠI HỌC KHOA HỌC TỰ NHIÊN </a:t>
            </a:r>
          </a:p>
          <a:p>
            <a:pPr algn="ctr">
              <a:lnSpc>
                <a:spcPts val="3025"/>
              </a:lnSpc>
            </a:pPr>
            <a:r>
              <a:rPr lang="en-US" sz="2500" spc="407">
                <a:solidFill>
                  <a:srgbClr val="000000"/>
                </a:solidFill>
                <a:latin typeface="Public Sans Bold"/>
              </a:rPr>
              <a:t>KHOA VẬT LÝ – VẬT LÝ KỸ THUẬT</a:t>
            </a:r>
          </a:p>
          <a:p>
            <a:pPr marL="0" lvl="0" indent="0" algn="ctr">
              <a:lnSpc>
                <a:spcPts val="3175"/>
              </a:lnSpc>
            </a:pPr>
            <a:endParaRPr lang="en-US" sz="2500" spc="407">
              <a:solidFill>
                <a:srgbClr val="000000"/>
              </a:solidFill>
              <a:latin typeface="Public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958" r="-1828" b="-24644"/>
            </a:stretch>
          </a:blipFill>
        </p:spPr>
        <p:txBody>
          <a:bodyPr/>
          <a:lstStyle/>
          <a:p>
            <a:endParaRPr lang="LID4096"/>
          </a:p>
        </p:txBody>
      </p:sp>
      <p:grpSp>
        <p:nvGrpSpPr>
          <p:cNvPr id="3" name="Group 3"/>
          <p:cNvGrpSpPr/>
          <p:nvPr/>
        </p:nvGrpSpPr>
        <p:grpSpPr>
          <a:xfrm>
            <a:off x="10965245" y="85344"/>
            <a:ext cx="7322755" cy="10201656"/>
            <a:chOff x="0" y="0"/>
            <a:chExt cx="2050933" cy="2857245"/>
          </a:xfrm>
        </p:grpSpPr>
        <p:sp>
          <p:nvSpPr>
            <p:cNvPr id="4" name="Freeform 4"/>
            <p:cNvSpPr/>
            <p:nvPr/>
          </p:nvSpPr>
          <p:spPr>
            <a:xfrm>
              <a:off x="0" y="0"/>
              <a:ext cx="2050933" cy="2857245"/>
            </a:xfrm>
            <a:custGeom>
              <a:avLst/>
              <a:gdLst/>
              <a:ahLst/>
              <a:cxnLst/>
              <a:rect l="l" t="t" r="r" b="b"/>
              <a:pathLst>
                <a:path w="2050933" h="2857245">
                  <a:moveTo>
                    <a:pt x="15859" y="0"/>
                  </a:moveTo>
                  <a:lnTo>
                    <a:pt x="2035074" y="0"/>
                  </a:lnTo>
                  <a:cubicBezTo>
                    <a:pt x="2043832" y="0"/>
                    <a:pt x="2050933" y="7100"/>
                    <a:pt x="2050933" y="15859"/>
                  </a:cubicBezTo>
                  <a:lnTo>
                    <a:pt x="2050933" y="2841387"/>
                  </a:lnTo>
                  <a:cubicBezTo>
                    <a:pt x="2050933" y="2850145"/>
                    <a:pt x="2043832" y="2857245"/>
                    <a:pt x="2035074" y="2857245"/>
                  </a:cubicBezTo>
                  <a:lnTo>
                    <a:pt x="15859" y="2857245"/>
                  </a:lnTo>
                  <a:cubicBezTo>
                    <a:pt x="7100" y="2857245"/>
                    <a:pt x="0" y="2850145"/>
                    <a:pt x="0" y="2841387"/>
                  </a:cubicBezTo>
                  <a:lnTo>
                    <a:pt x="0" y="15859"/>
                  </a:lnTo>
                  <a:cubicBezTo>
                    <a:pt x="0" y="7100"/>
                    <a:pt x="7100" y="0"/>
                    <a:pt x="15859" y="0"/>
                  </a:cubicBezTo>
                  <a:close/>
                </a:path>
              </a:pathLst>
            </a:custGeom>
            <a:solidFill>
              <a:srgbClr val="3A855D"/>
            </a:solidFill>
          </p:spPr>
          <p:txBody>
            <a:bodyPr/>
            <a:lstStyle/>
            <a:p>
              <a:endParaRPr lang="LID4096"/>
            </a:p>
          </p:txBody>
        </p:sp>
        <p:sp>
          <p:nvSpPr>
            <p:cNvPr id="5" name="TextBox 5"/>
            <p:cNvSpPr txBox="1"/>
            <p:nvPr/>
          </p:nvSpPr>
          <p:spPr>
            <a:xfrm>
              <a:off x="0" y="-190500"/>
              <a:ext cx="2050933" cy="3047745"/>
            </a:xfrm>
            <a:prstGeom prst="rect">
              <a:avLst/>
            </a:prstGeom>
          </p:spPr>
          <p:txBody>
            <a:bodyPr lIns="50800" tIns="50800" rIns="50800" bIns="50800" rtlCol="0" anchor="ctr"/>
            <a:lstStyle/>
            <a:p>
              <a:pPr algn="just">
                <a:lnSpc>
                  <a:spcPts val="5460"/>
                </a:lnSpc>
              </a:pPr>
              <a:endParaRPr/>
            </a:p>
            <a:p>
              <a:pPr algn="just">
                <a:lnSpc>
                  <a:spcPts val="5460"/>
                </a:lnSpc>
              </a:pPr>
              <a:r>
                <a:rPr lang="en-US" sz="3000">
                  <a:solidFill>
                    <a:srgbClr val="F1F0EC"/>
                  </a:solidFill>
                  <a:latin typeface="Public Sans"/>
                </a:rPr>
                <a:t> Sự tập trung vốn FDI trong ngành công nghiệp chế biến, chế tạo và một số ngành công nghiệp khác, là nhân tố quan trọng thúc đẩy chuyển dịch cơ cấu kinh tế theo hướng hiện đại, góp phần xây dựng môi trường kinh tế năng động và gia tăng năng lực sản xuất các sản phẩm chứa hàm lượng chất xám cao trong nền kinh tế. FDI góp phần chuyển dịch cơ cấu nông nghiệp, đa dạng hóa sản phẩm, nâng cao giá trị hàng nông sản xuất khẩu.</a:t>
              </a:r>
            </a:p>
          </p:txBody>
        </p:sp>
      </p:grpSp>
      <p:sp>
        <p:nvSpPr>
          <p:cNvPr id="6" name="Freeform 6"/>
          <p:cNvSpPr/>
          <p:nvPr/>
        </p:nvSpPr>
        <p:spPr>
          <a:xfrm>
            <a:off x="111491" y="2835650"/>
            <a:ext cx="10650652" cy="7130709"/>
          </a:xfrm>
          <a:custGeom>
            <a:avLst/>
            <a:gdLst/>
            <a:ahLst/>
            <a:cxnLst/>
            <a:rect l="l" t="t" r="r" b="b"/>
            <a:pathLst>
              <a:path w="10650652" h="7130709">
                <a:moveTo>
                  <a:pt x="0" y="0"/>
                </a:moveTo>
                <a:lnTo>
                  <a:pt x="10650652" y="0"/>
                </a:lnTo>
                <a:lnTo>
                  <a:pt x="10650652" y="7130709"/>
                </a:lnTo>
                <a:lnTo>
                  <a:pt x="0" y="7130709"/>
                </a:lnTo>
                <a:lnTo>
                  <a:pt x="0" y="0"/>
                </a:lnTo>
                <a:close/>
              </a:path>
            </a:pathLst>
          </a:custGeom>
          <a:blipFill>
            <a:blip r:embed="rId3"/>
            <a:stretch>
              <a:fillRect t="-4554"/>
            </a:stretch>
          </a:blipFill>
        </p:spPr>
        <p:txBody>
          <a:bodyPr/>
          <a:lstStyle/>
          <a:p>
            <a:endParaRPr lang="LID4096"/>
          </a:p>
        </p:txBody>
      </p:sp>
      <p:sp>
        <p:nvSpPr>
          <p:cNvPr id="7" name="TextBox 7"/>
          <p:cNvSpPr txBox="1"/>
          <p:nvPr/>
        </p:nvSpPr>
        <p:spPr>
          <a:xfrm>
            <a:off x="241114" y="161544"/>
            <a:ext cx="1575173" cy="1411224"/>
          </a:xfrm>
          <a:prstGeom prst="rect">
            <a:avLst/>
          </a:prstGeom>
        </p:spPr>
        <p:txBody>
          <a:bodyPr lIns="0" tIns="0" rIns="0" bIns="0" rtlCol="0" anchor="t">
            <a:spAutoFit/>
          </a:bodyPr>
          <a:lstStyle/>
          <a:p>
            <a:pPr algn="l">
              <a:lnSpc>
                <a:spcPts val="3647"/>
              </a:lnSpc>
            </a:pPr>
            <a:r>
              <a:rPr lang="en-US" sz="3799" spc="-311">
                <a:solidFill>
                  <a:srgbClr val="000000"/>
                </a:solidFill>
                <a:latin typeface="Public Sans"/>
              </a:rPr>
              <a:t>02. ANALYSIS</a:t>
            </a:r>
          </a:p>
        </p:txBody>
      </p:sp>
      <p:sp>
        <p:nvSpPr>
          <p:cNvPr id="8" name="TextBox 8"/>
          <p:cNvSpPr txBox="1"/>
          <p:nvPr/>
        </p:nvSpPr>
        <p:spPr>
          <a:xfrm>
            <a:off x="705971" y="1699635"/>
            <a:ext cx="9497385" cy="1012190"/>
          </a:xfrm>
          <a:prstGeom prst="rect">
            <a:avLst/>
          </a:prstGeom>
        </p:spPr>
        <p:txBody>
          <a:bodyPr lIns="0" tIns="0" rIns="0" bIns="0" rtlCol="0" anchor="t">
            <a:spAutoFit/>
          </a:bodyPr>
          <a:lstStyle/>
          <a:p>
            <a:pPr algn="ctr">
              <a:lnSpc>
                <a:spcPts val="3909"/>
              </a:lnSpc>
            </a:pPr>
            <a:r>
              <a:rPr lang="en-US" sz="3399" spc="-360">
                <a:solidFill>
                  <a:srgbClr val="3A855D"/>
                </a:solidFill>
                <a:latin typeface="Public Sans"/>
              </a:rPr>
              <a:t>2.5 Total Number of Newly registered and Adjusted Capital by Industry from 2015 to 2022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946196" y="1351924"/>
            <a:ext cx="14395608" cy="7583153"/>
            <a:chOff x="0" y="0"/>
            <a:chExt cx="3791436" cy="1997209"/>
          </a:xfrm>
        </p:grpSpPr>
        <p:sp>
          <p:nvSpPr>
            <p:cNvPr id="4" name="Freeform 4"/>
            <p:cNvSpPr/>
            <p:nvPr/>
          </p:nvSpPr>
          <p:spPr>
            <a:xfrm>
              <a:off x="0" y="0"/>
              <a:ext cx="3791436" cy="1997209"/>
            </a:xfrm>
            <a:custGeom>
              <a:avLst/>
              <a:gdLst/>
              <a:ahLst/>
              <a:cxnLst/>
              <a:rect l="l" t="t" r="r" b="b"/>
              <a:pathLst>
                <a:path w="3791436" h="1997209">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txBody>
            <a:bodyPr/>
            <a:lstStyle/>
            <a:p>
              <a:endParaRPr lang="LID4096"/>
            </a:p>
          </p:txBody>
        </p:sp>
        <p:sp>
          <p:nvSpPr>
            <p:cNvPr id="5" name="TextBox 5"/>
            <p:cNvSpPr txBox="1"/>
            <p:nvPr/>
          </p:nvSpPr>
          <p:spPr>
            <a:xfrm>
              <a:off x="0" y="85725"/>
              <a:ext cx="3791436" cy="1911484"/>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2461787" y="2078355"/>
            <a:ext cx="7422529" cy="6425564"/>
          </a:xfrm>
          <a:prstGeom prst="rect">
            <a:avLst/>
          </a:prstGeom>
        </p:spPr>
        <p:txBody>
          <a:bodyPr lIns="0" tIns="0" rIns="0" bIns="0" rtlCol="0" anchor="t">
            <a:spAutoFit/>
          </a:bodyPr>
          <a:lstStyle/>
          <a:p>
            <a:pPr algn="l">
              <a:lnSpc>
                <a:spcPts val="12479"/>
              </a:lnSpc>
            </a:pPr>
            <a:r>
              <a:rPr lang="en-US" sz="12999" spc="-1065">
                <a:solidFill>
                  <a:srgbClr val="F1F0EC"/>
                </a:solidFill>
                <a:latin typeface="Public Sans"/>
              </a:rPr>
              <a:t>03. METHODOLOGIES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sp>
        <p:nvSpPr>
          <p:cNvPr id="3" name="TextBox 3"/>
          <p:cNvSpPr txBox="1"/>
          <p:nvPr/>
        </p:nvSpPr>
        <p:spPr>
          <a:xfrm>
            <a:off x="1709788" y="3079008"/>
            <a:ext cx="13912004" cy="8430445"/>
          </a:xfrm>
          <a:prstGeom prst="rect">
            <a:avLst/>
          </a:prstGeom>
        </p:spPr>
        <p:txBody>
          <a:bodyPr lIns="0" tIns="0" rIns="0" bIns="0" rtlCol="0" anchor="t">
            <a:spAutoFit/>
          </a:bodyPr>
          <a:lstStyle/>
          <a:p>
            <a:pPr algn="just">
              <a:lnSpc>
                <a:spcPts val="3158"/>
              </a:lnSpc>
            </a:pPr>
            <a:r>
              <a:rPr lang="en-US" sz="3066" u="sng" spc="183">
                <a:solidFill>
                  <a:srgbClr val="000000"/>
                </a:solidFill>
                <a:latin typeface="Public Sans Medium Italics"/>
              </a:rPr>
              <a:t>#load the Data</a:t>
            </a:r>
          </a:p>
          <a:p>
            <a:pPr algn="just">
              <a:lnSpc>
                <a:spcPts val="3158"/>
              </a:lnSpc>
            </a:pPr>
            <a:r>
              <a:rPr lang="en-US" sz="3066" spc="183">
                <a:solidFill>
                  <a:srgbClr val="000000"/>
                </a:solidFill>
                <a:latin typeface="Public Sans Medium"/>
              </a:rPr>
              <a:t>df1 = pd.read_csv() </a:t>
            </a:r>
          </a:p>
          <a:p>
            <a:pPr algn="just">
              <a:lnSpc>
                <a:spcPts val="3158"/>
              </a:lnSpc>
            </a:pPr>
            <a:r>
              <a:rPr lang="en-US" sz="3066" spc="183">
                <a:solidFill>
                  <a:srgbClr val="000000"/>
                </a:solidFill>
                <a:latin typeface="Public Sans Medium"/>
              </a:rPr>
              <a:t> </a:t>
            </a:r>
          </a:p>
          <a:p>
            <a:pPr algn="just">
              <a:lnSpc>
                <a:spcPts val="3158"/>
              </a:lnSpc>
            </a:pPr>
            <a:r>
              <a:rPr lang="en-US" sz="3066" u="sng" spc="183">
                <a:solidFill>
                  <a:srgbClr val="000000"/>
                </a:solidFill>
                <a:latin typeface="Public Sans Medium Italics"/>
              </a:rPr>
              <a:t>#Thay thế NaN bằng 0</a:t>
            </a:r>
          </a:p>
          <a:p>
            <a:pPr algn="just">
              <a:lnSpc>
                <a:spcPts val="3158"/>
              </a:lnSpc>
            </a:pPr>
            <a:r>
              <a:rPr lang="en-US" sz="3066" spc="183">
                <a:solidFill>
                  <a:srgbClr val="000000"/>
                </a:solidFill>
                <a:latin typeface="Public Sans Medium"/>
              </a:rPr>
              <a:t>df1.fillna(0, inplace=True) </a:t>
            </a:r>
          </a:p>
          <a:p>
            <a:pPr algn="just">
              <a:lnSpc>
                <a:spcPts val="3158"/>
              </a:lnSpc>
            </a:pPr>
            <a:endParaRPr lang="en-US" sz="3066" spc="183">
              <a:solidFill>
                <a:srgbClr val="000000"/>
              </a:solidFill>
              <a:latin typeface="Public Sans Medium"/>
            </a:endParaRPr>
          </a:p>
          <a:p>
            <a:pPr algn="just">
              <a:lnSpc>
                <a:spcPts val="3158"/>
              </a:lnSpc>
            </a:pPr>
            <a:r>
              <a:rPr lang="en-US" sz="3066" u="sng" spc="183">
                <a:solidFill>
                  <a:srgbClr val="000000"/>
                </a:solidFill>
                <a:latin typeface="Public Sans Medium Italics"/>
              </a:rPr>
              <a:t>#Chuyển đổi '-' thành NaN</a:t>
            </a:r>
          </a:p>
          <a:p>
            <a:pPr algn="just">
              <a:lnSpc>
                <a:spcPts val="3158"/>
              </a:lnSpc>
            </a:pPr>
            <a:r>
              <a:rPr lang="en-US" sz="3066" spc="183">
                <a:solidFill>
                  <a:srgbClr val="000000"/>
                </a:solidFill>
                <a:latin typeface="Public Sans Medium"/>
              </a:rPr>
              <a:t>df1.replace('-', np.nan, inplace=True) </a:t>
            </a:r>
          </a:p>
          <a:p>
            <a:pPr algn="just">
              <a:lnSpc>
                <a:spcPts val="3158"/>
              </a:lnSpc>
            </a:pPr>
            <a:endParaRPr lang="en-US" sz="3066" spc="183">
              <a:solidFill>
                <a:srgbClr val="000000"/>
              </a:solidFill>
              <a:latin typeface="Public Sans Medium"/>
            </a:endParaRPr>
          </a:p>
          <a:p>
            <a:pPr algn="just">
              <a:lnSpc>
                <a:spcPts val="3158"/>
              </a:lnSpc>
            </a:pPr>
            <a:r>
              <a:rPr lang="en-US" sz="3066" u="sng" spc="183">
                <a:solidFill>
                  <a:srgbClr val="000000"/>
                </a:solidFill>
                <a:latin typeface="Public Sans Medium Italics"/>
              </a:rPr>
              <a:t>#Chuyển đổi các cột thành dạng số</a:t>
            </a:r>
          </a:p>
          <a:p>
            <a:pPr algn="just">
              <a:lnSpc>
                <a:spcPts val="3158"/>
              </a:lnSpc>
            </a:pPr>
            <a:r>
              <a:rPr lang="en-US" sz="3066" spc="183">
                <a:solidFill>
                  <a:srgbClr val="000000"/>
                </a:solidFill>
                <a:latin typeface="Public Sans Medium"/>
              </a:rPr>
              <a:t>df1[]=pd.to_numeric(df1[], errors='coerce')</a:t>
            </a:r>
          </a:p>
          <a:p>
            <a:pPr algn="just">
              <a:lnSpc>
                <a:spcPts val="3158"/>
              </a:lnSpc>
            </a:pPr>
            <a:endParaRPr lang="en-US" sz="3066" spc="183">
              <a:solidFill>
                <a:srgbClr val="000000"/>
              </a:solidFill>
              <a:latin typeface="Public Sans Medium"/>
            </a:endParaRPr>
          </a:p>
          <a:p>
            <a:pPr algn="just">
              <a:lnSpc>
                <a:spcPts val="3158"/>
              </a:lnSpc>
            </a:pPr>
            <a:r>
              <a:rPr lang="en-US" sz="3066" u="sng" spc="183">
                <a:solidFill>
                  <a:srgbClr val="000000"/>
                </a:solidFill>
                <a:latin typeface="Public Sans Medium Italics"/>
              </a:rPr>
              <a:t>#loại trừ dấu ","</a:t>
            </a:r>
          </a:p>
          <a:p>
            <a:pPr algn="just">
              <a:lnSpc>
                <a:spcPts val="3158"/>
              </a:lnSpc>
            </a:pPr>
            <a:r>
              <a:rPr lang="en-US" sz="3066" spc="183">
                <a:solidFill>
                  <a:srgbClr val="000000"/>
                </a:solidFill>
                <a:latin typeface="Public Sans Medium"/>
              </a:rPr>
              <a:t>df1.replace(',', '', regex=True, inplace=True) </a:t>
            </a:r>
          </a:p>
          <a:p>
            <a:pPr algn="just">
              <a:lnSpc>
                <a:spcPts val="3158"/>
              </a:lnSpc>
            </a:pPr>
            <a:endParaRPr lang="en-US" sz="3066" spc="183">
              <a:solidFill>
                <a:srgbClr val="000000"/>
              </a:solidFill>
              <a:latin typeface="Public Sans Medium"/>
            </a:endParaRPr>
          </a:p>
          <a:p>
            <a:pPr algn="just">
              <a:lnSpc>
                <a:spcPts val="3158"/>
              </a:lnSpc>
            </a:pPr>
            <a:r>
              <a:rPr lang="en-US" sz="3066" spc="183">
                <a:solidFill>
                  <a:srgbClr val="000000"/>
                </a:solidFill>
                <a:latin typeface="Public Sans Medium"/>
              </a:rPr>
              <a:t>#Xóa khoảng trắng</a:t>
            </a:r>
          </a:p>
          <a:p>
            <a:pPr algn="just">
              <a:lnSpc>
                <a:spcPts val="3158"/>
              </a:lnSpc>
            </a:pPr>
            <a:r>
              <a:rPr lang="en-US" sz="3066" spc="183">
                <a:solidFill>
                  <a:srgbClr val="000000"/>
                </a:solidFill>
                <a:latin typeface="Public Sans Medium"/>
              </a:rPr>
              <a:t>df1.replace('\s+', '', regex=True, inplace=True) </a:t>
            </a:r>
          </a:p>
          <a:p>
            <a:pPr algn="just">
              <a:lnSpc>
                <a:spcPts val="3587"/>
              </a:lnSpc>
            </a:pPr>
            <a:endParaRPr lang="en-US" sz="3066" spc="183">
              <a:solidFill>
                <a:srgbClr val="000000"/>
              </a:solidFill>
              <a:latin typeface="Public Sans Medium"/>
            </a:endParaRPr>
          </a:p>
          <a:p>
            <a:pPr algn="just">
              <a:lnSpc>
                <a:spcPts val="5059"/>
              </a:lnSpc>
            </a:pPr>
            <a:r>
              <a:rPr lang="en-US" sz="3066" spc="183">
                <a:solidFill>
                  <a:srgbClr val="000000"/>
                </a:solidFill>
                <a:latin typeface="Public Sans Medium"/>
              </a:rPr>
              <a:t> </a:t>
            </a:r>
          </a:p>
          <a:p>
            <a:pPr marL="0" lvl="0" indent="0" algn="just">
              <a:lnSpc>
                <a:spcPts val="4575"/>
              </a:lnSpc>
              <a:spcBef>
                <a:spcPct val="0"/>
              </a:spcBef>
            </a:pPr>
            <a:endParaRPr lang="en-US" sz="3066" spc="183">
              <a:solidFill>
                <a:srgbClr val="000000"/>
              </a:solidFill>
              <a:latin typeface="Public Sans Medium"/>
            </a:endParaRPr>
          </a:p>
        </p:txBody>
      </p:sp>
      <p:grpSp>
        <p:nvGrpSpPr>
          <p:cNvPr id="4" name="Group 4"/>
          <p:cNvGrpSpPr/>
          <p:nvPr/>
        </p:nvGrpSpPr>
        <p:grpSpPr>
          <a:xfrm>
            <a:off x="1559297" y="1925561"/>
            <a:ext cx="3664771" cy="954036"/>
            <a:chOff x="0" y="0"/>
            <a:chExt cx="4886362" cy="1272048"/>
          </a:xfrm>
        </p:grpSpPr>
        <p:sp>
          <p:nvSpPr>
            <p:cNvPr id="5" name="TextBox 5"/>
            <p:cNvSpPr txBox="1"/>
            <p:nvPr/>
          </p:nvSpPr>
          <p:spPr>
            <a:xfrm>
              <a:off x="0" y="133350"/>
              <a:ext cx="2105270" cy="1138698"/>
            </a:xfrm>
            <a:prstGeom prst="rect">
              <a:avLst/>
            </a:prstGeom>
          </p:spPr>
          <p:txBody>
            <a:bodyPr lIns="0" tIns="0" rIns="0" bIns="0" rtlCol="0" anchor="t">
              <a:spAutoFit/>
            </a:bodyPr>
            <a:lstStyle/>
            <a:p>
              <a:pPr algn="l">
                <a:lnSpc>
                  <a:spcPts val="6048"/>
                </a:lnSpc>
              </a:pPr>
              <a:r>
                <a:rPr lang="en-US" sz="6300" spc="-516">
                  <a:solidFill>
                    <a:srgbClr val="3A855D"/>
                  </a:solidFill>
                  <a:latin typeface="Public Sans"/>
                </a:rPr>
                <a:t>3.1</a:t>
              </a:r>
            </a:p>
          </p:txBody>
        </p:sp>
        <p:sp>
          <p:nvSpPr>
            <p:cNvPr id="6" name="TextBox 6"/>
            <p:cNvSpPr txBox="1"/>
            <p:nvPr/>
          </p:nvSpPr>
          <p:spPr>
            <a:xfrm>
              <a:off x="1365091" y="61525"/>
              <a:ext cx="3521271" cy="1210523"/>
            </a:xfrm>
            <a:prstGeom prst="rect">
              <a:avLst/>
            </a:prstGeom>
          </p:spPr>
          <p:txBody>
            <a:bodyPr lIns="0" tIns="0" rIns="0" bIns="0" rtlCol="0" anchor="t">
              <a:spAutoFit/>
            </a:bodyPr>
            <a:lstStyle/>
            <a:p>
              <a:pPr algn="l">
                <a:lnSpc>
                  <a:spcPts val="3400"/>
                </a:lnSpc>
              </a:pPr>
              <a:r>
                <a:rPr lang="en-US" sz="3400">
                  <a:solidFill>
                    <a:srgbClr val="3A855D"/>
                  </a:solidFill>
                  <a:latin typeface="Public Sans Bold"/>
                </a:rPr>
                <a:t>Data Cleaning</a:t>
              </a:r>
            </a:p>
          </p:txBody>
        </p:sp>
      </p:grpSp>
      <p:sp>
        <p:nvSpPr>
          <p:cNvPr id="7" name="TextBox 7"/>
          <p:cNvSpPr txBox="1"/>
          <p:nvPr/>
        </p:nvSpPr>
        <p:spPr>
          <a:xfrm>
            <a:off x="525777" y="572735"/>
            <a:ext cx="10090721" cy="855345"/>
          </a:xfrm>
          <a:prstGeom prst="rect">
            <a:avLst/>
          </a:prstGeom>
        </p:spPr>
        <p:txBody>
          <a:bodyPr lIns="0" tIns="0" rIns="0" bIns="0" rtlCol="0" anchor="t">
            <a:spAutoFit/>
          </a:bodyPr>
          <a:lstStyle/>
          <a:p>
            <a:pPr algn="l">
              <a:lnSpc>
                <a:spcPts val="6239"/>
              </a:lnSpc>
            </a:pPr>
            <a:r>
              <a:rPr lang="en-US" sz="6499" spc="-532">
                <a:solidFill>
                  <a:srgbClr val="000000"/>
                </a:solidFill>
                <a:latin typeface="Public Sans"/>
              </a:rPr>
              <a:t>03. METHODOLOGIES USED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sp>
        <p:nvSpPr>
          <p:cNvPr id="3" name="TextBox 3"/>
          <p:cNvSpPr txBox="1"/>
          <p:nvPr/>
        </p:nvSpPr>
        <p:spPr>
          <a:xfrm>
            <a:off x="688149" y="2961081"/>
            <a:ext cx="17066451" cy="8522782"/>
          </a:xfrm>
          <a:prstGeom prst="rect">
            <a:avLst/>
          </a:prstGeom>
        </p:spPr>
        <p:txBody>
          <a:bodyPr wrap="square" lIns="0" tIns="0" rIns="0" bIns="0" rtlCol="0" anchor="t">
            <a:spAutoFit/>
          </a:bodyPr>
          <a:lstStyle/>
          <a:p>
            <a:pPr algn="just">
              <a:lnSpc>
                <a:spcPct val="200000"/>
              </a:lnSpc>
            </a:pPr>
            <a:endParaRPr sz="2000" dirty="0"/>
          </a:p>
          <a:p>
            <a:pPr algn="just">
              <a:lnSpc>
                <a:spcPct val="200000"/>
              </a:lnSpc>
            </a:pPr>
            <a:r>
              <a:rPr lang="en-US" sz="2000" u="sng" spc="114" dirty="0">
                <a:solidFill>
                  <a:srgbClr val="000000"/>
                </a:solidFill>
                <a:latin typeface="Public Sans Bold Italics"/>
              </a:rPr>
              <a:t>#Tính </a:t>
            </a:r>
            <a:r>
              <a:rPr lang="en-US" sz="2000" u="sng" spc="114" dirty="0" err="1">
                <a:solidFill>
                  <a:srgbClr val="000000"/>
                </a:solidFill>
                <a:latin typeface="Public Sans Bold Italics"/>
              </a:rPr>
              <a:t>tổng</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các</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giá</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trị</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sau</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đó</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chuyển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đổi</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dữ</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liệu</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được</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nhóm</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thành</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total_projects</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với</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chỉ</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mục</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số</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nguyên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mặc</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định</a:t>
            </a:r>
            <a:r>
              <a:rPr lang="en-US" sz="2000" u="sng" spc="114" dirty="0">
                <a:solidFill>
                  <a:srgbClr val="000000"/>
                </a:solidFill>
                <a:latin typeface="Public Sans Bold Italics"/>
              </a:rPr>
              <a:t>.</a:t>
            </a:r>
          </a:p>
          <a:p>
            <a:pPr algn="just">
              <a:lnSpc>
                <a:spcPct val="200000"/>
              </a:lnSpc>
            </a:pPr>
            <a:r>
              <a:rPr lang="en-US" sz="2000" spc="114" dirty="0" err="1">
                <a:solidFill>
                  <a:srgbClr val="000000"/>
                </a:solidFill>
                <a:latin typeface="Public Sans Bold"/>
              </a:rPr>
              <a:t>total_projects</a:t>
            </a:r>
            <a:r>
              <a:rPr lang="en-US" sz="2000" spc="114" dirty="0">
                <a:solidFill>
                  <a:srgbClr val="000000"/>
                </a:solidFill>
                <a:latin typeface="Public Sans Bold"/>
              </a:rPr>
              <a:t> = df1.groupby('Year')[['Number of new projects', 'Adjusted project number']].sum().</a:t>
            </a:r>
            <a:r>
              <a:rPr lang="en-US" sz="2000" spc="114" dirty="0" err="1">
                <a:solidFill>
                  <a:srgbClr val="000000"/>
                </a:solidFill>
                <a:latin typeface="Public Sans Bold"/>
              </a:rPr>
              <a:t>reset_index</a:t>
            </a:r>
            <a:r>
              <a:rPr lang="en-US" sz="2000" spc="114" dirty="0">
                <a:solidFill>
                  <a:srgbClr val="000000"/>
                </a:solidFill>
                <a:latin typeface="Public Sans Bold"/>
              </a:rPr>
              <a:t>()</a:t>
            </a:r>
          </a:p>
          <a:p>
            <a:pPr algn="just">
              <a:lnSpc>
                <a:spcPct val="200000"/>
              </a:lnSpc>
            </a:pPr>
            <a:endParaRPr lang="en-US" sz="2000" spc="114" dirty="0">
              <a:solidFill>
                <a:srgbClr val="000000"/>
              </a:solidFill>
              <a:latin typeface="Public Sans Bold"/>
            </a:endParaRPr>
          </a:p>
          <a:p>
            <a:pPr algn="just">
              <a:lnSpc>
                <a:spcPct val="200000"/>
              </a:lnSpc>
            </a:pPr>
            <a:r>
              <a:rPr lang="en-US" sz="2000" u="sng" spc="114" dirty="0">
                <a:solidFill>
                  <a:srgbClr val="000000"/>
                </a:solidFill>
                <a:latin typeface="Public Sans Bold Italics"/>
              </a:rPr>
              <a:t># </a:t>
            </a:r>
            <a:r>
              <a:rPr lang="en-US" sz="2000" u="sng" spc="114" dirty="0" err="1">
                <a:solidFill>
                  <a:srgbClr val="000000"/>
                </a:solidFill>
                <a:latin typeface="Public Sans Bold Italics"/>
              </a:rPr>
              <a:t>Tính</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tổng</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vốn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đầu</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tư</a:t>
            </a:r>
            <a:endParaRPr lang="en-US" sz="2000" u="sng" spc="114" dirty="0">
              <a:solidFill>
                <a:srgbClr val="000000"/>
              </a:solidFill>
              <a:latin typeface="Public Sans Bold Italics"/>
            </a:endParaRPr>
          </a:p>
          <a:p>
            <a:pPr algn="just">
              <a:lnSpc>
                <a:spcPct val="200000"/>
              </a:lnSpc>
            </a:pPr>
            <a:r>
              <a:rPr lang="en-US" sz="2000" spc="114" dirty="0">
                <a:solidFill>
                  <a:srgbClr val="000000"/>
                </a:solidFill>
                <a:latin typeface="Public Sans Bold"/>
              </a:rPr>
              <a:t>df1['Total Capital (Million USD)'] = df1['Newly registered capital (million USD)'] + df1['Adjusted capital (million USD)']</a:t>
            </a:r>
          </a:p>
          <a:p>
            <a:pPr algn="just">
              <a:lnSpc>
                <a:spcPct val="200000"/>
              </a:lnSpc>
            </a:pPr>
            <a:endParaRPr lang="en-US" sz="2000" spc="114" dirty="0">
              <a:solidFill>
                <a:srgbClr val="000000"/>
              </a:solidFill>
              <a:latin typeface="Public Sans Bold"/>
            </a:endParaRPr>
          </a:p>
          <a:p>
            <a:pPr algn="just">
              <a:lnSpc>
                <a:spcPct val="200000"/>
              </a:lnSpc>
            </a:pPr>
            <a:r>
              <a:rPr lang="en-US" sz="2000" u="sng" spc="114" dirty="0">
                <a:solidFill>
                  <a:srgbClr val="000000"/>
                </a:solidFill>
                <a:latin typeface="Public Sans Bold Italics"/>
              </a:rPr>
              <a:t># </a:t>
            </a:r>
            <a:r>
              <a:rPr lang="en-US" sz="2000" u="sng" spc="114" dirty="0" err="1">
                <a:solidFill>
                  <a:srgbClr val="000000"/>
                </a:solidFill>
                <a:latin typeface="Public Sans Bold Italics"/>
              </a:rPr>
              <a:t>Lấy</a:t>
            </a:r>
            <a:r>
              <a:rPr lang="en-US" sz="2000" u="sng" spc="114" dirty="0">
                <a:solidFill>
                  <a:srgbClr val="000000"/>
                </a:solidFill>
                <a:latin typeface="Public Sans Bold Italics"/>
              </a:rPr>
              <a:t> top 10 </a:t>
            </a:r>
            <a:r>
              <a:rPr lang="en-US" sz="2000" u="sng" spc="114" dirty="0" err="1">
                <a:solidFill>
                  <a:srgbClr val="000000"/>
                </a:solidFill>
                <a:latin typeface="Public Sans Bold Italics"/>
              </a:rPr>
              <a:t>quốc</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gia</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đầu</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tư</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lớn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nhất</a:t>
            </a:r>
            <a:endParaRPr lang="en-US" sz="2000" u="sng" spc="114" dirty="0">
              <a:solidFill>
                <a:srgbClr val="000000"/>
              </a:solidFill>
              <a:latin typeface="Public Sans Bold Italics"/>
            </a:endParaRPr>
          </a:p>
          <a:p>
            <a:pPr algn="just">
              <a:lnSpc>
                <a:spcPct val="200000"/>
              </a:lnSpc>
            </a:pPr>
            <a:r>
              <a:rPr lang="en-US" sz="2000" spc="114" dirty="0">
                <a:solidFill>
                  <a:srgbClr val="000000"/>
                </a:solidFill>
                <a:latin typeface="Public Sans Bold"/>
              </a:rPr>
              <a:t>top_10_country = </a:t>
            </a:r>
            <a:r>
              <a:rPr lang="en-US" sz="2000" spc="114" dirty="0" err="1">
                <a:solidFill>
                  <a:srgbClr val="000000"/>
                </a:solidFill>
                <a:latin typeface="Public Sans Bold"/>
              </a:rPr>
              <a:t>total_capital_by_country.nlargest</a:t>
            </a:r>
            <a:r>
              <a:rPr lang="en-US" sz="2000" spc="114" dirty="0">
                <a:solidFill>
                  <a:srgbClr val="000000"/>
                </a:solidFill>
                <a:latin typeface="Public Sans Bold"/>
              </a:rPr>
              <a:t>(10, 'Total Capital (Million USD)')</a:t>
            </a:r>
          </a:p>
          <a:p>
            <a:pPr algn="just">
              <a:lnSpc>
                <a:spcPct val="200000"/>
              </a:lnSpc>
            </a:pPr>
            <a:r>
              <a:rPr lang="en-US" sz="2000" u="sng" spc="114" dirty="0">
                <a:solidFill>
                  <a:srgbClr val="000000"/>
                </a:solidFill>
                <a:latin typeface="Public Sans Bold Italics"/>
              </a:rPr>
              <a:t># </a:t>
            </a:r>
            <a:r>
              <a:rPr lang="en-US" sz="2000" u="sng" spc="114" dirty="0" err="1">
                <a:solidFill>
                  <a:srgbClr val="000000"/>
                </a:solidFill>
                <a:latin typeface="Public Sans Bold Italics"/>
              </a:rPr>
              <a:t>Sắp</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xếp</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dữ</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liệu</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từ</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lớn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nhất</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đến</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nhỏ</a:t>
            </a:r>
            <a:r>
              <a:rPr lang="en-US" sz="2000" u="sng" spc="114" dirty="0">
                <a:solidFill>
                  <a:srgbClr val="000000"/>
                </a:solidFill>
                <a:latin typeface="Public Sans Bold Italics"/>
              </a:rPr>
              <a:t> </a:t>
            </a:r>
            <a:r>
              <a:rPr lang="en-US" sz="2000" u="sng" spc="114" dirty="0" err="1">
                <a:solidFill>
                  <a:srgbClr val="000000"/>
                </a:solidFill>
                <a:latin typeface="Public Sans Bold Italics"/>
              </a:rPr>
              <a:t>nhất</a:t>
            </a:r>
            <a:endParaRPr lang="en-US" sz="2000" u="sng" spc="114" dirty="0">
              <a:solidFill>
                <a:srgbClr val="000000"/>
              </a:solidFill>
              <a:latin typeface="Public Sans Bold Italics"/>
            </a:endParaRPr>
          </a:p>
          <a:p>
            <a:pPr algn="just">
              <a:lnSpc>
                <a:spcPct val="200000"/>
              </a:lnSpc>
            </a:pPr>
            <a:r>
              <a:rPr lang="en-US" sz="2000" spc="114" dirty="0">
                <a:solidFill>
                  <a:srgbClr val="000000"/>
                </a:solidFill>
                <a:latin typeface="Public Sans Bold"/>
              </a:rPr>
              <a:t>top_10_country = top_10_country.sort_values(by='Total Capital (Million USD)', ascending=True)</a:t>
            </a:r>
          </a:p>
          <a:p>
            <a:pPr algn="just">
              <a:lnSpc>
                <a:spcPct val="200000"/>
              </a:lnSpc>
            </a:pPr>
            <a:endParaRPr lang="en-US" sz="2000" spc="114" dirty="0">
              <a:solidFill>
                <a:srgbClr val="000000"/>
              </a:solidFill>
              <a:latin typeface="Public Sans Bold"/>
            </a:endParaRPr>
          </a:p>
          <a:p>
            <a:pPr algn="just">
              <a:lnSpc>
                <a:spcPct val="200000"/>
              </a:lnSpc>
            </a:pPr>
            <a:endParaRPr lang="en-US" sz="2000" spc="114" dirty="0">
              <a:solidFill>
                <a:srgbClr val="000000"/>
              </a:solidFill>
              <a:latin typeface="Public Sans Bold"/>
            </a:endParaRPr>
          </a:p>
          <a:p>
            <a:pPr marL="0" lvl="0" indent="0" algn="just">
              <a:lnSpc>
                <a:spcPct val="200000"/>
              </a:lnSpc>
              <a:spcBef>
                <a:spcPct val="0"/>
              </a:spcBef>
            </a:pPr>
            <a:endParaRPr lang="en-US" sz="2000" spc="114" dirty="0">
              <a:solidFill>
                <a:srgbClr val="000000"/>
              </a:solidFill>
              <a:latin typeface="Public Sans Bold"/>
            </a:endParaRPr>
          </a:p>
        </p:txBody>
      </p:sp>
      <p:sp>
        <p:nvSpPr>
          <p:cNvPr id="4" name="TextBox 4"/>
          <p:cNvSpPr txBox="1"/>
          <p:nvPr/>
        </p:nvSpPr>
        <p:spPr>
          <a:xfrm>
            <a:off x="1606922" y="2058911"/>
            <a:ext cx="1578952" cy="820686"/>
          </a:xfrm>
          <a:prstGeom prst="rect">
            <a:avLst/>
          </a:prstGeom>
        </p:spPr>
        <p:txBody>
          <a:bodyPr lIns="0" tIns="0" rIns="0" bIns="0" rtlCol="0" anchor="t">
            <a:spAutoFit/>
          </a:bodyPr>
          <a:lstStyle/>
          <a:p>
            <a:pPr algn="l">
              <a:lnSpc>
                <a:spcPts val="6048"/>
              </a:lnSpc>
            </a:pPr>
            <a:r>
              <a:rPr lang="en-US" sz="6300" spc="-516">
                <a:solidFill>
                  <a:srgbClr val="3A855D"/>
                </a:solidFill>
                <a:latin typeface="Public Sans"/>
              </a:rPr>
              <a:t>3.2</a:t>
            </a:r>
          </a:p>
        </p:txBody>
      </p:sp>
      <p:sp>
        <p:nvSpPr>
          <p:cNvPr id="5" name="TextBox 5"/>
          <p:cNvSpPr txBox="1"/>
          <p:nvPr/>
        </p:nvSpPr>
        <p:spPr>
          <a:xfrm>
            <a:off x="2697415" y="1983611"/>
            <a:ext cx="3467307" cy="895986"/>
          </a:xfrm>
          <a:prstGeom prst="rect">
            <a:avLst/>
          </a:prstGeom>
        </p:spPr>
        <p:txBody>
          <a:bodyPr lIns="0" tIns="0" rIns="0" bIns="0" rtlCol="0" anchor="t">
            <a:spAutoFit/>
          </a:bodyPr>
          <a:lstStyle/>
          <a:p>
            <a:pPr algn="l">
              <a:lnSpc>
                <a:spcPts val="3400"/>
              </a:lnSpc>
            </a:pPr>
            <a:r>
              <a:rPr lang="en-US" sz="3400">
                <a:solidFill>
                  <a:srgbClr val="3A855D"/>
                </a:solidFill>
                <a:latin typeface="Public Sans Bold"/>
              </a:rPr>
              <a:t>Data Transformation</a:t>
            </a:r>
          </a:p>
        </p:txBody>
      </p:sp>
      <p:sp>
        <p:nvSpPr>
          <p:cNvPr id="6" name="TextBox 6"/>
          <p:cNvSpPr txBox="1"/>
          <p:nvPr/>
        </p:nvSpPr>
        <p:spPr>
          <a:xfrm>
            <a:off x="525777" y="572735"/>
            <a:ext cx="10090721" cy="855345"/>
          </a:xfrm>
          <a:prstGeom prst="rect">
            <a:avLst/>
          </a:prstGeom>
        </p:spPr>
        <p:txBody>
          <a:bodyPr lIns="0" tIns="0" rIns="0" bIns="0" rtlCol="0" anchor="t">
            <a:spAutoFit/>
          </a:bodyPr>
          <a:lstStyle/>
          <a:p>
            <a:pPr algn="l">
              <a:lnSpc>
                <a:spcPts val="6239"/>
              </a:lnSpc>
            </a:pPr>
            <a:r>
              <a:rPr lang="en-US" sz="6499" spc="-532">
                <a:solidFill>
                  <a:srgbClr val="000000"/>
                </a:solidFill>
                <a:latin typeface="Public Sans"/>
              </a:rPr>
              <a:t>03. METHODOLOGIES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sp>
        <p:nvSpPr>
          <p:cNvPr id="3" name="TextBox 3"/>
          <p:cNvSpPr txBox="1"/>
          <p:nvPr/>
        </p:nvSpPr>
        <p:spPr>
          <a:xfrm>
            <a:off x="1028700" y="2330873"/>
            <a:ext cx="15906972" cy="8090345"/>
          </a:xfrm>
          <a:prstGeom prst="rect">
            <a:avLst/>
          </a:prstGeom>
        </p:spPr>
        <p:txBody>
          <a:bodyPr lIns="0" tIns="0" rIns="0" bIns="0" rtlCol="0" anchor="t">
            <a:spAutoFit/>
          </a:bodyPr>
          <a:lstStyle/>
          <a:p>
            <a:pPr algn="just">
              <a:lnSpc>
                <a:spcPts val="3167"/>
              </a:lnSpc>
            </a:pPr>
            <a:r>
              <a:rPr lang="en-US" sz="2199" spc="24">
                <a:solidFill>
                  <a:srgbClr val="000000"/>
                </a:solidFill>
                <a:latin typeface="Public Sans Bold Italics"/>
              </a:rPr>
              <a:t>#size of chart</a:t>
            </a:r>
          </a:p>
          <a:p>
            <a:pPr algn="just">
              <a:lnSpc>
                <a:spcPts val="3167"/>
              </a:lnSpc>
            </a:pPr>
            <a:r>
              <a:rPr lang="en-US" sz="2199" spc="24">
                <a:solidFill>
                  <a:srgbClr val="000000"/>
                </a:solidFill>
                <a:latin typeface="Public Sans Bold"/>
              </a:rPr>
              <a:t>plt.figure(figsize=(10, 6))</a:t>
            </a:r>
          </a:p>
          <a:p>
            <a:pPr algn="just">
              <a:lnSpc>
                <a:spcPts val="3167"/>
              </a:lnSpc>
            </a:pPr>
            <a:r>
              <a:rPr lang="en-US" sz="2199" spc="24">
                <a:solidFill>
                  <a:srgbClr val="000000"/>
                </a:solidFill>
                <a:latin typeface="Public Sans Bold"/>
              </a:rPr>
              <a:t>bar_width = 0.4</a:t>
            </a:r>
          </a:p>
          <a:p>
            <a:pPr algn="just">
              <a:lnSpc>
                <a:spcPts val="3167"/>
              </a:lnSpc>
            </a:pPr>
            <a:r>
              <a:rPr lang="en-US" sz="2199" spc="24">
                <a:solidFill>
                  <a:srgbClr val="000000"/>
                </a:solidFill>
                <a:latin typeface="Public Sans Bold"/>
              </a:rPr>
              <a:t>positions = np.arange(len(total_projects))</a:t>
            </a:r>
          </a:p>
          <a:p>
            <a:pPr algn="just">
              <a:lnSpc>
                <a:spcPts val="3211"/>
              </a:lnSpc>
            </a:pPr>
            <a:endParaRPr lang="en-US" sz="2199" spc="24">
              <a:solidFill>
                <a:srgbClr val="000000"/>
              </a:solidFill>
              <a:latin typeface="Public Sans Bold"/>
            </a:endParaRPr>
          </a:p>
          <a:p>
            <a:pPr algn="just">
              <a:lnSpc>
                <a:spcPts val="1099"/>
              </a:lnSpc>
            </a:pPr>
            <a:r>
              <a:rPr lang="en-US" sz="2199" spc="24">
                <a:solidFill>
                  <a:srgbClr val="000000"/>
                </a:solidFill>
                <a:latin typeface="Public Sans Bold"/>
              </a:rPr>
              <a:t>plt.yticks(positions, Total_newC.index) #sets the y-axis tick positions using the index from the Total_newC object.</a:t>
            </a:r>
          </a:p>
          <a:p>
            <a:pPr algn="just">
              <a:lnSpc>
                <a:spcPts val="3211"/>
              </a:lnSpc>
            </a:pPr>
            <a:endParaRPr lang="en-US" sz="2199" spc="24">
              <a:solidFill>
                <a:srgbClr val="000000"/>
              </a:solidFill>
              <a:latin typeface="Public Sans Bold"/>
            </a:endParaRPr>
          </a:p>
          <a:p>
            <a:pPr algn="just">
              <a:lnSpc>
                <a:spcPts val="3211"/>
              </a:lnSpc>
            </a:pPr>
            <a:r>
              <a:rPr lang="en-US" sz="2199" u="sng" spc="24">
                <a:solidFill>
                  <a:srgbClr val="000000"/>
                </a:solidFill>
                <a:latin typeface="Public Sans Bold"/>
              </a:rPr>
              <a:t>#</a:t>
            </a:r>
            <a:r>
              <a:rPr lang="en-US" sz="2199" u="sng" spc="24">
                <a:solidFill>
                  <a:srgbClr val="000000"/>
                </a:solidFill>
                <a:latin typeface="Public Sans Bold Italics"/>
              </a:rPr>
              <a:t>draws bars with the color and the label</a:t>
            </a:r>
          </a:p>
          <a:p>
            <a:pPr algn="just">
              <a:lnSpc>
                <a:spcPts val="3167"/>
              </a:lnSpc>
            </a:pPr>
            <a:r>
              <a:rPr lang="en-US" sz="2199" spc="24">
                <a:solidFill>
                  <a:srgbClr val="000000"/>
                </a:solidFill>
                <a:latin typeface="Public Sans Bold"/>
              </a:rPr>
              <a:t>plt.bar(positions - bar_width/2, total_projects['Number of new projects'], width=bar_width, color='', label='') </a:t>
            </a:r>
          </a:p>
          <a:p>
            <a:pPr algn="just">
              <a:lnSpc>
                <a:spcPts val="3167"/>
              </a:lnSpc>
            </a:pPr>
            <a:endParaRPr lang="en-US" sz="2199" spc="24">
              <a:solidFill>
                <a:srgbClr val="000000"/>
              </a:solidFill>
              <a:latin typeface="Public Sans Bold"/>
            </a:endParaRPr>
          </a:p>
          <a:p>
            <a:pPr algn="just">
              <a:lnSpc>
                <a:spcPts val="3167"/>
              </a:lnSpc>
            </a:pPr>
            <a:r>
              <a:rPr lang="en-US" sz="2199" spc="24">
                <a:solidFill>
                  <a:srgbClr val="000000"/>
                </a:solidFill>
                <a:latin typeface="Public Sans Bold"/>
              </a:rPr>
              <a:t>#draws horizontal bars, with the label and the color.</a:t>
            </a:r>
          </a:p>
          <a:p>
            <a:pPr algn="just">
              <a:lnSpc>
                <a:spcPts val="3167"/>
              </a:lnSpc>
            </a:pPr>
            <a:r>
              <a:rPr lang="en-US" sz="2199" spc="24">
                <a:solidFill>
                  <a:srgbClr val="000000"/>
                </a:solidFill>
                <a:latin typeface="Public Sans Bold"/>
              </a:rPr>
              <a:t>plt.barh(positions-bar_width/2, &lt;&gt;, bar_width, label='', color='') </a:t>
            </a:r>
          </a:p>
          <a:p>
            <a:pPr algn="just">
              <a:lnSpc>
                <a:spcPts val="3167"/>
              </a:lnSpc>
            </a:pPr>
            <a:endParaRPr lang="en-US" sz="2199" spc="24">
              <a:solidFill>
                <a:srgbClr val="000000"/>
              </a:solidFill>
              <a:latin typeface="Public Sans Bold"/>
            </a:endParaRPr>
          </a:p>
          <a:p>
            <a:pPr algn="just">
              <a:lnSpc>
                <a:spcPts val="3277"/>
              </a:lnSpc>
            </a:pPr>
            <a:r>
              <a:rPr lang="en-US" sz="2199" spc="24">
                <a:solidFill>
                  <a:srgbClr val="000000"/>
                </a:solidFill>
                <a:latin typeface="Public Sans Bold"/>
              </a:rPr>
              <a:t>plt.xlabel() </a:t>
            </a:r>
            <a:r>
              <a:rPr lang="en-US" sz="2199" u="sng" spc="24">
                <a:solidFill>
                  <a:srgbClr val="000000"/>
                </a:solidFill>
                <a:latin typeface="Public Sans Bold Italics"/>
              </a:rPr>
              <a:t>#sets the label for the axis </a:t>
            </a:r>
          </a:p>
          <a:p>
            <a:pPr algn="just">
              <a:lnSpc>
                <a:spcPts val="3277"/>
              </a:lnSpc>
            </a:pPr>
            <a:r>
              <a:rPr lang="en-US" sz="2199" spc="24">
                <a:solidFill>
                  <a:srgbClr val="000000"/>
                </a:solidFill>
                <a:latin typeface="Public Sans Bold"/>
              </a:rPr>
              <a:t>plt.title() </a:t>
            </a:r>
            <a:r>
              <a:rPr lang="en-US" sz="2199" u="sng" spc="24">
                <a:solidFill>
                  <a:srgbClr val="000000"/>
                </a:solidFill>
                <a:latin typeface="Public Sans Bold Italics"/>
              </a:rPr>
              <a:t>#sets the title of the chart</a:t>
            </a:r>
          </a:p>
          <a:p>
            <a:pPr algn="just">
              <a:lnSpc>
                <a:spcPts val="3277"/>
              </a:lnSpc>
            </a:pPr>
            <a:r>
              <a:rPr lang="en-US" sz="2199" spc="24">
                <a:solidFill>
                  <a:srgbClr val="000000"/>
                </a:solidFill>
                <a:latin typeface="Public Sans Bold"/>
              </a:rPr>
              <a:t>plt.legend() </a:t>
            </a:r>
            <a:r>
              <a:rPr lang="en-US" sz="2199" u="sng" spc="24">
                <a:solidFill>
                  <a:srgbClr val="000000"/>
                </a:solidFill>
                <a:latin typeface="Public Sans Bold Italics"/>
              </a:rPr>
              <a:t>#displays the legend.</a:t>
            </a:r>
          </a:p>
          <a:p>
            <a:pPr algn="just">
              <a:lnSpc>
                <a:spcPts val="3277"/>
              </a:lnSpc>
            </a:pPr>
            <a:r>
              <a:rPr lang="en-US" sz="2199" spc="24">
                <a:solidFill>
                  <a:srgbClr val="000000"/>
                </a:solidFill>
                <a:latin typeface="Public Sans Bold"/>
              </a:rPr>
              <a:t>plt.tight_layout() </a:t>
            </a:r>
            <a:r>
              <a:rPr lang="en-US" sz="2199" u="sng" spc="24">
                <a:solidFill>
                  <a:srgbClr val="000000"/>
                </a:solidFill>
                <a:latin typeface="Public Sans Bold Italics"/>
              </a:rPr>
              <a:t>#adjusts the layout of the plot to prevent overlapping elements.</a:t>
            </a:r>
          </a:p>
          <a:p>
            <a:pPr algn="just">
              <a:lnSpc>
                <a:spcPts val="3277"/>
              </a:lnSpc>
            </a:pPr>
            <a:r>
              <a:rPr lang="en-US" sz="2199" spc="24">
                <a:solidFill>
                  <a:srgbClr val="000000"/>
                </a:solidFill>
                <a:latin typeface="Public Sans Bold"/>
              </a:rPr>
              <a:t>plt.show() </a:t>
            </a:r>
            <a:r>
              <a:rPr lang="en-US" sz="2199" u="sng" spc="24">
                <a:solidFill>
                  <a:srgbClr val="000000"/>
                </a:solidFill>
                <a:latin typeface="Public Sans Bold Italics"/>
              </a:rPr>
              <a:t>#displays the plot.</a:t>
            </a:r>
          </a:p>
          <a:p>
            <a:pPr algn="just">
              <a:lnSpc>
                <a:spcPts val="5858"/>
              </a:lnSpc>
            </a:pPr>
            <a:endParaRPr lang="en-US" sz="2199" u="sng" spc="24">
              <a:solidFill>
                <a:srgbClr val="000000"/>
              </a:solidFill>
              <a:latin typeface="Public Sans Bold Italics"/>
            </a:endParaRPr>
          </a:p>
          <a:p>
            <a:pPr marL="0" lvl="0" indent="0" algn="just">
              <a:lnSpc>
                <a:spcPts val="2834"/>
              </a:lnSpc>
              <a:spcBef>
                <a:spcPct val="0"/>
              </a:spcBef>
            </a:pPr>
            <a:endParaRPr lang="en-US" sz="2199" u="sng" spc="24">
              <a:solidFill>
                <a:srgbClr val="000000"/>
              </a:solidFill>
              <a:latin typeface="Public Sans Bold Italics"/>
            </a:endParaRPr>
          </a:p>
        </p:txBody>
      </p:sp>
      <p:sp>
        <p:nvSpPr>
          <p:cNvPr id="4" name="TextBox 4"/>
          <p:cNvSpPr txBox="1"/>
          <p:nvPr/>
        </p:nvSpPr>
        <p:spPr>
          <a:xfrm>
            <a:off x="1425489" y="1237579"/>
            <a:ext cx="6822484" cy="782955"/>
          </a:xfrm>
          <a:prstGeom prst="rect">
            <a:avLst/>
          </a:prstGeom>
        </p:spPr>
        <p:txBody>
          <a:bodyPr lIns="0" tIns="0" rIns="0" bIns="0" rtlCol="0" anchor="t">
            <a:spAutoFit/>
          </a:bodyPr>
          <a:lstStyle/>
          <a:p>
            <a:pPr algn="l">
              <a:lnSpc>
                <a:spcPts val="5759"/>
              </a:lnSpc>
            </a:pPr>
            <a:r>
              <a:rPr lang="en-US" sz="6000" spc="-492">
                <a:solidFill>
                  <a:srgbClr val="3A855D"/>
                </a:solidFill>
                <a:latin typeface="Public Sans"/>
              </a:rPr>
              <a:t>3.3 Visualization</a:t>
            </a:r>
          </a:p>
        </p:txBody>
      </p:sp>
      <p:sp>
        <p:nvSpPr>
          <p:cNvPr id="5" name="TextBox 5"/>
          <p:cNvSpPr txBox="1"/>
          <p:nvPr/>
        </p:nvSpPr>
        <p:spPr>
          <a:xfrm>
            <a:off x="525777" y="258410"/>
            <a:ext cx="10090721" cy="855345"/>
          </a:xfrm>
          <a:prstGeom prst="rect">
            <a:avLst/>
          </a:prstGeom>
        </p:spPr>
        <p:txBody>
          <a:bodyPr lIns="0" tIns="0" rIns="0" bIns="0" rtlCol="0" anchor="t">
            <a:spAutoFit/>
          </a:bodyPr>
          <a:lstStyle/>
          <a:p>
            <a:pPr algn="l">
              <a:lnSpc>
                <a:spcPts val="6239"/>
              </a:lnSpc>
            </a:pPr>
            <a:r>
              <a:rPr lang="en-US" sz="6499" spc="-532">
                <a:solidFill>
                  <a:srgbClr val="000000"/>
                </a:solidFill>
                <a:latin typeface="Public Sans"/>
              </a:rPr>
              <a:t>03. METHODOLOGIES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733924" y="6971250"/>
            <a:ext cx="21755848" cy="4174349"/>
            <a:chOff x="0" y="0"/>
            <a:chExt cx="7796805" cy="1495993"/>
          </a:xfrm>
        </p:grpSpPr>
        <p:sp>
          <p:nvSpPr>
            <p:cNvPr id="4" name="Freeform 4"/>
            <p:cNvSpPr/>
            <p:nvPr/>
          </p:nvSpPr>
          <p:spPr>
            <a:xfrm>
              <a:off x="0" y="0"/>
              <a:ext cx="7796805" cy="1495993"/>
            </a:xfrm>
            <a:custGeom>
              <a:avLst/>
              <a:gdLst/>
              <a:ahLst/>
              <a:cxnLst/>
              <a:rect l="l" t="t" r="r" b="b"/>
              <a:pathLst>
                <a:path w="7796805" h="1495993">
                  <a:moveTo>
                    <a:pt x="0" y="0"/>
                  </a:moveTo>
                  <a:lnTo>
                    <a:pt x="7796805" y="0"/>
                  </a:lnTo>
                  <a:lnTo>
                    <a:pt x="7796805" y="1495993"/>
                  </a:lnTo>
                  <a:lnTo>
                    <a:pt x="0" y="1495993"/>
                  </a:lnTo>
                  <a:close/>
                </a:path>
              </a:pathLst>
            </a:custGeom>
            <a:solidFill>
              <a:srgbClr val="3A855D"/>
            </a:solidFill>
          </p:spPr>
          <p:txBody>
            <a:bodyPr/>
            <a:lstStyle/>
            <a:p>
              <a:endParaRPr lang="LID4096"/>
            </a:p>
          </p:txBody>
        </p:sp>
        <p:sp>
          <p:nvSpPr>
            <p:cNvPr id="5" name="TextBox 5"/>
            <p:cNvSpPr txBox="1"/>
            <p:nvPr/>
          </p:nvSpPr>
          <p:spPr>
            <a:xfrm>
              <a:off x="0" y="-28575"/>
              <a:ext cx="7796805" cy="1524568"/>
            </a:xfrm>
            <a:prstGeom prst="rect">
              <a:avLst/>
            </a:prstGeom>
          </p:spPr>
          <p:txBody>
            <a:bodyPr lIns="50800" tIns="50800" rIns="50800" bIns="50800" rtlCol="0" anchor="ctr"/>
            <a:lstStyle/>
            <a:p>
              <a:pPr algn="ctr">
                <a:lnSpc>
                  <a:spcPts val="1960"/>
                </a:lnSpc>
                <a:spcBef>
                  <a:spcPct val="0"/>
                </a:spcBef>
              </a:pPr>
              <a:endParaRPr/>
            </a:p>
          </p:txBody>
        </p:sp>
      </p:grpSp>
      <p:sp>
        <p:nvSpPr>
          <p:cNvPr id="6" name="Freeform 6"/>
          <p:cNvSpPr/>
          <p:nvPr/>
        </p:nvSpPr>
        <p:spPr>
          <a:xfrm>
            <a:off x="-908245" y="5376693"/>
            <a:ext cx="20104489" cy="5523017"/>
          </a:xfrm>
          <a:custGeom>
            <a:avLst/>
            <a:gdLst/>
            <a:ahLst/>
            <a:cxnLst/>
            <a:rect l="l" t="t" r="r" b="b"/>
            <a:pathLst>
              <a:path w="20104489" h="5523017">
                <a:moveTo>
                  <a:pt x="0" y="0"/>
                </a:moveTo>
                <a:lnTo>
                  <a:pt x="20104490" y="0"/>
                </a:lnTo>
                <a:lnTo>
                  <a:pt x="20104490" y="5523017"/>
                </a:lnTo>
                <a:lnTo>
                  <a:pt x="0" y="5523017"/>
                </a:lnTo>
                <a:lnTo>
                  <a:pt x="0" y="0"/>
                </a:lnTo>
                <a:close/>
              </a:path>
            </a:pathLst>
          </a:custGeom>
          <a:blipFill>
            <a:blip r:embed="rId3"/>
            <a:stretch>
              <a:fillRect t="-144363" r="-9035" b="-20568"/>
            </a:stretch>
          </a:blipFill>
        </p:spPr>
        <p:txBody>
          <a:bodyPr/>
          <a:lstStyle/>
          <a:p>
            <a:endParaRPr lang="LID4096"/>
          </a:p>
        </p:txBody>
      </p:sp>
      <p:sp>
        <p:nvSpPr>
          <p:cNvPr id="7" name="TextBox 7"/>
          <p:cNvSpPr txBox="1"/>
          <p:nvPr/>
        </p:nvSpPr>
        <p:spPr>
          <a:xfrm>
            <a:off x="3597139" y="2123009"/>
            <a:ext cx="11093721" cy="3707267"/>
          </a:xfrm>
          <a:prstGeom prst="rect">
            <a:avLst/>
          </a:prstGeom>
        </p:spPr>
        <p:txBody>
          <a:bodyPr lIns="0" tIns="0" rIns="0" bIns="0" rtlCol="0" anchor="t">
            <a:spAutoFit/>
          </a:bodyPr>
          <a:lstStyle/>
          <a:p>
            <a:pPr algn="ctr">
              <a:lnSpc>
                <a:spcPts val="13883"/>
              </a:lnSpc>
            </a:pPr>
            <a:r>
              <a:rPr lang="en-US" sz="15957" spc="-1308">
                <a:solidFill>
                  <a:srgbClr val="3A855D"/>
                </a:solidFill>
                <a:latin typeface="Public Sans"/>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65138" y="2676428"/>
            <a:ext cx="7365838" cy="1289806"/>
            <a:chOff x="0" y="0"/>
            <a:chExt cx="2320874" cy="406400"/>
          </a:xfrm>
        </p:grpSpPr>
        <p:sp>
          <p:nvSpPr>
            <p:cNvPr id="3" name="Freeform 3"/>
            <p:cNvSpPr/>
            <p:nvPr/>
          </p:nvSpPr>
          <p:spPr>
            <a:xfrm>
              <a:off x="0" y="0"/>
              <a:ext cx="2320874" cy="406400"/>
            </a:xfrm>
            <a:custGeom>
              <a:avLst/>
              <a:gdLst/>
              <a:ahLst/>
              <a:cxnLst/>
              <a:rect l="l" t="t" r="r" b="b"/>
              <a:pathLst>
                <a:path w="2320874" h="406400">
                  <a:moveTo>
                    <a:pt x="2117674" y="0"/>
                  </a:moveTo>
                  <a:cubicBezTo>
                    <a:pt x="2229898" y="0"/>
                    <a:pt x="2320874" y="90976"/>
                    <a:pt x="2320874" y="203200"/>
                  </a:cubicBezTo>
                  <a:cubicBezTo>
                    <a:pt x="2320874" y="315424"/>
                    <a:pt x="2229898" y="406400"/>
                    <a:pt x="2117674" y="406400"/>
                  </a:cubicBezTo>
                  <a:lnTo>
                    <a:pt x="203200" y="406400"/>
                  </a:lnTo>
                  <a:cubicBezTo>
                    <a:pt x="90976" y="406400"/>
                    <a:pt x="0" y="315424"/>
                    <a:pt x="0" y="203200"/>
                  </a:cubicBezTo>
                  <a:cubicBezTo>
                    <a:pt x="0" y="90976"/>
                    <a:pt x="90976" y="0"/>
                    <a:pt x="203200" y="0"/>
                  </a:cubicBezTo>
                  <a:close/>
                </a:path>
              </a:pathLst>
            </a:custGeom>
            <a:solidFill>
              <a:srgbClr val="3A855D"/>
            </a:solidFill>
          </p:spPr>
          <p:txBody>
            <a:bodyPr/>
            <a:lstStyle/>
            <a:p>
              <a:endParaRPr lang="LID4096"/>
            </a:p>
          </p:txBody>
        </p:sp>
        <p:sp>
          <p:nvSpPr>
            <p:cNvPr id="4" name="TextBox 4"/>
            <p:cNvSpPr txBox="1"/>
            <p:nvPr/>
          </p:nvSpPr>
          <p:spPr>
            <a:xfrm>
              <a:off x="0" y="-28575"/>
              <a:ext cx="2320874" cy="434975"/>
            </a:xfrm>
            <a:prstGeom prst="rect">
              <a:avLst/>
            </a:prstGeom>
          </p:spPr>
          <p:txBody>
            <a:bodyPr lIns="50800" tIns="50800" rIns="50800" bIns="50800" rtlCol="0" anchor="ctr"/>
            <a:lstStyle/>
            <a:p>
              <a:pPr algn="ctr">
                <a:lnSpc>
                  <a:spcPts val="3215"/>
                </a:lnSpc>
              </a:pPr>
              <a:endParaRPr/>
            </a:p>
          </p:txBody>
        </p:sp>
      </p:grpSp>
      <p:grpSp>
        <p:nvGrpSpPr>
          <p:cNvPr id="5" name="Group 5"/>
          <p:cNvGrpSpPr/>
          <p:nvPr/>
        </p:nvGrpSpPr>
        <p:grpSpPr>
          <a:xfrm>
            <a:off x="3958200" y="4408628"/>
            <a:ext cx="7365838" cy="1289806"/>
            <a:chOff x="0" y="0"/>
            <a:chExt cx="2320874" cy="406400"/>
          </a:xfrm>
        </p:grpSpPr>
        <p:sp>
          <p:nvSpPr>
            <p:cNvPr id="6" name="Freeform 6"/>
            <p:cNvSpPr/>
            <p:nvPr/>
          </p:nvSpPr>
          <p:spPr>
            <a:xfrm>
              <a:off x="0" y="0"/>
              <a:ext cx="2320874" cy="406400"/>
            </a:xfrm>
            <a:custGeom>
              <a:avLst/>
              <a:gdLst/>
              <a:ahLst/>
              <a:cxnLst/>
              <a:rect l="l" t="t" r="r" b="b"/>
              <a:pathLst>
                <a:path w="2320874" h="406400">
                  <a:moveTo>
                    <a:pt x="2117674" y="0"/>
                  </a:moveTo>
                  <a:cubicBezTo>
                    <a:pt x="2229898" y="0"/>
                    <a:pt x="2320874" y="90976"/>
                    <a:pt x="2320874" y="203200"/>
                  </a:cubicBezTo>
                  <a:cubicBezTo>
                    <a:pt x="2320874" y="315424"/>
                    <a:pt x="2229898" y="406400"/>
                    <a:pt x="2117674" y="406400"/>
                  </a:cubicBezTo>
                  <a:lnTo>
                    <a:pt x="203200" y="406400"/>
                  </a:lnTo>
                  <a:cubicBezTo>
                    <a:pt x="90976" y="406400"/>
                    <a:pt x="0" y="315424"/>
                    <a:pt x="0" y="203200"/>
                  </a:cubicBezTo>
                  <a:cubicBezTo>
                    <a:pt x="0" y="90976"/>
                    <a:pt x="90976" y="0"/>
                    <a:pt x="203200" y="0"/>
                  </a:cubicBezTo>
                  <a:close/>
                </a:path>
              </a:pathLst>
            </a:custGeom>
            <a:solidFill>
              <a:srgbClr val="3A855D"/>
            </a:solidFill>
          </p:spPr>
          <p:txBody>
            <a:bodyPr/>
            <a:lstStyle/>
            <a:p>
              <a:endParaRPr lang="LID4096"/>
            </a:p>
          </p:txBody>
        </p:sp>
        <p:sp>
          <p:nvSpPr>
            <p:cNvPr id="7" name="TextBox 7"/>
            <p:cNvSpPr txBox="1"/>
            <p:nvPr/>
          </p:nvSpPr>
          <p:spPr>
            <a:xfrm>
              <a:off x="0" y="-28575"/>
              <a:ext cx="2320874" cy="434975"/>
            </a:xfrm>
            <a:prstGeom prst="rect">
              <a:avLst/>
            </a:prstGeom>
          </p:spPr>
          <p:txBody>
            <a:bodyPr lIns="50800" tIns="50800" rIns="50800" bIns="50800" rtlCol="0" anchor="ctr"/>
            <a:lstStyle/>
            <a:p>
              <a:pPr algn="ctr">
                <a:lnSpc>
                  <a:spcPts val="3215"/>
                </a:lnSpc>
              </a:pPr>
              <a:endParaRPr/>
            </a:p>
          </p:txBody>
        </p:sp>
      </p:grpSp>
      <p:grpSp>
        <p:nvGrpSpPr>
          <p:cNvPr id="8" name="Group 8"/>
          <p:cNvGrpSpPr/>
          <p:nvPr/>
        </p:nvGrpSpPr>
        <p:grpSpPr>
          <a:xfrm>
            <a:off x="6189093" y="6341070"/>
            <a:ext cx="7365838" cy="1289806"/>
            <a:chOff x="0" y="0"/>
            <a:chExt cx="2320874" cy="406400"/>
          </a:xfrm>
        </p:grpSpPr>
        <p:sp>
          <p:nvSpPr>
            <p:cNvPr id="9" name="Freeform 9"/>
            <p:cNvSpPr/>
            <p:nvPr/>
          </p:nvSpPr>
          <p:spPr>
            <a:xfrm>
              <a:off x="0" y="0"/>
              <a:ext cx="2320874" cy="406400"/>
            </a:xfrm>
            <a:custGeom>
              <a:avLst/>
              <a:gdLst/>
              <a:ahLst/>
              <a:cxnLst/>
              <a:rect l="l" t="t" r="r" b="b"/>
              <a:pathLst>
                <a:path w="2320874" h="406400">
                  <a:moveTo>
                    <a:pt x="2117674" y="0"/>
                  </a:moveTo>
                  <a:cubicBezTo>
                    <a:pt x="2229898" y="0"/>
                    <a:pt x="2320874" y="90976"/>
                    <a:pt x="2320874" y="203200"/>
                  </a:cubicBezTo>
                  <a:cubicBezTo>
                    <a:pt x="2320874" y="315424"/>
                    <a:pt x="2229898" y="406400"/>
                    <a:pt x="2117674" y="406400"/>
                  </a:cubicBezTo>
                  <a:lnTo>
                    <a:pt x="203200" y="406400"/>
                  </a:lnTo>
                  <a:cubicBezTo>
                    <a:pt x="90976" y="406400"/>
                    <a:pt x="0" y="315424"/>
                    <a:pt x="0" y="203200"/>
                  </a:cubicBezTo>
                  <a:cubicBezTo>
                    <a:pt x="0" y="90976"/>
                    <a:pt x="90976" y="0"/>
                    <a:pt x="203200" y="0"/>
                  </a:cubicBezTo>
                  <a:close/>
                </a:path>
              </a:pathLst>
            </a:custGeom>
            <a:solidFill>
              <a:srgbClr val="3A855D"/>
            </a:solidFill>
          </p:spPr>
          <p:txBody>
            <a:bodyPr/>
            <a:lstStyle/>
            <a:p>
              <a:endParaRPr lang="LID4096"/>
            </a:p>
          </p:txBody>
        </p:sp>
        <p:sp>
          <p:nvSpPr>
            <p:cNvPr id="10" name="TextBox 10"/>
            <p:cNvSpPr txBox="1"/>
            <p:nvPr/>
          </p:nvSpPr>
          <p:spPr>
            <a:xfrm>
              <a:off x="0" y="-28575"/>
              <a:ext cx="2320874" cy="434975"/>
            </a:xfrm>
            <a:prstGeom prst="rect">
              <a:avLst/>
            </a:prstGeom>
          </p:spPr>
          <p:txBody>
            <a:bodyPr lIns="50800" tIns="50800" rIns="50800" bIns="50800" rtlCol="0" anchor="ctr"/>
            <a:lstStyle/>
            <a:p>
              <a:pPr algn="ctr">
                <a:lnSpc>
                  <a:spcPts val="3215"/>
                </a:lnSpc>
              </a:pPr>
              <a:endParaRPr/>
            </a:p>
          </p:txBody>
        </p:sp>
      </p:grpSp>
      <p:grpSp>
        <p:nvGrpSpPr>
          <p:cNvPr id="11" name="Group 11"/>
          <p:cNvGrpSpPr/>
          <p:nvPr/>
        </p:nvGrpSpPr>
        <p:grpSpPr>
          <a:xfrm>
            <a:off x="8896616" y="8183325"/>
            <a:ext cx="7365838" cy="1289806"/>
            <a:chOff x="0" y="0"/>
            <a:chExt cx="2320874" cy="406400"/>
          </a:xfrm>
        </p:grpSpPr>
        <p:sp>
          <p:nvSpPr>
            <p:cNvPr id="12" name="Freeform 12"/>
            <p:cNvSpPr/>
            <p:nvPr/>
          </p:nvSpPr>
          <p:spPr>
            <a:xfrm>
              <a:off x="0" y="0"/>
              <a:ext cx="2320874" cy="406400"/>
            </a:xfrm>
            <a:custGeom>
              <a:avLst/>
              <a:gdLst/>
              <a:ahLst/>
              <a:cxnLst/>
              <a:rect l="l" t="t" r="r" b="b"/>
              <a:pathLst>
                <a:path w="2320874" h="406400">
                  <a:moveTo>
                    <a:pt x="2117674" y="0"/>
                  </a:moveTo>
                  <a:cubicBezTo>
                    <a:pt x="2229898" y="0"/>
                    <a:pt x="2320874" y="90976"/>
                    <a:pt x="2320874" y="203200"/>
                  </a:cubicBezTo>
                  <a:cubicBezTo>
                    <a:pt x="2320874" y="315424"/>
                    <a:pt x="2229898" y="406400"/>
                    <a:pt x="2117674" y="406400"/>
                  </a:cubicBezTo>
                  <a:lnTo>
                    <a:pt x="203200" y="406400"/>
                  </a:lnTo>
                  <a:cubicBezTo>
                    <a:pt x="90976" y="406400"/>
                    <a:pt x="0" y="315424"/>
                    <a:pt x="0" y="203200"/>
                  </a:cubicBezTo>
                  <a:cubicBezTo>
                    <a:pt x="0" y="90976"/>
                    <a:pt x="90976" y="0"/>
                    <a:pt x="203200" y="0"/>
                  </a:cubicBezTo>
                  <a:close/>
                </a:path>
              </a:pathLst>
            </a:custGeom>
            <a:solidFill>
              <a:srgbClr val="3A855D"/>
            </a:solidFill>
          </p:spPr>
          <p:txBody>
            <a:bodyPr/>
            <a:lstStyle/>
            <a:p>
              <a:endParaRPr lang="LID4096"/>
            </a:p>
          </p:txBody>
        </p:sp>
        <p:sp>
          <p:nvSpPr>
            <p:cNvPr id="13" name="TextBox 13"/>
            <p:cNvSpPr txBox="1"/>
            <p:nvPr/>
          </p:nvSpPr>
          <p:spPr>
            <a:xfrm>
              <a:off x="0" y="-28575"/>
              <a:ext cx="2320874" cy="434975"/>
            </a:xfrm>
            <a:prstGeom prst="rect">
              <a:avLst/>
            </a:prstGeom>
          </p:spPr>
          <p:txBody>
            <a:bodyPr lIns="50800" tIns="50800" rIns="50800" bIns="50800" rtlCol="0" anchor="ctr"/>
            <a:lstStyle/>
            <a:p>
              <a:pPr algn="ctr">
                <a:lnSpc>
                  <a:spcPts val="3215"/>
                </a:lnSpc>
              </a:pPr>
              <a:endParaRPr/>
            </a:p>
          </p:txBody>
        </p:sp>
      </p:grpSp>
      <p:grpSp>
        <p:nvGrpSpPr>
          <p:cNvPr id="14" name="Group 14"/>
          <p:cNvGrpSpPr/>
          <p:nvPr/>
        </p:nvGrpSpPr>
        <p:grpSpPr>
          <a:xfrm>
            <a:off x="1793421" y="2538834"/>
            <a:ext cx="1564994" cy="156499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BBBB"/>
            </a:solidFill>
          </p:spPr>
          <p:txBody>
            <a:bodyPr/>
            <a:lstStyle/>
            <a:p>
              <a:endParaRPr lang="LID4096"/>
            </a:p>
          </p:txBody>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3215"/>
                </a:lnSpc>
              </a:pPr>
              <a:endParaRPr/>
            </a:p>
          </p:txBody>
        </p:sp>
      </p:grpSp>
      <p:grpSp>
        <p:nvGrpSpPr>
          <p:cNvPr id="17" name="Group 17"/>
          <p:cNvGrpSpPr/>
          <p:nvPr/>
        </p:nvGrpSpPr>
        <p:grpSpPr>
          <a:xfrm>
            <a:off x="3786484" y="4294328"/>
            <a:ext cx="1564994" cy="1564994"/>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BBBB"/>
            </a:solidFill>
          </p:spPr>
          <p:txBody>
            <a:bodyPr/>
            <a:lstStyle/>
            <a:p>
              <a:endParaRPr lang="LID4096"/>
            </a:p>
          </p:txBody>
        </p:sp>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3215"/>
                </a:lnSpc>
              </a:pPr>
              <a:endParaRPr/>
            </a:p>
          </p:txBody>
        </p:sp>
      </p:grpSp>
      <p:grpSp>
        <p:nvGrpSpPr>
          <p:cNvPr id="20" name="Group 20"/>
          <p:cNvGrpSpPr/>
          <p:nvPr/>
        </p:nvGrpSpPr>
        <p:grpSpPr>
          <a:xfrm>
            <a:off x="6017377" y="6203475"/>
            <a:ext cx="1564994" cy="1564994"/>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BBBB"/>
            </a:solidFill>
          </p:spPr>
          <p:txBody>
            <a:bodyPr/>
            <a:lstStyle/>
            <a:p>
              <a:endParaRPr lang="LID4096"/>
            </a:p>
          </p:txBody>
        </p:sp>
        <p:sp>
          <p:nvSpPr>
            <p:cNvPr id="22" name="TextBox 22"/>
            <p:cNvSpPr txBox="1"/>
            <p:nvPr/>
          </p:nvSpPr>
          <p:spPr>
            <a:xfrm>
              <a:off x="76200" y="47625"/>
              <a:ext cx="660400" cy="688975"/>
            </a:xfrm>
            <a:prstGeom prst="rect">
              <a:avLst/>
            </a:prstGeom>
          </p:spPr>
          <p:txBody>
            <a:bodyPr lIns="50800" tIns="50800" rIns="50800" bIns="50800" rtlCol="0" anchor="ctr"/>
            <a:lstStyle/>
            <a:p>
              <a:pPr algn="ctr">
                <a:lnSpc>
                  <a:spcPts val="3215"/>
                </a:lnSpc>
              </a:pPr>
              <a:endParaRPr/>
            </a:p>
          </p:txBody>
        </p:sp>
      </p:grpSp>
      <p:grpSp>
        <p:nvGrpSpPr>
          <p:cNvPr id="23" name="Group 23"/>
          <p:cNvGrpSpPr/>
          <p:nvPr/>
        </p:nvGrpSpPr>
        <p:grpSpPr>
          <a:xfrm>
            <a:off x="8724900" y="8045731"/>
            <a:ext cx="1564994" cy="1564994"/>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BBBBB"/>
            </a:solidFill>
          </p:spPr>
          <p:txBody>
            <a:bodyPr/>
            <a:lstStyle/>
            <a:p>
              <a:endParaRPr lang="LID4096"/>
            </a:p>
          </p:txBody>
        </p:sp>
        <p:sp>
          <p:nvSpPr>
            <p:cNvPr id="25" name="TextBox 25"/>
            <p:cNvSpPr txBox="1"/>
            <p:nvPr/>
          </p:nvSpPr>
          <p:spPr>
            <a:xfrm>
              <a:off x="76200" y="47625"/>
              <a:ext cx="660400" cy="688975"/>
            </a:xfrm>
            <a:prstGeom prst="rect">
              <a:avLst/>
            </a:prstGeom>
          </p:spPr>
          <p:txBody>
            <a:bodyPr lIns="50800" tIns="50800" rIns="50800" bIns="50800" rtlCol="0" anchor="ctr"/>
            <a:lstStyle/>
            <a:p>
              <a:pPr algn="ctr">
                <a:lnSpc>
                  <a:spcPts val="3215"/>
                </a:lnSpc>
              </a:pPr>
              <a:endParaRPr/>
            </a:p>
          </p:txBody>
        </p:sp>
      </p:grpSp>
      <p:sp>
        <p:nvSpPr>
          <p:cNvPr id="26" name="Freeform 26"/>
          <p:cNvSpPr/>
          <p:nvPr/>
        </p:nvSpPr>
        <p:spPr>
          <a:xfrm>
            <a:off x="2059215" y="2784838"/>
            <a:ext cx="1072987" cy="1072987"/>
          </a:xfrm>
          <a:custGeom>
            <a:avLst/>
            <a:gdLst/>
            <a:ahLst/>
            <a:cxnLst/>
            <a:rect l="l" t="t" r="r" b="b"/>
            <a:pathLst>
              <a:path w="1072987" h="1072987">
                <a:moveTo>
                  <a:pt x="0" y="0"/>
                </a:moveTo>
                <a:lnTo>
                  <a:pt x="1072987" y="0"/>
                </a:lnTo>
                <a:lnTo>
                  <a:pt x="1072987" y="1072986"/>
                </a:lnTo>
                <a:lnTo>
                  <a:pt x="0" y="10729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LID4096"/>
          </a:p>
        </p:txBody>
      </p:sp>
      <p:sp>
        <p:nvSpPr>
          <p:cNvPr id="27" name="Freeform 27"/>
          <p:cNvSpPr/>
          <p:nvPr/>
        </p:nvSpPr>
        <p:spPr>
          <a:xfrm>
            <a:off x="4007255" y="4599937"/>
            <a:ext cx="1123453" cy="907188"/>
          </a:xfrm>
          <a:custGeom>
            <a:avLst/>
            <a:gdLst/>
            <a:ahLst/>
            <a:cxnLst/>
            <a:rect l="l" t="t" r="r" b="b"/>
            <a:pathLst>
              <a:path w="1123453" h="907188">
                <a:moveTo>
                  <a:pt x="0" y="0"/>
                </a:moveTo>
                <a:lnTo>
                  <a:pt x="1123453" y="0"/>
                </a:lnTo>
                <a:lnTo>
                  <a:pt x="1123453" y="907188"/>
                </a:lnTo>
                <a:lnTo>
                  <a:pt x="0" y="9071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LID4096"/>
          </a:p>
        </p:txBody>
      </p:sp>
      <p:sp>
        <p:nvSpPr>
          <p:cNvPr id="28" name="Freeform 28"/>
          <p:cNvSpPr/>
          <p:nvPr/>
        </p:nvSpPr>
        <p:spPr>
          <a:xfrm>
            <a:off x="6189093" y="6531465"/>
            <a:ext cx="1125715" cy="909015"/>
          </a:xfrm>
          <a:custGeom>
            <a:avLst/>
            <a:gdLst/>
            <a:ahLst/>
            <a:cxnLst/>
            <a:rect l="l" t="t" r="r" b="b"/>
            <a:pathLst>
              <a:path w="1125715" h="909015">
                <a:moveTo>
                  <a:pt x="0" y="0"/>
                </a:moveTo>
                <a:lnTo>
                  <a:pt x="1125715" y="0"/>
                </a:lnTo>
                <a:lnTo>
                  <a:pt x="1125715" y="909015"/>
                </a:lnTo>
                <a:lnTo>
                  <a:pt x="0" y="9090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LID4096"/>
          </a:p>
        </p:txBody>
      </p:sp>
      <p:sp>
        <p:nvSpPr>
          <p:cNvPr id="29" name="Freeform 29"/>
          <p:cNvSpPr/>
          <p:nvPr/>
        </p:nvSpPr>
        <p:spPr>
          <a:xfrm>
            <a:off x="9007125" y="8396947"/>
            <a:ext cx="910357" cy="862563"/>
          </a:xfrm>
          <a:custGeom>
            <a:avLst/>
            <a:gdLst/>
            <a:ahLst/>
            <a:cxnLst/>
            <a:rect l="l" t="t" r="r" b="b"/>
            <a:pathLst>
              <a:path w="910357" h="862563">
                <a:moveTo>
                  <a:pt x="0" y="0"/>
                </a:moveTo>
                <a:lnTo>
                  <a:pt x="910357" y="0"/>
                </a:lnTo>
                <a:lnTo>
                  <a:pt x="910357" y="862562"/>
                </a:lnTo>
                <a:lnTo>
                  <a:pt x="0" y="8625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LID4096"/>
          </a:p>
        </p:txBody>
      </p:sp>
      <p:sp>
        <p:nvSpPr>
          <p:cNvPr id="30" name="TextBox 30"/>
          <p:cNvSpPr txBox="1"/>
          <p:nvPr/>
        </p:nvSpPr>
        <p:spPr>
          <a:xfrm>
            <a:off x="3528085" y="3107018"/>
            <a:ext cx="5152390" cy="400050"/>
          </a:xfrm>
          <a:prstGeom prst="rect">
            <a:avLst/>
          </a:prstGeom>
        </p:spPr>
        <p:txBody>
          <a:bodyPr lIns="0" tIns="0" rIns="0" bIns="0" rtlCol="0" anchor="t">
            <a:spAutoFit/>
          </a:bodyPr>
          <a:lstStyle/>
          <a:p>
            <a:pPr algn="l">
              <a:lnSpc>
                <a:spcPts val="2950"/>
              </a:lnSpc>
            </a:pPr>
            <a:r>
              <a:rPr lang="en-US" sz="2458">
                <a:solidFill>
                  <a:srgbClr val="FFFFFF"/>
                </a:solidFill>
                <a:latin typeface="Poppins Medium"/>
              </a:rPr>
              <a:t>Trần Thanh Sơn - 22130158</a:t>
            </a:r>
          </a:p>
        </p:txBody>
      </p:sp>
      <p:sp>
        <p:nvSpPr>
          <p:cNvPr id="31" name="TextBox 31"/>
          <p:cNvSpPr txBox="1"/>
          <p:nvPr/>
        </p:nvSpPr>
        <p:spPr>
          <a:xfrm>
            <a:off x="5521033" y="4839218"/>
            <a:ext cx="4573485" cy="400050"/>
          </a:xfrm>
          <a:prstGeom prst="rect">
            <a:avLst/>
          </a:prstGeom>
        </p:spPr>
        <p:txBody>
          <a:bodyPr lIns="0" tIns="0" rIns="0" bIns="0" rtlCol="0" anchor="t">
            <a:spAutoFit/>
          </a:bodyPr>
          <a:lstStyle/>
          <a:p>
            <a:pPr algn="l">
              <a:lnSpc>
                <a:spcPts val="2950"/>
              </a:lnSpc>
            </a:pPr>
            <a:r>
              <a:rPr lang="en-US" sz="2458">
                <a:solidFill>
                  <a:srgbClr val="FFFFFF"/>
                </a:solidFill>
                <a:latin typeface="Poppins Medium"/>
              </a:rPr>
              <a:t>Lê Duy Thắng - 22130160</a:t>
            </a:r>
          </a:p>
        </p:txBody>
      </p:sp>
      <p:sp>
        <p:nvSpPr>
          <p:cNvPr id="32" name="TextBox 32"/>
          <p:cNvSpPr txBox="1"/>
          <p:nvPr/>
        </p:nvSpPr>
        <p:spPr>
          <a:xfrm>
            <a:off x="7784646" y="6771660"/>
            <a:ext cx="5152390" cy="400050"/>
          </a:xfrm>
          <a:prstGeom prst="rect">
            <a:avLst/>
          </a:prstGeom>
        </p:spPr>
        <p:txBody>
          <a:bodyPr lIns="0" tIns="0" rIns="0" bIns="0" rtlCol="0" anchor="t">
            <a:spAutoFit/>
          </a:bodyPr>
          <a:lstStyle/>
          <a:p>
            <a:pPr algn="l">
              <a:lnSpc>
                <a:spcPts val="2950"/>
              </a:lnSpc>
            </a:pPr>
            <a:r>
              <a:rPr lang="en-US" sz="2458">
                <a:solidFill>
                  <a:srgbClr val="FFFFFF"/>
                </a:solidFill>
                <a:latin typeface="Poppins Medium"/>
              </a:rPr>
              <a:t>Lê Bá Sơn - 22130157</a:t>
            </a:r>
          </a:p>
        </p:txBody>
      </p:sp>
      <p:sp>
        <p:nvSpPr>
          <p:cNvPr id="33" name="TextBox 33"/>
          <p:cNvSpPr txBox="1"/>
          <p:nvPr/>
        </p:nvSpPr>
        <p:spPr>
          <a:xfrm>
            <a:off x="10497408" y="8613915"/>
            <a:ext cx="5152390" cy="400050"/>
          </a:xfrm>
          <a:prstGeom prst="rect">
            <a:avLst/>
          </a:prstGeom>
        </p:spPr>
        <p:txBody>
          <a:bodyPr lIns="0" tIns="0" rIns="0" bIns="0" rtlCol="0" anchor="t">
            <a:spAutoFit/>
          </a:bodyPr>
          <a:lstStyle/>
          <a:p>
            <a:pPr algn="l">
              <a:lnSpc>
                <a:spcPts val="2950"/>
              </a:lnSpc>
            </a:pPr>
            <a:r>
              <a:rPr lang="en-US" sz="2458">
                <a:solidFill>
                  <a:srgbClr val="FFFFFF"/>
                </a:solidFill>
                <a:latin typeface="Poppins Medium"/>
              </a:rPr>
              <a:t>Ngô Ngọc Cẩm Ly - 22130097</a:t>
            </a:r>
          </a:p>
        </p:txBody>
      </p:sp>
      <p:sp>
        <p:nvSpPr>
          <p:cNvPr id="34" name="TextBox 34"/>
          <p:cNvSpPr txBox="1"/>
          <p:nvPr/>
        </p:nvSpPr>
        <p:spPr>
          <a:xfrm>
            <a:off x="3287420" y="345897"/>
            <a:ext cx="12021933" cy="1642116"/>
          </a:xfrm>
          <a:prstGeom prst="rect">
            <a:avLst/>
          </a:prstGeom>
        </p:spPr>
        <p:txBody>
          <a:bodyPr lIns="0" tIns="0" rIns="0" bIns="0" rtlCol="0" anchor="t">
            <a:spAutoFit/>
          </a:bodyPr>
          <a:lstStyle/>
          <a:p>
            <a:pPr algn="ctr">
              <a:lnSpc>
                <a:spcPts val="12120"/>
              </a:lnSpc>
            </a:pPr>
            <a:r>
              <a:rPr lang="en-US" sz="12625" spc="-1035">
                <a:solidFill>
                  <a:srgbClr val="000000"/>
                </a:solidFill>
                <a:latin typeface="Public Sans"/>
              </a:rPr>
              <a:t>Group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sp>
        <p:nvSpPr>
          <p:cNvPr id="3" name="TextBox 3"/>
          <p:cNvSpPr txBox="1"/>
          <p:nvPr/>
        </p:nvSpPr>
        <p:spPr>
          <a:xfrm>
            <a:off x="4971995" y="391392"/>
            <a:ext cx="8363060" cy="918210"/>
          </a:xfrm>
          <a:prstGeom prst="rect">
            <a:avLst/>
          </a:prstGeom>
        </p:spPr>
        <p:txBody>
          <a:bodyPr lIns="0" tIns="0" rIns="0" bIns="0" rtlCol="0" anchor="t">
            <a:spAutoFit/>
          </a:bodyPr>
          <a:lstStyle/>
          <a:p>
            <a:pPr algn="ctr">
              <a:lnSpc>
                <a:spcPts val="6720"/>
              </a:lnSpc>
            </a:pPr>
            <a:r>
              <a:rPr lang="en-US" sz="7000" spc="-574">
                <a:solidFill>
                  <a:srgbClr val="3A855D"/>
                </a:solidFill>
                <a:latin typeface="Public Sans"/>
              </a:rPr>
              <a:t>presentation content</a:t>
            </a:r>
          </a:p>
        </p:txBody>
      </p:sp>
      <p:grpSp>
        <p:nvGrpSpPr>
          <p:cNvPr id="4" name="Group 4"/>
          <p:cNvGrpSpPr/>
          <p:nvPr/>
        </p:nvGrpSpPr>
        <p:grpSpPr>
          <a:xfrm>
            <a:off x="1144282" y="1671758"/>
            <a:ext cx="16115018" cy="2561528"/>
            <a:chOff x="0" y="0"/>
            <a:chExt cx="5394635" cy="857492"/>
          </a:xfrm>
        </p:grpSpPr>
        <p:sp>
          <p:nvSpPr>
            <p:cNvPr id="5" name="Freeform 5"/>
            <p:cNvSpPr/>
            <p:nvPr/>
          </p:nvSpPr>
          <p:spPr>
            <a:xfrm>
              <a:off x="0" y="0"/>
              <a:ext cx="5394635" cy="857492"/>
            </a:xfrm>
            <a:custGeom>
              <a:avLst/>
              <a:gdLst/>
              <a:ahLst/>
              <a:cxnLst/>
              <a:rect l="l" t="t" r="r" b="b"/>
              <a:pathLst>
                <a:path w="5394635" h="857492">
                  <a:moveTo>
                    <a:pt x="7206" y="0"/>
                  </a:moveTo>
                  <a:lnTo>
                    <a:pt x="5387429" y="0"/>
                  </a:lnTo>
                  <a:cubicBezTo>
                    <a:pt x="5391409" y="0"/>
                    <a:pt x="5394635" y="3226"/>
                    <a:pt x="5394635" y="7206"/>
                  </a:cubicBezTo>
                  <a:lnTo>
                    <a:pt x="5394635" y="850286"/>
                  </a:lnTo>
                  <a:cubicBezTo>
                    <a:pt x="5394635" y="854266"/>
                    <a:pt x="5391409" y="857492"/>
                    <a:pt x="5387429" y="857492"/>
                  </a:cubicBezTo>
                  <a:lnTo>
                    <a:pt x="7206" y="857492"/>
                  </a:lnTo>
                  <a:cubicBezTo>
                    <a:pt x="3226" y="857492"/>
                    <a:pt x="0" y="854266"/>
                    <a:pt x="0" y="850286"/>
                  </a:cubicBezTo>
                  <a:lnTo>
                    <a:pt x="0" y="7206"/>
                  </a:lnTo>
                  <a:cubicBezTo>
                    <a:pt x="0" y="3226"/>
                    <a:pt x="3226" y="0"/>
                    <a:pt x="7206" y="0"/>
                  </a:cubicBezTo>
                  <a:close/>
                </a:path>
              </a:pathLst>
            </a:custGeom>
            <a:solidFill>
              <a:srgbClr val="3A855D"/>
            </a:solidFill>
          </p:spPr>
          <p:txBody>
            <a:bodyPr/>
            <a:lstStyle/>
            <a:p>
              <a:endParaRPr lang="LID4096"/>
            </a:p>
          </p:txBody>
        </p:sp>
        <p:sp>
          <p:nvSpPr>
            <p:cNvPr id="6" name="TextBox 6"/>
            <p:cNvSpPr txBox="1"/>
            <p:nvPr/>
          </p:nvSpPr>
          <p:spPr>
            <a:xfrm>
              <a:off x="0" y="85725"/>
              <a:ext cx="5394635" cy="771767"/>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1372953" y="2270133"/>
            <a:ext cx="2331365" cy="1426962"/>
          </a:xfrm>
          <a:prstGeom prst="rect">
            <a:avLst/>
          </a:prstGeom>
        </p:spPr>
        <p:txBody>
          <a:bodyPr lIns="0" tIns="0" rIns="0" bIns="0" rtlCol="0" anchor="t">
            <a:spAutoFit/>
          </a:bodyPr>
          <a:lstStyle/>
          <a:p>
            <a:pPr algn="l">
              <a:lnSpc>
                <a:spcPts val="3647"/>
              </a:lnSpc>
            </a:pPr>
            <a:r>
              <a:rPr lang="en-US" sz="3799" spc="-311">
                <a:solidFill>
                  <a:srgbClr val="F1F0EC"/>
                </a:solidFill>
                <a:latin typeface="Public Sans"/>
              </a:rPr>
              <a:t>01. INTRODUCTION</a:t>
            </a:r>
          </a:p>
        </p:txBody>
      </p:sp>
      <p:grpSp>
        <p:nvGrpSpPr>
          <p:cNvPr id="8" name="Group 8"/>
          <p:cNvGrpSpPr/>
          <p:nvPr/>
        </p:nvGrpSpPr>
        <p:grpSpPr>
          <a:xfrm>
            <a:off x="1241789" y="4365240"/>
            <a:ext cx="16115018" cy="2561528"/>
            <a:chOff x="0" y="0"/>
            <a:chExt cx="5394635" cy="857492"/>
          </a:xfrm>
        </p:grpSpPr>
        <p:sp>
          <p:nvSpPr>
            <p:cNvPr id="9" name="Freeform 9"/>
            <p:cNvSpPr/>
            <p:nvPr/>
          </p:nvSpPr>
          <p:spPr>
            <a:xfrm>
              <a:off x="0" y="0"/>
              <a:ext cx="5394635" cy="857492"/>
            </a:xfrm>
            <a:custGeom>
              <a:avLst/>
              <a:gdLst/>
              <a:ahLst/>
              <a:cxnLst/>
              <a:rect l="l" t="t" r="r" b="b"/>
              <a:pathLst>
                <a:path w="5394635" h="857492">
                  <a:moveTo>
                    <a:pt x="7206" y="0"/>
                  </a:moveTo>
                  <a:lnTo>
                    <a:pt x="5387429" y="0"/>
                  </a:lnTo>
                  <a:cubicBezTo>
                    <a:pt x="5391409" y="0"/>
                    <a:pt x="5394635" y="3226"/>
                    <a:pt x="5394635" y="7206"/>
                  </a:cubicBezTo>
                  <a:lnTo>
                    <a:pt x="5394635" y="850286"/>
                  </a:lnTo>
                  <a:cubicBezTo>
                    <a:pt x="5394635" y="854266"/>
                    <a:pt x="5391409" y="857492"/>
                    <a:pt x="5387429" y="857492"/>
                  </a:cubicBezTo>
                  <a:lnTo>
                    <a:pt x="7206" y="857492"/>
                  </a:lnTo>
                  <a:cubicBezTo>
                    <a:pt x="3226" y="857492"/>
                    <a:pt x="0" y="854266"/>
                    <a:pt x="0" y="850286"/>
                  </a:cubicBezTo>
                  <a:lnTo>
                    <a:pt x="0" y="7206"/>
                  </a:lnTo>
                  <a:cubicBezTo>
                    <a:pt x="0" y="3226"/>
                    <a:pt x="3226" y="0"/>
                    <a:pt x="7206" y="0"/>
                  </a:cubicBezTo>
                  <a:close/>
                </a:path>
              </a:pathLst>
            </a:custGeom>
            <a:solidFill>
              <a:srgbClr val="3A855D"/>
            </a:solidFill>
          </p:spPr>
          <p:txBody>
            <a:bodyPr/>
            <a:lstStyle/>
            <a:p>
              <a:endParaRPr lang="LID4096"/>
            </a:p>
          </p:txBody>
        </p:sp>
        <p:sp>
          <p:nvSpPr>
            <p:cNvPr id="10" name="TextBox 10"/>
            <p:cNvSpPr txBox="1"/>
            <p:nvPr/>
          </p:nvSpPr>
          <p:spPr>
            <a:xfrm>
              <a:off x="0" y="85725"/>
              <a:ext cx="5394635" cy="771767"/>
            </a:xfrm>
            <a:prstGeom prst="rect">
              <a:avLst/>
            </a:prstGeom>
          </p:spPr>
          <p:txBody>
            <a:bodyPr lIns="50800" tIns="50800" rIns="50800" bIns="50800" rtlCol="0" anchor="ctr"/>
            <a:lstStyle/>
            <a:p>
              <a:pPr algn="ctr">
                <a:lnSpc>
                  <a:spcPts val="1925"/>
                </a:lnSpc>
              </a:pPr>
              <a:endParaRPr/>
            </a:p>
          </p:txBody>
        </p:sp>
      </p:grpSp>
      <p:grpSp>
        <p:nvGrpSpPr>
          <p:cNvPr id="11" name="Group 11"/>
          <p:cNvGrpSpPr/>
          <p:nvPr/>
        </p:nvGrpSpPr>
        <p:grpSpPr>
          <a:xfrm>
            <a:off x="1144282" y="7058722"/>
            <a:ext cx="16115018" cy="2561528"/>
            <a:chOff x="0" y="0"/>
            <a:chExt cx="5394635" cy="857492"/>
          </a:xfrm>
        </p:grpSpPr>
        <p:sp>
          <p:nvSpPr>
            <p:cNvPr id="12" name="Freeform 12"/>
            <p:cNvSpPr/>
            <p:nvPr/>
          </p:nvSpPr>
          <p:spPr>
            <a:xfrm>
              <a:off x="0" y="0"/>
              <a:ext cx="5394635" cy="857492"/>
            </a:xfrm>
            <a:custGeom>
              <a:avLst/>
              <a:gdLst/>
              <a:ahLst/>
              <a:cxnLst/>
              <a:rect l="l" t="t" r="r" b="b"/>
              <a:pathLst>
                <a:path w="5394635" h="857492">
                  <a:moveTo>
                    <a:pt x="7206" y="0"/>
                  </a:moveTo>
                  <a:lnTo>
                    <a:pt x="5387429" y="0"/>
                  </a:lnTo>
                  <a:cubicBezTo>
                    <a:pt x="5391409" y="0"/>
                    <a:pt x="5394635" y="3226"/>
                    <a:pt x="5394635" y="7206"/>
                  </a:cubicBezTo>
                  <a:lnTo>
                    <a:pt x="5394635" y="850286"/>
                  </a:lnTo>
                  <a:cubicBezTo>
                    <a:pt x="5394635" y="854266"/>
                    <a:pt x="5391409" y="857492"/>
                    <a:pt x="5387429" y="857492"/>
                  </a:cubicBezTo>
                  <a:lnTo>
                    <a:pt x="7206" y="857492"/>
                  </a:lnTo>
                  <a:cubicBezTo>
                    <a:pt x="3226" y="857492"/>
                    <a:pt x="0" y="854266"/>
                    <a:pt x="0" y="850286"/>
                  </a:cubicBezTo>
                  <a:lnTo>
                    <a:pt x="0" y="7206"/>
                  </a:lnTo>
                  <a:cubicBezTo>
                    <a:pt x="0" y="3226"/>
                    <a:pt x="3226" y="0"/>
                    <a:pt x="7206" y="0"/>
                  </a:cubicBezTo>
                  <a:close/>
                </a:path>
              </a:pathLst>
            </a:custGeom>
            <a:solidFill>
              <a:srgbClr val="3A855D"/>
            </a:solidFill>
          </p:spPr>
          <p:txBody>
            <a:bodyPr/>
            <a:lstStyle/>
            <a:p>
              <a:endParaRPr lang="LID4096"/>
            </a:p>
          </p:txBody>
        </p:sp>
        <p:sp>
          <p:nvSpPr>
            <p:cNvPr id="13" name="TextBox 13"/>
            <p:cNvSpPr txBox="1"/>
            <p:nvPr/>
          </p:nvSpPr>
          <p:spPr>
            <a:xfrm>
              <a:off x="0" y="85725"/>
              <a:ext cx="5394635" cy="771767"/>
            </a:xfrm>
            <a:prstGeom prst="rect">
              <a:avLst/>
            </a:prstGeom>
          </p:spPr>
          <p:txBody>
            <a:bodyPr lIns="50800" tIns="50800" rIns="50800" bIns="50800" rtlCol="0" anchor="ctr"/>
            <a:lstStyle/>
            <a:p>
              <a:pPr algn="ctr">
                <a:lnSpc>
                  <a:spcPts val="1925"/>
                </a:lnSpc>
              </a:pPr>
              <a:endParaRPr/>
            </a:p>
          </p:txBody>
        </p:sp>
      </p:grpSp>
      <p:sp>
        <p:nvSpPr>
          <p:cNvPr id="14" name="TextBox 14"/>
          <p:cNvSpPr txBox="1"/>
          <p:nvPr/>
        </p:nvSpPr>
        <p:spPr>
          <a:xfrm>
            <a:off x="1372953" y="4978492"/>
            <a:ext cx="1575173" cy="1411224"/>
          </a:xfrm>
          <a:prstGeom prst="rect">
            <a:avLst/>
          </a:prstGeom>
        </p:spPr>
        <p:txBody>
          <a:bodyPr lIns="0" tIns="0" rIns="0" bIns="0" rtlCol="0" anchor="t">
            <a:spAutoFit/>
          </a:bodyPr>
          <a:lstStyle/>
          <a:p>
            <a:pPr algn="l">
              <a:lnSpc>
                <a:spcPts val="3647"/>
              </a:lnSpc>
            </a:pPr>
            <a:r>
              <a:rPr lang="en-US" sz="3799" spc="-311">
                <a:solidFill>
                  <a:srgbClr val="F1F0EC"/>
                </a:solidFill>
                <a:latin typeface="Public Sans"/>
              </a:rPr>
              <a:t>02. ANALYSIS</a:t>
            </a:r>
          </a:p>
        </p:txBody>
      </p:sp>
      <p:sp>
        <p:nvSpPr>
          <p:cNvPr id="15" name="TextBox 15"/>
          <p:cNvSpPr txBox="1"/>
          <p:nvPr/>
        </p:nvSpPr>
        <p:spPr>
          <a:xfrm>
            <a:off x="1372953" y="7668322"/>
            <a:ext cx="3879754" cy="1411224"/>
          </a:xfrm>
          <a:prstGeom prst="rect">
            <a:avLst/>
          </a:prstGeom>
        </p:spPr>
        <p:txBody>
          <a:bodyPr lIns="0" tIns="0" rIns="0" bIns="0" rtlCol="0" anchor="t">
            <a:spAutoFit/>
          </a:bodyPr>
          <a:lstStyle/>
          <a:p>
            <a:pPr algn="l">
              <a:lnSpc>
                <a:spcPts val="3648"/>
              </a:lnSpc>
            </a:pPr>
            <a:r>
              <a:rPr lang="en-US" sz="3800" spc="-311">
                <a:solidFill>
                  <a:srgbClr val="F1F0EC"/>
                </a:solidFill>
                <a:latin typeface="Public Sans"/>
              </a:rPr>
              <a:t>03. METHODOLOGIES USED</a:t>
            </a:r>
          </a:p>
        </p:txBody>
      </p:sp>
      <p:sp>
        <p:nvSpPr>
          <p:cNvPr id="16" name="TextBox 16"/>
          <p:cNvSpPr txBox="1"/>
          <p:nvPr/>
        </p:nvSpPr>
        <p:spPr>
          <a:xfrm>
            <a:off x="6485863" y="2575484"/>
            <a:ext cx="9515393" cy="504826"/>
          </a:xfrm>
          <a:prstGeom prst="rect">
            <a:avLst/>
          </a:prstGeom>
        </p:spPr>
        <p:txBody>
          <a:bodyPr lIns="0" tIns="0" rIns="0" bIns="0" rtlCol="0" anchor="t">
            <a:spAutoFit/>
          </a:bodyPr>
          <a:lstStyle/>
          <a:p>
            <a:pPr marL="0" lvl="0" indent="0" algn="just">
              <a:lnSpc>
                <a:spcPts val="4049"/>
              </a:lnSpc>
              <a:spcBef>
                <a:spcPct val="0"/>
              </a:spcBef>
            </a:pPr>
            <a:r>
              <a:rPr lang="en-US" sz="2999" spc="179">
                <a:solidFill>
                  <a:srgbClr val="F1F0EC"/>
                </a:solidFill>
                <a:latin typeface="Public Sans Medium"/>
              </a:rPr>
              <a:t>Foreign direct invesment ?</a:t>
            </a:r>
          </a:p>
        </p:txBody>
      </p:sp>
      <p:sp>
        <p:nvSpPr>
          <p:cNvPr id="17" name="TextBox 17"/>
          <p:cNvSpPr txBox="1"/>
          <p:nvPr/>
        </p:nvSpPr>
        <p:spPr>
          <a:xfrm>
            <a:off x="6485863" y="4317615"/>
            <a:ext cx="10773437" cy="2522220"/>
          </a:xfrm>
          <a:prstGeom prst="rect">
            <a:avLst/>
          </a:prstGeom>
        </p:spPr>
        <p:txBody>
          <a:bodyPr lIns="0" tIns="0" rIns="0" bIns="0" rtlCol="0" anchor="t">
            <a:spAutoFit/>
          </a:bodyPr>
          <a:lstStyle/>
          <a:p>
            <a:pPr algn="just">
              <a:lnSpc>
                <a:spcPts val="3989"/>
              </a:lnSpc>
            </a:pPr>
            <a:r>
              <a:rPr lang="en-US" sz="2999" spc="-170">
                <a:solidFill>
                  <a:srgbClr val="F1F0EC"/>
                </a:solidFill>
                <a:latin typeface="Public Sans Medium"/>
              </a:rPr>
              <a:t>2.1 Number of New and Adjusted Projects by Year</a:t>
            </a:r>
          </a:p>
          <a:p>
            <a:pPr algn="just">
              <a:lnSpc>
                <a:spcPts val="3989"/>
              </a:lnSpc>
            </a:pPr>
            <a:r>
              <a:rPr lang="en-US" sz="2999" spc="-170">
                <a:solidFill>
                  <a:srgbClr val="F1F0EC"/>
                </a:solidFill>
                <a:latin typeface="Public Sans Medium"/>
              </a:rPr>
              <a:t>2.2 Newly Registered and Adjusted Capital by Year</a:t>
            </a:r>
          </a:p>
          <a:p>
            <a:pPr algn="just">
              <a:lnSpc>
                <a:spcPts val="3989"/>
              </a:lnSpc>
            </a:pPr>
            <a:r>
              <a:rPr lang="en-US" sz="2999" spc="-170">
                <a:solidFill>
                  <a:srgbClr val="F1F0EC"/>
                </a:solidFill>
                <a:latin typeface="Public Sans Medium"/>
              </a:rPr>
              <a:t>2.3 Top 10 Countries Investing Vietnam From 2015 to 2022</a:t>
            </a:r>
          </a:p>
          <a:p>
            <a:pPr algn="just">
              <a:lnSpc>
                <a:spcPts val="3989"/>
              </a:lnSpc>
            </a:pPr>
            <a:r>
              <a:rPr lang="en-US" sz="2999" spc="-170">
                <a:solidFill>
                  <a:srgbClr val="F1F0EC"/>
                </a:solidFill>
                <a:latin typeface="Public Sans Medium"/>
              </a:rPr>
              <a:t>2.4 New and Adjusted Projects by Industry </a:t>
            </a:r>
          </a:p>
          <a:p>
            <a:pPr marL="0" lvl="0" indent="0" algn="just">
              <a:lnSpc>
                <a:spcPts val="3989"/>
              </a:lnSpc>
            </a:pPr>
            <a:r>
              <a:rPr lang="en-US" sz="2999" spc="-170">
                <a:solidFill>
                  <a:srgbClr val="F1F0EC"/>
                </a:solidFill>
                <a:latin typeface="Public Sans Medium"/>
              </a:rPr>
              <a:t>2.5 Newly registered and Adjusted Capital by Industry </a:t>
            </a:r>
          </a:p>
        </p:txBody>
      </p:sp>
      <p:sp>
        <p:nvSpPr>
          <p:cNvPr id="18" name="TextBox 18"/>
          <p:cNvSpPr txBox="1"/>
          <p:nvPr/>
        </p:nvSpPr>
        <p:spPr>
          <a:xfrm>
            <a:off x="6485863" y="7533671"/>
            <a:ext cx="9515393" cy="1697356"/>
          </a:xfrm>
          <a:prstGeom prst="rect">
            <a:avLst/>
          </a:prstGeom>
        </p:spPr>
        <p:txBody>
          <a:bodyPr lIns="0" tIns="0" rIns="0" bIns="0" rtlCol="0" anchor="t">
            <a:spAutoFit/>
          </a:bodyPr>
          <a:lstStyle/>
          <a:p>
            <a:pPr algn="just">
              <a:lnSpc>
                <a:spcPts val="4559"/>
              </a:lnSpc>
            </a:pPr>
            <a:r>
              <a:rPr lang="en-US" sz="2999" spc="179">
                <a:solidFill>
                  <a:srgbClr val="F1F0EC"/>
                </a:solidFill>
                <a:latin typeface="Public Sans Medium"/>
              </a:rPr>
              <a:t>3.1 Data Cleaning</a:t>
            </a:r>
          </a:p>
          <a:p>
            <a:pPr algn="just">
              <a:lnSpc>
                <a:spcPts val="4559"/>
              </a:lnSpc>
            </a:pPr>
            <a:r>
              <a:rPr lang="en-US" sz="2999" spc="179">
                <a:solidFill>
                  <a:srgbClr val="F1F0EC"/>
                </a:solidFill>
                <a:latin typeface="Public Sans Medium"/>
              </a:rPr>
              <a:t>3.2 Data Transformation</a:t>
            </a:r>
          </a:p>
          <a:p>
            <a:pPr marL="0" lvl="0" indent="0" algn="just">
              <a:lnSpc>
                <a:spcPts val="4559"/>
              </a:lnSpc>
            </a:pPr>
            <a:r>
              <a:rPr lang="en-US" sz="2999" spc="179">
                <a:solidFill>
                  <a:srgbClr val="F1F0EC"/>
                </a:solidFill>
                <a:latin typeface="Public Sans Medium"/>
              </a:rPr>
              <a:t>3.3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946196" y="632708"/>
            <a:ext cx="14395608" cy="9088488"/>
            <a:chOff x="0" y="0"/>
            <a:chExt cx="3791436" cy="2393676"/>
          </a:xfrm>
        </p:grpSpPr>
        <p:sp>
          <p:nvSpPr>
            <p:cNvPr id="4" name="Freeform 4"/>
            <p:cNvSpPr/>
            <p:nvPr/>
          </p:nvSpPr>
          <p:spPr>
            <a:xfrm>
              <a:off x="0" y="0"/>
              <a:ext cx="3791436" cy="2393676"/>
            </a:xfrm>
            <a:custGeom>
              <a:avLst/>
              <a:gdLst/>
              <a:ahLst/>
              <a:cxnLst/>
              <a:rect l="l" t="t" r="r" b="b"/>
              <a:pathLst>
                <a:path w="3791436" h="2393676">
                  <a:moveTo>
                    <a:pt x="8067" y="0"/>
                  </a:moveTo>
                  <a:lnTo>
                    <a:pt x="3783369" y="0"/>
                  </a:lnTo>
                  <a:cubicBezTo>
                    <a:pt x="3785508" y="0"/>
                    <a:pt x="3787560" y="850"/>
                    <a:pt x="3789073" y="2363"/>
                  </a:cubicBezTo>
                  <a:cubicBezTo>
                    <a:pt x="3790586" y="3876"/>
                    <a:pt x="3791436" y="5927"/>
                    <a:pt x="3791436" y="8067"/>
                  </a:cubicBezTo>
                  <a:lnTo>
                    <a:pt x="3791436" y="2385609"/>
                  </a:lnTo>
                  <a:cubicBezTo>
                    <a:pt x="3791436" y="2387748"/>
                    <a:pt x="3790586" y="2389800"/>
                    <a:pt x="3789073" y="2391313"/>
                  </a:cubicBezTo>
                  <a:cubicBezTo>
                    <a:pt x="3787560" y="2392826"/>
                    <a:pt x="3785508" y="2393676"/>
                    <a:pt x="3783369" y="2393676"/>
                  </a:cubicBezTo>
                  <a:lnTo>
                    <a:pt x="8067" y="2393676"/>
                  </a:lnTo>
                  <a:cubicBezTo>
                    <a:pt x="5927" y="2393676"/>
                    <a:pt x="3876" y="2392826"/>
                    <a:pt x="2363" y="2391313"/>
                  </a:cubicBezTo>
                  <a:cubicBezTo>
                    <a:pt x="850" y="2389800"/>
                    <a:pt x="0" y="2387748"/>
                    <a:pt x="0" y="2385609"/>
                  </a:cubicBezTo>
                  <a:lnTo>
                    <a:pt x="0" y="8067"/>
                  </a:lnTo>
                  <a:cubicBezTo>
                    <a:pt x="0" y="5927"/>
                    <a:pt x="850" y="3876"/>
                    <a:pt x="2363" y="2363"/>
                  </a:cubicBezTo>
                  <a:cubicBezTo>
                    <a:pt x="3876" y="850"/>
                    <a:pt x="5927" y="0"/>
                    <a:pt x="8067" y="0"/>
                  </a:cubicBezTo>
                  <a:close/>
                </a:path>
              </a:pathLst>
            </a:custGeom>
            <a:solidFill>
              <a:srgbClr val="3A855D"/>
            </a:solidFill>
          </p:spPr>
          <p:txBody>
            <a:bodyPr/>
            <a:lstStyle/>
            <a:p>
              <a:endParaRPr lang="LID4096"/>
            </a:p>
          </p:txBody>
        </p:sp>
        <p:sp>
          <p:nvSpPr>
            <p:cNvPr id="5" name="TextBox 5"/>
            <p:cNvSpPr txBox="1"/>
            <p:nvPr/>
          </p:nvSpPr>
          <p:spPr>
            <a:xfrm>
              <a:off x="0" y="85725"/>
              <a:ext cx="3791436" cy="2307951"/>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6805666" y="885825"/>
            <a:ext cx="9330753" cy="8550785"/>
          </a:xfrm>
          <a:prstGeom prst="rect">
            <a:avLst/>
          </a:prstGeom>
        </p:spPr>
        <p:txBody>
          <a:bodyPr lIns="0" tIns="0" rIns="0" bIns="0" rtlCol="0" anchor="t">
            <a:spAutoFit/>
          </a:bodyPr>
          <a:lstStyle/>
          <a:p>
            <a:pPr algn="l">
              <a:lnSpc>
                <a:spcPts val="4535"/>
              </a:lnSpc>
            </a:pPr>
            <a:r>
              <a:rPr lang="en-US" sz="2699">
                <a:solidFill>
                  <a:srgbClr val="000000"/>
                </a:solidFill>
                <a:latin typeface="Arimo"/>
              </a:rPr>
              <a:t>  Economic growth in Vietnam is linked to annual growth in Foreign Direct Investment (FDI). </a:t>
            </a:r>
          </a:p>
          <a:p>
            <a:pPr algn="l">
              <a:lnSpc>
                <a:spcPts val="4535"/>
              </a:lnSpc>
            </a:pPr>
            <a:endParaRPr lang="en-US" sz="2699">
              <a:solidFill>
                <a:srgbClr val="000000"/>
              </a:solidFill>
              <a:latin typeface="Arimo"/>
            </a:endParaRPr>
          </a:p>
          <a:p>
            <a:pPr algn="l">
              <a:lnSpc>
                <a:spcPts val="4535"/>
              </a:lnSpc>
            </a:pPr>
            <a:r>
              <a:rPr lang="en-US" sz="2699">
                <a:solidFill>
                  <a:srgbClr val="000000"/>
                </a:solidFill>
                <a:latin typeface="Arimo"/>
              </a:rPr>
              <a:t>  FDI plays a significant role in total investment capital, expanding production and promoting economic growth. </a:t>
            </a:r>
          </a:p>
          <a:p>
            <a:pPr algn="l">
              <a:lnSpc>
                <a:spcPts val="4535"/>
              </a:lnSpc>
            </a:pPr>
            <a:endParaRPr lang="en-US" sz="2699">
              <a:solidFill>
                <a:srgbClr val="000000"/>
              </a:solidFill>
              <a:latin typeface="Arimo"/>
            </a:endParaRPr>
          </a:p>
          <a:p>
            <a:pPr algn="l">
              <a:lnSpc>
                <a:spcPts val="4535"/>
              </a:lnSpc>
            </a:pPr>
            <a:r>
              <a:rPr lang="en-US" sz="2699">
                <a:solidFill>
                  <a:srgbClr val="000000"/>
                </a:solidFill>
                <a:latin typeface="Arimo"/>
              </a:rPr>
              <a:t>  It also boosts exports, aiding trade balance surplus and GDP growth. </a:t>
            </a:r>
          </a:p>
          <a:p>
            <a:pPr algn="l">
              <a:lnSpc>
                <a:spcPts val="4535"/>
              </a:lnSpc>
            </a:pPr>
            <a:endParaRPr lang="en-US" sz="2699">
              <a:solidFill>
                <a:srgbClr val="000000"/>
              </a:solidFill>
              <a:latin typeface="Arimo"/>
            </a:endParaRPr>
          </a:p>
          <a:p>
            <a:pPr algn="l">
              <a:lnSpc>
                <a:spcPts val="4535"/>
              </a:lnSpc>
            </a:pPr>
            <a:r>
              <a:rPr lang="en-US" sz="2699">
                <a:solidFill>
                  <a:srgbClr val="000000"/>
                </a:solidFill>
                <a:latin typeface="Arimo"/>
              </a:rPr>
              <a:t>  Data from 2015 to 2022 showcases new investments and capital from foreign investors, highlighting Vietnam's FDI potential.</a:t>
            </a:r>
          </a:p>
          <a:p>
            <a:pPr algn="l">
              <a:lnSpc>
                <a:spcPts val="4535"/>
              </a:lnSpc>
            </a:pPr>
            <a:endParaRPr lang="en-US" sz="2699">
              <a:solidFill>
                <a:srgbClr val="000000"/>
              </a:solidFill>
              <a:latin typeface="Arimo"/>
            </a:endParaRPr>
          </a:p>
          <a:p>
            <a:pPr algn="l">
              <a:lnSpc>
                <a:spcPts val="4535"/>
              </a:lnSpc>
            </a:pPr>
            <a:r>
              <a:rPr lang="en-US" sz="2699">
                <a:solidFill>
                  <a:srgbClr val="000000"/>
                </a:solidFill>
                <a:latin typeface="Arimo"/>
              </a:rPr>
              <a:t>  Let’s embark on this journey to uncover the potential and opportunities within Vietnam’s FDI landscape.</a:t>
            </a:r>
          </a:p>
        </p:txBody>
      </p:sp>
      <p:sp>
        <p:nvSpPr>
          <p:cNvPr id="7" name="TextBox 7"/>
          <p:cNvSpPr txBox="1"/>
          <p:nvPr/>
        </p:nvSpPr>
        <p:spPr>
          <a:xfrm>
            <a:off x="2338074" y="1896329"/>
            <a:ext cx="5029075" cy="6425564"/>
          </a:xfrm>
          <a:prstGeom prst="rect">
            <a:avLst/>
          </a:prstGeom>
        </p:spPr>
        <p:txBody>
          <a:bodyPr lIns="0" tIns="0" rIns="0" bIns="0" rtlCol="0" anchor="t">
            <a:spAutoFit/>
          </a:bodyPr>
          <a:lstStyle/>
          <a:p>
            <a:pPr algn="l">
              <a:lnSpc>
                <a:spcPts val="12479"/>
              </a:lnSpc>
            </a:pPr>
            <a:r>
              <a:rPr lang="en-US" sz="12999" spc="-1065">
                <a:solidFill>
                  <a:srgbClr val="F1F0EC"/>
                </a:solidFill>
                <a:latin typeface="Public Sans"/>
              </a:rPr>
              <a:t>01. INTRODUC  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946196" y="1351924"/>
            <a:ext cx="14395608" cy="7583153"/>
            <a:chOff x="0" y="0"/>
            <a:chExt cx="3791436" cy="1997209"/>
          </a:xfrm>
        </p:grpSpPr>
        <p:sp>
          <p:nvSpPr>
            <p:cNvPr id="4" name="Freeform 4"/>
            <p:cNvSpPr/>
            <p:nvPr/>
          </p:nvSpPr>
          <p:spPr>
            <a:xfrm>
              <a:off x="0" y="0"/>
              <a:ext cx="3791436" cy="1997209"/>
            </a:xfrm>
            <a:custGeom>
              <a:avLst/>
              <a:gdLst/>
              <a:ahLst/>
              <a:cxnLst/>
              <a:rect l="l" t="t" r="r" b="b"/>
              <a:pathLst>
                <a:path w="3791436" h="1997209">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txBody>
            <a:bodyPr/>
            <a:lstStyle/>
            <a:p>
              <a:endParaRPr lang="LID4096"/>
            </a:p>
          </p:txBody>
        </p:sp>
        <p:sp>
          <p:nvSpPr>
            <p:cNvPr id="5" name="TextBox 5"/>
            <p:cNvSpPr txBox="1"/>
            <p:nvPr/>
          </p:nvSpPr>
          <p:spPr>
            <a:xfrm>
              <a:off x="0" y="85725"/>
              <a:ext cx="3791436" cy="1911484"/>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2949325" y="2316191"/>
            <a:ext cx="5385051" cy="5711768"/>
          </a:xfrm>
          <a:prstGeom prst="rect">
            <a:avLst/>
          </a:prstGeom>
        </p:spPr>
        <p:txBody>
          <a:bodyPr lIns="0" tIns="0" rIns="0" bIns="0" rtlCol="0" anchor="t">
            <a:spAutoFit/>
          </a:bodyPr>
          <a:lstStyle/>
          <a:p>
            <a:pPr algn="l">
              <a:lnSpc>
                <a:spcPts val="14939"/>
              </a:lnSpc>
            </a:pPr>
            <a:r>
              <a:rPr lang="en-US" sz="12991" spc="-1065">
                <a:solidFill>
                  <a:srgbClr val="F1F0EC"/>
                </a:solidFill>
                <a:latin typeface="Public Sans"/>
              </a:rPr>
              <a:t>02.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0965245" y="0"/>
            <a:ext cx="7322755" cy="10287000"/>
            <a:chOff x="0" y="0"/>
            <a:chExt cx="2050933" cy="2881148"/>
          </a:xfrm>
        </p:grpSpPr>
        <p:sp>
          <p:nvSpPr>
            <p:cNvPr id="4" name="Freeform 4"/>
            <p:cNvSpPr/>
            <p:nvPr/>
          </p:nvSpPr>
          <p:spPr>
            <a:xfrm>
              <a:off x="0" y="0"/>
              <a:ext cx="2050933" cy="2881148"/>
            </a:xfrm>
            <a:custGeom>
              <a:avLst/>
              <a:gdLst/>
              <a:ahLst/>
              <a:cxnLst/>
              <a:rect l="l" t="t" r="r" b="b"/>
              <a:pathLst>
                <a:path w="2050933" h="2881148">
                  <a:moveTo>
                    <a:pt x="15859" y="0"/>
                  </a:moveTo>
                  <a:lnTo>
                    <a:pt x="2035074" y="0"/>
                  </a:lnTo>
                  <a:cubicBezTo>
                    <a:pt x="2043832" y="0"/>
                    <a:pt x="2050933" y="7100"/>
                    <a:pt x="2050933" y="15859"/>
                  </a:cubicBezTo>
                  <a:lnTo>
                    <a:pt x="2050933" y="2865290"/>
                  </a:lnTo>
                  <a:cubicBezTo>
                    <a:pt x="2050933" y="2874048"/>
                    <a:pt x="2043832" y="2881148"/>
                    <a:pt x="2035074" y="2881148"/>
                  </a:cubicBezTo>
                  <a:lnTo>
                    <a:pt x="15859" y="2881148"/>
                  </a:lnTo>
                  <a:cubicBezTo>
                    <a:pt x="7100" y="2881148"/>
                    <a:pt x="0" y="2874048"/>
                    <a:pt x="0" y="2865290"/>
                  </a:cubicBezTo>
                  <a:lnTo>
                    <a:pt x="0" y="15859"/>
                  </a:lnTo>
                  <a:cubicBezTo>
                    <a:pt x="0" y="7100"/>
                    <a:pt x="7100" y="0"/>
                    <a:pt x="15859" y="0"/>
                  </a:cubicBezTo>
                  <a:close/>
                </a:path>
              </a:pathLst>
            </a:custGeom>
            <a:solidFill>
              <a:srgbClr val="3A855D"/>
            </a:solidFill>
          </p:spPr>
          <p:txBody>
            <a:bodyPr/>
            <a:lstStyle/>
            <a:p>
              <a:endParaRPr lang="LID4096"/>
            </a:p>
          </p:txBody>
        </p:sp>
        <p:sp>
          <p:nvSpPr>
            <p:cNvPr id="5" name="TextBox 5"/>
            <p:cNvSpPr txBox="1"/>
            <p:nvPr/>
          </p:nvSpPr>
          <p:spPr>
            <a:xfrm>
              <a:off x="0" y="-57150"/>
              <a:ext cx="2050933" cy="2938298"/>
            </a:xfrm>
            <a:prstGeom prst="rect">
              <a:avLst/>
            </a:prstGeom>
          </p:spPr>
          <p:txBody>
            <a:bodyPr lIns="50800" tIns="50800" rIns="50800" bIns="50800" rtlCol="0" anchor="ctr"/>
            <a:lstStyle/>
            <a:p>
              <a:pPr algn="just">
                <a:lnSpc>
                  <a:spcPts val="3425"/>
                </a:lnSpc>
              </a:pPr>
              <a:r>
                <a:rPr lang="en-US" sz="2500" spc="-5">
                  <a:solidFill>
                    <a:srgbClr val="F1F0EC"/>
                  </a:solidFill>
                  <a:latin typeface="Public Sans"/>
                </a:rPr>
                <a:t>-Số lượng dự án đầu tư mới tăng dần từ năm 2015 đến đỉnh điểm là năm 2019, sau đó giảm dần do ảnh hưởng đại dịch covid-19. Đi theo đó là số lượng dự án được điều chỉnh cũng có thay đổi nhưng không nhiều.</a:t>
              </a:r>
            </a:p>
            <a:p>
              <a:pPr algn="just">
                <a:lnSpc>
                  <a:spcPts val="3425"/>
                </a:lnSpc>
              </a:pPr>
              <a:endParaRPr lang="en-US" sz="2500" spc="-5">
                <a:solidFill>
                  <a:srgbClr val="F1F0EC"/>
                </a:solidFill>
                <a:latin typeface="Public Sans"/>
              </a:endParaRPr>
            </a:p>
          </p:txBody>
        </p:sp>
      </p:grpSp>
      <p:sp>
        <p:nvSpPr>
          <p:cNvPr id="6" name="Freeform 6"/>
          <p:cNvSpPr/>
          <p:nvPr/>
        </p:nvSpPr>
        <p:spPr>
          <a:xfrm>
            <a:off x="241114" y="3467612"/>
            <a:ext cx="10480938" cy="6302538"/>
          </a:xfrm>
          <a:custGeom>
            <a:avLst/>
            <a:gdLst/>
            <a:ahLst/>
            <a:cxnLst/>
            <a:rect l="l" t="t" r="r" b="b"/>
            <a:pathLst>
              <a:path w="10480938" h="6302538">
                <a:moveTo>
                  <a:pt x="0" y="0"/>
                </a:moveTo>
                <a:lnTo>
                  <a:pt x="10480938" y="0"/>
                </a:lnTo>
                <a:lnTo>
                  <a:pt x="10480938" y="6302539"/>
                </a:lnTo>
                <a:lnTo>
                  <a:pt x="0" y="6302539"/>
                </a:lnTo>
                <a:lnTo>
                  <a:pt x="0" y="0"/>
                </a:lnTo>
                <a:close/>
              </a:path>
            </a:pathLst>
          </a:custGeom>
          <a:blipFill>
            <a:blip r:embed="rId3"/>
            <a:stretch>
              <a:fillRect l="-6734" t="-13414" r="-9903" b="-2964"/>
            </a:stretch>
          </a:blipFill>
        </p:spPr>
        <p:txBody>
          <a:bodyPr/>
          <a:lstStyle/>
          <a:p>
            <a:endParaRPr lang="LID4096"/>
          </a:p>
        </p:txBody>
      </p:sp>
      <p:sp>
        <p:nvSpPr>
          <p:cNvPr id="7" name="TextBox 7"/>
          <p:cNvSpPr txBox="1"/>
          <p:nvPr/>
        </p:nvSpPr>
        <p:spPr>
          <a:xfrm>
            <a:off x="241114" y="161544"/>
            <a:ext cx="1575173" cy="1411224"/>
          </a:xfrm>
          <a:prstGeom prst="rect">
            <a:avLst/>
          </a:prstGeom>
        </p:spPr>
        <p:txBody>
          <a:bodyPr lIns="0" tIns="0" rIns="0" bIns="0" rtlCol="0" anchor="t">
            <a:spAutoFit/>
          </a:bodyPr>
          <a:lstStyle/>
          <a:p>
            <a:pPr algn="l">
              <a:lnSpc>
                <a:spcPts val="3647"/>
              </a:lnSpc>
            </a:pPr>
            <a:r>
              <a:rPr lang="en-US" sz="3799" spc="-311">
                <a:solidFill>
                  <a:srgbClr val="000000"/>
                </a:solidFill>
                <a:latin typeface="Public Sans"/>
              </a:rPr>
              <a:t>02. ANALYSIS</a:t>
            </a:r>
          </a:p>
        </p:txBody>
      </p:sp>
      <p:sp>
        <p:nvSpPr>
          <p:cNvPr id="8" name="TextBox 8"/>
          <p:cNvSpPr txBox="1"/>
          <p:nvPr/>
        </p:nvSpPr>
        <p:spPr>
          <a:xfrm>
            <a:off x="670966" y="2483682"/>
            <a:ext cx="9952434" cy="589915"/>
          </a:xfrm>
          <a:prstGeom prst="rect">
            <a:avLst/>
          </a:prstGeom>
        </p:spPr>
        <p:txBody>
          <a:bodyPr lIns="0" tIns="0" rIns="0" bIns="0" rtlCol="0" anchor="t">
            <a:spAutoFit/>
          </a:bodyPr>
          <a:lstStyle/>
          <a:p>
            <a:pPr algn="ctr">
              <a:lnSpc>
                <a:spcPts val="4759"/>
              </a:lnSpc>
            </a:pPr>
            <a:r>
              <a:rPr lang="en-US" sz="3399" spc="-163">
                <a:solidFill>
                  <a:srgbClr val="3A855D"/>
                </a:solidFill>
                <a:latin typeface="Public Sans"/>
              </a:rPr>
              <a:t>2.1 Total Number of New and Adjusted Projects by Year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181036" y="5485230"/>
            <a:ext cx="15682079" cy="4642255"/>
            <a:chOff x="0" y="0"/>
            <a:chExt cx="4392184" cy="1300187"/>
          </a:xfrm>
        </p:grpSpPr>
        <p:sp>
          <p:nvSpPr>
            <p:cNvPr id="4" name="Freeform 4"/>
            <p:cNvSpPr/>
            <p:nvPr/>
          </p:nvSpPr>
          <p:spPr>
            <a:xfrm>
              <a:off x="0" y="0"/>
              <a:ext cx="4392184" cy="1300187"/>
            </a:xfrm>
            <a:custGeom>
              <a:avLst/>
              <a:gdLst/>
              <a:ahLst/>
              <a:cxnLst/>
              <a:rect l="l" t="t" r="r" b="b"/>
              <a:pathLst>
                <a:path w="4392184" h="1300187">
                  <a:moveTo>
                    <a:pt x="7405" y="0"/>
                  </a:moveTo>
                  <a:lnTo>
                    <a:pt x="4384778" y="0"/>
                  </a:lnTo>
                  <a:cubicBezTo>
                    <a:pt x="4386743" y="0"/>
                    <a:pt x="4388626" y="780"/>
                    <a:pt x="4390015" y="2169"/>
                  </a:cubicBezTo>
                  <a:cubicBezTo>
                    <a:pt x="4391404" y="3558"/>
                    <a:pt x="4392184" y="5441"/>
                    <a:pt x="4392184" y="7405"/>
                  </a:cubicBezTo>
                  <a:lnTo>
                    <a:pt x="4392184" y="1292782"/>
                  </a:lnTo>
                  <a:cubicBezTo>
                    <a:pt x="4392184" y="1294746"/>
                    <a:pt x="4391404" y="1296629"/>
                    <a:pt x="4390015" y="1298018"/>
                  </a:cubicBezTo>
                  <a:cubicBezTo>
                    <a:pt x="4388626" y="1299407"/>
                    <a:pt x="4386743" y="1300187"/>
                    <a:pt x="4384778" y="1300187"/>
                  </a:cubicBezTo>
                  <a:lnTo>
                    <a:pt x="7405" y="1300187"/>
                  </a:lnTo>
                  <a:cubicBezTo>
                    <a:pt x="3315" y="1300187"/>
                    <a:pt x="0" y="1296872"/>
                    <a:pt x="0" y="1292782"/>
                  </a:cubicBezTo>
                  <a:lnTo>
                    <a:pt x="0" y="7405"/>
                  </a:lnTo>
                  <a:cubicBezTo>
                    <a:pt x="0" y="5441"/>
                    <a:pt x="780" y="3558"/>
                    <a:pt x="2169" y="2169"/>
                  </a:cubicBezTo>
                  <a:cubicBezTo>
                    <a:pt x="3558" y="780"/>
                    <a:pt x="5441" y="0"/>
                    <a:pt x="7405" y="0"/>
                  </a:cubicBezTo>
                  <a:close/>
                </a:path>
              </a:pathLst>
            </a:custGeom>
            <a:solidFill>
              <a:srgbClr val="3A855D"/>
            </a:solidFill>
          </p:spPr>
          <p:txBody>
            <a:bodyPr/>
            <a:lstStyle/>
            <a:p>
              <a:endParaRPr lang="LID4096"/>
            </a:p>
          </p:txBody>
        </p:sp>
        <p:sp>
          <p:nvSpPr>
            <p:cNvPr id="5" name="TextBox 5"/>
            <p:cNvSpPr txBox="1"/>
            <p:nvPr/>
          </p:nvSpPr>
          <p:spPr>
            <a:xfrm>
              <a:off x="0" y="-66675"/>
              <a:ext cx="4392184" cy="1366862"/>
            </a:xfrm>
            <a:prstGeom prst="rect">
              <a:avLst/>
            </a:prstGeom>
          </p:spPr>
          <p:txBody>
            <a:bodyPr lIns="50800" tIns="50800" rIns="50800" bIns="50800" rtlCol="0" anchor="ctr"/>
            <a:lstStyle/>
            <a:p>
              <a:pPr algn="just">
                <a:lnSpc>
                  <a:spcPts val="3500"/>
                </a:lnSpc>
              </a:pPr>
              <a:r>
                <a:rPr lang="en-US" sz="2500" spc="-22">
                  <a:solidFill>
                    <a:srgbClr val="F1F0EC"/>
                  </a:solidFill>
                  <a:latin typeface="Public Sans"/>
                </a:rPr>
                <a:t>-Về lượng vốn đăng kí cấp mới: Từ những năm 2015 – 2016, lượng đầu tư nước ngoài vào Việt Nam đạt mức cao đỉnh điểm nhưng sau đó có xu hướng giảm xuống đến mức trung bình. Lượng vốn điều chỉnh cũng có cùng thay đổi với số vốn đăng kí.</a:t>
              </a:r>
            </a:p>
            <a:p>
              <a:pPr algn="just">
                <a:lnSpc>
                  <a:spcPts val="3500"/>
                </a:lnSpc>
              </a:pPr>
              <a:endParaRPr lang="en-US" sz="2500" spc="-22">
                <a:solidFill>
                  <a:srgbClr val="F1F0EC"/>
                </a:solidFill>
                <a:latin typeface="Public Sans"/>
              </a:endParaRPr>
            </a:p>
          </p:txBody>
        </p:sp>
      </p:grpSp>
      <p:sp>
        <p:nvSpPr>
          <p:cNvPr id="6" name="Freeform 6"/>
          <p:cNvSpPr/>
          <p:nvPr/>
        </p:nvSpPr>
        <p:spPr>
          <a:xfrm>
            <a:off x="3269687" y="580267"/>
            <a:ext cx="11382245" cy="4778106"/>
          </a:xfrm>
          <a:custGeom>
            <a:avLst/>
            <a:gdLst/>
            <a:ahLst/>
            <a:cxnLst/>
            <a:rect l="l" t="t" r="r" b="b"/>
            <a:pathLst>
              <a:path w="11382245" h="4778106">
                <a:moveTo>
                  <a:pt x="0" y="0"/>
                </a:moveTo>
                <a:lnTo>
                  <a:pt x="11382245" y="0"/>
                </a:lnTo>
                <a:lnTo>
                  <a:pt x="11382245" y="4778106"/>
                </a:lnTo>
                <a:lnTo>
                  <a:pt x="0" y="4778106"/>
                </a:lnTo>
                <a:lnTo>
                  <a:pt x="0" y="0"/>
                </a:lnTo>
                <a:close/>
              </a:path>
            </a:pathLst>
          </a:custGeom>
          <a:blipFill>
            <a:blip r:embed="rId3"/>
            <a:stretch>
              <a:fillRect l="-8738" t="-13354" r="-10222"/>
            </a:stretch>
          </a:blipFill>
        </p:spPr>
        <p:txBody>
          <a:bodyPr/>
          <a:lstStyle/>
          <a:p>
            <a:endParaRPr lang="LID4096"/>
          </a:p>
        </p:txBody>
      </p:sp>
      <p:sp>
        <p:nvSpPr>
          <p:cNvPr id="7" name="TextBox 7"/>
          <p:cNvSpPr txBox="1"/>
          <p:nvPr/>
        </p:nvSpPr>
        <p:spPr>
          <a:xfrm>
            <a:off x="241114" y="161544"/>
            <a:ext cx="1575173" cy="1411224"/>
          </a:xfrm>
          <a:prstGeom prst="rect">
            <a:avLst/>
          </a:prstGeom>
        </p:spPr>
        <p:txBody>
          <a:bodyPr lIns="0" tIns="0" rIns="0" bIns="0" rtlCol="0" anchor="t">
            <a:spAutoFit/>
          </a:bodyPr>
          <a:lstStyle/>
          <a:p>
            <a:pPr algn="l">
              <a:lnSpc>
                <a:spcPts val="3647"/>
              </a:lnSpc>
            </a:pPr>
            <a:r>
              <a:rPr lang="en-US" sz="3799" spc="-311">
                <a:solidFill>
                  <a:srgbClr val="000000"/>
                </a:solidFill>
                <a:latin typeface="Public Sans"/>
              </a:rPr>
              <a:t>02. ANALYSIS</a:t>
            </a:r>
          </a:p>
        </p:txBody>
      </p:sp>
      <p:sp>
        <p:nvSpPr>
          <p:cNvPr id="8" name="TextBox 8"/>
          <p:cNvSpPr txBox="1"/>
          <p:nvPr/>
        </p:nvSpPr>
        <p:spPr>
          <a:xfrm>
            <a:off x="4464053" y="-76200"/>
            <a:ext cx="9606854" cy="589915"/>
          </a:xfrm>
          <a:prstGeom prst="rect">
            <a:avLst/>
          </a:prstGeom>
        </p:spPr>
        <p:txBody>
          <a:bodyPr lIns="0" tIns="0" rIns="0" bIns="0" rtlCol="0" anchor="t">
            <a:spAutoFit/>
          </a:bodyPr>
          <a:lstStyle/>
          <a:p>
            <a:pPr algn="ctr">
              <a:lnSpc>
                <a:spcPts val="4759"/>
              </a:lnSpc>
              <a:spcBef>
                <a:spcPct val="0"/>
              </a:spcBef>
            </a:pPr>
            <a:r>
              <a:rPr lang="en-US" sz="3399" spc="-278">
                <a:solidFill>
                  <a:srgbClr val="3A855D"/>
                </a:solidFill>
                <a:latin typeface="Public Sans"/>
              </a:rPr>
              <a:t>2.2 Total Newly Registered and Adjusted Capital by Year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1624594" y="0"/>
            <a:ext cx="6663406" cy="10287000"/>
            <a:chOff x="0" y="0"/>
            <a:chExt cx="1866264" cy="2881148"/>
          </a:xfrm>
        </p:grpSpPr>
        <p:sp>
          <p:nvSpPr>
            <p:cNvPr id="4" name="Freeform 4"/>
            <p:cNvSpPr/>
            <p:nvPr/>
          </p:nvSpPr>
          <p:spPr>
            <a:xfrm>
              <a:off x="0" y="0"/>
              <a:ext cx="1866264" cy="2881148"/>
            </a:xfrm>
            <a:custGeom>
              <a:avLst/>
              <a:gdLst/>
              <a:ahLst/>
              <a:cxnLst/>
              <a:rect l="l" t="t" r="r" b="b"/>
              <a:pathLst>
                <a:path w="1866264" h="2881148">
                  <a:moveTo>
                    <a:pt x="17428" y="0"/>
                  </a:moveTo>
                  <a:lnTo>
                    <a:pt x="1848836" y="0"/>
                  </a:lnTo>
                  <a:cubicBezTo>
                    <a:pt x="1858462" y="0"/>
                    <a:pt x="1866264" y="7803"/>
                    <a:pt x="1866264" y="17428"/>
                  </a:cubicBezTo>
                  <a:lnTo>
                    <a:pt x="1866264" y="2863720"/>
                  </a:lnTo>
                  <a:cubicBezTo>
                    <a:pt x="1866264" y="2873346"/>
                    <a:pt x="1858462" y="2881148"/>
                    <a:pt x="1848836" y="2881148"/>
                  </a:cubicBezTo>
                  <a:lnTo>
                    <a:pt x="17428" y="2881148"/>
                  </a:lnTo>
                  <a:cubicBezTo>
                    <a:pt x="7803" y="2881148"/>
                    <a:pt x="0" y="2873346"/>
                    <a:pt x="0" y="2863720"/>
                  </a:cubicBezTo>
                  <a:lnTo>
                    <a:pt x="0" y="17428"/>
                  </a:lnTo>
                  <a:cubicBezTo>
                    <a:pt x="0" y="7803"/>
                    <a:pt x="7803" y="0"/>
                    <a:pt x="17428" y="0"/>
                  </a:cubicBezTo>
                  <a:close/>
                </a:path>
              </a:pathLst>
            </a:custGeom>
            <a:solidFill>
              <a:srgbClr val="3A855D"/>
            </a:solidFill>
          </p:spPr>
          <p:txBody>
            <a:bodyPr/>
            <a:lstStyle/>
            <a:p>
              <a:endParaRPr lang="LID4096"/>
            </a:p>
          </p:txBody>
        </p:sp>
        <p:sp>
          <p:nvSpPr>
            <p:cNvPr id="5" name="TextBox 5"/>
            <p:cNvSpPr txBox="1"/>
            <p:nvPr/>
          </p:nvSpPr>
          <p:spPr>
            <a:xfrm>
              <a:off x="0" y="-66675"/>
              <a:ext cx="1866264" cy="2947823"/>
            </a:xfrm>
            <a:prstGeom prst="rect">
              <a:avLst/>
            </a:prstGeom>
          </p:spPr>
          <p:txBody>
            <a:bodyPr lIns="50800" tIns="50800" rIns="50800" bIns="50800" rtlCol="0" anchor="ctr"/>
            <a:lstStyle/>
            <a:p>
              <a:pPr algn="just">
                <a:lnSpc>
                  <a:spcPts val="3500"/>
                </a:lnSpc>
              </a:pPr>
              <a:r>
                <a:rPr lang="en-US" sz="2500">
                  <a:solidFill>
                    <a:srgbClr val="F1F0EC"/>
                  </a:solidFill>
                  <a:latin typeface="Public Sans"/>
                </a:rPr>
                <a:t>Từ những năm 2015 - 2022, Hàn Quốc là nước dẫn đầu về tổng lượng vốn đầu tư nước ngoài vào Việt Nam với con số hơn 40000 triệu USD, sau đó là Nhật Bản với khoảng 33000 triệu USD, rồi đến Singapore với khoảng 32000 triệu USD. Đây là 3 quốc gia bỏ xa các nước còn lại về tổng lượng vốn đầu tư. </a:t>
              </a:r>
            </a:p>
            <a:p>
              <a:pPr algn="just">
                <a:lnSpc>
                  <a:spcPts val="3500"/>
                </a:lnSpc>
              </a:pPr>
              <a:endParaRPr lang="en-US" sz="2500">
                <a:solidFill>
                  <a:srgbClr val="F1F0EC"/>
                </a:solidFill>
                <a:latin typeface="Public Sans"/>
              </a:endParaRPr>
            </a:p>
          </p:txBody>
        </p:sp>
      </p:grpSp>
      <p:sp>
        <p:nvSpPr>
          <p:cNvPr id="6" name="Freeform 6"/>
          <p:cNvSpPr/>
          <p:nvPr/>
        </p:nvSpPr>
        <p:spPr>
          <a:xfrm>
            <a:off x="161152" y="3057335"/>
            <a:ext cx="11147635" cy="6823788"/>
          </a:xfrm>
          <a:custGeom>
            <a:avLst/>
            <a:gdLst/>
            <a:ahLst/>
            <a:cxnLst/>
            <a:rect l="l" t="t" r="r" b="b"/>
            <a:pathLst>
              <a:path w="11147635" h="6823788">
                <a:moveTo>
                  <a:pt x="0" y="0"/>
                </a:moveTo>
                <a:lnTo>
                  <a:pt x="11147635" y="0"/>
                </a:lnTo>
                <a:lnTo>
                  <a:pt x="11147635" y="6823788"/>
                </a:lnTo>
                <a:lnTo>
                  <a:pt x="0" y="6823788"/>
                </a:lnTo>
                <a:lnTo>
                  <a:pt x="0" y="0"/>
                </a:lnTo>
                <a:close/>
              </a:path>
            </a:pathLst>
          </a:custGeom>
          <a:blipFill>
            <a:blip r:embed="rId3"/>
            <a:stretch>
              <a:fillRect l="-2394" t="-13690" r="-9178" b="-7823"/>
            </a:stretch>
          </a:blipFill>
        </p:spPr>
        <p:txBody>
          <a:bodyPr/>
          <a:lstStyle/>
          <a:p>
            <a:endParaRPr lang="LID4096"/>
          </a:p>
        </p:txBody>
      </p:sp>
      <p:sp>
        <p:nvSpPr>
          <p:cNvPr id="7" name="TextBox 7"/>
          <p:cNvSpPr txBox="1"/>
          <p:nvPr/>
        </p:nvSpPr>
        <p:spPr>
          <a:xfrm>
            <a:off x="241114" y="161544"/>
            <a:ext cx="1575173" cy="1411224"/>
          </a:xfrm>
          <a:prstGeom prst="rect">
            <a:avLst/>
          </a:prstGeom>
        </p:spPr>
        <p:txBody>
          <a:bodyPr lIns="0" tIns="0" rIns="0" bIns="0" rtlCol="0" anchor="t">
            <a:spAutoFit/>
          </a:bodyPr>
          <a:lstStyle/>
          <a:p>
            <a:pPr algn="l">
              <a:lnSpc>
                <a:spcPts val="3647"/>
              </a:lnSpc>
            </a:pPr>
            <a:r>
              <a:rPr lang="en-US" sz="3799" spc="-311">
                <a:solidFill>
                  <a:srgbClr val="000000"/>
                </a:solidFill>
                <a:latin typeface="Public Sans"/>
              </a:rPr>
              <a:t>02. ANALYSIS</a:t>
            </a:r>
          </a:p>
        </p:txBody>
      </p:sp>
      <p:sp>
        <p:nvSpPr>
          <p:cNvPr id="8" name="TextBox 8"/>
          <p:cNvSpPr txBox="1"/>
          <p:nvPr/>
        </p:nvSpPr>
        <p:spPr>
          <a:xfrm>
            <a:off x="1028700" y="2171951"/>
            <a:ext cx="9697045" cy="589915"/>
          </a:xfrm>
          <a:prstGeom prst="rect">
            <a:avLst/>
          </a:prstGeom>
        </p:spPr>
        <p:txBody>
          <a:bodyPr lIns="0" tIns="0" rIns="0" bIns="0" rtlCol="0" anchor="t">
            <a:spAutoFit/>
          </a:bodyPr>
          <a:lstStyle/>
          <a:p>
            <a:pPr algn="ctr">
              <a:lnSpc>
                <a:spcPts val="4759"/>
              </a:lnSpc>
              <a:spcBef>
                <a:spcPct val="0"/>
              </a:spcBef>
            </a:pPr>
            <a:r>
              <a:rPr lang="en-US" sz="3399" spc="-278">
                <a:solidFill>
                  <a:srgbClr val="3A855D"/>
                </a:solidFill>
                <a:latin typeface="Public Sans"/>
              </a:rPr>
              <a:t>2.3 Top 10 Countries Investing Vietnam From 2015 to 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txBody>
          <a:bodyPr/>
          <a:lstStyle/>
          <a:p>
            <a:endParaRPr lang="LID4096"/>
          </a:p>
        </p:txBody>
      </p:sp>
      <p:grpSp>
        <p:nvGrpSpPr>
          <p:cNvPr id="3" name="Group 3"/>
          <p:cNvGrpSpPr/>
          <p:nvPr/>
        </p:nvGrpSpPr>
        <p:grpSpPr>
          <a:xfrm>
            <a:off x="10965245" y="-340966"/>
            <a:ext cx="7322755" cy="12004159"/>
            <a:chOff x="0" y="0"/>
            <a:chExt cx="2050933" cy="3362084"/>
          </a:xfrm>
        </p:grpSpPr>
        <p:sp>
          <p:nvSpPr>
            <p:cNvPr id="4" name="Freeform 4"/>
            <p:cNvSpPr/>
            <p:nvPr/>
          </p:nvSpPr>
          <p:spPr>
            <a:xfrm>
              <a:off x="0" y="0"/>
              <a:ext cx="2050933" cy="3362084"/>
            </a:xfrm>
            <a:custGeom>
              <a:avLst/>
              <a:gdLst/>
              <a:ahLst/>
              <a:cxnLst/>
              <a:rect l="l" t="t" r="r" b="b"/>
              <a:pathLst>
                <a:path w="2050933" h="3362084">
                  <a:moveTo>
                    <a:pt x="15859" y="0"/>
                  </a:moveTo>
                  <a:lnTo>
                    <a:pt x="2035074" y="0"/>
                  </a:lnTo>
                  <a:cubicBezTo>
                    <a:pt x="2043832" y="0"/>
                    <a:pt x="2050933" y="7100"/>
                    <a:pt x="2050933" y="15859"/>
                  </a:cubicBezTo>
                  <a:lnTo>
                    <a:pt x="2050933" y="3346226"/>
                  </a:lnTo>
                  <a:cubicBezTo>
                    <a:pt x="2050933" y="3354984"/>
                    <a:pt x="2043832" y="3362084"/>
                    <a:pt x="2035074" y="3362084"/>
                  </a:cubicBezTo>
                  <a:lnTo>
                    <a:pt x="15859" y="3362084"/>
                  </a:lnTo>
                  <a:cubicBezTo>
                    <a:pt x="7100" y="3362084"/>
                    <a:pt x="0" y="3354984"/>
                    <a:pt x="0" y="3346226"/>
                  </a:cubicBezTo>
                  <a:lnTo>
                    <a:pt x="0" y="15859"/>
                  </a:lnTo>
                  <a:cubicBezTo>
                    <a:pt x="0" y="7100"/>
                    <a:pt x="7100" y="0"/>
                    <a:pt x="15859" y="0"/>
                  </a:cubicBezTo>
                  <a:close/>
                </a:path>
              </a:pathLst>
            </a:custGeom>
            <a:solidFill>
              <a:srgbClr val="3A855D"/>
            </a:solidFill>
          </p:spPr>
          <p:txBody>
            <a:bodyPr/>
            <a:lstStyle/>
            <a:p>
              <a:endParaRPr lang="LID4096"/>
            </a:p>
          </p:txBody>
        </p:sp>
        <p:sp>
          <p:nvSpPr>
            <p:cNvPr id="5" name="TextBox 5"/>
            <p:cNvSpPr txBox="1"/>
            <p:nvPr/>
          </p:nvSpPr>
          <p:spPr>
            <a:xfrm>
              <a:off x="0" y="-66675"/>
              <a:ext cx="2050933" cy="3428759"/>
            </a:xfrm>
            <a:prstGeom prst="rect">
              <a:avLst/>
            </a:prstGeom>
          </p:spPr>
          <p:txBody>
            <a:bodyPr lIns="50800" tIns="50800" rIns="50800" bIns="50800" rtlCol="0" anchor="ctr"/>
            <a:lstStyle/>
            <a:p>
              <a:pPr algn="just">
                <a:lnSpc>
                  <a:spcPts val="3500"/>
                </a:lnSpc>
              </a:pPr>
              <a:r>
                <a:rPr lang="en-US" sz="2500" dirty="0" err="1">
                  <a:solidFill>
                    <a:srgbClr val="F1F0EC"/>
                  </a:solidFill>
                  <a:latin typeface="Public Sans"/>
                </a:rPr>
                <a:t>Công</a:t>
              </a:r>
              <a:r>
                <a:rPr lang="en-US" sz="2500" dirty="0">
                  <a:solidFill>
                    <a:srgbClr val="F1F0EC"/>
                  </a:solidFill>
                  <a:latin typeface="Public Sans"/>
                </a:rPr>
                <a:t> </a:t>
              </a:r>
              <a:r>
                <a:rPr lang="en-US" sz="2500" dirty="0" err="1">
                  <a:solidFill>
                    <a:srgbClr val="F1F0EC"/>
                  </a:solidFill>
                  <a:latin typeface="Public Sans"/>
                </a:rPr>
                <a:t>nghiệp</a:t>
              </a:r>
              <a:r>
                <a:rPr lang="en-US" sz="2500" dirty="0">
                  <a:solidFill>
                    <a:srgbClr val="F1F0EC"/>
                  </a:solidFill>
                  <a:latin typeface="Public Sans"/>
                </a:rPr>
                <a:t> </a:t>
              </a:r>
              <a:r>
                <a:rPr lang="en-US" sz="2500" dirty="0" err="1">
                  <a:solidFill>
                    <a:srgbClr val="F1F0EC"/>
                  </a:solidFill>
                  <a:latin typeface="Public Sans"/>
                </a:rPr>
                <a:t>là</a:t>
              </a:r>
              <a:r>
                <a:rPr lang="en-US" sz="2500" dirty="0">
                  <a:solidFill>
                    <a:srgbClr val="F1F0EC"/>
                  </a:solidFill>
                  <a:latin typeface="Public Sans"/>
                </a:rPr>
                <a:t> </a:t>
              </a:r>
              <a:r>
                <a:rPr lang="en-US" sz="2500" dirty="0" err="1">
                  <a:solidFill>
                    <a:srgbClr val="F1F0EC"/>
                  </a:solidFill>
                  <a:latin typeface="Public Sans"/>
                </a:rPr>
                <a:t>ngành</a:t>
              </a:r>
              <a:r>
                <a:rPr lang="en-US" sz="2500" dirty="0">
                  <a:solidFill>
                    <a:srgbClr val="F1F0EC"/>
                  </a:solidFill>
                  <a:latin typeface="Public Sans"/>
                </a:rPr>
                <a:t> </a:t>
              </a:r>
              <a:r>
                <a:rPr lang="en-US" sz="2500" dirty="0" err="1">
                  <a:solidFill>
                    <a:srgbClr val="F1F0EC"/>
                  </a:solidFill>
                  <a:latin typeface="Public Sans"/>
                </a:rPr>
                <a:t>thu</a:t>
              </a:r>
              <a:r>
                <a:rPr lang="en-US" sz="2500" dirty="0">
                  <a:solidFill>
                    <a:srgbClr val="F1F0EC"/>
                  </a:solidFill>
                  <a:latin typeface="Public Sans"/>
                </a:rPr>
                <a:t> </a:t>
              </a:r>
              <a:r>
                <a:rPr lang="en-US" sz="2500" dirty="0" err="1">
                  <a:solidFill>
                    <a:srgbClr val="F1F0EC"/>
                  </a:solidFill>
                  <a:latin typeface="Public Sans"/>
                </a:rPr>
                <a:t>hút</a:t>
              </a:r>
              <a:r>
                <a:rPr lang="en-US" sz="2500" dirty="0">
                  <a:solidFill>
                    <a:srgbClr val="F1F0EC"/>
                  </a:solidFill>
                  <a:latin typeface="Public Sans"/>
                </a:rPr>
                <a:t> </a:t>
              </a:r>
              <a:r>
                <a:rPr lang="en-US" sz="2500" dirty="0" err="1">
                  <a:solidFill>
                    <a:srgbClr val="F1F0EC"/>
                  </a:solidFill>
                  <a:latin typeface="Public Sans"/>
                </a:rPr>
                <a:t>đầu</a:t>
              </a:r>
              <a:r>
                <a:rPr lang="en-US" sz="2500" dirty="0">
                  <a:solidFill>
                    <a:srgbClr val="F1F0EC"/>
                  </a:solidFill>
                  <a:latin typeface="Public Sans"/>
                </a:rPr>
                <a:t> </a:t>
              </a:r>
              <a:r>
                <a:rPr lang="en-US" sz="2500" dirty="0" err="1">
                  <a:solidFill>
                    <a:srgbClr val="F1F0EC"/>
                  </a:solidFill>
                  <a:latin typeface="Public Sans"/>
                </a:rPr>
                <a:t>tư</a:t>
              </a:r>
              <a:r>
                <a:rPr lang="en-US" sz="2500" dirty="0">
                  <a:solidFill>
                    <a:srgbClr val="F1F0EC"/>
                  </a:solidFill>
                  <a:latin typeface="Public Sans"/>
                </a:rPr>
                <a:t> FDI </a:t>
              </a:r>
              <a:r>
                <a:rPr lang="en-US" sz="2500" dirty="0" err="1">
                  <a:solidFill>
                    <a:srgbClr val="F1F0EC"/>
                  </a:solidFill>
                  <a:latin typeface="Public Sans"/>
                </a:rPr>
                <a:t>lớn</a:t>
              </a:r>
              <a:r>
                <a:rPr lang="en-US" sz="2500" dirty="0">
                  <a:solidFill>
                    <a:srgbClr val="F1F0EC"/>
                  </a:solidFill>
                  <a:latin typeface="Public Sans"/>
                </a:rPr>
                <a:t> </a:t>
              </a:r>
              <a:r>
                <a:rPr lang="en-US" sz="2500" dirty="0" err="1">
                  <a:solidFill>
                    <a:srgbClr val="F1F0EC"/>
                  </a:solidFill>
                  <a:latin typeface="Public Sans"/>
                </a:rPr>
                <a:t>nhất</a:t>
              </a:r>
              <a:r>
                <a:rPr lang="en-US" sz="2500" dirty="0">
                  <a:solidFill>
                    <a:srgbClr val="F1F0EC"/>
                  </a:solidFill>
                  <a:latin typeface="Public Sans"/>
                </a:rPr>
                <a:t> </a:t>
              </a:r>
              <a:r>
                <a:rPr lang="en-US" sz="2500" dirty="0" err="1">
                  <a:solidFill>
                    <a:srgbClr val="F1F0EC"/>
                  </a:solidFill>
                  <a:latin typeface="Public Sans"/>
                </a:rPr>
                <a:t>với</a:t>
              </a:r>
              <a:r>
                <a:rPr lang="en-US" sz="2500" dirty="0">
                  <a:solidFill>
                    <a:srgbClr val="F1F0EC"/>
                  </a:solidFill>
                  <a:latin typeface="Public Sans"/>
                </a:rPr>
                <a:t> </a:t>
              </a:r>
              <a:r>
                <a:rPr lang="en-US" sz="2500" dirty="0" err="1">
                  <a:solidFill>
                    <a:srgbClr val="F1F0EC"/>
                  </a:solidFill>
                  <a:latin typeface="Public Sans"/>
                </a:rPr>
                <a:t>tốc</a:t>
              </a:r>
              <a:r>
                <a:rPr lang="en-US" sz="2500" dirty="0">
                  <a:solidFill>
                    <a:srgbClr val="F1F0EC"/>
                  </a:solidFill>
                  <a:latin typeface="Public Sans"/>
                </a:rPr>
                <a:t> </a:t>
              </a:r>
              <a:r>
                <a:rPr lang="en-US" sz="2500" dirty="0" err="1">
                  <a:solidFill>
                    <a:srgbClr val="F1F0EC"/>
                  </a:solidFill>
                  <a:latin typeface="Public Sans"/>
                </a:rPr>
                <a:t>độ</a:t>
              </a:r>
              <a:r>
                <a:rPr lang="en-US" sz="2500" dirty="0">
                  <a:solidFill>
                    <a:srgbClr val="F1F0EC"/>
                  </a:solidFill>
                  <a:latin typeface="Public Sans"/>
                </a:rPr>
                <a:t> </a:t>
              </a:r>
              <a:r>
                <a:rPr lang="en-US" sz="2500" dirty="0" err="1">
                  <a:solidFill>
                    <a:srgbClr val="F1F0EC"/>
                  </a:solidFill>
                  <a:latin typeface="Public Sans"/>
                </a:rPr>
                <a:t>tăng</a:t>
              </a:r>
              <a:r>
                <a:rPr lang="en-US" sz="2500" dirty="0">
                  <a:solidFill>
                    <a:srgbClr val="F1F0EC"/>
                  </a:solidFill>
                  <a:latin typeface="Public Sans"/>
                </a:rPr>
                <a:t> </a:t>
              </a:r>
              <a:r>
                <a:rPr lang="en-US" sz="2500" dirty="0" err="1">
                  <a:solidFill>
                    <a:srgbClr val="F1F0EC"/>
                  </a:solidFill>
                  <a:latin typeface="Public Sans"/>
                </a:rPr>
                <a:t>trưởng</a:t>
              </a:r>
              <a:r>
                <a:rPr lang="en-US" sz="2500" dirty="0">
                  <a:solidFill>
                    <a:srgbClr val="F1F0EC"/>
                  </a:solidFill>
                  <a:latin typeface="Public Sans"/>
                </a:rPr>
                <a:t> </a:t>
              </a:r>
              <a:r>
                <a:rPr lang="en-US" sz="2500" dirty="0" err="1">
                  <a:solidFill>
                    <a:srgbClr val="F1F0EC"/>
                  </a:solidFill>
                  <a:latin typeface="Public Sans"/>
                </a:rPr>
                <a:t>cao</a:t>
              </a:r>
              <a:r>
                <a:rPr lang="en-US" sz="2500" dirty="0">
                  <a:solidFill>
                    <a:srgbClr val="F1F0EC"/>
                  </a:solidFill>
                  <a:latin typeface="Public Sans"/>
                </a:rPr>
                <a:t>, </a:t>
              </a:r>
              <a:r>
                <a:rPr lang="en-US" sz="2500" dirty="0" err="1">
                  <a:solidFill>
                    <a:srgbClr val="F1F0EC"/>
                  </a:solidFill>
                  <a:latin typeface="Public Sans"/>
                </a:rPr>
                <a:t>đặc</a:t>
              </a:r>
              <a:r>
                <a:rPr lang="en-US" sz="2500" dirty="0">
                  <a:solidFill>
                    <a:srgbClr val="F1F0EC"/>
                  </a:solidFill>
                  <a:latin typeface="Public Sans"/>
                </a:rPr>
                <a:t> </a:t>
              </a:r>
              <a:r>
                <a:rPr lang="en-US" sz="2500" dirty="0" err="1">
                  <a:solidFill>
                    <a:srgbClr val="F1F0EC"/>
                  </a:solidFill>
                  <a:latin typeface="Public Sans"/>
                </a:rPr>
                <a:t>biệt</a:t>
              </a:r>
              <a:r>
                <a:rPr lang="en-US" sz="2500" dirty="0">
                  <a:solidFill>
                    <a:srgbClr val="F1F0EC"/>
                  </a:solidFill>
                  <a:latin typeface="Public Sans"/>
                </a:rPr>
                <a:t> </a:t>
              </a:r>
              <a:r>
                <a:rPr lang="en-US" sz="2500" dirty="0" err="1">
                  <a:solidFill>
                    <a:srgbClr val="F1F0EC"/>
                  </a:solidFill>
                  <a:latin typeface="Public Sans"/>
                </a:rPr>
                <a:t>là</a:t>
              </a:r>
              <a:r>
                <a:rPr lang="en-US" sz="2500" dirty="0">
                  <a:solidFill>
                    <a:srgbClr val="F1F0EC"/>
                  </a:solidFill>
                  <a:latin typeface="Public Sans"/>
                </a:rPr>
                <a:t> </a:t>
              </a:r>
              <a:r>
                <a:rPr lang="en-US" sz="2500" dirty="0" err="1">
                  <a:solidFill>
                    <a:srgbClr val="F1F0EC"/>
                  </a:solidFill>
                  <a:latin typeface="Public Sans"/>
                </a:rPr>
                <a:t>trong</a:t>
              </a:r>
              <a:r>
                <a:rPr lang="en-US" sz="2500" dirty="0">
                  <a:solidFill>
                    <a:srgbClr val="F1F0EC"/>
                  </a:solidFill>
                  <a:latin typeface="Public Sans"/>
                </a:rPr>
                <a:t> </a:t>
              </a:r>
              <a:r>
                <a:rPr lang="en-US" sz="2500" dirty="0" err="1">
                  <a:solidFill>
                    <a:srgbClr val="F1F0EC"/>
                  </a:solidFill>
                  <a:latin typeface="Public Sans"/>
                </a:rPr>
                <a:t>công</a:t>
              </a:r>
              <a:r>
                <a:rPr lang="en-US" sz="2500" dirty="0">
                  <a:solidFill>
                    <a:srgbClr val="F1F0EC"/>
                  </a:solidFill>
                  <a:latin typeface="Public Sans"/>
                </a:rPr>
                <a:t> </a:t>
              </a:r>
              <a:r>
                <a:rPr lang="en-US" sz="2500" dirty="0" err="1">
                  <a:solidFill>
                    <a:srgbClr val="F1F0EC"/>
                  </a:solidFill>
                  <a:latin typeface="Public Sans"/>
                </a:rPr>
                <a:t>nghiệp</a:t>
              </a:r>
              <a:r>
                <a:rPr lang="en-US" sz="2500" dirty="0">
                  <a:solidFill>
                    <a:srgbClr val="F1F0EC"/>
                  </a:solidFill>
                  <a:latin typeface="Public Sans"/>
                </a:rPr>
                <a:t> </a:t>
              </a:r>
              <a:r>
                <a:rPr lang="en-US" sz="2500" dirty="0" err="1">
                  <a:solidFill>
                    <a:srgbClr val="F1F0EC"/>
                  </a:solidFill>
                  <a:latin typeface="Public Sans"/>
                </a:rPr>
                <a:t>chế</a:t>
              </a:r>
              <a:r>
                <a:rPr lang="en-US" sz="2500" dirty="0">
                  <a:solidFill>
                    <a:srgbClr val="F1F0EC"/>
                  </a:solidFill>
                  <a:latin typeface="Public Sans"/>
                </a:rPr>
                <a:t> </a:t>
              </a:r>
              <a:r>
                <a:rPr lang="en-US" sz="2500" dirty="0" err="1">
                  <a:solidFill>
                    <a:srgbClr val="F1F0EC"/>
                  </a:solidFill>
                  <a:latin typeface="Public Sans"/>
                </a:rPr>
                <a:t>biến</a:t>
              </a:r>
              <a:r>
                <a:rPr lang="en-US" sz="2500" dirty="0">
                  <a:solidFill>
                    <a:srgbClr val="F1F0EC"/>
                  </a:solidFill>
                  <a:latin typeface="Public Sans"/>
                </a:rPr>
                <a:t>, </a:t>
              </a:r>
              <a:r>
                <a:rPr lang="en-US" sz="2500" dirty="0" err="1">
                  <a:solidFill>
                    <a:srgbClr val="F1F0EC"/>
                  </a:solidFill>
                  <a:latin typeface="Public Sans"/>
                </a:rPr>
                <a:t>chế</a:t>
              </a:r>
              <a:r>
                <a:rPr lang="en-US" sz="2500" dirty="0">
                  <a:solidFill>
                    <a:srgbClr val="F1F0EC"/>
                  </a:solidFill>
                  <a:latin typeface="Public Sans"/>
                </a:rPr>
                <a:t> </a:t>
              </a:r>
              <a:r>
                <a:rPr lang="en-US" sz="2500" dirty="0" err="1">
                  <a:solidFill>
                    <a:srgbClr val="F1F0EC"/>
                  </a:solidFill>
                  <a:latin typeface="Public Sans"/>
                </a:rPr>
                <a:t>tạo</a:t>
              </a:r>
              <a:r>
                <a:rPr lang="en-US" sz="2500" dirty="0">
                  <a:solidFill>
                    <a:srgbClr val="F1F0EC"/>
                  </a:solidFill>
                  <a:latin typeface="Public Sans"/>
                </a:rPr>
                <a:t> (</a:t>
              </a:r>
              <a:r>
                <a:rPr lang="en-US" sz="2500" dirty="0" err="1">
                  <a:solidFill>
                    <a:srgbClr val="F1F0EC"/>
                  </a:solidFill>
                  <a:latin typeface="Public Sans"/>
                </a:rPr>
                <a:t>chiếm</a:t>
              </a:r>
              <a:r>
                <a:rPr lang="en-US" sz="2500" dirty="0">
                  <a:solidFill>
                    <a:srgbClr val="F1F0EC"/>
                  </a:solidFill>
                  <a:latin typeface="Public Sans"/>
                </a:rPr>
                <a:t> </a:t>
              </a:r>
              <a:r>
                <a:rPr lang="en-US" sz="2500" dirty="0" err="1">
                  <a:solidFill>
                    <a:srgbClr val="F1F0EC"/>
                  </a:solidFill>
                  <a:latin typeface="Public Sans"/>
                </a:rPr>
                <a:t>hơn</a:t>
              </a:r>
              <a:r>
                <a:rPr lang="en-US" sz="2500" dirty="0">
                  <a:solidFill>
                    <a:srgbClr val="F1F0EC"/>
                  </a:solidFill>
                  <a:latin typeface="Public Sans"/>
                </a:rPr>
                <a:t> 60% </a:t>
              </a:r>
              <a:r>
                <a:rPr lang="en-US" sz="2500" dirty="0" err="1">
                  <a:solidFill>
                    <a:srgbClr val="F1F0EC"/>
                  </a:solidFill>
                  <a:latin typeface="Public Sans"/>
                </a:rPr>
                <a:t>vốn</a:t>
              </a:r>
              <a:r>
                <a:rPr lang="en-US" sz="2500" dirty="0">
                  <a:solidFill>
                    <a:srgbClr val="F1F0EC"/>
                  </a:solidFill>
                  <a:latin typeface="Public Sans"/>
                </a:rPr>
                <a:t> </a:t>
              </a:r>
              <a:r>
                <a:rPr lang="en-US" sz="2500" dirty="0" err="1">
                  <a:solidFill>
                    <a:srgbClr val="F1F0EC"/>
                  </a:solidFill>
                  <a:latin typeface="Public Sans"/>
                </a:rPr>
                <a:t>đầu</a:t>
              </a:r>
              <a:r>
                <a:rPr lang="en-US" sz="2500" dirty="0">
                  <a:solidFill>
                    <a:srgbClr val="F1F0EC"/>
                  </a:solidFill>
                  <a:latin typeface="Public Sans"/>
                </a:rPr>
                <a:t> </a:t>
              </a:r>
              <a:r>
                <a:rPr lang="en-US" sz="2500" dirty="0" err="1">
                  <a:solidFill>
                    <a:srgbClr val="F1F0EC"/>
                  </a:solidFill>
                  <a:latin typeface="Public Sans"/>
                </a:rPr>
                <a:t>tư</a:t>
              </a:r>
              <a:r>
                <a:rPr lang="en-US" sz="2500" dirty="0">
                  <a:solidFill>
                    <a:srgbClr val="F1F0EC"/>
                  </a:solidFill>
                  <a:latin typeface="Public Sans"/>
                </a:rPr>
                <a:t> </a:t>
              </a:r>
              <a:r>
                <a:rPr lang="en-US" sz="2500" dirty="0" err="1">
                  <a:solidFill>
                    <a:srgbClr val="F1F0EC"/>
                  </a:solidFill>
                  <a:latin typeface="Public Sans"/>
                </a:rPr>
                <a:t>vào</a:t>
              </a:r>
              <a:r>
                <a:rPr lang="en-US" sz="2500" dirty="0">
                  <a:solidFill>
                    <a:srgbClr val="F1F0EC"/>
                  </a:solidFill>
                  <a:latin typeface="Public Sans"/>
                </a:rPr>
                <a:t> </a:t>
              </a:r>
              <a:r>
                <a:rPr lang="en-US" sz="2500" dirty="0" err="1">
                  <a:solidFill>
                    <a:srgbClr val="F1F0EC"/>
                  </a:solidFill>
                  <a:latin typeface="Public Sans"/>
                </a:rPr>
                <a:t>các</a:t>
              </a:r>
              <a:r>
                <a:rPr lang="en-US" sz="2500" dirty="0">
                  <a:solidFill>
                    <a:srgbClr val="F1F0EC"/>
                  </a:solidFill>
                  <a:latin typeface="Public Sans"/>
                </a:rPr>
                <a:t> </a:t>
              </a:r>
              <a:r>
                <a:rPr lang="en-US" sz="2500" dirty="0" err="1">
                  <a:solidFill>
                    <a:srgbClr val="F1F0EC"/>
                  </a:solidFill>
                  <a:latin typeface="Public Sans"/>
                </a:rPr>
                <a:t>ngành</a:t>
              </a:r>
              <a:r>
                <a:rPr lang="en-US" sz="2500" dirty="0">
                  <a:solidFill>
                    <a:srgbClr val="F1F0EC"/>
                  </a:solidFill>
                  <a:latin typeface="Public Sans"/>
                </a:rPr>
                <a:t> </a:t>
              </a:r>
              <a:r>
                <a:rPr lang="en-US" sz="2500" dirty="0" err="1">
                  <a:solidFill>
                    <a:srgbClr val="F1F0EC"/>
                  </a:solidFill>
                  <a:latin typeface="Public Sans"/>
                </a:rPr>
                <a:t>và</a:t>
              </a:r>
              <a:r>
                <a:rPr lang="en-US" sz="2500" dirty="0">
                  <a:solidFill>
                    <a:srgbClr val="F1F0EC"/>
                  </a:solidFill>
                  <a:latin typeface="Public Sans"/>
                </a:rPr>
                <a:t> </a:t>
              </a:r>
              <a:r>
                <a:rPr lang="en-US" sz="2500" dirty="0" err="1">
                  <a:solidFill>
                    <a:srgbClr val="F1F0EC"/>
                  </a:solidFill>
                  <a:latin typeface="Public Sans"/>
                </a:rPr>
                <a:t>khoảng</a:t>
              </a:r>
              <a:r>
                <a:rPr lang="en-US" sz="2500" dirty="0">
                  <a:solidFill>
                    <a:srgbClr val="F1F0EC"/>
                  </a:solidFill>
                  <a:latin typeface="Public Sans"/>
                </a:rPr>
                <a:t> 20% </a:t>
              </a:r>
              <a:r>
                <a:rPr lang="en-US" sz="2500" dirty="0" err="1">
                  <a:solidFill>
                    <a:srgbClr val="F1F0EC"/>
                  </a:solidFill>
                  <a:latin typeface="Public Sans"/>
                </a:rPr>
                <a:t>tổng</a:t>
              </a:r>
              <a:r>
                <a:rPr lang="en-US" sz="2500" dirty="0">
                  <a:solidFill>
                    <a:srgbClr val="F1F0EC"/>
                  </a:solidFill>
                  <a:latin typeface="Public Sans"/>
                </a:rPr>
                <a:t> </a:t>
              </a:r>
              <a:r>
                <a:rPr lang="en-US" sz="2500" dirty="0" err="1">
                  <a:solidFill>
                    <a:srgbClr val="F1F0EC"/>
                  </a:solidFill>
                  <a:latin typeface="Public Sans"/>
                </a:rPr>
                <a:t>vốn</a:t>
              </a:r>
              <a:r>
                <a:rPr lang="en-US" sz="2500" dirty="0">
                  <a:solidFill>
                    <a:srgbClr val="F1F0EC"/>
                  </a:solidFill>
                  <a:latin typeface="Public Sans"/>
                </a:rPr>
                <a:t> </a:t>
              </a:r>
              <a:r>
                <a:rPr lang="en-US" sz="2500" dirty="0" err="1">
                  <a:solidFill>
                    <a:srgbClr val="F1F0EC"/>
                  </a:solidFill>
                  <a:latin typeface="Public Sans"/>
                </a:rPr>
                <a:t>đầu</a:t>
              </a:r>
              <a:r>
                <a:rPr lang="en-US" sz="2500" dirty="0">
                  <a:solidFill>
                    <a:srgbClr val="F1F0EC"/>
                  </a:solidFill>
                  <a:latin typeface="Public Sans"/>
                </a:rPr>
                <a:t> </a:t>
              </a:r>
              <a:r>
                <a:rPr lang="en-US" sz="2500" dirty="0" err="1">
                  <a:solidFill>
                    <a:srgbClr val="F1F0EC"/>
                  </a:solidFill>
                  <a:latin typeface="Public Sans"/>
                </a:rPr>
                <a:t>tư</a:t>
              </a:r>
              <a:r>
                <a:rPr lang="en-US" sz="2500" dirty="0">
                  <a:solidFill>
                    <a:srgbClr val="F1F0EC"/>
                  </a:solidFill>
                  <a:latin typeface="Public Sans"/>
                </a:rPr>
                <a:t> </a:t>
              </a:r>
              <a:r>
                <a:rPr lang="en-US" sz="2500" dirty="0" err="1">
                  <a:solidFill>
                    <a:srgbClr val="F1F0EC"/>
                  </a:solidFill>
                  <a:latin typeface="Public Sans"/>
                </a:rPr>
                <a:t>toàn</a:t>
              </a:r>
              <a:r>
                <a:rPr lang="en-US" sz="2500" dirty="0">
                  <a:solidFill>
                    <a:srgbClr val="F1F0EC"/>
                  </a:solidFill>
                  <a:latin typeface="Public Sans"/>
                </a:rPr>
                <a:t> </a:t>
              </a:r>
              <a:r>
                <a:rPr lang="en-US" sz="2500" dirty="0" err="1">
                  <a:solidFill>
                    <a:srgbClr val="F1F0EC"/>
                  </a:solidFill>
                  <a:latin typeface="Public Sans"/>
                </a:rPr>
                <a:t>xã</a:t>
              </a:r>
              <a:r>
                <a:rPr lang="en-US" sz="2500" dirty="0">
                  <a:solidFill>
                    <a:srgbClr val="F1F0EC"/>
                  </a:solidFill>
                  <a:latin typeface="Public Sans"/>
                </a:rPr>
                <a:t> </a:t>
              </a:r>
              <a:r>
                <a:rPr lang="en-US" sz="2500" dirty="0" err="1">
                  <a:solidFill>
                    <a:srgbClr val="F1F0EC"/>
                  </a:solidFill>
                  <a:latin typeface="Public Sans"/>
                </a:rPr>
                <a:t>hội</a:t>
              </a:r>
              <a:r>
                <a:rPr lang="en-US" sz="2500" dirty="0">
                  <a:solidFill>
                    <a:srgbClr val="F1F0EC"/>
                  </a:solidFill>
                  <a:latin typeface="Public Sans"/>
                </a:rPr>
                <a:t>) </a:t>
              </a:r>
              <a:r>
                <a:rPr lang="en-US" sz="2500" dirty="0" err="1">
                  <a:solidFill>
                    <a:srgbClr val="F1F0EC"/>
                  </a:solidFill>
                  <a:latin typeface="Public Sans"/>
                </a:rPr>
                <a:t>với</a:t>
              </a:r>
              <a:r>
                <a:rPr lang="en-US" sz="2500" dirty="0">
                  <a:solidFill>
                    <a:srgbClr val="F1F0EC"/>
                  </a:solidFill>
                  <a:latin typeface="Public Sans"/>
                </a:rPr>
                <a:t> </a:t>
              </a:r>
              <a:r>
                <a:rPr lang="en-US" sz="2500" dirty="0" err="1">
                  <a:solidFill>
                    <a:srgbClr val="F1F0EC"/>
                  </a:solidFill>
                  <a:latin typeface="Public Sans"/>
                </a:rPr>
                <a:t>một</a:t>
              </a:r>
              <a:r>
                <a:rPr lang="en-US" sz="2500" dirty="0">
                  <a:solidFill>
                    <a:srgbClr val="F1F0EC"/>
                  </a:solidFill>
                  <a:latin typeface="Public Sans"/>
                </a:rPr>
                <a:t> </a:t>
              </a:r>
              <a:r>
                <a:rPr lang="en-US" sz="2500" dirty="0" err="1">
                  <a:solidFill>
                    <a:srgbClr val="F1F0EC"/>
                  </a:solidFill>
                  <a:latin typeface="Public Sans"/>
                </a:rPr>
                <a:t>số</a:t>
              </a:r>
              <a:r>
                <a:rPr lang="en-US" sz="2500" dirty="0">
                  <a:solidFill>
                    <a:srgbClr val="F1F0EC"/>
                  </a:solidFill>
                  <a:latin typeface="Public Sans"/>
                </a:rPr>
                <a:t> </a:t>
              </a:r>
              <a:r>
                <a:rPr lang="en-US" sz="2500" dirty="0" err="1">
                  <a:solidFill>
                    <a:srgbClr val="F1F0EC"/>
                  </a:solidFill>
                  <a:latin typeface="Public Sans"/>
                </a:rPr>
                <a:t>dự</a:t>
              </a:r>
              <a:r>
                <a:rPr lang="en-US" sz="2500" dirty="0">
                  <a:solidFill>
                    <a:srgbClr val="F1F0EC"/>
                  </a:solidFill>
                  <a:latin typeface="Public Sans"/>
                </a:rPr>
                <a:t> </a:t>
              </a:r>
              <a:r>
                <a:rPr lang="en-US" sz="2500" dirty="0" err="1">
                  <a:solidFill>
                    <a:srgbClr val="F1F0EC"/>
                  </a:solidFill>
                  <a:latin typeface="Public Sans"/>
                </a:rPr>
                <a:t>án</a:t>
              </a:r>
              <a:r>
                <a:rPr lang="en-US" sz="2500" dirty="0">
                  <a:solidFill>
                    <a:srgbClr val="F1F0EC"/>
                  </a:solidFill>
                  <a:latin typeface="Public Sans"/>
                </a:rPr>
                <a:t> </a:t>
              </a:r>
              <a:r>
                <a:rPr lang="en-US" sz="2500" dirty="0" err="1">
                  <a:solidFill>
                    <a:srgbClr val="F1F0EC"/>
                  </a:solidFill>
                  <a:latin typeface="Public Sans"/>
                </a:rPr>
                <a:t>đầu</a:t>
              </a:r>
              <a:r>
                <a:rPr lang="en-US" sz="2500" dirty="0">
                  <a:solidFill>
                    <a:srgbClr val="F1F0EC"/>
                  </a:solidFill>
                  <a:latin typeface="Public Sans"/>
                </a:rPr>
                <a:t> </a:t>
              </a:r>
              <a:r>
                <a:rPr lang="en-US" sz="2500" dirty="0" err="1">
                  <a:solidFill>
                    <a:srgbClr val="F1F0EC"/>
                  </a:solidFill>
                  <a:latin typeface="Public Sans"/>
                </a:rPr>
                <a:t>tư</a:t>
              </a:r>
              <a:r>
                <a:rPr lang="en-US" sz="2500" dirty="0">
                  <a:solidFill>
                    <a:srgbClr val="F1F0EC"/>
                  </a:solidFill>
                  <a:latin typeface="Public Sans"/>
                </a:rPr>
                <a:t> </a:t>
              </a:r>
              <a:r>
                <a:rPr lang="en-US" sz="2500" dirty="0" err="1">
                  <a:solidFill>
                    <a:srgbClr val="F1F0EC"/>
                  </a:solidFill>
                  <a:latin typeface="Public Sans"/>
                </a:rPr>
                <a:t>lớn</a:t>
              </a:r>
              <a:r>
                <a:rPr lang="en-US" sz="2500" dirty="0">
                  <a:solidFill>
                    <a:srgbClr val="F1F0EC"/>
                  </a:solidFill>
                  <a:latin typeface="Public Sans"/>
                </a:rPr>
                <a:t> </a:t>
              </a:r>
              <a:r>
                <a:rPr lang="en-US" sz="2500" dirty="0" err="1">
                  <a:solidFill>
                    <a:srgbClr val="F1F0EC"/>
                  </a:solidFill>
                  <a:latin typeface="Public Sans"/>
                </a:rPr>
                <a:t>của</a:t>
              </a:r>
              <a:r>
                <a:rPr lang="en-US" sz="2500" dirty="0">
                  <a:solidFill>
                    <a:srgbClr val="F1F0EC"/>
                  </a:solidFill>
                  <a:latin typeface="Public Sans"/>
                </a:rPr>
                <a:t> </a:t>
              </a:r>
              <a:r>
                <a:rPr lang="en-US" sz="2500" dirty="0" err="1">
                  <a:solidFill>
                    <a:srgbClr val="F1F0EC"/>
                  </a:solidFill>
                  <a:latin typeface="Public Sans"/>
                </a:rPr>
                <a:t>các</a:t>
              </a:r>
              <a:r>
                <a:rPr lang="en-US" sz="2500" dirty="0">
                  <a:solidFill>
                    <a:srgbClr val="F1F0EC"/>
                  </a:solidFill>
                  <a:latin typeface="Public Sans"/>
                </a:rPr>
                <a:t> </a:t>
              </a:r>
              <a:r>
                <a:rPr lang="en-US" sz="2500" dirty="0" err="1">
                  <a:solidFill>
                    <a:srgbClr val="F1F0EC"/>
                  </a:solidFill>
                  <a:latin typeface="Public Sans"/>
                </a:rPr>
                <a:t>tập</a:t>
              </a:r>
              <a:r>
                <a:rPr lang="en-US" sz="2500" dirty="0">
                  <a:solidFill>
                    <a:srgbClr val="F1F0EC"/>
                  </a:solidFill>
                  <a:latin typeface="Public Sans"/>
                </a:rPr>
                <a:t> </a:t>
              </a:r>
              <a:r>
                <a:rPr lang="en-US" sz="2500" dirty="0" err="1">
                  <a:solidFill>
                    <a:srgbClr val="F1F0EC"/>
                  </a:solidFill>
                  <a:latin typeface="Public Sans"/>
                </a:rPr>
                <a:t>đoàn</a:t>
              </a:r>
              <a:r>
                <a:rPr lang="en-US" sz="2500" dirty="0">
                  <a:solidFill>
                    <a:srgbClr val="F1F0EC"/>
                  </a:solidFill>
                  <a:latin typeface="Public Sans"/>
                </a:rPr>
                <a:t> </a:t>
              </a:r>
              <a:r>
                <a:rPr lang="en-US" sz="2500" dirty="0" err="1">
                  <a:solidFill>
                    <a:srgbClr val="F1F0EC"/>
                  </a:solidFill>
                  <a:latin typeface="Public Sans"/>
                </a:rPr>
                <a:t>công</a:t>
              </a:r>
              <a:r>
                <a:rPr lang="en-US" sz="2500" dirty="0">
                  <a:solidFill>
                    <a:srgbClr val="F1F0EC"/>
                  </a:solidFill>
                  <a:latin typeface="Public Sans"/>
                </a:rPr>
                <a:t> </a:t>
              </a:r>
              <a:r>
                <a:rPr lang="en-US" sz="2500" dirty="0" err="1">
                  <a:solidFill>
                    <a:srgbClr val="F1F0EC"/>
                  </a:solidFill>
                  <a:latin typeface="Public Sans"/>
                </a:rPr>
                <a:t>nghệ</a:t>
              </a:r>
              <a:r>
                <a:rPr lang="en-US" sz="2500" dirty="0">
                  <a:solidFill>
                    <a:srgbClr val="F1F0EC"/>
                  </a:solidFill>
                  <a:latin typeface="Public Sans"/>
                </a:rPr>
                <a:t> </a:t>
              </a:r>
              <a:r>
                <a:rPr lang="en-US" sz="2500" dirty="0" err="1">
                  <a:solidFill>
                    <a:srgbClr val="F1F0EC"/>
                  </a:solidFill>
                  <a:latin typeface="Public Sans"/>
                </a:rPr>
                <a:t>toàn</a:t>
              </a:r>
              <a:r>
                <a:rPr lang="en-US" sz="2500" dirty="0">
                  <a:solidFill>
                    <a:srgbClr val="F1F0EC"/>
                  </a:solidFill>
                  <a:latin typeface="Public Sans"/>
                </a:rPr>
                <a:t> </a:t>
              </a:r>
              <a:r>
                <a:rPr lang="en-US" sz="2500" dirty="0" err="1">
                  <a:solidFill>
                    <a:srgbClr val="F1F0EC"/>
                  </a:solidFill>
                  <a:latin typeface="Public Sans"/>
                </a:rPr>
                <a:t>cầu</a:t>
              </a:r>
              <a:r>
                <a:rPr lang="en-US" sz="2500" dirty="0">
                  <a:solidFill>
                    <a:srgbClr val="F1F0EC"/>
                  </a:solidFill>
                  <a:latin typeface="Public Sans"/>
                </a:rPr>
                <a:t> </a:t>
              </a:r>
              <a:r>
                <a:rPr lang="en-US" sz="2500" dirty="0" err="1">
                  <a:solidFill>
                    <a:srgbClr val="F1F0EC"/>
                  </a:solidFill>
                  <a:latin typeface="Public Sans"/>
                </a:rPr>
                <a:t>đã</a:t>
              </a:r>
              <a:r>
                <a:rPr lang="en-US" sz="2500" dirty="0">
                  <a:solidFill>
                    <a:srgbClr val="F1F0EC"/>
                  </a:solidFill>
                  <a:latin typeface="Public Sans"/>
                </a:rPr>
                <a:t> </a:t>
              </a:r>
              <a:r>
                <a:rPr lang="en-US" sz="2500" dirty="0" err="1">
                  <a:solidFill>
                    <a:srgbClr val="F1F0EC"/>
                  </a:solidFill>
                  <a:latin typeface="Public Sans"/>
                </a:rPr>
                <a:t>tạo</a:t>
              </a:r>
              <a:r>
                <a:rPr lang="en-US" sz="2500" dirty="0">
                  <a:solidFill>
                    <a:srgbClr val="F1F0EC"/>
                  </a:solidFill>
                  <a:latin typeface="Public Sans"/>
                </a:rPr>
                <a:t> </a:t>
              </a:r>
              <a:r>
                <a:rPr lang="en-US" sz="2500" dirty="0" err="1">
                  <a:solidFill>
                    <a:srgbClr val="F1F0EC"/>
                  </a:solidFill>
                  <a:latin typeface="Public Sans"/>
                </a:rPr>
                <a:t>động</a:t>
              </a:r>
              <a:r>
                <a:rPr lang="en-US" sz="2500" dirty="0">
                  <a:solidFill>
                    <a:srgbClr val="F1F0EC"/>
                  </a:solidFill>
                  <a:latin typeface="Public Sans"/>
                </a:rPr>
                <a:t> </a:t>
              </a:r>
              <a:r>
                <a:rPr lang="en-US" sz="2500" dirty="0" err="1">
                  <a:solidFill>
                    <a:srgbClr val="F1F0EC"/>
                  </a:solidFill>
                  <a:latin typeface="Public Sans"/>
                </a:rPr>
                <a:t>lực</a:t>
              </a:r>
              <a:r>
                <a:rPr lang="en-US" sz="2500" dirty="0">
                  <a:solidFill>
                    <a:srgbClr val="F1F0EC"/>
                  </a:solidFill>
                  <a:latin typeface="Public Sans"/>
                </a:rPr>
                <a:t> </a:t>
              </a:r>
              <a:r>
                <a:rPr lang="en-US" sz="2500" dirty="0" err="1">
                  <a:solidFill>
                    <a:srgbClr val="F1F0EC"/>
                  </a:solidFill>
                  <a:latin typeface="Public Sans"/>
                </a:rPr>
                <a:t>tăng</a:t>
              </a:r>
              <a:r>
                <a:rPr lang="en-US" sz="2500" dirty="0">
                  <a:solidFill>
                    <a:srgbClr val="F1F0EC"/>
                  </a:solidFill>
                  <a:latin typeface="Public Sans"/>
                </a:rPr>
                <a:t> </a:t>
              </a:r>
              <a:r>
                <a:rPr lang="en-US" sz="2500" dirty="0" err="1">
                  <a:solidFill>
                    <a:srgbClr val="F1F0EC"/>
                  </a:solidFill>
                  <a:latin typeface="Public Sans"/>
                </a:rPr>
                <a:t>trưởng</a:t>
              </a:r>
              <a:r>
                <a:rPr lang="en-US" sz="2500" dirty="0">
                  <a:solidFill>
                    <a:srgbClr val="F1F0EC"/>
                  </a:solidFill>
                  <a:latin typeface="Public Sans"/>
                </a:rPr>
                <a:t> </a:t>
              </a:r>
              <a:r>
                <a:rPr lang="en-US" sz="2500" dirty="0" err="1">
                  <a:solidFill>
                    <a:srgbClr val="F1F0EC"/>
                  </a:solidFill>
                  <a:latin typeface="Public Sans"/>
                </a:rPr>
                <a:t>mới</a:t>
              </a:r>
              <a:r>
                <a:rPr lang="en-US" sz="2500" dirty="0">
                  <a:solidFill>
                    <a:srgbClr val="F1F0EC"/>
                  </a:solidFill>
                  <a:latin typeface="Public Sans"/>
                </a:rPr>
                <a:t> </a:t>
              </a:r>
              <a:r>
                <a:rPr lang="en-US" sz="2500" dirty="0" err="1">
                  <a:solidFill>
                    <a:srgbClr val="F1F0EC"/>
                  </a:solidFill>
                  <a:latin typeface="Public Sans"/>
                </a:rPr>
                <a:t>cho</a:t>
              </a:r>
              <a:r>
                <a:rPr lang="en-US" sz="2500" dirty="0">
                  <a:solidFill>
                    <a:srgbClr val="F1F0EC"/>
                  </a:solidFill>
                  <a:latin typeface="Public Sans"/>
                </a:rPr>
                <a:t> </a:t>
              </a:r>
              <a:r>
                <a:rPr lang="en-US" sz="2500" dirty="0" err="1">
                  <a:solidFill>
                    <a:srgbClr val="F1F0EC"/>
                  </a:solidFill>
                  <a:latin typeface="Public Sans"/>
                </a:rPr>
                <a:t>ngành</a:t>
              </a:r>
              <a:r>
                <a:rPr lang="en-US" sz="2500" dirty="0">
                  <a:solidFill>
                    <a:srgbClr val="F1F0EC"/>
                  </a:solidFill>
                  <a:latin typeface="Public Sans"/>
                </a:rPr>
                <a:t> </a:t>
              </a:r>
              <a:r>
                <a:rPr lang="en-US" sz="2500" dirty="0" err="1">
                  <a:solidFill>
                    <a:srgbClr val="F1F0EC"/>
                  </a:solidFill>
                  <a:latin typeface="Public Sans"/>
                </a:rPr>
                <a:t>trong</a:t>
              </a:r>
              <a:r>
                <a:rPr lang="en-US" sz="2500" dirty="0">
                  <a:solidFill>
                    <a:srgbClr val="F1F0EC"/>
                  </a:solidFill>
                  <a:latin typeface="Public Sans"/>
                </a:rPr>
                <a:t> </a:t>
              </a:r>
              <a:r>
                <a:rPr lang="en-US" sz="2500" dirty="0" err="1">
                  <a:solidFill>
                    <a:srgbClr val="F1F0EC"/>
                  </a:solidFill>
                  <a:latin typeface="Public Sans"/>
                </a:rPr>
                <a:t>bối</a:t>
              </a:r>
              <a:r>
                <a:rPr lang="en-US" sz="2500" dirty="0">
                  <a:solidFill>
                    <a:srgbClr val="F1F0EC"/>
                  </a:solidFill>
                  <a:latin typeface="Public Sans"/>
                </a:rPr>
                <a:t> </a:t>
              </a:r>
              <a:r>
                <a:rPr lang="en-US" sz="2500" dirty="0" err="1">
                  <a:solidFill>
                    <a:srgbClr val="F1F0EC"/>
                  </a:solidFill>
                  <a:latin typeface="Public Sans"/>
                </a:rPr>
                <a:t>cảnh</a:t>
              </a:r>
              <a:r>
                <a:rPr lang="en-US" sz="2500" dirty="0">
                  <a:solidFill>
                    <a:srgbClr val="F1F0EC"/>
                  </a:solidFill>
                  <a:latin typeface="Public Sans"/>
                </a:rPr>
                <a:t> </a:t>
              </a:r>
              <a:r>
                <a:rPr lang="en-US" sz="2500" dirty="0" err="1">
                  <a:solidFill>
                    <a:srgbClr val="F1F0EC"/>
                  </a:solidFill>
                  <a:latin typeface="Public Sans"/>
                </a:rPr>
                <a:t>một</a:t>
              </a:r>
              <a:r>
                <a:rPr lang="en-US" sz="2500" dirty="0">
                  <a:solidFill>
                    <a:srgbClr val="F1F0EC"/>
                  </a:solidFill>
                  <a:latin typeface="Public Sans"/>
                </a:rPr>
                <a:t> </a:t>
              </a:r>
              <a:r>
                <a:rPr lang="en-US" sz="2500" dirty="0" err="1">
                  <a:solidFill>
                    <a:srgbClr val="F1F0EC"/>
                  </a:solidFill>
                  <a:latin typeface="Public Sans"/>
                </a:rPr>
                <a:t>số</a:t>
              </a:r>
              <a:r>
                <a:rPr lang="en-US" sz="2500" dirty="0">
                  <a:solidFill>
                    <a:srgbClr val="F1F0EC"/>
                  </a:solidFill>
                  <a:latin typeface="Public Sans"/>
                </a:rPr>
                <a:t> </a:t>
              </a:r>
              <a:r>
                <a:rPr lang="en-US" sz="2500" dirty="0" err="1">
                  <a:solidFill>
                    <a:srgbClr val="F1F0EC"/>
                  </a:solidFill>
                  <a:latin typeface="Public Sans"/>
                </a:rPr>
                <a:t>ngành</a:t>
              </a:r>
              <a:r>
                <a:rPr lang="en-US" sz="2500" dirty="0">
                  <a:solidFill>
                    <a:srgbClr val="F1F0EC"/>
                  </a:solidFill>
                  <a:latin typeface="Public Sans"/>
                </a:rPr>
                <a:t> </a:t>
              </a:r>
              <a:r>
                <a:rPr lang="en-US" sz="2500" dirty="0" err="1">
                  <a:solidFill>
                    <a:srgbClr val="F1F0EC"/>
                  </a:solidFill>
                  <a:latin typeface="Public Sans"/>
                </a:rPr>
                <a:t>công</a:t>
              </a:r>
              <a:r>
                <a:rPr lang="en-US" sz="2500" dirty="0">
                  <a:solidFill>
                    <a:srgbClr val="F1F0EC"/>
                  </a:solidFill>
                  <a:latin typeface="Public Sans"/>
                </a:rPr>
                <a:t> </a:t>
              </a:r>
              <a:r>
                <a:rPr lang="en-US" sz="2500" dirty="0" err="1">
                  <a:solidFill>
                    <a:srgbClr val="F1F0EC"/>
                  </a:solidFill>
                  <a:latin typeface="Public Sans"/>
                </a:rPr>
                <a:t>nghiệp</a:t>
              </a:r>
              <a:r>
                <a:rPr lang="en-US" sz="2500" dirty="0">
                  <a:solidFill>
                    <a:srgbClr val="F1F0EC"/>
                  </a:solidFill>
                  <a:latin typeface="Public Sans"/>
                </a:rPr>
                <a:t> </a:t>
              </a:r>
              <a:r>
                <a:rPr lang="en-US" sz="2500" dirty="0" err="1">
                  <a:solidFill>
                    <a:srgbClr val="F1F0EC"/>
                  </a:solidFill>
                  <a:latin typeface="Public Sans"/>
                </a:rPr>
                <a:t>lớn</a:t>
              </a:r>
              <a:r>
                <a:rPr lang="en-US" sz="2500" dirty="0">
                  <a:solidFill>
                    <a:srgbClr val="F1F0EC"/>
                  </a:solidFill>
                  <a:latin typeface="Public Sans"/>
                </a:rPr>
                <a:t> </a:t>
              </a:r>
              <a:r>
                <a:rPr lang="en-US" sz="2500" dirty="0" err="1">
                  <a:solidFill>
                    <a:srgbClr val="F1F0EC"/>
                  </a:solidFill>
                  <a:latin typeface="Public Sans"/>
                </a:rPr>
                <a:t>đã</a:t>
              </a:r>
              <a:r>
                <a:rPr lang="en-US" sz="2500" dirty="0">
                  <a:solidFill>
                    <a:srgbClr val="F1F0EC"/>
                  </a:solidFill>
                  <a:latin typeface="Public Sans"/>
                </a:rPr>
                <a:t> </a:t>
              </a:r>
              <a:r>
                <a:rPr lang="en-US" sz="2500" dirty="0" err="1">
                  <a:solidFill>
                    <a:srgbClr val="F1F0EC"/>
                  </a:solidFill>
                  <a:latin typeface="Public Sans"/>
                </a:rPr>
                <a:t>chạm</a:t>
              </a:r>
              <a:r>
                <a:rPr lang="en-US" sz="2500" dirty="0">
                  <a:solidFill>
                    <a:srgbClr val="F1F0EC"/>
                  </a:solidFill>
                  <a:latin typeface="Public Sans"/>
                </a:rPr>
                <a:t> </a:t>
              </a:r>
              <a:r>
                <a:rPr lang="en-US" sz="2500" dirty="0" err="1">
                  <a:solidFill>
                    <a:srgbClr val="F1F0EC"/>
                  </a:solidFill>
                  <a:latin typeface="Public Sans"/>
                </a:rPr>
                <a:t>trần</a:t>
              </a:r>
              <a:r>
                <a:rPr lang="en-US" sz="2500" dirty="0">
                  <a:solidFill>
                    <a:srgbClr val="F1F0EC"/>
                  </a:solidFill>
                  <a:latin typeface="Public Sans"/>
                </a:rPr>
                <a:t> </a:t>
              </a:r>
              <a:r>
                <a:rPr lang="en-US" sz="2500" dirty="0" err="1">
                  <a:solidFill>
                    <a:srgbClr val="F1F0EC"/>
                  </a:solidFill>
                  <a:latin typeface="Public Sans"/>
                </a:rPr>
                <a:t>tăng</a:t>
              </a:r>
              <a:r>
                <a:rPr lang="en-US" sz="2500" dirty="0">
                  <a:solidFill>
                    <a:srgbClr val="F1F0EC"/>
                  </a:solidFill>
                  <a:latin typeface="Public Sans"/>
                </a:rPr>
                <a:t> </a:t>
              </a:r>
              <a:r>
                <a:rPr lang="en-US" sz="2500" dirty="0" err="1">
                  <a:solidFill>
                    <a:srgbClr val="F1F0EC"/>
                  </a:solidFill>
                  <a:latin typeface="Public Sans"/>
                </a:rPr>
                <a:t>trưởng</a:t>
              </a:r>
              <a:r>
                <a:rPr lang="en-US" sz="2500" dirty="0">
                  <a:solidFill>
                    <a:srgbClr val="F1F0EC"/>
                  </a:solidFill>
                  <a:latin typeface="Public Sans"/>
                </a:rPr>
                <a:t> (</a:t>
              </a:r>
              <a:r>
                <a:rPr lang="en-US" sz="2500" dirty="0" err="1">
                  <a:solidFill>
                    <a:srgbClr val="F1F0EC"/>
                  </a:solidFill>
                  <a:latin typeface="Public Sans"/>
                </a:rPr>
                <a:t>dệt</a:t>
              </a:r>
              <a:r>
                <a:rPr lang="en-US" sz="2500" dirty="0">
                  <a:solidFill>
                    <a:srgbClr val="F1F0EC"/>
                  </a:solidFill>
                  <a:latin typeface="Public Sans"/>
                </a:rPr>
                <a:t> may, da </a:t>
              </a:r>
              <a:r>
                <a:rPr lang="en-US" sz="2500" dirty="0" err="1">
                  <a:solidFill>
                    <a:srgbClr val="F1F0EC"/>
                  </a:solidFill>
                  <a:latin typeface="Public Sans"/>
                </a:rPr>
                <a:t>giày</a:t>
              </a:r>
              <a:r>
                <a:rPr lang="en-US" sz="2500" dirty="0">
                  <a:solidFill>
                    <a:srgbClr val="F1F0EC"/>
                  </a:solidFill>
                  <a:latin typeface="Public Sans"/>
                </a:rPr>
                <a:t>, </a:t>
              </a:r>
              <a:r>
                <a:rPr lang="en-US" sz="2500" dirty="0" err="1">
                  <a:solidFill>
                    <a:srgbClr val="F1F0EC"/>
                  </a:solidFill>
                  <a:latin typeface="Public Sans"/>
                </a:rPr>
                <a:t>khai</a:t>
              </a:r>
              <a:r>
                <a:rPr lang="en-US" sz="2500" dirty="0">
                  <a:solidFill>
                    <a:srgbClr val="F1F0EC"/>
                  </a:solidFill>
                  <a:latin typeface="Public Sans"/>
                </a:rPr>
                <a:t> </a:t>
              </a:r>
              <a:r>
                <a:rPr lang="en-US" sz="2500" dirty="0" err="1">
                  <a:solidFill>
                    <a:srgbClr val="F1F0EC"/>
                  </a:solidFill>
                  <a:latin typeface="Public Sans"/>
                </a:rPr>
                <a:t>khoáng</a:t>
              </a:r>
              <a:r>
                <a:rPr lang="en-US" sz="2500" dirty="0">
                  <a:solidFill>
                    <a:srgbClr val="F1F0EC"/>
                  </a:solidFill>
                  <a:latin typeface="Public Sans"/>
                </a:rPr>
                <a:t>…) </a:t>
              </a:r>
              <a:r>
                <a:rPr lang="en-US" sz="2500" dirty="0" err="1">
                  <a:solidFill>
                    <a:srgbClr val="F1F0EC"/>
                  </a:solidFill>
                  <a:latin typeface="Public Sans"/>
                </a:rPr>
                <a:t>và</a:t>
              </a:r>
              <a:r>
                <a:rPr lang="en-US" sz="2500" dirty="0">
                  <a:solidFill>
                    <a:srgbClr val="F1F0EC"/>
                  </a:solidFill>
                  <a:latin typeface="Public Sans"/>
                </a:rPr>
                <a:t> </a:t>
              </a:r>
              <a:r>
                <a:rPr lang="en-US" sz="2500" dirty="0" err="1">
                  <a:solidFill>
                    <a:srgbClr val="F1F0EC"/>
                  </a:solidFill>
                  <a:latin typeface="Public Sans"/>
                </a:rPr>
                <a:t>góp</a:t>
              </a:r>
              <a:r>
                <a:rPr lang="en-US" sz="2500" dirty="0">
                  <a:solidFill>
                    <a:srgbClr val="F1F0EC"/>
                  </a:solidFill>
                  <a:latin typeface="Public Sans"/>
                </a:rPr>
                <a:t> </a:t>
              </a:r>
              <a:r>
                <a:rPr lang="en-US" sz="2500" dirty="0" err="1">
                  <a:solidFill>
                    <a:srgbClr val="F1F0EC"/>
                  </a:solidFill>
                  <a:latin typeface="Public Sans"/>
                </a:rPr>
                <a:t>phần</a:t>
              </a:r>
              <a:r>
                <a:rPr lang="en-US" sz="2500" dirty="0">
                  <a:solidFill>
                    <a:srgbClr val="F1F0EC"/>
                  </a:solidFill>
                  <a:latin typeface="Public Sans"/>
                </a:rPr>
                <a:t> </a:t>
              </a:r>
              <a:r>
                <a:rPr lang="en-US" sz="2500" dirty="0" err="1">
                  <a:solidFill>
                    <a:srgbClr val="F1F0EC"/>
                  </a:solidFill>
                  <a:latin typeface="Public Sans"/>
                </a:rPr>
                <a:t>hình</a:t>
              </a:r>
              <a:r>
                <a:rPr lang="en-US" sz="2500" dirty="0">
                  <a:solidFill>
                    <a:srgbClr val="F1F0EC"/>
                  </a:solidFill>
                  <a:latin typeface="Public Sans"/>
                </a:rPr>
                <a:t> </a:t>
              </a:r>
              <a:r>
                <a:rPr lang="en-US" sz="2500" dirty="0" err="1">
                  <a:solidFill>
                    <a:srgbClr val="F1F0EC"/>
                  </a:solidFill>
                  <a:latin typeface="Public Sans"/>
                </a:rPr>
                <a:t>thành</a:t>
              </a:r>
              <a:r>
                <a:rPr lang="en-US" sz="2500" dirty="0">
                  <a:solidFill>
                    <a:srgbClr val="F1F0EC"/>
                  </a:solidFill>
                  <a:latin typeface="Public Sans"/>
                </a:rPr>
                <a:t> </a:t>
              </a:r>
              <a:r>
                <a:rPr lang="en-US" sz="2500" dirty="0" err="1">
                  <a:solidFill>
                    <a:srgbClr val="F1F0EC"/>
                  </a:solidFill>
                  <a:latin typeface="Public Sans"/>
                </a:rPr>
                <a:t>nên</a:t>
              </a:r>
              <a:r>
                <a:rPr lang="en-US" sz="2500" dirty="0">
                  <a:solidFill>
                    <a:srgbClr val="F1F0EC"/>
                  </a:solidFill>
                  <a:latin typeface="Public Sans"/>
                </a:rPr>
                <a:t> </a:t>
              </a:r>
              <a:r>
                <a:rPr lang="en-US" sz="2500" dirty="0" err="1">
                  <a:solidFill>
                    <a:srgbClr val="F1F0EC"/>
                  </a:solidFill>
                  <a:latin typeface="Public Sans"/>
                </a:rPr>
                <a:t>các</a:t>
              </a:r>
              <a:r>
                <a:rPr lang="en-US" sz="2500" dirty="0">
                  <a:solidFill>
                    <a:srgbClr val="F1F0EC"/>
                  </a:solidFill>
                  <a:latin typeface="Public Sans"/>
                </a:rPr>
                <a:t> </a:t>
              </a:r>
              <a:r>
                <a:rPr lang="en-US" sz="2500" dirty="0" err="1">
                  <a:solidFill>
                    <a:srgbClr val="F1F0EC"/>
                  </a:solidFill>
                  <a:latin typeface="Public Sans"/>
                </a:rPr>
                <a:t>trung</a:t>
              </a:r>
              <a:r>
                <a:rPr lang="en-US" sz="2500" dirty="0">
                  <a:solidFill>
                    <a:srgbClr val="F1F0EC"/>
                  </a:solidFill>
                  <a:latin typeface="Public Sans"/>
                </a:rPr>
                <a:t> </a:t>
              </a:r>
              <a:r>
                <a:rPr lang="en-US" sz="2500" dirty="0" err="1">
                  <a:solidFill>
                    <a:srgbClr val="F1F0EC"/>
                  </a:solidFill>
                  <a:latin typeface="Public Sans"/>
                </a:rPr>
                <a:t>tâm</a:t>
              </a:r>
              <a:r>
                <a:rPr lang="en-US" sz="2500" dirty="0">
                  <a:solidFill>
                    <a:srgbClr val="F1F0EC"/>
                  </a:solidFill>
                  <a:latin typeface="Public Sans"/>
                </a:rPr>
                <a:t> </a:t>
              </a:r>
              <a:r>
                <a:rPr lang="en-US" sz="2500" dirty="0" err="1">
                  <a:solidFill>
                    <a:srgbClr val="F1F0EC"/>
                  </a:solidFill>
                  <a:latin typeface="Public Sans"/>
                </a:rPr>
                <a:t>công</a:t>
              </a:r>
              <a:r>
                <a:rPr lang="en-US" sz="2500" dirty="0">
                  <a:solidFill>
                    <a:srgbClr val="F1F0EC"/>
                  </a:solidFill>
                  <a:latin typeface="Public Sans"/>
                </a:rPr>
                <a:t> </a:t>
              </a:r>
              <a:r>
                <a:rPr lang="en-US" sz="2500" dirty="0" err="1">
                  <a:solidFill>
                    <a:srgbClr val="F1F0EC"/>
                  </a:solidFill>
                  <a:latin typeface="Public Sans"/>
                </a:rPr>
                <a:t>nghiệp</a:t>
              </a:r>
              <a:r>
                <a:rPr lang="en-US" sz="2500" dirty="0">
                  <a:solidFill>
                    <a:srgbClr val="F1F0EC"/>
                  </a:solidFill>
                  <a:latin typeface="Public Sans"/>
                </a:rPr>
                <a:t> </a:t>
              </a:r>
              <a:r>
                <a:rPr lang="en-US" sz="2500" dirty="0" err="1">
                  <a:solidFill>
                    <a:srgbClr val="F1F0EC"/>
                  </a:solidFill>
                  <a:latin typeface="Public Sans"/>
                </a:rPr>
                <a:t>mới</a:t>
              </a:r>
              <a:r>
                <a:rPr lang="en-US" sz="2500" dirty="0">
                  <a:solidFill>
                    <a:srgbClr val="F1F0EC"/>
                  </a:solidFill>
                  <a:latin typeface="Public Sans"/>
                </a:rPr>
                <a:t> </a:t>
              </a:r>
              <a:r>
                <a:rPr lang="en-US" sz="2500" dirty="0" err="1">
                  <a:solidFill>
                    <a:srgbClr val="F1F0EC"/>
                  </a:solidFill>
                  <a:latin typeface="Public Sans"/>
                </a:rPr>
                <a:t>của</a:t>
              </a:r>
              <a:r>
                <a:rPr lang="en-US" sz="2500" dirty="0">
                  <a:solidFill>
                    <a:srgbClr val="F1F0EC"/>
                  </a:solidFill>
                  <a:latin typeface="Public Sans"/>
                </a:rPr>
                <a:t> </a:t>
              </a:r>
              <a:r>
                <a:rPr lang="en-US" sz="2500" dirty="0" err="1">
                  <a:solidFill>
                    <a:srgbClr val="F1F0EC"/>
                  </a:solidFill>
                  <a:latin typeface="Public Sans"/>
                </a:rPr>
                <a:t>đất</a:t>
              </a:r>
              <a:r>
                <a:rPr lang="en-US" sz="2500" dirty="0">
                  <a:solidFill>
                    <a:srgbClr val="F1F0EC"/>
                  </a:solidFill>
                  <a:latin typeface="Public Sans"/>
                </a:rPr>
                <a:t> </a:t>
              </a:r>
              <a:r>
                <a:rPr lang="en-US" sz="2500">
                  <a:solidFill>
                    <a:srgbClr val="F1F0EC"/>
                  </a:solidFill>
                  <a:latin typeface="Public Sans"/>
                </a:rPr>
                <a:t>nước.</a:t>
              </a:r>
            </a:p>
            <a:p>
              <a:pPr algn="just">
                <a:lnSpc>
                  <a:spcPts val="3500"/>
                </a:lnSpc>
              </a:pPr>
              <a:endParaRPr lang="en-US" sz="2500" dirty="0">
                <a:solidFill>
                  <a:srgbClr val="F1F0EC"/>
                </a:solidFill>
                <a:latin typeface="Public Sans"/>
              </a:endParaRPr>
            </a:p>
          </p:txBody>
        </p:sp>
      </p:grpSp>
      <p:sp>
        <p:nvSpPr>
          <p:cNvPr id="6" name="Freeform 6"/>
          <p:cNvSpPr/>
          <p:nvPr/>
        </p:nvSpPr>
        <p:spPr>
          <a:xfrm>
            <a:off x="241114" y="2923992"/>
            <a:ext cx="10384122" cy="6952265"/>
          </a:xfrm>
          <a:custGeom>
            <a:avLst/>
            <a:gdLst/>
            <a:ahLst/>
            <a:cxnLst/>
            <a:rect l="l" t="t" r="r" b="b"/>
            <a:pathLst>
              <a:path w="10384122" h="6952265">
                <a:moveTo>
                  <a:pt x="0" y="0"/>
                </a:moveTo>
                <a:lnTo>
                  <a:pt x="10384122" y="0"/>
                </a:lnTo>
                <a:lnTo>
                  <a:pt x="10384122" y="6952266"/>
                </a:lnTo>
                <a:lnTo>
                  <a:pt x="0" y="6952266"/>
                </a:lnTo>
                <a:lnTo>
                  <a:pt x="0" y="0"/>
                </a:lnTo>
                <a:close/>
              </a:path>
            </a:pathLst>
          </a:custGeom>
          <a:blipFill>
            <a:blip r:embed="rId3"/>
            <a:stretch>
              <a:fillRect t="-4554"/>
            </a:stretch>
          </a:blipFill>
        </p:spPr>
        <p:txBody>
          <a:bodyPr/>
          <a:lstStyle/>
          <a:p>
            <a:endParaRPr lang="LID4096"/>
          </a:p>
        </p:txBody>
      </p:sp>
      <p:sp>
        <p:nvSpPr>
          <p:cNvPr id="7" name="TextBox 7"/>
          <p:cNvSpPr txBox="1"/>
          <p:nvPr/>
        </p:nvSpPr>
        <p:spPr>
          <a:xfrm>
            <a:off x="241114" y="161544"/>
            <a:ext cx="1575173" cy="1411224"/>
          </a:xfrm>
          <a:prstGeom prst="rect">
            <a:avLst/>
          </a:prstGeom>
        </p:spPr>
        <p:txBody>
          <a:bodyPr lIns="0" tIns="0" rIns="0" bIns="0" rtlCol="0" anchor="t">
            <a:spAutoFit/>
          </a:bodyPr>
          <a:lstStyle/>
          <a:p>
            <a:pPr algn="l">
              <a:lnSpc>
                <a:spcPts val="3647"/>
              </a:lnSpc>
            </a:pPr>
            <a:r>
              <a:rPr lang="en-US" sz="3799" spc="-311">
                <a:solidFill>
                  <a:srgbClr val="000000"/>
                </a:solidFill>
                <a:latin typeface="Public Sans"/>
              </a:rPr>
              <a:t>02. ANALYSIS</a:t>
            </a:r>
          </a:p>
        </p:txBody>
      </p:sp>
      <p:sp>
        <p:nvSpPr>
          <p:cNvPr id="8" name="TextBox 8"/>
          <p:cNvSpPr txBox="1"/>
          <p:nvPr/>
        </p:nvSpPr>
        <p:spPr>
          <a:xfrm>
            <a:off x="681285" y="1931742"/>
            <a:ext cx="9943951" cy="992251"/>
          </a:xfrm>
          <a:prstGeom prst="rect">
            <a:avLst/>
          </a:prstGeom>
        </p:spPr>
        <p:txBody>
          <a:bodyPr lIns="0" tIns="0" rIns="0" bIns="0" rtlCol="0" anchor="t">
            <a:spAutoFit/>
          </a:bodyPr>
          <a:lstStyle/>
          <a:p>
            <a:pPr algn="ctr">
              <a:lnSpc>
                <a:spcPts val="3841"/>
              </a:lnSpc>
            </a:pPr>
            <a:r>
              <a:rPr lang="en-US" sz="3399" spc="-278">
                <a:solidFill>
                  <a:srgbClr val="3A855D"/>
                </a:solidFill>
                <a:latin typeface="Public Sans"/>
              </a:rPr>
              <a:t>2.4 Total Number of New and Adjusted Projects by Industry </a:t>
            </a:r>
          </a:p>
          <a:p>
            <a:pPr algn="ctr">
              <a:lnSpc>
                <a:spcPts val="3841"/>
              </a:lnSpc>
            </a:pPr>
            <a:r>
              <a:rPr lang="en-US" sz="3399" spc="-278">
                <a:solidFill>
                  <a:srgbClr val="3A855D"/>
                </a:solidFill>
                <a:latin typeface="Public Sans"/>
              </a:rPr>
              <a:t>from 2015 to 2022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1159</Words>
  <Application>Microsoft Office PowerPoint</Application>
  <PresentationFormat>Custom</PresentationFormat>
  <Paragraphs>110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Public Sans</vt:lpstr>
      <vt:lpstr>Poppins Medium</vt:lpstr>
      <vt:lpstr>Public Sans Medium</vt:lpstr>
      <vt:lpstr>Public Sans Medium Italics</vt:lpstr>
      <vt:lpstr>Arial</vt:lpstr>
      <vt:lpstr>Calibri</vt:lpstr>
      <vt:lpstr>Public Sans Bold Italics</vt:lpstr>
      <vt:lpstr>Arimo</vt:lpstr>
      <vt:lpstr>Public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Retro Markets and Finance Presentation</dc:title>
  <cp:lastModifiedBy>NGÔ NGỌC CẨM LY</cp:lastModifiedBy>
  <cp:revision>3</cp:revision>
  <dcterms:created xsi:type="dcterms:W3CDTF">2006-08-16T00:00:00Z</dcterms:created>
  <dcterms:modified xsi:type="dcterms:W3CDTF">2024-05-06T23:18:50Z</dcterms:modified>
  <dc:identifier>DAGEHYXDb4Y</dc:identifier>
</cp:coreProperties>
</file>