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30"/>
  </p:notesMasterIdLst>
  <p:sldIdLst>
    <p:sldId id="282" r:id="rId2"/>
    <p:sldId id="285" r:id="rId3"/>
    <p:sldId id="349" r:id="rId4"/>
    <p:sldId id="350" r:id="rId5"/>
    <p:sldId id="287" r:id="rId6"/>
    <p:sldId id="288" r:id="rId7"/>
    <p:sldId id="289" r:id="rId8"/>
    <p:sldId id="297" r:id="rId9"/>
    <p:sldId id="298" r:id="rId10"/>
    <p:sldId id="299" r:id="rId11"/>
    <p:sldId id="300" r:id="rId12"/>
    <p:sldId id="309" r:id="rId13"/>
    <p:sldId id="290" r:id="rId14"/>
    <p:sldId id="301" r:id="rId15"/>
    <p:sldId id="302" r:id="rId16"/>
    <p:sldId id="303" r:id="rId17"/>
    <p:sldId id="304" r:id="rId18"/>
    <p:sldId id="310" r:id="rId19"/>
    <p:sldId id="293" r:id="rId20"/>
    <p:sldId id="351" r:id="rId21"/>
    <p:sldId id="296" r:id="rId22"/>
    <p:sldId id="294" r:id="rId23"/>
    <p:sldId id="305" r:id="rId24"/>
    <p:sldId id="306" r:id="rId25"/>
    <p:sldId id="307" r:id="rId26"/>
    <p:sldId id="308" r:id="rId27"/>
    <p:sldId id="263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E5DA"/>
    <a:srgbClr val="244478"/>
    <a:srgbClr val="2B62B9"/>
    <a:srgbClr val="EF5452"/>
    <a:srgbClr val="F8C528"/>
    <a:srgbClr val="C09A24"/>
    <a:srgbClr val="068A85"/>
    <a:srgbClr val="99C272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81754" autoAdjust="0"/>
  </p:normalViewPr>
  <p:slideViewPr>
    <p:cSldViewPr snapToGrid="0" snapToObjects="1">
      <p:cViewPr varScale="1">
        <p:scale>
          <a:sx n="93" d="100"/>
          <a:sy n="93" d="100"/>
        </p:scale>
        <p:origin x="125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DC2CD-8613-D146-8518-AC99D946DF95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C4CF9-69BC-034A-86DA-E1DADC6FAF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1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0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64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24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93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43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38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70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65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65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70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50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7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94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77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32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84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51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21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19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47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1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50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54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93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27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00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90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7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gradFill flip="none" rotWithShape="1">
          <a:gsLst>
            <a:gs pos="0">
              <a:srgbClr val="002060"/>
            </a:gs>
            <a:gs pos="91000">
              <a:schemeClr val="accent1">
                <a:lumMod val="89000"/>
              </a:schemeClr>
            </a:gs>
            <a:gs pos="85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37A9-8C23-6B4F-88B3-AB73D61B7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775AE-BCE3-4B41-8ADB-E632DB8D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092D3-1A80-C841-BE0C-FB3B2449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948AB-0BEE-7E40-BCE4-2360F70E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03C7E-8755-DA48-8510-BD952A82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8C6B40-493E-D545-8618-31916324F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8" y="278924"/>
            <a:ext cx="4600575" cy="84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0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6845-31B4-A14F-BE09-5BC74684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53081-AC87-8048-8BE9-CB8C3F2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87348-DA5D-AE48-989D-AC1F04A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211B5-930B-3C46-87F0-174D78E0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4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6845-31B4-A14F-BE09-5BC74684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53081-AC87-8048-8BE9-CB8C3F2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87348-DA5D-AE48-989D-AC1F04A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211B5-930B-3C46-87F0-174D78E0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7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2816-FC3E-3244-B2EB-CEB70C88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301"/>
            <a:ext cx="10515600" cy="66357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8429-6D80-3644-9565-0A158FEB6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057"/>
            <a:ext cx="10515600" cy="5128439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60295-D28D-5342-864C-DFD74E3B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382488" cy="365125"/>
          </a:xfrm>
        </p:spPr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84FDE-39E1-CC43-ADEC-A2E40B80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5514" y="6356350"/>
            <a:ext cx="7489686" cy="365125"/>
          </a:xfrm>
        </p:spPr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CC03-BB7B-8F4A-BDC0-0497BB61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0340" y="6356350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8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87CA-DEB8-1246-A8A0-FC212DE4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34C65-DEA5-8F4A-A14B-0DF1A1E68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5CC9-D24D-8D45-94E1-B8A6F082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64028"/>
            <a:ext cx="1367971" cy="365125"/>
          </a:xfrm>
        </p:spPr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43B7A-936C-F047-BD4A-CCBB3D41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EEBFE-C4A6-0541-B16A-380D3EA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14856" y="6356350"/>
            <a:ext cx="1338943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102A-A1F7-3842-AAEA-F5C7311E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42"/>
            <a:ext cx="10515600" cy="63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51E2-F43C-F64D-B993-CE6609ED1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92429"/>
            <a:ext cx="5181600" cy="5084534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4EDDE-EE3F-8F4B-9C7A-83E040645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2429"/>
            <a:ext cx="5181600" cy="5084534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15ADE-643D-314B-865E-D1A74E17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6CD4-6B44-554D-8C3E-1CC265F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5A39C-E79D-054D-AA55-AE55FBA2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A0EE-3CC4-5243-A94C-6FACDA7F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3527"/>
            <a:ext cx="10515600" cy="6635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30389-7090-CD40-BEBF-0637D2031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9788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BABA1-0B0C-5D41-BD03-AF3497DBF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21796"/>
            <a:ext cx="5157787" cy="41678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3744A-9292-8949-A87C-3B6979EA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19788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ADD4A-DB10-FB4A-A9BA-9D3DB500D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21796"/>
            <a:ext cx="5183188" cy="41678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58B35-25F2-6941-BC63-14140DB1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CB44E-6D22-DC48-8A79-8CC24323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C1E52-5D18-5A4D-B7CC-7DB931B3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9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8F28-5514-3C4F-8F16-87F0D27B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C3861-35A6-C04A-AF18-0494795E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6BF7-1B35-7B45-8465-DA95BDF4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ECE7A-5E3E-FA41-A2CF-2170043C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9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2E6E-C79E-5B49-9FDF-F6705D37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B082-60EA-F742-971F-16B6DC7F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344" y="987425"/>
            <a:ext cx="6408867" cy="52101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DA2A8-A776-FA4A-A5B2-6088AA8A5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40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C5211-987C-0E4C-8A65-096CAF94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C83AD-025F-B541-9368-2FEDDC6B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98FAB-9E39-4442-B432-009E972C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7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CED7-2E22-7046-B671-644D9867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37231-3259-8148-A59B-BCA49EE18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035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3E8CD-A682-AC45-B9C3-5CB187372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33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DB3D-EBBA-E54E-957D-18F54AC5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68683-9DAF-2949-BB77-A0BA807B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31D61-53FD-B847-BC95-73B6763A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D9D8-CC86-7E4D-A036-7F666D58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D8279-4EB5-1B4C-AC96-6DA0B332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71BE1-3E91-AC49-9604-441E4DD3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F1837-E4C0-A34F-B38C-CBF0D65B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5FF2-DF89-7143-8050-5F1B7B5C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1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4C0672D-63A5-7F4F-996A-A49C94A186D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7315" y="345287"/>
            <a:ext cx="12192000" cy="4754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C1233-5907-7143-8A9A-729AB9D4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E4728-1E09-A64F-9A06-2F96BC71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5881"/>
            <a:ext cx="10515600" cy="5141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4233A-AE14-694A-BB8D-3E28E47EE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8028-B976-7C44-A1F6-F7265A554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6F93A-8372-7749-B2E4-1B714A6CC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5F68-B450-774B-A94B-86322AF8B75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02E568-18E6-9A43-8CDC-1DF38DFF6BB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087694" y="306094"/>
            <a:ext cx="3116019" cy="57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0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1000">
              <a:schemeClr val="accent1">
                <a:lumMod val="89000"/>
              </a:schemeClr>
            </a:gs>
            <a:gs pos="85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D9EB45-1C59-C541-92E7-6FE421F29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566" y="1214438"/>
            <a:ext cx="10986868" cy="23876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Helvetica Neue" panose="020005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Mini Supermarket Management System</a:t>
            </a:r>
            <a:endParaRPr lang="en-US" sz="4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A0CEDCB-5CE2-1B41-9D8B-CA0EB9D3B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566" y="3987800"/>
            <a:ext cx="10986867" cy="2387600"/>
          </a:xfrm>
        </p:spPr>
        <p:txBody>
          <a:bodyPr anchor="ctr"/>
          <a:lstStyle/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Class Name:	PF08</a:t>
            </a:r>
            <a:b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</a:b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Group Name:	Group 04</a:t>
            </a:r>
          </a:p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Member: 	</a:t>
            </a:r>
            <a:r>
              <a:rPr lang="en-US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Nguyễn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  <a:r>
              <a:rPr lang="en-US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Quyết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  <a:r>
              <a:rPr lang="en-US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Thắng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</a:p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		</a:t>
            </a:r>
            <a:r>
              <a:rPr lang="en-US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Trần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  <a:r>
              <a:rPr lang="en-US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Văn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Huân</a:t>
            </a:r>
          </a:p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		</a:t>
            </a:r>
            <a:r>
              <a:rPr lang="en-US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Nguyễn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  <a:r>
              <a:rPr lang="en-US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Vũ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Huân</a:t>
            </a:r>
          </a:p>
        </p:txBody>
      </p:sp>
    </p:spTree>
    <p:extLst>
      <p:ext uri="{BB962C8B-B14F-4D97-AF65-F5344CB8AC3E}">
        <p14:creationId xmlns:p14="http://schemas.microsoft.com/office/powerpoint/2010/main" val="2854215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28588-D79C-4176-862F-495FC4070331}"/>
              </a:ext>
            </a:extLst>
          </p:cNvPr>
          <p:cNvSpPr txBox="1"/>
          <p:nvPr/>
        </p:nvSpPr>
        <p:spPr>
          <a:xfrm>
            <a:off x="400692" y="1010575"/>
            <a:ext cx="200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403000000020004" pitchFamily="2"/>
              </a:rPr>
              <a:t>4.Insert product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5BC946B-B943-4D77-81EE-245EBCC9E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3435" y="1463605"/>
            <a:ext cx="11168008" cy="4588943"/>
          </a:xfrm>
        </p:spPr>
      </p:pic>
    </p:spTree>
    <p:extLst>
      <p:ext uri="{BB962C8B-B14F-4D97-AF65-F5344CB8AC3E}">
        <p14:creationId xmlns:p14="http://schemas.microsoft.com/office/powerpoint/2010/main" val="2522958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28588-D79C-4176-862F-495FC4070331}"/>
              </a:ext>
            </a:extLst>
          </p:cNvPr>
          <p:cNvSpPr txBox="1"/>
          <p:nvPr/>
        </p:nvSpPr>
        <p:spPr>
          <a:xfrm>
            <a:off x="400692" y="1010575"/>
            <a:ext cx="200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403000000020004" pitchFamily="2"/>
              </a:rPr>
              <a:t>5.Input product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8FDF941-7547-4DF4-B58A-5C17A28F9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6175" y="1463607"/>
            <a:ext cx="10890607" cy="4587256"/>
          </a:xfrm>
        </p:spPr>
      </p:pic>
    </p:spTree>
    <p:extLst>
      <p:ext uri="{BB962C8B-B14F-4D97-AF65-F5344CB8AC3E}">
        <p14:creationId xmlns:p14="http://schemas.microsoft.com/office/powerpoint/2010/main" val="3334019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28588-D79C-4176-862F-495FC4070331}"/>
              </a:ext>
            </a:extLst>
          </p:cNvPr>
          <p:cNvSpPr txBox="1"/>
          <p:nvPr/>
        </p:nvSpPr>
        <p:spPr>
          <a:xfrm>
            <a:off x="400692" y="1010575"/>
            <a:ext cx="267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403000000020004" pitchFamily="2"/>
              </a:rPr>
              <a:t>6. Management Account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11E7E69-8AE6-468D-B0E7-F7ED271D5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256" y="1541124"/>
            <a:ext cx="11157735" cy="4661239"/>
          </a:xfrm>
        </p:spPr>
      </p:pic>
    </p:spTree>
    <p:extLst>
      <p:ext uri="{BB962C8B-B14F-4D97-AF65-F5344CB8AC3E}">
        <p14:creationId xmlns:p14="http://schemas.microsoft.com/office/powerpoint/2010/main" val="3323846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F1AE0-EAB3-46C7-8178-8BED879AD2A3}"/>
              </a:ext>
            </a:extLst>
          </p:cNvPr>
          <p:cNvSpPr txBox="1"/>
          <p:nvPr/>
        </p:nvSpPr>
        <p:spPr>
          <a:xfrm>
            <a:off x="183899" y="842481"/>
            <a:ext cx="107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403000000020004" pitchFamily="2"/>
              </a:rPr>
              <a:t>1.Login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C29B6EA-6265-4FD8-8503-947C16632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1515" y="1482769"/>
            <a:ext cx="11404314" cy="4532749"/>
          </a:xfrm>
        </p:spPr>
      </p:pic>
    </p:spTree>
    <p:extLst>
      <p:ext uri="{BB962C8B-B14F-4D97-AF65-F5344CB8AC3E}">
        <p14:creationId xmlns:p14="http://schemas.microsoft.com/office/powerpoint/2010/main" val="1824775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F1AE0-EAB3-46C7-8178-8BED879AD2A3}"/>
              </a:ext>
            </a:extLst>
          </p:cNvPr>
          <p:cNvSpPr txBox="1"/>
          <p:nvPr/>
        </p:nvSpPr>
        <p:spPr>
          <a:xfrm>
            <a:off x="183898" y="842481"/>
            <a:ext cx="165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403000000020004" pitchFamily="2"/>
              </a:rPr>
              <a:t>2.Create order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6598BCE-7845-4939-BBE1-B5699970B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422" y="1506057"/>
            <a:ext cx="11530679" cy="4411858"/>
          </a:xfrm>
        </p:spPr>
      </p:pic>
    </p:spTree>
    <p:extLst>
      <p:ext uri="{BB962C8B-B14F-4D97-AF65-F5344CB8AC3E}">
        <p14:creationId xmlns:p14="http://schemas.microsoft.com/office/powerpoint/2010/main" val="515070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F1AE0-EAB3-46C7-8178-8BED879AD2A3}"/>
              </a:ext>
            </a:extLst>
          </p:cNvPr>
          <p:cNvSpPr txBox="1"/>
          <p:nvPr/>
        </p:nvSpPr>
        <p:spPr>
          <a:xfrm>
            <a:off x="183898" y="842481"/>
            <a:ext cx="194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403000000020004" pitchFamily="2"/>
              </a:rPr>
              <a:t>3.Update order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DCB34D9-9B07-45F2-B45F-8EEF9D262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11813"/>
            <a:ext cx="10515600" cy="4940772"/>
          </a:xfrm>
        </p:spPr>
      </p:pic>
    </p:spTree>
    <p:extLst>
      <p:ext uri="{BB962C8B-B14F-4D97-AF65-F5344CB8AC3E}">
        <p14:creationId xmlns:p14="http://schemas.microsoft.com/office/powerpoint/2010/main" val="381966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F1AE0-EAB3-46C7-8178-8BED879AD2A3}"/>
              </a:ext>
            </a:extLst>
          </p:cNvPr>
          <p:cNvSpPr txBox="1"/>
          <p:nvPr/>
        </p:nvSpPr>
        <p:spPr>
          <a:xfrm>
            <a:off x="183898" y="842481"/>
            <a:ext cx="223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403000000020004" pitchFamily="2"/>
              </a:rPr>
              <a:t>4.Insert product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6CD86ED-A3C2-4646-A3CB-9E5C3570C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7995" y="1211813"/>
            <a:ext cx="10296010" cy="4990550"/>
          </a:xfrm>
        </p:spPr>
      </p:pic>
    </p:spTree>
    <p:extLst>
      <p:ext uri="{BB962C8B-B14F-4D97-AF65-F5344CB8AC3E}">
        <p14:creationId xmlns:p14="http://schemas.microsoft.com/office/powerpoint/2010/main" val="605235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F1AE0-EAB3-46C7-8178-8BED879AD2A3}"/>
              </a:ext>
            </a:extLst>
          </p:cNvPr>
          <p:cNvSpPr txBox="1"/>
          <p:nvPr/>
        </p:nvSpPr>
        <p:spPr>
          <a:xfrm>
            <a:off x="183898" y="842481"/>
            <a:ext cx="223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403000000020004" pitchFamily="2"/>
              </a:rPr>
              <a:t>5.Update product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CE763EA-C315-458E-A6FB-3AB0C57BC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94723"/>
            <a:ext cx="10515600" cy="4487655"/>
          </a:xfrm>
        </p:spPr>
      </p:pic>
    </p:spTree>
    <p:extLst>
      <p:ext uri="{BB962C8B-B14F-4D97-AF65-F5344CB8AC3E}">
        <p14:creationId xmlns:p14="http://schemas.microsoft.com/office/powerpoint/2010/main" val="410050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F1AE0-EAB3-46C7-8178-8BED879AD2A3}"/>
              </a:ext>
            </a:extLst>
          </p:cNvPr>
          <p:cNvSpPr txBox="1"/>
          <p:nvPr/>
        </p:nvSpPr>
        <p:spPr>
          <a:xfrm>
            <a:off x="183898" y="842481"/>
            <a:ext cx="291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403000000020004" pitchFamily="2"/>
              </a:rPr>
              <a:t>6. Management Account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C540E83-7BF9-446F-9998-DD7356162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01789"/>
            <a:ext cx="10515600" cy="4873523"/>
          </a:xfrm>
        </p:spPr>
      </p:pic>
    </p:spTree>
    <p:extLst>
      <p:ext uri="{BB962C8B-B14F-4D97-AF65-F5344CB8AC3E}">
        <p14:creationId xmlns:p14="http://schemas.microsoft.com/office/powerpoint/2010/main" val="1853798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Entity Relationship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19</a:t>
            </a:fld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249E3E4-4F01-4596-ABB2-C7E27F300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97285"/>
            <a:ext cx="10515600" cy="4756935"/>
          </a:xfrm>
        </p:spPr>
      </p:pic>
    </p:spTree>
    <p:extLst>
      <p:ext uri="{BB962C8B-B14F-4D97-AF65-F5344CB8AC3E}">
        <p14:creationId xmlns:p14="http://schemas.microsoft.com/office/powerpoint/2010/main" val="266716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526262" cy="5265098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Proposed System</a:t>
            </a:r>
          </a:p>
          <a:p>
            <a:pPr lvl="1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Actor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Mannager</a:t>
            </a:r>
            <a:endParaRPr lang="en-US" sz="2000" dirty="0">
              <a:latin typeface="Helvetica Neue" panose="02000403000000020004" pitchFamily="2"/>
            </a:endParaRPr>
          </a:p>
          <a:p>
            <a:pPr lvl="1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Actor Casher</a:t>
            </a:r>
            <a:endParaRPr lang="en-US" sz="2000" dirty="0">
              <a:latin typeface="Helvetica Neue" panose="02000403000000020004" pitchFamily="2"/>
            </a:endParaRPr>
          </a:p>
          <a:p>
            <a:pPr lvl="1"/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Mannager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 function</a:t>
            </a:r>
          </a:p>
          <a:p>
            <a:pPr lvl="2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Insert product</a:t>
            </a:r>
            <a:endParaRPr lang="en-US" sz="1600" dirty="0">
              <a:latin typeface="Helvetica Neue" panose="02000403000000020004" pitchFamily="2"/>
            </a:endParaRPr>
          </a:p>
          <a:p>
            <a:pPr lvl="2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Update product</a:t>
            </a:r>
            <a:endParaRPr lang="en-US" sz="1600" dirty="0">
              <a:latin typeface="Helvetica Neue" panose="02000403000000020004" pitchFamily="2"/>
            </a:endParaRPr>
          </a:p>
          <a:p>
            <a:pPr lvl="2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Accounts Management</a:t>
            </a:r>
            <a:endParaRPr lang="en-US" sz="1600" dirty="0">
              <a:latin typeface="Helvetica Neue" panose="02000403000000020004" pitchFamily="2"/>
            </a:endParaRPr>
          </a:p>
          <a:p>
            <a:pPr lvl="2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Orders Management</a:t>
            </a:r>
          </a:p>
          <a:p>
            <a:pPr marL="514350" indent="-514350">
              <a:buAutoNum type="arabicPeriod"/>
            </a:pP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 The scope of the project to be applied</a:t>
            </a:r>
          </a:p>
          <a:p>
            <a:pPr lvl="1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Checkout and update invoice</a:t>
            </a:r>
            <a:endParaRPr lang="en-US" dirty="0">
              <a:latin typeface="Helvetica Neue" panose="02000403000000020004" pitchFamily="2"/>
            </a:endParaRPr>
          </a:p>
          <a:p>
            <a:pPr lvl="1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Create and update product</a:t>
            </a:r>
            <a:endParaRPr lang="en-US" dirty="0">
              <a:latin typeface="Helvetica Neue" panose="02000403000000020004" pitchFamily="2"/>
            </a:endParaRPr>
          </a:p>
          <a:p>
            <a:pPr marL="514350" indent="-514350">
              <a:buAutoNum type="arabicPeriod"/>
            </a:pPr>
            <a:endParaRPr lang="en-US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84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Entity Relationship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20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B28C0D-835B-4E1F-8F61-34CBCCBC2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8787" y="1074738"/>
            <a:ext cx="10007029" cy="5127625"/>
          </a:xfrm>
        </p:spPr>
      </p:pic>
    </p:spTree>
    <p:extLst>
      <p:ext uri="{BB962C8B-B14F-4D97-AF65-F5344CB8AC3E}">
        <p14:creationId xmlns:p14="http://schemas.microsoft.com/office/powerpoint/2010/main" val="781976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Deployment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9B64FF-1FF5-4C53-AFF6-6A08CAFBD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58304" y="1074738"/>
            <a:ext cx="5659517" cy="5410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45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Assign work to each team member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DD2F4FC-44F5-46EE-B824-DBD53C943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256826"/>
              </p:ext>
            </p:extLst>
          </p:nvPr>
        </p:nvGraphicFramePr>
        <p:xfrm>
          <a:off x="513709" y="926876"/>
          <a:ext cx="1118855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2">
                  <a:extLst>
                    <a:ext uri="{9D8B030D-6E8A-4147-A177-3AD203B41FA5}">
                      <a16:colId xmlns:a16="http://schemas.microsoft.com/office/drawing/2014/main" val="1860812743"/>
                    </a:ext>
                  </a:extLst>
                </a:gridCol>
                <a:gridCol w="10014312">
                  <a:extLst>
                    <a:ext uri="{9D8B030D-6E8A-4147-A177-3AD203B41FA5}">
                      <a16:colId xmlns:a16="http://schemas.microsoft.com/office/drawing/2014/main" val="2777877322"/>
                    </a:ext>
                  </a:extLst>
                </a:gridCol>
              </a:tblGrid>
              <a:tr h="490958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Group 4</a:t>
                      </a:r>
                    </a:p>
                    <a:p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dirty="0" err="1">
                          <a:latin typeface="Helvetica Neue" panose="02000403000000020004" pitchFamily="2"/>
                        </a:rPr>
                        <a:t>Minisupermarker</a:t>
                      </a:r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 Neue" panose="02000403000000020004" pitchFamily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Helvetica Neue" panose="02000403000000020004" pitchFamily="2"/>
                        </a:rPr>
                        <a:t>MS</a:t>
                      </a:r>
                      <a:endParaRPr 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 Neue" panose="02000403000000020004" pitchFamily="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82667490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080666A-0080-40B4-A776-BD4BF1C89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27558"/>
              </p:ext>
            </p:extLst>
          </p:nvPr>
        </p:nvGraphicFramePr>
        <p:xfrm>
          <a:off x="513708" y="1590451"/>
          <a:ext cx="11188555" cy="5109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3">
                  <a:extLst>
                    <a:ext uri="{9D8B030D-6E8A-4147-A177-3AD203B41FA5}">
                      <a16:colId xmlns:a16="http://schemas.microsoft.com/office/drawing/2014/main" val="2245827338"/>
                    </a:ext>
                  </a:extLst>
                </a:gridCol>
                <a:gridCol w="1794988">
                  <a:extLst>
                    <a:ext uri="{9D8B030D-6E8A-4147-A177-3AD203B41FA5}">
                      <a16:colId xmlns:a16="http://schemas.microsoft.com/office/drawing/2014/main" val="4203015084"/>
                    </a:ext>
                  </a:extLst>
                </a:gridCol>
                <a:gridCol w="1921268">
                  <a:extLst>
                    <a:ext uri="{9D8B030D-6E8A-4147-A177-3AD203B41FA5}">
                      <a16:colId xmlns:a16="http://schemas.microsoft.com/office/drawing/2014/main" val="1209757103"/>
                    </a:ext>
                  </a:extLst>
                </a:gridCol>
                <a:gridCol w="1613042">
                  <a:extLst>
                    <a:ext uri="{9D8B030D-6E8A-4147-A177-3AD203B41FA5}">
                      <a16:colId xmlns:a16="http://schemas.microsoft.com/office/drawing/2014/main" val="664007122"/>
                    </a:ext>
                  </a:extLst>
                </a:gridCol>
                <a:gridCol w="1335641">
                  <a:extLst>
                    <a:ext uri="{9D8B030D-6E8A-4147-A177-3AD203B41FA5}">
                      <a16:colId xmlns:a16="http://schemas.microsoft.com/office/drawing/2014/main" val="3357128084"/>
                    </a:ext>
                  </a:extLst>
                </a:gridCol>
                <a:gridCol w="2301411">
                  <a:extLst>
                    <a:ext uri="{9D8B030D-6E8A-4147-A177-3AD203B41FA5}">
                      <a16:colId xmlns:a16="http://schemas.microsoft.com/office/drawing/2014/main" val="3834505443"/>
                    </a:ext>
                  </a:extLst>
                </a:gridCol>
                <a:gridCol w="1047962">
                  <a:extLst>
                    <a:ext uri="{9D8B030D-6E8A-4147-A177-3AD203B41FA5}">
                      <a16:colId xmlns:a16="http://schemas.microsoft.com/office/drawing/2014/main" val="2650406098"/>
                    </a:ext>
                  </a:extLst>
                </a:gridCol>
              </a:tblGrid>
              <a:tr h="606996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No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Task name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Description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Start Date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End Date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Member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Self assessment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801909"/>
                  </a:ext>
                </a:extLst>
              </a:tr>
              <a:tr h="6069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403000000020004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System design 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System model architecture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24/07/2020 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Thắng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80266"/>
                  </a:ext>
                </a:extLst>
              </a:tr>
              <a:tr h="16475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403000000020004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Use case design 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Design system features 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30/07/2020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Thắng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Huân,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8832"/>
                  </a:ext>
                </a:extLst>
              </a:tr>
              <a:tr h="19077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403000000020004" pitchFamily="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Entity relationships design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Identify the entities in the system and the relationships between them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28/07/2020 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29/07/2020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Thắng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2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985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Assign work to each team member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DD2F4FC-44F5-46EE-B824-DBD53C943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66514"/>
              </p:ext>
            </p:extLst>
          </p:nvPr>
        </p:nvGraphicFramePr>
        <p:xfrm>
          <a:off x="513709" y="926876"/>
          <a:ext cx="1118855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2">
                  <a:extLst>
                    <a:ext uri="{9D8B030D-6E8A-4147-A177-3AD203B41FA5}">
                      <a16:colId xmlns:a16="http://schemas.microsoft.com/office/drawing/2014/main" val="1860812743"/>
                    </a:ext>
                  </a:extLst>
                </a:gridCol>
                <a:gridCol w="10014312">
                  <a:extLst>
                    <a:ext uri="{9D8B030D-6E8A-4147-A177-3AD203B41FA5}">
                      <a16:colId xmlns:a16="http://schemas.microsoft.com/office/drawing/2014/main" val="2777877322"/>
                    </a:ext>
                  </a:extLst>
                </a:gridCol>
              </a:tblGrid>
              <a:tr h="490958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Group 4</a:t>
                      </a:r>
                    </a:p>
                    <a:p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dirty="0" err="1">
                          <a:latin typeface="Helvetica Neue" panose="02000403000000020004" pitchFamily="2"/>
                        </a:rPr>
                        <a:t>Minisupermarker</a:t>
                      </a:r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 Neue" panose="02000403000000020004" pitchFamily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Helvetica Neue" panose="02000403000000020004" pitchFamily="2"/>
                        </a:rPr>
                        <a:t>MS</a:t>
                      </a:r>
                      <a:endParaRPr 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 Neue" panose="02000403000000020004" pitchFamily="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82667490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080666A-0080-40B4-A776-BD4BF1C89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687043"/>
              </p:ext>
            </p:extLst>
          </p:nvPr>
        </p:nvGraphicFramePr>
        <p:xfrm>
          <a:off x="513708" y="1590453"/>
          <a:ext cx="11188555" cy="4951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3">
                  <a:extLst>
                    <a:ext uri="{9D8B030D-6E8A-4147-A177-3AD203B41FA5}">
                      <a16:colId xmlns:a16="http://schemas.microsoft.com/office/drawing/2014/main" val="2245827338"/>
                    </a:ext>
                  </a:extLst>
                </a:gridCol>
                <a:gridCol w="1538134">
                  <a:extLst>
                    <a:ext uri="{9D8B030D-6E8A-4147-A177-3AD203B41FA5}">
                      <a16:colId xmlns:a16="http://schemas.microsoft.com/office/drawing/2014/main" val="4203015084"/>
                    </a:ext>
                  </a:extLst>
                </a:gridCol>
                <a:gridCol w="2527443">
                  <a:extLst>
                    <a:ext uri="{9D8B030D-6E8A-4147-A177-3AD203B41FA5}">
                      <a16:colId xmlns:a16="http://schemas.microsoft.com/office/drawing/2014/main" val="1209757103"/>
                    </a:ext>
                  </a:extLst>
                </a:gridCol>
                <a:gridCol w="1438382">
                  <a:extLst>
                    <a:ext uri="{9D8B030D-6E8A-4147-A177-3AD203B41FA5}">
                      <a16:colId xmlns:a16="http://schemas.microsoft.com/office/drawing/2014/main" val="664007122"/>
                    </a:ext>
                  </a:extLst>
                </a:gridCol>
                <a:gridCol w="1313623">
                  <a:extLst>
                    <a:ext uri="{9D8B030D-6E8A-4147-A177-3AD203B41FA5}">
                      <a16:colId xmlns:a16="http://schemas.microsoft.com/office/drawing/2014/main" val="3357128084"/>
                    </a:ext>
                  </a:extLst>
                </a:gridCol>
                <a:gridCol w="2189865">
                  <a:extLst>
                    <a:ext uri="{9D8B030D-6E8A-4147-A177-3AD203B41FA5}">
                      <a16:colId xmlns:a16="http://schemas.microsoft.com/office/drawing/2014/main" val="3834505443"/>
                    </a:ext>
                  </a:extLst>
                </a:gridCol>
                <a:gridCol w="1006865">
                  <a:extLst>
                    <a:ext uri="{9D8B030D-6E8A-4147-A177-3AD203B41FA5}">
                      <a16:colId xmlns:a16="http://schemas.microsoft.com/office/drawing/2014/main" val="2650406098"/>
                    </a:ext>
                  </a:extLst>
                </a:gridCol>
              </a:tblGrid>
              <a:tr h="53838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No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Task name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Description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Start Date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End Date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Member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Self assessment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801909"/>
                  </a:ext>
                </a:extLst>
              </a:tr>
              <a:tr h="17894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403000000020004" pitchFamily="2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Entity relationships design details 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Construct tables that represent properties of entities and the relationship between entities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28/07/2020  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29/07/2020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 Neue" panose="02000403000000020004" pitchFamily="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80266"/>
                  </a:ext>
                </a:extLst>
              </a:tr>
              <a:tr h="7691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403000000020004" pitchFamily="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Design database 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Database building 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30/07/2020 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06/08/2020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 Neue" panose="02000403000000020004" pitchFamily="2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8832"/>
                  </a:ext>
                </a:extLst>
              </a:tr>
              <a:tr h="13332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403000000020004" pitchFamily="2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Use case description 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Describe in detail the use case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01/08/2020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06/08/2020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 Neue" panose="02000403000000020004" pitchFamily="2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2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400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Assign work to each team member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DD2F4FC-44F5-46EE-B824-DBD53C943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161079"/>
              </p:ext>
            </p:extLst>
          </p:nvPr>
        </p:nvGraphicFramePr>
        <p:xfrm>
          <a:off x="513709" y="926876"/>
          <a:ext cx="1118855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2">
                  <a:extLst>
                    <a:ext uri="{9D8B030D-6E8A-4147-A177-3AD203B41FA5}">
                      <a16:colId xmlns:a16="http://schemas.microsoft.com/office/drawing/2014/main" val="1860812743"/>
                    </a:ext>
                  </a:extLst>
                </a:gridCol>
                <a:gridCol w="10014312">
                  <a:extLst>
                    <a:ext uri="{9D8B030D-6E8A-4147-A177-3AD203B41FA5}">
                      <a16:colId xmlns:a16="http://schemas.microsoft.com/office/drawing/2014/main" val="2777877322"/>
                    </a:ext>
                  </a:extLst>
                </a:gridCol>
              </a:tblGrid>
              <a:tr h="490958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Group 4</a:t>
                      </a:r>
                    </a:p>
                    <a:p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dirty="0" err="1">
                          <a:latin typeface="Helvetica Neue" panose="02000403000000020004" pitchFamily="2"/>
                        </a:rPr>
                        <a:t>Minisupermarker</a:t>
                      </a:r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 Neue" panose="02000403000000020004" pitchFamily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Helvetica Neue" panose="02000403000000020004" pitchFamily="2"/>
                        </a:rPr>
                        <a:t>MS</a:t>
                      </a:r>
                      <a:endParaRPr 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 Neue" panose="02000403000000020004" pitchFamily="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82667490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080666A-0080-40B4-A776-BD4BF1C89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102270"/>
              </p:ext>
            </p:extLst>
          </p:nvPr>
        </p:nvGraphicFramePr>
        <p:xfrm>
          <a:off x="513708" y="1590453"/>
          <a:ext cx="11188555" cy="4959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3">
                  <a:extLst>
                    <a:ext uri="{9D8B030D-6E8A-4147-A177-3AD203B41FA5}">
                      <a16:colId xmlns:a16="http://schemas.microsoft.com/office/drawing/2014/main" val="2245827338"/>
                    </a:ext>
                  </a:extLst>
                </a:gridCol>
                <a:gridCol w="1476489">
                  <a:extLst>
                    <a:ext uri="{9D8B030D-6E8A-4147-A177-3AD203B41FA5}">
                      <a16:colId xmlns:a16="http://schemas.microsoft.com/office/drawing/2014/main" val="4203015084"/>
                    </a:ext>
                  </a:extLst>
                </a:gridCol>
                <a:gridCol w="2332234">
                  <a:extLst>
                    <a:ext uri="{9D8B030D-6E8A-4147-A177-3AD203B41FA5}">
                      <a16:colId xmlns:a16="http://schemas.microsoft.com/office/drawing/2014/main" val="1209757103"/>
                    </a:ext>
                  </a:extLst>
                </a:gridCol>
                <a:gridCol w="1410494">
                  <a:extLst>
                    <a:ext uri="{9D8B030D-6E8A-4147-A177-3AD203B41FA5}">
                      <a16:colId xmlns:a16="http://schemas.microsoft.com/office/drawing/2014/main" val="664007122"/>
                    </a:ext>
                  </a:extLst>
                </a:gridCol>
                <a:gridCol w="1414899">
                  <a:extLst>
                    <a:ext uri="{9D8B030D-6E8A-4147-A177-3AD203B41FA5}">
                      <a16:colId xmlns:a16="http://schemas.microsoft.com/office/drawing/2014/main" val="3357128084"/>
                    </a:ext>
                  </a:extLst>
                </a:gridCol>
                <a:gridCol w="2250041">
                  <a:extLst>
                    <a:ext uri="{9D8B030D-6E8A-4147-A177-3AD203B41FA5}">
                      <a16:colId xmlns:a16="http://schemas.microsoft.com/office/drawing/2014/main" val="3834505443"/>
                    </a:ext>
                  </a:extLst>
                </a:gridCol>
                <a:gridCol w="1130155">
                  <a:extLst>
                    <a:ext uri="{9D8B030D-6E8A-4147-A177-3AD203B41FA5}">
                      <a16:colId xmlns:a16="http://schemas.microsoft.com/office/drawing/2014/main" val="2650406098"/>
                    </a:ext>
                  </a:extLst>
                </a:gridCol>
              </a:tblGrid>
              <a:tr h="866594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No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Task name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Description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Start Date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End Date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Member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Self assessment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801909"/>
                  </a:ext>
                </a:extLst>
              </a:tr>
              <a:tr h="13865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403000000020004" pitchFamily="2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Design activity diagram for each use case 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Design the system's task processing flowchart for each use case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01/08/2020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07/08/2020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 Neue" panose="02000403000000020004" pitchFamily="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80266"/>
                  </a:ext>
                </a:extLst>
              </a:tr>
              <a:tr h="13865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403000000020004" pitchFamily="2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Design sequence diagram for each use case 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Design sequence diagrams for the system's workflow for each use case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01/08/2020 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25/08/2020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 Neue" panose="02000403000000020004" pitchFamily="2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8832"/>
                  </a:ext>
                </a:extLst>
              </a:tr>
              <a:tr h="111928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403000000020004" pitchFamily="2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Class diagram for system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Designing detailed drawing class for the system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03/08/2020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20/08/2020</a:t>
                      </a:r>
                      <a:endParaRPr lang="en-US" sz="1100" dirty="0">
                        <a:effectLst/>
                        <a:latin typeface="Helvetica Neue" panose="02000403000000020004" pitchFamily="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 Neue" panose="02000403000000020004" pitchFamily="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2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641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Assign work to each team member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DD2F4FC-44F5-46EE-B824-DBD53C943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631508"/>
              </p:ext>
            </p:extLst>
          </p:nvPr>
        </p:nvGraphicFramePr>
        <p:xfrm>
          <a:off x="513709" y="926876"/>
          <a:ext cx="1118855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2">
                  <a:extLst>
                    <a:ext uri="{9D8B030D-6E8A-4147-A177-3AD203B41FA5}">
                      <a16:colId xmlns:a16="http://schemas.microsoft.com/office/drawing/2014/main" val="1860812743"/>
                    </a:ext>
                  </a:extLst>
                </a:gridCol>
                <a:gridCol w="10014312">
                  <a:extLst>
                    <a:ext uri="{9D8B030D-6E8A-4147-A177-3AD203B41FA5}">
                      <a16:colId xmlns:a16="http://schemas.microsoft.com/office/drawing/2014/main" val="2777877322"/>
                    </a:ext>
                  </a:extLst>
                </a:gridCol>
              </a:tblGrid>
              <a:tr h="490958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Group 4</a:t>
                      </a:r>
                    </a:p>
                    <a:p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dirty="0" err="1">
                          <a:latin typeface="Helvetica Neue" panose="02000403000000020004" pitchFamily="2"/>
                        </a:rPr>
                        <a:t>Minisupermarker</a:t>
                      </a:r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 Neue" panose="02000403000000020004" pitchFamily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Helvetica Neue" panose="02000403000000020004" pitchFamily="2"/>
                        </a:rPr>
                        <a:t>MS</a:t>
                      </a:r>
                      <a:endParaRPr 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 Neue" panose="02000403000000020004" pitchFamily="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82667490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080666A-0080-40B4-A776-BD4BF1C89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651659"/>
              </p:ext>
            </p:extLst>
          </p:nvPr>
        </p:nvGraphicFramePr>
        <p:xfrm>
          <a:off x="513708" y="1590453"/>
          <a:ext cx="11188555" cy="478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3">
                  <a:extLst>
                    <a:ext uri="{9D8B030D-6E8A-4147-A177-3AD203B41FA5}">
                      <a16:colId xmlns:a16="http://schemas.microsoft.com/office/drawing/2014/main" val="2245827338"/>
                    </a:ext>
                  </a:extLst>
                </a:gridCol>
                <a:gridCol w="1476489">
                  <a:extLst>
                    <a:ext uri="{9D8B030D-6E8A-4147-A177-3AD203B41FA5}">
                      <a16:colId xmlns:a16="http://schemas.microsoft.com/office/drawing/2014/main" val="4203015084"/>
                    </a:ext>
                  </a:extLst>
                </a:gridCol>
                <a:gridCol w="2332234">
                  <a:extLst>
                    <a:ext uri="{9D8B030D-6E8A-4147-A177-3AD203B41FA5}">
                      <a16:colId xmlns:a16="http://schemas.microsoft.com/office/drawing/2014/main" val="1209757103"/>
                    </a:ext>
                  </a:extLst>
                </a:gridCol>
                <a:gridCol w="1410494">
                  <a:extLst>
                    <a:ext uri="{9D8B030D-6E8A-4147-A177-3AD203B41FA5}">
                      <a16:colId xmlns:a16="http://schemas.microsoft.com/office/drawing/2014/main" val="664007122"/>
                    </a:ext>
                  </a:extLst>
                </a:gridCol>
                <a:gridCol w="1414899">
                  <a:extLst>
                    <a:ext uri="{9D8B030D-6E8A-4147-A177-3AD203B41FA5}">
                      <a16:colId xmlns:a16="http://schemas.microsoft.com/office/drawing/2014/main" val="3357128084"/>
                    </a:ext>
                  </a:extLst>
                </a:gridCol>
                <a:gridCol w="2250041">
                  <a:extLst>
                    <a:ext uri="{9D8B030D-6E8A-4147-A177-3AD203B41FA5}">
                      <a16:colId xmlns:a16="http://schemas.microsoft.com/office/drawing/2014/main" val="3834505443"/>
                    </a:ext>
                  </a:extLst>
                </a:gridCol>
                <a:gridCol w="1130155">
                  <a:extLst>
                    <a:ext uri="{9D8B030D-6E8A-4147-A177-3AD203B41FA5}">
                      <a16:colId xmlns:a16="http://schemas.microsoft.com/office/drawing/2014/main" val="2650406098"/>
                    </a:ext>
                  </a:extLst>
                </a:gridCol>
              </a:tblGrid>
              <a:tr h="862201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No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Task name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Description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Start Date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End Date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Member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Self assessment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801909"/>
                  </a:ext>
                </a:extLst>
              </a:tr>
              <a:tr h="14198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403000000020004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Coding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Write code based on class diagrams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15/08/2020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26/8/2020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 Neue" panose="02000403000000020004" pitchFamily="2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80266"/>
                  </a:ext>
                </a:extLst>
              </a:tr>
              <a:tr h="9677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403000000020004" pitchFamily="2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Bug fixes, optimizations upgrades for the code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Fix errors, optimize code, upgrade system features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15/8/2020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25/08/2020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 Neue" panose="02000403000000020004" pitchFamily="2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8832"/>
                  </a:ext>
                </a:extLst>
              </a:tr>
              <a:tr h="125718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403000000020004" pitchFamily="2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Deployment diagram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Drawing up the project environment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01/08/2020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26/08/2020</a:t>
                      </a:r>
                      <a:endParaRPr lang="en-US" sz="1100" dirty="0">
                        <a:effectLst/>
                        <a:latin typeface="Helvetica Neue" panose="02000403000000020004" pitchFamily="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Thắng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2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000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Assign work to each team member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DD2F4FC-44F5-46EE-B824-DBD53C943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864908"/>
              </p:ext>
            </p:extLst>
          </p:nvPr>
        </p:nvGraphicFramePr>
        <p:xfrm>
          <a:off x="513709" y="926876"/>
          <a:ext cx="1118855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2">
                  <a:extLst>
                    <a:ext uri="{9D8B030D-6E8A-4147-A177-3AD203B41FA5}">
                      <a16:colId xmlns:a16="http://schemas.microsoft.com/office/drawing/2014/main" val="1860812743"/>
                    </a:ext>
                  </a:extLst>
                </a:gridCol>
                <a:gridCol w="10014312">
                  <a:extLst>
                    <a:ext uri="{9D8B030D-6E8A-4147-A177-3AD203B41FA5}">
                      <a16:colId xmlns:a16="http://schemas.microsoft.com/office/drawing/2014/main" val="2777877322"/>
                    </a:ext>
                  </a:extLst>
                </a:gridCol>
              </a:tblGrid>
              <a:tr h="490958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Group 4</a:t>
                      </a:r>
                    </a:p>
                    <a:p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dirty="0" err="1">
                          <a:latin typeface="Helvetica Neue" panose="02000403000000020004" pitchFamily="2"/>
                        </a:rPr>
                        <a:t>Minisupermarker</a:t>
                      </a:r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 Neue" panose="02000403000000020004" pitchFamily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Helvetica Neue" panose="02000403000000020004" pitchFamily="2"/>
                        </a:rPr>
                        <a:t>MS</a:t>
                      </a:r>
                      <a:endParaRPr 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 Neue" panose="02000403000000020004" pitchFamily="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82667490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080666A-0080-40B4-A776-BD4BF1C89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17318"/>
              </p:ext>
            </p:extLst>
          </p:nvPr>
        </p:nvGraphicFramePr>
        <p:xfrm>
          <a:off x="513708" y="1590453"/>
          <a:ext cx="11188555" cy="3302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3">
                  <a:extLst>
                    <a:ext uri="{9D8B030D-6E8A-4147-A177-3AD203B41FA5}">
                      <a16:colId xmlns:a16="http://schemas.microsoft.com/office/drawing/2014/main" val="2245827338"/>
                    </a:ext>
                  </a:extLst>
                </a:gridCol>
                <a:gridCol w="1476489">
                  <a:extLst>
                    <a:ext uri="{9D8B030D-6E8A-4147-A177-3AD203B41FA5}">
                      <a16:colId xmlns:a16="http://schemas.microsoft.com/office/drawing/2014/main" val="4203015084"/>
                    </a:ext>
                  </a:extLst>
                </a:gridCol>
                <a:gridCol w="2332234">
                  <a:extLst>
                    <a:ext uri="{9D8B030D-6E8A-4147-A177-3AD203B41FA5}">
                      <a16:colId xmlns:a16="http://schemas.microsoft.com/office/drawing/2014/main" val="1209757103"/>
                    </a:ext>
                  </a:extLst>
                </a:gridCol>
                <a:gridCol w="1410494">
                  <a:extLst>
                    <a:ext uri="{9D8B030D-6E8A-4147-A177-3AD203B41FA5}">
                      <a16:colId xmlns:a16="http://schemas.microsoft.com/office/drawing/2014/main" val="664007122"/>
                    </a:ext>
                  </a:extLst>
                </a:gridCol>
                <a:gridCol w="1425174">
                  <a:extLst>
                    <a:ext uri="{9D8B030D-6E8A-4147-A177-3AD203B41FA5}">
                      <a16:colId xmlns:a16="http://schemas.microsoft.com/office/drawing/2014/main" val="3357128084"/>
                    </a:ext>
                  </a:extLst>
                </a:gridCol>
                <a:gridCol w="2239766">
                  <a:extLst>
                    <a:ext uri="{9D8B030D-6E8A-4147-A177-3AD203B41FA5}">
                      <a16:colId xmlns:a16="http://schemas.microsoft.com/office/drawing/2014/main" val="3834505443"/>
                    </a:ext>
                  </a:extLst>
                </a:gridCol>
                <a:gridCol w="1130155">
                  <a:extLst>
                    <a:ext uri="{9D8B030D-6E8A-4147-A177-3AD203B41FA5}">
                      <a16:colId xmlns:a16="http://schemas.microsoft.com/office/drawing/2014/main" val="2650406098"/>
                    </a:ext>
                  </a:extLst>
                </a:gridCol>
              </a:tblGrid>
              <a:tr h="862201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No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Task name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Description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Start Date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End Date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Member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Self assessment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801909"/>
                  </a:ext>
                </a:extLst>
              </a:tr>
              <a:tr h="14198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403000000020004" pitchFamily="2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Attach report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Report writing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07/08/2020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26/08/2020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 Neue" panose="02000403000000020004" pitchFamily="2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80266"/>
                  </a:ext>
                </a:extLst>
              </a:tr>
              <a:tr h="967763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14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Wriet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slides 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Presentation material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26/08/2020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26/08/2020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403000000020004" pitchFamily="2"/>
                          <a:ea typeface="+mn-ea"/>
                          <a:cs typeface="+mn-cs"/>
                        </a:rPr>
                        <a:t>Thắng</a:t>
                      </a:r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 panose="02000403000000020004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8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145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37BB8C-BA62-BC4F-B0F8-D5F9321E2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837" y="1664596"/>
            <a:ext cx="3310326" cy="35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6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357C2-C3D4-5646-99C7-CB60F4827364}"/>
              </a:ext>
            </a:extLst>
          </p:cNvPr>
          <p:cNvSpPr txBox="1"/>
          <p:nvPr/>
        </p:nvSpPr>
        <p:spPr>
          <a:xfrm>
            <a:off x="314179" y="2644170"/>
            <a:ext cx="11563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330325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526262" cy="5265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3.  System Name</a:t>
            </a:r>
            <a:endParaRPr lang="en-US" sz="2400" dirty="0">
              <a:latin typeface="Helvetica Neue" panose="02000403000000020004" pitchFamily="2"/>
            </a:endParaRPr>
          </a:p>
          <a:p>
            <a:pPr lvl="1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Mini supermarkets management system</a:t>
            </a:r>
          </a:p>
          <a:p>
            <a:pPr marL="0" indent="0">
              <a:buNone/>
            </a:pPr>
            <a:r>
              <a:rPr lang="en-US" sz="24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4. Deployment Environment</a:t>
            </a:r>
            <a:endParaRPr lang="en-US" sz="2400" dirty="0">
              <a:latin typeface="Helvetica Neue" panose="02000403000000020004" pitchFamily="2"/>
            </a:endParaRPr>
          </a:p>
          <a:p>
            <a:pPr lvl="1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JDk13</a:t>
            </a:r>
          </a:p>
          <a:p>
            <a:pPr marL="0" indent="0">
              <a:buNone/>
            </a:pPr>
            <a:r>
              <a:rPr lang="en-US" sz="24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5. Development Tools</a:t>
            </a:r>
            <a:endParaRPr lang="en-US" sz="2400" dirty="0">
              <a:latin typeface="Helvetica Neue" panose="02000403000000020004" pitchFamily="2"/>
            </a:endParaRPr>
          </a:p>
          <a:p>
            <a:pPr lvl="1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Visual Studio Code</a:t>
            </a:r>
            <a:endParaRPr lang="en-US" dirty="0">
              <a:latin typeface="Helvetica Neue" panose="02000403000000020004" pitchFamily="2"/>
            </a:endParaRPr>
          </a:p>
          <a:p>
            <a:pPr lvl="1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My SQL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WorkBench</a:t>
            </a:r>
            <a:endParaRPr lang="en-US" dirty="0">
              <a:latin typeface="Helvetica Neue" panose="02000403000000020004" pitchFamily="2"/>
            </a:endParaRPr>
          </a:p>
          <a:p>
            <a:pPr lvl="1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IntelliJ IDEA</a:t>
            </a:r>
            <a:endParaRPr lang="en-US" dirty="0">
              <a:latin typeface="Helvetica Neue" panose="02000403000000020004" pitchFamily="2"/>
            </a:endParaRPr>
          </a:p>
          <a:p>
            <a:pPr lvl="1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Window 10</a:t>
            </a:r>
            <a:endParaRPr lang="en-US" dirty="0">
              <a:latin typeface="Helvetica Neue" panose="02000403000000020004" pitchFamily="2"/>
            </a:endParaRPr>
          </a:p>
          <a:p>
            <a:pPr lvl="1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elvetica Neue" panose="02000403000000020004" pitchFamily="2"/>
              </a:rPr>
              <a:t>JDK13</a:t>
            </a:r>
            <a:endParaRPr lang="en-US" dirty="0">
              <a:latin typeface="Helvetica Neue" panose="02000403000000020004" pitchFamily="2"/>
            </a:endParaRPr>
          </a:p>
          <a:p>
            <a:pPr lvl="1"/>
            <a:endParaRPr lang="en-US" dirty="0">
              <a:latin typeface="Helvetica Neue" panose="02000403000000020004" pitchFamily="2"/>
            </a:endParaRPr>
          </a:p>
          <a:p>
            <a:pPr marL="0" indent="0">
              <a:buNone/>
            </a:pPr>
            <a:endParaRPr lang="en-US" sz="2400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Helvetica Neue" panose="02000403000000020004" pitchFamily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71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43837"/>
            <a:ext cx="12442004" cy="648299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6. Customer Requirements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- The customer needs a system with the following functions: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           + Management products (quantity, price, information) of products in store     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                + Export sales invoices and statistics on the amount of invoices issued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                + Security by event login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                + Divide separate functions for managers and employees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                + Create and management account of cashiers        </a:t>
            </a:r>
            <a:endParaRPr lang="en-US" dirty="0"/>
          </a:p>
          <a:p>
            <a:pPr marL="0" indent="0">
              <a:buNone/>
            </a:pPr>
            <a:endParaRPr lang="en-US" sz="2000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Helvetica Neue" panose="02000403000000020004" pitchFamily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97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Customer Requirements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2B8BF49-D601-4637-82E5-313B5C830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528" y="1074058"/>
            <a:ext cx="3534310" cy="7348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000" dirty="0">
                <a:solidFill>
                  <a:schemeClr val="tx1"/>
                </a:solidFill>
                <a:latin typeface="Helvetica Neue" panose="02000403000000020004" pitchFamily="2"/>
              </a:rPr>
              <a:t>1. Login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5921F9-3F7C-49BA-9121-136534929D18}"/>
              </a:ext>
            </a:extLst>
          </p:cNvPr>
          <p:cNvSpPr txBox="1"/>
          <p:nvPr/>
        </p:nvSpPr>
        <p:spPr>
          <a:xfrm>
            <a:off x="1181528" y="1808859"/>
            <a:ext cx="53905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Helvetica Neue" panose="02000403000000020004" pitchFamily="2"/>
              </a:rPr>
              <a:t>2. Create Order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41F26F-A19E-49D4-86DF-4957867542B3}"/>
              </a:ext>
            </a:extLst>
          </p:cNvPr>
          <p:cNvSpPr txBox="1"/>
          <p:nvPr/>
        </p:nvSpPr>
        <p:spPr>
          <a:xfrm>
            <a:off x="1181529" y="2690842"/>
            <a:ext cx="589736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Helvetica Neue" panose="02000403000000020004" pitchFamily="2"/>
              </a:rPr>
              <a:t>3. Update Order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6A8224-E351-4072-AB0F-77ADE69085FB}"/>
              </a:ext>
            </a:extLst>
          </p:cNvPr>
          <p:cNvSpPr txBox="1"/>
          <p:nvPr/>
        </p:nvSpPr>
        <p:spPr>
          <a:xfrm>
            <a:off x="1181529" y="3485176"/>
            <a:ext cx="51268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Helvetica Neue" panose="02000403000000020004" pitchFamily="2"/>
              </a:rPr>
              <a:t>4.Insert Product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0F50F8-2B12-4BAD-A996-4C3A263699BA}"/>
              </a:ext>
            </a:extLst>
          </p:cNvPr>
          <p:cNvSpPr txBox="1"/>
          <p:nvPr/>
        </p:nvSpPr>
        <p:spPr>
          <a:xfrm>
            <a:off x="1181529" y="4367159"/>
            <a:ext cx="54042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5000" dirty="0">
                <a:latin typeface="Helvetica Neue" panose="02000403000000020004" pitchFamily="2"/>
              </a:rPr>
              <a:t>5. Update Product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66F521-AEE9-4344-B339-830CC49B2FB0}"/>
              </a:ext>
            </a:extLst>
          </p:cNvPr>
          <p:cNvSpPr txBox="1"/>
          <p:nvPr/>
        </p:nvSpPr>
        <p:spPr>
          <a:xfrm>
            <a:off x="1181528" y="5418283"/>
            <a:ext cx="69145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effectLst/>
                <a:latin typeface="Helvetica Neue" panose="02000403000000020004" pitchFamily="2"/>
                <a:ea typeface="Calibri" panose="020F0502020204030204" pitchFamily="34" charset="0"/>
                <a:cs typeface="Times New Roman" panose="02020603050405020304" pitchFamily="18" charset="0"/>
              </a:rPr>
              <a:t>6. Management</a:t>
            </a:r>
            <a:r>
              <a:rPr lang="en-US" sz="4800" dirty="0">
                <a:effectLst/>
                <a:latin typeface="Helvetica Neue" panose="02000403000000020004" pitchFamily="2"/>
                <a:ea typeface="Calibri" panose="020F0502020204030204" pitchFamily="34" charset="0"/>
                <a:cs typeface="Times New Roman" panose="02020603050405020304" pitchFamily="18" charset="0"/>
              </a:rPr>
              <a:t> Account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24544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 Case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C1E9B2-9D09-4BEB-9F10-8E02D9EC5F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549" y="1074738"/>
            <a:ext cx="4208901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223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28588-D79C-4176-862F-495FC4070331}"/>
              </a:ext>
            </a:extLst>
          </p:cNvPr>
          <p:cNvSpPr txBox="1"/>
          <p:nvPr/>
        </p:nvSpPr>
        <p:spPr>
          <a:xfrm>
            <a:off x="400692" y="1010575"/>
            <a:ext cx="200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403000000020004" pitchFamily="2"/>
              </a:rPr>
              <a:t>1.Login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18092CD-4C0C-43C7-967B-E3D87CB0B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3165" y="1074738"/>
            <a:ext cx="10035261" cy="5127625"/>
          </a:xfrm>
        </p:spPr>
      </p:pic>
    </p:spTree>
    <p:extLst>
      <p:ext uri="{BB962C8B-B14F-4D97-AF65-F5344CB8AC3E}">
        <p14:creationId xmlns:p14="http://schemas.microsoft.com/office/powerpoint/2010/main" val="2431512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28588-D79C-4176-862F-495FC4070331}"/>
              </a:ext>
            </a:extLst>
          </p:cNvPr>
          <p:cNvSpPr txBox="1"/>
          <p:nvPr/>
        </p:nvSpPr>
        <p:spPr>
          <a:xfrm>
            <a:off x="400692" y="1010575"/>
            <a:ext cx="200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403000000020004" pitchFamily="2"/>
              </a:rPr>
              <a:t>2.Create order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4162658-A78C-475D-BCC8-C3C0EC542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8094" y="1379906"/>
            <a:ext cx="11113214" cy="4681085"/>
          </a:xfrm>
        </p:spPr>
      </p:pic>
    </p:spTree>
    <p:extLst>
      <p:ext uri="{BB962C8B-B14F-4D97-AF65-F5344CB8AC3E}">
        <p14:creationId xmlns:p14="http://schemas.microsoft.com/office/powerpoint/2010/main" val="1429621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28588-D79C-4176-862F-495FC4070331}"/>
              </a:ext>
            </a:extLst>
          </p:cNvPr>
          <p:cNvSpPr txBox="1"/>
          <p:nvPr/>
        </p:nvSpPr>
        <p:spPr>
          <a:xfrm>
            <a:off x="400692" y="1010575"/>
            <a:ext cx="200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403000000020004" pitchFamily="2"/>
              </a:rPr>
              <a:t>3.Update order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01ED1B4-EE79-4A25-A2ED-24666F42F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0692" y="1463605"/>
            <a:ext cx="11219380" cy="4738757"/>
          </a:xfrm>
        </p:spPr>
      </p:pic>
    </p:spTree>
    <p:extLst>
      <p:ext uri="{BB962C8B-B14F-4D97-AF65-F5344CB8AC3E}">
        <p14:creationId xmlns:p14="http://schemas.microsoft.com/office/powerpoint/2010/main" val="1418789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VTCA-Slide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TCA-SlideTheme" id="{5A24C4A4-58B6-8948-A62B-40090020C92E}" vid="{BD9F6502-1B8F-D14C-8309-CDC4C42FF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7142</TotalTime>
  <Words>854</Words>
  <Application>Microsoft Office PowerPoint</Application>
  <PresentationFormat>Widescreen</PresentationFormat>
  <Paragraphs>329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Helvetica Neue</vt:lpstr>
      <vt:lpstr>Helvetica Neue Light</vt:lpstr>
      <vt:lpstr>Helvetica Neue Thin</vt:lpstr>
      <vt:lpstr>VTCA-SlideTheme</vt:lpstr>
      <vt:lpstr>Mini Supermarket Management System</vt:lpstr>
      <vt:lpstr>Objectives</vt:lpstr>
      <vt:lpstr>Objectives</vt:lpstr>
      <vt:lpstr>Objectives</vt:lpstr>
      <vt:lpstr>Customer Requirements</vt:lpstr>
      <vt:lpstr>Use Case</vt:lpstr>
      <vt:lpstr>Activity Diagram</vt:lpstr>
      <vt:lpstr>Activity Diagram</vt:lpstr>
      <vt:lpstr>Activity Diagram</vt:lpstr>
      <vt:lpstr>Activity Diagram</vt:lpstr>
      <vt:lpstr>Activity Diagram</vt:lpstr>
      <vt:lpstr>Activity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Entity Relationship Diagram</vt:lpstr>
      <vt:lpstr>Entity Relationship Diagram</vt:lpstr>
      <vt:lpstr>Deployment Diagram</vt:lpstr>
      <vt:lpstr>Assign work to each team member</vt:lpstr>
      <vt:lpstr>Assign work to each team member</vt:lpstr>
      <vt:lpstr>Assign work to each team member</vt:lpstr>
      <vt:lpstr>Assign work to each team member</vt:lpstr>
      <vt:lpstr>Assign work to each team member</vt:lpstr>
      <vt:lpstr>PowerPoint Presentation</vt:lpstr>
      <vt:lpstr>PowerPoint Presentation</vt:lpstr>
    </vt:vector>
  </TitlesOfParts>
  <Manager/>
  <Company>VTC Academy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đào tạo đáp ứng nhu cầu doanh nghiệp</dc:title>
  <dc:subject/>
  <dc:creator>hieutd@vtc.edu.vn</dc:creator>
  <cp:keywords/>
  <dc:description/>
  <cp:lastModifiedBy>huan huan</cp:lastModifiedBy>
  <cp:revision>264</cp:revision>
  <dcterms:created xsi:type="dcterms:W3CDTF">2019-05-17T12:57:33Z</dcterms:created>
  <dcterms:modified xsi:type="dcterms:W3CDTF">2020-09-18T08:17:24Z</dcterms:modified>
  <cp:category/>
</cp:coreProperties>
</file>